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4"/>
  </p:notesMasterIdLst>
  <p:sldIdLst>
    <p:sldId id="275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7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560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67270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48267e04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48267e04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48267e048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48267e048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48267e04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48267e04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48267e04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48267e04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48267e04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48267e04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48267e048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48267e048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48267e048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48267e048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48267e048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48267e048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48267e048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48267e048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Розшифрувати марку машини МРО-50-200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48267e04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48267e048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48267e04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48267e04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48267e04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48267e04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48267e04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48267e04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48267e04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48267e04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48267e04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48267e04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48267e04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48267e04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48267e04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48267e04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48267e04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48267e04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5A6B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Частина 2.</a:t>
            </a:r>
            <a:br>
              <a:rPr lang="uk-UA" b="1" dirty="0" smtClean="0"/>
            </a:br>
            <a:r>
              <a:rPr lang="uk-UA" b="1" dirty="0" smtClean="0"/>
              <a:t>Устаткування ЗРГ</a:t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>РОЗДІЛ 1</a:t>
            </a:r>
            <a:r>
              <a:rPr lang="it-IT" b="1" dirty="0"/>
              <a:t>.</a:t>
            </a:r>
            <a:r>
              <a:rPr lang="uk-UA" b="1" dirty="0" smtClean="0"/>
              <a:t>  </a:t>
            </a:r>
            <a:r>
              <a:rPr lang="uk-UA" b="1" dirty="0"/>
              <a:t>МЕХАНІЧНЕ УСТАТКУВАННЯ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2506717"/>
            <a:ext cx="8520600" cy="2062158"/>
          </a:xfrm>
        </p:spPr>
        <p:txBody>
          <a:bodyPr/>
          <a:lstStyle/>
          <a:p>
            <a:pPr marL="114300" indent="0" algn="ctr">
              <a:buNone/>
            </a:pPr>
            <a:r>
              <a:rPr lang="uk-UA" dirty="0" smtClean="0"/>
              <a:t>Тема</a:t>
            </a:r>
            <a:r>
              <a:rPr lang="ru-RU" dirty="0" smtClean="0"/>
              <a:t> </a:t>
            </a:r>
            <a:r>
              <a:rPr lang="ru-RU" dirty="0"/>
              <a:t>№</a:t>
            </a:r>
            <a:r>
              <a:rPr lang="ru-RU" dirty="0" smtClean="0"/>
              <a:t>1</a:t>
            </a:r>
          </a:p>
          <a:p>
            <a:pPr marL="114300" indent="0" algn="ctr">
              <a:buNone/>
            </a:pPr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механічне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/>
              <a:t>ресторанного </a:t>
            </a:r>
            <a:r>
              <a:rPr lang="ru-RU" dirty="0" err="1"/>
              <a:t>господарства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7344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341" y="0"/>
            <a:ext cx="8520600" cy="572700"/>
          </a:xfrm>
        </p:spPr>
        <p:txBody>
          <a:bodyPr/>
          <a:lstStyle/>
          <a:p>
            <a:r>
              <a:rPr lang="uk-UA" dirty="0" smtClean="0"/>
              <a:t>Вимоги до технологічності машин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404" y="569150"/>
            <a:ext cx="8520600" cy="3416400"/>
          </a:xfrm>
        </p:spPr>
        <p:txBody>
          <a:bodyPr/>
          <a:lstStyle/>
          <a:p>
            <a:pPr marL="71755" marR="142240" indent="359410" algn="just"/>
            <a:r>
              <a:rPr lang="uk-UA" b="1" dirty="0">
                <a:solidFill>
                  <a:schemeClr val="tx1"/>
                </a:solidFill>
                <a:latin typeface="Times New Roman"/>
                <a:ea typeface="Times New Roman"/>
              </a:rPr>
              <a:t>Вимоги</a:t>
            </a:r>
            <a:r>
              <a:rPr lang="uk-UA" b="1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/>
                <a:ea typeface="Times New Roman"/>
              </a:rPr>
              <a:t>до</a:t>
            </a:r>
            <a:r>
              <a:rPr lang="uk-UA" b="1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/>
                <a:ea typeface="Times New Roman"/>
              </a:rPr>
              <a:t>технологічних</a:t>
            </a:r>
            <a:r>
              <a:rPr lang="uk-UA" b="1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/>
                <a:ea typeface="Times New Roman"/>
              </a:rPr>
              <a:t>машин:</a:t>
            </a:r>
            <a:r>
              <a:rPr lang="uk-UA" b="1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Times New Roman"/>
              </a:rPr>
              <a:t>технологічні,</a:t>
            </a:r>
            <a:r>
              <a:rPr lang="uk-UA" i="1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Times New Roman"/>
              </a:rPr>
              <a:t>конструктивні,</a:t>
            </a:r>
            <a:r>
              <a:rPr lang="uk-UA" i="1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Times New Roman"/>
              </a:rPr>
              <a:t>техніки</a:t>
            </a:r>
            <a:r>
              <a:rPr lang="uk-UA" i="1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Times New Roman"/>
              </a:rPr>
              <a:t>безпеки,</a:t>
            </a:r>
            <a:r>
              <a:rPr lang="uk-UA" i="1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Times New Roman"/>
              </a:rPr>
              <a:t>виробничої</a:t>
            </a:r>
            <a:r>
              <a:rPr lang="uk-UA" i="1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Times New Roman"/>
              </a:rPr>
              <a:t>санітарії,</a:t>
            </a:r>
            <a:r>
              <a:rPr lang="uk-UA" i="1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Times New Roman"/>
              </a:rPr>
              <a:t>ергономіки,</a:t>
            </a:r>
            <a:r>
              <a:rPr lang="uk-UA" i="1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Times New Roman"/>
              </a:rPr>
              <a:t>технічної</a:t>
            </a:r>
            <a:r>
              <a:rPr lang="uk-UA" i="1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Times New Roman"/>
              </a:rPr>
              <a:t>естетики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Серед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конструктивних вимог розрізняють такі: працездатність, надійність, безвідмовність</a:t>
            </a:r>
            <a:r>
              <a:rPr lang="uk-UA" spc="-33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роботи,</a:t>
            </a:r>
            <a:r>
              <a:rPr lang="uk-UA" spc="-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довговічність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і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ремонтопридатність.</a:t>
            </a:r>
            <a:endParaRPr lang="uk-UA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1755" marR="142240" indent="359410" algn="just"/>
            <a:r>
              <a:rPr lang="uk-UA" b="1" i="1" dirty="0">
                <a:solidFill>
                  <a:schemeClr val="tx1"/>
                </a:solidFill>
                <a:latin typeface="Times New Roman"/>
                <a:ea typeface="Times New Roman"/>
              </a:rPr>
              <a:t>Працездатність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– це стан машини, за якого вона виконує задані функції в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межах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параметрів,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що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встановлені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вимогами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технологічного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процесу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або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нормативно-технічної</a:t>
            </a:r>
            <a:r>
              <a:rPr lang="uk-UA" spc="-1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документації.</a:t>
            </a:r>
          </a:p>
          <a:p>
            <a:pPr marL="71755" marR="144145" indent="359410" algn="just"/>
            <a:r>
              <a:rPr lang="uk-UA" b="1" i="1" dirty="0">
                <a:solidFill>
                  <a:schemeClr val="tx1"/>
                </a:solidFill>
                <a:latin typeface="Times New Roman"/>
                <a:ea typeface="Times New Roman"/>
              </a:rPr>
              <a:t>Відмова</a:t>
            </a:r>
            <a:r>
              <a:rPr lang="uk-UA" b="1" i="1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–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це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часткове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або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повне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порушення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працездатності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машини.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Наприклад,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поломка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робочих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органів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–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це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часткова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втрата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працездатності,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а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поломка</a:t>
            </a:r>
            <a:r>
              <a:rPr lang="uk-UA" spc="-2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робочого валу</a:t>
            </a:r>
            <a:r>
              <a:rPr lang="uk-UA" spc="-1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і</a:t>
            </a:r>
            <a:r>
              <a:rPr lang="uk-UA" spc="-1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передаточного</a:t>
            </a:r>
            <a:r>
              <a:rPr lang="uk-UA" spc="-1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механізму</a:t>
            </a:r>
            <a:r>
              <a:rPr lang="uk-UA" spc="-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–</a:t>
            </a:r>
            <a:r>
              <a:rPr lang="uk-UA" spc="-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повна</a:t>
            </a:r>
            <a:r>
              <a:rPr lang="uk-UA" spc="-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втрата</a:t>
            </a:r>
            <a:r>
              <a:rPr lang="uk-UA" spc="-2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працездатності.</a:t>
            </a:r>
          </a:p>
          <a:p>
            <a:pPr marL="71755" marR="142240" indent="359410" algn="just"/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Одним із показників працездатності є </a:t>
            </a:r>
            <a:r>
              <a:rPr lang="uk-UA" b="1" i="1" dirty="0">
                <a:solidFill>
                  <a:schemeClr val="tx1"/>
                </a:solidFill>
                <a:latin typeface="Times New Roman"/>
                <a:ea typeface="Times New Roman"/>
              </a:rPr>
              <a:t>надійність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– це властивість машини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виконувати свої функції, зберігаючи експлуатаційні </a:t>
            </a:r>
            <a:r>
              <a:rPr lang="uk-UA" dirty="0" err="1">
                <a:solidFill>
                  <a:schemeClr val="tx1"/>
                </a:solidFill>
                <a:latin typeface="Times New Roman"/>
                <a:ea typeface="Times New Roman"/>
              </a:rPr>
              <a:t>паказники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 в заданих межах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потрібну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кількість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часу.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Надійність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машини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зумовлюється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її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безвідмовністю,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довговічністю</a:t>
            </a:r>
            <a:r>
              <a:rPr lang="uk-UA" spc="-1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і</a:t>
            </a:r>
            <a:r>
              <a:rPr lang="uk-UA" spc="-1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ремонтопридатністю.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9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231" y="190778"/>
            <a:ext cx="8520600" cy="3416400"/>
          </a:xfrm>
        </p:spPr>
        <p:txBody>
          <a:bodyPr/>
          <a:lstStyle/>
          <a:p>
            <a:pPr algn="just"/>
            <a:r>
              <a:rPr lang="uk-UA" b="1" dirty="0">
                <a:solidFill>
                  <a:schemeClr val="tx1"/>
                </a:solidFill>
              </a:rPr>
              <a:t>Довговічність </a:t>
            </a:r>
            <a:r>
              <a:rPr lang="uk-UA" dirty="0">
                <a:solidFill>
                  <a:schemeClr val="tx1"/>
                </a:solidFill>
              </a:rPr>
              <a:t>– властивість </a:t>
            </a:r>
            <a:r>
              <a:rPr lang="uk-UA" dirty="0" err="1">
                <a:solidFill>
                  <a:schemeClr val="tx1"/>
                </a:solidFill>
              </a:rPr>
              <a:t>машнини</a:t>
            </a:r>
            <a:r>
              <a:rPr lang="uk-UA" dirty="0">
                <a:solidFill>
                  <a:schemeClr val="tx1"/>
                </a:solidFill>
              </a:rPr>
              <a:t> зберігати працездатність протягом тривалого періоду експлуатації з необхідними перервами для технічного обслуговування і ремонту. Показником довговічності може бути строк служби машини або коефіцієнт довговічності: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59" y="1696983"/>
            <a:ext cx="2191407" cy="84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0977" y="2799858"/>
            <a:ext cx="7930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     -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фактичної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 </a:t>
            </a:r>
            <a:r>
              <a:rPr lang="ru-RU" dirty="0"/>
              <a:t>– </a:t>
            </a:r>
            <a:r>
              <a:rPr lang="ru-RU" dirty="0" err="1"/>
              <a:t>сумарний</a:t>
            </a:r>
            <a:r>
              <a:rPr lang="ru-RU" dirty="0"/>
              <a:t> час </a:t>
            </a:r>
            <a:r>
              <a:rPr lang="ru-RU" dirty="0" err="1"/>
              <a:t>простоїв</a:t>
            </a:r>
            <a:r>
              <a:rPr lang="ru-RU" dirty="0"/>
              <a:t>, ремонту, </a:t>
            </a:r>
            <a:r>
              <a:rPr lang="ru-RU" dirty="0" err="1"/>
              <a:t>налагоджування</a:t>
            </a:r>
            <a:r>
              <a:rPr lang="ru-RU" dirty="0"/>
              <a:t> та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92" y="2890018"/>
            <a:ext cx="25558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6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0516" y="3095280"/>
            <a:ext cx="219075" cy="1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b="1" i="1" dirty="0">
                <a:solidFill>
                  <a:schemeClr val="tx1"/>
                </a:solidFill>
              </a:rPr>
              <a:t>Безвідмовність роботи </a:t>
            </a:r>
            <a:r>
              <a:rPr lang="uk-UA" dirty="0">
                <a:solidFill>
                  <a:schemeClr val="tx1"/>
                </a:solidFill>
              </a:rPr>
              <a:t>– характеризується відношенням середнього числа машин, які мали відмови за певний проміжок часу до загального числа машин.</a:t>
            </a:r>
          </a:p>
          <a:p>
            <a:pPr algn="just"/>
            <a:r>
              <a:rPr lang="uk-UA" b="1" i="1" dirty="0">
                <a:solidFill>
                  <a:schemeClr val="tx1"/>
                </a:solidFill>
              </a:rPr>
              <a:t>Ремонтопридатність</a:t>
            </a:r>
            <a:r>
              <a:rPr lang="uk-UA" dirty="0">
                <a:solidFill>
                  <a:schemeClr val="tx1"/>
                </a:solidFill>
              </a:rPr>
              <a:t> – це комплекс заходів із забезпечення можливості доступу до різних вузлів і деталей машини з метою </a:t>
            </a:r>
            <a:r>
              <a:rPr lang="uk-UA" dirty="0" err="1">
                <a:solidFill>
                  <a:schemeClr val="tx1"/>
                </a:solidFill>
              </a:rPr>
              <a:t>тенічного</a:t>
            </a:r>
            <a:r>
              <a:rPr lang="uk-UA" dirty="0">
                <a:solidFill>
                  <a:schemeClr val="tx1"/>
                </a:solidFill>
              </a:rPr>
              <a:t> обслуговування.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5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996" y="0"/>
            <a:ext cx="8520600" cy="572700"/>
          </a:xfrm>
        </p:spPr>
        <p:txBody>
          <a:bodyPr/>
          <a:lstStyle/>
          <a:p>
            <a:pPr algn="ctr"/>
            <a:r>
              <a:rPr lang="ru-RU" dirty="0"/>
              <a:t>1.2	Характеристика </a:t>
            </a:r>
            <a:r>
              <a:rPr lang="ru-RU" dirty="0" err="1"/>
              <a:t>матеріалів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виробляють</a:t>
            </a:r>
            <a:r>
              <a:rPr lang="ru-RU" dirty="0"/>
              <a:t> </a:t>
            </a:r>
            <a:r>
              <a:rPr lang="ru-RU" dirty="0" err="1"/>
              <a:t>деталі</a:t>
            </a:r>
            <a:r>
              <a:rPr lang="ru-RU" dirty="0"/>
              <a:t> машин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755" marR="140335" indent="359410" algn="just">
              <a:lnSpc>
                <a:spcPct val="100000"/>
              </a:lnSpc>
            </a:pPr>
            <a:r>
              <a:rPr lang="uk-UA" b="1" i="1" dirty="0">
                <a:solidFill>
                  <a:schemeClr val="tx1"/>
                </a:solidFill>
                <a:latin typeface="Times New Roman"/>
                <a:ea typeface="Times New Roman"/>
              </a:rPr>
              <a:t>Міцність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– це здатність деталей під впливом зовнішніх сил не ламатися і </a:t>
            </a:r>
            <a:r>
              <a:rPr lang="uk-UA" dirty="0" smtClean="0">
                <a:solidFill>
                  <a:schemeClr val="tx1"/>
                </a:solidFill>
                <a:latin typeface="Times New Roman"/>
                <a:ea typeface="Times New Roman"/>
              </a:rPr>
              <a:t>уникати</a:t>
            </a:r>
            <a:r>
              <a:rPr lang="uk-UA" spc="-15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деформації.</a:t>
            </a:r>
          </a:p>
          <a:p>
            <a:pPr marL="71755" marR="147320" indent="359410" algn="just"/>
            <a:r>
              <a:rPr lang="uk-UA" b="1" i="1" dirty="0">
                <a:solidFill>
                  <a:schemeClr val="tx1"/>
                </a:solidFill>
                <a:latin typeface="Times New Roman"/>
                <a:ea typeface="Times New Roman"/>
              </a:rPr>
              <a:t>Жорсткість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– це здатність деталі під дією зовнішніх сил допускати пружні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деформації лише в</a:t>
            </a:r>
            <a:r>
              <a:rPr lang="uk-UA" spc="-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визначених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межах</a:t>
            </a:r>
            <a:r>
              <a:rPr lang="uk-UA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</a:p>
          <a:p>
            <a:pPr marL="71755" marR="142875" indent="359410" algn="just"/>
            <a:r>
              <a:rPr lang="uk-UA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Технологічною</a:t>
            </a:r>
            <a:r>
              <a:rPr lang="uk-UA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вважається деталь, виробництво якої найменш трудомістке і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продуктивне (штамповка, відливання). Матеріали, з яких виготовляються робочі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органи, камери або поверхні для смаження повинні бути нейтральними до </a:t>
            </a:r>
            <a:r>
              <a:rPr lang="uk-UA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продуктів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і миючих засобів, тобто не піддаватися корозії, не чинити шкідливого впливу на</a:t>
            </a:r>
            <a:r>
              <a:rPr lang="uk-UA" spc="-33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продукти і добре</a:t>
            </a:r>
            <a:r>
              <a:rPr lang="uk-UA" spc="-1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очищуватися від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них.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9194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2" y="0"/>
            <a:ext cx="20288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002" y="1591373"/>
            <a:ext cx="1503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Алюміній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9" t="56438" r="52956" b="12743"/>
          <a:stretch/>
        </p:blipFill>
        <p:spPr bwMode="auto">
          <a:xfrm>
            <a:off x="52717" y="1810571"/>
            <a:ext cx="2737780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717" y="4065040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Олово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2270" y="20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3256" y="44197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Хром/нікель</a:t>
            </a:r>
            <a:endParaRPr lang="uk-UA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4" t="26684" r="13793" b="24826"/>
          <a:stretch/>
        </p:blipFill>
        <p:spPr bwMode="auto">
          <a:xfrm>
            <a:off x="6948059" y="-1"/>
            <a:ext cx="2195941" cy="174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98" y="1833624"/>
            <a:ext cx="275650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87498" y="3757263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Мідь -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70" y="18991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98" y="3253926"/>
            <a:ext cx="1828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72270" y="3877855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Чавун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955265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" y="33502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592" y="1954923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Тефлон</a:t>
            </a:r>
            <a:endParaRPr lang="uk-UA" b="1" dirty="0"/>
          </a:p>
        </p:txBody>
      </p:sp>
      <p:pic>
        <p:nvPicPr>
          <p:cNvPr id="7172" name="Picture 4" descr="Купить текстолит в Украине по хорошей цене: большой выбор марок | Капролон  и фторопласт от компании &quot;Металл-Альянс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64" y="1545020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28164" y="3507477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Текстоліт</a:t>
            </a:r>
            <a:endParaRPr lang="uk-UA" b="1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259" y="289198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63998" y="4719802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Капрон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476564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3416400"/>
          </a:xfrm>
        </p:spPr>
        <p:txBody>
          <a:bodyPr/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для виробництва теплових апаратів поділяються на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конструктивні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електротехнічні і теплоізоляційні.</a:t>
            </a:r>
          </a:p>
          <a:p>
            <a:pPr algn="just"/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конструктивних матеріалів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 сталь, чавун, латунь (сплав міді з цинком), алюміній та його сплави, бронза (сплав міді з будь-яким металом, крім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цинка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та пластичні матеріали.</a:t>
            </a:r>
          </a:p>
          <a:p>
            <a:pPr marL="114300" indent="0" algn="just">
              <a:buNone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Найкращим металом для виготовлення частин та вузлів апаратів, які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контактують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продуктом, є нержавіюча сталь. Використання алюмінію з цією метою слід уникати. Він може використовуватися під час виробництва корпусних деталей або елементів кожуха.</a:t>
            </a:r>
          </a:p>
          <a:p>
            <a:pPr marL="114300" indent="0" algn="just">
              <a:buNone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Деталі, які піддаються середнім навантаженням без перегріву, виготовляють із пластмас.</a:t>
            </a:r>
          </a:p>
          <a:p>
            <a:pPr algn="just"/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Електротехнічні матеріали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 під час виготовлення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нагрівальних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 та електроізоляції. Нагрівальні спіралі виготовляють із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ніхромів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(сплави нікелю і хрому),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фехралів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залізохромалюмінієві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сплави) або вольфраму. Як електроізоляційні матеріали застосовуються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периклаз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(переплавлений оксид магнію), кварцовий пісок і скло, шамот (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прокалена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подрібнена вогнетривка глина), слюда, кераміка.</a:t>
            </a:r>
          </a:p>
          <a:p>
            <a:pPr algn="just"/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Теплоізоляційні матеріали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 мати низький коефіцієнт теплоємності і теплопровідності, високу термостійкість, достатню міцність, низьку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гігроскопічність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невелику густину, а також бути зручними під час монтажу та економічними. Розрізняють теплоізоляційні матеріали мінерального (азбест, глина, гіпс тощо), рослинного (торф, тирса), тваринного (шерсть, шовк,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войлок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та штучного (піно- полістирол, текстоліт, пінополіуретан та ін.) походження.</a:t>
            </a:r>
          </a:p>
          <a:p>
            <a:pPr algn="just"/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0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101258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Механічне устаткування</a:t>
            </a:r>
            <a:endParaRPr b="1" dirty="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499316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</a:t>
            </a:r>
            <a:r>
              <a:rPr lang="uk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механічного устаткування</a:t>
            </a:r>
            <a:r>
              <a:rPr lang="uk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відносяться технологічні машини, що призначені для проведення механічних і гідромеханічних процесів оброблення сировини і матеріалів. Продукти при цьому не змінюють своїх властивостей, а можуть змінювати лише форму, розміри та інші параметри, на які можна вплинути механічним шляхом. </a:t>
            </a:r>
            <a:endParaRPr sz="2400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774" y="2982500"/>
            <a:ext cx="3313226" cy="216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907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5"/>
              </a:spcBef>
              <a:buSzPts val="1400"/>
              <a:tabLst>
                <a:tab pos="1180465" algn="l"/>
              </a:tabLst>
            </a:pPr>
            <a:r>
              <a:rPr lang="uk-UA" sz="2800" dirty="0">
                <a:solidFill>
                  <a:schemeClr val="dk1"/>
                </a:solidFill>
              </a:rPr>
              <a:t>1.3. Класифікація </a:t>
            </a:r>
            <a:r>
              <a:rPr lang="uk-UA" sz="2800" dirty="0">
                <a:solidFill>
                  <a:schemeClr val="dk1"/>
                </a:solidFill>
              </a:rPr>
              <a:t>механічного устаткування закладів </a:t>
            </a:r>
            <a:r>
              <a:rPr lang="uk-UA" sz="2800" dirty="0">
                <a:solidFill>
                  <a:schemeClr val="dk1"/>
                </a:solidFill>
              </a:rPr>
              <a:t>ресторанного господарства</a:t>
            </a:r>
            <a:endParaRPr lang="uk-UA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88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151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 b="1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Процеси обробки:</a:t>
            </a:r>
            <a:endParaRPr sz="4500" b="1">
              <a:solidFill>
                <a:srgbClr val="FFF2CC"/>
              </a:solidFill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1469600" y="723800"/>
            <a:ext cx="1937100" cy="572700"/>
          </a:xfrm>
          <a:prstGeom prst="rect">
            <a:avLst/>
          </a:prstGeom>
          <a:solidFill>
            <a:srgbClr val="FF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 b="1">
                <a:latin typeface="Times New Roman"/>
                <a:ea typeface="Times New Roman"/>
                <a:cs typeface="Times New Roman"/>
                <a:sym typeface="Times New Roman"/>
              </a:rPr>
              <a:t>Механічні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2271200" y="1296500"/>
            <a:ext cx="2097300" cy="114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Подрібнення</a:t>
            </a:r>
            <a:endParaRPr sz="19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748125" y="3860750"/>
            <a:ext cx="2097300" cy="114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Сортування</a:t>
            </a:r>
            <a:endParaRPr sz="21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748125" y="2137725"/>
            <a:ext cx="2097300" cy="114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Змішування</a:t>
            </a:r>
            <a:endParaRPr sz="19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2271200" y="2978950"/>
            <a:ext cx="2097300" cy="114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Пресівання</a:t>
            </a:r>
            <a:endParaRPr sz="21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5389450" y="723800"/>
            <a:ext cx="2613000" cy="572700"/>
          </a:xfrm>
          <a:prstGeom prst="rect">
            <a:avLst/>
          </a:prstGeom>
          <a:solidFill>
            <a:srgbClr val="0000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Гідромеханічні</a:t>
            </a:r>
            <a:endParaRPr sz="22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4368500" y="1329800"/>
            <a:ext cx="2339400" cy="108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Перемішування</a:t>
            </a:r>
            <a:endParaRPr sz="20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6209775" y="2171025"/>
            <a:ext cx="2339400" cy="108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Емульгування</a:t>
            </a:r>
            <a:endParaRPr sz="21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4368500" y="3045550"/>
            <a:ext cx="2339400" cy="108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Збивання </a:t>
            </a:r>
            <a:endParaRPr sz="23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6209775" y="3894050"/>
            <a:ext cx="2339400" cy="108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Миття</a:t>
            </a:r>
            <a:endParaRPr sz="26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74075" y="311425"/>
            <a:ext cx="8590200" cy="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000" b="1" i="1">
                <a:latin typeface="Times New Roman"/>
                <a:ea typeface="Times New Roman"/>
                <a:cs typeface="Times New Roman"/>
                <a:sym typeface="Times New Roman"/>
              </a:rPr>
              <a:t>За функціональним призначенням механічне устаткування закладів ресторанного господарства поділяється на:</a:t>
            </a:r>
            <a:endParaRPr sz="20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uk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сортувально-калібрувальне</a:t>
            </a:r>
            <a:r>
              <a:rPr lang="u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просіювачі, машини для перебирання картоплі, машини для перебирання фруктів, калібрувальні машини;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uk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мийне</a:t>
            </a:r>
            <a:r>
              <a:rPr lang="u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посудомийні машини та машини для миття овочів;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uk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очищувальне</a:t>
            </a:r>
            <a:r>
              <a:rPr lang="u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машини для чищення картоплі, коренеплодів, цибулі, машини для чищення риби;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uk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подрібнювальне</a:t>
            </a:r>
            <a:r>
              <a:rPr lang="u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для подрібнення твердих продуктів, машини для тонкого подрібнення продуктів, машини для протирання продуктів;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1.1  Технологічна машина та її будова. Вимоги то технологічних машин</a:t>
            </a:r>
          </a:p>
          <a:p>
            <a:r>
              <a:rPr lang="uk-UA" dirty="0"/>
              <a:t>1.2 Характеристика матеріалів, з яких виробляють деталі машин</a:t>
            </a:r>
          </a:p>
          <a:p>
            <a:r>
              <a:rPr lang="uk-UA" dirty="0"/>
              <a:t>1.3  Класифікація механічного устаткування закладів ресторанного </a:t>
            </a:r>
            <a:r>
              <a:rPr lang="uk-UA" dirty="0" smtClean="0"/>
              <a:t>господарства</a:t>
            </a:r>
            <a:endParaRPr lang="uk-UA" dirty="0"/>
          </a:p>
          <a:p>
            <a:r>
              <a:rPr lang="uk-UA" dirty="0"/>
              <a:t>1.4  Стандартний алгоритм роботи механічного устаткування</a:t>
            </a:r>
          </a:p>
          <a:p>
            <a:r>
              <a:rPr lang="uk-UA" dirty="0"/>
              <a:t>1.5  Техніко-економічні показники роботи обладнання</a:t>
            </a:r>
          </a:p>
          <a:p>
            <a:r>
              <a:rPr lang="uk-UA" dirty="0"/>
              <a:t>1.6  Універсальні кухонні машини</a:t>
            </a:r>
          </a:p>
        </p:txBody>
      </p:sp>
    </p:spTree>
    <p:extLst>
      <p:ext uri="{BB962C8B-B14F-4D97-AF65-F5344CB8AC3E}">
        <p14:creationId xmlns:p14="http://schemas.microsoft.com/office/powerpoint/2010/main" val="1618097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258250" y="551300"/>
            <a:ext cx="8520600" cy="41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</a:t>
            </a:r>
            <a:r>
              <a:rPr lang="uk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різальне</a:t>
            </a:r>
            <a:r>
              <a:rPr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машини для різання овочів, м'яса, хлібобулочних виробів, гастрономічних продуктів;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uk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місильно-перемішувальне</a:t>
            </a:r>
            <a:r>
              <a:rPr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змішувачі фаршу, змішувачі салатів, збивальні машини, машини для замішування тіста;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uk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пресувальне</a:t>
            </a:r>
            <a:r>
              <a:rPr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машини для приготування соків;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uk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дозувально-формувальне</a:t>
            </a:r>
            <a:r>
              <a:rPr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машини для формування котлет, машини для виготовлення пельменів і вареників, подільник вершкового масла, дозатор крему, машини для розкачування тіста;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uk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універсальні кухонні машини</a:t>
            </a:r>
            <a:r>
              <a:rPr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багатоцільові машини, які дозволяють здійснювати різне механічне оброблення харчових продуктів.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204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Залежно від виду сировини і асортименту готової продукції механічне устаткування закладів ресторанного господарства можна поділити на три групи .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1402800" y="1309250"/>
            <a:ext cx="6025200" cy="374100"/>
          </a:xfrm>
          <a:prstGeom prst="rect">
            <a:avLst/>
          </a:prstGeom>
          <a:solidFill>
            <a:srgbClr val="FF99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latin typeface="Times New Roman"/>
                <a:ea typeface="Times New Roman"/>
                <a:cs typeface="Times New Roman"/>
                <a:sym typeface="Times New Roman"/>
              </a:rPr>
              <a:t>МЕХАНІЧНЕ УСТАТКУВАННЯ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7" name="Google Shape;97;p18"/>
          <p:cNvCxnSpPr/>
          <p:nvPr/>
        </p:nvCxnSpPr>
        <p:spPr>
          <a:xfrm flipH="1">
            <a:off x="1429375" y="1736775"/>
            <a:ext cx="1496400" cy="387300"/>
          </a:xfrm>
          <a:prstGeom prst="straightConnector1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98;p18"/>
          <p:cNvCxnSpPr/>
          <p:nvPr/>
        </p:nvCxnSpPr>
        <p:spPr>
          <a:xfrm>
            <a:off x="4368913" y="1736775"/>
            <a:ext cx="23700" cy="969900"/>
          </a:xfrm>
          <a:prstGeom prst="straightConnector1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" name="Google Shape;99;p18"/>
          <p:cNvCxnSpPr/>
          <p:nvPr/>
        </p:nvCxnSpPr>
        <p:spPr>
          <a:xfrm>
            <a:off x="5835750" y="1699275"/>
            <a:ext cx="1699200" cy="462300"/>
          </a:xfrm>
          <a:prstGeom prst="straightConnector1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0" name="Google Shape;100;p18"/>
          <p:cNvSpPr/>
          <p:nvPr/>
        </p:nvSpPr>
        <p:spPr>
          <a:xfrm>
            <a:off x="311700" y="2215350"/>
            <a:ext cx="2458200" cy="1296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38100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Обладнання для</a:t>
            </a:r>
            <a:endParaRPr sz="17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попереднього</a:t>
            </a:r>
            <a:endParaRPr sz="17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оброблення овочів</a:t>
            </a:r>
            <a:endParaRPr sz="17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3231825" y="2760100"/>
            <a:ext cx="2458200" cy="1114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Обладнання для</a:t>
            </a:r>
            <a:endParaRPr sz="18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оброблення м'яса</a:t>
            </a:r>
            <a:endParaRPr sz="18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 риби</a:t>
            </a:r>
            <a:endParaRPr sz="18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6236525" y="2337950"/>
            <a:ext cx="2458200" cy="1656600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38100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Обладнання для виробництва борошняних кондитерських виробів</a:t>
            </a:r>
            <a:endParaRPr sz="16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1245450" y="377575"/>
            <a:ext cx="6653100" cy="7749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38100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Обладнання для попереднього оброблення овочів</a:t>
            </a:r>
            <a:endParaRPr sz="22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604200" y="1456075"/>
            <a:ext cx="7935600" cy="31128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8900" lvl="0" indent="-88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9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uk" sz="2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сортувально-калібрувальне обладнання</a:t>
            </a:r>
            <a:endParaRPr sz="28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indent="-88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9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uk" sz="2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обладнання для миття овочів</a:t>
            </a:r>
            <a:endParaRPr sz="28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indent="-8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9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uk" sz="2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обладнання для чищення овочевої сировини</a:t>
            </a:r>
            <a:endParaRPr sz="28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indent="-8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1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uk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обладнання для нарізання </a:t>
            </a:r>
            <a:r>
              <a:rPr lang="uk" sz="29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сировини</a:t>
            </a:r>
            <a:endParaRPr sz="29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240475"/>
            <a:ext cx="8520600" cy="45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1122075" y="334000"/>
            <a:ext cx="6786900" cy="721500"/>
          </a:xfrm>
          <a:prstGeom prst="roundRect">
            <a:avLst>
              <a:gd name="adj" fmla="val 24071"/>
            </a:avLst>
          </a:prstGeom>
          <a:solidFill>
            <a:srgbClr val="FF0000"/>
          </a:solidFill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Обладнання для оброблення м'яса та риби</a:t>
            </a:r>
            <a:endParaRPr sz="25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708075" y="1215725"/>
            <a:ext cx="7614900" cy="36741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8900" lvl="0" indent="-88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5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uk" sz="21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5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машини для нарізання м'яса</a:t>
            </a:r>
            <a:endParaRPr sz="25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indent="-88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5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uk" sz="21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5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машини для розрихлення м'яса</a:t>
            </a:r>
            <a:endParaRPr sz="25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indent="-88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5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uk" sz="21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5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м'ясорубки</a:t>
            </a:r>
            <a:endParaRPr sz="25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indent="-88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5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uk" sz="21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5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фаршеперемішувачі</a:t>
            </a:r>
            <a:endParaRPr sz="25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indent="-88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5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uk" sz="21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5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апарати для виробництва пельменів</a:t>
            </a:r>
            <a:endParaRPr sz="25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indent="-88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5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uk" sz="21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5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машини для очищення та нарізання риби</a:t>
            </a:r>
            <a:endParaRPr sz="25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22125" y="213750"/>
            <a:ext cx="8520600" cy="45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708075" y="333975"/>
            <a:ext cx="7748700" cy="868500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38100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900" b="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Обладнання для виробництва борошняних кондитерських виробів</a:t>
            </a:r>
            <a:endParaRPr/>
          </a:p>
        </p:txBody>
      </p:sp>
      <p:sp>
        <p:nvSpPr>
          <p:cNvPr id="123" name="Google Shape;123;p21"/>
          <p:cNvSpPr/>
          <p:nvPr/>
        </p:nvSpPr>
        <p:spPr>
          <a:xfrm>
            <a:off x="621225" y="1576450"/>
            <a:ext cx="7922400" cy="30192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8900" lvl="0" indent="-8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uk" sz="21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просіювачі</a:t>
            </a:r>
            <a:endParaRPr sz="25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indent="-8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uk" sz="21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тістомісильні машини</a:t>
            </a:r>
            <a:endParaRPr sz="25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indent="-8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uk" sz="21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тістоокруглювальні машини</a:t>
            </a:r>
            <a:endParaRPr sz="25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indent="-8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uk" sz="21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тісторозкатні машини</a:t>
            </a:r>
            <a:endParaRPr sz="25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indent="-8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uk" sz="21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машини для протирання і подрібнення</a:t>
            </a:r>
            <a:endParaRPr sz="25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indent="-8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uk" sz="21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машини для збивання і перемішування</a:t>
            </a:r>
            <a:endParaRPr sz="25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ступенем автоматизації процесів машини бувають</a:t>
            </a:r>
            <a:r>
              <a:rPr lang="uk" sz="2500" b="1">
                <a:solidFill>
                  <a:srgbClr val="EAD1D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900" b="1">
              <a:solidFill>
                <a:srgbClr val="EAD1D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000000"/>
                </a:solidFill>
              </a:rPr>
              <a:t> </a:t>
            </a:r>
            <a:r>
              <a:rPr lang="uk" sz="1400">
                <a:solidFill>
                  <a:srgbClr val="000000"/>
                </a:solidFill>
              </a:rPr>
              <a:t>                              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2752125" y="1152475"/>
            <a:ext cx="3206400" cy="908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762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 b="1">
                <a:latin typeface="Times New Roman"/>
                <a:ea typeface="Times New Roman"/>
                <a:cs typeface="Times New Roman"/>
                <a:sym typeface="Times New Roman"/>
              </a:rPr>
              <a:t>Неавтоматизован</a:t>
            </a:r>
            <a:r>
              <a:rPr lang="uk" sz="3000" b="1"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r>
              <a:rPr lang="uk" sz="26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500"/>
              <a:t> </a:t>
            </a:r>
            <a:r>
              <a:rPr lang="uk"/>
              <a:t>                              </a:t>
            </a: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2404725" y="2453825"/>
            <a:ext cx="3901200" cy="908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762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 b="1">
                <a:latin typeface="Times New Roman"/>
                <a:ea typeface="Times New Roman"/>
                <a:cs typeface="Times New Roman"/>
                <a:sym typeface="Times New Roman"/>
              </a:rPr>
              <a:t>Напівавтоматизован</a:t>
            </a:r>
            <a:r>
              <a:rPr lang="uk" sz="3000" b="1"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r>
              <a:rPr lang="uk" sz="26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500"/>
              <a:t> </a:t>
            </a:r>
            <a:r>
              <a:rPr lang="uk"/>
              <a:t>                              </a:t>
            </a:r>
            <a:endParaRPr/>
          </a:p>
        </p:txBody>
      </p:sp>
      <p:sp>
        <p:nvSpPr>
          <p:cNvPr id="132" name="Google Shape;132;p22"/>
          <p:cNvSpPr/>
          <p:nvPr/>
        </p:nvSpPr>
        <p:spPr>
          <a:xfrm>
            <a:off x="2859025" y="3755175"/>
            <a:ext cx="3206400" cy="908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762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 b="1">
                <a:latin typeface="Times New Roman"/>
                <a:ea typeface="Times New Roman"/>
                <a:cs typeface="Times New Roman"/>
                <a:sym typeface="Times New Roman"/>
              </a:rPr>
              <a:t>Автоматизован</a:t>
            </a:r>
            <a:r>
              <a:rPr lang="uk" sz="3000" b="1"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r>
              <a:rPr lang="uk" sz="26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500"/>
              <a:t> </a:t>
            </a:r>
            <a:r>
              <a:rPr lang="uk"/>
              <a:t>                             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311700" y="293925"/>
            <a:ext cx="8520600" cy="4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66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</a:t>
            </a:r>
            <a:r>
              <a:rPr lang="uk" sz="2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неавтоматизованих машинах</a:t>
            </a:r>
            <a:r>
              <a:rPr lang="uk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завантаження, вивантаження, контроль за роботою машини, деякі технологічні операції виконуються оператором.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66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машинах </a:t>
            </a:r>
            <a:r>
              <a:rPr lang="uk" sz="2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напівавтоматизованої</a:t>
            </a:r>
            <a:r>
              <a:rPr lang="uk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дії основні технологічні операції виконуються за допомогою машини, а деякі допоміжні операції (транспортні, контролюючі) вручну.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66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uk" sz="2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автоматизованих машинах</a:t>
            </a:r>
            <a:r>
              <a:rPr lang="uk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всі основні і допоміжні операції виконуються машиною.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66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Особливістю </a:t>
            </a:r>
            <a:r>
              <a:rPr lang="uk" sz="2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автоматизованих</a:t>
            </a:r>
            <a:r>
              <a:rPr lang="uk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uk" sz="2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напівавтоматизованих</a:t>
            </a:r>
            <a:r>
              <a:rPr lang="uk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машин є наявність окрім звичайних механізмів, характерних цим машинам, також спеціальних пристроїв, які забезпечують автоматичну роботу машини.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311700" y="274975"/>
            <a:ext cx="85206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 b="1">
                <a:latin typeface="Times New Roman"/>
                <a:ea typeface="Times New Roman"/>
                <a:cs typeface="Times New Roman"/>
                <a:sym typeface="Times New Roman"/>
              </a:rPr>
              <a:t>Технологічні машини можуть здійснювати одну або кілька операцій, тому їх можна поділяти на :</a:t>
            </a:r>
            <a:endParaRPr sz="3600" b="1"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>
            <a:off x="147050" y="1212475"/>
            <a:ext cx="2792100" cy="32964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Одноопераційні машини</a:t>
            </a:r>
            <a:r>
              <a:rPr lang="uk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виконують одну технологічну операцію</a:t>
            </a:r>
            <a:endParaRPr sz="2400" b="1">
              <a:solidFill>
                <a:srgbClr val="0000FF"/>
              </a:solidFill>
            </a:endParaRPr>
          </a:p>
        </p:txBody>
      </p:sp>
      <p:sp>
        <p:nvSpPr>
          <p:cNvPr id="145" name="Google Shape;145;p24"/>
          <p:cNvSpPr/>
          <p:nvPr/>
        </p:nvSpPr>
        <p:spPr>
          <a:xfrm>
            <a:off x="3152950" y="1212475"/>
            <a:ext cx="2792100" cy="32964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Багатоопераційні машини</a:t>
            </a:r>
            <a:r>
              <a:rPr lang="uk"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виконують технологічний процес, який складається з кількох операцій. Наприклад, для миття столового посуду. 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146" name="Google Shape;146;p24"/>
          <p:cNvSpPr/>
          <p:nvPr/>
        </p:nvSpPr>
        <p:spPr>
          <a:xfrm>
            <a:off x="6158850" y="1212475"/>
            <a:ext cx="2792100" cy="32964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i="1">
                <a:solidFill>
                  <a:srgbClr val="D9D2E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Багатоцільові машини</a:t>
            </a:r>
            <a:r>
              <a:rPr lang="uk" sz="1800" b="1">
                <a:solidFill>
                  <a:srgbClr val="D9D2E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виконують декілька технологічних операцій за допомогою виконавчих механізмів або робочих органів</a:t>
            </a:r>
            <a:endParaRPr sz="1800" b="1">
              <a:solidFill>
                <a:srgbClr val="D9D2E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311700" y="204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Будь-який технологічний процес, що здійснюється машиною, пов'язаний з її циклом</a:t>
            </a:r>
            <a:endParaRPr sz="3300" b="1">
              <a:solidFill>
                <a:srgbClr val="0000FF"/>
              </a:solidFill>
            </a:endParaRPr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66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Цикл машини</a:t>
            </a:r>
            <a:r>
              <a:rPr lang="uk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це тривалість закінченого процесу оброблення продукту від початкового стану до кінцевого. Розрізняють </a:t>
            </a:r>
            <a:r>
              <a:rPr lang="uk" sz="2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технологічний</a:t>
            </a:r>
            <a:r>
              <a:rPr lang="uk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uk" sz="2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робочий</a:t>
            </a:r>
            <a:r>
              <a:rPr lang="uk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цикли.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66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Технологічний цикл</a:t>
            </a:r>
            <a:r>
              <a:rPr lang="uk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тривалість перебування продукту в технологічній машині, впродовж якого завершується обробка продукту від початкового стану до кінцевого за ухваленою для певного процесу технологією.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66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Робочий цикл</a:t>
            </a:r>
            <a:r>
              <a:rPr lang="uk" sz="2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проміжок часу між двома послідовними моментами видачі машиною готової продукції.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311700" y="191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667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0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структурою робочого циклу розрізняють машини періодичної і безперервної дії. </a:t>
            </a:r>
            <a:endParaRPr sz="20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311700" y="10322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66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машинах </a:t>
            </a:r>
            <a:r>
              <a:rPr lang="uk" sz="19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періодичної дії</a:t>
            </a: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продукт обробляється за допомогою робочого органа впродовж певного часу, після чого вивантажується. Потім завантажується наступна порція продукту і цикл повторюється.  При цьому враховують витрати часу на завантаження, оброблення і вивантаження. Впродовж циклу режим роботи робочих органів безперервно змінюється. Характерною особливістю таких машин є збіг технологічного і робочого циклів (картоплеочисні, посудомийні машини тощо).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875" y="3126175"/>
            <a:ext cx="2507175" cy="18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4900" y="3093300"/>
            <a:ext cx="4606624" cy="19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07094"/>
            <a:ext cx="8520600" cy="572700"/>
          </a:xfrm>
        </p:spPr>
        <p:txBody>
          <a:bodyPr/>
          <a:lstStyle/>
          <a:p>
            <a:r>
              <a:rPr lang="ru-RU" dirty="0"/>
              <a:t>1.1 </a:t>
            </a:r>
            <a:r>
              <a:rPr lang="ru-RU" dirty="0" err="1"/>
              <a:t>Технологічна</a:t>
            </a:r>
            <a:r>
              <a:rPr lang="ru-RU" dirty="0"/>
              <a:t> машина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будова</a:t>
            </a:r>
            <a:r>
              <a:rPr lang="ru-RU" dirty="0"/>
              <a:t>.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технологічних</a:t>
            </a:r>
            <a:r>
              <a:rPr lang="ru-RU" dirty="0"/>
              <a:t> машин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16" y="1151076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416" y="2809332"/>
            <a:ext cx="1570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Деталь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2" y="1151074"/>
            <a:ext cx="297055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6242" y="2963220"/>
            <a:ext cx="1053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Вузол</a:t>
            </a:r>
            <a:endParaRPr lang="uk-U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367" y="2670520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7367" y="4835723"/>
            <a:ext cx="2425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Механізм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3725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258250" y="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66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машинах </a:t>
            </a:r>
            <a:r>
              <a:rPr lang="uk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безперервної дії</a:t>
            </a:r>
            <a:r>
              <a:rPr lang="uk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робочі органи працюють в стабільних умовах, які склалися під час робочого процесу, а завантаження вихідної сировини і вивантаження готової продукції відбувається одночасно і безперервно. В цих машинах готовність продукції в будь-якій точці робочої камери є постійною в часі і змінюється лише по довжині камери. Це дає змогу подавати в машину нові порції сировини ще до закінчення оброблення попередніх і відповідно зменшити тривалість робочого циклу порівняно з технологічним (конвеєрні печі, м'ясорубки, посудомийні машини безперервної дії та ін.).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93376"/>
            <a:ext cx="2483175" cy="175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6963" y="3353834"/>
            <a:ext cx="2483175" cy="17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7152" y="3393375"/>
            <a:ext cx="2606650" cy="17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431950" y="347350"/>
            <a:ext cx="8520600" cy="42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66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Устаткування, яке виготовлене в країнах СНД має змішане маркування, яке складається із літер та цифр. Ліва частина маркування містить літери, перша з яких вказує на тип або назву пристрою, друга – назва процесу, який виконує машина, третя – найменування продукту. Цифри праворуч означають продуктивність машини в кг/год або об'єм робочої камери в літрах.  Наприклад МОК-250, де М – механізм, О – очищування, К – картопля, 250 – продуктивність, кг/год.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311700" y="177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300" b="1" dirty="0" smtClean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1.4. Стандартний </a:t>
            </a:r>
            <a:r>
              <a:rPr lang="uk" sz="2300" b="1" dirty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алгоритм роботи механічного устаткування</a:t>
            </a:r>
            <a:endParaRPr sz="2300" b="1" dirty="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2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Перед початком роботи машини необхідно перевірити:</a:t>
            </a:r>
            <a:endParaRPr sz="22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санітарно-технічний стан машини;</a:t>
            </a: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справність електропроводки та надійність заземлення;</a:t>
            </a: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наявність огородження біля рухомих частин;</a:t>
            </a: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надійність кріплення машини на підлозі або робочому місці, інакше в результаті її руху працівники можуть отримати травми;</a:t>
            </a: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надійність кріплення всіх частин після складання машини для певної технологічної операції;</a:t>
            </a: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відсутність сторонніх речей у робочій камері.</a:t>
            </a: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900" y="160325"/>
            <a:ext cx="6599725" cy="476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311700" y="187025"/>
            <a:ext cx="8520600" cy="43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Увімкнути машину на 1 – 2 с і перевірити наявність скреготу, який може вказувати на несправність.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lvl="0" indent="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Завантаження машини слід здійснювати згідно вказівок технічної документації на машину. З метою уникнення перевантаження двигуна, вносити сировину доцільно при увімкненій машині, а перемикання швидкостей – при вимкненій.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lvl="0" indent="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Після закінчення роботи машина повністю від'єднується від електромережі, а потім частково розбирається і очищується від залишків продуктів.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lvl="0" indent="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Санітарно-технічна обробка машини включає промивання і просушування робочих деталей, а також змащення несолоним харчовим жиром всіх частин машини, які піддаються корозії. Зовні машину протирають спочатку вологою, а потім сухою тканиною.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7655" y="-141890"/>
            <a:ext cx="9301655" cy="572700"/>
          </a:xfrm>
        </p:spPr>
        <p:txBody>
          <a:bodyPr/>
          <a:lstStyle/>
          <a:p>
            <a:pPr marL="457200" lvl="1" algn="ctr">
              <a:spcBef>
                <a:spcPts val="25"/>
              </a:spcBef>
              <a:buSzPts val="1400"/>
              <a:tabLst>
                <a:tab pos="1567815" algn="l"/>
              </a:tabLst>
            </a:pPr>
            <a:r>
              <a:rPr lang="uk-UA" b="1" spc="-5" dirty="0" smtClean="0">
                <a:latin typeface="Times New Roman"/>
                <a:ea typeface="Times New Roman"/>
              </a:rPr>
              <a:t>1.5.Техніко-економічні</a:t>
            </a:r>
            <a:r>
              <a:rPr lang="uk-UA" b="1" spc="-20" dirty="0" smtClean="0">
                <a:latin typeface="Times New Roman"/>
                <a:ea typeface="Times New Roman"/>
              </a:rPr>
              <a:t> </a:t>
            </a:r>
            <a:r>
              <a:rPr lang="uk-UA" b="1" spc="-5" dirty="0">
                <a:latin typeface="Times New Roman"/>
                <a:ea typeface="Times New Roman"/>
              </a:rPr>
              <a:t>показники</a:t>
            </a:r>
            <a:r>
              <a:rPr lang="uk-UA" b="1" spc="-25" dirty="0">
                <a:latin typeface="Times New Roman"/>
                <a:ea typeface="Times New Roman"/>
              </a:rPr>
              <a:t> </a:t>
            </a:r>
            <a:r>
              <a:rPr lang="uk-UA" b="1" spc="-5" dirty="0">
                <a:latin typeface="Times New Roman"/>
                <a:ea typeface="Times New Roman"/>
              </a:rPr>
              <a:t>роботи</a:t>
            </a:r>
            <a:r>
              <a:rPr lang="uk-UA" b="1" spc="-30" dirty="0">
                <a:latin typeface="Times New Roman"/>
                <a:ea typeface="Times New Roman"/>
              </a:rPr>
              <a:t> </a:t>
            </a:r>
            <a:r>
              <a:rPr lang="uk-UA" b="1" spc="-5" dirty="0">
                <a:latin typeface="Times New Roman"/>
                <a:ea typeface="Times New Roman"/>
              </a:rPr>
              <a:t>обладнання</a:t>
            </a:r>
            <a:br>
              <a:rPr lang="uk-UA" b="1" spc="-5" dirty="0">
                <a:latin typeface="Times New Roman"/>
                <a:ea typeface="Times New Roman"/>
              </a:rPr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68014"/>
            <a:ext cx="9144000" cy="3575647"/>
          </a:xfrm>
        </p:spPr>
        <p:txBody>
          <a:bodyPr/>
          <a:lstStyle/>
          <a:p>
            <a:pPr marL="160020" marR="140970" indent="271145" algn="just"/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Для оцінки ефективності використання технологічного обладнання необхідно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знати його техніко-економічні показники, до яких відносяться </a:t>
            </a:r>
            <a:r>
              <a:rPr lang="uk-UA" b="1" i="1" dirty="0">
                <a:solidFill>
                  <a:schemeClr val="tx1"/>
                </a:solidFill>
                <a:latin typeface="Times New Roman"/>
                <a:ea typeface="Times New Roman"/>
              </a:rPr>
              <a:t>продуктивність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,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b="1" i="1" dirty="0">
                <a:solidFill>
                  <a:schemeClr val="tx1"/>
                </a:solidFill>
                <a:latin typeface="Times New Roman"/>
                <a:ea typeface="Times New Roman"/>
              </a:rPr>
              <a:t>потужність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uk-UA" b="1" i="1" dirty="0">
                <a:solidFill>
                  <a:schemeClr val="tx1"/>
                </a:solidFill>
                <a:latin typeface="Times New Roman"/>
                <a:ea typeface="Times New Roman"/>
              </a:rPr>
              <a:t>коефіцієнт корисної дії (ККД)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uk-UA" b="1" i="1" dirty="0">
                <a:solidFill>
                  <a:schemeClr val="tx1"/>
                </a:solidFill>
                <a:latin typeface="Times New Roman"/>
                <a:ea typeface="Times New Roman"/>
              </a:rPr>
              <a:t>коефіцієнт використання </a:t>
            </a:r>
            <a:r>
              <a:rPr lang="uk-UA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облад</a:t>
            </a:r>
            <a:r>
              <a:rPr lang="uk-UA" b="1" i="1" dirty="0">
                <a:solidFill>
                  <a:schemeClr val="tx1"/>
                </a:solidFill>
                <a:latin typeface="Times New Roman"/>
                <a:ea typeface="Times New Roman"/>
              </a:rPr>
              <a:t>-</a:t>
            </a:r>
            <a:r>
              <a:rPr lang="uk-UA" b="1" i="1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нання</a:t>
            </a:r>
            <a:r>
              <a:rPr lang="uk-UA" b="1" i="1" spc="-1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b="1" i="1" dirty="0">
                <a:solidFill>
                  <a:schemeClr val="tx1"/>
                </a:solidFill>
                <a:latin typeface="Times New Roman"/>
                <a:ea typeface="Times New Roman"/>
              </a:rPr>
              <a:t>в</a:t>
            </a:r>
            <a:r>
              <a:rPr lang="uk-UA" b="1" i="1" spc="-1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b="1" i="1" dirty="0">
                <a:solidFill>
                  <a:schemeClr val="tx1"/>
                </a:solidFill>
                <a:latin typeface="Times New Roman"/>
                <a:ea typeface="Times New Roman"/>
              </a:rPr>
              <a:t>часі</a:t>
            </a:r>
            <a:r>
              <a:rPr lang="uk-UA" b="1" i="1" spc="1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та інші.</a:t>
            </a:r>
            <a:endParaRPr lang="uk-UA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60020" marR="142240" indent="271145" algn="just"/>
            <a:r>
              <a:rPr lang="uk-UA" b="1" i="1" dirty="0">
                <a:solidFill>
                  <a:schemeClr val="tx1"/>
                </a:solidFill>
                <a:latin typeface="Times New Roman"/>
                <a:ea typeface="Times New Roman"/>
              </a:rPr>
              <a:t>Продуктивність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– це здатність технологічної машини виробляти певну кіль-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кість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продукції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за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одиницю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часу.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Залежно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від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фізичного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стану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продукції,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що</a:t>
            </a:r>
            <a:r>
              <a:rPr lang="uk-UA" spc="-33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виробляється,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продуктивність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може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вимірюватися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в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i="1" dirty="0" err="1">
                <a:solidFill>
                  <a:schemeClr val="tx1"/>
                </a:solidFill>
                <a:latin typeface="Times New Roman"/>
                <a:ea typeface="Times New Roman"/>
              </a:rPr>
              <a:t>шт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Times New Roman"/>
              </a:rPr>
              <a:t>/год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,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Times New Roman"/>
              </a:rPr>
              <a:t>кг/год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,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та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Times New Roman"/>
              </a:rPr>
              <a:t>м</a:t>
            </a:r>
            <a:r>
              <a:rPr lang="uk-UA" i="1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3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Times New Roman"/>
              </a:rPr>
              <a:t>/год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Згідно сказаного продуктивність може бути 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Times New Roman"/>
              </a:rPr>
              <a:t>штучна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Times New Roman"/>
              </a:rPr>
              <a:t>масова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та 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Times New Roman"/>
              </a:rPr>
              <a:t>об'ємна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. В </a:t>
            </a:r>
            <a:r>
              <a:rPr lang="uk-UA" dirty="0" err="1">
                <a:solidFill>
                  <a:schemeClr val="tx1"/>
                </a:solidFill>
                <a:latin typeface="Times New Roman"/>
                <a:ea typeface="Times New Roman"/>
              </a:rPr>
              <a:t>Міжна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-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Times New Roman"/>
                <a:ea typeface="Times New Roman"/>
              </a:rPr>
              <a:t>родній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системі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одиницею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відліку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робочого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часу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машини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слугує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секунда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(с).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Продуктивність</a:t>
            </a:r>
            <a:r>
              <a:rPr lang="uk-UA" spc="16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машини,</a:t>
            </a:r>
            <a:r>
              <a:rPr lang="uk-UA" spc="16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яка</a:t>
            </a:r>
            <a:r>
              <a:rPr lang="uk-UA" spc="17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виражена</a:t>
            </a:r>
            <a:r>
              <a:rPr lang="uk-UA" spc="17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відношенням</a:t>
            </a:r>
            <a:r>
              <a:rPr lang="uk-UA" spc="17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кількості</a:t>
            </a:r>
            <a:r>
              <a:rPr lang="uk-UA" spc="17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готової</a:t>
            </a:r>
            <a:r>
              <a:rPr lang="uk-UA" spc="17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продукції</a:t>
            </a:r>
            <a:r>
              <a:rPr lang="uk-UA" spc="-33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до часу в секундах, легко переводиться в годинну або хвилинну продуктивність за</a:t>
            </a:r>
            <a:r>
              <a:rPr lang="uk-UA" spc="-33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допомогою</a:t>
            </a:r>
            <a:r>
              <a:rPr lang="uk-UA" spc="-1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множення на</a:t>
            </a:r>
            <a:r>
              <a:rPr lang="uk-UA" spc="-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відповідний</a:t>
            </a:r>
            <a:r>
              <a:rPr lang="uk-UA" spc="-1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коефіцієнт.</a:t>
            </a:r>
          </a:p>
          <a:p>
            <a:pPr marL="160020" marR="140970" indent="315595" algn="just"/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Розрізняють три види продуктивності машин: 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Times New Roman"/>
              </a:rPr>
              <a:t>теоретичну, технічну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та 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Times New Roman"/>
              </a:rPr>
              <a:t>екс-</a:t>
            </a:r>
            <a:r>
              <a:rPr lang="uk-UA" i="1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i="1" dirty="0" err="1">
                <a:solidFill>
                  <a:schemeClr val="tx1"/>
                </a:solidFill>
                <a:latin typeface="Times New Roman"/>
                <a:ea typeface="Times New Roman"/>
              </a:rPr>
              <a:t>плуатаційну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. На практиці важливе значення має теоретична і технічна (дійсна)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продуктивності.</a:t>
            </a:r>
            <a:endParaRPr lang="uk-UA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60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997" y="0"/>
            <a:ext cx="8520600" cy="3416400"/>
          </a:xfrm>
        </p:spPr>
        <p:txBody>
          <a:bodyPr/>
          <a:lstStyle/>
          <a:p>
            <a:pPr marL="160020" marR="140335" indent="271145" algn="just"/>
            <a:r>
              <a:rPr lang="uk-UA" b="1" i="1" dirty="0">
                <a:solidFill>
                  <a:schemeClr val="tx1"/>
                </a:solidFill>
                <a:latin typeface="Times New Roman"/>
                <a:ea typeface="Times New Roman"/>
              </a:rPr>
              <a:t>Теоретична продуктивність </a:t>
            </a:r>
            <a:r>
              <a:rPr lang="uk-UA" b="1" dirty="0">
                <a:solidFill>
                  <a:schemeClr val="tx1"/>
                </a:solidFill>
                <a:latin typeface="Times New Roman"/>
                <a:ea typeface="Times New Roman"/>
              </a:rPr>
              <a:t>–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це кількість продукції, яку машина може ви-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робити за одиницю часу при безперебійній і безперервній роботі в стаціонарному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режимі.</a:t>
            </a:r>
            <a:r>
              <a:rPr lang="uk-UA" spc="-1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Даний</a:t>
            </a:r>
            <a:r>
              <a:rPr lang="uk-UA" spc="-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параметр зазначається</a:t>
            </a:r>
            <a:r>
              <a:rPr lang="uk-UA" spc="-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в</a:t>
            </a:r>
            <a:r>
              <a:rPr lang="uk-UA" spc="-2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технічних</a:t>
            </a:r>
            <a:r>
              <a:rPr lang="uk-UA" spc="-2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даних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на</a:t>
            </a:r>
            <a:r>
              <a:rPr lang="uk-UA" spc="-2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машину.</a:t>
            </a:r>
          </a:p>
          <a:p>
            <a:pPr marL="160020" marR="142240" indent="271145" algn="just"/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Для машин періодичної дії теоретична продуктивність в загальному вигляді</a:t>
            </a:r>
            <a:r>
              <a:rPr lang="uk-UA" spc="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визначається так: місткість робочої камери машини поділена на тривалість </a:t>
            </a:r>
            <a:r>
              <a:rPr lang="uk-UA" dirty="0" smtClean="0">
                <a:solidFill>
                  <a:schemeClr val="tx1"/>
                </a:solidFill>
                <a:latin typeface="Times New Roman"/>
                <a:ea typeface="Times New Roman"/>
              </a:rPr>
              <a:t>технологічного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Times New Roman"/>
              </a:rPr>
              <a:t>циклу.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image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2017986"/>
            <a:ext cx="1271587" cy="6621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2150" y="2688561"/>
            <a:ext cx="8119241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 algn="just">
              <a:spcBef>
                <a:spcPts val="445"/>
              </a:spcBef>
            </a:pPr>
            <a:r>
              <a:rPr lang="uk-UA" sz="1800" dirty="0">
                <a:latin typeface="Times New Roman"/>
                <a:ea typeface="Times New Roman"/>
              </a:rPr>
              <a:t>де</a:t>
            </a:r>
            <a:r>
              <a:rPr lang="uk-UA" sz="1800" spc="415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С</a:t>
            </a:r>
            <a:r>
              <a:rPr lang="uk-UA" sz="1800" spc="25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–</a:t>
            </a:r>
            <a:r>
              <a:rPr lang="uk-UA" sz="1800" spc="40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робоча</a:t>
            </a:r>
            <a:r>
              <a:rPr lang="uk-UA" sz="1800" spc="25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місткість</a:t>
            </a:r>
            <a:r>
              <a:rPr lang="uk-UA" sz="1800" spc="25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машини,</a:t>
            </a:r>
            <a:r>
              <a:rPr lang="uk-UA" sz="1800" spc="20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виражена</a:t>
            </a:r>
            <a:r>
              <a:rPr lang="uk-UA" sz="1800" spc="30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в</a:t>
            </a:r>
            <a:r>
              <a:rPr lang="uk-UA" sz="1800" spc="30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штуках,</a:t>
            </a:r>
            <a:r>
              <a:rPr lang="uk-UA" sz="1800" spc="20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одиницях</a:t>
            </a:r>
            <a:r>
              <a:rPr lang="uk-UA" sz="1800" spc="35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об'єму</a:t>
            </a:r>
            <a:r>
              <a:rPr lang="uk-UA" sz="1800" spc="5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або</a:t>
            </a:r>
            <a:r>
              <a:rPr lang="uk-UA" sz="1800" spc="35" dirty="0">
                <a:latin typeface="Times New Roman"/>
                <a:ea typeface="Times New Roman"/>
              </a:rPr>
              <a:t> </a:t>
            </a:r>
            <a:r>
              <a:rPr lang="uk-UA" sz="1800" dirty="0" smtClean="0">
                <a:latin typeface="Times New Roman"/>
                <a:ea typeface="Times New Roman"/>
              </a:rPr>
              <a:t>маси</a:t>
            </a:r>
            <a:endParaRPr lang="uk-UA" sz="1800" dirty="0">
              <a:latin typeface="Times New Roman"/>
              <a:ea typeface="Times New Roman"/>
            </a:endParaRPr>
          </a:p>
          <a:p>
            <a:pPr marL="160020" algn="just">
              <a:spcBef>
                <a:spcPts val="50"/>
              </a:spcBef>
            </a:pPr>
            <a:r>
              <a:rPr lang="uk-UA" sz="1800" dirty="0">
                <a:latin typeface="Times New Roman"/>
                <a:ea typeface="Times New Roman"/>
              </a:rPr>
              <a:t> </a:t>
            </a:r>
          </a:p>
          <a:p>
            <a:pPr marL="20955" algn="just">
              <a:lnSpc>
                <a:spcPts val="1610"/>
              </a:lnSpc>
            </a:pPr>
            <a:r>
              <a:rPr lang="uk-UA" sz="1800" dirty="0" err="1">
                <a:latin typeface="Times New Roman"/>
                <a:ea typeface="Times New Roman"/>
              </a:rPr>
              <a:t>Т</a:t>
            </a:r>
            <a:r>
              <a:rPr lang="uk-UA" sz="1800" baseline="-25000" dirty="0" err="1">
                <a:latin typeface="Times New Roman"/>
                <a:ea typeface="Times New Roman"/>
              </a:rPr>
              <a:t>т.ц</a:t>
            </a:r>
            <a:r>
              <a:rPr lang="uk-UA" sz="1800" spc="-25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–</a:t>
            </a:r>
            <a:r>
              <a:rPr lang="uk-UA" sz="1800" spc="-15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тривалість</a:t>
            </a:r>
            <a:r>
              <a:rPr lang="uk-UA" sz="1800" spc="-20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технологічного</a:t>
            </a:r>
            <a:r>
              <a:rPr lang="uk-UA" sz="1800" spc="-10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циклу,</a:t>
            </a:r>
            <a:r>
              <a:rPr lang="uk-UA" sz="1800" spc="-15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с.</a:t>
            </a:r>
          </a:p>
          <a:p>
            <a:pPr marL="20955" algn="just"/>
            <a:endParaRPr lang="uk-UA" sz="1800" dirty="0" smtClean="0">
              <a:latin typeface="Times New Roman"/>
              <a:ea typeface="Times New Roman"/>
            </a:endParaRPr>
          </a:p>
          <a:p>
            <a:pPr marL="20955" algn="just"/>
            <a:r>
              <a:rPr lang="uk-UA" sz="1800" dirty="0" smtClean="0">
                <a:latin typeface="Times New Roman"/>
                <a:ea typeface="Times New Roman"/>
              </a:rPr>
              <a:t>Отже</a:t>
            </a:r>
            <a:r>
              <a:rPr lang="uk-UA" sz="1800" dirty="0">
                <a:latin typeface="Times New Roman"/>
                <a:ea typeface="Times New Roman"/>
              </a:rPr>
              <a:t>,</a:t>
            </a:r>
            <a:r>
              <a:rPr lang="uk-UA" sz="1800" spc="180" dirty="0">
                <a:latin typeface="Times New Roman"/>
                <a:ea typeface="Times New Roman"/>
              </a:rPr>
              <a:t> </a:t>
            </a:r>
            <a:r>
              <a:rPr lang="uk-UA" sz="1800" b="1" i="1" dirty="0">
                <a:latin typeface="Times New Roman"/>
                <a:ea typeface="Times New Roman"/>
              </a:rPr>
              <a:t>теоретична</a:t>
            </a:r>
            <a:r>
              <a:rPr lang="uk-UA" sz="1800" b="1" i="1" spc="205" dirty="0">
                <a:latin typeface="Times New Roman"/>
                <a:ea typeface="Times New Roman"/>
              </a:rPr>
              <a:t> </a:t>
            </a:r>
            <a:r>
              <a:rPr lang="uk-UA" sz="1800" b="1" i="1" dirty="0">
                <a:latin typeface="Times New Roman"/>
                <a:ea typeface="Times New Roman"/>
              </a:rPr>
              <a:t>продуктивність</a:t>
            </a:r>
            <a:r>
              <a:rPr lang="uk-UA" sz="1800" b="1" i="1" spc="195" dirty="0">
                <a:latin typeface="Times New Roman"/>
                <a:ea typeface="Times New Roman"/>
              </a:rPr>
              <a:t> </a:t>
            </a:r>
            <a:r>
              <a:rPr lang="uk-UA" sz="1800" b="1" i="1" dirty="0">
                <a:latin typeface="Times New Roman"/>
                <a:ea typeface="Times New Roman"/>
              </a:rPr>
              <a:t>машини</a:t>
            </a:r>
            <a:r>
              <a:rPr lang="uk-UA" sz="1800" b="1" i="1" spc="210" dirty="0">
                <a:latin typeface="Times New Roman"/>
                <a:ea typeface="Times New Roman"/>
              </a:rPr>
              <a:t> </a:t>
            </a:r>
            <a:r>
              <a:rPr lang="uk-UA" sz="1800" b="1" i="1" dirty="0">
                <a:latin typeface="Times New Roman"/>
                <a:ea typeface="Times New Roman"/>
              </a:rPr>
              <a:t>періодичної</a:t>
            </a:r>
            <a:r>
              <a:rPr lang="uk-UA" sz="1800" b="1" i="1" spc="205" dirty="0">
                <a:latin typeface="Times New Roman"/>
                <a:ea typeface="Times New Roman"/>
              </a:rPr>
              <a:t> </a:t>
            </a:r>
            <a:r>
              <a:rPr lang="uk-UA" sz="1800" b="1" i="1" dirty="0">
                <a:latin typeface="Times New Roman"/>
                <a:ea typeface="Times New Roman"/>
              </a:rPr>
              <a:t>дії</a:t>
            </a:r>
            <a:r>
              <a:rPr lang="uk-UA" sz="1800" b="1" i="1" spc="215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–</a:t>
            </a:r>
            <a:r>
              <a:rPr lang="uk-UA" sz="1800" spc="210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це</a:t>
            </a:r>
            <a:r>
              <a:rPr lang="uk-UA" sz="1800" spc="215" dirty="0">
                <a:latin typeface="Times New Roman"/>
                <a:ea typeface="Times New Roman"/>
              </a:rPr>
              <a:t> </a:t>
            </a:r>
            <a:r>
              <a:rPr lang="uk-UA" sz="1800" dirty="0" smtClean="0">
                <a:latin typeface="Times New Roman"/>
                <a:ea typeface="Times New Roman"/>
              </a:rPr>
              <a:t>кількість продукції</a:t>
            </a:r>
            <a:r>
              <a:rPr lang="uk-UA" sz="1800" spc="-10" dirty="0" smtClean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яка</a:t>
            </a:r>
            <a:r>
              <a:rPr lang="uk-UA" sz="1800" spc="-10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випускається</a:t>
            </a:r>
            <a:r>
              <a:rPr lang="uk-UA" sz="1800" spc="-15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даною</a:t>
            </a:r>
            <a:r>
              <a:rPr lang="uk-UA" sz="1800" spc="-15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машиною</a:t>
            </a:r>
            <a:r>
              <a:rPr lang="uk-UA" sz="1800" spc="-20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за</a:t>
            </a:r>
            <a:r>
              <a:rPr lang="uk-UA" sz="1800" spc="-10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один</a:t>
            </a:r>
            <a:r>
              <a:rPr lang="uk-UA" sz="1800" spc="10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робочий</a:t>
            </a:r>
            <a:r>
              <a:rPr lang="uk-UA" sz="1800" spc="-30" dirty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цикл</a:t>
            </a:r>
            <a:r>
              <a:rPr lang="uk-UA" dirty="0">
                <a:latin typeface="Times New Roman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777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020" marR="144780" indent="271145" algn="just"/>
            <a:r>
              <a:rPr lang="uk-UA" b="1" i="1" dirty="0">
                <a:latin typeface="Times New Roman"/>
                <a:ea typeface="Times New Roman"/>
              </a:rPr>
              <a:t>Технологічний (робочий) цикл </a:t>
            </a:r>
            <a:r>
              <a:rPr lang="uk-UA" dirty="0">
                <a:latin typeface="Times New Roman"/>
                <a:ea typeface="Times New Roman"/>
              </a:rPr>
              <a:t>– це проміжок часу між двома послідовними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моментами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видачі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машиною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готової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продукції.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Технологічний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цикл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включає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тривалість завантаження продукту, час оброблення продукту в робочій камері і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тривалість</a:t>
            </a:r>
            <a:r>
              <a:rPr lang="uk-UA" spc="-1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вивантаження:</a:t>
            </a:r>
          </a:p>
          <a:p>
            <a:pPr marL="848995" marR="563245" algn="ctr">
              <a:lnSpc>
                <a:spcPts val="1815"/>
              </a:lnSpc>
            </a:pPr>
            <a:r>
              <a:rPr lang="uk-UA" dirty="0" err="1">
                <a:latin typeface="Times New Roman"/>
                <a:ea typeface="Times New Roman"/>
              </a:rPr>
              <a:t>Т</a:t>
            </a:r>
            <a:r>
              <a:rPr lang="uk-UA" baseline="-25000" dirty="0" err="1">
                <a:latin typeface="Times New Roman"/>
                <a:ea typeface="Times New Roman"/>
              </a:rPr>
              <a:t>т.ц</a:t>
            </a:r>
            <a:r>
              <a:rPr lang="uk-UA" spc="-1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= t</a:t>
            </a:r>
            <a:r>
              <a:rPr lang="uk-UA" baseline="-25000" dirty="0">
                <a:latin typeface="Times New Roman"/>
                <a:ea typeface="Times New Roman"/>
              </a:rPr>
              <a:t>3</a:t>
            </a:r>
            <a:r>
              <a:rPr lang="uk-UA" dirty="0">
                <a:latin typeface="Times New Roman"/>
                <a:ea typeface="Times New Roman"/>
              </a:rPr>
              <a:t> +</a:t>
            </a:r>
            <a:r>
              <a:rPr lang="uk-UA" spc="-5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t</a:t>
            </a:r>
            <a:r>
              <a:rPr lang="uk-UA" baseline="-25000" dirty="0" err="1">
                <a:latin typeface="Times New Roman"/>
                <a:ea typeface="Times New Roman"/>
              </a:rPr>
              <a:t>o</a:t>
            </a:r>
            <a:r>
              <a:rPr lang="uk-UA" dirty="0">
                <a:latin typeface="Times New Roman"/>
                <a:ea typeface="Times New Roman"/>
              </a:rPr>
              <a:t> +</a:t>
            </a:r>
            <a:r>
              <a:rPr lang="uk-UA" spc="-5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t</a:t>
            </a:r>
            <a:r>
              <a:rPr lang="uk-UA" baseline="-25000" dirty="0" err="1">
                <a:latin typeface="Times New Roman"/>
                <a:ea typeface="Times New Roman"/>
              </a:rPr>
              <a:t>в</a:t>
            </a:r>
            <a:r>
              <a:rPr lang="uk-UA" spc="40" dirty="0">
                <a:latin typeface="Times New Roman"/>
                <a:ea typeface="Times New Roman"/>
              </a:rPr>
              <a:t> </a:t>
            </a:r>
            <a:r>
              <a:rPr lang="uk-UA" sz="2000" dirty="0">
                <a:latin typeface="Times New Roman"/>
                <a:ea typeface="Times New Roman"/>
              </a:rPr>
              <a:t>,</a:t>
            </a:r>
            <a:endParaRPr lang="uk-UA" dirty="0">
              <a:latin typeface="Times New Roman"/>
              <a:ea typeface="Times New Roman"/>
            </a:endParaRPr>
          </a:p>
          <a:p>
            <a:pPr marL="431800" marR="2037715">
              <a:lnSpc>
                <a:spcPct val="100000"/>
              </a:lnSpc>
              <a:spcBef>
                <a:spcPts val="335"/>
              </a:spcBef>
            </a:pPr>
            <a:r>
              <a:rPr lang="uk-UA" dirty="0">
                <a:latin typeface="Times New Roman"/>
                <a:ea typeface="Times New Roman"/>
              </a:rPr>
              <a:t>де t</a:t>
            </a:r>
            <a:r>
              <a:rPr lang="uk-UA" baseline="-25000" dirty="0">
                <a:latin typeface="Times New Roman"/>
                <a:ea typeface="Times New Roman"/>
              </a:rPr>
              <a:t>3</a:t>
            </a:r>
            <a:r>
              <a:rPr lang="uk-UA" dirty="0">
                <a:latin typeface="Times New Roman"/>
                <a:ea typeface="Times New Roman"/>
              </a:rPr>
              <a:t> – тривалість завантаження продукту в машину, с;</a:t>
            </a:r>
            <a:r>
              <a:rPr lang="uk-UA" spc="-335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t</a:t>
            </a:r>
            <a:r>
              <a:rPr lang="uk-UA" baseline="-25000" dirty="0" err="1">
                <a:latin typeface="Times New Roman"/>
                <a:ea typeface="Times New Roman"/>
              </a:rPr>
              <a:t>o</a:t>
            </a:r>
            <a:r>
              <a:rPr lang="uk-UA" spc="-1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– тривалість</a:t>
            </a:r>
            <a:r>
              <a:rPr lang="uk-UA" spc="-2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оброблення продукту,</a:t>
            </a:r>
            <a:r>
              <a:rPr lang="uk-UA" spc="-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с;</a:t>
            </a:r>
          </a:p>
          <a:p>
            <a:r>
              <a:rPr lang="uk-UA" dirty="0" err="1">
                <a:latin typeface="Times New Roman"/>
                <a:ea typeface="Times New Roman"/>
              </a:rPr>
              <a:t>t</a:t>
            </a:r>
            <a:r>
              <a:rPr lang="uk-UA" baseline="-25000" dirty="0" err="1">
                <a:latin typeface="Times New Roman"/>
                <a:ea typeface="Times New Roman"/>
              </a:rPr>
              <a:t>в</a:t>
            </a:r>
            <a:r>
              <a:rPr lang="uk-UA" dirty="0">
                <a:latin typeface="Times New Roman"/>
                <a:ea typeface="Times New Roman"/>
              </a:rPr>
              <a:t> – тривалість вивантаження продукту з машини, с;</a:t>
            </a:r>
            <a:r>
              <a:rPr lang="uk-UA" spc="-33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Здійснивши відповідні перетворення, отримаємо: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1936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5934" y="0"/>
            <a:ext cx="8520600" cy="3416400"/>
          </a:xfrm>
        </p:spPr>
        <p:txBody>
          <a:bodyPr/>
          <a:lstStyle/>
          <a:p>
            <a:pPr marL="160020" marR="144145" indent="0" algn="just">
              <a:spcBef>
                <a:spcPts val="10"/>
              </a:spcBef>
              <a:buNone/>
            </a:pPr>
            <a:r>
              <a:rPr lang="uk-UA" b="1" i="1" dirty="0">
                <a:latin typeface="Times New Roman"/>
                <a:ea typeface="Times New Roman"/>
              </a:rPr>
              <a:t>Технічна (дійсна) продуктивність </a:t>
            </a:r>
            <a:r>
              <a:rPr lang="uk-UA" b="1" dirty="0">
                <a:latin typeface="Times New Roman"/>
                <a:ea typeface="Times New Roman"/>
              </a:rPr>
              <a:t>– </a:t>
            </a:r>
            <a:r>
              <a:rPr lang="uk-UA" dirty="0">
                <a:latin typeface="Times New Roman"/>
                <a:ea typeface="Times New Roman"/>
              </a:rPr>
              <a:t>це середня кількість продукції, яка </a:t>
            </a:r>
            <a:r>
              <a:rPr lang="uk-UA" dirty="0" err="1">
                <a:latin typeface="Times New Roman"/>
                <a:ea typeface="Times New Roman"/>
              </a:rPr>
              <a:t>випу</a:t>
            </a:r>
            <a:r>
              <a:rPr lang="uk-UA" dirty="0">
                <a:latin typeface="Times New Roman"/>
                <a:ea typeface="Times New Roman"/>
              </a:rPr>
              <a:t>-</a:t>
            </a:r>
            <a:r>
              <a:rPr lang="uk-UA" spc="-33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скається машиною за одиницю часу з урахуванням витрат часу на технічне </a:t>
            </a:r>
            <a:r>
              <a:rPr lang="uk-UA" dirty="0" err="1">
                <a:latin typeface="Times New Roman"/>
                <a:ea typeface="Times New Roman"/>
              </a:rPr>
              <a:t>обслу</a:t>
            </a:r>
            <a:r>
              <a:rPr lang="uk-UA" dirty="0">
                <a:latin typeface="Times New Roman"/>
                <a:ea typeface="Times New Roman"/>
              </a:rPr>
              <a:t>-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говування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(регулювання,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змащення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машини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тощо).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Технічна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продуктивність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пов'язана</a:t>
            </a:r>
            <a:r>
              <a:rPr lang="uk-UA" spc="-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з</a:t>
            </a:r>
            <a:r>
              <a:rPr lang="uk-UA" spc="-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теоретичною:</a:t>
            </a:r>
          </a:p>
          <a:p>
            <a:pPr marL="504825" marR="563245" indent="0" algn="ctr">
              <a:lnSpc>
                <a:spcPts val="1700"/>
              </a:lnSpc>
              <a:buNone/>
            </a:pPr>
            <a:r>
              <a:rPr lang="uk-UA" dirty="0" err="1">
                <a:latin typeface="Times New Roman"/>
                <a:ea typeface="Times New Roman"/>
              </a:rPr>
              <a:t>Q</a:t>
            </a:r>
            <a:r>
              <a:rPr lang="uk-UA" sz="1050" dirty="0" err="1">
                <a:latin typeface="Times New Roman"/>
                <a:ea typeface="Times New Roman"/>
              </a:rPr>
              <a:t>тех</a:t>
            </a:r>
            <a:r>
              <a:rPr lang="uk-UA" sz="1050" spc="11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= </a:t>
            </a:r>
            <a:r>
              <a:rPr lang="uk-UA" dirty="0" err="1">
                <a:latin typeface="Times New Roman"/>
                <a:ea typeface="Times New Roman"/>
              </a:rPr>
              <a:t>К</a:t>
            </a:r>
            <a:r>
              <a:rPr lang="uk-UA" sz="1050" dirty="0" err="1">
                <a:latin typeface="Times New Roman"/>
                <a:ea typeface="Times New Roman"/>
              </a:rPr>
              <a:t>т.в</a:t>
            </a:r>
            <a:r>
              <a:rPr lang="uk-UA" sz="1050" spc="11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×</a:t>
            </a:r>
            <a:r>
              <a:rPr lang="uk-UA" spc="-5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Q</a:t>
            </a:r>
            <a:r>
              <a:rPr lang="uk-UA" sz="1050" dirty="0" err="1">
                <a:latin typeface="Times New Roman"/>
                <a:ea typeface="Times New Roman"/>
              </a:rPr>
              <a:t>т</a:t>
            </a:r>
            <a:r>
              <a:rPr lang="uk-UA" sz="1050" spc="12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,</a:t>
            </a:r>
            <a:endParaRPr lang="uk-UA" sz="1400" dirty="0">
              <a:latin typeface="Times New Roman"/>
              <a:ea typeface="Times New Roman"/>
            </a:endParaRPr>
          </a:p>
          <a:p>
            <a:pPr marL="114300" indent="0" algn="ctr">
              <a:lnSpc>
                <a:spcPts val="1700"/>
              </a:lnSpc>
              <a:buNone/>
            </a:pPr>
            <a:r>
              <a:rPr lang="uk-UA" dirty="0">
                <a:latin typeface="Times New Roman"/>
                <a:ea typeface="Times New Roman"/>
              </a:rPr>
              <a:t> </a:t>
            </a:r>
            <a:endParaRPr lang="uk-UA" sz="1400" dirty="0">
              <a:latin typeface="Times New Roman"/>
              <a:ea typeface="Times New Roman"/>
            </a:endParaRPr>
          </a:p>
          <a:p>
            <a:pPr marL="88900" marR="3315335" indent="0">
              <a:lnSpc>
                <a:spcPct val="100000"/>
              </a:lnSpc>
              <a:spcBef>
                <a:spcPts val="335"/>
              </a:spcBef>
              <a:buNone/>
            </a:pPr>
            <a:r>
              <a:rPr lang="uk-UA" dirty="0">
                <a:latin typeface="Times New Roman"/>
                <a:ea typeface="Times New Roman"/>
              </a:rPr>
              <a:t>де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Q</a:t>
            </a:r>
            <a:r>
              <a:rPr lang="uk-UA" baseline="-25000" dirty="0" err="1">
                <a:latin typeface="Times New Roman"/>
                <a:ea typeface="Times New Roman"/>
              </a:rPr>
              <a:t>тех</a:t>
            </a:r>
            <a:r>
              <a:rPr lang="uk-UA" dirty="0">
                <a:latin typeface="Times New Roman"/>
                <a:ea typeface="Times New Roman"/>
              </a:rPr>
              <a:t> – </a:t>
            </a:r>
            <a:r>
              <a:rPr lang="uk-UA" i="1" dirty="0">
                <a:latin typeface="Times New Roman"/>
                <a:ea typeface="Times New Roman"/>
              </a:rPr>
              <a:t>технічна продуктивність</a:t>
            </a:r>
            <a:r>
              <a:rPr lang="uk-UA" dirty="0">
                <a:latin typeface="Times New Roman"/>
                <a:ea typeface="Times New Roman"/>
              </a:rPr>
              <a:t>;</a:t>
            </a:r>
            <a:r>
              <a:rPr lang="uk-UA" spc="-335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Q</a:t>
            </a:r>
            <a:r>
              <a:rPr lang="uk-UA" baseline="-25000" dirty="0" err="1">
                <a:latin typeface="Times New Roman"/>
                <a:ea typeface="Times New Roman"/>
              </a:rPr>
              <a:t>т</a:t>
            </a:r>
            <a:r>
              <a:rPr lang="uk-UA" spc="-1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–</a:t>
            </a:r>
            <a:r>
              <a:rPr lang="uk-UA" spc="-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теоретична</a:t>
            </a:r>
            <a:r>
              <a:rPr lang="uk-UA" spc="-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продуктивність;</a:t>
            </a:r>
            <a:endParaRPr lang="uk-UA" sz="1400" dirty="0">
              <a:latin typeface="Times New Roman"/>
              <a:ea typeface="Times New Roman"/>
            </a:endParaRPr>
          </a:p>
          <a:p>
            <a:pPr marL="88900" indent="0">
              <a:lnSpc>
                <a:spcPts val="1590"/>
              </a:lnSpc>
              <a:buNone/>
            </a:pPr>
            <a:r>
              <a:rPr lang="uk-UA" dirty="0" err="1">
                <a:latin typeface="Times New Roman"/>
                <a:ea typeface="Times New Roman"/>
              </a:rPr>
              <a:t>К</a:t>
            </a:r>
            <a:r>
              <a:rPr lang="uk-UA" baseline="-25000" dirty="0" err="1">
                <a:latin typeface="Times New Roman"/>
                <a:ea typeface="Times New Roman"/>
              </a:rPr>
              <a:t>т.в</a:t>
            </a:r>
            <a:r>
              <a:rPr lang="uk-UA" spc="-3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–</a:t>
            </a:r>
            <a:r>
              <a:rPr lang="uk-UA" spc="-1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коефіцієнт</a:t>
            </a:r>
            <a:r>
              <a:rPr lang="uk-UA" spc="-2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технічного</a:t>
            </a:r>
            <a:r>
              <a:rPr lang="uk-UA" spc="-1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використання</a:t>
            </a:r>
            <a:r>
              <a:rPr lang="uk-UA" spc="-2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машини.</a:t>
            </a:r>
          </a:p>
          <a:p>
            <a:pPr marL="3832225" indent="0">
              <a:spcBef>
                <a:spcPts val="660"/>
              </a:spcBef>
              <a:buNone/>
            </a:pPr>
            <a:endParaRPr lang="uk-UA" dirty="0" smtClean="0">
              <a:latin typeface="Times New Roman"/>
              <a:ea typeface="Times New Roman"/>
            </a:endParaRPr>
          </a:p>
          <a:p>
            <a:pPr marL="0" indent="0">
              <a:spcBef>
                <a:spcPts val="5"/>
              </a:spcBef>
              <a:buNone/>
            </a:pPr>
            <a:r>
              <a:rPr lang="uk-UA" sz="800" dirty="0">
                <a:latin typeface="Times New Roman"/>
                <a:ea typeface="Times New Roman"/>
              </a:rPr>
              <a:t> </a:t>
            </a:r>
            <a:endParaRPr lang="uk-UA" dirty="0">
              <a:latin typeface="Times New Roman"/>
              <a:ea typeface="Times New Roman"/>
            </a:endParaRPr>
          </a:p>
          <a:p>
            <a:pPr marL="88900" indent="0" algn="just">
              <a:lnSpc>
                <a:spcPts val="1610"/>
              </a:lnSpc>
              <a:spcBef>
                <a:spcPts val="445"/>
              </a:spcBef>
              <a:buNone/>
            </a:pPr>
            <a:r>
              <a:rPr lang="uk-UA" dirty="0">
                <a:latin typeface="Times New Roman"/>
                <a:ea typeface="Times New Roman"/>
              </a:rPr>
              <a:t>де</a:t>
            </a:r>
            <a:r>
              <a:rPr lang="uk-UA" spc="325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t</a:t>
            </a:r>
            <a:r>
              <a:rPr lang="uk-UA" baseline="-25000" dirty="0" err="1">
                <a:latin typeface="Times New Roman"/>
                <a:ea typeface="Times New Roman"/>
              </a:rPr>
              <a:t>р</a:t>
            </a:r>
            <a:r>
              <a:rPr lang="uk-UA" spc="-1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–</a:t>
            </a:r>
            <a:r>
              <a:rPr lang="uk-UA" spc="-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час</a:t>
            </a:r>
            <a:r>
              <a:rPr lang="uk-UA" spc="-1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роботи</a:t>
            </a:r>
            <a:r>
              <a:rPr lang="uk-UA" spc="-1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машини,</a:t>
            </a:r>
            <a:r>
              <a:rPr lang="uk-UA" spc="-1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год.;</a:t>
            </a:r>
          </a:p>
          <a:p>
            <a:pPr marL="160020" marR="144780" indent="0" algn="just">
              <a:buNone/>
            </a:pPr>
            <a:r>
              <a:rPr lang="uk-UA" dirty="0" err="1">
                <a:latin typeface="Times New Roman"/>
                <a:ea typeface="Times New Roman"/>
              </a:rPr>
              <a:t>t</a:t>
            </a:r>
            <a:r>
              <a:rPr lang="uk-UA" baseline="-25000" dirty="0" err="1">
                <a:latin typeface="Times New Roman"/>
                <a:ea typeface="Times New Roman"/>
              </a:rPr>
              <a:t>т.о</a:t>
            </a:r>
            <a:r>
              <a:rPr lang="uk-UA" dirty="0">
                <a:latin typeface="Times New Roman"/>
                <a:ea typeface="Times New Roman"/>
              </a:rPr>
              <a:t> – час технічного обслуговування машини (регулювання, переналагоджу-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вання</a:t>
            </a:r>
            <a:r>
              <a:rPr lang="uk-UA" dirty="0">
                <a:latin typeface="Times New Roman"/>
                <a:ea typeface="Times New Roman"/>
              </a:rPr>
              <a:t>,</a:t>
            </a:r>
            <a:r>
              <a:rPr lang="uk-UA" spc="-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очищення робочих органів</a:t>
            </a:r>
            <a:r>
              <a:rPr lang="uk-UA" spc="-1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тощо),</a:t>
            </a:r>
            <a:r>
              <a:rPr lang="uk-UA" spc="-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год.;</a:t>
            </a:r>
          </a:p>
          <a:p>
            <a:pPr marL="160020" marR="144780" indent="0" algn="just">
              <a:buNone/>
            </a:pPr>
            <a:r>
              <a:rPr lang="uk-UA" dirty="0" err="1">
                <a:latin typeface="Times New Roman"/>
                <a:ea typeface="Times New Roman"/>
              </a:rPr>
              <a:t>t</a:t>
            </a:r>
            <a:r>
              <a:rPr lang="uk-UA" baseline="-25000" dirty="0" err="1">
                <a:latin typeface="Times New Roman"/>
                <a:ea typeface="Times New Roman"/>
              </a:rPr>
              <a:t>від</a:t>
            </a:r>
            <a:r>
              <a:rPr lang="uk-UA" dirty="0">
                <a:latin typeface="Times New Roman"/>
                <a:ea typeface="Times New Roman"/>
              </a:rPr>
              <a:t> – час, необхідний на відновлення працездатності машини після відмови,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год.</a:t>
            </a:r>
          </a:p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75" y="2730937"/>
            <a:ext cx="1457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217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997" y="127716"/>
            <a:ext cx="8520600" cy="3416400"/>
          </a:xfrm>
        </p:spPr>
        <p:txBody>
          <a:bodyPr/>
          <a:lstStyle/>
          <a:p>
            <a:pPr marL="160020" marR="145415" indent="0" algn="just">
              <a:buNone/>
            </a:pPr>
            <a:r>
              <a:rPr lang="uk-UA" b="1" i="1" dirty="0">
                <a:latin typeface="Times New Roman"/>
                <a:ea typeface="Times New Roman"/>
              </a:rPr>
              <a:t>Експлуатаційна продуктивність </a:t>
            </a:r>
            <a:r>
              <a:rPr lang="uk-UA" b="1" dirty="0">
                <a:latin typeface="Times New Roman"/>
                <a:ea typeface="Times New Roman"/>
              </a:rPr>
              <a:t>– </a:t>
            </a:r>
            <a:r>
              <a:rPr lang="uk-UA" dirty="0">
                <a:latin typeface="Times New Roman"/>
                <a:ea typeface="Times New Roman"/>
              </a:rPr>
              <a:t>це показник, який характеризує машину в</a:t>
            </a:r>
            <a:r>
              <a:rPr lang="uk-UA" spc="-33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умовах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експлуатації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на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конкретному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виробництві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з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урахуванням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усіх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витрат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робочого</a:t>
            </a:r>
            <a:r>
              <a:rPr lang="uk-UA" spc="-1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часу,</a:t>
            </a:r>
            <a:r>
              <a:rPr lang="uk-UA" spc="-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в</a:t>
            </a:r>
            <a:r>
              <a:rPr lang="uk-UA" spc="-1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тому</a:t>
            </a:r>
            <a:r>
              <a:rPr lang="uk-UA" spc="-2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числі з</a:t>
            </a:r>
            <a:r>
              <a:rPr lang="uk-UA" spc="-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причин відмови машини.</a:t>
            </a:r>
          </a:p>
          <a:p>
            <a:pPr marL="88900" indent="0" algn="just">
              <a:buNone/>
            </a:pPr>
            <a:r>
              <a:rPr lang="uk-UA" dirty="0">
                <a:latin typeface="Times New Roman"/>
                <a:ea typeface="Times New Roman"/>
              </a:rPr>
              <a:t>Експлуатаційна</a:t>
            </a:r>
            <a:r>
              <a:rPr lang="uk-UA" spc="-3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продуктивність</a:t>
            </a:r>
            <a:r>
              <a:rPr lang="uk-UA" spc="-3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пов'язана</a:t>
            </a:r>
            <a:r>
              <a:rPr lang="uk-UA" spc="-1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з</a:t>
            </a:r>
            <a:r>
              <a:rPr lang="uk-UA" spc="-2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теоретичною:</a:t>
            </a:r>
          </a:p>
          <a:p>
            <a:pPr marL="431800" marR="2570480" indent="0" algn="ctr">
              <a:lnSpc>
                <a:spcPct val="92000"/>
              </a:lnSpc>
              <a:spcBef>
                <a:spcPts val="105"/>
              </a:spcBef>
              <a:buNone/>
            </a:pPr>
            <a:r>
              <a:rPr lang="uk-UA" dirty="0" err="1">
                <a:latin typeface="Times New Roman"/>
                <a:ea typeface="Times New Roman"/>
              </a:rPr>
              <a:t>Q</a:t>
            </a:r>
            <a:r>
              <a:rPr lang="uk-UA" sz="1050" dirty="0" err="1">
                <a:latin typeface="Times New Roman"/>
                <a:ea typeface="Times New Roman"/>
              </a:rPr>
              <a:t>екс</a:t>
            </a:r>
            <a:r>
              <a:rPr lang="uk-UA" sz="105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= </a:t>
            </a:r>
            <a:r>
              <a:rPr lang="uk-UA" dirty="0" err="1">
                <a:latin typeface="Times New Roman"/>
                <a:ea typeface="Times New Roman"/>
              </a:rPr>
              <a:t>К</a:t>
            </a:r>
            <a:r>
              <a:rPr lang="uk-UA" sz="1050" dirty="0" err="1">
                <a:latin typeface="Times New Roman"/>
                <a:ea typeface="Times New Roman"/>
              </a:rPr>
              <a:t>з.в</a:t>
            </a:r>
            <a:r>
              <a:rPr lang="uk-UA" sz="105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× </a:t>
            </a:r>
            <a:r>
              <a:rPr lang="uk-UA" dirty="0" err="1">
                <a:latin typeface="Times New Roman"/>
                <a:ea typeface="Times New Roman"/>
              </a:rPr>
              <a:t>Q</a:t>
            </a:r>
            <a:r>
              <a:rPr lang="uk-UA" sz="1050" dirty="0" err="1">
                <a:latin typeface="Times New Roman"/>
                <a:ea typeface="Times New Roman"/>
              </a:rPr>
              <a:t>т</a:t>
            </a:r>
            <a:r>
              <a:rPr lang="uk-UA" sz="105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,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endParaRPr lang="uk-UA" spc="5" dirty="0" smtClean="0">
              <a:latin typeface="Times New Roman"/>
              <a:ea typeface="Times New Roman"/>
            </a:endParaRPr>
          </a:p>
          <a:p>
            <a:pPr marL="431800" marR="2570480" indent="0" algn="ctr">
              <a:lnSpc>
                <a:spcPct val="92000"/>
              </a:lnSpc>
              <a:spcBef>
                <a:spcPts val="105"/>
              </a:spcBef>
              <a:buNone/>
            </a:pPr>
            <a:endParaRPr lang="uk-UA" spc="5" dirty="0">
              <a:latin typeface="Times New Roman"/>
              <a:ea typeface="Times New Roman"/>
            </a:endParaRPr>
          </a:p>
          <a:p>
            <a:pPr marL="431800" marR="2570480" indent="0" algn="ctr">
              <a:lnSpc>
                <a:spcPct val="92000"/>
              </a:lnSpc>
              <a:spcBef>
                <a:spcPts val="105"/>
              </a:spcBef>
              <a:buNone/>
            </a:pPr>
            <a:r>
              <a:rPr lang="uk-UA" dirty="0" smtClean="0">
                <a:latin typeface="Times New Roman"/>
                <a:ea typeface="Times New Roman"/>
              </a:rPr>
              <a:t>де</a:t>
            </a:r>
            <a:r>
              <a:rPr lang="uk-UA" spc="330" dirty="0" smtClean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Q</a:t>
            </a:r>
            <a:r>
              <a:rPr lang="uk-UA" baseline="-25000" dirty="0" err="1">
                <a:latin typeface="Times New Roman"/>
                <a:ea typeface="Times New Roman"/>
              </a:rPr>
              <a:t>екс</a:t>
            </a:r>
            <a:r>
              <a:rPr lang="uk-UA" spc="-1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–</a:t>
            </a:r>
            <a:r>
              <a:rPr lang="uk-UA" spc="-10" dirty="0">
                <a:latin typeface="Times New Roman"/>
                <a:ea typeface="Times New Roman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експлуатаційна продуктивність</a:t>
            </a:r>
            <a:r>
              <a:rPr lang="uk-UA" dirty="0">
                <a:latin typeface="Times New Roman"/>
                <a:ea typeface="Times New Roman"/>
              </a:rPr>
              <a:t>;</a:t>
            </a:r>
            <a:endParaRPr lang="uk-UA" sz="1400" dirty="0">
              <a:latin typeface="Times New Roman"/>
              <a:ea typeface="Times New Roman"/>
            </a:endParaRPr>
          </a:p>
          <a:p>
            <a:pPr marL="88900" indent="0" algn="just">
              <a:spcBef>
                <a:spcPts val="25"/>
              </a:spcBef>
              <a:buNone/>
            </a:pPr>
            <a:r>
              <a:rPr lang="uk-UA" dirty="0" err="1">
                <a:latin typeface="Times New Roman"/>
                <a:ea typeface="Times New Roman"/>
              </a:rPr>
              <a:t>К</a:t>
            </a:r>
            <a:r>
              <a:rPr lang="uk-UA" baseline="-25000" dirty="0" err="1">
                <a:latin typeface="Times New Roman"/>
                <a:ea typeface="Times New Roman"/>
              </a:rPr>
              <a:t>з.в</a:t>
            </a:r>
            <a:r>
              <a:rPr lang="uk-UA" spc="-3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–</a:t>
            </a:r>
            <a:r>
              <a:rPr lang="uk-UA" spc="-1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коефіцієнт</a:t>
            </a:r>
            <a:r>
              <a:rPr lang="uk-UA" spc="-2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загального</a:t>
            </a:r>
            <a:r>
              <a:rPr lang="uk-UA" spc="-1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використання</a:t>
            </a:r>
            <a:r>
              <a:rPr lang="uk-UA" spc="-1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технологічної</a:t>
            </a:r>
            <a:r>
              <a:rPr lang="uk-UA" spc="-1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машини.</a:t>
            </a:r>
          </a:p>
          <a:p>
            <a:pPr marL="505460" marR="563245" indent="0" algn="ctr">
              <a:spcBef>
                <a:spcPts val="180"/>
              </a:spcBef>
              <a:buNone/>
            </a:pPr>
            <a:endParaRPr lang="uk-UA" sz="1100" spc="100" dirty="0" smtClean="0">
              <a:latin typeface="Times New Roman"/>
              <a:ea typeface="Times New Roman"/>
            </a:endParaRPr>
          </a:p>
          <a:p>
            <a:pPr marL="505460" marR="563245" indent="0" algn="ctr">
              <a:spcBef>
                <a:spcPts val="180"/>
              </a:spcBef>
              <a:buNone/>
            </a:pPr>
            <a:r>
              <a:rPr lang="uk-UA" sz="1100" spc="100" dirty="0" smtClean="0">
                <a:latin typeface="Times New Roman"/>
                <a:ea typeface="Times New Roman"/>
              </a:rPr>
              <a:t> </a:t>
            </a:r>
            <a:endParaRPr lang="uk-UA" dirty="0" smtClean="0">
              <a:latin typeface="Times New Roman"/>
              <a:ea typeface="Times New Roman"/>
            </a:endParaRPr>
          </a:p>
          <a:p>
            <a:pPr marL="505460" marR="563245" indent="0" algn="ctr">
              <a:spcBef>
                <a:spcPts val="180"/>
              </a:spcBef>
              <a:buNone/>
            </a:pPr>
            <a:endParaRPr lang="uk-UA" sz="1400" dirty="0">
              <a:latin typeface="Times New Roman"/>
              <a:ea typeface="Times New Roman"/>
            </a:endParaRPr>
          </a:p>
          <a:p>
            <a:pPr marL="88900" indent="0" algn="just">
              <a:lnSpc>
                <a:spcPts val="1610"/>
              </a:lnSpc>
              <a:spcBef>
                <a:spcPts val="270"/>
              </a:spcBef>
              <a:buNone/>
            </a:pPr>
            <a:r>
              <a:rPr lang="uk-UA" dirty="0">
                <a:latin typeface="Times New Roman"/>
                <a:ea typeface="Times New Roman"/>
              </a:rPr>
              <a:t>де</a:t>
            </a:r>
            <a:r>
              <a:rPr lang="uk-UA" spc="335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t</a:t>
            </a:r>
            <a:r>
              <a:rPr lang="uk-UA" baseline="-25000" dirty="0" err="1">
                <a:latin typeface="Times New Roman"/>
                <a:ea typeface="Times New Roman"/>
              </a:rPr>
              <a:t>орг</a:t>
            </a:r>
            <a:r>
              <a:rPr lang="uk-UA" spc="-2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–</a:t>
            </a:r>
            <a:r>
              <a:rPr lang="uk-UA" spc="-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час</a:t>
            </a:r>
            <a:r>
              <a:rPr lang="uk-UA" spc="-1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простою</a:t>
            </a:r>
            <a:r>
              <a:rPr lang="uk-UA" spc="-1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машини</a:t>
            </a:r>
            <a:r>
              <a:rPr lang="uk-UA" spc="-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через</a:t>
            </a:r>
            <a:r>
              <a:rPr lang="uk-UA" spc="-2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організаційні</a:t>
            </a:r>
            <a:r>
              <a:rPr lang="uk-UA" spc="-1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причини,</a:t>
            </a:r>
            <a:r>
              <a:rPr lang="uk-UA" spc="-2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год.</a:t>
            </a:r>
          </a:p>
          <a:p>
            <a:pPr marL="160020" marR="142875" indent="0" algn="just">
              <a:buNone/>
            </a:pPr>
            <a:r>
              <a:rPr lang="uk-UA" dirty="0">
                <a:latin typeface="Times New Roman"/>
                <a:ea typeface="Times New Roman"/>
              </a:rPr>
              <a:t>Коефіцієнт загального використання технологічної машини враховує всі </a:t>
            </a:r>
            <a:r>
              <a:rPr lang="uk-UA" dirty="0" err="1">
                <a:latin typeface="Times New Roman"/>
                <a:ea typeface="Times New Roman"/>
              </a:rPr>
              <a:t>втра</a:t>
            </a:r>
            <a:r>
              <a:rPr lang="uk-UA" dirty="0">
                <a:latin typeface="Times New Roman"/>
                <a:ea typeface="Times New Roman"/>
              </a:rPr>
              <a:t>-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ти робочого часу, в тому числі і простої машини через організаційні причини. Ці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втрати не пов'язані з якістю роботи машини та її технічним станом. Величина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даного коефіцієнта залежить від специфіки і організації роботи підприємства, де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експлуатується машина.</a:t>
            </a: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49" y="2756118"/>
            <a:ext cx="1841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91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Технологічна машина</a:t>
            </a:r>
            <a:endParaRPr lang="uk-UA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08723" y="964097"/>
            <a:ext cx="5804452" cy="41794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7931" y="1558134"/>
            <a:ext cx="5675244" cy="3416400"/>
          </a:xfrm>
        </p:spPr>
        <p:txBody>
          <a:bodyPr/>
          <a:lstStyle/>
          <a:p>
            <a:pPr algn="just"/>
            <a:r>
              <a:rPr lang="uk-UA" b="1" dirty="0"/>
              <a:t>Технологічна машина </a:t>
            </a:r>
            <a:r>
              <a:rPr lang="uk-UA" dirty="0"/>
              <a:t>–  це пристрій, що складається з джерела руху, </a:t>
            </a:r>
            <a:r>
              <a:rPr lang="uk-UA" dirty="0" smtClean="0"/>
              <a:t>живильних </a:t>
            </a:r>
            <a:r>
              <a:rPr lang="uk-UA" dirty="0"/>
              <a:t>пристроїв, передавального і виконавчого механізмів з робочими органами, які </a:t>
            </a:r>
            <a:r>
              <a:rPr lang="uk-UA" dirty="0" smtClean="0"/>
              <a:t>об'єднанні </a:t>
            </a:r>
            <a:r>
              <a:rPr lang="uk-UA" dirty="0"/>
              <a:t>в єдине ціле загальною станиною або корпусом. Допоміжними </a:t>
            </a:r>
            <a:r>
              <a:rPr lang="uk-UA" dirty="0" smtClean="0"/>
              <a:t>елементами  </a:t>
            </a:r>
            <a:r>
              <a:rPr lang="uk-UA" dirty="0"/>
              <a:t>машини  є  засоби  керування,  регулювання,  захисту,  сигналізації,  а  також </a:t>
            </a:r>
            <a:r>
              <a:rPr lang="uk-UA" dirty="0" smtClean="0"/>
              <a:t>пристрої</a:t>
            </a:r>
            <a:r>
              <a:rPr lang="uk-UA" dirty="0"/>
              <a:t>, які забезпечують безпеку експлуатації.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157619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090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5934" y="411495"/>
            <a:ext cx="8520600" cy="3416400"/>
          </a:xfrm>
        </p:spPr>
        <p:txBody>
          <a:bodyPr/>
          <a:lstStyle/>
          <a:p>
            <a:pPr marL="160020" marR="140970" indent="0" algn="just">
              <a:buNone/>
            </a:pPr>
            <a:r>
              <a:rPr lang="uk-UA" dirty="0" smtClean="0">
                <a:latin typeface="Times New Roman"/>
                <a:ea typeface="Times New Roman"/>
              </a:rPr>
              <a:t>Залежно </a:t>
            </a:r>
            <a:r>
              <a:rPr lang="uk-UA" dirty="0">
                <a:latin typeface="Times New Roman"/>
                <a:ea typeface="Times New Roman"/>
              </a:rPr>
              <a:t>від характеру руху робочого </a:t>
            </a:r>
            <a:r>
              <a:rPr lang="uk-UA" dirty="0" err="1">
                <a:latin typeface="Times New Roman"/>
                <a:ea typeface="Times New Roman"/>
              </a:rPr>
              <a:t>органа</a:t>
            </a:r>
            <a:r>
              <a:rPr lang="uk-UA" dirty="0">
                <a:latin typeface="Times New Roman"/>
                <a:ea typeface="Times New Roman"/>
              </a:rPr>
              <a:t> машини, її потужність при </a:t>
            </a:r>
            <a:r>
              <a:rPr lang="uk-UA" dirty="0" smtClean="0">
                <a:latin typeface="Times New Roman"/>
                <a:ea typeface="Times New Roman"/>
              </a:rPr>
              <a:t>поступальному</a:t>
            </a:r>
            <a:r>
              <a:rPr lang="uk-UA" spc="-25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русі</a:t>
            </a:r>
            <a:r>
              <a:rPr lang="uk-UA" spc="1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розраховується за</a:t>
            </a:r>
            <a:r>
              <a:rPr lang="uk-UA" spc="-5" dirty="0">
                <a:latin typeface="Times New Roman"/>
                <a:ea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</a:rPr>
              <a:t>формулою:</a:t>
            </a:r>
          </a:p>
          <a:p>
            <a:pPr marL="160020" marR="140970" indent="0" algn="just">
              <a:buNone/>
            </a:pPr>
            <a:endParaRPr lang="uk-UA" dirty="0" smtClean="0">
              <a:latin typeface="Times New Roman"/>
              <a:ea typeface="Times New Roman"/>
            </a:endParaRPr>
          </a:p>
          <a:p>
            <a:pPr marL="160020" marR="140970" indent="0" algn="just">
              <a:buNone/>
            </a:pPr>
            <a:endParaRPr lang="uk-UA" dirty="0">
              <a:latin typeface="Times New Roman"/>
              <a:ea typeface="Times New Roman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uk-UA" dirty="0">
                <a:latin typeface="Times New Roman"/>
                <a:ea typeface="Times New Roman"/>
              </a:rPr>
              <a:t>де</a:t>
            </a:r>
            <a:r>
              <a:rPr lang="uk-UA" spc="-15" dirty="0">
                <a:latin typeface="Times New Roman"/>
                <a:ea typeface="Times New Roman"/>
              </a:rPr>
              <a:t> </a:t>
            </a:r>
            <a:r>
              <a:rPr lang="uk-UA" spc="85" dirty="0">
                <a:latin typeface="Times New Roman"/>
                <a:ea typeface="Times New Roman"/>
              </a:rPr>
              <a:t> </a:t>
            </a:r>
            <a:r>
              <a:rPr lang="it-IT" spc="85" dirty="0">
                <a:latin typeface="Times New Roman"/>
                <a:ea typeface="Times New Roman"/>
              </a:rPr>
              <a:t>N</a:t>
            </a:r>
            <a:r>
              <a:rPr lang="it-IT" spc="85" dirty="0" smtClean="0">
                <a:latin typeface="Times New Roman"/>
                <a:ea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</a:rPr>
              <a:t>–</a:t>
            </a:r>
            <a:r>
              <a:rPr lang="uk-UA" spc="-5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потужність</a:t>
            </a:r>
            <a:r>
              <a:rPr lang="uk-UA" spc="-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для</a:t>
            </a:r>
            <a:r>
              <a:rPr lang="uk-UA" spc="-2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забезпечення</a:t>
            </a:r>
            <a:r>
              <a:rPr lang="uk-UA" spc="-2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руху</a:t>
            </a:r>
            <a:r>
              <a:rPr lang="uk-UA" spc="-2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робочого</a:t>
            </a:r>
            <a:r>
              <a:rPr lang="uk-UA" spc="-15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органа</a:t>
            </a:r>
            <a:r>
              <a:rPr lang="uk-UA" dirty="0">
                <a:latin typeface="Times New Roman"/>
                <a:ea typeface="Times New Roman"/>
              </a:rPr>
              <a:t>,</a:t>
            </a:r>
            <a:r>
              <a:rPr lang="uk-UA" spc="-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Вт;</a:t>
            </a:r>
          </a:p>
          <a:p>
            <a:pPr marL="245745" indent="0">
              <a:spcBef>
                <a:spcPts val="70"/>
              </a:spcBef>
              <a:buNone/>
              <a:tabLst>
                <a:tab pos="893445" algn="l"/>
              </a:tabLst>
            </a:pPr>
            <a:r>
              <a:rPr lang="it-IT" spc="-15" dirty="0">
                <a:latin typeface="Times New Roman"/>
                <a:ea typeface="Times New Roman"/>
              </a:rPr>
              <a:t>P</a:t>
            </a:r>
            <a:r>
              <a:rPr lang="it-IT" spc="-15" dirty="0" smtClean="0">
                <a:latin typeface="Times New Roman"/>
                <a:ea typeface="Times New Roman"/>
              </a:rPr>
              <a:t>- </a:t>
            </a:r>
            <a:r>
              <a:rPr lang="uk-UA" spc="-15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зусилля,</a:t>
            </a:r>
            <a:r>
              <a:rPr lang="uk-UA" spc="-1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прикладені</a:t>
            </a:r>
            <a:r>
              <a:rPr lang="uk-UA" spc="-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до</a:t>
            </a:r>
            <a:r>
              <a:rPr lang="uk-UA" spc="-3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робочого</a:t>
            </a:r>
            <a:r>
              <a:rPr lang="uk-UA" spc="-20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органа</a:t>
            </a:r>
            <a:r>
              <a:rPr lang="uk-UA" spc="-2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і</a:t>
            </a:r>
            <a:r>
              <a:rPr lang="uk-UA" spc="-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продукту,</a:t>
            </a:r>
            <a:r>
              <a:rPr lang="uk-UA" spc="-2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Н</a:t>
            </a:r>
            <a:r>
              <a:rPr lang="uk-UA" dirty="0" smtClean="0">
                <a:latin typeface="Times New Roman"/>
                <a:ea typeface="Times New Roman"/>
              </a:rPr>
              <a:t>;</a:t>
            </a:r>
            <a:endParaRPr lang="it-IT" dirty="0" smtClean="0">
              <a:latin typeface="Times New Roman"/>
              <a:ea typeface="Times New Roman"/>
            </a:endParaRPr>
          </a:p>
          <a:p>
            <a:pPr marL="245745" indent="0">
              <a:spcBef>
                <a:spcPts val="70"/>
              </a:spcBef>
              <a:buNone/>
              <a:tabLst>
                <a:tab pos="893445" algn="l"/>
              </a:tabLst>
            </a:pPr>
            <a:endParaRPr lang="uk-UA" dirty="0">
              <a:latin typeface="Times New Roman"/>
              <a:ea typeface="Times New Roman"/>
            </a:endParaRPr>
          </a:p>
          <a:p>
            <a:pPr marL="0" indent="0">
              <a:spcBef>
                <a:spcPts val="360"/>
              </a:spcBef>
              <a:buNone/>
            </a:pPr>
            <a:r>
              <a:rPr lang="uk-UA" spc="-10" dirty="0" smtClean="0">
                <a:latin typeface="Times New Roman"/>
                <a:ea typeface="Times New Roman"/>
              </a:rPr>
              <a:t>а </a:t>
            </a:r>
            <a:r>
              <a:rPr lang="uk-UA" dirty="0" smtClean="0">
                <a:latin typeface="Times New Roman"/>
                <a:ea typeface="Times New Roman"/>
              </a:rPr>
              <a:t>під</a:t>
            </a:r>
            <a:r>
              <a:rPr lang="uk-UA" spc="-10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час</a:t>
            </a:r>
            <a:r>
              <a:rPr lang="uk-UA" spc="-2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обертального</a:t>
            </a:r>
            <a:r>
              <a:rPr lang="uk-UA" spc="-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руху</a:t>
            </a:r>
            <a:r>
              <a:rPr lang="uk-UA" spc="-2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робочих</a:t>
            </a:r>
            <a:r>
              <a:rPr lang="uk-UA" spc="-2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органів</a:t>
            </a:r>
            <a:r>
              <a:rPr lang="uk-UA" spc="-1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за</a:t>
            </a:r>
            <a:r>
              <a:rPr lang="uk-UA" spc="-1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формулами: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M - </a:t>
            </a:r>
            <a:r>
              <a:rPr lang="uk-UA" dirty="0"/>
              <a:t>обертальний момент, прикладений до робочого </a:t>
            </a:r>
            <a:r>
              <a:rPr lang="uk-UA" dirty="0" err="1"/>
              <a:t>органа</a:t>
            </a:r>
            <a:r>
              <a:rPr lang="uk-UA" dirty="0"/>
              <a:t> і продукту, </a:t>
            </a:r>
            <a:r>
              <a:rPr lang="uk-UA" dirty="0" err="1"/>
              <a:t>Н·м</a:t>
            </a:r>
            <a:r>
              <a:rPr lang="uk-UA" dirty="0"/>
              <a:t>;</a:t>
            </a:r>
          </a:p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7" y="1364976"/>
            <a:ext cx="1507085" cy="36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7" y="3294720"/>
            <a:ext cx="12922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286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0906" y="3133725"/>
            <a:ext cx="8520600" cy="3416400"/>
          </a:xfrm>
        </p:spPr>
        <p:txBody>
          <a:bodyPr/>
          <a:lstStyle/>
          <a:p>
            <a:r>
              <a:rPr lang="uk-UA" dirty="0"/>
              <a:t>Універсальний привод ПМ</a:t>
            </a:r>
          </a:p>
          <a:p>
            <a:r>
              <a:rPr lang="uk-UA" dirty="0"/>
              <a:t>а – загальний вигляд на підставці; б – розріз приводу: 1 – горловина; 2, 7 – зубчаті колеса; 3 – ведуча шестерня; 4 – електродвигун; 5 – кожух; 6 – пульт керування; 8 – шестерня; 9 – робочий вал;</a:t>
            </a:r>
          </a:p>
          <a:p>
            <a:r>
              <a:rPr lang="uk-UA" dirty="0"/>
              <a:t>10 – трубчата стойка; 11 – опора; 12 – стіл для посуду; 13 – </a:t>
            </a:r>
            <a:r>
              <a:rPr lang="uk-UA" dirty="0" err="1"/>
              <a:t>рукоядка</a:t>
            </a:r>
            <a:r>
              <a:rPr lang="uk-UA" dirty="0"/>
              <a:t> </a:t>
            </a:r>
            <a:r>
              <a:rPr lang="uk-UA" dirty="0" smtClean="0"/>
              <a:t>кулачкового </a:t>
            </a:r>
            <a:r>
              <a:rPr lang="uk-UA" dirty="0"/>
              <a:t>механізму</a:t>
            </a:r>
          </a:p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0"/>
            <a:ext cx="4627563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291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341" y="161246"/>
            <a:ext cx="8520600" cy="572700"/>
          </a:xfrm>
        </p:spPr>
        <p:txBody>
          <a:bodyPr/>
          <a:lstStyle/>
          <a:p>
            <a:r>
              <a:rPr lang="uk-UA" dirty="0"/>
              <a:t>Дякую за увагу! 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382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039" y="0"/>
            <a:ext cx="8931691" cy="3416400"/>
          </a:xfrm>
        </p:spPr>
        <p:txBody>
          <a:bodyPr/>
          <a:lstStyle/>
          <a:p>
            <a:pPr algn="just"/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метою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електродвигуни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одно-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трифазного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струму,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струму.</a:t>
            </a:r>
          </a:p>
          <a:p>
            <a:pPr algn="just"/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Виконавчий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той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  і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органам.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продукту  в  камеру  і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а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пристрою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продукту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вздовж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ведучу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ланки.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Ведуча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ланка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з'єднується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приводом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ведена  –  з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органами. </a:t>
            </a:r>
          </a:p>
          <a:p>
            <a:pPr algn="just"/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Робоча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камера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  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продукт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фізико-механічних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лопаті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збивачі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затискачі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захвати,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7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2248" y="784726"/>
            <a:ext cx="8520600" cy="3416400"/>
          </a:xfrm>
        </p:spPr>
        <p:txBody>
          <a:bodyPr/>
          <a:lstStyle/>
          <a:p>
            <a:pPr algn="just"/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Живильний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машину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по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Передавальний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(передача)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</a:p>
          <a:p>
            <a:pPr marL="114300" indent="0" algn="just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вала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електродвигуна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  вала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органу;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перетворювати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вид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У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передачах  один  вал  є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ведучим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а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ведучого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вала  до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веденого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передаточним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числом.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 механічні передачі поділяються на </a:t>
            </a:r>
            <a:r>
              <a:rPr lang="uk-UA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зубчаті, пасові, фрикційні та ланцюгові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39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</p:spPr>
        <p:txBody>
          <a:bodyPr/>
          <a:lstStyle/>
          <a:p>
            <a:r>
              <a:rPr lang="uk-UA" dirty="0" smtClean="0"/>
              <a:t>Зубчасті передачі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6468" y="236483"/>
            <a:ext cx="2317532" cy="3416400"/>
          </a:xfrm>
        </p:spPr>
        <p:txBody>
          <a:bodyPr/>
          <a:lstStyle/>
          <a:p>
            <a:pPr marL="114300" indent="0" algn="just">
              <a:buNone/>
            </a:pPr>
            <a:r>
              <a:rPr lang="uk-UA" dirty="0">
                <a:solidFill>
                  <a:schemeClr val="tx1"/>
                </a:solidFill>
              </a:rPr>
              <a:t>а, б, в – відповідно циліндричні прямозубі, </a:t>
            </a:r>
            <a:r>
              <a:rPr lang="uk-UA" dirty="0" err="1">
                <a:solidFill>
                  <a:schemeClr val="tx1"/>
                </a:solidFill>
              </a:rPr>
              <a:t>косозубі</a:t>
            </a:r>
            <a:r>
              <a:rPr lang="uk-UA" dirty="0">
                <a:solidFill>
                  <a:schemeClr val="tx1"/>
                </a:solidFill>
              </a:rPr>
              <a:t> та шевронні із </a:t>
            </a:r>
            <a:r>
              <a:rPr lang="uk-UA" dirty="0" err="1">
                <a:solidFill>
                  <a:schemeClr val="tx1"/>
                </a:solidFill>
              </a:rPr>
              <a:t>зовніш</a:t>
            </a:r>
            <a:r>
              <a:rPr lang="uk-UA" dirty="0">
                <a:solidFill>
                  <a:schemeClr val="tx1"/>
                </a:solidFill>
              </a:rPr>
              <a:t>-нім </a:t>
            </a:r>
            <a:r>
              <a:rPr lang="uk-UA" dirty="0" smtClean="0">
                <a:solidFill>
                  <a:schemeClr val="tx1"/>
                </a:solidFill>
              </a:rPr>
              <a:t>зчепленням;</a:t>
            </a:r>
          </a:p>
          <a:p>
            <a:pPr marL="114300" indent="0" algn="just">
              <a:buNone/>
            </a:pPr>
            <a:r>
              <a:rPr lang="uk-UA" dirty="0" smtClean="0">
                <a:solidFill>
                  <a:schemeClr val="tx1"/>
                </a:solidFill>
              </a:rPr>
              <a:t>г </a:t>
            </a:r>
            <a:r>
              <a:rPr lang="uk-UA" dirty="0">
                <a:solidFill>
                  <a:schemeClr val="tx1"/>
                </a:solidFill>
              </a:rPr>
              <a:t>– циліндричні прямозубі з внутрішнім зчепленням;</a:t>
            </a:r>
          </a:p>
          <a:p>
            <a:pPr marL="114300" indent="0" algn="just">
              <a:buNone/>
            </a:pPr>
            <a:r>
              <a:rPr lang="uk-UA" dirty="0">
                <a:solidFill>
                  <a:schemeClr val="tx1"/>
                </a:solidFill>
              </a:rPr>
              <a:t>д, е – конічні прямозубі і </a:t>
            </a:r>
            <a:r>
              <a:rPr lang="uk-UA" dirty="0" err="1" smtClean="0">
                <a:solidFill>
                  <a:schemeClr val="tx1"/>
                </a:solidFill>
              </a:rPr>
              <a:t>косозубі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marL="114300" indent="0" algn="just">
              <a:buNone/>
            </a:pPr>
            <a:r>
              <a:rPr lang="uk-UA" dirty="0" smtClean="0">
                <a:solidFill>
                  <a:schemeClr val="tx1"/>
                </a:solidFill>
              </a:rPr>
              <a:t>ж </a:t>
            </a:r>
            <a:r>
              <a:rPr lang="uk-UA" dirty="0">
                <a:solidFill>
                  <a:schemeClr val="tx1"/>
                </a:solidFill>
              </a:rPr>
              <a:t>– черв'ячні.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2" t="28825" r="22451" b="11422"/>
          <a:stretch/>
        </p:blipFill>
        <p:spPr bwMode="auto">
          <a:xfrm>
            <a:off x="0" y="772510"/>
            <a:ext cx="6826469" cy="437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231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Пасові передачі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32330" y="2033751"/>
            <a:ext cx="2711670" cy="2472061"/>
          </a:xfrm>
        </p:spPr>
        <p:txBody>
          <a:bodyPr/>
          <a:lstStyle/>
          <a:p>
            <a:r>
              <a:rPr lang="ru-RU" dirty="0" err="1"/>
              <a:t>а,б,в</a:t>
            </a:r>
            <a:r>
              <a:rPr lang="ru-RU" dirty="0"/>
              <a:t> – </a:t>
            </a:r>
            <a:r>
              <a:rPr lang="ru-RU" dirty="0" err="1"/>
              <a:t>плоскопасові</a:t>
            </a:r>
            <a:r>
              <a:rPr lang="ru-RU" dirty="0"/>
              <a:t>;</a:t>
            </a:r>
          </a:p>
          <a:p>
            <a:r>
              <a:rPr lang="ru-RU" dirty="0"/>
              <a:t>г – </a:t>
            </a:r>
            <a:r>
              <a:rPr lang="ru-RU" dirty="0" err="1"/>
              <a:t>клинопасова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д </a:t>
            </a:r>
            <a:r>
              <a:rPr lang="ru-RU" dirty="0"/>
              <a:t>- </a:t>
            </a:r>
            <a:r>
              <a:rPr lang="ru-RU" dirty="0" err="1"/>
              <a:t>круглопасова</a:t>
            </a:r>
            <a:endParaRPr lang="ru-RU" dirty="0"/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1319213"/>
            <a:ext cx="6146581" cy="342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7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Ланцюгова передача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image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030" y="1213944"/>
            <a:ext cx="3508398" cy="30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0403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2602</Words>
  <Application>Microsoft Office PowerPoint</Application>
  <PresentationFormat>Экран (16:9)</PresentationFormat>
  <Paragraphs>203</Paragraphs>
  <Slides>42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Simple Light</vt:lpstr>
      <vt:lpstr>Частина 2. Устаткування ЗРГ  РОЗДІЛ 1.  МЕХАНІЧНЕ УСТАТКУВАННЯ</vt:lpstr>
      <vt:lpstr>План</vt:lpstr>
      <vt:lpstr>1.1 Технологічна машина та її будова. Вимоги до технологічних машин</vt:lpstr>
      <vt:lpstr>Технологічна машина</vt:lpstr>
      <vt:lpstr>Презентация PowerPoint</vt:lpstr>
      <vt:lpstr>Презентация PowerPoint</vt:lpstr>
      <vt:lpstr>Зубчасті передачі</vt:lpstr>
      <vt:lpstr>Пасові передачі</vt:lpstr>
      <vt:lpstr>Ланцюгова передача</vt:lpstr>
      <vt:lpstr>Вимоги до технологічності машин</vt:lpstr>
      <vt:lpstr>Презентация PowerPoint</vt:lpstr>
      <vt:lpstr>Презентация PowerPoint</vt:lpstr>
      <vt:lpstr>1.2 Характеристика матеріалів, з яких виробляють деталі машин</vt:lpstr>
      <vt:lpstr>Презентация PowerPoint</vt:lpstr>
      <vt:lpstr>Презентация PowerPoint</vt:lpstr>
      <vt:lpstr>Презентация PowerPoint</vt:lpstr>
      <vt:lpstr>Механічне устаткування</vt:lpstr>
      <vt:lpstr>Процеси обробки:</vt:lpstr>
      <vt:lpstr>За функціональним призначенням механічне устаткування закладів ресторанного господарства поділяється на: </vt:lpstr>
      <vt:lpstr>Презентация PowerPoint</vt:lpstr>
      <vt:lpstr>Залежно від виду сировини і асортименту готової продукції механічне устаткування закладів ресторанного господарства можна поділити на три групи . </vt:lpstr>
      <vt:lpstr>Презентация PowerPoint</vt:lpstr>
      <vt:lpstr>Презентация PowerPoint</vt:lpstr>
      <vt:lpstr>Презентация PowerPoint</vt:lpstr>
      <vt:lpstr>За ступенем автоматизації процесів машини бувають </vt:lpstr>
      <vt:lpstr>Презентация PowerPoint</vt:lpstr>
      <vt:lpstr>Технологічні машини можуть здійснювати одну або кілька операцій, тому їх можна поділяти на :</vt:lpstr>
      <vt:lpstr>Будь-який технологічний процес, що здійснюється машиною, пов'язаний з її циклом</vt:lpstr>
      <vt:lpstr>За структурою робочого циклу розрізняють машини періодичної і безперервної дії.  </vt:lpstr>
      <vt:lpstr>Презентация PowerPoint</vt:lpstr>
      <vt:lpstr>Презентация PowerPoint</vt:lpstr>
      <vt:lpstr>1.4. Стандартний алгоритм роботи механічного устаткування </vt:lpstr>
      <vt:lpstr>Презентация PowerPoint</vt:lpstr>
      <vt:lpstr>Презентация PowerPoint</vt:lpstr>
      <vt:lpstr>1.5.Техніко-економічні показники роботи обладнання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Механічне устаткування</dc:title>
  <cp:lastModifiedBy>Нина</cp:lastModifiedBy>
  <cp:revision>9</cp:revision>
  <dcterms:modified xsi:type="dcterms:W3CDTF">2021-03-31T06:56:30Z</dcterms:modified>
</cp:coreProperties>
</file>