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515" r:id="rId2"/>
    <p:sldId id="520" r:id="rId3"/>
    <p:sldId id="521" r:id="rId4"/>
    <p:sldId id="522" r:id="rId5"/>
    <p:sldId id="523" r:id="rId6"/>
    <p:sldId id="525" r:id="rId7"/>
    <p:sldId id="527" r:id="rId8"/>
    <p:sldId id="529" r:id="rId9"/>
    <p:sldId id="531" r:id="rId10"/>
    <p:sldId id="532" r:id="rId11"/>
    <p:sldId id="534" r:id="rId12"/>
    <p:sldId id="535" r:id="rId13"/>
    <p:sldId id="536" r:id="rId14"/>
    <p:sldId id="537" r:id="rId15"/>
    <p:sldId id="539" r:id="rId16"/>
    <p:sldId id="541" r:id="rId17"/>
    <p:sldId id="543" r:id="rId18"/>
    <p:sldId id="544" r:id="rId19"/>
    <p:sldId id="547" r:id="rId20"/>
    <p:sldId id="549" r:id="rId21"/>
    <p:sldId id="550" r:id="rId22"/>
    <p:sldId id="552" r:id="rId23"/>
    <p:sldId id="556" r:id="rId24"/>
    <p:sldId id="558" r:id="rId25"/>
    <p:sldId id="559" r:id="rId26"/>
    <p:sldId id="560" r:id="rId27"/>
    <p:sldId id="561" r:id="rId28"/>
    <p:sldId id="562" r:id="rId29"/>
    <p:sldId id="563" r:id="rId30"/>
    <p:sldId id="564" r:id="rId31"/>
    <p:sldId id="565" r:id="rId32"/>
    <p:sldId id="566" r:id="rId33"/>
    <p:sldId id="567" r:id="rId34"/>
    <p:sldId id="568" r:id="rId35"/>
    <p:sldId id="569" r:id="rId36"/>
    <p:sldId id="570" r:id="rId37"/>
    <p:sldId id="572" r:id="rId38"/>
    <p:sldId id="573" r:id="rId3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28" autoAdjust="0"/>
    <p:restoredTop sz="94660"/>
  </p:normalViewPr>
  <p:slideViewPr>
    <p:cSldViewPr>
      <p:cViewPr varScale="1">
        <p:scale>
          <a:sx n="107" d="100"/>
          <a:sy n="107" d="100"/>
        </p:scale>
        <p:origin x="-165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30DCC06-939F-48CA-A025-C4ED40B3D177}" type="datetimeFigureOut">
              <a:rPr lang="ru-RU"/>
              <a:pPr>
                <a:defRPr/>
              </a:pPr>
              <a:t>02.02.2025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7474D6B-6217-442C-905C-2F1F83B036B4}"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r>
              <a:rPr lang="ru-RU" baseline="0" dirty="0" smtClean="0"/>
              <a:t>Функції активації</a:t>
            </a:r>
            <a:r>
              <a:rPr lang="en-US" baseline="0" dirty="0" smtClean="0"/>
              <a:t>:</a:t>
            </a:r>
            <a:endParaRPr lang="ru-RU" baseline="0" dirty="0" smtClean="0"/>
          </a:p>
          <a:p>
            <a:pPr marL="228600" indent="-228600" algn="l" rtl="0">
              <a:buAutoNum type="arabicParenR"/>
            </a:pPr>
            <a:r>
              <a:rPr lang="ru-RU" baseline="0" dirty="0" smtClean="0"/>
              <a:t>функції</a:t>
            </a:r>
            <a:r>
              <a:rPr lang="ru-RU" dirty="0" smtClean="0"/>
              <a:t>я одиничного стрибка</a:t>
            </a:r>
            <a:r>
              <a:rPr lang="en-US" dirty="0" smtClean="0"/>
              <a:t>;</a:t>
            </a:r>
          </a:p>
          <a:p>
            <a:pPr marL="228600" indent="-228600" algn="l" rtl="0">
              <a:buAutoNum type="arabicParenR"/>
            </a:pPr>
            <a:r>
              <a:rPr lang="ru-RU" baseline="0" dirty="0" smtClean="0"/>
              <a:t>Логістична функція, відноситься до класу сигмоїдальних</a:t>
            </a:r>
            <a:r>
              <a:rPr lang="en-US" baseline="0" dirty="0" smtClean="0"/>
              <a:t>;</a:t>
            </a:r>
          </a:p>
          <a:p>
            <a:pPr marL="228600" indent="-228600" algn="l" rtl="0">
              <a:buAutoNum type="arabicParenR"/>
            </a:pPr>
            <a:r>
              <a:rPr lang="en-US" baseline="0" dirty="0" err="1" smtClean="0"/>
              <a:t>ReLu</a:t>
            </a:r>
            <a:r>
              <a:rPr lang="en-US" baseline="0" dirty="0" smtClean="0"/>
              <a:t>-</a:t>
            </a:r>
            <a:r>
              <a:rPr lang="ru-RU" sz="1200" kern="1200" dirty="0" smtClean="0">
                <a:solidFill>
                  <a:schemeClr val="tx1"/>
                </a:solidFill>
                <a:effectLst/>
                <a:latin typeface="+mn-lt"/>
                <a:ea typeface="+mn-ea"/>
                <a:cs typeface="+mn-cs"/>
              </a:rPr>
              <a:t>випрямлена лінійна функція</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активації, яка вирішує</a:t>
            </a:r>
            <a:r>
              <a:rPr lang="ru-RU" sz="1200" kern="1200" baseline="0" dirty="0" smtClean="0">
                <a:solidFill>
                  <a:schemeClr val="tx1"/>
                </a:solidFill>
                <a:effectLst/>
                <a:latin typeface="+mn-lt"/>
                <a:ea typeface="+mn-ea"/>
                <a:cs typeface="+mn-cs"/>
              </a:rPr>
              <a:t>проблему із загасанням у СР.</a:t>
            </a:r>
            <a:endParaRPr lang="ru-RU" sz="1200" kern="1200" dirty="0" smtClean="0">
              <a:solidFill>
                <a:schemeClr val="tx1"/>
              </a:solidFill>
              <a:effectLst/>
              <a:latin typeface="+mn-lt"/>
              <a:ea typeface="+mn-ea"/>
              <a:cs typeface="+mn-cs"/>
            </a:endParaRPr>
          </a:p>
          <a:p>
            <a:pPr marL="228600" indent="-228600" algn="l" rtl="0">
              <a:buAutoNum type="arabicParenR"/>
            </a:pPr>
            <a:endParaRPr lang="ru-RU" dirty="0"/>
          </a:p>
        </p:txBody>
      </p:sp>
      <p:sp>
        <p:nvSpPr>
          <p:cNvPr id="4" name="Номер слайда 3"/>
          <p:cNvSpPr>
            <a:spLocks noGrp="1"/>
          </p:cNvSpPr>
          <p:nvPr>
            <p:ph type="sldNum" sz="quarter" idx="10"/>
          </p:nvPr>
        </p:nvSpPr>
        <p:spPr/>
        <p:txBody>
          <a:bodyPr/>
          <a:lstStyle/>
          <a:p>
            <a:fld id="{6EDAC6D2-CEC7-4A08-A376-6A72139B0695}"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xmlns="" val="74048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dirty="0"/>
          </a:p>
        </p:txBody>
      </p:sp>
      <p:sp>
        <p:nvSpPr>
          <p:cNvPr id="4" name="Номер слайда 3"/>
          <p:cNvSpPr>
            <a:spLocks noGrp="1"/>
          </p:cNvSpPr>
          <p:nvPr>
            <p:ph type="sldNum" sz="quarter" idx="10"/>
          </p:nvPr>
        </p:nvSpPr>
        <p:spPr/>
        <p:txBody>
          <a:bodyPr/>
          <a:lstStyle/>
          <a:p>
            <a:fld id="{6EDAC6D2-CEC7-4A08-A376-6A72139B0695}" type="slidenum">
              <a:rPr lang="ru-RU" smtClean="0">
                <a:solidFill>
                  <a:prstClr val="black"/>
                </a:solidFill>
              </a:rPr>
              <a:pPr/>
              <a:t>30</a:t>
            </a:fld>
            <a:endParaRPr lang="ru-RU">
              <a:solidFill>
                <a:prstClr val="black"/>
              </a:solidFill>
            </a:endParaRPr>
          </a:p>
        </p:txBody>
      </p:sp>
    </p:spTree>
    <p:extLst>
      <p:ext uri="{BB962C8B-B14F-4D97-AF65-F5344CB8AC3E}">
        <p14:creationId xmlns:p14="http://schemas.microsoft.com/office/powerpoint/2010/main" xmlns="" val="37082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6EDAC6D2-CEC7-4A08-A376-6A72139B0695}" type="slidenum">
              <a:rPr lang="ru-RU" smtClean="0">
                <a:solidFill>
                  <a:prstClr val="black"/>
                </a:solidFill>
              </a:rPr>
              <a:pPr/>
              <a:t>31</a:t>
            </a:fld>
            <a:endParaRPr lang="ru-RU">
              <a:solidFill>
                <a:prstClr val="black"/>
              </a:solidFill>
            </a:endParaRPr>
          </a:p>
        </p:txBody>
      </p:sp>
    </p:spTree>
    <p:extLst>
      <p:ext uri="{BB962C8B-B14F-4D97-AF65-F5344CB8AC3E}">
        <p14:creationId xmlns:p14="http://schemas.microsoft.com/office/powerpoint/2010/main" xmlns="" val="233665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rtl="0"/>
            <a:endParaRPr lang="ru-RU"/>
          </a:p>
        </p:txBody>
      </p:sp>
      <p:sp>
        <p:nvSpPr>
          <p:cNvPr id="4" name="Номер слайда 3"/>
          <p:cNvSpPr>
            <a:spLocks noGrp="1"/>
          </p:cNvSpPr>
          <p:nvPr>
            <p:ph type="sldNum" sz="quarter" idx="10"/>
          </p:nvPr>
        </p:nvSpPr>
        <p:spPr/>
        <p:txBody>
          <a:bodyPr/>
          <a:lstStyle/>
          <a:p>
            <a:fld id="{4C2A33DD-A802-42D3-B6AB-3E88868B0D65}"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xmlns="" val="127153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r>
              <a:rPr lang="en-US" dirty="0" err="1" smtClean="0"/>
              <a:t>GoogleNet</a:t>
            </a:r>
            <a:r>
              <a:rPr lang="en-US" dirty="0" smtClean="0"/>
              <a:t>: The network is 22 layers deep when counting only layers with parameters (or 27 layers if we also count pooling). Надзвичайні номери робітників (незалежні будинкові блоки) використані для створення мережі є про 100.</a:t>
            </a:r>
            <a:r>
              <a:rPr lang="en-US" baseline="0" dirty="0" smtClean="0"/>
              <a:t> </a:t>
            </a:r>
            <a:r>
              <a:rPr lang="en-US" dirty="0" err="1" smtClean="0"/>
              <a:t>GoogLeNet</a:t>
            </a:r>
            <a:r>
              <a:rPr lang="en-US" dirty="0" smtClean="0"/>
              <a:t>Network could be trained to convergence використовуючи кілька high-end GPUsinin a week.</a:t>
            </a:r>
          </a:p>
          <a:p>
            <a:pPr algn="l" rtl="0"/>
            <a:r>
              <a:rPr lang="en-US" sz="1200" b="0" i="0" kern="1200" dirty="0" smtClean="0">
                <a:solidFill>
                  <a:schemeClr val="tx1"/>
                </a:solidFill>
                <a:effectLst/>
                <a:latin typeface="+mn-lt"/>
                <a:ea typeface="+mn-ea"/>
                <a:cs typeface="+mn-cs"/>
              </a:rPr>
              <a:t>The</a:t>
            </a:r>
            <a:r>
              <a:rPr lang="en-US" sz="1200" b="1" i="0" kern="1200" dirty="0" err="1" smtClean="0">
                <a:solidFill>
                  <a:schemeClr val="tx1"/>
                </a:solidFill>
                <a:effectLst/>
                <a:latin typeface="+mn-lt"/>
                <a:ea typeface="+mn-ea"/>
                <a:cs typeface="+mn-cs"/>
              </a:rPr>
              <a:t>GoogLeNet</a:t>
            </a:r>
            <a:r>
              <a:rPr lang="en-US" sz="1200" b="0" i="0" kern="1200" dirty="0" smtClean="0">
                <a:solidFill>
                  <a:schemeClr val="tx1"/>
                </a:solidFill>
                <a:effectLst/>
                <a:latin typeface="+mn-lt"/>
                <a:ea typeface="+mn-ea"/>
                <a:cs typeface="+mn-cs"/>
              </a:rPr>
              <a:t>(2014) architecture was developed by Christian</a:t>
            </a:r>
            <a:r>
              <a:rPr lang="en-US" sz="1200" b="0" i="0" kern="1200" dirty="0" err="1" smtClean="0">
                <a:solidFill>
                  <a:schemeClr val="tx1"/>
                </a:solidFill>
                <a:effectLst/>
                <a:latin typeface="+mn-lt"/>
                <a:ea typeface="+mn-ea"/>
                <a:cs typeface="+mn-cs"/>
              </a:rPr>
              <a:t>Szegedy</a:t>
            </a:r>
            <a:r>
              <a:rPr lang="en-US" sz="1200" b="0" i="0" kern="1200" dirty="0" smtClean="0">
                <a:solidFill>
                  <a:schemeClr val="tx1"/>
                </a:solidFill>
                <a:effectLst/>
                <a:latin typeface="+mn-lt"/>
                <a:ea typeface="+mn-ea"/>
                <a:cs typeface="+mn-cs"/>
              </a:rPr>
              <a:t>та ін. It has 10 times fewer</a:t>
            </a:r>
            <a:r>
              <a:rPr lang="en-US" sz="1200" b="1" i="0" kern="1200" dirty="0" smtClean="0">
                <a:solidFill>
                  <a:schemeClr val="tx1"/>
                </a:solidFill>
                <a:effectLst/>
                <a:latin typeface="+mn-lt"/>
                <a:ea typeface="+mn-ea"/>
                <a:cs typeface="+mn-cs"/>
              </a:rPr>
              <a:t>parameters</a:t>
            </a:r>
            <a:r>
              <a:rPr lang="en-US" sz="1200" b="0" i="0" kern="1200" dirty="0" smtClean="0">
                <a:solidFill>
                  <a:schemeClr val="tx1"/>
                </a:solidFill>
                <a:effectLst/>
                <a:latin typeface="+mn-lt"/>
                <a:ea typeface="+mn-ea"/>
                <a:cs typeface="+mn-cs"/>
              </a:rPr>
              <a:t>than</a:t>
            </a:r>
            <a:r>
              <a:rPr lang="en-US" sz="1200" b="0" i="0" kern="1200" dirty="0" err="1" smtClean="0">
                <a:solidFill>
                  <a:schemeClr val="tx1"/>
                </a:solidFill>
                <a:effectLst/>
                <a:latin typeface="+mn-lt"/>
                <a:ea typeface="+mn-ea"/>
                <a:cs typeface="+mn-cs"/>
              </a:rPr>
              <a:t>AlexNet</a:t>
            </a:r>
            <a:r>
              <a:rPr lang="en-US" sz="1200" b="0" i="0" kern="1200" dirty="0" smtClean="0">
                <a:solidFill>
                  <a:schemeClr val="tx1"/>
                </a:solidFill>
                <a:effectLst/>
                <a:latin typeface="+mn-lt"/>
                <a:ea typeface="+mn-ea"/>
                <a:cs typeface="+mn-cs"/>
              </a:rPr>
              <a:t>(2012) - roughly</a:t>
            </a:r>
            <a:r>
              <a:rPr lang="en-US" sz="1200" b="1" i="0" kern="1200" dirty="0" smtClean="0">
                <a:solidFill>
                  <a:schemeClr val="tx1"/>
                </a:solidFill>
                <a:effectLst/>
                <a:latin typeface="+mn-lt"/>
                <a:ea typeface="+mn-ea"/>
                <a:cs typeface="+mn-cs"/>
              </a:rPr>
              <a:t>6 мільйон</a:t>
            </a:r>
            <a:r>
              <a:rPr lang="en-US" sz="1200" b="0" i="0" kern="1200" dirty="0" smtClean="0">
                <a:solidFill>
                  <a:schemeClr val="tx1"/>
                </a:solidFill>
                <a:effectLst/>
                <a:latin typeface="+mn-lt"/>
                <a:ea typeface="+mn-ea"/>
                <a:cs typeface="+mn-cs"/>
              </a:rPr>
              <a:t>instead of</a:t>
            </a:r>
            <a:r>
              <a:rPr lang="en-US" sz="1200" b="1" i="0" kern="1200" dirty="0" smtClean="0">
                <a:solidFill>
                  <a:schemeClr val="tx1"/>
                </a:solidFill>
                <a:effectLst/>
                <a:latin typeface="+mn-lt"/>
                <a:ea typeface="+mn-ea"/>
                <a:cs typeface="+mn-cs"/>
              </a:rPr>
              <a:t>60</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million</a:t>
            </a:r>
            <a:r>
              <a:rPr lang="en-US"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82869989-EB00-4EE7-BCB5-25BDC5BB29F8}" type="slidenum">
              <a:rPr lang="ru-RU" smtClean="0">
                <a:solidFill>
                  <a:prstClr val="black"/>
                </a:solidFill>
              </a:rPr>
              <a:pPr/>
              <a:t>34</a:t>
            </a:fld>
            <a:endParaRPr lang="ru-RU" dirty="0">
              <a:solidFill>
                <a:prstClr val="black"/>
              </a:solidFill>
            </a:endParaRPr>
          </a:p>
        </p:txBody>
      </p:sp>
    </p:spTree>
    <p:extLst>
      <p:ext uri="{BB962C8B-B14F-4D97-AF65-F5344CB8AC3E}">
        <p14:creationId xmlns:p14="http://schemas.microsoft.com/office/powerpoint/2010/main" xmlns="" val="125352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r>
              <a:rPr lang="en-US" dirty="0" err="1" smtClean="0"/>
              <a:t>GoogleNet</a:t>
            </a:r>
            <a:r>
              <a:rPr lang="en-US" dirty="0" smtClean="0"/>
              <a:t>: The network is 22 layers deep when counting only layers with parameters (or 27 layers if we also count pooling). Надзвичайні номери робітників (незалежні будинкові блоки) використані для створення мережі є про 100.</a:t>
            </a:r>
            <a:r>
              <a:rPr lang="en-US" baseline="0" dirty="0" smtClean="0"/>
              <a:t> </a:t>
            </a:r>
            <a:r>
              <a:rPr lang="en-US" dirty="0" err="1" smtClean="0"/>
              <a:t>GoogLeNet</a:t>
            </a:r>
            <a:r>
              <a:rPr lang="en-US" dirty="0" smtClean="0"/>
              <a:t>Network could be trained to convergence використовуючи кілька high-end GPUsinin a week.</a:t>
            </a:r>
          </a:p>
          <a:p>
            <a:pPr algn="l" rtl="0"/>
            <a:r>
              <a:rPr lang="en-US" sz="1200" b="0" i="0" kern="1200" dirty="0" smtClean="0">
                <a:solidFill>
                  <a:schemeClr val="tx1"/>
                </a:solidFill>
                <a:effectLst/>
                <a:latin typeface="+mn-lt"/>
                <a:ea typeface="+mn-ea"/>
                <a:cs typeface="+mn-cs"/>
              </a:rPr>
              <a:t>The</a:t>
            </a:r>
            <a:r>
              <a:rPr lang="en-US" sz="1200" b="1" i="0" kern="1200" dirty="0" err="1" smtClean="0">
                <a:solidFill>
                  <a:schemeClr val="tx1"/>
                </a:solidFill>
                <a:effectLst/>
                <a:latin typeface="+mn-lt"/>
                <a:ea typeface="+mn-ea"/>
                <a:cs typeface="+mn-cs"/>
              </a:rPr>
              <a:t>GoogLeNet</a:t>
            </a:r>
            <a:r>
              <a:rPr lang="en-US" sz="1200" b="0" i="0" kern="1200" dirty="0" smtClean="0">
                <a:solidFill>
                  <a:schemeClr val="tx1"/>
                </a:solidFill>
                <a:effectLst/>
                <a:latin typeface="+mn-lt"/>
                <a:ea typeface="+mn-ea"/>
                <a:cs typeface="+mn-cs"/>
              </a:rPr>
              <a:t>(2014) architecture was developed by Christian</a:t>
            </a:r>
            <a:r>
              <a:rPr lang="en-US" sz="1200" b="0" i="0" kern="1200" dirty="0" err="1" smtClean="0">
                <a:solidFill>
                  <a:schemeClr val="tx1"/>
                </a:solidFill>
                <a:effectLst/>
                <a:latin typeface="+mn-lt"/>
                <a:ea typeface="+mn-ea"/>
                <a:cs typeface="+mn-cs"/>
              </a:rPr>
              <a:t>Szegedy</a:t>
            </a:r>
            <a:r>
              <a:rPr lang="en-US" sz="1200" b="0" i="0" kern="1200" dirty="0" smtClean="0">
                <a:solidFill>
                  <a:schemeClr val="tx1"/>
                </a:solidFill>
                <a:effectLst/>
                <a:latin typeface="+mn-lt"/>
                <a:ea typeface="+mn-ea"/>
                <a:cs typeface="+mn-cs"/>
              </a:rPr>
              <a:t>та ін. It has 10 times fewer</a:t>
            </a:r>
            <a:r>
              <a:rPr lang="en-US" sz="1200" b="1" i="0" kern="1200" dirty="0" smtClean="0">
                <a:solidFill>
                  <a:schemeClr val="tx1"/>
                </a:solidFill>
                <a:effectLst/>
                <a:latin typeface="+mn-lt"/>
                <a:ea typeface="+mn-ea"/>
                <a:cs typeface="+mn-cs"/>
              </a:rPr>
              <a:t>parameters</a:t>
            </a:r>
            <a:r>
              <a:rPr lang="en-US" sz="1200" b="0" i="0" kern="1200" dirty="0" smtClean="0">
                <a:solidFill>
                  <a:schemeClr val="tx1"/>
                </a:solidFill>
                <a:effectLst/>
                <a:latin typeface="+mn-lt"/>
                <a:ea typeface="+mn-ea"/>
                <a:cs typeface="+mn-cs"/>
              </a:rPr>
              <a:t>than</a:t>
            </a:r>
            <a:r>
              <a:rPr lang="en-US" sz="1200" b="0" i="0" kern="1200" dirty="0" err="1" smtClean="0">
                <a:solidFill>
                  <a:schemeClr val="tx1"/>
                </a:solidFill>
                <a:effectLst/>
                <a:latin typeface="+mn-lt"/>
                <a:ea typeface="+mn-ea"/>
                <a:cs typeface="+mn-cs"/>
              </a:rPr>
              <a:t>AlexNet</a:t>
            </a:r>
            <a:r>
              <a:rPr lang="en-US" sz="1200" b="0" i="0" kern="1200" dirty="0" smtClean="0">
                <a:solidFill>
                  <a:schemeClr val="tx1"/>
                </a:solidFill>
                <a:effectLst/>
                <a:latin typeface="+mn-lt"/>
                <a:ea typeface="+mn-ea"/>
                <a:cs typeface="+mn-cs"/>
              </a:rPr>
              <a:t>(2012) - roughly</a:t>
            </a:r>
            <a:r>
              <a:rPr lang="en-US" sz="1200" b="1" i="0" kern="1200" dirty="0" smtClean="0">
                <a:solidFill>
                  <a:schemeClr val="tx1"/>
                </a:solidFill>
                <a:effectLst/>
                <a:latin typeface="+mn-lt"/>
                <a:ea typeface="+mn-ea"/>
                <a:cs typeface="+mn-cs"/>
              </a:rPr>
              <a:t>6 мільйон</a:t>
            </a:r>
            <a:r>
              <a:rPr lang="en-US" sz="1200" b="0" i="0" kern="1200" dirty="0" smtClean="0">
                <a:solidFill>
                  <a:schemeClr val="tx1"/>
                </a:solidFill>
                <a:effectLst/>
                <a:latin typeface="+mn-lt"/>
                <a:ea typeface="+mn-ea"/>
                <a:cs typeface="+mn-cs"/>
              </a:rPr>
              <a:t>instead of</a:t>
            </a:r>
            <a:r>
              <a:rPr lang="en-US" sz="1200" b="1" i="0" kern="1200" dirty="0" smtClean="0">
                <a:solidFill>
                  <a:schemeClr val="tx1"/>
                </a:solidFill>
                <a:effectLst/>
                <a:latin typeface="+mn-lt"/>
                <a:ea typeface="+mn-ea"/>
                <a:cs typeface="+mn-cs"/>
              </a:rPr>
              <a:t>60</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million</a:t>
            </a:r>
            <a:r>
              <a:rPr lang="en-US"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82869989-EB00-4EE7-BCB5-25BDC5BB29F8}" type="slidenum">
              <a:rPr lang="ru-RU" smtClean="0">
                <a:solidFill>
                  <a:prstClr val="black"/>
                </a:solidFill>
              </a:rPr>
              <a:pPr/>
              <a:t>35</a:t>
            </a:fld>
            <a:endParaRPr lang="ru-RU" dirty="0">
              <a:solidFill>
                <a:prstClr val="black"/>
              </a:solidFill>
            </a:endParaRPr>
          </a:p>
        </p:txBody>
      </p:sp>
    </p:spTree>
    <p:extLst>
      <p:ext uri="{BB962C8B-B14F-4D97-AF65-F5344CB8AC3E}">
        <p14:creationId xmlns:p14="http://schemas.microsoft.com/office/powerpoint/2010/main" xmlns="" val="182137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0800E51F-DA98-4345-9DEF-00214917FCC8}" type="datetimeFigureOut">
              <a:rPr lang="ru-RU"/>
              <a:pPr>
                <a:defRPr/>
              </a:pPr>
              <a:t>02.02.2025</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fld id="{4B3A312D-8CAA-4B26-9FBE-252F081E3025}"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0FDF796-218C-465F-B756-B171F96DFC65}" type="datetimeFigureOut">
              <a:rPr lang="ru-RU"/>
              <a:pPr>
                <a:defRPr/>
              </a:pPr>
              <a:t>02.02.2025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D8D60F7-A468-49DB-ACAA-606A084166E8}"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1A05D17-8B30-47D8-93BD-4119E23212C0}" type="datetimeFigureOut">
              <a:rPr lang="ru-RU"/>
              <a:pPr>
                <a:defRPr/>
              </a:pPr>
              <a:t>02.02.2025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238A3137-7D03-411C-B875-000799B4C53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30FEC12D-DEC2-4394-BD40-D120BFE22067}" type="datetimeFigureOut">
              <a:rPr lang="ru-RU"/>
              <a:pPr>
                <a:defRPr/>
              </a:pPr>
              <a:t>02.02.2025</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fld id="{8C3EBF78-E51C-488A-8285-D1AF38E8E058}"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75592862-0232-4163-9E5C-43705820BDAB}" type="datetimeFigureOut">
              <a:rPr lang="ru-RU"/>
              <a:pPr>
                <a:defRPr/>
              </a:pPr>
              <a:t>02.02.2025</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fld id="{A7DC6D52-F458-40C1-82DF-CC38A06EC3A9}"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5019212-CA2D-40AB-8AD5-07C863F2BF07}" type="datetimeFigureOut">
              <a:rPr lang="ru-RU"/>
              <a:pPr>
                <a:defRPr/>
              </a:pPr>
              <a:t>02.02.2025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fld id="{3B92AE48-9A10-4190-8086-97E04826C72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D665BEC9-6786-407B-85A2-27F798BCF739}" type="datetimeFigureOut">
              <a:rPr lang="ru-RU"/>
              <a:pPr>
                <a:defRPr/>
              </a:pPr>
              <a:t>02.02.2025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FAF1411F-7218-4808-A84C-69BB315F1F71}"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6091F2D-E9EF-4A45-8601-7CE9239ED06B}" type="datetimeFigureOut">
              <a:rPr lang="ru-RU"/>
              <a:pPr>
                <a:defRPr/>
              </a:pPr>
              <a:t>02.02.2025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42266B83-5D65-4952-A4B3-EF7CE9DC5CC4}"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1ED82-817B-4B05-B0F7-490F515008FE}" type="datetimeFigureOut">
              <a:rPr lang="ru-RU"/>
              <a:pPr>
                <a:defRPr/>
              </a:pPr>
              <a:t>02.02.2025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26151300-1ABD-4032-9342-862C30F8D75D}"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578CDD9-2E15-4B1E-81EA-CF1E9B41EB5A}" type="datetimeFigureOut">
              <a:rPr lang="ru-RU"/>
              <a:pPr>
                <a:defRPr/>
              </a:pPr>
              <a:t>02.02.2025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8E0D0018-7DBB-42CB-8DC7-B2C3AB0DCAE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00A7C9E1-6DFA-43C6-9185-4829B8E9CF08}" type="datetimeFigureOut">
              <a:rPr lang="ru-RU"/>
              <a:pPr>
                <a:defRPr/>
              </a:pPr>
              <a:t>02.02.2025</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fld id="{AA8C5570-5BAB-40F2-9FEC-3B20C35FDE19}"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smtClean="0">
                <a:solidFill>
                  <a:schemeClr val="tx1">
                    <a:lumMod val="50000"/>
                    <a:lumOff val="50000"/>
                  </a:schemeClr>
                </a:solidFill>
                <a:latin typeface="+mn-lt"/>
              </a:defRPr>
            </a:lvl1pPr>
          </a:lstStyle>
          <a:p>
            <a:pPr>
              <a:defRPr/>
            </a:pPr>
            <a:fld id="{6EE4499D-5E11-4B0B-8917-340AD5692B89}" type="datetimeFigureOut">
              <a:rPr lang="ru-RU"/>
              <a:pPr>
                <a:defRPr/>
              </a:pPr>
              <a:t>02.02.2025</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fld id="{2902F903-10C5-4843-960C-82203B92CAA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hyperlink" Target="http://www.it-claim.ru/" TargetMode="External"/><Relationship Id="rId2" Type="http://schemas.openxmlformats.org/officeDocument/2006/relationships/hyperlink" Target="http://www.ccas.ru/vor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iskint.ru/books/sotnik/img/image004.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708920"/>
            <a:ext cx="8682037" cy="4001095"/>
          </a:xfrm>
          <a:prstGeom prst="rect">
            <a:avLst/>
          </a:prstGeom>
        </p:spPr>
        <p:txBody>
          <a:bodyPr wrap="square">
            <a:spAutoFit/>
          </a:bodyPr>
          <a:lstStyle/>
          <a:p>
            <a:pPr algn="ctr" eaLnBrk="1" hangingPunct="1"/>
            <a:r>
              <a:rPr lang="uk-UA" sz="3200" b="1" dirty="0" smtClean="0">
                <a:solidFill>
                  <a:srgbClr val="002060"/>
                </a:solidFill>
                <a:effectLst>
                  <a:outerShdw blurRad="38100" dist="38100" dir="2700000" algn="tl">
                    <a:srgbClr val="C0C0C0"/>
                  </a:outerShdw>
                </a:effectLst>
                <a:latin typeface="Calibri" pitchFamily="34" charset="0"/>
              </a:rPr>
              <a:t>Теорія розпізнавання образів та класифікації в системах штучного інтелекту</a:t>
            </a:r>
            <a:endParaRPr lang="uk-UA" sz="3200" b="1" dirty="0">
              <a:solidFill>
                <a:srgbClr val="002060"/>
              </a:solidFill>
              <a:effectLst>
                <a:outerShdw blurRad="38100" dist="38100" dir="2700000" algn="tl">
                  <a:srgbClr val="C0C0C0"/>
                </a:outerShdw>
              </a:effectLst>
              <a:latin typeface="Calibri" pitchFamily="34" charset="0"/>
            </a:endParaRPr>
          </a:p>
          <a:p>
            <a:pPr algn="ctr" eaLnBrk="1" hangingPunct="1"/>
            <a:endParaRPr lang="uk-UA" sz="3200" b="1" dirty="0" smtClean="0">
              <a:solidFill>
                <a:srgbClr val="002060"/>
              </a:solidFill>
              <a:effectLst>
                <a:outerShdw blurRad="38100" dist="38100" dir="2700000" algn="tl">
                  <a:srgbClr val="C0C0C0"/>
                </a:outerShdw>
              </a:effectLst>
              <a:latin typeface="Calibri" pitchFamily="34" charset="0"/>
            </a:endParaRPr>
          </a:p>
          <a:p>
            <a:pPr algn="ctr" eaLnBrk="1" hangingPunct="1"/>
            <a:endParaRPr lang="uk-UA" sz="3200" b="1" dirty="0">
              <a:solidFill>
                <a:srgbClr val="002060"/>
              </a:solidFill>
              <a:effectLst>
                <a:outerShdw blurRad="38100" dist="38100" dir="2700000" algn="tl">
                  <a:srgbClr val="C0C0C0"/>
                </a:outerShdw>
              </a:effectLst>
              <a:latin typeface="Calibri" pitchFamily="34" charset="0"/>
            </a:endParaRPr>
          </a:p>
          <a:p>
            <a:pPr algn="ctr" eaLnBrk="1" hangingPunct="1"/>
            <a:r>
              <a:rPr lang="uk-UA" sz="2800" b="1" i="1" dirty="0" smtClean="0">
                <a:solidFill>
                  <a:srgbClr val="002060"/>
                </a:solidFill>
                <a:effectLst>
                  <a:outerShdw blurRad="38100" dist="38100" dir="2700000" algn="tl">
                    <a:srgbClr val="C0C0C0"/>
                  </a:outerShdw>
                </a:effectLst>
                <a:latin typeface="Calibri" pitchFamily="34" charset="0"/>
              </a:rPr>
              <a:t>Тема №1. </a:t>
            </a:r>
            <a:r>
              <a:rPr lang="uk-UA" sz="2800" b="1" i="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Основні поняття теорії розпізнавання образів</a:t>
            </a:r>
            <a:endParaRPr lang="uk-UA" sz="2800" b="1" i="1" dirty="0">
              <a:solidFill>
                <a:srgbClr val="002060"/>
              </a:solidFill>
              <a:effectLst>
                <a:outerShdw blurRad="38100" dist="38100" dir="2700000" algn="tl">
                  <a:srgbClr val="000000">
                    <a:alpha val="43137"/>
                  </a:srgbClr>
                </a:outerShdw>
              </a:effectLst>
              <a:latin typeface="Calibri" pitchFamily="34" charset="0"/>
              <a:cs typeface="Calibri" pitchFamily="34" charset="0"/>
            </a:endParaRPr>
          </a:p>
          <a:p>
            <a:pPr eaLnBrk="1" hangingPunct="1"/>
            <a:endParaRPr lang="uk-UA" sz="2000" b="1" i="1" dirty="0" smtClean="0">
              <a:solidFill>
                <a:srgbClr val="002060"/>
              </a:solidFill>
              <a:effectLst>
                <a:outerShdw blurRad="38100" dist="38100" dir="2700000" algn="tl">
                  <a:srgbClr val="C0C0C0"/>
                </a:outerShdw>
              </a:effectLst>
              <a:latin typeface="Calibri" pitchFamily="34" charset="0"/>
            </a:endParaRPr>
          </a:p>
          <a:p>
            <a:pPr eaLnBrk="1" hangingPunct="1">
              <a:lnSpc>
                <a:spcPts val="3000"/>
              </a:lnSpc>
            </a:pPr>
            <a:endParaRPr lang="uk-UA" sz="1000" b="1" dirty="0">
              <a:solidFill>
                <a:srgbClr val="002060"/>
              </a:solidFill>
              <a:effectLst>
                <a:outerShdw blurRad="38100" dist="38100" dir="2700000" algn="tl">
                  <a:srgbClr val="C0C0C0"/>
                </a:outerShdw>
              </a:effectLst>
              <a:latin typeface="Calibri" pitchFamily="34" charset="0"/>
            </a:endParaRPr>
          </a:p>
          <a:p>
            <a:pPr algn="ctr" eaLnBrk="1" hangingPunct="1">
              <a:lnSpc>
                <a:spcPts val="3000"/>
              </a:lnSpc>
            </a:pPr>
            <a:r>
              <a:rPr lang="uk-UA" sz="2400" b="1" dirty="0">
                <a:solidFill>
                  <a:srgbClr val="002060"/>
                </a:solidFill>
                <a:effectLst>
                  <a:outerShdw blurRad="38100" dist="38100" dir="2700000" algn="tl">
                    <a:srgbClr val="C0C0C0"/>
                  </a:outerShdw>
                </a:effectLst>
                <a:latin typeface="Calibri" pitchFamily="34" charset="0"/>
              </a:rPr>
              <a:t>Київ - </a:t>
            </a:r>
            <a:r>
              <a:rPr lang="uk-UA" sz="2400" b="1" dirty="0" smtClean="0">
                <a:solidFill>
                  <a:srgbClr val="002060"/>
                </a:solidFill>
                <a:effectLst>
                  <a:outerShdw blurRad="38100" dist="38100" dir="2700000" algn="tl">
                    <a:srgbClr val="C0C0C0"/>
                  </a:outerShdw>
                </a:effectLst>
                <a:latin typeface="Calibri" pitchFamily="34" charset="0"/>
              </a:rPr>
              <a:t>20</a:t>
            </a:r>
            <a:r>
              <a:rPr lang="ru-RU" sz="2400" b="1" dirty="0" smtClean="0">
                <a:solidFill>
                  <a:srgbClr val="002060"/>
                </a:solidFill>
                <a:effectLst>
                  <a:outerShdw blurRad="38100" dist="38100" dir="2700000" algn="tl">
                    <a:srgbClr val="C0C0C0"/>
                  </a:outerShdw>
                </a:effectLst>
                <a:latin typeface="Calibri" pitchFamily="34" charset="0"/>
              </a:rPr>
              <a:t>2</a:t>
            </a:r>
            <a:r>
              <a:rPr lang="uk-UA" sz="2400" b="1" dirty="0" smtClean="0">
                <a:solidFill>
                  <a:srgbClr val="002060"/>
                </a:solidFill>
                <a:effectLst>
                  <a:outerShdw blurRad="38100" dist="38100" dir="2700000" algn="tl">
                    <a:srgbClr val="C0C0C0"/>
                  </a:outerShdw>
                </a:effectLst>
                <a:latin typeface="Calibri" pitchFamily="34" charset="0"/>
              </a:rPr>
              <a:t>5</a:t>
            </a:r>
            <a:endParaRPr lang="uk-UA" sz="2400" b="1" dirty="0">
              <a:solidFill>
                <a:srgbClr val="002060"/>
              </a:solidFill>
              <a:effectLst>
                <a:outerShdw blurRad="38100" dist="38100" dir="2700000" algn="tl">
                  <a:srgbClr val="C0C0C0"/>
                </a:outerShdw>
              </a:effectLst>
              <a:latin typeface="Calibri" pitchFamily="34" charset="0"/>
            </a:endParaRPr>
          </a:p>
        </p:txBody>
      </p:sp>
      <p:pic>
        <p:nvPicPr>
          <p:cNvPr id="19458" name="Picture 2" descr="https://nubip.edu.ua/sites/all/themes/nauu/images/redesign2/nubip-logo-gerb.png?20022021"/>
          <p:cNvPicPr>
            <a:picLocks noChangeAspect="1" noChangeArrowheads="1"/>
          </p:cNvPicPr>
          <p:nvPr/>
        </p:nvPicPr>
        <p:blipFill>
          <a:blip r:embed="rId2" cstate="print"/>
          <a:srcRect/>
          <a:stretch>
            <a:fillRect/>
          </a:stretch>
        </p:blipFill>
        <p:spPr bwMode="auto">
          <a:xfrm>
            <a:off x="179511" y="116632"/>
            <a:ext cx="8821591" cy="18722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748464" cy="785794"/>
          </a:xfrm>
        </p:spPr>
        <p:txBody>
          <a:bodyPr/>
          <a:lstStyle/>
          <a:p>
            <a:pPr algn="l" rtl="0">
              <a:buNone/>
            </a:pPr>
            <a:r>
              <a:rPr lang="ru-RU" sz="2800" b="1" dirty="0" smtClean="0">
                <a:latin typeface="Times New Roman" pitchFamily="18" charset="0"/>
                <a:cs typeface="Times New Roman" pitchFamily="18" charset="0"/>
              </a:rPr>
              <a:t>Способи визначення класів об'єктів</a:t>
            </a:r>
            <a:endParaRPr lang="ru-RU" sz="2800" dirty="0">
              <a:latin typeface="Times New Roman" pitchFamily="18" charset="0"/>
              <a:cs typeface="Times New Roman" pitchFamily="18" charset="0"/>
            </a:endParaRPr>
          </a:p>
        </p:txBody>
      </p:sp>
      <p:sp>
        <p:nvSpPr>
          <p:cNvPr id="3" name="Содержимое 2"/>
          <p:cNvSpPr>
            <a:spLocks noGrp="1"/>
          </p:cNvSpPr>
          <p:nvPr>
            <p:ph idx="4294967295"/>
          </p:nvPr>
        </p:nvSpPr>
        <p:spPr>
          <a:xfrm>
            <a:off x="179512" y="404664"/>
            <a:ext cx="8643998" cy="2571198"/>
          </a:xfrm>
          <a:prstGeom prst="rect">
            <a:avLst/>
          </a:prstGeom>
        </p:spPr>
        <p:txBody>
          <a:bodyPr/>
          <a:lstStyle/>
          <a:p>
            <a:pPr algn="l" rtl="0">
              <a:buNone/>
            </a:pPr>
            <a:r>
              <a:rPr lang="en-US" sz="1200" i="1" dirty="0" smtClean="0"/>
              <a:t> </a:t>
            </a:r>
            <a:r>
              <a:rPr lang="ru-RU" sz="2000" b="1" dirty="0" smtClean="0">
                <a:latin typeface="Times New Roman" pitchFamily="18" charset="0"/>
                <a:cs typeface="Times New Roman" pitchFamily="18" charset="0"/>
              </a:rPr>
              <a:t>Перелік.</a:t>
            </a:r>
            <a:endParaRPr lang="en-US" sz="2000" b="1" dirty="0" smtClean="0">
              <a:latin typeface="Times New Roman" pitchFamily="18" charset="0"/>
              <a:cs typeface="Times New Roman" pitchFamily="18" charset="0"/>
            </a:endParaRPr>
          </a:p>
          <a:p>
            <a:pPr marL="0" indent="0" algn="just" rtl="0">
              <a:buNone/>
              <a:tabLst>
                <a:tab pos="0" algn="l"/>
              </a:tabLst>
            </a:pPr>
            <a:r>
              <a:rPr lang="ru-RU" sz="2000" b="1" i="1" dirty="0" smtClean="0">
                <a:latin typeface="Times New Roman" pitchFamily="18" charset="0"/>
                <a:cs typeface="Times New Roman" pitchFamily="18" charset="0"/>
              </a:rPr>
              <a:t>Кожен клас задається шляхом прямої вказівки його членів</a:t>
            </a:r>
            <a:r>
              <a:rPr lang="ru-RU" sz="2000" i="1" dirty="0" smtClean="0">
                <a:latin typeface="Times New Roman" pitchFamily="18" charset="0"/>
                <a:cs typeface="Times New Roman" pitchFamily="18" charset="0"/>
              </a:rPr>
              <a:t>. Такий</a:t>
            </a:r>
            <a:r>
              <a:rPr lang="en-US"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підхід використовується в тому випадку, якщо доступна повна апріорна інформація про всіх</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можливі об'єкти розпізнавання. Образи, що пред'являються системі, порівнюються з</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заданими описами представників класів і належать до того класу, якому</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належать найбільш подібні до них зразки. Такий підхід </a:t>
            </a:r>
            <a:r>
              <a:rPr lang="ru-RU" sz="2000" dirty="0" err="1" smtClean="0">
                <a:latin typeface="Times New Roman" pitchFamily="18" charset="0"/>
                <a:cs typeface="Times New Roman" pitchFamily="18" charset="0"/>
              </a:rPr>
              <a:t>називають</a:t>
            </a:r>
            <a:r>
              <a:rPr lang="ru-RU" sz="2000" dirty="0" smtClean="0">
                <a:latin typeface="Times New Roman" pitchFamily="18" charset="0"/>
                <a:cs typeface="Times New Roman" pitchFamily="18" charset="0"/>
              </a:rPr>
              <a:t> методом </a:t>
            </a:r>
            <a:r>
              <a:rPr lang="ru-RU" sz="2000" b="1" i="1" dirty="0" err="1" smtClean="0">
                <a:latin typeface="Times New Roman" pitchFamily="18" charset="0"/>
                <a:cs typeface="Times New Roman" pitchFamily="18" charset="0"/>
              </a:rPr>
              <a:t>порівняння</a:t>
            </a: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з </a:t>
            </a:r>
            <a:r>
              <a:rPr lang="ru-RU" sz="2000" b="1" i="1" dirty="0" err="1" smtClean="0">
                <a:latin typeface="Times New Roman" pitchFamily="18" charset="0"/>
                <a:cs typeface="Times New Roman" pitchFamily="18" charset="0"/>
              </a:rPr>
              <a:t>еталоном</a:t>
            </a:r>
            <a:r>
              <a:rPr lang="ru-RU" sz="2000" b="1"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недоліком є ​​слабка стійкість до шумів та спотворень у</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розпізнаваних образах.</a:t>
            </a:r>
          </a:p>
        </p:txBody>
      </p:sp>
      <p:sp>
        <p:nvSpPr>
          <p:cNvPr id="4" name="Заголовок 1"/>
          <p:cNvSpPr txBox="1">
            <a:spLocks/>
          </p:cNvSpPr>
          <p:nvPr/>
        </p:nvSpPr>
        <p:spPr>
          <a:xfrm>
            <a:off x="539552" y="3068960"/>
            <a:ext cx="7704856" cy="620688"/>
          </a:xfrm>
          <a:prstGeom prst="rect">
            <a:avLst/>
          </a:prstGeom>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Приклад </a:t>
            </a: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перерахування</a:t>
            </a: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 </a:t>
            </a: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класів</a:t>
            </a:r>
            <a:r>
              <a:rPr kumimoji="0" lang="en-US"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 </a:t>
            </a: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об'єктів</a:t>
            </a:r>
            <a:endParaRPr kumimoji="0" lang="ru-RU" sz="28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Объект 2"/>
          <p:cNvSpPr>
            <a:spLocks noGrp="1"/>
          </p:cNvSpPr>
          <p:nvPr>
            <p:ph idx="4294967295"/>
          </p:nvPr>
        </p:nvSpPr>
        <p:spPr>
          <a:xfrm>
            <a:off x="107504" y="3573016"/>
            <a:ext cx="8784976" cy="3168352"/>
          </a:xfrm>
          <a:prstGeom prst="rect">
            <a:avLst/>
          </a:prstGeom>
        </p:spPr>
        <p:txBody>
          <a:bodyPr/>
          <a:lstStyle/>
          <a:p>
            <a:pPr marL="0" indent="0" algn="l" rtl="0">
              <a:buNone/>
              <a:tabLst>
                <a:tab pos="0" algn="l"/>
              </a:tabLst>
            </a:pPr>
            <a:r>
              <a:rPr lang="ru-RU" sz="2000" b="1" dirty="0" smtClean="0">
                <a:latin typeface="Times New Roman" pitchFamily="18" charset="0"/>
                <a:cs typeface="Times New Roman" pitchFamily="18" charset="0"/>
              </a:rPr>
              <a:t>Приклад</a:t>
            </a:r>
            <a:r>
              <a:rPr lang="ru-RU"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marL="0" indent="0" algn="just" rtl="0">
              <a:buNone/>
              <a:tabLst>
                <a:tab pos="0" algn="l"/>
              </a:tabLst>
            </a:pPr>
            <a:r>
              <a:rPr lang="ru-RU" sz="2000" b="1" dirty="0" err="1" smtClean="0">
                <a:latin typeface="Times New Roman" pitchFamily="18" charset="0"/>
                <a:cs typeface="Times New Roman" pitchFamily="18" charset="0"/>
              </a:rPr>
              <a:t>Розпізнавання</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друкарського</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шрифт.</a:t>
            </a:r>
            <a:r>
              <a:rPr lang="ru-RU" sz="2000" dirty="0">
                <a:latin typeface="Times New Roman" pitchFamily="18" charset="0"/>
                <a:cs typeface="Times New Roman" pitchFamily="18" charset="0"/>
              </a:rPr>
              <a:t>Усі символи мають чітко</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задане шрифтом зображення. Отже, необхідно навчити систему шляхом</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прямої вказівки зображень всіх символів, що розпізнаються (тобто шляхом завдання</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стандартів):</a:t>
            </a:r>
          </a:p>
          <a:p>
            <a:pPr marL="355600" indent="-355600" algn="just" rtl="0">
              <a:buNone/>
              <a:tabLst>
                <a:tab pos="0" algn="l"/>
              </a:tabLst>
            </a:pP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А Б В ..... а б в ... 1 2 3 ....</a:t>
            </a:r>
          </a:p>
          <a:p>
            <a:pPr marL="0" indent="0" algn="just" rtl="0">
              <a:buNone/>
              <a:tabLst>
                <a:tab pos="0" algn="l"/>
              </a:tabLst>
            </a:pPr>
            <a:r>
              <a:rPr lang="ru-RU" sz="2000" dirty="0">
                <a:latin typeface="Times New Roman" pitchFamily="18" charset="0"/>
                <a:cs typeface="Times New Roman" pitchFamily="18" charset="0"/>
              </a:rPr>
              <a:t>Необхідно відзначити, що якщо передбачається розпізнавання курсивного, напівжирного або іншого зображення символів шрифту, то при такому підході буде необхідно представити кожен варіант зображення кожного символу.</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l" rtl="0"/>
            <a:endParaRPr lang="ru-RU" sz="2400" dirty="0"/>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2918"/>
          </a:xfrm>
        </p:spPr>
        <p:txBody>
          <a:bodyPr/>
          <a:lstStyle/>
          <a:p>
            <a:pPr algn="l" rtl="0">
              <a:buNone/>
            </a:pPr>
            <a:r>
              <a:rPr lang="ru-RU" sz="3200" b="1" dirty="0" smtClean="0"/>
              <a:t>Способи визначення класів об'єктів</a:t>
            </a:r>
            <a:endParaRPr lang="ru-RU" sz="3200" dirty="0"/>
          </a:p>
        </p:txBody>
      </p:sp>
      <p:sp>
        <p:nvSpPr>
          <p:cNvPr id="3" name="Содержимое 2"/>
          <p:cNvSpPr>
            <a:spLocks noGrp="1"/>
          </p:cNvSpPr>
          <p:nvPr>
            <p:ph idx="4294967295"/>
          </p:nvPr>
        </p:nvSpPr>
        <p:spPr>
          <a:xfrm>
            <a:off x="142844" y="980728"/>
            <a:ext cx="8858312" cy="5591544"/>
          </a:xfrm>
          <a:prstGeom prst="rect">
            <a:avLst/>
          </a:prstGeom>
          <a:noFill/>
          <a:effectLst>
            <a:innerShdw blurRad="63500" dist="1600200" dir="16200000">
              <a:prstClr val="black">
                <a:alpha val="50000"/>
              </a:prstClr>
            </a:innerShdw>
          </a:effectLst>
        </p:spPr>
        <p:txBody>
          <a:bodyPr/>
          <a:lstStyle/>
          <a:p>
            <a:pPr marL="0" indent="355600" algn="just" rtl="0">
              <a:buNone/>
            </a:pPr>
            <a:r>
              <a:rPr lang="ru-RU" sz="2400" b="1" dirty="0" smtClean="0">
                <a:latin typeface="Times New Roman" pitchFamily="18" charset="0"/>
                <a:cs typeface="Times New Roman" pitchFamily="18" charset="0"/>
              </a:rPr>
              <a:t>Завдання </a:t>
            </a:r>
            <a:r>
              <a:rPr lang="ru-RU" sz="2400" b="1" dirty="0" err="1" smtClean="0">
                <a:latin typeface="Times New Roman" pitchFamily="18" charset="0"/>
                <a:cs typeface="Times New Roman" pitchFamily="18" charset="0"/>
              </a:rPr>
              <a:t>загальних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якостей</a:t>
            </a:r>
            <a:endParaRPr lang="ru-RU" sz="2400" b="1" dirty="0" smtClean="0">
              <a:latin typeface="Times New Roman" pitchFamily="18" charset="0"/>
              <a:cs typeface="Times New Roman" pitchFamily="18" charset="0"/>
            </a:endParaRPr>
          </a:p>
          <a:p>
            <a:pPr marL="0" indent="355600" algn="just" rtl="0">
              <a:buNone/>
            </a:pPr>
            <a:r>
              <a:rPr lang="ru-RU" sz="2200" i="1" dirty="0" smtClean="0">
                <a:latin typeface="Times New Roman" pitchFamily="18" charset="0"/>
                <a:cs typeface="Times New Roman" pitchFamily="18" charset="0"/>
              </a:rPr>
              <a:t>Клас задається вказівкою деяких ознак, властивих</a:t>
            </a:r>
            <a:r>
              <a:rPr lang="ru-RU" sz="2200" dirty="0" smtClean="0">
                <a:latin typeface="Times New Roman" pitchFamily="18" charset="0"/>
                <a:cs typeface="Times New Roman" pitchFamily="18" charset="0"/>
              </a:rPr>
              <a:t>усім його членам. Розпізнаваний об'єкт у разі не порівнюється безпосередньо із групою еталонних об'єктів. У його первинному описі виділяються значення певного набору ознак, які потім порівнюються із заданими ознаками </a:t>
            </a:r>
            <a:r>
              <a:rPr lang="ru-RU" sz="2200" dirty="0" err="1" smtClean="0">
                <a:latin typeface="Times New Roman" pitchFamily="18" charset="0"/>
                <a:cs typeface="Times New Roman" pitchFamily="18" charset="0"/>
              </a:rPr>
              <a:t>класів</a:t>
            </a:r>
            <a:r>
              <a:rPr lang="ru-RU" sz="2200" dirty="0" smtClean="0">
                <a:latin typeface="Times New Roman" pitchFamily="18" charset="0"/>
                <a:cs typeface="Times New Roman" pitchFamily="18" charset="0"/>
              </a:rPr>
              <a:t>.</a:t>
            </a:r>
          </a:p>
          <a:p>
            <a:pPr marL="0" indent="355600" algn="just" rtl="0">
              <a:buNone/>
            </a:pPr>
            <a:endParaRPr lang="uk-UA" sz="2200" dirty="0" smtClean="0">
              <a:latin typeface="Times New Roman" pitchFamily="18" charset="0"/>
              <a:cs typeface="Times New Roman" pitchFamily="18" charset="0"/>
            </a:endParaRPr>
          </a:p>
          <a:p>
            <a:pPr marL="0" indent="355600" algn="just" rtl="0">
              <a:buNone/>
            </a:pPr>
            <a:endParaRPr lang="ru-RU" sz="2200" dirty="0" smtClean="0">
              <a:latin typeface="Times New Roman" pitchFamily="18" charset="0"/>
              <a:cs typeface="Times New Roman" pitchFamily="18" charset="0"/>
            </a:endParaRPr>
          </a:p>
          <a:p>
            <a:pPr marL="0" indent="355600" algn="just" rtl="0">
              <a:buNone/>
            </a:pPr>
            <a:r>
              <a:rPr lang="ru-RU" sz="2000" dirty="0" smtClean="0">
                <a:latin typeface="Times New Roman" pitchFamily="18" charset="0"/>
                <a:cs typeface="Times New Roman" pitchFamily="18" charset="0"/>
              </a:rPr>
              <a:t>Такий </a:t>
            </a:r>
            <a:r>
              <a:rPr lang="ru-RU" sz="2000" dirty="0" err="1" smtClean="0">
                <a:latin typeface="Times New Roman" pitchFamily="18" charset="0"/>
                <a:cs typeface="Times New Roman" pitchFamily="18" charset="0"/>
              </a:rPr>
              <a:t>підхід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називається</a:t>
            </a:r>
            <a:r>
              <a:rPr lang="en-US" sz="2000"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зіставленням</a:t>
            </a:r>
            <a:r>
              <a:rPr lang="ru-RU" sz="2000" b="1" i="1" dirty="0" smtClean="0">
                <a:latin typeface="Times New Roman" pitchFamily="18" charset="0"/>
                <a:cs typeface="Times New Roman" pitchFamily="18" charset="0"/>
              </a:rPr>
              <a:t> за ознаками</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Він економічніший за метод</a:t>
            </a:r>
            <a:r>
              <a:rPr lang="ru-RU" sz="2000"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порівняння</a:t>
            </a:r>
            <a:r>
              <a:rPr lang="ru-RU" sz="2000" dirty="0" smtClean="0">
                <a:latin typeface="Times New Roman" pitchFamily="18" charset="0"/>
                <a:cs typeface="Times New Roman" pitchFamily="18" charset="0"/>
              </a:rPr>
              <a:t> з еталоном у питанні кількості пам'яті, яка потрібна на зберігання описів класів. Крім того, він допускає деяку варіативність образів, що розпізнаються. </a:t>
            </a:r>
            <a:endParaRPr lang="ru-RU" sz="2000" dirty="0" smtClean="0">
              <a:latin typeface="Times New Roman" pitchFamily="18" charset="0"/>
              <a:cs typeface="Times New Roman" pitchFamily="18" charset="0"/>
            </a:endParaRPr>
          </a:p>
          <a:p>
            <a:pPr marL="0" indent="355600" algn="just" rtl="0">
              <a:buNone/>
            </a:pPr>
            <a:r>
              <a:rPr lang="ru-RU" sz="2000" b="1" dirty="0" smtClean="0">
                <a:latin typeface="Times New Roman" pitchFamily="18" charset="0"/>
                <a:cs typeface="Times New Roman" pitchFamily="18" charset="0"/>
              </a:rPr>
              <a:t>Головною </a:t>
            </a:r>
            <a:r>
              <a:rPr lang="ru-RU" sz="2000" b="1" dirty="0" err="1" smtClean="0">
                <a:latin typeface="Times New Roman" pitchFamily="18" charset="0"/>
                <a:cs typeface="Times New Roman" pitchFamily="18" charset="0"/>
              </a:rPr>
              <a:t>складністю</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є</a:t>
            </a:r>
            <a:r>
              <a:rPr lang="en-US"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визначення</a:t>
            </a:r>
            <a:r>
              <a:rPr lang="ru-RU" sz="2000" b="1" dirty="0" smtClean="0">
                <a:latin typeface="Times New Roman" pitchFamily="18" charset="0"/>
                <a:cs typeface="Times New Roman" pitchFamily="18" charset="0"/>
              </a:rPr>
              <a:t> повного набору </a:t>
            </a:r>
            <a:r>
              <a:rPr lang="ru-RU" sz="2000" b="1" dirty="0" err="1" smtClean="0">
                <a:latin typeface="Times New Roman" pitchFamily="18" charset="0"/>
                <a:cs typeface="Times New Roman" pitchFamily="18" charset="0"/>
              </a:rPr>
              <a:t>ознак</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(точно відрізняють членів одного класу від </a:t>
            </a:r>
            <a:r>
              <a:rPr lang="ru-RU" sz="2000" dirty="0" err="1" smtClean="0">
                <a:latin typeface="Times New Roman" pitchFamily="18" charset="0"/>
                <a:cs typeface="Times New Roman" pitchFamily="18" charset="0"/>
              </a:rPr>
              <a:t>членів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решти</a:t>
            </a:r>
            <a:r>
              <a:rPr lang="ru-RU" sz="2000" dirty="0" smtClean="0">
                <a:latin typeface="Times New Roman" pitchFamily="18" charset="0"/>
                <a:cs typeface="Times New Roman" pitchFamily="18" charset="0"/>
              </a:rPr>
              <a:t>).</a:t>
            </a:r>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785794"/>
          </a:xfrm>
        </p:spPr>
        <p:txBody>
          <a:bodyPr/>
          <a:lstStyle/>
          <a:p>
            <a:pPr algn="l" rtl="0">
              <a:buNone/>
            </a:pPr>
            <a:r>
              <a:rPr lang="ru-RU" sz="2800" b="1" dirty="0" smtClean="0">
                <a:latin typeface="Times New Roman" pitchFamily="18" charset="0"/>
                <a:cs typeface="Times New Roman" pitchFamily="18" charset="0"/>
              </a:rPr>
              <a:t>Приклад завдання загальних властивостей класів об'єктів</a:t>
            </a:r>
            <a:endParaRPr lang="ru-RU" sz="2800" dirty="0">
              <a:latin typeface="Times New Roman" pitchFamily="18" charset="0"/>
              <a:cs typeface="Times New Roman" pitchFamily="18" charset="0"/>
            </a:endParaRPr>
          </a:p>
        </p:txBody>
      </p:sp>
      <p:sp>
        <p:nvSpPr>
          <p:cNvPr id="3" name="Содержимое 2"/>
          <p:cNvSpPr>
            <a:spLocks noGrp="1"/>
          </p:cNvSpPr>
          <p:nvPr>
            <p:ph idx="4294967295"/>
          </p:nvPr>
        </p:nvSpPr>
        <p:spPr>
          <a:xfrm>
            <a:off x="179512" y="1412776"/>
            <a:ext cx="8786874" cy="5040560"/>
          </a:xfrm>
          <a:prstGeom prst="rect">
            <a:avLst/>
          </a:prstGeom>
        </p:spPr>
        <p:txBody>
          <a:bodyPr/>
          <a:lstStyle/>
          <a:p>
            <a:pPr marL="0" indent="0" algn="l" rtl="0">
              <a:buNone/>
            </a:pPr>
            <a:r>
              <a:rPr lang="ru-RU" sz="2000" b="1" dirty="0" smtClean="0">
                <a:latin typeface="Times New Roman" pitchFamily="18" charset="0"/>
                <a:cs typeface="Times New Roman" pitchFamily="18" charset="0"/>
              </a:rPr>
              <a:t>Приклад. </a:t>
            </a:r>
          </a:p>
          <a:p>
            <a:pPr marL="0" indent="0" algn="l" rtl="0">
              <a:buNone/>
            </a:pPr>
            <a:r>
              <a:rPr lang="ru-RU" sz="2000" b="1" dirty="0" err="1" smtClean="0">
                <a:latin typeface="Times New Roman" pitchFamily="18" charset="0"/>
                <a:cs typeface="Times New Roman" pitchFamily="18" charset="0"/>
              </a:rPr>
              <a:t>Розпізнавання</a:t>
            </a:r>
            <a:r>
              <a:rPr lang="ru-RU" sz="2000" b="1" dirty="0" smtClean="0">
                <a:latin typeface="Times New Roman" pitchFamily="18" charset="0"/>
                <a:cs typeface="Times New Roman" pitchFamily="18" charset="0"/>
              </a:rPr>
              <a:t> цифр поштових </a:t>
            </a:r>
            <a:r>
              <a:rPr lang="ru-RU" sz="2000" b="1" dirty="0" err="1" smtClean="0">
                <a:latin typeface="Times New Roman" pitchFamily="18" charset="0"/>
                <a:cs typeface="Times New Roman" pitchFamily="18" charset="0"/>
              </a:rPr>
              <a:t>індексів</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Розглядається</a:t>
            </a:r>
            <a:r>
              <a:rPr lang="ru-RU" sz="2000" dirty="0" smtClean="0">
                <a:latin typeface="Times New Roman" pitchFamily="18" charset="0"/>
                <a:cs typeface="Times New Roman" pitchFamily="18" charset="0"/>
              </a:rPr>
              <a:t> набір із 10-ти цифр поштового індексу. Кожен символ </a:t>
            </a:r>
            <a:r>
              <a:rPr lang="ru-RU" sz="2000" dirty="0" err="1" smtClean="0">
                <a:latin typeface="Times New Roman" pitchFamily="18" charset="0"/>
                <a:cs typeface="Times New Roman" pitchFamily="18" charset="0"/>
              </a:rPr>
              <a:t>представляє</a:t>
            </a:r>
            <a:r>
              <a:rPr lang="ru-RU" sz="2000" dirty="0" smtClean="0">
                <a:latin typeface="Times New Roman" pitchFamily="18" charset="0"/>
                <a:cs typeface="Times New Roman" pitchFamily="18" charset="0"/>
              </a:rPr>
              <a:t> клас об'єктів, що </a:t>
            </a:r>
            <a:r>
              <a:rPr lang="ru-RU" sz="2000" dirty="0" err="1" smtClean="0">
                <a:latin typeface="Times New Roman" pitchFamily="18" charset="0"/>
                <a:cs typeface="Times New Roman" pitchFamily="18" charset="0"/>
              </a:rPr>
              <a:t>розпізнаються</a:t>
            </a:r>
            <a:r>
              <a:rPr lang="ru-RU" sz="2000" dirty="0" smtClean="0">
                <a:latin typeface="Times New Roman" pitchFamily="18" charset="0"/>
                <a:cs typeface="Times New Roman" pitchFamily="18" charset="0"/>
              </a:rPr>
              <a:t> (одна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цифр). </a:t>
            </a:r>
          </a:p>
          <a:p>
            <a:pPr marL="0" indent="0" algn="l" rtl="0">
              <a:buNone/>
            </a:pPr>
            <a:r>
              <a:rPr lang="ru-RU" sz="2000" dirty="0" err="1" smtClean="0">
                <a:latin typeface="Times New Roman" pitchFamily="18" charset="0"/>
                <a:cs typeface="Times New Roman" pitchFamily="18" charset="0"/>
              </a:rPr>
              <a:t>Всі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зображення</a:t>
            </a:r>
            <a:r>
              <a:rPr lang="ru-RU" sz="2000" dirty="0" smtClean="0">
                <a:latin typeface="Times New Roman" pitchFamily="18" charset="0"/>
                <a:cs typeface="Times New Roman" pitchFamily="18" charset="0"/>
              </a:rPr>
              <a:t> побудовані за одним принципом (за допомогою комбінування вертикальних, горизонтальних та діагональних сегментів у </a:t>
            </a:r>
            <a:r>
              <a:rPr lang="ru-RU" sz="2000" dirty="0" err="1" smtClean="0">
                <a:latin typeface="Times New Roman" pitchFamily="18" charset="0"/>
                <a:cs typeface="Times New Roman" pitchFamily="18" charset="0"/>
              </a:rPr>
              <a:t>певних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позиціях</a:t>
            </a:r>
            <a:r>
              <a:rPr lang="ru-RU" sz="2000" dirty="0" smtClean="0">
                <a:latin typeface="Times New Roman" pitchFamily="18" charset="0"/>
                <a:cs typeface="Times New Roman" pitchFamily="18" charset="0"/>
              </a:rPr>
              <a:t>). </a:t>
            </a:r>
          </a:p>
          <a:p>
            <a:pPr marL="0" indent="0" algn="l" rtl="0">
              <a:buNone/>
            </a:pPr>
            <a:r>
              <a:rPr lang="ru-RU" sz="2000" dirty="0" smtClean="0">
                <a:latin typeface="Times New Roman" pitchFamily="18" charset="0"/>
                <a:cs typeface="Times New Roman" pitchFamily="18" charset="0"/>
              </a:rPr>
              <a:t>Для опису класів пропонуються такі ознаки:</a:t>
            </a:r>
          </a:p>
          <a:p>
            <a:pPr marL="0" indent="0" algn="l" rtl="0">
              <a:buNone/>
            </a:pPr>
            <a:r>
              <a:rPr lang="ru-RU" sz="2000" i="1" dirty="0" smtClean="0">
                <a:latin typeface="Times New Roman" pitchFamily="18" charset="0"/>
                <a:cs typeface="Times New Roman" pitchFamily="18" charset="0"/>
              </a:rPr>
              <a:t>x1 – кількість вертикальних ліній мінімального розміру;</a:t>
            </a:r>
          </a:p>
          <a:p>
            <a:pPr marL="0" indent="0" algn="l" rtl="0">
              <a:buNone/>
            </a:pPr>
            <a:r>
              <a:rPr lang="en-US" sz="2000" i="1" dirty="0" smtClean="0">
                <a:latin typeface="Times New Roman" pitchFamily="18" charset="0"/>
                <a:cs typeface="Times New Roman" pitchFamily="18" charset="0"/>
              </a:rPr>
              <a:t>x2 -</a:t>
            </a:r>
            <a:r>
              <a:rPr lang="ru-RU" sz="2000" i="1" dirty="0" smtClean="0">
                <a:latin typeface="Times New Roman" pitchFamily="18" charset="0"/>
                <a:cs typeface="Times New Roman" pitchFamily="18" charset="0"/>
              </a:rPr>
              <a:t>кількість горизонтальних ліній;</a:t>
            </a:r>
          </a:p>
          <a:p>
            <a:pPr marL="0" indent="0" algn="l" rtl="0">
              <a:buNone/>
            </a:pPr>
            <a:r>
              <a:rPr lang="en-US" sz="2000" i="1" dirty="0" smtClean="0">
                <a:latin typeface="Times New Roman" pitchFamily="18" charset="0"/>
                <a:cs typeface="Times New Roman" pitchFamily="18" charset="0"/>
              </a:rPr>
              <a:t>x3 -</a:t>
            </a:r>
            <a:r>
              <a:rPr lang="ru-RU" sz="2000" i="1" dirty="0" smtClean="0">
                <a:latin typeface="Times New Roman" pitchFamily="18" charset="0"/>
                <a:cs typeface="Times New Roman" pitchFamily="18" charset="0"/>
              </a:rPr>
              <a:t>кількість похилих ліній;</a:t>
            </a:r>
          </a:p>
          <a:p>
            <a:pPr marL="0" indent="0" algn="l" rtl="0">
              <a:buNone/>
            </a:pPr>
            <a:r>
              <a:rPr lang="ru-RU" sz="2000" i="1" dirty="0" smtClean="0">
                <a:latin typeface="Times New Roman" pitchFamily="18" charset="0"/>
                <a:cs typeface="Times New Roman" pitchFamily="18" charset="0"/>
              </a:rPr>
              <a:t>x4 – кількість горизонтальних ліній знизу об'єкта.</a:t>
            </a:r>
          </a:p>
          <a:p>
            <a:pPr marL="0" indent="0" algn="l" rtl="0">
              <a:buNone/>
            </a:pPr>
            <a:endParaRPr lang="ru-RU" sz="2000" dirty="0" smtClean="0">
              <a:latin typeface="Times New Roman" pitchFamily="18" charset="0"/>
              <a:cs typeface="Times New Roman" pitchFamily="18" charset="0"/>
            </a:endParaRPr>
          </a:p>
          <a:p>
            <a:pPr marL="0" indent="0" algn="l" rtl="0">
              <a:buNone/>
            </a:pPr>
            <a:r>
              <a:rPr lang="ru-RU" sz="2000" dirty="0" smtClean="0">
                <a:latin typeface="Times New Roman" pitchFamily="18" charset="0"/>
                <a:cs typeface="Times New Roman" pitchFamily="18" charset="0"/>
              </a:rPr>
              <a:t>За допомогою цих ознак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задати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a:t>
            </a:r>
            <a:r>
              <a:rPr lang="ru-RU" sz="2000" dirty="0" smtClean="0">
                <a:latin typeface="Times New Roman" pitchFamily="18" charset="0"/>
                <a:cs typeface="Times New Roman" pitchFamily="18" charset="0"/>
              </a:rPr>
              <a:t> цифр.</a:t>
            </a:r>
          </a:p>
          <a:p>
            <a:pPr marL="0" indent="0" algn="l" rtl="0">
              <a:buNone/>
            </a:pPr>
            <a:endParaRPr lang="ru-RU" sz="2000" i="1" dirty="0" smtClean="0"/>
          </a:p>
          <a:p>
            <a:pPr algn="l" rtl="0"/>
            <a:endParaRPr lang="ru-RU" sz="2000" dirty="0"/>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388424" cy="785794"/>
          </a:xfrm>
        </p:spPr>
        <p:txBody>
          <a:bodyPr/>
          <a:lstStyle/>
          <a:p>
            <a:pPr algn="l" rtl="0">
              <a:buNone/>
            </a:pPr>
            <a:r>
              <a:rPr lang="ru-RU" sz="2800" b="1" dirty="0" smtClean="0">
                <a:latin typeface="Times New Roman" pitchFamily="18" charset="0"/>
                <a:cs typeface="Times New Roman" pitchFamily="18" charset="0"/>
              </a:rPr>
              <a:t>Способи визначення класів об'єктів</a:t>
            </a:r>
            <a:endParaRPr lang="ru-RU" sz="2800" dirty="0">
              <a:latin typeface="Times New Roman" pitchFamily="18" charset="0"/>
              <a:cs typeface="Times New Roman" pitchFamily="18" charset="0"/>
            </a:endParaRPr>
          </a:p>
        </p:txBody>
      </p:sp>
      <p:sp>
        <p:nvSpPr>
          <p:cNvPr id="3" name="Содержимое 2"/>
          <p:cNvSpPr>
            <a:spLocks noGrp="1"/>
          </p:cNvSpPr>
          <p:nvPr>
            <p:ph idx="4294967295"/>
          </p:nvPr>
        </p:nvSpPr>
        <p:spPr>
          <a:xfrm>
            <a:off x="214282" y="714356"/>
            <a:ext cx="8715436" cy="5666972"/>
          </a:xfrm>
          <a:prstGeom prst="rect">
            <a:avLst/>
          </a:prstGeom>
        </p:spPr>
        <p:txBody>
          <a:bodyPr/>
          <a:lstStyle/>
          <a:p>
            <a:pPr algn="l" rtl="0">
              <a:buNone/>
            </a:pPr>
            <a:r>
              <a:rPr lang="ru-RU" sz="2200" b="1" i="1" dirty="0" smtClean="0"/>
              <a:t> </a:t>
            </a:r>
            <a:r>
              <a:rPr lang="en-US" sz="2000" b="1" i="1" dirty="0" smtClean="0">
                <a:latin typeface="Times New Roman" pitchFamily="18" charset="0"/>
                <a:cs typeface="Times New Roman" pitchFamily="18" charset="0"/>
              </a:rPr>
              <a:t>x1 x2 x3 x4</a:t>
            </a:r>
          </a:p>
          <a:p>
            <a:pPr algn="l" rtl="0">
              <a:buNone/>
            </a:pPr>
            <a:r>
              <a:rPr lang="ru-RU" sz="2000" b="1" dirty="0" smtClean="0">
                <a:latin typeface="Times New Roman" pitchFamily="18" charset="0"/>
                <a:cs typeface="Times New Roman" pitchFamily="18" charset="0"/>
              </a:rPr>
              <a:t>0 4 2 0 1</a:t>
            </a:r>
          </a:p>
          <a:p>
            <a:pPr algn="l" rtl="0">
              <a:buNone/>
            </a:pPr>
            <a:r>
              <a:rPr lang="ru-RU" sz="2000" b="1" dirty="0" smtClean="0">
                <a:latin typeface="Times New Roman" pitchFamily="18" charset="0"/>
                <a:cs typeface="Times New Roman" pitchFamily="18" charset="0"/>
              </a:rPr>
              <a:t>1 2 0 1 0</a:t>
            </a:r>
          </a:p>
          <a:p>
            <a:pPr algn="l" rtl="0">
              <a:buNone/>
            </a:pPr>
            <a:r>
              <a:rPr lang="ru-RU" sz="2000" b="1" dirty="0" smtClean="0">
                <a:latin typeface="Times New Roman" pitchFamily="18" charset="0"/>
                <a:cs typeface="Times New Roman" pitchFamily="18" charset="0"/>
              </a:rPr>
              <a:t>2 1 2 1 1</a:t>
            </a:r>
          </a:p>
          <a:p>
            <a:pPr algn="l" rtl="0">
              <a:buNone/>
            </a:pPr>
            <a:r>
              <a:rPr lang="ru-RU" sz="2000" b="1" dirty="0" smtClean="0">
                <a:latin typeface="Times New Roman" pitchFamily="18" charset="0"/>
                <a:cs typeface="Times New Roman" pitchFamily="18" charset="0"/>
              </a:rPr>
              <a:t>3 0 2 2 0</a:t>
            </a:r>
          </a:p>
          <a:p>
            <a:pPr algn="l" rtl="0">
              <a:buNone/>
            </a:pPr>
            <a:r>
              <a:rPr lang="ru-RU" sz="2000" b="1" dirty="0" smtClean="0">
                <a:latin typeface="Times New Roman" pitchFamily="18" charset="0"/>
                <a:cs typeface="Times New Roman" pitchFamily="18" charset="0"/>
              </a:rPr>
              <a:t>4 3 1 0 0</a:t>
            </a:r>
          </a:p>
          <a:p>
            <a:pPr algn="l" rtl="0">
              <a:buNone/>
            </a:pPr>
            <a:r>
              <a:rPr lang="ru-RU" sz="2000" b="1" dirty="0" smtClean="0">
                <a:latin typeface="Times New Roman" pitchFamily="18" charset="0"/>
                <a:cs typeface="Times New Roman" pitchFamily="18" charset="0"/>
              </a:rPr>
              <a:t>5 2 3 0 1</a:t>
            </a:r>
          </a:p>
          <a:p>
            <a:pPr algn="l" rtl="0">
              <a:buNone/>
            </a:pPr>
            <a:r>
              <a:rPr lang="ru-RU" sz="2000" b="1" dirty="0" smtClean="0">
                <a:latin typeface="Times New Roman" pitchFamily="18" charset="0"/>
                <a:cs typeface="Times New Roman" pitchFamily="18" charset="0"/>
              </a:rPr>
              <a:t>6 2 2 1 1</a:t>
            </a:r>
          </a:p>
          <a:p>
            <a:pPr algn="l" rtl="0">
              <a:buNone/>
            </a:pPr>
            <a:r>
              <a:rPr lang="ru-RU" sz="2000" b="1" dirty="0" smtClean="0">
                <a:latin typeface="Times New Roman" pitchFamily="18" charset="0"/>
                <a:cs typeface="Times New Roman" pitchFamily="18" charset="0"/>
              </a:rPr>
              <a:t>7 1 1 1 0</a:t>
            </a:r>
          </a:p>
          <a:p>
            <a:pPr algn="l" rtl="0">
              <a:buNone/>
            </a:pPr>
            <a:r>
              <a:rPr lang="ru-RU" sz="2000" b="1" dirty="0" smtClean="0">
                <a:latin typeface="Times New Roman" pitchFamily="18" charset="0"/>
                <a:cs typeface="Times New Roman" pitchFamily="18" charset="0"/>
              </a:rPr>
              <a:t>8 4 3 0 1</a:t>
            </a:r>
          </a:p>
          <a:p>
            <a:pPr algn="l" rtl="0">
              <a:buNone/>
            </a:pPr>
            <a:r>
              <a:rPr lang="ru-RU" sz="2000" b="1" dirty="0" smtClean="0">
                <a:latin typeface="Times New Roman" pitchFamily="18" charset="0"/>
                <a:cs typeface="Times New Roman" pitchFamily="18" charset="0"/>
              </a:rPr>
              <a:t>9 2 2 1 0</a:t>
            </a:r>
          </a:p>
          <a:p>
            <a:pPr marL="0" indent="0" algn="l" rtl="0">
              <a:buNone/>
            </a:pPr>
            <a:endParaRPr lang="ru-RU" sz="2000" dirty="0" smtClean="0">
              <a:latin typeface="Times New Roman" pitchFamily="18" charset="0"/>
              <a:cs typeface="Times New Roman" pitchFamily="18" charset="0"/>
            </a:endParaRPr>
          </a:p>
          <a:p>
            <a:pPr marL="0" indent="0" algn="l" rtl="0">
              <a:buNone/>
            </a:pPr>
            <a:r>
              <a:rPr lang="ru-RU" sz="2000" dirty="0" smtClean="0">
                <a:latin typeface="Times New Roman" pitchFamily="18" charset="0"/>
                <a:cs typeface="Times New Roman" pitchFamily="18" charset="0"/>
              </a:rPr>
              <a:t>Зауважимо, що набір вибраних ознак не є єдиним. Якість розпізнавання великою мірою залежить від цього, наскільки успішно обраний набір ознак.</a:t>
            </a:r>
          </a:p>
          <a:p>
            <a:pPr algn="l" rtl="0"/>
            <a:endParaRPr lang="ru-RU" sz="2400" dirty="0"/>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9"/>
            <a:ext cx="8229600" cy="562074"/>
          </a:xfrm>
        </p:spPr>
        <p:txBody>
          <a:bodyPr/>
          <a:lstStyle/>
          <a:p>
            <a:pPr algn="l" rtl="0" eaLnBrk="1" hangingPunct="1">
              <a:buNone/>
            </a:pPr>
            <a:r>
              <a:rPr lang="ru-RU" sz="2800" dirty="0" err="1" smtClean="0">
                <a:latin typeface="Times New Roman" pitchFamily="18" charset="0"/>
                <a:cs typeface="Times New Roman" pitchFamily="18" charset="0"/>
              </a:rPr>
              <a:t>Статистичний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підхід</a:t>
            </a:r>
            <a:endParaRPr lang="ru-RU" sz="2800" dirty="0" smtClean="0">
              <a:latin typeface="Times New Roman" pitchFamily="18" charset="0"/>
              <a:cs typeface="Times New Roman" pitchFamily="18" charset="0"/>
            </a:endParaRPr>
          </a:p>
        </p:txBody>
      </p:sp>
      <p:sp>
        <p:nvSpPr>
          <p:cNvPr id="8195" name="Rectangle 3"/>
          <p:cNvSpPr>
            <a:spLocks noGrp="1" noChangeArrowheads="1"/>
          </p:cNvSpPr>
          <p:nvPr>
            <p:ph type="body" idx="4294967295"/>
          </p:nvPr>
        </p:nvSpPr>
        <p:spPr>
          <a:xfrm>
            <a:off x="323528" y="764705"/>
            <a:ext cx="8496944" cy="2736304"/>
          </a:xfrm>
          <a:prstGeom prst="rect">
            <a:avLst/>
          </a:prstGeom>
        </p:spPr>
        <p:txBody>
          <a:bodyPr/>
          <a:lstStyle/>
          <a:p>
            <a:pPr marL="0" indent="355600" algn="just" rtl="0" eaLnBrk="1" hangingPunct="1">
              <a:lnSpc>
                <a:spcPct val="90000"/>
              </a:lnSpc>
              <a:buNone/>
            </a:pPr>
            <a:r>
              <a:rPr lang="ru-RU" sz="2000" dirty="0" smtClean="0">
                <a:latin typeface="Times New Roman" pitchFamily="18" charset="0"/>
                <a:cs typeface="Times New Roman" pitchFamily="18" charset="0"/>
              </a:rPr>
              <a:t>Основу статистичного підходу до завдання </a:t>
            </a:r>
            <a:r>
              <a:rPr lang="ru-RU" sz="2000" dirty="0" err="1" smtClean="0">
                <a:latin typeface="Times New Roman" pitchFamily="18" charset="0"/>
                <a:cs typeface="Times New Roman" pitchFamily="18" charset="0"/>
              </a:rPr>
              <a:t>розпізнавання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образів</a:t>
            </a:r>
            <a:r>
              <a:rPr lang="ru-RU" sz="2000" dirty="0" smtClean="0">
                <a:latin typeface="Times New Roman" pitchFamily="18" charset="0"/>
                <a:cs typeface="Times New Roman" pitchFamily="18" charset="0"/>
              </a:rPr>
              <a:t> </a:t>
            </a:r>
            <a:r>
              <a:rPr lang="ru-RU" sz="2000" u="sng"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складає Байєсівська теорія прийняття рішень.</a:t>
            </a:r>
          </a:p>
          <a:p>
            <a:pPr marL="0" indent="355600" algn="just" rtl="0" eaLnBrk="1" hangingPunct="1">
              <a:lnSpc>
                <a:spcPct val="90000"/>
              </a:lnSpc>
              <a:buNone/>
            </a:pPr>
            <a:r>
              <a:rPr lang="ru-RU" sz="2000" dirty="0" smtClean="0">
                <a:latin typeface="Times New Roman" pitchFamily="18" charset="0"/>
                <a:cs typeface="Times New Roman" pitchFamily="18" charset="0"/>
              </a:rPr>
              <a:t>Підхід заснований на припущенні,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b="1" i="1" u="sng" dirty="0" err="1" smtClean="0">
                <a:latin typeface="Times New Roman" pitchFamily="18" charset="0"/>
                <a:cs typeface="Times New Roman" pitchFamily="18" charset="0"/>
              </a:rPr>
              <a:t>завдання</a:t>
            </a:r>
            <a:r>
              <a:rPr lang="ru-RU" sz="2000" b="1" i="1" u="sng" dirty="0" smtClean="0">
                <a:latin typeface="Times New Roman" pitchFamily="18" charset="0"/>
                <a:cs typeface="Times New Roman" pitchFamily="18" charset="0"/>
              </a:rPr>
              <a:t> </a:t>
            </a:r>
            <a:r>
              <a:rPr lang="ru-RU" sz="2000" b="1" i="1" u="sng" dirty="0" err="1" smtClean="0">
                <a:latin typeface="Times New Roman" pitchFamily="18" charset="0"/>
                <a:cs typeface="Times New Roman" pitchFamily="18" charset="0"/>
              </a:rPr>
              <a:t>вибору</a:t>
            </a:r>
            <a:r>
              <a:rPr lang="ru-RU" sz="2000" b="1" i="1" u="sng" dirty="0" smtClean="0">
                <a:latin typeface="Times New Roman" pitchFamily="18" charset="0"/>
                <a:cs typeface="Times New Roman" pitchFamily="18" charset="0"/>
              </a:rPr>
              <a:t> </a:t>
            </a:r>
            <a:r>
              <a:rPr lang="ru-RU" sz="2000" b="1" i="1" u="sng" dirty="0" err="1" smtClean="0">
                <a:latin typeface="Times New Roman" pitchFamily="18" charset="0"/>
                <a:cs typeface="Times New Roman" pitchFamily="18" charset="0"/>
              </a:rPr>
              <a:t>рішення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сформульоване</a:t>
            </a:r>
            <a:r>
              <a:rPr lang="ru-RU" sz="2000" dirty="0" smtClean="0">
                <a:latin typeface="Times New Roman" pitchFamily="18" charset="0"/>
                <a:cs typeface="Times New Roman" pitchFamily="18" charset="0"/>
              </a:rPr>
              <a:t> в термінах теорії </a:t>
            </a:r>
            <a:r>
              <a:rPr lang="ru-RU" sz="2000" dirty="0" err="1" smtClean="0">
                <a:latin typeface="Times New Roman" pitchFamily="18" charset="0"/>
                <a:cs typeface="Times New Roman" pitchFamily="18" charset="0"/>
              </a:rPr>
              <a:t>ймовірностей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відомі</a:t>
            </a:r>
            <a:r>
              <a:rPr lang="ru-RU" sz="2000" dirty="0" smtClean="0">
                <a:latin typeface="Times New Roman" pitchFamily="18" charset="0"/>
                <a:cs typeface="Times New Roman" pitchFamily="18" charset="0"/>
              </a:rPr>
              <a:t> всі необхідні </a:t>
            </a:r>
            <a:r>
              <a:rPr lang="ru-RU" sz="2000" dirty="0" err="1" smtClean="0">
                <a:latin typeface="Times New Roman" pitchFamily="18" charset="0"/>
                <a:cs typeface="Times New Roman" pitchFamily="18" charset="0"/>
              </a:rPr>
              <a:t>імовірнісні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величини</a:t>
            </a:r>
            <a:r>
              <a:rPr lang="ru-RU" sz="2000" dirty="0" smtClean="0">
                <a:latin typeface="Times New Roman" pitchFamily="18" charset="0"/>
                <a:cs typeface="Times New Roman" pitchFamily="18" charset="0"/>
              </a:rPr>
              <a:t>).</a:t>
            </a:r>
          </a:p>
          <a:p>
            <a:pPr marL="0" indent="355600" algn="just" rtl="0" eaLnBrk="1" hangingPunct="1">
              <a:lnSpc>
                <a:spcPct val="90000"/>
              </a:lnSpc>
              <a:buNone/>
            </a:pPr>
            <a:r>
              <a:rPr lang="ru-RU" sz="2000" dirty="0" smtClean="0">
                <a:latin typeface="Times New Roman" pitchFamily="18" charset="0"/>
                <a:cs typeface="Times New Roman" pitchFamily="18" charset="0"/>
              </a:rPr>
              <a:t>Передбачається, що кожен об'єкт з деякою невідомою ймовірністю може належати до будь-якого з наявних класів. Рішення при цьому зазвичай видається у вигляді ймовірності приналежності об'єкта, що розпізнається, до різних класів.</a:t>
            </a:r>
          </a:p>
        </p:txBody>
      </p:sp>
      <p:sp>
        <p:nvSpPr>
          <p:cNvPr id="4" name="Заголовок 1"/>
          <p:cNvSpPr txBox="1">
            <a:spLocks/>
          </p:cNvSpPr>
          <p:nvPr/>
        </p:nvSpPr>
        <p:spPr>
          <a:xfrm>
            <a:off x="467544" y="3861048"/>
            <a:ext cx="8136904" cy="504056"/>
          </a:xfrm>
          <a:prstGeom prst="rect">
            <a:avLst/>
          </a:prstGeom>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Апріорна</a:t>
            </a: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 </a:t>
            </a: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ймовірність</a:t>
            </a:r>
            <a:endParaRPr kumimoji="0" lang="ru-RU" sz="28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Объект 2"/>
          <p:cNvSpPr>
            <a:spLocks noGrp="1"/>
          </p:cNvSpPr>
          <p:nvPr>
            <p:ph idx="4294967295"/>
          </p:nvPr>
        </p:nvSpPr>
        <p:spPr>
          <a:xfrm>
            <a:off x="323528" y="4365104"/>
            <a:ext cx="8496944" cy="2016224"/>
          </a:xfrm>
          <a:prstGeom prst="rect">
            <a:avLst/>
          </a:prstGeom>
        </p:spPr>
        <p:txBody>
          <a:bodyPr/>
          <a:lstStyle/>
          <a:p>
            <a:pPr marL="0" indent="355600" algn="just" rtl="0">
              <a:buNone/>
            </a:pPr>
            <a:r>
              <a:rPr lang="ru-RU" sz="2000" dirty="0">
                <a:latin typeface="Times New Roman" pitchFamily="18" charset="0"/>
                <a:cs typeface="Times New Roman" pitchFamily="18" charset="0"/>
              </a:rPr>
              <a:t>У байєсівському </a:t>
            </a:r>
            <a:r>
              <a:rPr lang="ru-RU" sz="2000" dirty="0" err="1">
                <a:latin typeface="Times New Roman" pitchFamily="18" charset="0"/>
                <a:cs typeface="Times New Roman" pitchFamily="18" charset="0"/>
              </a:rPr>
              <a:t>статистичному</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висновку</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апріорний</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розподіл</a:t>
            </a:r>
            <a:r>
              <a:rPr lang="ru-RU" sz="2000"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ймовірностей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prior</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probability</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distribution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невизначеної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величини</a:t>
            </a:r>
            <a:r>
              <a:rPr lang="ru-RU" sz="2000"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p</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розподіл</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ймовірностей, який висловлює </a:t>
            </a:r>
            <a:r>
              <a:rPr lang="ru-RU" sz="2000" dirty="0" err="1">
                <a:latin typeface="Times New Roman" pitchFamily="18" charset="0"/>
                <a:cs typeface="Times New Roman" pitchFamily="18" charset="0"/>
              </a:rPr>
              <a:t>припущення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 </a:t>
            </a:r>
            <a:r>
              <a:rPr lang="ru-RU" sz="2000" b="1" i="1" dirty="0" err="1" smtClean="0">
                <a:latin typeface="Times New Roman" pitchFamily="18" charset="0"/>
                <a:cs typeface="Times New Roman" pitchFamily="18" charset="0"/>
              </a:rPr>
              <a:t>p</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до </a:t>
            </a:r>
            <a:r>
              <a:rPr lang="ru-RU" sz="2000" dirty="0">
                <a:latin typeface="Times New Roman" pitchFamily="18" charset="0"/>
                <a:cs typeface="Times New Roman" pitchFamily="18" charset="0"/>
              </a:rPr>
              <a:t>обліку </a:t>
            </a:r>
            <a:r>
              <a:rPr lang="ru-RU" sz="2000" dirty="0" err="1">
                <a:latin typeface="Times New Roman" pitchFamily="18" charset="0"/>
                <a:cs typeface="Times New Roman" pitchFamily="18" charset="0"/>
              </a:rPr>
              <a:t>експериментальних</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Наприклад,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p</a:t>
            </a:r>
            <a:r>
              <a:rPr lang="ru-RU" sz="2000" dirty="0">
                <a:latin typeface="Times New Roman" pitchFamily="18" charset="0"/>
                <a:cs typeface="Times New Roman" pitchFamily="18" charset="0"/>
              </a:rPr>
              <a:t>— частка виборців, які готові голосувати за певного кандидата, то апріорним розподілом буде </a:t>
            </a:r>
            <a:r>
              <a:rPr lang="ru-RU" sz="2000" dirty="0" err="1">
                <a:latin typeface="Times New Roman" pitchFamily="18" charset="0"/>
                <a:cs typeface="Times New Roman" pitchFamily="18" charset="0"/>
              </a:rPr>
              <a:t>припущення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 </a:t>
            </a:r>
            <a:r>
              <a:rPr lang="ru-RU" sz="2000" b="1" i="1" dirty="0" err="1" smtClean="0">
                <a:latin typeface="Times New Roman" pitchFamily="18" charset="0"/>
                <a:cs typeface="Times New Roman" pitchFamily="18" charset="0"/>
              </a:rPr>
              <a:t>p</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до </a:t>
            </a:r>
            <a:r>
              <a:rPr lang="ru-RU" sz="2000" dirty="0">
                <a:latin typeface="Times New Roman" pitchFamily="18" charset="0"/>
                <a:cs typeface="Times New Roman" pitchFamily="18" charset="0"/>
              </a:rPr>
              <a:t>врахування результатів опитувань чи виборів</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706090"/>
          </a:xfrm>
        </p:spPr>
        <p:txBody>
          <a:bodyPr/>
          <a:lstStyle/>
          <a:p>
            <a:pPr algn="l" rtl="0">
              <a:buNone/>
            </a:pPr>
            <a:r>
              <a:rPr lang="ru-RU" sz="2800" dirty="0" smtClean="0">
                <a:latin typeface="Times New Roman" pitchFamily="18" charset="0"/>
                <a:cs typeface="Times New Roman" pitchFamily="18" charset="0"/>
              </a:rPr>
              <a:t>Апостеріорна ймовірність</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179512" y="908720"/>
            <a:ext cx="8784976" cy="1440160"/>
          </a:xfrm>
          <a:prstGeom prst="rect">
            <a:avLst/>
          </a:prstGeom>
        </p:spPr>
        <p:txBody>
          <a:bodyPr/>
          <a:lstStyle/>
          <a:p>
            <a:pPr marL="0" indent="355600" algn="just" rtl="0">
              <a:buNone/>
            </a:pPr>
            <a:r>
              <a:rPr lang="ru-RU" sz="2000" b="1" dirty="0">
                <a:latin typeface="Times New Roman" pitchFamily="18" charset="0"/>
                <a:cs typeface="Times New Roman" pitchFamily="18" charset="0"/>
              </a:rPr>
              <a:t>Апріорний розподіл </a:t>
            </a:r>
            <a:r>
              <a:rPr lang="ru-RU" sz="2000" dirty="0">
                <a:latin typeface="Times New Roman" pitchFamily="18" charset="0"/>
                <a:cs typeface="Times New Roman" pitchFamily="18" charset="0"/>
              </a:rPr>
              <a:t>часто задається суб'єктивно досвідченим експертом або за відомою вибіркою.</a:t>
            </a:r>
          </a:p>
          <a:p>
            <a:pPr marL="0" indent="355600" algn="just" rtl="0">
              <a:buNone/>
            </a:pPr>
            <a:r>
              <a:rPr lang="ru-RU" sz="2000" b="1" dirty="0" err="1">
                <a:latin typeface="Times New Roman" pitchFamily="18" charset="0"/>
                <a:cs typeface="Times New Roman" pitchFamily="18" charset="0"/>
              </a:rPr>
              <a:t>Апостеріорна</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ймовірність</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умовна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ймовірність випадкової події за умови того, що відомі </a:t>
            </a:r>
            <a:r>
              <a:rPr lang="ru-RU" sz="2000" dirty="0" err="1">
                <a:latin typeface="Times New Roman" pitchFamily="18" charset="0"/>
                <a:cs typeface="Times New Roman" pitchFamily="18" charset="0"/>
              </a:rPr>
              <a:t>апостеріорні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отримані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після</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досвіду</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4" name="Заголовок 1"/>
          <p:cNvSpPr txBox="1">
            <a:spLocks/>
          </p:cNvSpPr>
          <p:nvPr/>
        </p:nvSpPr>
        <p:spPr>
          <a:xfrm>
            <a:off x="539552" y="142852"/>
            <a:ext cx="7056784" cy="549844"/>
          </a:xfrm>
          <a:prstGeom prst="rect">
            <a:avLst/>
          </a:prstGeom>
          <a:noFill/>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Позначення</a:t>
            </a:r>
            <a:endPar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Объект 2"/>
          <p:cNvSpPr>
            <a:spLocks noGrp="1"/>
          </p:cNvSpPr>
          <p:nvPr>
            <p:ph idx="4294967295"/>
          </p:nvPr>
        </p:nvSpPr>
        <p:spPr>
          <a:xfrm>
            <a:off x="251520" y="3573016"/>
            <a:ext cx="8715406" cy="2861510"/>
          </a:xfrm>
          <a:prstGeom prst="rect">
            <a:avLst/>
          </a:prstGeom>
        </p:spPr>
        <p:txBody>
          <a:bodyPr/>
          <a:lstStyle/>
          <a:p>
            <a:pPr algn="l" rtl="0" eaLnBrk="1" hangingPunct="1">
              <a:buNone/>
            </a:pPr>
            <a:r>
              <a:rPr lang="en-US" sz="2000" dirty="0" smtClean="0">
                <a:latin typeface="Times New Roman" pitchFamily="18" charset="0"/>
                <a:cs typeface="Times New Roman" pitchFamily="18" charset="0"/>
              </a:rPr>
              <a:t>Ω -</a:t>
            </a:r>
            <a:r>
              <a:rPr lang="uk-UA"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безліч</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середовища</a:t>
            </a:r>
            <a:r>
              <a:rPr lang="ru-RU" sz="2000" dirty="0" smtClean="0">
                <a:latin typeface="Times New Roman" pitchFamily="18" charset="0"/>
                <a:cs typeface="Times New Roman" pitchFamily="18" charset="0"/>
              </a:rPr>
              <a:t>.</a:t>
            </a:r>
          </a:p>
          <a:p>
            <a:pPr algn="l" rtl="0" eaLnBrk="1" hangingPunct="1">
              <a:buNone/>
            </a:pPr>
            <a:r>
              <a:rPr lang="ru-RU" sz="2000" dirty="0" smtClean="0">
                <a:latin typeface="Times New Roman" pitchFamily="18" charset="0"/>
                <a:cs typeface="Times New Roman" pitchFamily="18" charset="0"/>
              </a:rPr>
              <a:t>А - безліч з можливих дій.</a:t>
            </a:r>
          </a:p>
          <a:p>
            <a:pPr algn="l" rtl="0" eaLnBrk="1" hangingPunct="1">
              <a:buNone/>
              <a:tabLst>
                <a:tab pos="8516938" algn="l"/>
              </a:tabLst>
            </a:pPr>
            <a:r>
              <a:rPr lang="en-US" sz="2000" dirty="0" err="1" smtClean="0">
                <a:latin typeface="Times New Roman" pitchFamily="18" charset="0"/>
                <a:cs typeface="Times New Roman" pitchFamily="18" charset="0"/>
              </a:rPr>
              <a:t>λ</a:t>
            </a:r>
            <a:r>
              <a:rPr lang="en-US" sz="2000" baseline="-25000" dirty="0" err="1" smtClean="0">
                <a:latin typeface="Times New Roman" pitchFamily="18" charset="0"/>
                <a:cs typeface="Times New Roman" pitchFamily="18" charset="0"/>
              </a:rPr>
              <a:t>ij</a:t>
            </a:r>
            <a:r>
              <a:rPr lang="ru-RU"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α</a:t>
            </a:r>
            <a:r>
              <a:rPr lang="en-US" sz="2000"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Ω</a:t>
            </a:r>
            <a:r>
              <a:rPr lang="en-US" sz="2000" baseline="-25000" dirty="0" smtClean="0">
                <a:latin typeface="Times New Roman" pitchFamily="18" charset="0"/>
                <a:cs typeface="Times New Roman" pitchFamily="18" charset="0"/>
              </a:rPr>
              <a:t>j</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втрати, пов'язані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прийняттям</a:t>
            </a:r>
            <a:r>
              <a:rPr lang="ru-RU"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baseline="-25000" dirty="0" err="1" smtClean="0">
                <a:latin typeface="Times New Roman" pitchFamily="18" charset="0"/>
                <a:cs typeface="Times New Roman" pitchFamily="18" charset="0"/>
              </a:rPr>
              <a:t>i</a:t>
            </a:r>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коли </a:t>
            </a:r>
            <a:r>
              <a:rPr lang="en-US" sz="2000" dirty="0" err="1" smtClean="0">
                <a:latin typeface="Times New Roman" pitchFamily="18" charset="0"/>
                <a:cs typeface="Times New Roman" pitchFamily="18" charset="0"/>
              </a:rPr>
              <a:t>Ω</a:t>
            </a:r>
            <a:r>
              <a:rPr lang="en-US" sz="2000" baseline="-25000" dirty="0" err="1" smtClean="0">
                <a:latin typeface="Times New Roman" pitchFamily="18" charset="0"/>
                <a:cs typeface="Times New Roman" pitchFamily="18" charset="0"/>
              </a:rPr>
              <a:t>j</a:t>
            </a:r>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ймовірність</a:t>
            </a:r>
            <a:r>
              <a:rPr lang="ru-RU" sz="2000" dirty="0" smtClean="0">
                <a:latin typeface="Times New Roman" pitchFamily="18" charset="0"/>
                <a:cs typeface="Times New Roman" pitchFamily="18" charset="0"/>
              </a:rPr>
              <a:t> правильного </a:t>
            </a:r>
            <a:r>
              <a:rPr lang="ru-RU" sz="2000" dirty="0" err="1" smtClean="0">
                <a:latin typeface="Times New Roman" pitchFamily="18" charset="0"/>
                <a:cs typeface="Times New Roman" pitchFamily="18" charset="0"/>
              </a:rPr>
              <a:t>розпізнавання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інше).</a:t>
            </a:r>
          </a:p>
          <a:p>
            <a:pPr algn="l" rtl="0" eaLnBrk="1" hangingPunct="1">
              <a:buNone/>
            </a:pPr>
            <a:r>
              <a:rPr lang="en-US" sz="2000" dirty="0" smtClean="0">
                <a:latin typeface="Times New Roman" pitchFamily="18" charset="0"/>
                <a:cs typeface="Times New Roman" pitchFamily="18" charset="0"/>
              </a:rPr>
              <a:t>z –</a:t>
            </a:r>
            <a:r>
              <a:rPr lang="uk-UA"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векторні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ознаки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випадкова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кількість</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l" rtl="0" eaLnBrk="1" hangingPunct="1">
              <a:buNone/>
            </a:pPr>
            <a:r>
              <a:rPr lang="en-US" sz="2000" dirty="0" smtClean="0">
                <a:latin typeface="Times New Roman" pitchFamily="18" charset="0"/>
                <a:cs typeface="Times New Roman" pitchFamily="18" charset="0"/>
              </a:rPr>
              <a:t>p</a:t>
            </a:r>
            <a:r>
              <a:rPr lang="ru-RU"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z</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Ω</a:t>
            </a:r>
            <a:r>
              <a:rPr lang="en-US" sz="2000" baseline="-25000" dirty="0" smtClean="0">
                <a:latin typeface="Times New Roman" pitchFamily="18" charset="0"/>
                <a:cs typeface="Times New Roman" pitchFamily="18" charset="0"/>
              </a:rPr>
              <a:t>j</a:t>
            </a:r>
            <a:r>
              <a:rPr lang="ru-RU" sz="2000" dirty="0" smtClean="0">
                <a:latin typeface="Times New Roman" pitchFamily="18" charset="0"/>
                <a:cs typeface="Times New Roman" pitchFamily="18" charset="0"/>
              </a:rPr>
              <a:t>) – умовна щільність розподілу.</a:t>
            </a:r>
          </a:p>
          <a:p>
            <a:pPr algn="l" rtl="0" eaLnBrk="1" hangingPunct="1">
              <a:buNone/>
            </a:pPr>
            <a:r>
              <a:rPr lang="ru-RU" sz="2000" dirty="0" smtClean="0">
                <a:latin typeface="Times New Roman" pitchFamily="18" charset="0"/>
                <a:cs typeface="Times New Roman" pitchFamily="18" charset="0"/>
              </a:rPr>
              <a:t>Ƥ(Ω</a:t>
            </a:r>
            <a:r>
              <a:rPr lang="en-US" sz="2000" baseline="-25000" dirty="0" smtClean="0">
                <a:latin typeface="Times New Roman" pitchFamily="18" charset="0"/>
                <a:cs typeface="Times New Roman" pitchFamily="18" charset="0"/>
              </a:rPr>
              <a:t>j</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апріорна</a:t>
            </a:r>
            <a:r>
              <a:rPr lang="ru-RU" sz="2000" dirty="0" smtClean="0">
                <a:latin typeface="Times New Roman" pitchFamily="18" charset="0"/>
                <a:cs typeface="Times New Roman" pitchFamily="18" charset="0"/>
              </a:rPr>
              <a:t> ймовірність, що стан </a:t>
            </a:r>
            <a:r>
              <a:rPr lang="ru-RU" sz="2000" dirty="0" err="1" smtClean="0">
                <a:latin typeface="Times New Roman" pitchFamily="18" charset="0"/>
                <a:cs typeface="Times New Roman" pitchFamily="18" charset="0"/>
              </a:rPr>
              <a:t>середовища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Ω</a:t>
            </a:r>
            <a:r>
              <a:rPr lang="en-US" sz="2000" baseline="-25000" dirty="0" smtClean="0">
                <a:latin typeface="Times New Roman" pitchFamily="18" charset="0"/>
                <a:cs typeface="Times New Roman" pitchFamily="18" charset="0"/>
              </a:rPr>
              <a:t>j</a:t>
            </a:r>
            <a:r>
              <a:rPr lang="ru-RU" sz="2000" baseline="-25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3133667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5256584" cy="864096"/>
          </a:xfrm>
          <a:noFill/>
        </p:spPr>
        <p:txBody>
          <a:bodyPr/>
          <a:lstStyle/>
          <a:p>
            <a:pPr algn="l" rtl="0">
              <a:buNone/>
            </a:pPr>
            <a:r>
              <a:rPr lang="ru-RU" sz="2800" dirty="0" smtClean="0">
                <a:latin typeface="Times New Roman" pitchFamily="18" charset="0"/>
                <a:cs typeface="Times New Roman" pitchFamily="18" charset="0"/>
              </a:rPr>
              <a:t>Правило</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Байєса</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251520" y="692696"/>
            <a:ext cx="8784976" cy="1512168"/>
          </a:xfrm>
          <a:prstGeom prst="rect">
            <a:avLst/>
          </a:prstGeom>
        </p:spPr>
        <p:txBody>
          <a:bodyPr/>
          <a:lstStyle/>
          <a:p>
            <a:pPr marL="0" indent="0" algn="l" rtl="0">
              <a:buNone/>
            </a:pPr>
            <a:r>
              <a:rPr lang="ru-RU" sz="2000" b="1" dirty="0" smtClean="0">
                <a:latin typeface="Times New Roman" pitchFamily="18" charset="0"/>
                <a:cs typeface="Times New Roman" pitchFamily="18" charset="0"/>
              </a:rPr>
              <a:t>Ƥ</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(Ω</a:t>
            </a:r>
            <a:r>
              <a:rPr lang="en-US" sz="2000" b="1" baseline="-25000" dirty="0">
                <a:latin typeface="Times New Roman" pitchFamily="18" charset="0"/>
                <a:cs typeface="Times New Roman" pitchFamily="18" charset="0"/>
              </a:rPr>
              <a:t> </a:t>
            </a:r>
            <a:r>
              <a:rPr lang="en-US" sz="2000" b="1" baseline="-25000" dirty="0" smtClean="0">
                <a:latin typeface="Times New Roman" pitchFamily="18" charset="0"/>
                <a:cs typeface="Times New Roman" pitchFamily="18" charset="0"/>
              </a:rPr>
              <a:t>j</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z</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p</a:t>
            </a:r>
            <a:r>
              <a:rPr lang="ru-RU" sz="2000" b="1" dirty="0" smtClean="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z</a:t>
            </a:r>
            <a:r>
              <a:rPr lang="ru-RU" sz="2000" b="1" dirty="0">
                <a:solidFill>
                  <a:schemeClr val="tx1"/>
                </a:solidFill>
                <a:latin typeface="Times New Roman" pitchFamily="18" charset="0"/>
                <a:cs typeface="Times New Roman" pitchFamily="18" charset="0"/>
              </a:rPr>
              <a:t>|</a:t>
            </a:r>
            <a:r>
              <a:rPr lang="ru-RU" sz="2000" b="1" dirty="0" smtClean="0">
                <a:solidFill>
                  <a:schemeClr val="tx1"/>
                </a:solidFill>
                <a:latin typeface="Times New Roman" pitchFamily="18" charset="0"/>
                <a:cs typeface="Times New Roman" pitchFamily="18" charset="0"/>
              </a:rPr>
              <a:t>Ω</a:t>
            </a:r>
            <a:r>
              <a:rPr lang="en-US" sz="2000" b="1" baseline="-25000" dirty="0">
                <a:solidFill>
                  <a:schemeClr val="tx1"/>
                </a:solidFill>
                <a:latin typeface="Times New Roman" pitchFamily="18" charset="0"/>
                <a:cs typeface="Times New Roman" pitchFamily="18" charset="0"/>
              </a:rPr>
              <a:t> </a:t>
            </a:r>
            <a:r>
              <a:rPr lang="en-US" sz="2000" b="1" baseline="-25000" dirty="0" smtClean="0">
                <a:solidFill>
                  <a:schemeClr val="tx1"/>
                </a:solidFill>
                <a:latin typeface="Times New Roman" pitchFamily="18" charset="0"/>
                <a:cs typeface="Times New Roman" pitchFamily="18" charset="0"/>
              </a:rPr>
              <a:t>j</a:t>
            </a:r>
            <a:r>
              <a:rPr lang="ru-RU" sz="2000" b="1" dirty="0" smtClean="0">
                <a:solidFill>
                  <a:schemeClr val="tx1"/>
                </a:solidFill>
                <a:latin typeface="Times New Roman" pitchFamily="18" charset="0"/>
                <a:cs typeface="Times New Roman" pitchFamily="18" charset="0"/>
              </a:rPr>
              <a:t>)</a:t>
            </a:r>
            <a:r>
              <a:rPr lang="ru-RU" sz="2000" b="1" dirty="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Ƥ</a:t>
            </a:r>
            <a:r>
              <a:rPr lang="en-US" sz="2000" b="1"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(Ω</a:t>
            </a:r>
            <a:r>
              <a:rPr lang="en-US" sz="2000" b="1" baseline="-25000" dirty="0">
                <a:solidFill>
                  <a:schemeClr val="tx1"/>
                </a:solidFill>
                <a:latin typeface="Times New Roman" pitchFamily="18" charset="0"/>
                <a:cs typeface="Times New Roman" pitchFamily="18" charset="0"/>
              </a:rPr>
              <a:t> </a:t>
            </a:r>
            <a:r>
              <a:rPr lang="en-US" sz="2000" b="1" baseline="-25000" dirty="0" smtClean="0">
                <a:solidFill>
                  <a:schemeClr val="tx1"/>
                </a:solidFill>
                <a:latin typeface="Times New Roman" pitchFamily="18" charset="0"/>
                <a:cs typeface="Times New Roman" pitchFamily="18" charset="0"/>
              </a:rPr>
              <a:t>j</a:t>
            </a:r>
            <a:r>
              <a:rPr lang="ru-RU" sz="2000" b="1" dirty="0" smtClean="0">
                <a:solidFill>
                  <a:schemeClr val="tx1"/>
                </a:solidFill>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p</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z</a:t>
            </a:r>
            <a:r>
              <a:rPr lang="ru-RU" sz="2000" b="1" dirty="0" smtClean="0">
                <a:latin typeface="Times New Roman" pitchFamily="18" charset="0"/>
                <a:cs typeface="Times New Roman" pitchFamily="18" charset="0"/>
              </a:rPr>
              <a:t>),</a:t>
            </a:r>
          </a:p>
          <a:p>
            <a:pPr marL="0" indent="0" algn="l" rtl="0">
              <a:buNone/>
            </a:pPr>
            <a:r>
              <a:rPr lang="en-US" sz="2000" b="1" dirty="0" smtClean="0">
                <a:latin typeface="Times New Roman" pitchFamily="18" charset="0"/>
                <a:cs typeface="Times New Roman" pitchFamily="18" charset="0"/>
              </a:rPr>
              <a:t>p</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z</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Σ</a:t>
            </a:r>
            <a:r>
              <a:rPr lang="ru-RU"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p</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z</a:t>
            </a:r>
            <a:r>
              <a:rPr lang="ru-RU" sz="2000" b="1" dirty="0">
                <a:latin typeface="Times New Roman" pitchFamily="18" charset="0"/>
                <a:cs typeface="Times New Roman" pitchFamily="18" charset="0"/>
              </a:rPr>
              <a:t>| Ω</a:t>
            </a:r>
            <a:r>
              <a:rPr lang="en-US" sz="2000" b="1" baseline="-25000" dirty="0">
                <a:latin typeface="Times New Roman" pitchFamily="18" charset="0"/>
                <a:cs typeface="Times New Roman" pitchFamily="18" charset="0"/>
              </a:rPr>
              <a:t>j</a:t>
            </a:r>
            <a:r>
              <a:rPr lang="ru-RU" sz="2000" b="1" dirty="0">
                <a:latin typeface="Times New Roman" pitchFamily="18" charset="0"/>
                <a:cs typeface="Times New Roman" pitchFamily="18" charset="0"/>
              </a:rPr>
              <a:t>) Ƥ</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(Ω</a:t>
            </a:r>
            <a:r>
              <a:rPr lang="en-US" sz="2000" b="1" baseline="-25000" dirty="0">
                <a:latin typeface="Times New Roman" pitchFamily="18" charset="0"/>
                <a:cs typeface="Times New Roman" pitchFamily="18" charset="0"/>
              </a:rPr>
              <a:t>j</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marL="0" indent="0" algn="l" rtl="0">
              <a:buNone/>
            </a:pPr>
            <a:r>
              <a:rPr lang="ru-RU" sz="2000" dirty="0" err="1" smtClean="0">
                <a:latin typeface="Times New Roman" pitchFamily="18" charset="0"/>
                <a:cs typeface="Times New Roman" pitchFamily="18" charset="0"/>
              </a:rPr>
              <a:t>Дозволяє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після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виміру</a:t>
            </a:r>
            <a:r>
              <a:rPr lang="ru-RU"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z</a:t>
            </a:r>
            <a:r>
              <a:rPr lang="uk-UA"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апріорної ймовірності </a:t>
            </a:r>
            <a:r>
              <a:rPr lang="ru-RU" sz="2000" dirty="0" smtClean="0">
                <a:latin typeface="Times New Roman" pitchFamily="18" charset="0"/>
                <a:cs typeface="Times New Roman" pitchFamily="18" charset="0"/>
              </a:rPr>
              <a:t>отримати</a:t>
            </a:r>
            <a:r>
              <a:rPr lang="ru-RU" sz="2000" b="1" dirty="0" smtClean="0">
                <a:latin typeface="Times New Roman" pitchFamily="18" charset="0"/>
                <a:cs typeface="Times New Roman" pitchFamily="18" charset="0"/>
              </a:rPr>
              <a:t> апостеріорну.</a:t>
            </a:r>
          </a:p>
          <a:p>
            <a:pPr marL="0" indent="0" algn="l" rtl="0">
              <a:buNone/>
            </a:pPr>
            <a:endParaRPr lang="ru-RU" sz="3600" b="1" dirty="0" smtClean="0"/>
          </a:p>
          <a:p>
            <a:pPr marL="0" indent="0" algn="l" rtl="0">
              <a:buNone/>
            </a:pPr>
            <a:endParaRPr lang="ru-RU" b="1" dirty="0" smtClean="0"/>
          </a:p>
          <a:p>
            <a:pPr algn="l" rtl="0"/>
            <a:endParaRPr lang="ru-RU" b="1" dirty="0"/>
          </a:p>
          <a:p>
            <a:pPr algn="l" rtl="0"/>
            <a:endParaRPr lang="ru-RU" dirty="0"/>
          </a:p>
        </p:txBody>
      </p:sp>
      <p:sp>
        <p:nvSpPr>
          <p:cNvPr id="4" name="Заголовок 1"/>
          <p:cNvSpPr txBox="1">
            <a:spLocks/>
          </p:cNvSpPr>
          <p:nvPr/>
        </p:nvSpPr>
        <p:spPr>
          <a:xfrm>
            <a:off x="395536" y="2276872"/>
            <a:ext cx="7128792" cy="549844"/>
          </a:xfrm>
          <a:prstGeom prst="rect">
            <a:avLst/>
          </a:prstGeom>
          <a:noFill/>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Класифікація для 2-х класів</a:t>
            </a:r>
            <a:endPar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Содержимое 2"/>
          <p:cNvSpPr>
            <a:spLocks noGrp="1"/>
          </p:cNvSpPr>
          <p:nvPr>
            <p:ph idx="4294967295"/>
          </p:nvPr>
        </p:nvSpPr>
        <p:spPr>
          <a:xfrm>
            <a:off x="467544" y="2924944"/>
            <a:ext cx="8229600" cy="3096344"/>
          </a:xfrm>
          <a:prstGeom prst="rect">
            <a:avLst/>
          </a:prstGeom>
        </p:spPr>
        <p:txBody>
          <a:bodyPr/>
          <a:lstStyle/>
          <a:p>
            <a:pPr algn="l" rtl="0" eaLnBrk="1" hangingPunct="1">
              <a:buNone/>
            </a:pPr>
            <a:r>
              <a:rPr lang="ru-RU" sz="2000" dirty="0" smtClean="0">
                <a:latin typeface="Times New Roman" pitchFamily="18" charset="0"/>
                <a:cs typeface="Times New Roman" pitchFamily="18" charset="0"/>
              </a:rPr>
              <a:t>Апостеріорна ймовірність</a:t>
            </a:r>
          </a:p>
          <a:p>
            <a:pPr algn="l" rtl="0" eaLnBrk="1" hangingPunct="1">
              <a:buNone/>
            </a:pPr>
            <a:r>
              <a:rPr lang="ru-RU" sz="2000" dirty="0" smtClean="0">
                <a:latin typeface="Times New Roman" pitchFamily="18" charset="0"/>
                <a:cs typeface="Times New Roman" pitchFamily="18" charset="0"/>
              </a:rPr>
              <a:t>Очікувані </a:t>
            </a:r>
            <a:r>
              <a:rPr lang="ru-RU" sz="2000" dirty="0" err="1" smtClean="0">
                <a:latin typeface="Times New Roman" pitchFamily="18" charset="0"/>
                <a:cs typeface="Times New Roman" pitchFamily="18" charset="0"/>
              </a:rPr>
              <a:t>втрати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ризик</a:t>
            </a:r>
            <a:r>
              <a:rPr lang="ru-RU" sz="2000"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R</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l" rtl="0" eaLnBrk="1" hangingPunct="1">
              <a:buNone/>
            </a:pPr>
            <a:r>
              <a:rPr lang="ru-RU" sz="2000" dirty="0" err="1" smtClean="0">
                <a:latin typeface="Times New Roman" pitchFamily="18" charset="0"/>
                <a:cs typeface="Times New Roman" pitchFamily="18" charset="0"/>
              </a:rPr>
              <a:t>Знайти</a:t>
            </a:r>
            <a:r>
              <a:rPr lang="ru-RU" sz="2000"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min R</a:t>
            </a:r>
            <a:r>
              <a:rPr lang="ru-RU" sz="2000" dirty="0" smtClean="0">
                <a:latin typeface="Times New Roman" pitchFamily="18" charset="0"/>
                <a:cs typeface="Times New Roman" pitchFamily="18" charset="0"/>
              </a:rPr>
              <a:t>.</a:t>
            </a:r>
          </a:p>
          <a:p>
            <a:pPr algn="l" rtl="0" eaLnBrk="1" hangingPunct="1">
              <a:buNone/>
            </a:pPr>
            <a:r>
              <a:rPr lang="ru-RU" sz="2000" dirty="0" smtClean="0">
                <a:latin typeface="Times New Roman" pitchFamily="18" charset="0"/>
                <a:cs typeface="Times New Roman" pitchFamily="18" charset="0"/>
              </a:rPr>
              <a:t>Класифікація у разі 2-х класів:</a:t>
            </a:r>
          </a:p>
          <a:p>
            <a:pPr algn="l" rtl="0" eaLnBrk="1" hangingPunct="1">
              <a:buFontTx/>
              <a:buNone/>
            </a:pPr>
            <a:endParaRPr lang="ru-RU" sz="2000" dirty="0" smtClean="0">
              <a:latin typeface="Times New Roman" pitchFamily="18" charset="0"/>
              <a:cs typeface="Times New Roman" pitchFamily="18" charset="0"/>
            </a:endParaRPr>
          </a:p>
          <a:p>
            <a:pPr algn="l" rtl="0" eaLnBrk="1" hangingPunct="1">
              <a:buFontTx/>
              <a:buNone/>
            </a:pPr>
            <a:r>
              <a:rPr lang="ru-RU" sz="2000" dirty="0" err="1" smtClean="0">
                <a:latin typeface="Times New Roman" pitchFamily="18" charset="0"/>
                <a:cs typeface="Times New Roman" pitchFamily="18" charset="0"/>
              </a:rPr>
              <a:t>прийняти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рішення</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Ω</a:t>
            </a:r>
            <a:r>
              <a:rPr lang="ru-RU" sz="2000" b="1" baseline="-25000" dirty="0" smtClean="0">
                <a:latin typeface="Times New Roman" pitchFamily="18" charset="0"/>
                <a:cs typeface="Times New Roman" pitchFamily="18" charset="0"/>
              </a:rPr>
              <a:t>1</a:t>
            </a:r>
            <a:endParaRPr lang="en-US" sz="2000" dirty="0" smtClean="0">
              <a:latin typeface="Times New Roman" pitchFamily="18" charset="0"/>
              <a:cs typeface="Times New Roman" pitchFamily="18" charset="0"/>
            </a:endParaRPr>
          </a:p>
          <a:p>
            <a:pPr algn="l" rtl="0" eaLnBrk="1" hangingPunct="1">
              <a:buFontTx/>
              <a:buNone/>
            </a:pPr>
            <a:r>
              <a:rPr lang="en-US" sz="2000" b="1" dirty="0" smtClean="0">
                <a:latin typeface="Times New Roman" pitchFamily="18" charset="0"/>
                <a:cs typeface="Times New Roman" pitchFamily="18" charset="0"/>
              </a:rPr>
              <a:t>p</a:t>
            </a:r>
            <a:r>
              <a:rPr lang="ru-RU" sz="2000" b="1"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z</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Ω</a:t>
            </a:r>
            <a:r>
              <a:rPr lang="ru-RU" sz="2000" b="1" baseline="-25000" dirty="0" smtClean="0">
                <a:latin typeface="Times New Roman" pitchFamily="18" charset="0"/>
                <a:cs typeface="Times New Roman" pitchFamily="18" charset="0"/>
              </a:rPr>
              <a:t>1</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p</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z</a:t>
            </a:r>
            <a:r>
              <a:rPr lang="ru-RU" sz="2000" b="1" dirty="0" smtClean="0">
                <a:latin typeface="Times New Roman" pitchFamily="18" charset="0"/>
                <a:cs typeface="Times New Roman" pitchFamily="18" charset="0"/>
              </a:rPr>
              <a:t>| Ω</a:t>
            </a:r>
            <a:r>
              <a:rPr lang="ru-RU" sz="2000" b="1" baseline="-25000" dirty="0" smtClean="0">
                <a:latin typeface="Times New Roman" pitchFamily="18" charset="0"/>
                <a:cs typeface="Times New Roman" pitchFamily="18" charset="0"/>
              </a:rPr>
              <a:t>2</a:t>
            </a:r>
            <a:r>
              <a:rPr lang="ru-RU" sz="2000" b="1" dirty="0" smtClean="0">
                <a:latin typeface="Times New Roman" pitchFamily="18" charset="0"/>
                <a:cs typeface="Times New Roman" pitchFamily="18" charset="0"/>
              </a:rPr>
              <a:t>) &gt; (</a:t>
            </a:r>
            <a:r>
              <a:rPr lang="en-US" sz="2000" b="1" dirty="0" smtClean="0">
                <a:latin typeface="Times New Roman" pitchFamily="18" charset="0"/>
                <a:cs typeface="Times New Roman" pitchFamily="18" charset="0"/>
              </a:rPr>
              <a:t>λ</a:t>
            </a:r>
            <a:r>
              <a:rPr lang="ru-RU" sz="2000" b="1" baseline="-25000" dirty="0" smtClean="0">
                <a:latin typeface="Times New Roman" pitchFamily="18" charset="0"/>
                <a:cs typeface="Times New Roman" pitchFamily="18" charset="0"/>
              </a:rPr>
              <a:t>12</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λ</a:t>
            </a:r>
            <a:r>
              <a:rPr lang="ru-RU" sz="2000" b="1" baseline="-25000" dirty="0" smtClean="0">
                <a:latin typeface="Times New Roman" pitchFamily="18" charset="0"/>
                <a:cs typeface="Times New Roman" pitchFamily="18" charset="0"/>
              </a:rPr>
              <a:t>22</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λ</a:t>
            </a:r>
            <a:r>
              <a:rPr lang="ru-RU" sz="2000" b="1" baseline="-25000" dirty="0" smtClean="0">
                <a:latin typeface="Times New Roman" pitchFamily="18" charset="0"/>
                <a:cs typeface="Times New Roman" pitchFamily="18" charset="0"/>
              </a:rPr>
              <a:t>21</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λ</a:t>
            </a:r>
            <a:r>
              <a:rPr lang="ru-RU" sz="2000" b="1" baseline="-25000" dirty="0" smtClean="0">
                <a:latin typeface="Times New Roman" pitchFamily="18" charset="0"/>
                <a:cs typeface="Times New Roman" pitchFamily="18" charset="0"/>
              </a:rPr>
              <a:t>11</a:t>
            </a:r>
            <a:r>
              <a:rPr lang="ru-RU" sz="2000" b="1" dirty="0" smtClean="0">
                <a:latin typeface="Times New Roman" pitchFamily="18" charset="0"/>
                <a:cs typeface="Times New Roman" pitchFamily="18" charset="0"/>
              </a:rPr>
              <a:t>) Ƥ(Ω</a:t>
            </a:r>
            <a:r>
              <a:rPr lang="ru-RU" sz="2000" b="1" baseline="-25000" dirty="0" smtClean="0">
                <a:latin typeface="Times New Roman" pitchFamily="18" charset="0"/>
                <a:cs typeface="Times New Roman" pitchFamily="18" charset="0"/>
              </a:rPr>
              <a:t>2</a:t>
            </a:r>
            <a:r>
              <a:rPr lang="ru-RU" sz="2000" b="1" dirty="0" smtClean="0">
                <a:latin typeface="Times New Roman" pitchFamily="18" charset="0"/>
                <a:cs typeface="Times New Roman" pitchFamily="18" charset="0"/>
              </a:rPr>
              <a:t>)/Ƥ(Ω</a:t>
            </a:r>
            <a:r>
              <a:rPr lang="ru-RU" sz="2000" b="1" baseline="-25000" dirty="0" smtClean="0">
                <a:latin typeface="Times New Roman" pitchFamily="18" charset="0"/>
                <a:cs typeface="Times New Roman" pitchFamily="18" charset="0"/>
              </a:rPr>
              <a:t>1</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 </a:t>
            </a:r>
            <a:r>
              <a:rPr lang="en-US" sz="2000" b="1" dirty="0" smtClean="0">
                <a:latin typeface="Times New Roman" pitchFamily="18" charset="0"/>
                <a:cs typeface="Times New Roman" pitchFamily="18" charset="0"/>
              </a:rPr>
              <a:t>λ</a:t>
            </a:r>
            <a:r>
              <a:rPr lang="ru-RU" sz="2000" b="1" baseline="-25000" dirty="0" smtClean="0">
                <a:latin typeface="Times New Roman" pitchFamily="18" charset="0"/>
                <a:cs typeface="Times New Roman" pitchFamily="18" charset="0"/>
              </a:rPr>
              <a:t>21</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&gt;</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λ</a:t>
            </a:r>
            <a:r>
              <a:rPr lang="ru-RU" sz="2000" b="1" baseline="-25000" dirty="0" smtClean="0">
                <a:latin typeface="Times New Roman" pitchFamily="18" charset="0"/>
                <a:cs typeface="Times New Roman" pitchFamily="18" charset="0"/>
              </a:rPr>
              <a:t>11</a:t>
            </a:r>
            <a:r>
              <a:rPr lang="en-US" sz="2000" b="1" baseline="-25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l" rtl="0"/>
            <a:endParaRPr lang="ru-RU" sz="2000" dirty="0" smtClean="0">
              <a:latin typeface="Times New Roman" pitchFamily="18" charset="0"/>
              <a:cs typeface="Times New Roman" pitchFamily="18" charset="0"/>
            </a:endParaRPr>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2114887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04056"/>
          </a:xfrm>
        </p:spPr>
        <p:txBody>
          <a:bodyPr/>
          <a:lstStyle/>
          <a:p>
            <a:pPr algn="l" rtl="0">
              <a:buNone/>
            </a:pPr>
            <a:r>
              <a:rPr lang="ru-RU" sz="2800" dirty="0" smtClean="0">
                <a:latin typeface="Times New Roman" pitchFamily="18" charset="0"/>
                <a:cs typeface="Times New Roman" pitchFamily="18" charset="0"/>
              </a:rPr>
              <a:t>Що є в теорії?</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251520" y="692696"/>
            <a:ext cx="8229600" cy="2304256"/>
          </a:xfrm>
          <a:prstGeom prst="rect">
            <a:avLst/>
          </a:prstGeom>
        </p:spPr>
        <p:txBody>
          <a:bodyPr/>
          <a:lstStyle/>
          <a:p>
            <a:pPr marL="0" indent="0" algn="l" rtl="0">
              <a:buNone/>
            </a:pPr>
            <a:endParaRPr lang="ru-RU" sz="2000" dirty="0" smtClean="0">
              <a:latin typeface="Times New Roman" pitchFamily="18" charset="0"/>
              <a:cs typeface="Times New Roman" pitchFamily="18" charset="0"/>
            </a:endParaRPr>
          </a:p>
          <a:p>
            <a:pPr marL="0" indent="0" algn="l" rtl="0">
              <a:buNone/>
            </a:pPr>
            <a:r>
              <a:rPr lang="ru-RU" sz="2000" dirty="0" err="1" smtClean="0">
                <a:latin typeface="Times New Roman" pitchFamily="18" charset="0"/>
                <a:cs typeface="Times New Roman" pitchFamily="18" charset="0"/>
              </a:rPr>
              <a:t>Ймовірність</a:t>
            </a:r>
            <a:r>
              <a:rPr lang="ru-RU" sz="2000" dirty="0" smtClean="0">
                <a:latin typeface="Times New Roman" pitchFamily="18" charset="0"/>
                <a:cs typeface="Times New Roman" pitchFamily="18" charset="0"/>
              </a:rPr>
              <a:t> помилок.</a:t>
            </a:r>
          </a:p>
          <a:p>
            <a:pPr marL="0" indent="0" algn="l" rtl="0">
              <a:buNone/>
            </a:pPr>
            <a:r>
              <a:rPr lang="ru-RU" sz="2000" dirty="0" smtClean="0">
                <a:latin typeface="Times New Roman" pitchFamily="18" charset="0"/>
                <a:cs typeface="Times New Roman" pitchFamily="18" charset="0"/>
              </a:rPr>
              <a:t>Нормальний закон розподілу.</a:t>
            </a:r>
          </a:p>
          <a:p>
            <a:pPr marL="0" indent="0" algn="l" rtl="0">
              <a:buNone/>
            </a:pPr>
            <a:r>
              <a:rPr lang="ru-RU" sz="2000" dirty="0" smtClean="0">
                <a:latin typeface="Times New Roman" pitchFamily="18" charset="0"/>
                <a:cs typeface="Times New Roman" pitchFamily="18" charset="0"/>
              </a:rPr>
              <a:t>Розділяючі функції – площини, що розділяють.</a:t>
            </a:r>
          </a:p>
          <a:p>
            <a:pPr marL="0" indent="0" algn="l" rtl="0">
              <a:buNone/>
            </a:pPr>
            <a:r>
              <a:rPr lang="ru-RU" sz="2000" dirty="0" err="1" smtClean="0">
                <a:latin typeface="Times New Roman" pitchFamily="18" charset="0"/>
                <a:cs typeface="Times New Roman" pitchFamily="18" charset="0"/>
              </a:rPr>
              <a:t>Випадок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залежності</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Ƥ</a:t>
            </a:r>
            <a:r>
              <a:rPr lang="en-US"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(Ω</a:t>
            </a:r>
            <a:r>
              <a:rPr lang="en-US" sz="2000" b="1" baseline="-25000" dirty="0">
                <a:latin typeface="Times New Roman" pitchFamily="18" charset="0"/>
                <a:cs typeface="Times New Roman" pitchFamily="18" charset="0"/>
              </a:rPr>
              <a:t>j</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від контексту.</a:t>
            </a:r>
          </a:p>
          <a:p>
            <a:pPr marL="0" indent="0" algn="l" rtl="0">
              <a:buNone/>
            </a:pPr>
            <a:r>
              <a:rPr lang="ru-RU" sz="2000" dirty="0" smtClean="0">
                <a:latin typeface="Times New Roman" pitchFamily="18" charset="0"/>
                <a:cs typeface="Times New Roman" pitchFamily="18" charset="0"/>
              </a:rPr>
              <a:t>Параметризація при недостатній статистиці (нормальний закон) – критерій максимуму правдоподібності.</a:t>
            </a:r>
          </a:p>
          <a:p>
            <a:pPr algn="l" rtl="0"/>
            <a:endParaRPr lang="ru-RU" dirty="0" smtClean="0"/>
          </a:p>
          <a:p>
            <a:pPr algn="l" rtl="0"/>
            <a:endParaRPr lang="ru-RU" dirty="0" smtClean="0"/>
          </a:p>
          <a:p>
            <a:pPr algn="l" rtl="0"/>
            <a:endParaRPr lang="ru-RU" dirty="0"/>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874668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Объект 2"/>
          <p:cNvSpPr>
            <a:spLocks noGrp="1"/>
          </p:cNvSpPr>
          <p:nvPr>
            <p:ph idx="4294967295"/>
          </p:nvPr>
        </p:nvSpPr>
        <p:spPr>
          <a:xfrm>
            <a:off x="251520" y="908720"/>
            <a:ext cx="8496944" cy="1872208"/>
          </a:xfrm>
          <a:prstGeom prst="rect">
            <a:avLst/>
          </a:prstGeom>
        </p:spPr>
        <p:txBody>
          <a:bodyPr/>
          <a:lstStyle/>
          <a:p>
            <a:pPr marL="0" indent="177800" algn="l" rtl="0">
              <a:buNone/>
            </a:pPr>
            <a:r>
              <a:rPr lang="ru-RU" sz="2000" dirty="0" smtClean="0">
                <a:latin typeface="Times New Roman" pitchFamily="18" charset="0"/>
                <a:cs typeface="Times New Roman" pitchFamily="18" charset="0"/>
              </a:rPr>
              <a:t>Заснований на теорії формальних граматик. (</a:t>
            </a:r>
            <a:r>
              <a:rPr lang="en-US" sz="2000" dirty="0" err="1" smtClean="0">
                <a:latin typeface="Times New Roman" pitchFamily="18" charset="0"/>
                <a:cs typeface="Times New Roman" pitchFamily="18" charset="0"/>
              </a:rPr>
              <a:t>Kifg</a:t>
            </a:r>
            <a:r>
              <a:rPr lang="en-US" sz="2000" dirty="0" smtClean="0">
                <a:latin typeface="Times New Roman" pitchFamily="18" charset="0"/>
                <a:cs typeface="Times New Roman" pitchFamily="18" charset="0"/>
              </a:rPr>
              <a:t>-Sun Fu</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0" indent="177800" algn="l" rtl="0">
              <a:buNone/>
            </a:pPr>
            <a:r>
              <a:rPr lang="ru-RU" sz="2000" dirty="0" smtClean="0">
                <a:latin typeface="Times New Roman" pitchFamily="18" charset="0"/>
                <a:cs typeface="Times New Roman" pitchFamily="18" charset="0"/>
              </a:rPr>
              <a:t>До Фу</a:t>
            </a:r>
            <a:r>
              <a:rPr lang="uk-UA"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Лікар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Кінг-Сан</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Фу був </a:t>
            </a:r>
            <a:r>
              <a:rPr lang="ru-RU" sz="2000" dirty="0" err="1">
                <a:latin typeface="Times New Roman" pitchFamily="18" charset="0"/>
                <a:cs typeface="Times New Roman" pitchFamily="18" charset="0"/>
              </a:rPr>
              <a:t>заслуженим</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професором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Госса</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університеті</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Західному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Лафайєтте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Індіана</a:t>
            </a:r>
            <a:r>
              <a:rPr lang="ru-RU" sz="2000" dirty="0" smtClean="0">
                <a:latin typeface="Times New Roman" pitchFamily="18" charset="0"/>
                <a:cs typeface="Times New Roman" pitchFamily="18" charset="0"/>
              </a:rPr>
              <a:t>.</a:t>
            </a:r>
          </a:p>
          <a:p>
            <a:pPr marL="0" indent="177800" algn="l" rtl="0">
              <a:buNone/>
            </a:pPr>
            <a:r>
              <a:rPr lang="ru-RU" sz="2000" dirty="0" smtClean="0">
                <a:latin typeface="Times New Roman" pitchFamily="18" charset="0"/>
                <a:cs typeface="Times New Roman" pitchFamily="18" charset="0"/>
              </a:rPr>
              <a:t>2.10.1930.- 29.04.1985., </a:t>
            </a:r>
            <a:r>
              <a:rPr lang="ru-RU" sz="2000" dirty="0" err="1" smtClean="0">
                <a:latin typeface="Times New Roman" pitchFamily="18" charset="0"/>
                <a:cs typeface="Times New Roman" pitchFamily="18" charset="0"/>
              </a:rPr>
              <a:t>Нанкін</a:t>
            </a:r>
            <a:r>
              <a:rPr lang="ru-RU" sz="2000" dirty="0" smtClean="0">
                <a:latin typeface="Times New Roman" pitchFamily="18" charset="0"/>
                <a:cs typeface="Times New Roman" pitchFamily="18" charset="0"/>
              </a:rPr>
              <a:t>, КНР.</a:t>
            </a:r>
            <a:endParaRPr lang="ru-RU" sz="2000" dirty="0">
              <a:latin typeface="Times New Roman" pitchFamily="18" charset="0"/>
              <a:cs typeface="Times New Roman" pitchFamily="18" charset="0"/>
            </a:endParaRPr>
          </a:p>
          <a:p>
            <a:pPr marL="0" indent="177800" algn="l" rtl="0">
              <a:buNone/>
            </a:pPr>
            <a:r>
              <a:rPr lang="ru-RU" sz="2000" dirty="0" smtClean="0">
                <a:latin typeface="Times New Roman" pitchFamily="18" charset="0"/>
                <a:cs typeface="Times New Roman" pitchFamily="18" charset="0"/>
              </a:rPr>
              <a:t>Освіта: Іллінойський Університет.</a:t>
            </a:r>
            <a:r>
              <a:rPr lang="ru-RU" sz="2000" dirty="0">
                <a:latin typeface="Times New Roman" pitchFamily="18" charset="0"/>
                <a:cs typeface="Times New Roman" pitchFamily="18" charset="0"/>
              </a:rPr>
              <a:t>(1959 р.)</a:t>
            </a:r>
          </a:p>
          <a:p>
            <a:pPr marL="0" indent="0" algn="l" rtl="0">
              <a:buNone/>
            </a:pPr>
            <a:endParaRPr lang="ru-RU" dirty="0" smtClean="0"/>
          </a:p>
        </p:txBody>
      </p:sp>
      <p:sp>
        <p:nvSpPr>
          <p:cNvPr id="4" name="Объект 2"/>
          <p:cNvSpPr>
            <a:spLocks noGrp="1"/>
          </p:cNvSpPr>
          <p:nvPr>
            <p:ph idx="4294967295"/>
          </p:nvPr>
        </p:nvSpPr>
        <p:spPr>
          <a:xfrm>
            <a:off x="467544" y="2852936"/>
            <a:ext cx="5760640" cy="1224136"/>
          </a:xfrm>
          <a:prstGeom prst="rect">
            <a:avLst/>
          </a:prstGeom>
        </p:spPr>
        <p:txBody>
          <a:bodyPr/>
          <a:lstStyle/>
          <a:p>
            <a:pPr algn="l" rtl="0">
              <a:buNone/>
            </a:pPr>
            <a:r>
              <a:rPr lang="ru-RU" sz="2000" b="1" dirty="0" err="1" smtClean="0">
                <a:latin typeface="Times New Roman" pitchFamily="18" charset="0"/>
                <a:cs typeface="Times New Roman" pitchFamily="18" charset="0"/>
              </a:rPr>
              <a:t>Літера</a:t>
            </a:r>
            <a:r>
              <a:rPr lang="ru-RU" sz="2000" dirty="0" smtClean="0">
                <a:latin typeface="Times New Roman" pitchFamily="18" charset="0"/>
                <a:cs typeface="Times New Roman" pitchFamily="18" charset="0"/>
              </a:rPr>
              <a:t>(Символ) - простий неподільний знак.</a:t>
            </a:r>
          </a:p>
          <a:p>
            <a:pPr algn="l" rtl="0">
              <a:buNone/>
            </a:pPr>
            <a:r>
              <a:rPr lang="ru-RU" sz="2000" b="1" dirty="0" smtClean="0">
                <a:latin typeface="Times New Roman" pitchFamily="18" charset="0"/>
                <a:cs typeface="Times New Roman" pitchFamily="18" charset="0"/>
              </a:rPr>
              <a:t>Алфавіт</a:t>
            </a:r>
            <a:r>
              <a:rPr lang="ru-RU" sz="2000" dirty="0" smtClean="0">
                <a:latin typeface="Times New Roman" pitchFamily="18" charset="0"/>
                <a:cs typeface="Times New Roman" pitchFamily="18" charset="0"/>
              </a:rPr>
              <a:t>- Багато літер (символів) A = {a, b, c}.</a:t>
            </a:r>
          </a:p>
          <a:p>
            <a:pPr algn="l" rtl="0">
              <a:buNone/>
            </a:pPr>
            <a:r>
              <a:rPr lang="ru-RU" sz="2000" b="1" dirty="0" smtClean="0">
                <a:latin typeface="Times New Roman" pitchFamily="18" charset="0"/>
                <a:cs typeface="Times New Roman" pitchFamily="18" charset="0"/>
              </a:rPr>
              <a:t>Конкатенація</a:t>
            </a:r>
            <a:r>
              <a:rPr lang="ru-RU" sz="2000" dirty="0" smtClean="0">
                <a:latin typeface="Times New Roman" pitchFamily="18" charset="0"/>
                <a:cs typeface="Times New Roman" pitchFamily="18" charset="0"/>
              </a:rPr>
              <a:t>- Операція злиття символів у мові.</a:t>
            </a:r>
          </a:p>
        </p:txBody>
      </p:sp>
      <p:sp>
        <p:nvSpPr>
          <p:cNvPr id="5" name="Объект 2"/>
          <p:cNvSpPr>
            <a:spLocks noGrp="1"/>
          </p:cNvSpPr>
          <p:nvPr>
            <p:ph idx="4294967295"/>
          </p:nvPr>
        </p:nvSpPr>
        <p:spPr>
          <a:xfrm>
            <a:off x="179512" y="4221088"/>
            <a:ext cx="8642350" cy="2447925"/>
          </a:xfrm>
          <a:prstGeom prst="rect">
            <a:avLst/>
          </a:prstGeom>
        </p:spPr>
        <p:txBody>
          <a:bodyPr/>
          <a:lstStyle/>
          <a:p>
            <a:pPr marL="0" indent="355600" algn="just" rtl="0">
              <a:buNone/>
              <a:defRPr/>
            </a:pPr>
            <a:r>
              <a:rPr lang="ru-RU" sz="2000" b="1" dirty="0" smtClean="0">
                <a:latin typeface="Times New Roman" pitchFamily="18" charset="0"/>
                <a:cs typeface="Times New Roman" pitchFamily="18" charset="0"/>
              </a:rPr>
              <a:t>Слово </a:t>
            </a:r>
            <a:r>
              <a:rPr lang="ru-RU" sz="2000" dirty="0" smtClean="0">
                <a:latin typeface="Times New Roman" pitchFamily="18" charset="0"/>
                <a:cs typeface="Times New Roman" pitchFamily="18" charset="0"/>
              </a:rPr>
              <a:t>(рядок) - впорядкована сукупність букв з алфавіту.</a:t>
            </a:r>
          </a:p>
          <a:p>
            <a:pPr marL="0" indent="355600" algn="just" rtl="0">
              <a:buNone/>
              <a:defRPr/>
            </a:pPr>
            <a:r>
              <a:rPr lang="ru-RU" sz="2000" dirty="0" smtClean="0">
                <a:latin typeface="Times New Roman" pitchFamily="18" charset="0"/>
                <a:cs typeface="Times New Roman" pitchFamily="18" charset="0"/>
              </a:rPr>
              <a:t>Багато рядків (включаючи порожню), які можуть бути побудовані з символів алфавіту A, </a:t>
            </a:r>
            <a:r>
              <a:rPr lang="ru-RU" sz="2000" dirty="0" err="1" smtClean="0">
                <a:latin typeface="Times New Roman" pitchFamily="18" charset="0"/>
                <a:cs typeface="Times New Roman" pitchFamily="18" charset="0"/>
              </a:rPr>
              <a:t>називається</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замиканням</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 і позначається A*. </a:t>
            </a:r>
            <a:r>
              <a:rPr lang="ru-RU" sz="2000" i="1" dirty="0" err="1" smtClean="0">
                <a:latin typeface="Times New Roman" pitchFamily="18" charset="0"/>
                <a:cs typeface="Times New Roman" pitchFamily="18" charset="0"/>
              </a:rPr>
              <a:t>Позитивне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замикання</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 (позначається A</a:t>
            </a:r>
            <a:r>
              <a:rPr lang="ru-RU" sz="2000" baseline="30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 безліч всіх рядків, які можуть бути побудовані із символів алфавіту A, за винятком порожнього рядка.</a:t>
            </a:r>
          </a:p>
          <a:p>
            <a:pPr marL="0" indent="355600" algn="just" rtl="0">
              <a:buFontTx/>
              <a:buNone/>
              <a:defRPr/>
            </a:pPr>
            <a:r>
              <a:rPr lang="ru-RU" sz="2000" b="1" dirty="0" err="1" smtClean="0">
                <a:latin typeface="Times New Roman" pitchFamily="18" charset="0"/>
                <a:cs typeface="Times New Roman" pitchFamily="18" charset="0"/>
              </a:rPr>
              <a:t>Мова</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у загальному випадку, сукупність слів або речень, сформованих набором правил та обмежень.</a:t>
            </a:r>
          </a:p>
          <a:p>
            <a:pPr algn="l" rtl="0">
              <a:defRPr/>
            </a:pPr>
            <a:endParaRPr lang="ru-RU" dirty="0"/>
          </a:p>
        </p:txBody>
      </p:sp>
      <p:sp>
        <p:nvSpPr>
          <p:cNvPr id="7" name="Прямоугольник 6"/>
          <p:cNvSpPr/>
          <p:nvPr/>
        </p:nvSpPr>
        <p:spPr>
          <a:xfrm>
            <a:off x="539552" y="188640"/>
            <a:ext cx="6412396" cy="584775"/>
          </a:xfrm>
          <a:prstGeom prst="rect">
            <a:avLst/>
          </a:prstGeom>
        </p:spPr>
        <p:txBody>
          <a:bodyPr wrap="none">
            <a:spAutoFit/>
          </a:bodyPr>
          <a:lstStyle/>
          <a:p>
            <a:r>
              <a:rPr lang="ru-RU" sz="3200" b="1" dirty="0" err="1" smtClean="0">
                <a:latin typeface="Times New Roman" pitchFamily="18" charset="0"/>
                <a:cs typeface="Times New Roman" pitchFamily="18" charset="0"/>
              </a:rPr>
              <a:t>Структурно-лінгвістичний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підхід</a:t>
            </a:r>
            <a:endParaRPr lang="ru-RU" sz="3200" b="1" dirty="0"/>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67544" y="188640"/>
            <a:ext cx="8229600" cy="562074"/>
          </a:xfrm>
        </p:spPr>
        <p:txBody>
          <a:bodyPr/>
          <a:lstStyle/>
          <a:p>
            <a:pPr algn="l" rtl="0">
              <a:buNone/>
            </a:pPr>
            <a:r>
              <a:rPr lang="ru-RU" sz="2800" dirty="0" err="1" smtClean="0">
                <a:latin typeface="Times New Roman" pitchFamily="18" charset="0"/>
                <a:cs typeface="Times New Roman" pitchFamily="18" charset="0"/>
              </a:rPr>
              <a:t>Класифікація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граматик</a:t>
            </a:r>
            <a:endParaRPr lang="ru-RU" sz="2800" dirty="0" smtClean="0">
              <a:latin typeface="Times New Roman" pitchFamily="18" charset="0"/>
              <a:cs typeface="Times New Roman" pitchFamily="18" charset="0"/>
            </a:endParaRPr>
          </a:p>
        </p:txBody>
      </p:sp>
      <p:sp>
        <p:nvSpPr>
          <p:cNvPr id="17411" name="Объект 2"/>
          <p:cNvSpPr>
            <a:spLocks noGrp="1"/>
          </p:cNvSpPr>
          <p:nvPr>
            <p:ph idx="4294967295"/>
          </p:nvPr>
        </p:nvSpPr>
        <p:spPr>
          <a:xfrm>
            <a:off x="179512" y="692696"/>
            <a:ext cx="8784976" cy="2160241"/>
          </a:xfrm>
          <a:prstGeom prst="rect">
            <a:avLst/>
          </a:prstGeom>
        </p:spPr>
        <p:txBody>
          <a:bodyPr/>
          <a:lstStyle/>
          <a:p>
            <a:pPr marL="0" indent="355600" algn="just" rtl="0">
              <a:buNone/>
            </a:pPr>
            <a:r>
              <a:rPr lang="ru-RU" sz="2000" b="1" dirty="0" smtClean="0">
                <a:latin typeface="Times New Roman" pitchFamily="18" charset="0"/>
                <a:cs typeface="Times New Roman" pitchFamily="18" charset="0"/>
              </a:rPr>
              <a:t>Ієрархія Хомського</a:t>
            </a:r>
            <a:r>
              <a:rPr lang="ru-RU" sz="2000" dirty="0" smtClean="0">
                <a:latin typeface="Times New Roman" pitchFamily="18" charset="0"/>
                <a:cs typeface="Times New Roman" pitchFamily="18" charset="0"/>
              </a:rPr>
              <a:t>— класифікація формальних мов та формальних граматик, згідно з якою вони поділяються на 4 типи за їх умовною складністю. Запропонована професором Массачусетського технологічного інституту, </a:t>
            </a:r>
            <a:r>
              <a:rPr lang="ru-RU" sz="2000" dirty="0" err="1" smtClean="0">
                <a:latin typeface="Times New Roman" pitchFamily="18" charset="0"/>
                <a:cs typeface="Times New Roman" pitchFamily="18" charset="0"/>
              </a:rPr>
              <a:t>лінгвістом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НоамомХомським</a:t>
            </a:r>
            <a:r>
              <a:rPr lang="ru-RU" sz="2000" dirty="0" smtClean="0">
                <a:latin typeface="Times New Roman" pitchFamily="18" charset="0"/>
                <a:cs typeface="Times New Roman" pitchFamily="18" charset="0"/>
              </a:rPr>
              <a:t>.</a:t>
            </a:r>
          </a:p>
          <a:p>
            <a:pPr marL="0" indent="355600" algn="just" rtl="0">
              <a:buNone/>
            </a:pPr>
            <a:r>
              <a:rPr lang="ru-RU" sz="2000" dirty="0" smtClean="0">
                <a:latin typeface="Times New Roman" pitchFamily="18" charset="0"/>
                <a:cs typeface="Times New Roman" pitchFamily="18" charset="0"/>
              </a:rPr>
              <a:t>Найбільш відома робота Хомського "Синтаксичні структури" (1957).</a:t>
            </a:r>
          </a:p>
        </p:txBody>
      </p:sp>
      <p:sp>
        <p:nvSpPr>
          <p:cNvPr id="4" name="Заголовок 1"/>
          <p:cNvSpPr txBox="1">
            <a:spLocks/>
          </p:cNvSpPr>
          <p:nvPr/>
        </p:nvSpPr>
        <p:spPr>
          <a:xfrm>
            <a:off x="467544" y="2996952"/>
            <a:ext cx="4114800" cy="504056"/>
          </a:xfrm>
          <a:prstGeom prst="rect">
            <a:avLst/>
          </a:prstGeom>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Позначення</a:t>
            </a:r>
            <a:endPar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Объект 2"/>
          <p:cNvSpPr>
            <a:spLocks noGrp="1"/>
          </p:cNvSpPr>
          <p:nvPr>
            <p:ph idx="4294967295"/>
          </p:nvPr>
        </p:nvSpPr>
        <p:spPr>
          <a:xfrm>
            <a:off x="179512" y="3645024"/>
            <a:ext cx="8786366" cy="2304033"/>
          </a:xfrm>
          <a:prstGeom prst="rect">
            <a:avLst/>
          </a:prstGeom>
        </p:spPr>
        <p:txBody>
          <a:bodyPr/>
          <a:lstStyle/>
          <a:p>
            <a:pPr marL="0" indent="0" algn="l" rtl="0">
              <a:buFontTx/>
              <a:buNone/>
            </a:pPr>
            <a:r>
              <a:rPr lang="ru-RU" sz="2000" dirty="0" smtClean="0">
                <a:latin typeface="Times New Roman" pitchFamily="18" charset="0"/>
                <a:cs typeface="Times New Roman" pitchFamily="18" charset="0"/>
              </a:rPr>
              <a:t>V</a:t>
            </a:r>
            <a:r>
              <a:rPr lang="ru-RU" sz="2000" baseline="-25000" dirty="0" smtClean="0">
                <a:latin typeface="Times New Roman" pitchFamily="18" charset="0"/>
                <a:cs typeface="Times New Roman" pitchFamily="18" charset="0"/>
              </a:rPr>
              <a:t>T</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безліч</a:t>
            </a:r>
            <a:r>
              <a:rPr lang="ru-RU" sz="2000" dirty="0" smtClean="0">
                <a:latin typeface="Times New Roman" pitchFamily="18" charset="0"/>
                <a:cs typeface="Times New Roman" pitchFamily="18" charset="0"/>
              </a:rPr>
              <a:t> (словник) </a:t>
            </a:r>
            <a:r>
              <a:rPr lang="ru-RU" sz="2000" dirty="0" err="1" smtClean="0">
                <a:latin typeface="Times New Roman" pitchFamily="18" charset="0"/>
                <a:cs typeface="Times New Roman" pitchFamily="18" charset="0"/>
              </a:rPr>
              <a:t>термінальних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символів</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незмінний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літера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алфавіту</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V</a:t>
            </a:r>
            <a:r>
              <a:rPr lang="ru-RU" sz="2000" baseline="-25000" dirty="0" smtClean="0">
                <a:latin typeface="Times New Roman" pitchFamily="18" charset="0"/>
                <a:cs typeface="Times New Roman" pitchFamily="18" charset="0"/>
              </a:rPr>
              <a:t>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Багато</a:t>
            </a:r>
            <a:r>
              <a:rPr lang="ru-RU" sz="2000" dirty="0" smtClean="0">
                <a:latin typeface="Times New Roman" pitchFamily="18" charset="0"/>
                <a:cs typeface="Times New Roman" pitchFamily="18" charset="0"/>
              </a:rPr>
              <a:t> (словник) </a:t>
            </a:r>
            <a:r>
              <a:rPr lang="ru-RU" sz="2000" dirty="0" err="1" smtClean="0">
                <a:latin typeface="Times New Roman" pitchFamily="18" charset="0"/>
                <a:cs typeface="Times New Roman" pitchFamily="18" charset="0"/>
              </a:rPr>
              <a:t>додаткових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нетермінальних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символів</a:t>
            </a:r>
            <a:r>
              <a:rPr lang="ru-RU" sz="2000" dirty="0" smtClean="0">
                <a:latin typeface="Times New Roman" pitchFamily="18" charset="0"/>
                <a:cs typeface="Times New Roman" pitchFamily="18" charset="0"/>
              </a:rPr>
              <a:t>.</a:t>
            </a:r>
          </a:p>
          <a:p>
            <a:pPr marL="0" indent="0" algn="l" rtl="0">
              <a:buFontTx/>
              <a:buNone/>
            </a:pPr>
            <a:r>
              <a:rPr lang="ru-RU" sz="2000" dirty="0" err="1" smtClean="0">
                <a:latin typeface="Times New Roman" pitchFamily="18" charset="0"/>
                <a:cs typeface="Times New Roman" pitchFamily="18" charset="0"/>
              </a:rPr>
              <a:t>Імена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символів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можуть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містити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літери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цифри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починатися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цифри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символи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підкреслення</a:t>
            </a:r>
            <a:r>
              <a:rPr lang="ru-RU" sz="2000" dirty="0" smtClean="0">
                <a:latin typeface="Times New Roman" pitchFamily="18" charset="0"/>
                <a:cs typeface="Times New Roman" pitchFamily="18" charset="0"/>
              </a:rPr>
              <a:t> та точки.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P – </a:t>
            </a:r>
            <a:r>
              <a:rPr lang="ru-RU" sz="2000" dirty="0" err="1" smtClean="0">
                <a:latin typeface="Times New Roman" pitchFamily="18" charset="0"/>
                <a:cs typeface="Times New Roman" pitchFamily="18" charset="0"/>
              </a:rPr>
              <a:t>безліч</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продукцій</a:t>
            </a:r>
            <a:r>
              <a:rPr lang="ru-RU" sz="2000" dirty="0" smtClean="0">
                <a:latin typeface="Times New Roman" pitchFamily="18" charset="0"/>
                <a:cs typeface="Times New Roman" pitchFamily="18" charset="0"/>
              </a:rPr>
              <a:t> (правил </a:t>
            </a:r>
            <a:r>
              <a:rPr lang="ru-RU" sz="2000" dirty="0" err="1" smtClean="0">
                <a:latin typeface="Times New Roman" pitchFamily="18" charset="0"/>
                <a:cs typeface="Times New Roman" pitchFamily="18" charset="0"/>
              </a:rPr>
              <a:t>підстановки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граматики</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S – </a:t>
            </a:r>
            <a:r>
              <a:rPr lang="ru-RU" sz="2000" dirty="0" err="1" smtClean="0">
                <a:latin typeface="Times New Roman" pitchFamily="18" charset="0"/>
                <a:cs typeface="Times New Roman" pitchFamily="18" charset="0"/>
              </a:rPr>
              <a:t>початковий</a:t>
            </a:r>
            <a:r>
              <a:rPr lang="ru-RU" sz="2000" dirty="0" smtClean="0">
                <a:latin typeface="Times New Roman" pitchFamily="18" charset="0"/>
                <a:cs typeface="Times New Roman" pitchFamily="18" charset="0"/>
              </a:rPr>
              <a:t> символ.</a:t>
            </a:r>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lstStyle/>
          <a:p>
            <a:pPr algn="l" rtl="0">
              <a:buNone/>
            </a:pPr>
            <a:r>
              <a:rPr lang="ru-RU" sz="2800" dirty="0" smtClean="0">
                <a:latin typeface="Times New Roman" pitchFamily="18" charset="0"/>
                <a:cs typeface="Times New Roman" pitchFamily="18" charset="0"/>
              </a:rPr>
              <a:t>Визначення</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179512" y="692696"/>
            <a:ext cx="8784976" cy="2736304"/>
          </a:xfrm>
          <a:prstGeom prst="rect">
            <a:avLst/>
          </a:prstGeom>
        </p:spPr>
        <p:txBody>
          <a:bodyPr/>
          <a:lstStyle/>
          <a:p>
            <a:pPr algn="l" rtl="0">
              <a:buNone/>
            </a:pPr>
            <a:r>
              <a:rPr lang="ru-RU" sz="2000" dirty="0" smtClean="0">
                <a:latin typeface="Times New Roman" pitchFamily="18" charset="0"/>
                <a:cs typeface="Times New Roman" pitchFamily="18" charset="0"/>
              </a:rPr>
              <a:t>Предмет </a:t>
            </a:r>
            <a:r>
              <a:rPr lang="ru-RU" sz="2000" b="1" dirty="0" err="1" smtClean="0">
                <a:latin typeface="Times New Roman" pitchFamily="18" charset="0"/>
                <a:cs typeface="Times New Roman" pitchFamily="18" charset="0"/>
              </a:rPr>
              <a:t>розпізнавання</a:t>
            </a:r>
            <a:r>
              <a:rPr lang="ru-RU" sz="2000" b="1" dirty="0" smtClean="0">
                <a:latin typeface="Times New Roman" pitchFamily="18" charset="0"/>
                <a:cs typeface="Times New Roman" pitchFamily="18" charset="0"/>
              </a:rPr>
              <a:t> образів (</a:t>
            </a:r>
            <a:r>
              <a:rPr lang="ru-RU" sz="2000" b="1" dirty="0" err="1" smtClean="0">
                <a:latin typeface="Times New Roman" pitchFamily="18" charset="0"/>
                <a:cs typeface="Times New Roman" pitchFamily="18" charset="0"/>
              </a:rPr>
              <a:t>класифікація</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поєднує</a:t>
            </a:r>
            <a:r>
              <a:rPr lang="ru-RU" sz="2000" dirty="0" smtClean="0">
                <a:latin typeface="Times New Roman" pitchFamily="18" charset="0"/>
                <a:cs typeface="Times New Roman" pitchFamily="18" charset="0"/>
              </a:rPr>
              <a:t> низку наукових дисциплін. Їх пов'язує пошук розв'язання спільної задачі - виділити елементи, що належать конкретному класу, серед багатьох елементів, що належать до кількох класів. Під класом образів розуміється деяка категорія, </a:t>
            </a:r>
            <a:r>
              <a:rPr lang="ru-RU" sz="2000" dirty="0" err="1" smtClean="0">
                <a:latin typeface="Times New Roman" pitchFamily="18" charset="0"/>
                <a:cs typeface="Times New Roman" pitchFamily="18" charset="0"/>
              </a:rPr>
              <a:t>множина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властивостей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загальних</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усіх</a:t>
            </a:r>
            <a:r>
              <a:rPr lang="ru-RU" sz="2000" dirty="0" smtClean="0">
                <a:latin typeface="Times New Roman" pitchFamily="18" charset="0"/>
                <a:cs typeface="Times New Roman" pitchFamily="18" charset="0"/>
              </a:rPr>
              <a:t> її елементів.</a:t>
            </a:r>
          </a:p>
          <a:p>
            <a:pPr lvl="0" algn="l" rtl="0">
              <a:buNone/>
            </a:pPr>
            <a:r>
              <a:rPr lang="ru-RU" sz="2000" dirty="0" smtClean="0">
                <a:latin typeface="Times New Roman" pitchFamily="18" charset="0"/>
                <a:cs typeface="Times New Roman" pitchFamily="18" charset="0"/>
              </a:rPr>
              <a:t>Образ</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клас) - це опис будь-якого елемента як представника відповідного класу образів. Елементи класу мають спільну мітку.</a:t>
            </a:r>
          </a:p>
          <a:p>
            <a:pPr lvl="0" algn="l" rtl="0">
              <a:buNone/>
            </a:pPr>
            <a:r>
              <a:rPr lang="ru-RU" sz="2000" dirty="0" err="1" smtClean="0">
                <a:latin typeface="Times New Roman" pitchFamily="18" charset="0"/>
                <a:cs typeface="Times New Roman" pitchFamily="18" charset="0"/>
              </a:rPr>
              <a:t>Мітка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ознаки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формуються</a:t>
            </a:r>
            <a:r>
              <a:rPr lang="ru-RU" sz="2000" dirty="0" smtClean="0">
                <a:latin typeface="Times New Roman" pitchFamily="18" charset="0"/>
                <a:cs typeface="Times New Roman" pitchFamily="18" charset="0"/>
              </a:rPr>
              <a:t> за допомогою «навчання з учителем».</a:t>
            </a:r>
          </a:p>
          <a:p>
            <a:pPr algn="l" rtl="0"/>
            <a:endParaRPr lang="ru-RU" dirty="0" smtClean="0">
              <a:latin typeface="TIMES NEW ROMAN"/>
            </a:endParaRPr>
          </a:p>
          <a:p>
            <a:pPr algn="l" rtl="0"/>
            <a:endParaRPr lang="ru-RU" dirty="0"/>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786380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74639"/>
            <a:ext cx="3394720" cy="562074"/>
          </a:xfrm>
        </p:spPr>
        <p:txBody>
          <a:bodyPr/>
          <a:lstStyle/>
          <a:p>
            <a:pPr algn="l" rtl="0">
              <a:buNone/>
            </a:pP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Простий</a:t>
            </a:r>
            <a:r>
              <a:rPr lang="ru-RU" sz="2800" dirty="0" smtClean="0">
                <a:latin typeface="Times New Roman" pitchFamily="18" charset="0"/>
                <a:cs typeface="Times New Roman" pitchFamily="18" charset="0"/>
              </a:rPr>
              <a:t> приклад»</a:t>
            </a:r>
          </a:p>
        </p:txBody>
      </p:sp>
      <p:sp>
        <p:nvSpPr>
          <p:cNvPr id="24579" name="Объект 2"/>
          <p:cNvSpPr>
            <a:spLocks noGrp="1"/>
          </p:cNvSpPr>
          <p:nvPr>
            <p:ph idx="4294967295"/>
          </p:nvPr>
        </p:nvSpPr>
        <p:spPr>
          <a:xfrm>
            <a:off x="457200" y="1484313"/>
            <a:ext cx="8229600" cy="5033962"/>
          </a:xfrm>
          <a:prstGeom prst="rect">
            <a:avLst/>
          </a:prstGeom>
        </p:spPr>
        <p:txBody>
          <a:bodyPr/>
          <a:lstStyle/>
          <a:p>
            <a:pPr algn="l" rtl="0">
              <a:buNone/>
            </a:pPr>
            <a:r>
              <a:rPr lang="en-US" sz="2000" dirty="0" err="1" smtClean="0">
                <a:latin typeface="Times New Roman" pitchFamily="18" charset="0"/>
                <a:cs typeface="Times New Roman" pitchFamily="18" charset="0"/>
              </a:rPr>
              <a:t>abcd</a:t>
            </a:r>
            <a:endParaRPr lang="ru-RU" sz="2000" dirty="0" smtClean="0">
              <a:latin typeface="Times New Roman" pitchFamily="18" charset="0"/>
              <a:cs typeface="Times New Roman" pitchFamily="18" charset="0"/>
            </a:endParaRPr>
          </a:p>
        </p:txBody>
      </p:sp>
      <p:sp>
        <p:nvSpPr>
          <p:cNvPr id="16" name="Стрелка вниз 15"/>
          <p:cNvSpPr/>
          <p:nvPr/>
        </p:nvSpPr>
        <p:spPr>
          <a:xfrm>
            <a:off x="2268538" y="2260600"/>
            <a:ext cx="484187"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17" name="Стрелка вправо 16"/>
          <p:cNvSpPr/>
          <p:nvPr/>
        </p:nvSpPr>
        <p:spPr>
          <a:xfrm>
            <a:off x="623888" y="22526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18" name="Стрелка влево 17"/>
          <p:cNvSpPr/>
          <p:nvPr/>
        </p:nvSpPr>
        <p:spPr>
          <a:xfrm>
            <a:off x="3924300" y="225266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19" name="Стрелка вверх 18"/>
          <p:cNvSpPr/>
          <p:nvPr/>
        </p:nvSpPr>
        <p:spPr>
          <a:xfrm>
            <a:off x="5986463" y="2405063"/>
            <a:ext cx="484187"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0" name="Стрелка вправо 19"/>
          <p:cNvSpPr/>
          <p:nvPr/>
        </p:nvSpPr>
        <p:spPr>
          <a:xfrm>
            <a:off x="776288" y="407670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1" name="Стрелка вправо 20"/>
          <p:cNvSpPr/>
          <p:nvPr/>
        </p:nvSpPr>
        <p:spPr>
          <a:xfrm>
            <a:off x="1778000" y="4076700"/>
            <a:ext cx="9794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2" name="Стрелка вправо 21"/>
          <p:cNvSpPr/>
          <p:nvPr/>
        </p:nvSpPr>
        <p:spPr>
          <a:xfrm>
            <a:off x="2757488" y="407670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3" name="Стрелка вниз 22"/>
          <p:cNvSpPr/>
          <p:nvPr/>
        </p:nvSpPr>
        <p:spPr>
          <a:xfrm>
            <a:off x="3681413" y="5297488"/>
            <a:ext cx="484187" cy="979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4" name="Стрелка вниз 23"/>
          <p:cNvSpPr/>
          <p:nvPr/>
        </p:nvSpPr>
        <p:spPr>
          <a:xfrm>
            <a:off x="3681413" y="4319588"/>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5" name="Стрелка влево 24"/>
          <p:cNvSpPr/>
          <p:nvPr/>
        </p:nvSpPr>
        <p:spPr>
          <a:xfrm>
            <a:off x="800100" y="603408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6" name="Стрелка влево 25"/>
          <p:cNvSpPr/>
          <p:nvPr/>
        </p:nvSpPr>
        <p:spPr>
          <a:xfrm>
            <a:off x="1773238" y="6035675"/>
            <a:ext cx="979487"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7" name="Стрелка влево 26"/>
          <p:cNvSpPr/>
          <p:nvPr/>
        </p:nvSpPr>
        <p:spPr>
          <a:xfrm>
            <a:off x="2757488" y="603726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8" name="Стрелка вверх 27"/>
          <p:cNvSpPr/>
          <p:nvPr/>
        </p:nvSpPr>
        <p:spPr>
          <a:xfrm>
            <a:off x="557213" y="5359400"/>
            <a:ext cx="485775" cy="979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9" name="Стрелка вверх 28"/>
          <p:cNvSpPr/>
          <p:nvPr/>
        </p:nvSpPr>
        <p:spPr>
          <a:xfrm>
            <a:off x="557213" y="4381500"/>
            <a:ext cx="485775"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ru-RU"/>
          </a:p>
        </p:txBody>
      </p:sp>
      <p:sp>
        <p:nvSpPr>
          <p:cNvPr id="24594" name="TextBox 29"/>
          <p:cNvSpPr txBox="1">
            <a:spLocks noChangeArrowheads="1"/>
          </p:cNvSpPr>
          <p:nvPr/>
        </p:nvSpPr>
        <p:spPr bwMode="auto">
          <a:xfrm>
            <a:off x="4787900" y="3967163"/>
            <a:ext cx="3528516"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hangingPunct="1"/>
            <a:r>
              <a:rPr lang="ru-RU" sz="2000" b="1" dirty="0" err="1">
                <a:latin typeface="Times New Roman" pitchFamily="18" charset="0"/>
                <a:cs typeface="Times New Roman" pitchFamily="18" charset="0"/>
              </a:rPr>
              <a:t>Ланцюжки</a:t>
            </a:r>
            <a:r>
              <a:rPr lang="ru-RU" sz="2000" b="1" dirty="0">
                <a:latin typeface="Times New Roman" pitchFamily="18" charset="0"/>
                <a:cs typeface="Times New Roman" pitchFamily="18" charset="0"/>
              </a:rPr>
              <a:t> (слова):</a:t>
            </a:r>
          </a:p>
          <a:p>
            <a:pPr algn="l" rtl="0" eaLnBrk="1" hangingPunct="1"/>
            <a:r>
              <a:rPr lang="en-US" sz="2000" dirty="0" err="1">
                <a:latin typeface="Times New Roman" pitchFamily="18" charset="0"/>
                <a:cs typeface="Times New Roman" pitchFamily="18" charset="0"/>
              </a:rPr>
              <a:t>aaabbcccdd</a:t>
            </a:r>
            <a:endParaRPr lang="en-US" sz="2000" dirty="0">
              <a:latin typeface="Times New Roman" pitchFamily="18" charset="0"/>
              <a:cs typeface="Times New Roman" pitchFamily="18" charset="0"/>
            </a:endParaRPr>
          </a:p>
          <a:p>
            <a:pPr algn="l" rtl="0" eaLnBrk="1" hangingPunct="1"/>
            <a:r>
              <a:rPr lang="en-US" sz="2000" dirty="0" err="1">
                <a:latin typeface="Times New Roman" pitchFamily="18" charset="0"/>
                <a:cs typeface="Times New Roman" pitchFamily="18" charset="0"/>
              </a:rPr>
              <a:t>aaaabbbccccddd</a:t>
            </a:r>
            <a:endParaRPr lang="en-US" sz="2000" dirty="0">
              <a:latin typeface="Times New Roman" pitchFamily="18" charset="0"/>
              <a:cs typeface="Times New Roman" pitchFamily="18" charset="0"/>
            </a:endParaRPr>
          </a:p>
          <a:p>
            <a:pPr algn="l" rtl="0" eaLnBrk="1" hangingPunct="1"/>
            <a:r>
              <a:rPr lang="en-US" sz="2000" dirty="0" err="1">
                <a:latin typeface="Times New Roman" pitchFamily="18" charset="0"/>
                <a:cs typeface="Times New Roman" pitchFamily="18" charset="0"/>
              </a:rPr>
              <a:t>aabbbbccdddd</a:t>
            </a:r>
            <a:endParaRPr lang="ru-RU" sz="2000" dirty="0">
              <a:latin typeface="Times New Roman" pitchFamily="18" charset="0"/>
              <a:cs typeface="Times New Roman" pitchFamily="18" charset="0"/>
            </a:endParaRPr>
          </a:p>
        </p:txBody>
      </p:sp>
      <p:sp>
        <p:nvSpPr>
          <p:cNvPr id="30"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116633"/>
            <a:ext cx="8229600" cy="576064"/>
          </a:xfrm>
        </p:spPr>
        <p:txBody>
          <a:bodyPr/>
          <a:lstStyle/>
          <a:p>
            <a:pPr algn="l" rtl="0">
              <a:buNone/>
            </a:pPr>
            <a:r>
              <a:rPr lang="ru-RU" sz="2800" dirty="0" err="1" smtClean="0">
                <a:latin typeface="Times New Roman" pitchFamily="18" charset="0"/>
                <a:cs typeface="Times New Roman" pitchFamily="18" charset="0"/>
              </a:rPr>
              <a:t>Граматика</a:t>
            </a:r>
            <a:r>
              <a:rPr lang="ru-RU" sz="2800" dirty="0" smtClean="0">
                <a:latin typeface="Times New Roman" pitchFamily="18" charset="0"/>
                <a:cs typeface="Times New Roman" pitchFamily="18" charset="0"/>
              </a:rPr>
              <a:t> для «прикладу»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p:txBody>
      </p:sp>
      <p:sp>
        <p:nvSpPr>
          <p:cNvPr id="3" name="Объект 2"/>
          <p:cNvSpPr>
            <a:spLocks noGrp="1"/>
          </p:cNvSpPr>
          <p:nvPr>
            <p:ph idx="4294967295"/>
          </p:nvPr>
        </p:nvSpPr>
        <p:spPr>
          <a:xfrm>
            <a:off x="250825" y="1268760"/>
            <a:ext cx="8435975" cy="2376264"/>
          </a:xfrm>
          <a:prstGeom prst="rect">
            <a:avLst/>
          </a:prstGeom>
        </p:spPr>
        <p:txBody>
          <a:bodyPr/>
          <a:lstStyle/>
          <a:p>
            <a:pPr algn="l" rtl="0">
              <a:buNone/>
              <a:defRPr/>
            </a:pPr>
            <a:endParaRPr lang="uk-UA" sz="2000" dirty="0" smtClean="0">
              <a:latin typeface="Times New Roman" pitchFamily="18" charset="0"/>
              <a:cs typeface="Times New Roman" pitchFamily="18" charset="0"/>
            </a:endParaRPr>
          </a:p>
          <a:p>
            <a:pPr algn="l" rtl="0">
              <a:buNone/>
              <a:defRPr/>
            </a:pPr>
            <a:r>
              <a:rPr lang="en-US" sz="2000" dirty="0" smtClean="0">
                <a:latin typeface="Times New Roman" pitchFamily="18" charset="0"/>
                <a:cs typeface="Times New Roman" pitchFamily="18" charset="0"/>
              </a:rPr>
              <a:t>V</a:t>
            </a:r>
            <a:r>
              <a:rPr lang="en-US" sz="2000" baseline="-25000"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{S, A, B, C, D}</a:t>
            </a:r>
            <a:r>
              <a:rPr lang="ru-RU" sz="2000" dirty="0" smtClean="0">
                <a:latin typeface="Times New Roman" pitchFamily="18" charset="0"/>
                <a:cs typeface="Times New Roman" pitchFamily="18" charset="0"/>
              </a:rPr>
              <a:t>– словник </a:t>
            </a:r>
            <a:r>
              <a:rPr lang="ru-RU" sz="2000" dirty="0" err="1" smtClean="0">
                <a:latin typeface="Times New Roman" pitchFamily="18" charset="0"/>
                <a:cs typeface="Times New Roman" pitchFamily="18" charset="0"/>
              </a:rPr>
              <a:t>нетерміналів</a:t>
            </a:r>
            <a:endParaRPr lang="en-US" sz="2000" dirty="0" smtClean="0">
              <a:latin typeface="Times New Roman" pitchFamily="18" charset="0"/>
              <a:cs typeface="Times New Roman" pitchFamily="18" charset="0"/>
            </a:endParaRPr>
          </a:p>
          <a:p>
            <a:pPr algn="l" rtl="0">
              <a:buNone/>
              <a:defRPr/>
            </a:pPr>
            <a:r>
              <a:rPr lang="en-US" sz="2000" dirty="0" smtClean="0">
                <a:latin typeface="Times New Roman" pitchFamily="18" charset="0"/>
                <a:cs typeface="Times New Roman" pitchFamily="18" charset="0"/>
              </a:rPr>
              <a:t>V</a:t>
            </a:r>
            <a:r>
              <a:rPr lang="en-US" sz="2000" baseline="-25000"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{a, b, c, d}</a:t>
            </a:r>
            <a:r>
              <a:rPr lang="ru-RU" sz="2000" dirty="0" smtClean="0">
                <a:latin typeface="Times New Roman" pitchFamily="18" charset="0"/>
                <a:cs typeface="Times New Roman" pitchFamily="18" charset="0"/>
              </a:rPr>
              <a:t>– словник терміналів</a:t>
            </a:r>
            <a:endParaRPr lang="en-US" sz="2000" dirty="0" smtClean="0">
              <a:latin typeface="Times New Roman" pitchFamily="18" charset="0"/>
              <a:cs typeface="Times New Roman" pitchFamily="18" charset="0"/>
            </a:endParaRPr>
          </a:p>
          <a:p>
            <a:pPr marL="0" indent="0" algn="l" rtl="0">
              <a:buNone/>
              <a:defRPr/>
            </a:pPr>
            <a:endParaRPr lang="ru-RU" sz="2000" dirty="0" smtClean="0">
              <a:latin typeface="Times New Roman" pitchFamily="18" charset="0"/>
              <a:cs typeface="Times New Roman" pitchFamily="18" charset="0"/>
            </a:endParaRPr>
          </a:p>
          <a:p>
            <a:pPr marL="0" indent="0" algn="l" rtl="0">
              <a:buNone/>
              <a:defRPr/>
            </a:pPr>
            <a:r>
              <a:rPr lang="ru-RU" sz="2000" dirty="0" smtClean="0">
                <a:latin typeface="Times New Roman" pitchFamily="18" charset="0"/>
                <a:cs typeface="Times New Roman" pitchFamily="18" charset="0"/>
              </a:rPr>
              <a:t>Правила підстановки:</a:t>
            </a:r>
          </a:p>
          <a:p>
            <a:pPr algn="l" rtl="0">
              <a:buNone/>
              <a:defRPr/>
            </a:pPr>
            <a:r>
              <a:rPr lang="en-US" sz="2000" dirty="0" err="1" smtClean="0">
                <a:latin typeface="Times New Roman" pitchFamily="18" charset="0"/>
                <a:cs typeface="Times New Roman" pitchFamily="18" charset="0"/>
              </a:rPr>
              <a:t>S</a:t>
            </a:r>
            <a:r>
              <a:rPr lang="en-US" sz="2000" dirty="0" err="1" smtClean="0">
                <a:latin typeface="Times New Roman" pitchFamily="18" charset="0"/>
                <a:cs typeface="Times New Roman" pitchFamily="18" charset="0"/>
                <a:sym typeface="Wingdings" pitchFamily="2" charset="2"/>
              </a:rPr>
              <a:t>a</a:t>
            </a:r>
            <a:r>
              <a:rPr lang="uk-UA" sz="2000" dirty="0" smtClean="0">
                <a:latin typeface="Times New Roman" pitchFamily="18" charset="0"/>
                <a:cs typeface="Times New Roman" pitchFamily="18" charset="0"/>
                <a:sym typeface="Wingdings" pitchFamily="2" charset="2"/>
              </a:rPr>
              <a:t> </a:t>
            </a:r>
            <a:r>
              <a:rPr lang="en-US" sz="2000" dirty="0" smtClean="0">
                <a:latin typeface="Times New Roman" pitchFamily="18" charset="0"/>
                <a:cs typeface="Times New Roman" pitchFamily="18" charset="0"/>
                <a:sym typeface="Wingdings" pitchFamily="2" charset="2"/>
              </a:rPr>
              <a:t>A </a:t>
            </a:r>
            <a:r>
              <a:rPr lang="en-US" sz="2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sym typeface="Wingdings" pitchFamily="2" charset="2"/>
              </a:rPr>
              <a:t> AB</a:t>
            </a:r>
            <a:r>
              <a:rPr lang="en-US" sz="2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sym typeface="Wingdings" pitchFamily="2" charset="2"/>
              </a:rPr>
              <a:t> </a:t>
            </a:r>
            <a:r>
              <a:rPr lang="en-US" sz="2000" dirty="0" err="1" smtClean="0">
                <a:latin typeface="Times New Roman" pitchFamily="18" charset="0"/>
                <a:cs typeface="Times New Roman" pitchFamily="18" charset="0"/>
                <a:sym typeface="Wingdings" pitchFamily="2" charset="2"/>
              </a:rPr>
              <a:t>bB</a:t>
            </a:r>
            <a:endParaRPr lang="en-US" sz="2000" dirty="0" smtClean="0">
              <a:latin typeface="Times New Roman" pitchFamily="18" charset="0"/>
              <a:cs typeface="Times New Roman" pitchFamily="18" charset="0"/>
              <a:sym typeface="Wingdings" pitchFamily="2" charset="2"/>
            </a:endParaRPr>
          </a:p>
          <a:p>
            <a:pPr algn="l" rtl="0">
              <a:buNone/>
              <a:defRPr/>
            </a:pPr>
            <a:r>
              <a:rPr lang="en-US" sz="2000"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sym typeface="Wingdings" pitchFamily="2" charset="2"/>
              </a:rPr>
              <a:t> a B	</a:t>
            </a:r>
            <a:r>
              <a:rPr lang="en-US" sz="2000" dirty="0">
                <a:latin typeface="Times New Roman" pitchFamily="18" charset="0"/>
                <a:cs typeface="Times New Roman" pitchFamily="18" charset="0"/>
                <a:sym typeface="Wingdings" pitchFamily="2" charset="2"/>
              </a:rPr>
              <a:t>B</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sym typeface="Wingdings" pitchFamily="2" charset="2"/>
              </a:rPr>
              <a:t> b C</a:t>
            </a:r>
            <a:r>
              <a:rPr lang="en-US" sz="2000" dirty="0">
                <a:latin typeface="Times New Roman" pitchFamily="18" charset="0"/>
                <a:cs typeface="Times New Roman" pitchFamily="18" charset="0"/>
                <a:sym typeface="Wingdings" pitchFamily="2" charset="2"/>
              </a:rPr>
              <a:t>C</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sym typeface="Wingdings" pitchFamily="2" charset="2"/>
              </a:rPr>
              <a:t> c D</a:t>
            </a:r>
            <a:endParaRPr lang="en-US" sz="2000" dirty="0" smtClean="0">
              <a:latin typeface="Times New Roman" pitchFamily="18" charset="0"/>
              <a:cs typeface="Times New Roman" pitchFamily="18" charset="0"/>
            </a:endParaRPr>
          </a:p>
          <a:p>
            <a:pPr algn="l" rtl="0">
              <a:buNone/>
              <a:defRPr/>
            </a:pPr>
            <a:r>
              <a:rPr lang="en-US" sz="2000"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sym typeface="Wingdings" pitchFamily="2" charset="2"/>
              </a:rPr>
              <a:t> a</a:t>
            </a:r>
            <a:r>
              <a:rPr lang="en-US" sz="2000"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sym typeface="Wingdings" pitchFamily="2" charset="2"/>
              </a:rPr>
              <a:t> b	</a:t>
            </a:r>
            <a:r>
              <a:rPr lang="en-US" sz="2000" dirty="0" smtClean="0">
                <a:latin typeface="Times New Roman" pitchFamily="18" charset="0"/>
                <a:cs typeface="Times New Roman" pitchFamily="18" charset="0"/>
              </a:rPr>
              <a:t>C</a:t>
            </a:r>
            <a:r>
              <a:rPr lang="en-US" sz="2000" dirty="0" smtClean="0">
                <a:latin typeface="Times New Roman" pitchFamily="18" charset="0"/>
                <a:cs typeface="Times New Roman" pitchFamily="18" charset="0"/>
                <a:sym typeface="Wingdings" pitchFamily="2" charset="2"/>
              </a:rPr>
              <a:t> c	</a:t>
            </a:r>
            <a:r>
              <a:rPr lang="en-US" sz="2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sym typeface="Wingdings" pitchFamily="2" charset="2"/>
              </a:rPr>
              <a:t> d</a:t>
            </a:r>
          </a:p>
          <a:p>
            <a:pPr marL="0" indent="0" algn="l" rtl="0">
              <a:buNone/>
              <a:defRPr/>
            </a:pPr>
            <a:endParaRPr lang="en-US" sz="3600" dirty="0">
              <a:sym typeface="Wingdings" pitchFamily="2" charset="2"/>
            </a:endParaRPr>
          </a:p>
          <a:p>
            <a:pPr marL="0" indent="0" algn="l" rtl="0">
              <a:buFontTx/>
              <a:buNone/>
              <a:defRPr/>
            </a:pPr>
            <a:r>
              <a:rPr lang="ru-RU" dirty="0" smtClean="0">
                <a:sym typeface="Wingdings" pitchFamily="2" charset="2"/>
              </a:rPr>
              <a:t> </a:t>
            </a:r>
            <a:endParaRPr lang="ru-RU" sz="4000" dirty="0"/>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16633"/>
            <a:ext cx="8784976" cy="504056"/>
          </a:xfrm>
        </p:spPr>
        <p:txBody>
          <a:bodyPr/>
          <a:lstStyle/>
          <a:p>
            <a:pPr algn="l" rtl="0">
              <a:buNone/>
            </a:pPr>
            <a:r>
              <a:rPr lang="ru-RU" sz="2800" dirty="0" smtClean="0">
                <a:latin typeface="Times New Roman" pitchFamily="18" charset="0"/>
                <a:cs typeface="Times New Roman" pitchFamily="18" charset="0"/>
              </a:rPr>
              <a:t>Алгоритм розпізнавання Віоли-Джонса (</a:t>
            </a:r>
            <a:r>
              <a:rPr lang="ru-RU" sz="2800" dirty="0" err="1" smtClean="0">
                <a:latin typeface="Times New Roman" pitchFamily="18" charset="0"/>
                <a:cs typeface="Times New Roman" pitchFamily="18" charset="0"/>
              </a:rPr>
              <a:t>Viola-Jones</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1268760"/>
            <a:ext cx="8856984" cy="1008112"/>
          </a:xfrm>
        </p:spPr>
        <p:txBody>
          <a:bodyPr>
            <a:normAutofit fontScale="92500" lnSpcReduction="10000"/>
          </a:bodyPr>
          <a:lstStyle/>
          <a:p>
            <a:pPr algn="l" rtl="0"/>
            <a:r>
              <a:rPr lang="ru-RU" sz="2000" dirty="0" err="1" smtClean="0">
                <a:solidFill>
                  <a:srgbClr val="0070C0"/>
                </a:solidFill>
                <a:latin typeface="Times New Roman" pitchFamily="18" charset="0"/>
                <a:cs typeface="Times New Roman" pitchFamily="18" charset="0"/>
              </a:rPr>
              <a:t>Спочатку</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використовувався</a:t>
            </a:r>
            <a:r>
              <a:rPr lang="ru-RU" sz="2000" dirty="0" smtClean="0">
                <a:solidFill>
                  <a:srgbClr val="0070C0"/>
                </a:solidFill>
                <a:latin typeface="Times New Roman" pitchFamily="18" charset="0"/>
                <a:cs typeface="Times New Roman" pitchFamily="18" charset="0"/>
              </a:rPr>
              <a:t> для розпізнавання осіб, але можна розпізнавати інші об'єкти.</a:t>
            </a:r>
          </a:p>
          <a:p>
            <a:pPr algn="l" rtl="0"/>
            <a:r>
              <a:rPr lang="ru-RU" sz="2000" u="sng" dirty="0" smtClean="0">
                <a:latin typeface="Times New Roman" pitchFamily="18" charset="0"/>
                <a:cs typeface="Times New Roman" pitchFamily="18" charset="0"/>
              </a:rPr>
              <a:t> </a:t>
            </a:r>
            <a:r>
              <a:rPr lang="ru-RU" sz="2000" u="sng" dirty="0" err="1" smtClean="0">
                <a:latin typeface="Times New Roman" pitchFamily="18" charset="0"/>
                <a:cs typeface="Times New Roman" pitchFamily="18" charset="0"/>
              </a:rPr>
              <a:t>OpenCV</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функція</a:t>
            </a:r>
            <a:r>
              <a:rPr lang="ru-RU" sz="2000" i="1" dirty="0" err="1">
                <a:latin typeface="Times New Roman" pitchFamily="18" charset="0"/>
                <a:cs typeface="Times New Roman" pitchFamily="18" charset="0"/>
              </a:rPr>
              <a:t>cvHaarDetectObjects</a:t>
            </a:r>
            <a:r>
              <a:rPr lang="ru-RU" sz="2000" i="1" dirty="0">
                <a:latin typeface="Times New Roman" pitchFamily="18" charset="0"/>
                <a:cs typeface="Times New Roman" pitchFamily="18" charset="0"/>
              </a:rPr>
              <a:t>()</a:t>
            </a:r>
            <a:r>
              <a:rPr lang="ru-RU" sz="2000" dirty="0">
                <a:latin typeface="Times New Roman" pitchFamily="18" charset="0"/>
                <a:cs typeface="Times New Roman" pitchFamily="18" charset="0"/>
              </a:rPr>
              <a:t>).</a:t>
            </a:r>
            <a:endParaRPr lang="ru-RU" sz="2000" dirty="0" smtClean="0">
              <a:solidFill>
                <a:schemeClr val="accent2"/>
              </a:solidFill>
              <a:latin typeface="Times New Roman" pitchFamily="18" charset="0"/>
              <a:cs typeface="Times New Roman" pitchFamily="18" charset="0"/>
            </a:endParaRPr>
          </a:p>
          <a:p>
            <a:pPr algn="l" rtl="0"/>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36912"/>
            <a:ext cx="7440476" cy="33690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4355976" y="2348880"/>
            <a:ext cx="4570482" cy="369332"/>
          </a:xfrm>
          <a:prstGeom prst="rect">
            <a:avLst/>
          </a:prstGeom>
        </p:spPr>
        <p:txBody>
          <a:bodyPr wrap="none">
            <a:spAutoFit/>
          </a:bodyPr>
          <a:lstStyle/>
          <a:p>
            <a:r>
              <a:rPr lang="ru-RU" dirty="0" err="1" smtClean="0"/>
              <a:t>Загальна</a:t>
            </a:r>
            <a:r>
              <a:rPr lang="ru-RU" dirty="0" smtClean="0"/>
              <a:t> схема алгоритму </a:t>
            </a:r>
            <a:r>
              <a:rPr lang="ru-RU" dirty="0" err="1" smtClean="0"/>
              <a:t>Віоли-Джонса</a:t>
            </a:r>
            <a:endParaRPr lang="ru-RU" dirty="0"/>
          </a:p>
        </p:txBody>
      </p:sp>
      <p:sp>
        <p:nvSpPr>
          <p:cNvPr id="6" name="TextBox 5"/>
          <p:cNvSpPr txBox="1"/>
          <p:nvPr/>
        </p:nvSpPr>
        <p:spPr>
          <a:xfrm>
            <a:off x="5580112" y="5733256"/>
            <a:ext cx="3402342" cy="1015663"/>
          </a:xfrm>
          <a:prstGeom prst="rect">
            <a:avLst/>
          </a:prstGeom>
          <a:noFill/>
        </p:spPr>
        <p:txBody>
          <a:bodyPr wrap="none" rtlCol="0">
            <a:spAutoFit/>
          </a:bodyPr>
          <a:lstStyle/>
          <a:p>
            <a:pPr algn="l" rtl="0" fontAlgn="auto">
              <a:spcBef>
                <a:spcPts val="0"/>
              </a:spcBef>
              <a:spcAft>
                <a:spcPts val="0"/>
              </a:spcAft>
            </a:pPr>
            <a:r>
              <a:rPr lang="ru-RU" sz="2000" dirty="0" smtClean="0">
                <a:solidFill>
                  <a:prstClr val="black"/>
                </a:solidFill>
                <a:latin typeface="Times New Roman" pitchFamily="18" charset="0"/>
                <a:cs typeface="Times New Roman" pitchFamily="18" charset="0"/>
              </a:rPr>
              <a:t>Два етапи:</a:t>
            </a:r>
          </a:p>
          <a:p>
            <a:pPr marL="457200" indent="-457200" algn="l" rtl="0" fontAlgn="auto">
              <a:spcBef>
                <a:spcPts val="0"/>
              </a:spcBef>
              <a:spcAft>
                <a:spcPts val="0"/>
              </a:spcAft>
              <a:buFontTx/>
              <a:buChar char="-"/>
            </a:pPr>
            <a:r>
              <a:rPr lang="ru-RU" sz="2000" dirty="0" smtClean="0">
                <a:solidFill>
                  <a:prstClr val="black"/>
                </a:solidFill>
                <a:latin typeface="Times New Roman" pitchFamily="18" charset="0"/>
                <a:cs typeface="Times New Roman" pitchFamily="18" charset="0"/>
              </a:rPr>
              <a:t>алгоритм </a:t>
            </a:r>
            <a:r>
              <a:rPr lang="ru-RU" sz="2000" dirty="0" err="1" smtClean="0">
                <a:solidFill>
                  <a:prstClr val="black"/>
                </a:solidFill>
                <a:latin typeface="Times New Roman" pitchFamily="18" charset="0"/>
                <a:cs typeface="Times New Roman" pitchFamily="18" charset="0"/>
              </a:rPr>
              <a:t>навчання</a:t>
            </a:r>
            <a:r>
              <a:rPr lang="ru-RU" sz="2000" dirty="0" smtClean="0">
                <a:solidFill>
                  <a:prstClr val="black"/>
                </a:solidFill>
                <a:latin typeface="Times New Roman" pitchFamily="18" charset="0"/>
                <a:cs typeface="Times New Roman" pitchFamily="18" charset="0"/>
              </a:rPr>
              <a:t>;</a:t>
            </a:r>
          </a:p>
          <a:p>
            <a:pPr marL="457200" indent="-457200" algn="l" rtl="0" fontAlgn="auto">
              <a:spcBef>
                <a:spcPts val="0"/>
              </a:spcBef>
              <a:spcAft>
                <a:spcPts val="0"/>
              </a:spcAft>
              <a:buFontTx/>
              <a:buChar char="-"/>
            </a:pPr>
            <a:r>
              <a:rPr lang="ru-RU" sz="2000" dirty="0" smtClean="0">
                <a:solidFill>
                  <a:prstClr val="black"/>
                </a:solidFill>
                <a:latin typeface="Times New Roman" pitchFamily="18" charset="0"/>
                <a:cs typeface="Times New Roman" pitchFamily="18" charset="0"/>
              </a:rPr>
              <a:t>алгоритм </a:t>
            </a:r>
            <a:r>
              <a:rPr lang="ru-RU" sz="2000" dirty="0">
                <a:solidFill>
                  <a:prstClr val="black"/>
                </a:solidFill>
                <a:latin typeface="Times New Roman" pitchFamily="18" charset="0"/>
                <a:cs typeface="Times New Roman" pitchFamily="18" charset="0"/>
              </a:rPr>
              <a:t>розпізнавання.</a:t>
            </a:r>
          </a:p>
        </p:txBody>
      </p:sp>
      <p:sp>
        <p:nvSpPr>
          <p:cNvPr id="7"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928883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1666528" cy="476672"/>
          </a:xfrm>
        </p:spPr>
        <p:txBody>
          <a:bodyPr>
            <a:normAutofit fontScale="90000"/>
          </a:bodyPr>
          <a:lstStyle/>
          <a:p>
            <a:pPr algn="l" rtl="0">
              <a:buNone/>
            </a:pPr>
            <a:r>
              <a:rPr lang="ru-RU" sz="2800" dirty="0" smtClean="0">
                <a:latin typeface="Times New Roman" pitchFamily="18" charset="0"/>
                <a:cs typeface="Times New Roman" pitchFamily="18" charset="0"/>
              </a:rPr>
              <a:t>Ознаки</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179512" y="476672"/>
            <a:ext cx="8784976" cy="1872208"/>
          </a:xfrm>
          <a:prstGeom prst="rect">
            <a:avLst/>
          </a:prstGeom>
        </p:spPr>
        <p:txBody>
          <a:bodyPr>
            <a:normAutofit lnSpcReduction="10000"/>
          </a:bodyPr>
          <a:lstStyle/>
          <a:p>
            <a:pPr marL="0" indent="355600" algn="just" rtl="0">
              <a:buNone/>
            </a:pPr>
            <a:r>
              <a:rPr lang="ru-RU" sz="2000" dirty="0">
                <a:latin typeface="Times New Roman" pitchFamily="18" charset="0"/>
                <a:cs typeface="Times New Roman" pitchFamily="18" charset="0"/>
              </a:rPr>
              <a:t>Як ознаки для алгоритму розпізнавання авторами були </a:t>
            </a:r>
            <a:r>
              <a:rPr lang="ru-RU" sz="2000" dirty="0" err="1">
                <a:latin typeface="Times New Roman" pitchFamily="18" charset="0"/>
                <a:cs typeface="Times New Roman" pitchFamily="18" charset="0"/>
              </a:rPr>
              <a:t>запропоновані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ознаки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розкладання</a:t>
            </a:r>
            <a:r>
              <a:rPr lang="ru-RU" sz="2000" dirty="0" smtClean="0">
                <a:latin typeface="Times New Roman" pitchFamily="18" charset="0"/>
                <a:cs typeface="Times New Roman" pitchFamily="18" charset="0"/>
              </a:rPr>
              <a:t> Хаара</a:t>
            </a:r>
            <a:r>
              <a:rPr lang="ru-RU" sz="2000" dirty="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основі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вейвлетів</a:t>
            </a:r>
            <a:r>
              <a:rPr lang="ru-RU" sz="2000" dirty="0" smtClean="0">
                <a:latin typeface="Times New Roman" pitchFamily="18" charset="0"/>
                <a:cs typeface="Times New Roman" pitchFamily="18" charset="0"/>
              </a:rPr>
              <a:t> Хаара. </a:t>
            </a:r>
            <a:r>
              <a:rPr lang="ru-RU" sz="2000" dirty="0" err="1" smtClean="0">
                <a:latin typeface="Times New Roman" pitchFamily="18" charset="0"/>
                <a:cs typeface="Times New Roman" pitchFamily="18" charset="0"/>
              </a:rPr>
              <a:t>Розкладання</a:t>
            </a:r>
            <a:r>
              <a:rPr lang="ru-RU" sz="2000" dirty="0" smtClean="0">
                <a:latin typeface="Times New Roman" pitchFamily="18" charset="0"/>
                <a:cs typeface="Times New Roman" pitchFamily="18" charset="0"/>
              </a:rPr>
              <a:t> Хаара </a:t>
            </a:r>
            <a:r>
              <a:rPr lang="ru-RU" sz="2000" dirty="0" err="1" smtClean="0">
                <a:latin typeface="Times New Roman" pitchFamily="18" charset="0"/>
                <a:cs typeface="Times New Roman" pitchFamily="18" charset="0"/>
              </a:rPr>
              <a:t>було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запропоновано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угорським</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математиком Альфредом Хааром у 1909 році.</a:t>
            </a:r>
          </a:p>
          <a:p>
            <a:pPr marL="0" indent="355600" algn="just" rtl="0">
              <a:buNone/>
            </a:pPr>
            <a:r>
              <a:rPr lang="ru-RU" sz="2000" dirty="0">
                <a:latin typeface="Times New Roman" pitchFamily="18" charset="0"/>
                <a:cs typeface="Times New Roman" pitchFamily="18" charset="0"/>
              </a:rPr>
              <a:t>У задачі </a:t>
            </a:r>
            <a:r>
              <a:rPr lang="ru-RU" sz="2000" dirty="0" err="1">
                <a:latin typeface="Times New Roman" pitchFamily="18" charset="0"/>
                <a:cs typeface="Times New Roman" pitchFamily="18" charset="0"/>
              </a:rPr>
              <a:t>розпізнавання</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осібвикористовується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загальне спостереження, що серед усіх осіб області очей темніше за область щік. Розглянемо маски, що складаються із світлих та темних областей</a:t>
            </a:r>
            <a:r>
              <a:rPr lang="ru-RU" sz="2000" dirty="0" smtClean="0">
                <a:latin typeface="Times New Roman" pitchFamily="18" charset="0"/>
                <a:cs typeface="Times New Roman" pitchFamily="18" charset="0"/>
              </a:rPr>
              <a:t>.</a:t>
            </a:r>
            <a:endParaRPr lang="ru-RU" dirty="0"/>
          </a:p>
        </p:txBody>
      </p:sp>
      <p:sp>
        <p:nvSpPr>
          <p:cNvPr id="4" name="Заголовок 1"/>
          <p:cNvSpPr txBox="1">
            <a:spLocks/>
          </p:cNvSpPr>
          <p:nvPr/>
        </p:nvSpPr>
        <p:spPr>
          <a:xfrm>
            <a:off x="107504" y="2564904"/>
            <a:ext cx="4248472" cy="548680"/>
          </a:xfrm>
          <a:prstGeom prst="rect">
            <a:avLst/>
          </a:prstGeom>
          <a:effectLst/>
        </p:spPr>
        <p:txBody>
          <a:bodyPr vert="horz" lIns="91440" tIns="45720" rIns="91440" bIns="45720" rtlCol="0" anchor="t" anchorCtr="0">
            <a:norm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Види</a:t>
            </a: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 масок (</a:t>
            </a: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морфологія</a:t>
            </a: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a:t>
            </a:r>
            <a:endParaRPr kumimoji="0" lang="ru-RU" sz="28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pic>
        <p:nvPicPr>
          <p:cNvPr id="5"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573016"/>
            <a:ext cx="3947746" cy="2343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283968" y="2492896"/>
            <a:ext cx="4680520" cy="4401205"/>
          </a:xfrm>
          <a:prstGeom prst="rect">
            <a:avLst/>
          </a:prstGeom>
          <a:noFill/>
        </p:spPr>
        <p:txBody>
          <a:bodyPr wrap="square" rtlCol="0">
            <a:spAutoFit/>
          </a:bodyPr>
          <a:lstStyle/>
          <a:p>
            <a:pPr indent="355600" algn="just" rtl="0" fontAlgn="auto">
              <a:spcBef>
                <a:spcPts val="0"/>
              </a:spcBef>
              <a:spcAft>
                <a:spcPts val="0"/>
              </a:spcAft>
            </a:pPr>
            <a:r>
              <a:rPr lang="ru-RU" sz="2000" dirty="0">
                <a:solidFill>
                  <a:prstClr val="black"/>
                </a:solidFill>
                <a:latin typeface="Times New Roman" pitchFamily="18" charset="0"/>
                <a:cs typeface="Times New Roman" pitchFamily="18" charset="0"/>
              </a:rPr>
              <a:t>Ознаки Хаара дають точкове </a:t>
            </a:r>
            <a:r>
              <a:rPr lang="ru-RU" sz="2000" dirty="0" err="1">
                <a:solidFill>
                  <a:prstClr val="black"/>
                </a:solidFill>
                <a:latin typeface="Times New Roman" pitchFamily="18" charset="0"/>
                <a:cs typeface="Times New Roman" pitchFamily="18" charset="0"/>
              </a:rPr>
              <a:t>значення</a:t>
            </a:r>
            <a:r>
              <a:rPr lang="ru-RU" sz="2000" dirty="0">
                <a:solidFill>
                  <a:prstClr val="black"/>
                </a:solidFill>
                <a:latin typeface="Times New Roman" pitchFamily="18" charset="0"/>
                <a:cs typeface="Times New Roman" pitchFamily="18" charset="0"/>
              </a:rPr>
              <a:t> </a:t>
            </a:r>
            <a:r>
              <a:rPr lang="ru-RU" sz="2000" dirty="0" smtClean="0">
                <a:solidFill>
                  <a:prstClr val="black"/>
                </a:solidFill>
                <a:latin typeface="Times New Roman" pitchFamily="18" charset="0"/>
                <a:cs typeface="Times New Roman" pitchFamily="18" charset="0"/>
              </a:rPr>
              <a:t>перепаду </a:t>
            </a:r>
            <a:r>
              <a:rPr lang="ru-RU" sz="2000" dirty="0" err="1" smtClean="0">
                <a:solidFill>
                  <a:prstClr val="black"/>
                </a:solidFill>
                <a:latin typeface="Times New Roman" pitchFamily="18" charset="0"/>
                <a:cs typeface="Times New Roman" pitchFamily="18" charset="0"/>
              </a:rPr>
              <a:t>яскравості</a:t>
            </a:r>
            <a:r>
              <a:rPr lang="ru-RU" sz="2000" dirty="0" smtClean="0">
                <a:solidFill>
                  <a:prstClr val="black"/>
                </a:solidFill>
                <a:latin typeface="Times New Roman" pitchFamily="18" charset="0"/>
                <a:cs typeface="Times New Roman" pitchFamily="18" charset="0"/>
              </a:rPr>
              <a:t> по </a:t>
            </a:r>
            <a:r>
              <a:rPr lang="ru-RU" sz="2000" dirty="0" err="1" smtClean="0">
                <a:solidFill>
                  <a:prstClr val="black"/>
                </a:solidFill>
                <a:latin typeface="Times New Roman" pitchFamily="18" charset="0"/>
                <a:cs typeface="Times New Roman" pitchFamily="18" charset="0"/>
              </a:rPr>
              <a:t>осі</a:t>
            </a:r>
            <a:r>
              <a:rPr lang="ru-RU" sz="2000" dirty="0" smtClean="0">
                <a:solidFill>
                  <a:prstClr val="black"/>
                </a:solidFill>
                <a:latin typeface="Times New Roman" pitchFamily="18" charset="0"/>
                <a:cs typeface="Times New Roman" pitchFamily="18" charset="0"/>
              </a:rPr>
              <a:t> </a:t>
            </a:r>
            <a:r>
              <a:rPr lang="ru-RU" sz="2000" dirty="0">
                <a:solidFill>
                  <a:prstClr val="black"/>
                </a:solidFill>
                <a:latin typeface="Times New Roman" pitchFamily="18" charset="0"/>
                <a:cs typeface="Times New Roman" pitchFamily="18" charset="0"/>
              </a:rPr>
              <a:t>X та Y відповідно. Тому загальна </a:t>
            </a:r>
            <a:r>
              <a:rPr lang="ru-RU" sz="2000" dirty="0" err="1">
                <a:solidFill>
                  <a:prstClr val="black"/>
                </a:solidFill>
                <a:latin typeface="Times New Roman" pitchFamily="18" charset="0"/>
                <a:cs typeface="Times New Roman" pitchFamily="18" charset="0"/>
              </a:rPr>
              <a:t>ознака</a:t>
            </a:r>
            <a:r>
              <a:rPr lang="ru-RU" sz="2000" dirty="0">
                <a:solidFill>
                  <a:prstClr val="black"/>
                </a:solidFill>
                <a:latin typeface="Times New Roman" pitchFamily="18" charset="0"/>
                <a:cs typeface="Times New Roman" pitchFamily="18" charset="0"/>
              </a:rPr>
              <a:t> </a:t>
            </a:r>
            <a:r>
              <a:rPr lang="ru-RU" sz="2000" dirty="0" smtClean="0">
                <a:solidFill>
                  <a:prstClr val="black"/>
                </a:solidFill>
                <a:latin typeface="Times New Roman" pitchFamily="18" charset="0"/>
                <a:cs typeface="Times New Roman" pitchFamily="18" charset="0"/>
              </a:rPr>
              <a:t>Хаара для </a:t>
            </a:r>
            <a:r>
              <a:rPr lang="ru-RU" sz="2000" dirty="0" err="1" smtClean="0">
                <a:solidFill>
                  <a:prstClr val="black"/>
                </a:solidFill>
                <a:latin typeface="Times New Roman" pitchFamily="18" charset="0"/>
                <a:cs typeface="Times New Roman" pitchFamily="18" charset="0"/>
              </a:rPr>
              <a:t>розпізнавання</a:t>
            </a:r>
            <a:r>
              <a:rPr lang="ru-RU" sz="2000" dirty="0" smtClean="0">
                <a:solidFill>
                  <a:prstClr val="black"/>
                </a:solidFill>
                <a:latin typeface="Times New Roman" pitchFamily="18" charset="0"/>
                <a:cs typeface="Times New Roman" pitchFamily="18" charset="0"/>
              </a:rPr>
              <a:t> </a:t>
            </a:r>
            <a:r>
              <a:rPr lang="ru-RU" sz="2000" dirty="0">
                <a:solidFill>
                  <a:prstClr val="black"/>
                </a:solidFill>
                <a:latin typeface="Times New Roman" pitchFamily="18" charset="0"/>
                <a:cs typeface="Times New Roman" pitchFamily="18" charset="0"/>
              </a:rPr>
              <a:t>осіб представляє набір </a:t>
            </a:r>
            <a:r>
              <a:rPr lang="ru-RU" sz="2000" dirty="0" err="1">
                <a:solidFill>
                  <a:prstClr val="black"/>
                </a:solidFill>
                <a:latin typeface="Times New Roman" pitchFamily="18" charset="0"/>
                <a:cs typeface="Times New Roman" pitchFamily="18" charset="0"/>
              </a:rPr>
              <a:t>двох</a:t>
            </a:r>
            <a:r>
              <a:rPr lang="ru-RU" sz="2000" dirty="0">
                <a:solidFill>
                  <a:prstClr val="black"/>
                </a:solidFill>
                <a:latin typeface="Times New Roman" pitchFamily="18" charset="0"/>
                <a:cs typeface="Times New Roman" pitchFamily="18" charset="0"/>
              </a:rPr>
              <a:t> </a:t>
            </a:r>
            <a:r>
              <a:rPr lang="ru-RU" sz="2000" dirty="0" err="1" smtClean="0">
                <a:solidFill>
                  <a:prstClr val="black"/>
                </a:solidFill>
                <a:latin typeface="Times New Roman" pitchFamily="18" charset="0"/>
                <a:cs typeface="Times New Roman" pitchFamily="18" charset="0"/>
              </a:rPr>
              <a:t>суміжних</a:t>
            </a:r>
            <a:r>
              <a:rPr lang="ru-RU" sz="2000" dirty="0" smtClean="0">
                <a:solidFill>
                  <a:prstClr val="black"/>
                </a:solidFill>
                <a:latin typeface="Times New Roman" pitchFamily="18" charset="0"/>
                <a:cs typeface="Times New Roman" pitchFamily="18" charset="0"/>
              </a:rPr>
              <a:t> </a:t>
            </a:r>
            <a:r>
              <a:rPr lang="ru-RU" sz="2000" dirty="0" err="1" smtClean="0">
                <a:solidFill>
                  <a:prstClr val="black"/>
                </a:solidFill>
                <a:latin typeface="Times New Roman" pitchFamily="18" charset="0"/>
                <a:cs typeface="Times New Roman" pitchFamily="18" charset="0"/>
              </a:rPr>
              <a:t>прямокутників</a:t>
            </a:r>
            <a:r>
              <a:rPr lang="ru-RU" sz="2000" dirty="0">
                <a:solidFill>
                  <a:prstClr val="black"/>
                </a:solidFill>
                <a:latin typeface="Times New Roman" pitchFamily="18" charset="0"/>
                <a:cs typeface="Times New Roman" pitchFamily="18" charset="0"/>
              </a:rPr>
              <a:t>, які лежать вище очей і на щоках.</a:t>
            </a:r>
            <a:endParaRPr lang="ru-RU" sz="2000" dirty="0" smtClean="0">
              <a:solidFill>
                <a:prstClr val="black"/>
              </a:solidFill>
              <a:latin typeface="Times New Roman" pitchFamily="18" charset="0"/>
              <a:cs typeface="Times New Roman" pitchFamily="18" charset="0"/>
            </a:endParaRPr>
          </a:p>
          <a:p>
            <a:pPr indent="355600" algn="just" rtl="0" fontAlgn="auto">
              <a:spcBef>
                <a:spcPts val="0"/>
              </a:spcBef>
              <a:spcAft>
                <a:spcPts val="0"/>
              </a:spcAft>
            </a:pPr>
            <a:r>
              <a:rPr lang="ru-RU" sz="2000" dirty="0" err="1" smtClean="0">
                <a:solidFill>
                  <a:prstClr val="black"/>
                </a:solidFill>
                <a:latin typeface="Times New Roman" pitchFamily="18" charset="0"/>
                <a:cs typeface="Times New Roman" pitchFamily="18" charset="0"/>
              </a:rPr>
              <a:t>Значення</a:t>
            </a:r>
            <a:r>
              <a:rPr lang="ru-RU" sz="2000" dirty="0" smtClean="0">
                <a:solidFill>
                  <a:prstClr val="black"/>
                </a:solidFill>
                <a:latin typeface="Times New Roman" pitchFamily="18" charset="0"/>
                <a:cs typeface="Times New Roman" pitchFamily="18" charset="0"/>
              </a:rPr>
              <a:t> </a:t>
            </a:r>
            <a:r>
              <a:rPr lang="ru-RU" sz="2000" dirty="0" err="1" smtClean="0">
                <a:solidFill>
                  <a:prstClr val="black"/>
                </a:solidFill>
                <a:latin typeface="Times New Roman" pitchFamily="18" charset="0"/>
                <a:cs typeface="Times New Roman" pitchFamily="18" charset="0"/>
              </a:rPr>
              <a:t>ознаки</a:t>
            </a:r>
            <a:r>
              <a:rPr lang="ru-RU" sz="2000" dirty="0" smtClean="0">
                <a:solidFill>
                  <a:prstClr val="black"/>
                </a:solidFill>
                <a:latin typeface="Times New Roman" pitchFamily="18" charset="0"/>
                <a:cs typeface="Times New Roman" pitchFamily="18" charset="0"/>
              </a:rPr>
              <a:t> </a:t>
            </a:r>
            <a:r>
              <a:rPr lang="ru-RU" sz="2000" dirty="0">
                <a:solidFill>
                  <a:prstClr val="black"/>
                </a:solidFill>
                <a:latin typeface="Times New Roman" pitchFamily="18" charset="0"/>
                <a:cs typeface="Times New Roman" pitchFamily="18" charset="0"/>
              </a:rPr>
              <a:t>обчислюється за такою формулою:</a:t>
            </a:r>
          </a:p>
          <a:p>
            <a:pPr indent="355600" algn="just" rtl="0" fontAlgn="auto">
              <a:spcBef>
                <a:spcPts val="0"/>
              </a:spcBef>
              <a:spcAft>
                <a:spcPts val="0"/>
              </a:spcAft>
            </a:pPr>
            <a:r>
              <a:rPr lang="ru-RU" sz="2000" b="1" dirty="0">
                <a:solidFill>
                  <a:prstClr val="black"/>
                </a:solidFill>
                <a:latin typeface="Times New Roman" pitchFamily="18" charset="0"/>
                <a:cs typeface="Times New Roman" pitchFamily="18" charset="0"/>
              </a:rPr>
              <a:t>F=XY</a:t>
            </a:r>
            <a:endParaRPr lang="ru-RU" sz="2000" dirty="0">
              <a:solidFill>
                <a:prstClr val="black"/>
              </a:solidFill>
              <a:latin typeface="Times New Roman" pitchFamily="18" charset="0"/>
              <a:cs typeface="Times New Roman" pitchFamily="18" charset="0"/>
            </a:endParaRPr>
          </a:p>
          <a:p>
            <a:pPr indent="355600" algn="just" rtl="0" fontAlgn="auto">
              <a:spcBef>
                <a:spcPts val="0"/>
              </a:spcBef>
              <a:spcAft>
                <a:spcPts val="0"/>
              </a:spcAft>
            </a:pPr>
            <a:r>
              <a:rPr lang="ru-RU" sz="2000" dirty="0">
                <a:solidFill>
                  <a:prstClr val="black"/>
                </a:solidFill>
                <a:latin typeface="Times New Roman" pitchFamily="18" charset="0"/>
                <a:cs typeface="Times New Roman" pitchFamily="18" charset="0"/>
              </a:rPr>
              <a:t>де X – </a:t>
            </a:r>
            <a:r>
              <a:rPr lang="ru-RU" sz="2000" dirty="0" smtClean="0">
                <a:solidFill>
                  <a:prstClr val="black"/>
                </a:solidFill>
                <a:latin typeface="Times New Roman" pitchFamily="18" charset="0"/>
                <a:cs typeface="Times New Roman" pitchFamily="18" charset="0"/>
              </a:rPr>
              <a:t>сума </a:t>
            </a:r>
            <a:r>
              <a:rPr lang="ru-RU" sz="2000" dirty="0" err="1" smtClean="0">
                <a:solidFill>
                  <a:prstClr val="black"/>
                </a:solidFill>
                <a:latin typeface="Times New Roman" pitchFamily="18" charset="0"/>
                <a:cs typeface="Times New Roman" pitchFamily="18" charset="0"/>
              </a:rPr>
              <a:t>яскравостей</a:t>
            </a:r>
            <a:r>
              <a:rPr lang="ru-RU" sz="2000" dirty="0" smtClean="0">
                <a:solidFill>
                  <a:prstClr val="black"/>
                </a:solidFill>
                <a:latin typeface="Times New Roman" pitchFamily="18" charset="0"/>
                <a:cs typeface="Times New Roman" pitchFamily="18" charset="0"/>
              </a:rPr>
              <a:t> точок, </a:t>
            </a:r>
            <a:r>
              <a:rPr lang="ru-RU" sz="2000" dirty="0" err="1" smtClean="0">
                <a:solidFill>
                  <a:prstClr val="black"/>
                </a:solidFill>
                <a:latin typeface="Times New Roman" pitchFamily="18" charset="0"/>
                <a:cs typeface="Times New Roman" pitchFamily="18" charset="0"/>
              </a:rPr>
              <a:t>що</a:t>
            </a:r>
            <a:r>
              <a:rPr lang="ru-RU" sz="2000" dirty="0" smtClean="0">
                <a:solidFill>
                  <a:prstClr val="black"/>
                </a:solidFill>
                <a:latin typeface="Times New Roman" pitchFamily="18" charset="0"/>
                <a:cs typeface="Times New Roman" pitchFamily="18" charset="0"/>
              </a:rPr>
              <a:t> </a:t>
            </a:r>
            <a:r>
              <a:rPr lang="ru-RU" sz="2000" dirty="0" err="1" smtClean="0">
                <a:solidFill>
                  <a:prstClr val="black"/>
                </a:solidFill>
                <a:latin typeface="Times New Roman" pitchFamily="18" charset="0"/>
                <a:cs typeface="Times New Roman" pitchFamily="18" charset="0"/>
              </a:rPr>
              <a:t>закриваються</a:t>
            </a:r>
            <a:r>
              <a:rPr lang="ru-RU" sz="2000" dirty="0" smtClean="0">
                <a:solidFill>
                  <a:prstClr val="black"/>
                </a:solidFill>
                <a:latin typeface="Times New Roman" pitchFamily="18" charset="0"/>
                <a:cs typeface="Times New Roman" pitchFamily="18" charset="0"/>
              </a:rPr>
              <a:t> </a:t>
            </a:r>
            <a:r>
              <a:rPr lang="ru-RU" sz="2000" dirty="0" err="1" smtClean="0">
                <a:solidFill>
                  <a:prstClr val="black"/>
                </a:solidFill>
                <a:latin typeface="Times New Roman" pitchFamily="18" charset="0"/>
                <a:cs typeface="Times New Roman" pitchFamily="18" charset="0"/>
              </a:rPr>
              <a:t>світлою</a:t>
            </a:r>
            <a:r>
              <a:rPr lang="ru-RU" sz="2000" dirty="0" smtClean="0">
                <a:solidFill>
                  <a:prstClr val="black"/>
                </a:solidFill>
                <a:latin typeface="Times New Roman" pitchFamily="18" charset="0"/>
                <a:cs typeface="Times New Roman" pitchFamily="18" charset="0"/>
              </a:rPr>
              <a:t> </a:t>
            </a:r>
            <a:r>
              <a:rPr lang="ru-RU" sz="2000" dirty="0">
                <a:solidFill>
                  <a:prstClr val="black"/>
                </a:solidFill>
                <a:latin typeface="Times New Roman" pitchFamily="18" charset="0"/>
                <a:cs typeface="Times New Roman" pitchFamily="18" charset="0"/>
              </a:rPr>
              <a:t>частиною ознаки, </a:t>
            </a:r>
            <a:r>
              <a:rPr lang="ru-RU" sz="2000" dirty="0" smtClean="0">
                <a:solidFill>
                  <a:prstClr val="black"/>
                </a:solidFill>
                <a:latin typeface="Times New Roman" pitchFamily="18" charset="0"/>
                <a:cs typeface="Times New Roman" pitchFamily="18" charset="0"/>
              </a:rPr>
              <a:t>а Y- сума </a:t>
            </a:r>
            <a:r>
              <a:rPr lang="ru-RU" sz="2000" dirty="0" err="1" smtClean="0">
                <a:solidFill>
                  <a:prstClr val="black"/>
                </a:solidFill>
                <a:latin typeface="Times New Roman" pitchFamily="18" charset="0"/>
                <a:cs typeface="Times New Roman" pitchFamily="18" charset="0"/>
              </a:rPr>
              <a:t>яскравостей</a:t>
            </a:r>
            <a:r>
              <a:rPr lang="ru-RU" sz="2000" dirty="0" smtClean="0">
                <a:solidFill>
                  <a:prstClr val="black"/>
                </a:solidFill>
                <a:latin typeface="Times New Roman" pitchFamily="18" charset="0"/>
                <a:cs typeface="Times New Roman" pitchFamily="18" charset="0"/>
              </a:rPr>
              <a:t>, </a:t>
            </a:r>
            <a:r>
              <a:rPr lang="ru-RU" sz="2000" dirty="0" err="1" smtClean="0">
                <a:solidFill>
                  <a:prstClr val="black"/>
                </a:solidFill>
                <a:latin typeface="Times New Roman" pitchFamily="18" charset="0"/>
                <a:cs typeface="Times New Roman" pitchFamily="18" charset="0"/>
              </a:rPr>
              <a:t>що</a:t>
            </a:r>
            <a:r>
              <a:rPr lang="ru-RU" sz="2000" dirty="0" smtClean="0">
                <a:solidFill>
                  <a:prstClr val="black"/>
                </a:solidFill>
                <a:latin typeface="Times New Roman" pitchFamily="18" charset="0"/>
                <a:cs typeface="Times New Roman" pitchFamily="18" charset="0"/>
              </a:rPr>
              <a:t> </a:t>
            </a:r>
            <a:r>
              <a:rPr lang="ru-RU" sz="2000" dirty="0" err="1" smtClean="0">
                <a:solidFill>
                  <a:prstClr val="black"/>
                </a:solidFill>
                <a:latin typeface="Times New Roman" pitchFamily="18" charset="0"/>
                <a:cs typeface="Times New Roman" pitchFamily="18" charset="0"/>
              </a:rPr>
              <a:t>закриваються</a:t>
            </a:r>
            <a:r>
              <a:rPr lang="ru-RU" sz="2000" dirty="0" smtClean="0">
                <a:solidFill>
                  <a:prstClr val="black"/>
                </a:solidFill>
                <a:latin typeface="Times New Roman" pitchFamily="18" charset="0"/>
                <a:cs typeface="Times New Roman" pitchFamily="18" charset="0"/>
              </a:rPr>
              <a:t> темною </a:t>
            </a:r>
            <a:r>
              <a:rPr lang="ru-RU" sz="2000" dirty="0" err="1" smtClean="0">
                <a:solidFill>
                  <a:prstClr val="black"/>
                </a:solidFill>
                <a:latin typeface="Times New Roman" pitchFamily="18" charset="0"/>
                <a:cs typeface="Times New Roman" pitchFamily="18" charset="0"/>
              </a:rPr>
              <a:t>частиною</a:t>
            </a:r>
            <a:r>
              <a:rPr lang="ru-RU" sz="2000" dirty="0" smtClean="0">
                <a:solidFill>
                  <a:prstClr val="black"/>
                </a:solidFill>
                <a:latin typeface="Times New Roman" pitchFamily="18" charset="0"/>
                <a:cs typeface="Times New Roman" pitchFamily="18" charset="0"/>
              </a:rPr>
              <a:t>.</a:t>
            </a:r>
            <a:endParaRPr lang="ru-RU" sz="2000" dirty="0">
              <a:solidFill>
                <a:prstClr val="black"/>
              </a:solidFill>
              <a:latin typeface="Times New Roman" pitchFamily="18" charset="0"/>
              <a:cs typeface="Times New Roman" pitchFamily="18" charset="0"/>
            </a:endParaRPr>
          </a:p>
        </p:txBody>
      </p:sp>
      <p:sp>
        <p:nvSpPr>
          <p:cNvPr id="7"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983915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a:bodyPr>
          <a:lstStyle/>
          <a:p>
            <a:pPr algn="l" rtl="0">
              <a:buNone/>
            </a:pPr>
            <a:r>
              <a:rPr lang="ru-RU" sz="2800" dirty="0" smtClean="0">
                <a:latin typeface="Times New Roman" pitchFamily="18" charset="0"/>
                <a:cs typeface="Times New Roman" pitchFamily="18" charset="0"/>
              </a:rPr>
              <a:t>Приклад зображень для навчання</a:t>
            </a:r>
            <a:endParaRPr lang="ru-RU" sz="2800" dirty="0">
              <a:latin typeface="Times New Roman" pitchFamily="18" charset="0"/>
              <a:cs typeface="Times New Roman" pitchFamily="18" charset="0"/>
            </a:endParaRPr>
          </a:p>
        </p:txBody>
      </p:sp>
      <p:pic>
        <p:nvPicPr>
          <p:cNvPr id="307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124744"/>
            <a:ext cx="5584672" cy="4292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83568" y="5805264"/>
            <a:ext cx="7632848" cy="707886"/>
          </a:xfrm>
          <a:prstGeom prst="rect">
            <a:avLst/>
          </a:prstGeom>
          <a:noFill/>
        </p:spPr>
        <p:txBody>
          <a:bodyPr wrap="square" rtlCol="0">
            <a:spAutoFit/>
          </a:bodyPr>
          <a:lstStyle/>
          <a:p>
            <a:pPr algn="l" rtl="0" fontAlgn="auto">
              <a:spcBef>
                <a:spcPts val="0"/>
              </a:spcBef>
              <a:spcAft>
                <a:spcPts val="0"/>
              </a:spcAft>
            </a:pPr>
            <a:r>
              <a:rPr lang="ru-RU" sz="2000" dirty="0" smtClean="0">
                <a:solidFill>
                  <a:prstClr val="black"/>
                </a:solidFill>
                <a:latin typeface="Times New Roman" pitchFamily="18" charset="0"/>
                <a:cs typeface="Times New Roman" pitchFamily="18" charset="0"/>
              </a:rPr>
              <a:t>Розмір тестової вибірки близько 10000 зображень.</a:t>
            </a:r>
          </a:p>
          <a:p>
            <a:pPr algn="l" rtl="0" fontAlgn="auto">
              <a:spcBef>
                <a:spcPts val="0"/>
              </a:spcBef>
              <a:spcAft>
                <a:spcPts val="0"/>
              </a:spcAft>
            </a:pPr>
            <a:r>
              <a:rPr lang="ru-RU" sz="2000" dirty="0" smtClean="0">
                <a:solidFill>
                  <a:prstClr val="black"/>
                </a:solidFill>
                <a:latin typeface="Times New Roman" pitchFamily="18" charset="0"/>
                <a:cs typeface="Times New Roman" pitchFamily="18" charset="0"/>
              </a:rPr>
              <a:t>Алгоритм навчання працює із зображеннями у відтінках </a:t>
            </a:r>
            <a:r>
              <a:rPr lang="ru-RU" sz="2000" dirty="0" err="1" smtClean="0">
                <a:solidFill>
                  <a:prstClr val="black"/>
                </a:solidFill>
                <a:latin typeface="Times New Roman" pitchFamily="18" charset="0"/>
                <a:cs typeface="Times New Roman" pitchFamily="18" charset="0"/>
              </a:rPr>
              <a:t>сірого</a:t>
            </a:r>
            <a:r>
              <a:rPr lang="ru-RU" sz="2000" dirty="0" smtClean="0">
                <a:solidFill>
                  <a:prstClr val="black"/>
                </a:solidFill>
                <a:latin typeface="Times New Roman" pitchFamily="18" charset="0"/>
                <a:cs typeface="Times New Roman" pitchFamily="18" charset="0"/>
              </a:rPr>
              <a:t>.</a:t>
            </a:r>
            <a:endParaRPr lang="ru-RU" sz="2800" dirty="0">
              <a:solidFill>
                <a:prstClr val="black"/>
              </a:solidFill>
              <a:latin typeface="Calibri"/>
            </a:endParaRPr>
          </a:p>
        </p:txBody>
      </p:sp>
      <p:sp>
        <p:nvSpPr>
          <p:cNvPr id="5"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695395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32048"/>
          </a:xfrm>
        </p:spPr>
        <p:txBody>
          <a:bodyPr>
            <a:normAutofit fontScale="90000"/>
          </a:bodyPr>
          <a:lstStyle/>
          <a:p>
            <a:pPr algn="l" rtl="0">
              <a:buNone/>
            </a:pPr>
            <a:r>
              <a:rPr lang="ru-RU" sz="2800" dirty="0" smtClean="0">
                <a:latin typeface="Times New Roman" pitchFamily="18" charset="0"/>
                <a:cs typeface="Times New Roman" pitchFamily="18" charset="0"/>
              </a:rPr>
              <a:t>Навчання</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179512" y="548680"/>
            <a:ext cx="8784976" cy="2448272"/>
          </a:xfrm>
          <a:prstGeom prst="rect">
            <a:avLst/>
          </a:prstGeom>
        </p:spPr>
        <p:txBody>
          <a:bodyPr>
            <a:noAutofit/>
          </a:bodyPr>
          <a:lstStyle/>
          <a:p>
            <a:pPr marL="0" indent="355600" algn="just" rtl="0">
              <a:buNone/>
            </a:pPr>
            <a:r>
              <a:rPr lang="ru-RU" sz="2000" dirty="0">
                <a:latin typeface="Times New Roman" pitchFamily="18" charset="0"/>
                <a:cs typeface="Times New Roman" pitchFamily="18" charset="0"/>
              </a:rPr>
              <a:t>При розмірі тестового зображення 24 на 24 пікселя кількість конфігурацій однієї ознаки близько 40000 (залежить від мінімального розміру маски). Сучасна реалізація алгоритму використовує близько 20 масок. Для кожної маски, кожної конфігурації тренується такий слабкий класифікатор, який дає найменшу помилку по всій тренувальній базі. Він додається до бази даних.</a:t>
            </a:r>
            <a:endParaRPr lang="ru-RU" sz="2000" dirty="0" smtClean="0">
              <a:latin typeface="Times New Roman" pitchFamily="18" charset="0"/>
              <a:cs typeface="Times New Roman" pitchFamily="18" charset="0"/>
            </a:endParaRPr>
          </a:p>
          <a:p>
            <a:pPr marL="0" indent="355600" algn="just" rtl="0">
              <a:buNone/>
            </a:pPr>
            <a:r>
              <a:rPr lang="ru-RU" sz="2000" dirty="0" smtClean="0">
                <a:latin typeface="Times New Roman" pitchFamily="18" charset="0"/>
                <a:cs typeface="Times New Roman" pitchFamily="18" charset="0"/>
              </a:rPr>
              <a:t>І на </a:t>
            </a:r>
            <a:r>
              <a:rPr lang="ru-RU" sz="2000" dirty="0">
                <a:latin typeface="Times New Roman" pitchFamily="18" charset="0"/>
                <a:cs typeface="Times New Roman" pitchFamily="18" charset="0"/>
              </a:rPr>
              <a:t>виході алгоритму </a:t>
            </a:r>
            <a:r>
              <a:rPr lang="ru-RU" sz="2000" dirty="0" err="1" smtClean="0">
                <a:latin typeface="Times New Roman" pitchFamily="18" charset="0"/>
                <a:cs typeface="Times New Roman" pitchFamily="18" charset="0"/>
              </a:rPr>
              <a:t>виходить</a:t>
            </a:r>
            <a:r>
              <a:rPr lang="ru-RU" sz="2000" dirty="0" smtClean="0">
                <a:latin typeface="Times New Roman" pitchFamily="18" charset="0"/>
                <a:cs typeface="Times New Roman" pitchFamily="18" charset="0"/>
              </a:rPr>
              <a:t> БД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T слабких класифікаторів.</a:t>
            </a:r>
            <a:endParaRPr lang="ru-RU" sz="2000" dirty="0" smtClean="0">
              <a:latin typeface="Times New Roman" pitchFamily="18" charset="0"/>
              <a:cs typeface="Times New Roman" pitchFamily="18" charset="0"/>
            </a:endParaRPr>
          </a:p>
          <a:p>
            <a:pPr marL="0" indent="355600" algn="just" rtl="0">
              <a:buNone/>
            </a:pPr>
            <a:r>
              <a:rPr lang="ru-RU" sz="2000" dirty="0" smtClean="0">
                <a:latin typeface="Times New Roman" pitchFamily="18" charset="0"/>
                <a:cs typeface="Times New Roman" pitchFamily="18" charset="0"/>
              </a:rPr>
              <a:t>Це алгоритм </a:t>
            </a:r>
            <a:r>
              <a:rPr lang="ru-RU" sz="2000" dirty="0" err="1" smtClean="0">
                <a:latin typeface="Times New Roman" pitchFamily="18" charset="0"/>
                <a:cs typeface="Times New Roman" pitchFamily="18" charset="0"/>
              </a:rPr>
              <a:t>навчання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вчителем</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3106382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2664296" cy="504056"/>
          </a:xfrm>
        </p:spPr>
        <p:txBody>
          <a:bodyPr/>
          <a:lstStyle/>
          <a:p>
            <a:pPr algn="l" rtl="0">
              <a:buNone/>
            </a:pPr>
            <a:r>
              <a:rPr lang="ru-RU" sz="2800" dirty="0" smtClean="0">
                <a:latin typeface="Times New Roman" pitchFamily="18" charset="0"/>
                <a:cs typeface="Times New Roman" pitchFamily="18" charset="0"/>
              </a:rPr>
              <a:t>Навчання_2</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179512" y="980728"/>
            <a:ext cx="8784976" cy="5616624"/>
          </a:xfrm>
          <a:prstGeom prst="rect">
            <a:avLst/>
          </a:prstGeom>
        </p:spPr>
        <p:txBody>
          <a:bodyPr>
            <a:normAutofit/>
          </a:bodyPr>
          <a:lstStyle/>
          <a:p>
            <a:pPr algn="l" rtl="0">
              <a:buNone/>
            </a:pPr>
            <a:r>
              <a:rPr lang="ru-RU" sz="2000" dirty="0">
                <a:latin typeface="Times New Roman" pitchFamily="18" charset="0"/>
                <a:cs typeface="Times New Roman" pitchFamily="18" charset="0"/>
              </a:rPr>
              <a:t>Для алгоритму необхідно заздалегідь підготувати тестову вибірку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зображень</a:t>
            </a:r>
            <a:r>
              <a:rPr lang="ru-RU" sz="2000" dirty="0">
                <a:latin typeface="Times New Roman" pitchFamily="18" charset="0"/>
                <a:cs typeface="Times New Roman" pitchFamily="18" charset="0"/>
              </a:rPr>
              <a:t>, що містять об'єкт,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розпізнається</a:t>
            </a:r>
            <a:r>
              <a:rPr lang="ru-RU" sz="2000" dirty="0">
                <a:latin typeface="Times New Roman" pitchFamily="18" charset="0"/>
                <a:cs typeface="Times New Roman" pitchFamily="18" charset="0"/>
              </a:rPr>
              <a:t>, і </a:t>
            </a:r>
            <a:r>
              <a:rPr lang="ru-RU" sz="2000" i="1" dirty="0">
                <a:latin typeface="Times New Roman" pitchFamily="18" charset="0"/>
                <a:cs typeface="Times New Roman" pitchFamily="18" charset="0"/>
              </a:rPr>
              <a:t>n</a:t>
            </a:r>
            <a:r>
              <a:rPr lang="ru-RU" sz="2000" dirty="0">
                <a:latin typeface="Times New Roman" pitchFamily="18" charset="0"/>
                <a:cs typeface="Times New Roman" pitchFamily="18" charset="0"/>
              </a:rPr>
              <a:t> не містять. Тоді кількість усіх тестових </a:t>
            </a:r>
            <a:r>
              <a:rPr lang="ru-RU" sz="2000" dirty="0" err="1">
                <a:latin typeface="Times New Roman" pitchFamily="18" charset="0"/>
                <a:cs typeface="Times New Roman" pitchFamily="18" charset="0"/>
              </a:rPr>
              <a:t>зображень</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Х (для </a:t>
            </a:r>
            <a:r>
              <a:rPr lang="ru-RU" sz="2000" dirty="0">
                <a:latin typeface="Times New Roman" pitchFamily="18" charset="0"/>
                <a:cs typeface="Times New Roman" pitchFamily="18" charset="0"/>
              </a:rPr>
              <a:t>кожного заздалегідь відомо чи присутній об'єкт чи ні і відображено в </a:t>
            </a:r>
            <a:r>
              <a:rPr lang="ru-RU" sz="2000" dirty="0" err="1">
                <a:latin typeface="Times New Roman" pitchFamily="18" charset="0"/>
                <a:cs typeface="Times New Roman" pitchFamily="18" charset="0"/>
              </a:rPr>
              <a:t>безлічі</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Y).</a:t>
            </a:r>
          </a:p>
          <a:p>
            <a:pPr algn="l" rtl="0">
              <a:buNone/>
            </a:pPr>
            <a:r>
              <a:rPr lang="ru-RU" sz="2000" dirty="0" smtClean="0">
                <a:latin typeface="Times New Roman" pitchFamily="18" charset="0"/>
                <a:cs typeface="Times New Roman" pitchFamily="18" charset="0"/>
              </a:rPr>
              <a:t>де</a:t>
            </a:r>
            <a:endParaRPr lang="ru-RU" sz="2000" dirty="0">
              <a:latin typeface="Times New Roman" pitchFamily="18" charset="0"/>
              <a:cs typeface="Times New Roman" pitchFamily="18" charset="0"/>
            </a:endParaRPr>
          </a:p>
          <a:p>
            <a:pPr algn="l" rtl="0">
              <a:buNone/>
            </a:pPr>
            <a:r>
              <a:rPr lang="ru-RU" sz="2000" dirty="0">
                <a:latin typeface="Times New Roman" pitchFamily="18" charset="0"/>
                <a:cs typeface="Times New Roman" pitchFamily="18" charset="0"/>
              </a:rPr>
              <a:t>Під ознакою j розумітимемо структуру</a:t>
            </a:r>
            <a:r>
              <a:rPr lang="ru-RU" sz="2000" dirty="0" smtClean="0">
                <a:latin typeface="Times New Roman" pitchFamily="18" charset="0"/>
                <a:cs typeface="Times New Roman" pitchFamily="18" charset="0"/>
              </a:rPr>
              <a:t>виду</a:t>
            </a:r>
          </a:p>
          <a:p>
            <a:pPr algn="l" rtl="0">
              <a:buNone/>
            </a:pPr>
            <a:endParaRPr lang="ru-RU" sz="2000" dirty="0">
              <a:latin typeface="Times New Roman" pitchFamily="18" charset="0"/>
              <a:cs typeface="Times New Roman" pitchFamily="18" charset="0"/>
            </a:endParaRPr>
          </a:p>
          <a:p>
            <a:pPr algn="l" rtl="0"/>
            <a:endParaRPr lang="ru-RU" sz="2000" dirty="0">
              <a:latin typeface="Times New Roman" pitchFamily="18" charset="0"/>
              <a:cs typeface="Times New Roman" pitchFamily="18" charset="0"/>
            </a:endParaRPr>
          </a:p>
          <a:p>
            <a:pPr algn="l" rtl="0">
              <a:buNone/>
            </a:pPr>
            <a:endParaRPr lang="ru-RU" sz="2000" dirty="0" smtClean="0">
              <a:latin typeface="Times New Roman" pitchFamily="18" charset="0"/>
              <a:cs typeface="Times New Roman" pitchFamily="18" charset="0"/>
            </a:endParaRPr>
          </a:p>
          <a:p>
            <a:pPr algn="l" rtl="0">
              <a:buNone/>
            </a:pPr>
            <a:endParaRPr lang="ru-RU" sz="2000" dirty="0" smtClean="0">
              <a:latin typeface="Times New Roman" pitchFamily="18" charset="0"/>
              <a:cs typeface="Times New Roman" pitchFamily="18" charset="0"/>
            </a:endParaRPr>
          </a:p>
          <a:p>
            <a:pPr algn="l" rtl="0">
              <a:buNone/>
            </a:pPr>
            <a:r>
              <a:rPr lang="ru-RU" sz="2000" dirty="0" err="1" smtClean="0">
                <a:latin typeface="Times New Roman" pitchFamily="18" charset="0"/>
                <a:cs typeface="Times New Roman" pitchFamily="18" charset="0"/>
              </a:rPr>
              <a:t>Тоді</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відгуком </a:t>
            </a:r>
            <a:r>
              <a:rPr lang="ru-RU" sz="2000" dirty="0" err="1">
                <a:latin typeface="Times New Roman" pitchFamily="18" charset="0"/>
                <a:cs typeface="Times New Roman" pitchFamily="18" charset="0"/>
              </a:rPr>
              <a:t>ознаки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буде </a:t>
            </a:r>
            <a:r>
              <a:rPr lang="ru-RU" sz="2000" b="1" i="1" dirty="0" err="1" smtClean="0">
                <a:latin typeface="Times New Roman" pitchFamily="18" charset="0"/>
                <a:cs typeface="Times New Roman" pitchFamily="18" charset="0"/>
              </a:rPr>
              <a:t>f</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j</a:t>
            </a:r>
            <a:r>
              <a:rPr lang="ru-RU" sz="2000" b="1" i="1" dirty="0" smtClean="0">
                <a:latin typeface="Times New Roman" pitchFamily="18" charset="0"/>
                <a:cs typeface="Times New Roman" pitchFamily="18" charset="0"/>
              </a:rPr>
              <a:t>(</a:t>
            </a:r>
            <a:r>
              <a:rPr lang="ru-RU" sz="2000" b="1" i="1" dirty="0" err="1" smtClean="0">
                <a:latin typeface="Times New Roman" pitchFamily="18" charset="0"/>
                <a:cs typeface="Times New Roman" pitchFamily="18" charset="0"/>
              </a:rPr>
              <a:t>x</a:t>
            </a:r>
            <a:r>
              <a:rPr lang="ru-RU" sz="2000" b="1" i="1" dirty="0">
                <a:latin typeface="Times New Roman" pitchFamily="18" charset="0"/>
                <a:cs typeface="Times New Roman" pitchFamily="18" charset="0"/>
              </a:rPr>
              <a:t>)</a:t>
            </a:r>
            <a:r>
              <a:rPr lang="ru-RU" sz="2000" dirty="0">
                <a:latin typeface="Times New Roman" pitchFamily="18" charset="0"/>
                <a:cs typeface="Times New Roman" pitchFamily="18" charset="0"/>
              </a:rPr>
              <a:t>, який обчислюється як </a:t>
            </a:r>
            <a:r>
              <a:rPr lang="ru-RU" sz="2000" dirty="0" err="1">
                <a:latin typeface="Times New Roman" pitchFamily="18" charset="0"/>
                <a:cs typeface="Times New Roman" pitchFamily="18" charset="0"/>
              </a:rPr>
              <a:t>різниця</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нтенсивностей</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пікселів у світлій та темній областях. </a:t>
            </a:r>
            <a:endParaRPr lang="ru-RU" sz="2000" dirty="0" smtClean="0">
              <a:latin typeface="Times New Roman" pitchFamily="18" charset="0"/>
              <a:cs typeface="Times New Roman" pitchFamily="18" charset="0"/>
            </a:endParaRPr>
          </a:p>
          <a:p>
            <a:pPr algn="l" rtl="0">
              <a:buNone/>
            </a:pPr>
            <a:r>
              <a:rPr lang="ru-RU" sz="2000" dirty="0" err="1" smtClean="0">
                <a:latin typeface="Times New Roman" pitchFamily="18" charset="0"/>
                <a:cs typeface="Times New Roman" pitchFamily="18" charset="0"/>
              </a:rPr>
              <a:t>Слабкий</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класифікатор має вигляд</a:t>
            </a:r>
            <a:r>
              <a:rPr lang="ru-RU" sz="2000" dirty="0" smtClean="0">
                <a:latin typeface="Times New Roman" pitchFamily="18" charset="0"/>
                <a:cs typeface="Times New Roman" pitchFamily="18" charset="0"/>
              </a:rPr>
              <a:t>:</a:t>
            </a:r>
          </a:p>
          <a:p>
            <a:pPr algn="l" rtl="0"/>
            <a:endParaRPr lang="ru-RU" sz="2000" b="1" dirty="0">
              <a:latin typeface="Times New Roman" pitchFamily="18" charset="0"/>
              <a:cs typeface="Times New Roman" pitchFamily="18" charset="0"/>
            </a:endParaRPr>
          </a:p>
          <a:p>
            <a:pPr algn="l" rtl="0"/>
            <a:endParaRPr lang="ru-RU"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1399" y="5877272"/>
            <a:ext cx="2637767"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2348880"/>
            <a:ext cx="2160240" cy="43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43175" y="3162300"/>
            <a:ext cx="5315476" cy="698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11759" y="3933056"/>
            <a:ext cx="3365427" cy="43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318878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7128792" cy="576064"/>
          </a:xfrm>
        </p:spPr>
        <p:txBody>
          <a:bodyPr>
            <a:normAutofit/>
          </a:bodyPr>
          <a:lstStyle/>
          <a:p>
            <a:pPr algn="l" rtl="0">
              <a:buNone/>
            </a:pPr>
            <a:r>
              <a:rPr lang="ru-RU" sz="2800" dirty="0">
                <a:latin typeface="Times New Roman" pitchFamily="18" charset="0"/>
                <a:cs typeface="Times New Roman" pitchFamily="18" charset="0"/>
              </a:rPr>
              <a:t>Інтегральне представлення зображень</a:t>
            </a:r>
          </a:p>
        </p:txBody>
      </p:sp>
      <p:sp>
        <p:nvSpPr>
          <p:cNvPr id="3" name="Объект 2"/>
          <p:cNvSpPr>
            <a:spLocks noGrp="1"/>
          </p:cNvSpPr>
          <p:nvPr>
            <p:ph idx="4294967295"/>
          </p:nvPr>
        </p:nvSpPr>
        <p:spPr>
          <a:xfrm>
            <a:off x="179512" y="980728"/>
            <a:ext cx="8784976" cy="3960440"/>
          </a:xfrm>
          <a:prstGeom prst="rect">
            <a:avLst/>
          </a:prstGeom>
        </p:spPr>
        <p:txBody>
          <a:bodyPr/>
          <a:lstStyle/>
          <a:p>
            <a:pPr marL="0" indent="355600" algn="just" rtl="0">
              <a:buNone/>
            </a:pPr>
            <a:r>
              <a:rPr lang="ru-RU" sz="2000" dirty="0">
                <a:latin typeface="Times New Roman" pitchFamily="18" charset="0"/>
                <a:cs typeface="Times New Roman" pitchFamily="18" charset="0"/>
              </a:rPr>
              <a:t>Інтегральне уявлення можна у вигляді матриці, розміри якої збігаються з розмірами вихідного зображення </a:t>
            </a:r>
            <a:r>
              <a:rPr lang="ru-RU" sz="2000" b="1" i="1" dirty="0">
                <a:latin typeface="Times New Roman" pitchFamily="18" charset="0"/>
                <a:cs typeface="Times New Roman" pitchFamily="18" charset="0"/>
              </a:rPr>
              <a:t>I</a:t>
            </a:r>
            <a:r>
              <a:rPr lang="ru-RU" sz="2000" dirty="0">
                <a:latin typeface="Times New Roman" pitchFamily="18" charset="0"/>
                <a:cs typeface="Times New Roman" pitchFamily="18" charset="0"/>
              </a:rPr>
              <a:t>, де кожен елемент розраховується так:</a:t>
            </a:r>
          </a:p>
          <a:p>
            <a:pPr marL="0" indent="355600" algn="just" rtl="0"/>
            <a:endParaRPr lang="ru-RU" sz="2000" dirty="0" smtClean="0">
              <a:latin typeface="Times New Roman" pitchFamily="18" charset="0"/>
              <a:cs typeface="Times New Roman" pitchFamily="18" charset="0"/>
            </a:endParaRPr>
          </a:p>
          <a:p>
            <a:pPr marL="0" indent="355600" algn="just" rtl="0"/>
            <a:endParaRPr lang="ru-RU" sz="2000" dirty="0" smtClean="0">
              <a:latin typeface="Times New Roman" pitchFamily="18" charset="0"/>
              <a:cs typeface="Times New Roman" pitchFamily="18" charset="0"/>
            </a:endParaRPr>
          </a:p>
          <a:p>
            <a:pPr marL="0" indent="355600" algn="just" rtl="0">
              <a:buNone/>
            </a:pPr>
            <a:endParaRPr lang="ru-RU" sz="2000" dirty="0" smtClean="0">
              <a:latin typeface="Times New Roman" pitchFamily="18" charset="0"/>
              <a:cs typeface="Times New Roman" pitchFamily="18" charset="0"/>
            </a:endParaRPr>
          </a:p>
          <a:p>
            <a:pPr marL="0" indent="355600" algn="just" rtl="0">
              <a:buNone/>
            </a:pPr>
            <a:r>
              <a:rPr lang="ru-RU" sz="2000" dirty="0" smtClean="0">
                <a:latin typeface="Times New Roman" pitchFamily="18" charset="0"/>
                <a:cs typeface="Times New Roman" pitchFamily="18" charset="0"/>
              </a:rPr>
              <a:t>Де </a:t>
            </a:r>
            <a:r>
              <a:rPr lang="ru-RU" sz="2000" b="1" i="1" dirty="0" smtClean="0">
                <a:latin typeface="Times New Roman" pitchFamily="18" charset="0"/>
                <a:cs typeface="Times New Roman" pitchFamily="18" charset="0"/>
              </a:rPr>
              <a:t>I(</a:t>
            </a:r>
            <a:r>
              <a:rPr lang="ru-RU" sz="2000" b="1" i="1" dirty="0" err="1" smtClean="0">
                <a:latin typeface="Times New Roman" pitchFamily="18" charset="0"/>
                <a:cs typeface="Times New Roman" pitchFamily="18" charset="0"/>
              </a:rPr>
              <a:t>r,c</a:t>
            </a:r>
            <a:r>
              <a:rPr lang="ru-RU" sz="2000" b="1" i="1" dirty="0">
                <a:latin typeface="Times New Roman" pitchFamily="18" charset="0"/>
                <a:cs typeface="Times New Roman" pitchFamily="18" charset="0"/>
              </a:rPr>
              <a:t>)</a:t>
            </a:r>
            <a:r>
              <a:rPr lang="ru-RU" sz="2000" dirty="0">
                <a:latin typeface="Times New Roman" pitchFamily="18" charset="0"/>
                <a:cs typeface="Times New Roman" pitchFamily="18" charset="0"/>
              </a:rPr>
              <a:t> – яскравість пікселя вихідного </a:t>
            </a:r>
            <a:r>
              <a:rPr lang="ru-RU" sz="2000" dirty="0" err="1">
                <a:latin typeface="Times New Roman" pitchFamily="18" charset="0"/>
                <a:cs typeface="Times New Roman" pitchFamily="18" charset="0"/>
              </a:rPr>
              <a:t>зображення</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0" indent="355600" algn="just" rtl="0">
              <a:buNone/>
            </a:pPr>
            <a:endParaRPr lang="ru-RU" sz="2000" dirty="0">
              <a:latin typeface="Times New Roman" pitchFamily="18" charset="0"/>
              <a:cs typeface="Times New Roman" pitchFamily="18" charset="0"/>
            </a:endParaRPr>
          </a:p>
          <a:p>
            <a:pPr marL="0" indent="355600" algn="just" rtl="0">
              <a:buNone/>
            </a:pPr>
            <a:r>
              <a:rPr lang="ru-RU" sz="2000" dirty="0">
                <a:latin typeface="Times New Roman" pitchFamily="18" charset="0"/>
                <a:cs typeface="Times New Roman" pitchFamily="18" charset="0"/>
              </a:rPr>
              <a:t>Кожен елемент </a:t>
            </a:r>
            <a:r>
              <a:rPr lang="ru-RU" sz="2000" dirty="0" err="1">
                <a:latin typeface="Times New Roman" pitchFamily="18" charset="0"/>
                <a:cs typeface="Times New Roman" pitchFamily="18" charset="0"/>
              </a:rPr>
              <a:t>матриці</a:t>
            </a:r>
            <a:r>
              <a:rPr lang="ru-RU" sz="2000" dirty="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I</a:t>
            </a:r>
            <a:r>
              <a:rPr lang="en-US" sz="2000" b="1" i="1" dirty="0" smtClean="0">
                <a:latin typeface="Times New Roman" pitchFamily="18" charset="0"/>
                <a:cs typeface="Times New Roman" pitchFamily="18" charset="0"/>
              </a:rPr>
              <a:t>[</a:t>
            </a:r>
            <a:r>
              <a:rPr lang="ru-RU" sz="2000" b="1" i="1" dirty="0" err="1" smtClean="0">
                <a:latin typeface="Times New Roman" pitchFamily="18" charset="0"/>
                <a:cs typeface="Times New Roman" pitchFamily="18" charset="0"/>
              </a:rPr>
              <a:t>x,y</a:t>
            </a:r>
            <a:r>
              <a:rPr lang="ru-RU" sz="2000" b="1" i="1" dirty="0">
                <a:latin typeface="Times New Roman" pitchFamily="18" charset="0"/>
                <a:cs typeface="Times New Roman" pitchFamily="18" charset="0"/>
              </a:rPr>
              <a:t>]</a:t>
            </a:r>
            <a:r>
              <a:rPr lang="ru-RU" sz="2000" dirty="0">
                <a:latin typeface="Times New Roman" pitchFamily="18" charset="0"/>
                <a:cs typeface="Times New Roman" pitchFamily="18" charset="0"/>
              </a:rPr>
              <a:t> являє собою суму пікселів у прямокутнику від (0,0) до (</a:t>
            </a:r>
            <a:r>
              <a:rPr lang="ru-RU" sz="2000" dirty="0" err="1">
                <a:latin typeface="Times New Roman" pitchFamily="18" charset="0"/>
                <a:cs typeface="Times New Roman" pitchFamily="18" charset="0"/>
              </a:rPr>
              <a:t>x,y</a:t>
            </a:r>
            <a:r>
              <a:rPr lang="ru-RU" sz="2000" dirty="0">
                <a:latin typeface="Times New Roman" pitchFamily="18" charset="0"/>
                <a:cs typeface="Times New Roman" pitchFamily="18" charset="0"/>
              </a:rPr>
              <a:t>). Розрахунок такої матриці займає лінійний час. </a:t>
            </a:r>
            <a:endParaRPr lang="ru-RU" sz="2000" dirty="0" smtClean="0">
              <a:latin typeface="Times New Roman" pitchFamily="18" charset="0"/>
              <a:cs typeface="Times New Roman" pitchFamily="18" charset="0"/>
            </a:endParaRPr>
          </a:p>
          <a:p>
            <a:pPr marL="0" indent="355600" algn="just" rtl="0">
              <a:buNone/>
            </a:pPr>
            <a:r>
              <a:rPr lang="uk-UA" sz="2000" dirty="0" smtClean="0">
                <a:latin typeface="Times New Roman" pitchFamily="18" charset="0"/>
                <a:cs typeface="Times New Roman" pitchFamily="18" charset="0"/>
              </a:rPr>
              <a:t>Для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обчислення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прямокутної</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області в інтегральному поданні зображення потрібно всього 4 операції звернення до масиву та 3 арифметичні операції. Це дозволяє швидко розраховувати ознаки Хаара для зображення у навчанні та розпізнаванні.</a:t>
            </a:r>
          </a:p>
          <a:p>
            <a:pPr algn="l" rtl="0"/>
            <a:endParaRPr lang="ru-RU"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1628800"/>
            <a:ext cx="2785534" cy="1224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2136384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488832" cy="504056"/>
          </a:xfrm>
        </p:spPr>
        <p:txBody>
          <a:bodyPr/>
          <a:lstStyle/>
          <a:p>
            <a:pPr algn="l" rtl="0">
              <a:buNone/>
            </a:pPr>
            <a:r>
              <a:rPr lang="ru-RU" sz="2800" dirty="0" smtClean="0">
                <a:latin typeface="Times New Roman" pitchFamily="18" charset="0"/>
                <a:cs typeface="Times New Roman" pitchFamily="18" charset="0"/>
              </a:rPr>
              <a:t>Розпізнавання</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179512" y="764705"/>
            <a:ext cx="8784976" cy="2736304"/>
          </a:xfrm>
          <a:prstGeom prst="rect">
            <a:avLst/>
          </a:prstGeom>
        </p:spPr>
        <p:txBody>
          <a:bodyPr>
            <a:normAutofit/>
          </a:bodyPr>
          <a:lstStyle/>
          <a:p>
            <a:pPr marL="0" indent="355600" algn="just" rtl="0">
              <a:buNone/>
            </a:pPr>
            <a:r>
              <a:rPr lang="ru-RU" sz="2000" dirty="0">
                <a:latin typeface="Times New Roman" pitchFamily="18" charset="0"/>
                <a:cs typeface="Times New Roman" pitchFamily="18" charset="0"/>
              </a:rPr>
              <a:t>Після навчання на тестовій вибірці є навчена база знань із слабких класифікаторів. </a:t>
            </a:r>
            <a:endParaRPr lang="ru-RU" sz="2000" dirty="0" smtClean="0">
              <a:latin typeface="Times New Roman" pitchFamily="18" charset="0"/>
              <a:cs typeface="Times New Roman" pitchFamily="18" charset="0"/>
            </a:endParaRPr>
          </a:p>
          <a:p>
            <a:pPr marL="0" indent="355600" algn="just" rtl="0">
              <a:buNone/>
            </a:pPr>
            <a:r>
              <a:rPr lang="ru-RU" sz="2000" dirty="0" smtClean="0">
                <a:latin typeface="Times New Roman" pitchFamily="18" charset="0"/>
                <a:cs typeface="Times New Roman" pitchFamily="18" charset="0"/>
              </a:rPr>
              <a:t>Для </a:t>
            </a:r>
            <a:r>
              <a:rPr lang="ru-RU" sz="2000" dirty="0">
                <a:latin typeface="Times New Roman" pitchFamily="18" charset="0"/>
                <a:cs typeface="Times New Roman" pitchFamily="18" charset="0"/>
              </a:rPr>
              <a:t>кожного класифікатора відомі: </a:t>
            </a:r>
            <a:endParaRPr lang="ru-RU" sz="2000" dirty="0" smtClean="0">
              <a:latin typeface="Times New Roman" pitchFamily="18" charset="0"/>
              <a:cs typeface="Times New Roman" pitchFamily="18" charset="0"/>
            </a:endParaRPr>
          </a:p>
          <a:p>
            <a:pPr marL="0" indent="355600" algn="just"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ознака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Хаара, що використовується в </a:t>
            </a:r>
            <a:r>
              <a:rPr lang="ru-RU" sz="2000" dirty="0" err="1">
                <a:latin typeface="Times New Roman" pitchFamily="18" charset="0"/>
                <a:cs typeface="Times New Roman" pitchFamily="18" charset="0"/>
              </a:rPr>
              <a:t>цьому</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класифікаторі</a:t>
            </a:r>
            <a:r>
              <a:rPr lang="ru-RU" sz="2000" dirty="0" smtClean="0">
                <a:latin typeface="Times New Roman" pitchFamily="18" charset="0"/>
                <a:cs typeface="Times New Roman" pitchFamily="18" charset="0"/>
              </a:rPr>
              <a:t>; </a:t>
            </a:r>
          </a:p>
          <a:p>
            <a:pPr marL="0" indent="355600" algn="just"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положення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класифікатора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всередині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вікна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розміром</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пікселів</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та </a:t>
            </a:r>
            <a:r>
              <a:rPr lang="ru-RU" sz="2000" dirty="0" err="1">
                <a:latin typeface="Times New Roman" pitchFamily="18" charset="0"/>
                <a:cs typeface="Times New Roman" pitchFamily="18" charset="0"/>
              </a:rPr>
              <a:t>значення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порогу </a:t>
            </a:r>
            <a:r>
              <a:rPr lang="ru-RU" sz="2000" b="1" i="1" dirty="0">
                <a:latin typeface="Times New Roman" pitchFamily="18" charset="0"/>
                <a:cs typeface="Times New Roman" pitchFamily="18" charset="0"/>
              </a:rPr>
              <a:t>E</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graphicFrame>
        <p:nvGraphicFramePr>
          <p:cNvPr id="4" name="Объект 3"/>
          <p:cNvGraphicFramePr>
            <a:graphicFrameLocks noChangeAspect="1"/>
          </p:cNvGraphicFramePr>
          <p:nvPr/>
        </p:nvGraphicFramePr>
        <p:xfrm>
          <a:off x="6732240" y="2396885"/>
          <a:ext cx="720080" cy="240027"/>
        </p:xfrm>
        <a:graphic>
          <a:graphicData uri="http://schemas.openxmlformats.org/presentationml/2006/ole">
            <p:oleObj spid="_x0000_s1026" name="Equation" r:id="rId3" imgW="457200" imgH="152280" progId="Equation.DSMT4">
              <p:embed/>
            </p:oleObj>
          </a:graphicData>
        </a:graphic>
      </p:graphicFrame>
      <p:sp>
        <p:nvSpPr>
          <p:cNvPr id="5"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001857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3" y="192577"/>
            <a:ext cx="6956611" cy="716143"/>
          </a:xfrm>
        </p:spPr>
        <p:txBody>
          <a:bodyPr>
            <a:normAutofit/>
          </a:bodyPr>
          <a:lstStyle/>
          <a:p>
            <a:pPr algn="l" rtl="0">
              <a:lnSpc>
                <a:spcPts val="4000"/>
              </a:lnSpc>
              <a:buNone/>
            </a:pPr>
            <a:r>
              <a:rPr lang="ru-RU" sz="2800" dirty="0" smtClean="0">
                <a:latin typeface="Times New Roman" pitchFamily="18" charset="0"/>
                <a:cs typeface="Times New Roman" pitchFamily="18" charset="0"/>
              </a:rPr>
              <a:t>Введення в нейронні </a:t>
            </a:r>
            <a:r>
              <a:rPr lang="ru-RU" sz="2800" dirty="0" err="1" smtClean="0">
                <a:latin typeface="Times New Roman" pitchFamily="18" charset="0"/>
                <a:cs typeface="Times New Roman" pitchFamily="18" charset="0"/>
              </a:rPr>
              <a:t>мережі</a:t>
            </a:r>
            <a:r>
              <a:rPr lang="en-US" sz="2800" dirty="0" smtClean="0">
                <a:latin typeface="Times New Roman" pitchFamily="18" charset="0"/>
                <a:cs typeface="Times New Roman" pitchFamily="18" charset="0"/>
              </a:rPr>
              <a:t>:</a:t>
            </a:r>
            <a:r>
              <a:rPr lang="uk-UA"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персептрон</a:t>
            </a:r>
            <a:endParaRPr lang="ru-RU" sz="2800" dirty="0">
              <a:latin typeface="Times New Roman" pitchFamily="18" charset="0"/>
              <a:cs typeface="Times New Roman" pitchFamily="18" charset="0"/>
            </a:endParaRPr>
          </a:p>
        </p:txBody>
      </p:sp>
      <p:pic>
        <p:nvPicPr>
          <p:cNvPr id="4" name="Объект 3"/>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a:xfrm>
            <a:off x="290331" y="1513888"/>
            <a:ext cx="7024700" cy="3544107"/>
          </a:xfrm>
          <a:prstGeom prst="rect">
            <a:avLst/>
          </a:prstGeom>
        </p:spPr>
      </p:pic>
      <p:sp>
        <p:nvSpPr>
          <p:cNvPr id="3" name="TextBox 2"/>
          <p:cNvSpPr txBox="1"/>
          <p:nvPr/>
        </p:nvSpPr>
        <p:spPr>
          <a:xfrm>
            <a:off x="756" y="1239207"/>
            <a:ext cx="1467389" cy="400110"/>
          </a:xfrm>
          <a:prstGeom prst="rect">
            <a:avLst/>
          </a:prstGeom>
          <a:noFill/>
        </p:spPr>
        <p:txBody>
          <a:bodyPr wrap="none" rtlCol="0">
            <a:spAutoFit/>
          </a:bodyPr>
          <a:lstStyle/>
          <a:p>
            <a:pPr algn="l" rtl="0"/>
            <a:r>
              <a:rPr lang="ru-RU" sz="2000" dirty="0" smtClean="0">
                <a:solidFill>
                  <a:srgbClr val="000000"/>
                </a:solidFill>
                <a:latin typeface="Arial" panose="020B0604020202020204" pitchFamily="34" charset="0"/>
                <a:cs typeface="Arial" panose="020B0604020202020204" pitchFamily="34" charset="0"/>
              </a:rPr>
              <a:t>Зміщення</a:t>
            </a:r>
            <a:endParaRPr lang="ru-RU" sz="200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4450752" y="1969192"/>
            <a:ext cx="2784737" cy="400110"/>
          </a:xfrm>
          <a:prstGeom prst="rect">
            <a:avLst/>
          </a:prstGeom>
          <a:noFill/>
        </p:spPr>
        <p:txBody>
          <a:bodyPr wrap="none" rtlCol="0">
            <a:spAutoFit/>
          </a:bodyPr>
          <a:lstStyle/>
          <a:p>
            <a:pPr algn="l" rtl="0"/>
            <a:r>
              <a:rPr lang="en-US" sz="2000" dirty="0" smtClean="0">
                <a:solidFill>
                  <a:srgbClr val="000000"/>
                </a:solidFill>
                <a:latin typeface="Arial" panose="020B0604020202020204" pitchFamily="34" charset="0"/>
                <a:cs typeface="Arial" panose="020B0604020202020204" pitchFamily="34" charset="0"/>
              </a:rPr>
              <a:t>f -</a:t>
            </a:r>
            <a:r>
              <a:rPr lang="ru-RU" sz="2000" dirty="0" smtClean="0">
                <a:solidFill>
                  <a:srgbClr val="000000"/>
                </a:solidFill>
                <a:latin typeface="Arial" panose="020B0604020202020204" pitchFamily="34" charset="0"/>
                <a:cs typeface="Arial" panose="020B0604020202020204" pitchFamily="34" charset="0"/>
              </a:rPr>
              <a:t>Функція активації</a:t>
            </a:r>
            <a:endParaRPr lang="ru-RU" sz="2000" dirty="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0" y="4847417"/>
            <a:ext cx="2881112" cy="400110"/>
          </a:xfrm>
          <a:prstGeom prst="rect">
            <a:avLst/>
          </a:prstGeom>
          <a:noFill/>
        </p:spPr>
        <p:txBody>
          <a:bodyPr wrap="square" rtlCol="0">
            <a:spAutoFit/>
          </a:bodyPr>
          <a:lstStyle/>
          <a:p>
            <a:pPr algn="ctr" rtl="0"/>
            <a:r>
              <a:rPr lang="en-US" sz="2000" dirty="0">
                <a:solidFill>
                  <a:srgbClr val="000000"/>
                </a:solidFill>
                <a:latin typeface="Arial" panose="020B0604020202020204" pitchFamily="34" charset="0"/>
                <a:cs typeface="Arial" panose="020B0604020202020204" pitchFamily="34" charset="0"/>
              </a:rPr>
              <a:t>x</a:t>
            </a:r>
            <a:r>
              <a:rPr lang="en-US" sz="2000" dirty="0" smtClean="0">
                <a:solidFill>
                  <a:srgbClr val="000000"/>
                </a:solidFill>
                <a:latin typeface="Arial" panose="020B0604020202020204" pitchFamily="34" charset="0"/>
                <a:cs typeface="Arial" panose="020B0604020202020204" pitchFamily="34" charset="0"/>
              </a:rPr>
              <a:t>-</a:t>
            </a:r>
            <a:r>
              <a:rPr lang="ru-RU" sz="2000" dirty="0" smtClean="0">
                <a:solidFill>
                  <a:srgbClr val="000000"/>
                </a:solidFill>
                <a:latin typeface="Arial" panose="020B0604020202020204" pitchFamily="34" charset="0"/>
                <a:cs typeface="Arial" panose="020B0604020202020204" pitchFamily="34" charset="0"/>
              </a:rPr>
              <a:t>Входи</a:t>
            </a:r>
            <a:r>
              <a:rPr lang="en-US" sz="2000" dirty="0" smtClean="0">
                <a:solidFill>
                  <a:srgbClr val="000000"/>
                </a:solidFill>
                <a:latin typeface="Arial" panose="020B0604020202020204" pitchFamily="34" charset="0"/>
                <a:cs typeface="Arial" panose="020B0604020202020204" pitchFamily="34" charset="0"/>
              </a:rPr>
              <a:t>(</a:t>
            </a:r>
            <a:r>
              <a:rPr lang="ru-RU" sz="2000" dirty="0" smtClean="0">
                <a:solidFill>
                  <a:srgbClr val="000000"/>
                </a:solidFill>
                <a:latin typeface="Arial" panose="020B0604020202020204" pitchFamily="34" charset="0"/>
                <a:cs typeface="Arial" panose="020B0604020202020204" pitchFamily="34" charset="0"/>
              </a:rPr>
              <a:t>Сенсори)</a:t>
            </a:r>
          </a:p>
        </p:txBody>
      </p:sp>
      <p:sp>
        <p:nvSpPr>
          <p:cNvPr id="7" name="TextBox 6"/>
          <p:cNvSpPr txBox="1"/>
          <p:nvPr/>
        </p:nvSpPr>
        <p:spPr>
          <a:xfrm>
            <a:off x="1677899" y="1230528"/>
            <a:ext cx="2828873" cy="400110"/>
          </a:xfrm>
          <a:prstGeom prst="rect">
            <a:avLst/>
          </a:prstGeom>
          <a:noFill/>
        </p:spPr>
        <p:txBody>
          <a:bodyPr wrap="square" rtlCol="0">
            <a:spAutoFit/>
          </a:bodyPr>
          <a:lstStyle/>
          <a:p>
            <a:pPr algn="ctr" rtl="0"/>
            <a:r>
              <a:rPr lang="en-US" sz="2000" dirty="0" smtClean="0">
                <a:solidFill>
                  <a:srgbClr val="000000"/>
                </a:solidFill>
                <a:latin typeface="Arial" panose="020B0604020202020204" pitchFamily="34" charset="0"/>
                <a:cs typeface="Arial" panose="020B0604020202020204" pitchFamily="34" charset="0"/>
              </a:rPr>
              <a:t>w -</a:t>
            </a:r>
            <a:r>
              <a:rPr lang="ru-RU" sz="2000" dirty="0" smtClean="0">
                <a:solidFill>
                  <a:srgbClr val="000000"/>
                </a:solidFill>
                <a:latin typeface="Arial" panose="020B0604020202020204" pitchFamily="34" charset="0"/>
                <a:cs typeface="Arial" panose="020B0604020202020204" pitchFamily="34" charset="0"/>
              </a:rPr>
              <a:t>Ваги</a:t>
            </a:r>
            <a:endParaRPr lang="ru-RU" sz="20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6771419" y="3028618"/>
            <a:ext cx="1504677" cy="400110"/>
          </a:xfrm>
          <a:prstGeom prst="rect">
            <a:avLst/>
          </a:prstGeom>
          <a:noFill/>
        </p:spPr>
        <p:txBody>
          <a:bodyPr wrap="square" rtlCol="0">
            <a:spAutoFit/>
          </a:bodyPr>
          <a:lstStyle/>
          <a:p>
            <a:pPr algn="ctr" rtl="0"/>
            <a:r>
              <a:rPr lang="en-US" sz="2000" dirty="0" smtClean="0">
                <a:solidFill>
                  <a:srgbClr val="000000"/>
                </a:solidFill>
                <a:latin typeface="Arial" panose="020B0604020202020204" pitchFamily="34" charset="0"/>
                <a:cs typeface="Arial" panose="020B0604020202020204" pitchFamily="34" charset="0"/>
              </a:rPr>
              <a:t>Y -</a:t>
            </a:r>
            <a:r>
              <a:rPr lang="ru-RU" sz="2000" dirty="0" smtClean="0">
                <a:solidFill>
                  <a:srgbClr val="000000"/>
                </a:solidFill>
                <a:latin typeface="Arial" panose="020B0604020202020204" pitchFamily="34" charset="0"/>
                <a:cs typeface="Arial" panose="020B0604020202020204" pitchFamily="34" charset="0"/>
              </a:rPr>
              <a:t>Вихід</a:t>
            </a:r>
            <a:endParaRPr lang="en-US" sz="2000" dirty="0" smtClean="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11" name="TextBox 10"/>
              <p:cNvSpPr txBox="1"/>
              <p:nvPr/>
            </p:nvSpPr>
            <p:spPr>
              <a:xfrm>
                <a:off x="327251" y="5736092"/>
                <a:ext cx="1880515" cy="839269"/>
              </a:xfrm>
              <a:prstGeom prst="rect">
                <a:avLst/>
              </a:prstGeom>
              <a:noFill/>
            </p:spPr>
            <p:txBody>
              <a:bodyPr wrap="none" rtlCol="0">
                <a:spAutoFit/>
              </a:bodyPr>
              <a:lstStyle/>
              <a:p>
                <a:pPr rtl="0" algn="l"/>
                <a14:m>
                  <m:oMathPara xmlns:m="http://schemas.openxmlformats.org/officeDocument/2006/math">
                    <m:oMathParaPr>
                      <m:jc m:val="centerGroup"/>
                    </m:oMathParaPr>
                    <m:oMath>
                      <m:r>
                        <a:rPr lang="en-US" sz="2000" i="1" smtClean="0">
                          <a:solidFill>
                            <a:srgbClr val="000000"/>
                          </a:solidFill>
                          <a:latin typeface="Cambria Math"/>
                        </a:rPr>
                        <m:t>h</m:t>
                      </m:r>
                      <m:r>
                        <a:rPr lang="en-US" sz="2000" i="1" smtClean="0">
                          <a:solidFill>
                            <a:srgbClr val="000000"/>
                          </a:solidFill>
                          <a:latin typeface="Cambria Math"/>
                        </a:rPr>
                        <m:t>= </m:t>
                      </m:r>
                      <m:nary>
                        <m:naryPr>
                          <m:chr m:val="∑"/>
                          <m:supHide m:val="on"/>
                          <m:ctrlPr>
                            <a:rPr lang="en-US" sz="2000" i="1" smtClean="0">
                              <a:solidFill>
                                <a:srgbClr val="000000"/>
                              </a:solidFill>
                              <a:latin typeface="Cambria Math"/>
                            </a:rPr>
                          </m:ctrlPr>
                        </m:naryPr>
                        <m:sub>
                          <m:r>
                            <m:rPr>
                              <m:brk m:alnAt="7"/>
                            </m:rPr>
                            <a:rPr lang="en-US" sz="2000" i="1" smtClean="0">
                              <a:solidFill>
                                <a:srgbClr val="000000"/>
                              </a:solidFill>
                              <a:latin typeface="Cambria Math"/>
                            </a:rPr>
                            <m:t>𝑖</m:t>
                          </m:r>
                        </m:sub>
                        <m:sup/>
                        <m:e>
                          <m:sSub>
                            <m:sSubPr>
                              <m:ctrlPr>
                                <a:rPr lang="en-US" sz="2000" i="1" smtClean="0">
                                  <a:solidFill>
                                    <a:srgbClr val="000000"/>
                                  </a:solidFill>
                                  <a:latin typeface="Cambria Math"/>
                                </a:rPr>
                              </m:ctrlPr>
                            </m:sSubPr>
                            <m:e>
                              <m:r>
                                <a:rPr lang="en-US" sz="2000" i="1" smtClean="0">
                                  <a:solidFill>
                                    <a:srgbClr val="000000"/>
                                  </a:solidFill>
                                  <a:latin typeface="Cambria Math"/>
                                </a:rPr>
                                <m:t>𝑥</m:t>
                              </m:r>
                            </m:e>
                            <m:sub>
                              <m:r>
                                <a:rPr lang="en-US" sz="2000" i="1" smtClean="0">
                                  <a:solidFill>
                                    <a:srgbClr val="000000"/>
                                  </a:solidFill>
                                  <a:latin typeface="Cambria Math"/>
                                </a:rPr>
                                <m:t>𝑖</m:t>
                              </m:r>
                            </m:sub>
                          </m:sSub>
                          <m:r>
                            <a:rPr lang="en-US" sz="2000" i="1" smtClean="0">
                              <a:solidFill>
                                <a:srgbClr val="000000"/>
                              </a:solidFill>
                              <a:latin typeface="Cambria Math"/>
                            </a:rPr>
                            <m:t>∗</m:t>
                          </m:r>
                          <m:sSub>
                            <m:sSubPr>
                              <m:ctrlPr>
                                <a:rPr lang="en-US" sz="2000" i="1" smtClean="0">
                                  <a:solidFill>
                                    <a:srgbClr val="000000"/>
                                  </a:solidFill>
                                  <a:latin typeface="Cambria Math"/>
                                </a:rPr>
                              </m:ctrlPr>
                            </m:sSubPr>
                            <m:e>
                              <m:r>
                                <a:rPr lang="en-US" sz="2000" i="1" smtClean="0">
                                  <a:solidFill>
                                    <a:srgbClr val="000000"/>
                                  </a:solidFill>
                                  <a:latin typeface="Cambria Math"/>
                                </a:rPr>
                                <m:t>𝑤</m:t>
                              </m:r>
                            </m:e>
                            <m:sub>
                              <m:r>
                                <a:rPr lang="en-US" sz="2000" i="1" smtClean="0">
                                  <a:solidFill>
                                    <a:srgbClr val="000000"/>
                                  </a:solidFill>
                                  <a:latin typeface="Cambria Math"/>
                                </a:rPr>
                                <m:t>𝑖</m:t>
                              </m:r>
                            </m:sub>
                          </m:sSub>
                        </m:e>
                      </m:nary>
                    </m:oMath>
                  </m:oMathPara>
                </a14:m>
                <a:endParaRPr lang="ru-RU" sz="2000" dirty="0">
                  <a:solidFill>
                    <a:srgbClr val="00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327251" y="5736092"/>
                <a:ext cx="1880515" cy="839269"/>
              </a:xfrm>
              <a:prstGeom prst="rect">
                <a:avLst/>
              </a:prstGeom>
              <a:blipFill rotWithShape="1">
                <a:blip r:embed="rId4" cstate="print"/>
                <a:stretch>
                  <a:fillRect/>
                </a:stretch>
              </a:blipFill>
            </p:spPr>
            <p:txBody>
              <a:bodyPr/>
              <a:lstStyle/>
              <a:p>
                <a:pPr algn="l" rtl="0"/>
                <a:r>
                  <a:rPr lang="ru-RU">
                    <a:noFill/>
                  </a:rPr>
                  <a:t> </a:t>
                </a:r>
              </a:p>
            </p:txBody>
          </p:sp>
        </mc:Fallback>
      </mc:AlternateContent>
      <mc:AlternateContent xmlns:mc="http://schemas.openxmlformats.org/markup-compatibility/2006">
        <mc:Choice xmlns:a14="http://schemas.microsoft.com/office/drawing/2010/main" xmlns="" Requires="a14">
          <p:sp>
            <p:nvSpPr>
              <p:cNvPr id="12" name="TextBox 11"/>
              <p:cNvSpPr txBox="1"/>
              <p:nvPr/>
            </p:nvSpPr>
            <p:spPr>
              <a:xfrm>
                <a:off x="2413945" y="5898541"/>
                <a:ext cx="1356782" cy="400110"/>
              </a:xfrm>
              <a:prstGeom prst="rect">
                <a:avLst/>
              </a:prstGeom>
              <a:noFill/>
            </p:spPr>
            <p:txBody>
              <a:bodyPr wrap="none" rtlCol="0">
                <a:spAutoFit/>
              </a:bodyPr>
              <a:lstStyle/>
              <a:p>
                <a:pPr rtl="0" algn="l"/>
                <a14:m>
                  <m:oMathPara xmlns:m="http://schemas.openxmlformats.org/officeDocument/2006/math">
                    <m:oMathParaPr>
                      <m:jc m:val="centerGroup"/>
                    </m:oMathParaPr>
                    <m:oMath>
                      <m:r>
                        <a:rPr lang="en-US" sz="2000" i="1" smtClean="0">
                          <a:solidFill>
                            <a:srgbClr val="000000"/>
                          </a:solidFill>
                          <a:latin typeface="Cambria Math"/>
                        </a:rPr>
                        <m:t>𝑌</m:t>
                      </m:r>
                      <m:r>
                        <a:rPr lang="en-US" sz="2000" i="1" smtClean="0">
                          <a:solidFill>
                            <a:srgbClr val="000000"/>
                          </a:solidFill>
                          <a:latin typeface="Cambria Math"/>
                        </a:rPr>
                        <m:t>=</m:t>
                      </m:r>
                      <m:r>
                        <a:rPr lang="en-US" sz="2000" i="1" smtClean="0">
                          <a:solidFill>
                            <a:srgbClr val="000000"/>
                          </a:solidFill>
                          <a:latin typeface="Cambria Math"/>
                        </a:rPr>
                        <m:t>𝑓</m:t>
                      </m:r>
                      <m:r>
                        <a:rPr lang="en-US" sz="2000" i="1" smtClean="0">
                          <a:solidFill>
                            <a:srgbClr val="000000"/>
                          </a:solidFill>
                          <a:latin typeface="Cambria Math"/>
                        </a:rPr>
                        <m:t> (</m:t>
                      </m:r>
                      <m:r>
                        <a:rPr lang="en-US" sz="2000" i="1" smtClean="0">
                          <a:solidFill>
                            <a:srgbClr val="000000"/>
                          </a:solidFill>
                          <a:latin typeface="Cambria Math"/>
                        </a:rPr>
                        <m:t>h</m:t>
                      </m:r>
                      <m:r>
                        <a:rPr lang="en-US" sz="2000" i="1" smtClean="0">
                          <a:solidFill>
                            <a:srgbClr val="000000"/>
                          </a:solidFill>
                          <a:latin typeface="Cambria Math"/>
                        </a:rPr>
                        <m:t>) </m:t>
                      </m:r>
                    </m:oMath>
                  </m:oMathPara>
                </a14:m>
                <a:endParaRPr lang="ru-RU" sz="2000" dirty="0">
                  <a:solidFill>
                    <a:srgbClr val="00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2413945" y="5898541"/>
                <a:ext cx="1356782" cy="400110"/>
              </a:xfrm>
              <a:prstGeom prst="rect">
                <a:avLst/>
              </a:prstGeom>
              <a:blipFill rotWithShape="1">
                <a:blip r:embed="rId5" cstate="print"/>
                <a:stretch>
                  <a:fillRect b="-15385"/>
                </a:stretch>
              </a:blipFill>
            </p:spPr>
            <p:txBody>
              <a:bodyPr/>
              <a:lstStyle/>
              <a:p>
                <a:pPr algn="l" rtl="0"/>
                <a:r>
                  <a:rPr lang="ru-RU">
                    <a:noFill/>
                  </a:rPr>
                  <a:t> </a:t>
                </a:r>
              </a:p>
            </p:txBody>
          </p:sp>
        </mc:Fallback>
      </mc:AlternateContent>
      <p:sp>
        <p:nvSpPr>
          <p:cNvPr id="14" name="TextBox 13"/>
          <p:cNvSpPr txBox="1"/>
          <p:nvPr/>
        </p:nvSpPr>
        <p:spPr>
          <a:xfrm>
            <a:off x="3370633" y="3530624"/>
            <a:ext cx="1460721" cy="369332"/>
          </a:xfrm>
          <a:prstGeom prst="rect">
            <a:avLst/>
          </a:prstGeom>
          <a:noFill/>
        </p:spPr>
        <p:txBody>
          <a:bodyPr wrap="none" rtlCol="0">
            <a:spAutoFit/>
          </a:bodyPr>
          <a:lstStyle/>
          <a:p>
            <a:pPr algn="l" rtl="0"/>
            <a:r>
              <a:rPr lang="en-US" dirty="0" smtClean="0">
                <a:solidFill>
                  <a:srgbClr val="000000"/>
                </a:solidFill>
              </a:rPr>
              <a:t>h -</a:t>
            </a:r>
            <a:r>
              <a:rPr lang="ru-RU" dirty="0" smtClean="0">
                <a:solidFill>
                  <a:srgbClr val="000000"/>
                </a:solidFill>
              </a:rPr>
              <a:t>Суматор</a:t>
            </a:r>
            <a:endParaRPr lang="ru-RU" dirty="0">
              <a:solidFill>
                <a:srgbClr val="000000"/>
              </a:solidFill>
            </a:endParaRPr>
          </a:p>
        </p:txBody>
      </p:sp>
      <mc:AlternateContent xmlns:mc="http://schemas.openxmlformats.org/markup-compatibility/2006">
        <mc:Choice xmlns:a14="http://schemas.microsoft.com/office/drawing/2010/main" xmlns="" Requires="a14">
          <p:sp>
            <p:nvSpPr>
              <p:cNvPr id="9" name="TextBox 8"/>
              <p:cNvSpPr txBox="1"/>
              <p:nvPr/>
            </p:nvSpPr>
            <p:spPr>
              <a:xfrm>
                <a:off x="4019382" y="4648965"/>
                <a:ext cx="5115803" cy="2003754"/>
              </a:xfrm>
              <a:prstGeom prst="rect">
                <a:avLst/>
              </a:prstGeom>
              <a:noFill/>
            </p:spPr>
            <p:txBody>
              <a:bodyPr wrap="square" rtlCol="0">
                <a:spAutoFit/>
              </a:bodyPr>
              <a:lstStyle/>
              <a:p>
                <a:pPr rtl="0" algn="l"/>
                <a:r>
                  <a:rPr lang="ru-RU" sz="2000" dirty="0" smtClean="0">
                    <a:solidFill>
                      <a:srgbClr val="000000"/>
                    </a:solidFill>
                    <a:latin typeface="Arial" panose="020B0604020202020204" pitchFamily="34" charset="0"/>
                    <a:cs typeface="Arial" panose="020B0604020202020204" pitchFamily="34" charset="0"/>
                  </a:rPr>
                  <a:t>Види функцій активації</a:t>
                </a:r>
                <a:r>
                  <a:rPr lang="en-US" sz="2000" dirty="0" smtClean="0">
                    <a:solidFill>
                      <a:srgbClr val="000000"/>
                    </a:solidFill>
                    <a:latin typeface="Arial" panose="020B0604020202020204" pitchFamily="34" charset="0"/>
                    <a:cs typeface="Arial" panose="020B0604020202020204" pitchFamily="34" charset="0"/>
                  </a:rPr>
                  <a:t>:</a:t>
                </a:r>
                <a:endParaRPr lang="ru-RU" sz="2000" i="1" dirty="0" smtClean="0">
                  <a:solidFill>
                    <a:srgbClr val="000000"/>
                  </a:solidFill>
                  <a:latin typeface="Arial" panose="020B0604020202020204" pitchFamily="34" charset="0"/>
                  <a:cs typeface="Arial" panose="020B0604020202020204" pitchFamily="34" charset="0"/>
                </a:endParaRPr>
              </a:p>
              <a:p>
                <a:pPr marL="342900" indent="-342900" rtl="0" algn="l">
                  <a:buFontTx/>
                  <a:buAutoNum type="arabicParenR"/>
                </a:pPr>
                <a14:m>
                  <m:oMath xmlns:m="http://schemas.openxmlformats.org/officeDocument/2006/math">
                    <m:r>
                      <a:rPr lang="en-US" sz="2000" i="1" smtClean="0">
                        <a:solidFill>
                          <a:srgbClr val="000000"/>
                        </a:solidFill>
                        <a:latin typeface="Cambria Math"/>
                      </a:rPr>
                      <m:t>𝑓</m:t>
                    </m:r>
                    <m:d>
                      <m:dPr>
                        <m:ctrlPr>
                          <a:rPr lang="en-US" sz="2000" i="1" smtClean="0">
                            <a:solidFill>
                              <a:srgbClr val="000000"/>
                            </a:solidFill>
                            <a:latin typeface="Cambria Math"/>
                          </a:rPr>
                        </m:ctrlPr>
                      </m:dPr>
                      <m:e>
                        <m:r>
                          <a:rPr lang="en-US" sz="2000" i="1" smtClean="0">
                            <a:solidFill>
                              <a:srgbClr val="000000"/>
                            </a:solidFill>
                            <a:latin typeface="Cambria Math"/>
                          </a:rPr>
                          <m:t>h</m:t>
                        </m:r>
                      </m:e>
                    </m:d>
                    <m:r>
                      <a:rPr lang="en-US" sz="2000" i="1" smtClean="0">
                        <a:solidFill>
                          <a:srgbClr val="000000"/>
                        </a:solidFill>
                        <a:latin typeface="Cambria Math"/>
                      </a:rPr>
                      <m:t>=</m:t>
                    </m:r>
                    <m:d>
                      <m:dPr>
                        <m:begChr m:val="{"/>
                        <m:endChr m:val=""/>
                        <m:ctrlPr>
                          <a:rPr lang="en-US" sz="2000" i="1" smtClean="0">
                            <a:solidFill>
                              <a:srgbClr val="000000"/>
                            </a:solidFill>
                            <a:latin typeface="Cambria Math"/>
                          </a:rPr>
                        </m:ctrlPr>
                      </m:dPr>
                      <m:e>
                        <m:eqArr>
                          <m:eqArrPr>
                            <m:ctrlPr>
                              <a:rPr lang="en-US" sz="2000" i="1" smtClean="0">
                                <a:solidFill>
                                  <a:srgbClr val="000000"/>
                                </a:solidFill>
                                <a:latin typeface="Cambria Math"/>
                              </a:rPr>
                            </m:ctrlPr>
                          </m:eqArrPr>
                          <m:e>
                            <m:r>
                              <a:rPr lang="en-US" sz="2000" i="1">
                                <a:solidFill>
                                  <a:srgbClr val="000000"/>
                                </a:solidFill>
                                <a:latin typeface="Cambria Math"/>
                              </a:rPr>
                              <m:t>0,</m:t>
                            </m:r>
                            <m:r>
                              <a:rPr lang="en-US" sz="2000" i="1">
                                <a:solidFill>
                                  <a:srgbClr val="000000"/>
                                </a:solidFill>
                                <a:latin typeface="Cambria Math"/>
                              </a:rPr>
                              <m:t>h</m:t>
                            </m:r>
                            <m:r>
                              <a:rPr lang="en-US" sz="2000" i="1">
                                <a:solidFill>
                                  <a:srgbClr val="000000"/>
                                </a:solidFill>
                                <a:latin typeface="Cambria Math"/>
                              </a:rPr>
                              <m:t>&lt;</m:t>
                            </m:r>
                            <m:r>
                              <a:rPr lang="en-US" sz="2000" i="1">
                                <a:solidFill>
                                  <a:srgbClr val="000000"/>
                                </a:solidFill>
                                <a:latin typeface="Cambria Math"/>
                              </a:rPr>
                              <m:t>𝑡h𝑟𝑒𝑠h𝑜𝑙𝑑</m:t>
                            </m:r>
                          </m:e>
                          <m:e>
                            <m:r>
                              <a:rPr lang="en-US" sz="2000" i="1" smtClean="0">
                                <a:solidFill>
                                  <a:srgbClr val="000000"/>
                                </a:solidFill>
                                <a:latin typeface="Cambria Math"/>
                              </a:rPr>
                              <m:t>1</m:t>
                            </m:r>
                            <m:r>
                              <a:rPr lang="en-US" sz="2000" i="1">
                                <a:solidFill>
                                  <a:srgbClr val="000000"/>
                                </a:solidFill>
                                <a:latin typeface="Cambria Math"/>
                              </a:rPr>
                              <m:t>,</m:t>
                            </m:r>
                            <m:r>
                              <a:rPr lang="en-US" sz="2000" i="1">
                                <a:solidFill>
                                  <a:srgbClr val="000000"/>
                                </a:solidFill>
                                <a:latin typeface="Cambria Math"/>
                              </a:rPr>
                              <m:t>h</m:t>
                            </m:r>
                            <m:r>
                              <a:rPr lang="en-US" sz="2000" i="1">
                                <a:solidFill>
                                  <a:srgbClr val="000000"/>
                                </a:solidFill>
                                <a:latin typeface="Cambria Math"/>
                                <a:ea typeface="Cambria Math"/>
                              </a:rPr>
                              <m:t>≥</m:t>
                            </m:r>
                            <m:r>
                              <a:rPr lang="en-US" sz="2000" i="1">
                                <a:solidFill>
                                  <a:srgbClr val="000000"/>
                                </a:solidFill>
                                <a:latin typeface="Cambria Math"/>
                              </a:rPr>
                              <m:t>𝑡h𝑟𝑒𝑠h𝑜𝑙𝑑</m:t>
                            </m:r>
                          </m:e>
                        </m:eqArr>
                      </m:e>
                    </m:d>
                    <m:r>
                      <a:rPr lang="en-US" sz="2000" i="1" smtClean="0">
                        <a:solidFill>
                          <a:srgbClr val="000000"/>
                        </a:solidFill>
                        <a:latin typeface="Cambria Math"/>
                      </a:rPr>
                      <m:t> </m:t>
                    </m:r>
                  </m:oMath>
                </a14:m>
                <a:endParaRPr lang="ru-RU" sz="2000" i="1" dirty="0" smtClean="0">
                  <a:solidFill>
                    <a:srgbClr val="000000"/>
                  </a:solidFill>
                  <a:latin typeface="Cambria Math"/>
                </a:endParaRPr>
              </a:p>
              <a:p>
                <a:pPr marL="342900" indent="-342900" rtl="0" algn="l">
                  <a:buFontTx/>
                  <a:buAutoNum type="arabicParenR"/>
                </a:pPr>
                <a14:m>
                  <m:oMath xmlns:m="http://schemas.openxmlformats.org/officeDocument/2006/math">
                    <m:r>
                      <a:rPr lang="en-US" sz="2000" i="1">
                        <a:solidFill>
                          <a:srgbClr val="000000"/>
                        </a:solidFill>
                        <a:latin typeface="Cambria Math"/>
                      </a:rPr>
                      <m:t>𝑓</m:t>
                    </m:r>
                    <m:d>
                      <m:dPr>
                        <m:ctrlPr>
                          <a:rPr lang="en-US" sz="2000" i="1">
                            <a:solidFill>
                              <a:srgbClr val="000000"/>
                            </a:solidFill>
                            <a:latin typeface="Cambria Math"/>
                          </a:rPr>
                        </m:ctrlPr>
                      </m:dPr>
                      <m:e>
                        <m:r>
                          <a:rPr lang="en-US" sz="2000" i="1">
                            <a:solidFill>
                              <a:srgbClr val="000000"/>
                            </a:solidFill>
                            <a:latin typeface="Cambria Math"/>
                          </a:rPr>
                          <m:t>h</m:t>
                        </m:r>
                      </m:e>
                    </m:d>
                    <m:r>
                      <a:rPr lang="en-US" sz="2000" i="1">
                        <a:solidFill>
                          <a:srgbClr val="000000"/>
                        </a:solidFill>
                        <a:latin typeface="Cambria Math"/>
                      </a:rPr>
                      <m:t>=</m:t>
                    </m:r>
                    <m:f>
                      <m:fPr>
                        <m:ctrlPr>
                          <a:rPr lang="en-US" sz="2000" i="1">
                            <a:solidFill>
                              <a:srgbClr val="000000"/>
                            </a:solidFill>
                            <a:latin typeface="Cambria Math"/>
                          </a:rPr>
                        </m:ctrlPr>
                      </m:fPr>
                      <m:num>
                        <m:r>
                          <a:rPr lang="en-US" sz="2000" i="1">
                            <a:solidFill>
                              <a:srgbClr val="000000"/>
                            </a:solidFill>
                            <a:latin typeface="Cambria Math"/>
                          </a:rPr>
                          <m:t>1</m:t>
                        </m:r>
                      </m:num>
                      <m:den>
                        <m:r>
                          <a:rPr lang="en-US" sz="2000" i="1">
                            <a:solidFill>
                              <a:srgbClr val="000000"/>
                            </a:solidFill>
                            <a:latin typeface="Cambria Math"/>
                          </a:rPr>
                          <m:t>1+</m:t>
                        </m:r>
                        <m:sSup>
                          <m:sSupPr>
                            <m:ctrlPr>
                              <a:rPr lang="en-US" sz="2000" i="1">
                                <a:solidFill>
                                  <a:srgbClr val="000000"/>
                                </a:solidFill>
                                <a:latin typeface="Cambria Math"/>
                              </a:rPr>
                            </m:ctrlPr>
                          </m:sSupPr>
                          <m:e>
                            <m:r>
                              <a:rPr lang="en-US" sz="2000" i="1">
                                <a:solidFill>
                                  <a:srgbClr val="000000"/>
                                </a:solidFill>
                                <a:latin typeface="Cambria Math"/>
                              </a:rPr>
                              <m:t>𝑒</m:t>
                            </m:r>
                          </m:e>
                          <m:sup>
                            <m:r>
                              <a:rPr lang="en-US" sz="2000" i="1">
                                <a:solidFill>
                                  <a:srgbClr val="000000"/>
                                </a:solidFill>
                                <a:latin typeface="Cambria Math"/>
                              </a:rPr>
                              <m:t>−</m:t>
                            </m:r>
                            <m:r>
                              <a:rPr lang="en-US" sz="2000" i="1">
                                <a:solidFill>
                                  <a:srgbClr val="000000"/>
                                </a:solidFill>
                                <a:latin typeface="Cambria Math"/>
                              </a:rPr>
                              <m:t>𝑎</m:t>
                            </m:r>
                            <m:r>
                              <a:rPr lang="en-US" sz="2000" i="1">
                                <a:solidFill>
                                  <a:srgbClr val="000000"/>
                                </a:solidFill>
                                <a:latin typeface="Cambria Math"/>
                              </a:rPr>
                              <m:t>∗</m:t>
                            </m:r>
                            <m:r>
                              <a:rPr lang="en-US" sz="2000" i="1">
                                <a:solidFill>
                                  <a:srgbClr val="000000"/>
                                </a:solidFill>
                                <a:latin typeface="Cambria Math"/>
                              </a:rPr>
                              <m:t>h</m:t>
                            </m:r>
                          </m:sup>
                        </m:sSup>
                      </m:den>
                    </m:f>
                  </m:oMath>
                </a14:m>
                <a:endParaRPr lang="en-US" sz="2000" i="1" dirty="0" smtClean="0">
                  <a:solidFill>
                    <a:srgbClr val="000000"/>
                  </a:solidFill>
                  <a:latin typeface="Cambria Math"/>
                </a:endParaRPr>
              </a:p>
              <a:p>
                <a:pPr marL="342900" indent="-342900" rtl="0" algn="l">
                  <a:buFontTx/>
                  <a:buAutoNum type="arabicParenR"/>
                </a:pPr>
                <a:endParaRPr lang="ru-RU" sz="2000" i="1" dirty="0" smtClean="0">
                  <a:solidFill>
                    <a:srgbClr val="000000"/>
                  </a:solidFill>
                  <a:latin typeface="Cambria Math"/>
                </a:endParaRPr>
              </a:p>
              <a:p>
                <a:pPr marL="342900" indent="-342900" rtl="0" algn="l">
                  <a:buFontTx/>
                  <a:buAutoNum type="arabicParenR"/>
                </a:pPr>
                <a14:m>
                  <m:oMath xmlns:m="http://schemas.openxmlformats.org/officeDocument/2006/math">
                    <m:r>
                      <a:rPr lang="en-US" sz="2000" i="1" smtClean="0">
                        <a:solidFill>
                          <a:srgbClr val="000000"/>
                        </a:solidFill>
                        <a:latin typeface="Cambria Math"/>
                      </a:rPr>
                      <m:t>𝑓</m:t>
                    </m:r>
                    <m:d>
                      <m:dPr>
                        <m:ctrlPr>
                          <a:rPr lang="en-US" sz="2000" i="1" smtClean="0">
                            <a:solidFill>
                              <a:srgbClr val="000000"/>
                            </a:solidFill>
                            <a:latin typeface="Cambria Math"/>
                          </a:rPr>
                        </m:ctrlPr>
                      </m:dPr>
                      <m:e>
                        <m:r>
                          <a:rPr lang="en-US" sz="2000" i="1" smtClean="0">
                            <a:solidFill>
                              <a:srgbClr val="000000"/>
                            </a:solidFill>
                            <a:latin typeface="Cambria Math"/>
                          </a:rPr>
                          <m:t>h</m:t>
                        </m:r>
                      </m:e>
                    </m:d>
                    <m:r>
                      <a:rPr lang="en-US" sz="2000" i="1" smtClean="0">
                        <a:solidFill>
                          <a:srgbClr val="000000"/>
                        </a:solidFill>
                        <a:latin typeface="Cambria Math"/>
                      </a:rPr>
                      <m:t>=</m:t>
                    </m:r>
                    <m:r>
                      <a:rPr lang="en-US" sz="2000" i="1" smtClean="0">
                        <a:solidFill>
                          <a:srgbClr val="000000"/>
                        </a:solidFill>
                        <a:latin typeface="Cambria Math"/>
                      </a:rPr>
                      <m:t>𝑚𝑎𝑥</m:t>
                    </m:r>
                    <m:d>
                      <m:dPr>
                        <m:ctrlPr>
                          <a:rPr lang="en-US" sz="2000" i="1" smtClean="0">
                            <a:solidFill>
                              <a:srgbClr val="000000"/>
                            </a:solidFill>
                            <a:latin typeface="Cambria Math"/>
                          </a:rPr>
                        </m:ctrlPr>
                      </m:dPr>
                      <m:e>
                        <m:r>
                          <a:rPr lang="en-US" sz="2000" i="1" smtClean="0">
                            <a:solidFill>
                              <a:srgbClr val="000000"/>
                            </a:solidFill>
                            <a:latin typeface="Cambria Math"/>
                          </a:rPr>
                          <m:t>0,</m:t>
                        </m:r>
                        <m:r>
                          <a:rPr lang="en-US" sz="2000" i="1" smtClean="0">
                            <a:solidFill>
                              <a:srgbClr val="000000"/>
                            </a:solidFill>
                            <a:latin typeface="Cambria Math"/>
                          </a:rPr>
                          <m:t>𝑥</m:t>
                        </m:r>
                      </m:e>
                    </m:d>
                  </m:oMath>
                </a14:m>
                <a:endParaRPr lang="ru-RU" sz="2000" i="1" dirty="0" smtClean="0">
                  <a:solidFill>
                    <a:srgbClr val="000000"/>
                  </a:solidFill>
                  <a:latin typeface="Cambria Math"/>
                </a:endParaRPr>
              </a:p>
            </p:txBody>
          </p:sp>
        </mc:Choice>
        <mc:Fallback>
          <p:sp>
            <p:nvSpPr>
              <p:cNvPr id="9" name="TextBox 8"/>
              <p:cNvSpPr txBox="1">
                <a:spLocks noRot="1" noChangeAspect="1" noMove="1" noResize="1" noEditPoints="1" noAdjustHandles="1" noChangeArrowheads="1" noChangeShapeType="1" noTextEdit="1"/>
              </p:cNvSpPr>
              <p:nvPr/>
            </p:nvSpPr>
            <p:spPr>
              <a:xfrm>
                <a:off x="4019382" y="4648965"/>
                <a:ext cx="5115803" cy="2003754"/>
              </a:xfrm>
              <a:prstGeom prst="rect">
                <a:avLst/>
              </a:prstGeom>
              <a:blipFill rotWithShape="1">
                <a:blip r:embed="rId6" cstate="print"/>
                <a:stretch>
                  <a:fillRect l="-1190" t="-1220" b="-4268"/>
                </a:stretch>
              </a:blipFill>
            </p:spPr>
            <p:txBody>
              <a:bodyPr/>
              <a:lstStyle/>
              <a:p>
                <a:pPr algn="l" rtl="0"/>
                <a:r>
                  <a:rPr lang="ru-RU">
                    <a:noFill/>
                  </a:rPr>
                  <a:t> </a:t>
                </a:r>
              </a:p>
            </p:txBody>
          </p:sp>
        </mc:Fallback>
      </mc:AlternateContent>
      <mc:AlternateContent xmlns:mc="http://schemas.openxmlformats.org/markup-compatibility/2006">
        <mc:Choice xmlns:a14="http://schemas.microsoft.com/office/drawing/2010/main" xmlns="" Requires="a14">
          <p:sp>
            <p:nvSpPr>
              <p:cNvPr id="10" name="Прямоугольник 9"/>
              <p:cNvSpPr/>
              <p:nvPr/>
            </p:nvSpPr>
            <p:spPr>
              <a:xfrm>
                <a:off x="5951441" y="5494654"/>
                <a:ext cx="3167213" cy="707886"/>
              </a:xfrm>
              <a:prstGeom prst="rect">
                <a:avLst/>
              </a:prstGeom>
            </p:spPr>
            <p:txBody>
              <a:bodyPr wrap="none">
                <a:spAutoFit/>
              </a:bodyPr>
              <a:lstStyle/>
              <a:p>
                <a:pPr rtl="0" algn="l"/>
                <a14:m>
                  <m:oMathPara xmlns:m="http://schemas.openxmlformats.org/officeDocument/2006/math">
                    <m:oMathParaPr>
                      <m:jc m:val="centerGroup"/>
                    </m:oMathParaPr>
                    <m:oMath>
                      <m:r>
                        <a:rPr lang="en-US" sz="2000" i="1" smtClean="0">
                          <a:solidFill>
                            <a:srgbClr val="000000"/>
                          </a:solidFill>
                          <a:latin typeface="Cambria Math"/>
                        </a:rPr>
                        <m:t>,</m:t>
                      </m:r>
                      <m:r>
                        <a:rPr lang="ru-RU" sz="2000" i="1" smtClean="0">
                          <a:solidFill>
                            <a:srgbClr val="000000"/>
                          </a:solidFill>
                          <a:latin typeface="Cambria Math"/>
                        </a:rPr>
                        <m:t>где </m:t>
                      </m:r>
                      <m:r>
                        <a:rPr lang="en-US" sz="2000" i="1">
                          <a:solidFill>
                            <a:srgbClr val="000000"/>
                          </a:solidFill>
                          <a:latin typeface="Cambria Math"/>
                        </a:rPr>
                        <m:t>𝑎</m:t>
                      </m:r>
                      <m:r>
                        <a:rPr lang="ru-RU" sz="2000" i="1">
                          <a:solidFill>
                            <a:srgbClr val="000000"/>
                          </a:solidFill>
                          <a:latin typeface="Cambria Math"/>
                        </a:rPr>
                        <m:t> </m:t>
                      </m:r>
                      <m:r>
                        <a:rPr lang="en-US" sz="2000" i="1">
                          <a:solidFill>
                            <a:srgbClr val="000000"/>
                          </a:solidFill>
                          <a:latin typeface="Cambria Math"/>
                        </a:rPr>
                        <m:t>степ</m:t>
                      </m:r>
                      <m:r>
                        <a:rPr lang="ru-RU" sz="2000" i="1">
                          <a:solidFill>
                            <a:srgbClr val="000000"/>
                          </a:solidFill>
                          <a:latin typeface="Cambria Math"/>
                        </a:rPr>
                        <m:t>ень крутизны </m:t>
                      </m:r>
                    </m:oMath>
                  </m:oMathPara>
                </a14:m>
                <a:endParaRPr lang="ru-RU" sz="2000" i="1" dirty="0" smtClean="0">
                  <a:solidFill>
                    <a:srgbClr val="000000"/>
                  </a:solidFill>
                  <a:latin typeface="Arial" panose="020B0604020202020204" pitchFamily="34" charset="0"/>
                  <a:cs typeface="Arial" panose="020B0604020202020204" pitchFamily="34" charset="0"/>
                </a:endParaRPr>
              </a:p>
              <a:p>
                <a:pPr rtl="0" algn="l"/>
                <a14:m>
                  <m:oMathPara xmlns:m="http://schemas.openxmlformats.org/officeDocument/2006/math">
                    <m:oMathParaPr>
                      <m:jc m:val="centerGroup"/>
                    </m:oMathParaPr>
                    <m:oMath>
                      <m:r>
                        <a:rPr lang="ru-RU" sz="2000" i="1">
                          <a:solidFill>
                            <a:srgbClr val="000000"/>
                          </a:solidFill>
                          <a:latin typeface="Cambria Math"/>
                        </a:rPr>
                        <m:t>логистической фунеции</m:t>
                      </m:r>
                    </m:oMath>
                  </m:oMathPara>
                </a14:m>
                <a:endParaRPr lang="ru-RU" sz="2000" i="1" dirty="0">
                  <a:solidFill>
                    <a:srgbClr val="000000"/>
                  </a:solidFill>
                  <a:latin typeface="Arial" panose="020B0604020202020204" pitchFamily="34" charset="0"/>
                  <a:cs typeface="Arial" panose="020B0604020202020204" pitchFamily="34" charset="0"/>
                </a:endParaRPr>
              </a:p>
            </p:txBody>
          </p:sp>
        </mc:Choice>
        <mc:Fallback>
          <p:sp>
            <p:nvSpPr>
              <p:cNvPr id="10" name="Прямоугольник 9"/>
              <p:cNvSpPr>
                <a:spLocks noRot="1" noChangeAspect="1" noMove="1" noResize="1" noEditPoints="1" noAdjustHandles="1" noChangeArrowheads="1" noChangeShapeType="1" noTextEdit="1"/>
              </p:cNvSpPr>
              <p:nvPr/>
            </p:nvSpPr>
            <p:spPr>
              <a:xfrm>
                <a:off x="5951441" y="5494654"/>
                <a:ext cx="3167213" cy="707886"/>
              </a:xfrm>
              <a:prstGeom prst="rect">
                <a:avLst/>
              </a:prstGeom>
              <a:blipFill rotWithShape="1">
                <a:blip r:embed="rId7" cstate="print"/>
                <a:stretch>
                  <a:fillRect b="-9483"/>
                </a:stretch>
              </a:blipFill>
            </p:spPr>
            <p:txBody>
              <a:bodyPr/>
              <a:lstStyle/>
              <a:p>
                <a:pPr algn="l" rtl="0"/>
                <a:r>
                  <a:rPr lang="ru-RU">
                    <a:noFill/>
                  </a:rPr>
                  <a:t> </a:t>
                </a:r>
              </a:p>
            </p:txBody>
          </p:sp>
        </mc:Fallback>
      </mc:AlternateContent>
      <p:sp>
        <p:nvSpPr>
          <p:cNvPr id="15"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294504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a:noFill/>
        </p:spPr>
        <p:txBody>
          <a:bodyPr/>
          <a:lstStyle/>
          <a:p>
            <a:pPr algn="l" rtl="0">
              <a:buNone/>
            </a:pPr>
            <a:r>
              <a:rPr lang="ru-RU" sz="2800" dirty="0" smtClean="0">
                <a:latin typeface="Times New Roman" pitchFamily="18" charset="0"/>
                <a:cs typeface="Times New Roman" pitchFamily="18" charset="0"/>
              </a:rPr>
              <a:t>Основні методи</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179512" y="1052736"/>
            <a:ext cx="8712968" cy="3240360"/>
          </a:xfrm>
          <a:prstGeom prst="rect">
            <a:avLst/>
          </a:prstGeom>
        </p:spPr>
        <p:txBody>
          <a:bodyPr/>
          <a:lstStyle/>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класифікаціяза</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допомогою</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дерев рішень;</a:t>
            </a:r>
          </a:p>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байєсівська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(наївна) класифікація;</a:t>
            </a:r>
          </a:p>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класифікація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за </a:t>
            </a:r>
            <a:r>
              <a:rPr lang="ru-RU" sz="2000" dirty="0" err="1" smtClean="0">
                <a:latin typeface="Times New Roman" pitchFamily="18" charset="0"/>
                <a:cs typeface="Times New Roman" pitchFamily="18" charset="0"/>
              </a:rPr>
              <a:t>допомогою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нейронних</a:t>
            </a:r>
            <a:r>
              <a:rPr lang="ru-RU" sz="2000" dirty="0" smtClean="0">
                <a:latin typeface="Times New Roman" pitchFamily="18" charset="0"/>
                <a:cs typeface="Times New Roman" pitchFamily="18" charset="0"/>
              </a:rPr>
              <a:t> мереж</a:t>
            </a:r>
            <a:r>
              <a:rPr lang="ru-RU" sz="2000" dirty="0">
                <a:latin typeface="Times New Roman" pitchFamily="18" charset="0"/>
                <a:cs typeface="Times New Roman" pitchFamily="18" charset="0"/>
              </a:rPr>
              <a:t>;</a:t>
            </a:r>
          </a:p>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класифікація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методом опорних векторів;</a:t>
            </a:r>
          </a:p>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Статистичні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методи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класифікація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 допомогою методу найближчого сусіда;</a:t>
            </a:r>
          </a:p>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класифікація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CBR-методом (</a:t>
            </a:r>
            <a:r>
              <a:rPr lang="ru-RU" sz="2000" dirty="0" err="1">
                <a:latin typeface="Times New Roman" pitchFamily="18" charset="0"/>
                <a:cs typeface="Times New Roman" pitchFamily="18" charset="0"/>
              </a:rPr>
              <a:t>case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based-reasoning</a:t>
            </a:r>
            <a:r>
              <a:rPr lang="ru-RU" sz="2000" dirty="0">
                <a:latin typeface="Times New Roman" pitchFamily="18" charset="0"/>
                <a:cs typeface="Times New Roman" pitchFamily="18" charset="0"/>
              </a:rPr>
              <a:t>);</a:t>
            </a:r>
          </a:p>
          <a:p>
            <a:pPr algn="l" rtl="0">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штучні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нейронні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мережі</a:t>
            </a:r>
            <a:r>
              <a:rPr lang="ru-RU" sz="2000" dirty="0" smtClean="0">
                <a:latin typeface="Times New Roman" pitchFamily="18" charset="0"/>
                <a:cs typeface="Times New Roman" pitchFamily="18" charset="0"/>
              </a:rPr>
              <a:t> (ШНМ).</a:t>
            </a:r>
            <a:endParaRPr lang="ru-RU" sz="2000" dirty="0">
              <a:latin typeface="Times New Roman" pitchFamily="18" charset="0"/>
              <a:cs typeface="Times New Roman" pitchFamily="18" charset="0"/>
            </a:endParaRPr>
          </a:p>
          <a:p>
            <a:pPr algn="l" rtl="0"/>
            <a:endParaRPr lang="ru-RU" dirty="0"/>
          </a:p>
        </p:txBody>
      </p:sp>
      <p:sp>
        <p:nvSpPr>
          <p:cNvPr id="5"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4149710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6511925" cy="576064"/>
          </a:xfrm>
        </p:spPr>
        <p:txBody>
          <a:bodyPr>
            <a:normAutofit/>
          </a:bodyPr>
          <a:lstStyle/>
          <a:p>
            <a:pPr algn="l" rtl="0">
              <a:buNone/>
            </a:pPr>
            <a:r>
              <a:rPr lang="ru-RU" sz="2800" dirty="0" smtClean="0">
                <a:latin typeface="Times New Roman" pitchFamily="18" charset="0"/>
                <a:cs typeface="Times New Roman" pitchFamily="18" charset="0"/>
              </a:rPr>
              <a:t>Основні архітектури нейронних мереж</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457200" y="620689"/>
            <a:ext cx="8229600" cy="2592288"/>
          </a:xfrm>
          <a:prstGeom prst="rect">
            <a:avLst/>
          </a:prstGeom>
        </p:spPr>
        <p:txBody>
          <a:bodyPr>
            <a:normAutofit fontScale="92500" lnSpcReduction="10000"/>
          </a:bodyPr>
          <a:lstStyle/>
          <a:p>
            <a:pPr algn="l" rtl="0">
              <a:lnSpc>
                <a:spcPct val="150000"/>
              </a:lnSpc>
              <a:buNone/>
            </a:pPr>
            <a:r>
              <a:rPr lang="ru-RU" sz="2000" dirty="0" smtClean="0">
                <a:latin typeface="Times New Roman" pitchFamily="18" charset="0"/>
                <a:cs typeface="Times New Roman" pitchFamily="18" charset="0"/>
              </a:rPr>
              <a:t>Персептрон (</a:t>
            </a:r>
            <a:r>
              <a:rPr lang="en-US" sz="2000" dirty="0" smtClean="0">
                <a:latin typeface="Times New Roman" pitchFamily="18" charset="0"/>
                <a:cs typeface="Times New Roman" pitchFamily="18" charset="0"/>
              </a:rPr>
              <a:t>P</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l" rtl="0">
              <a:lnSpc>
                <a:spcPct val="150000"/>
              </a:lnSpc>
              <a:buNone/>
            </a:pPr>
            <a:r>
              <a:rPr lang="ru-RU" sz="2000" dirty="0" smtClean="0">
                <a:latin typeface="Times New Roman" pitchFamily="18" charset="0"/>
                <a:cs typeface="Times New Roman" pitchFamily="18" charset="0"/>
              </a:rPr>
              <a:t>СР прямого поширення (</a:t>
            </a:r>
            <a:r>
              <a:rPr lang="en-US" sz="2000" dirty="0" smtClean="0">
                <a:latin typeface="Times New Roman" pitchFamily="18" charset="0"/>
                <a:cs typeface="Times New Roman" pitchFamily="18" charset="0"/>
              </a:rPr>
              <a:t>FF</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l" rtl="0">
              <a:lnSpc>
                <a:spcPct val="150000"/>
              </a:lnSpc>
              <a:buNone/>
            </a:pPr>
            <a:r>
              <a:rPr lang="ru-RU" sz="2000" dirty="0" smtClean="0">
                <a:latin typeface="Times New Roman" pitchFamily="18" charset="0"/>
                <a:cs typeface="Times New Roman" pitchFamily="18" charset="0"/>
              </a:rPr>
              <a:t>Згорткова СР (</a:t>
            </a:r>
            <a:r>
              <a:rPr lang="en-US" sz="2000" dirty="0" smtClean="0">
                <a:latin typeface="Times New Roman" pitchFamily="18" charset="0"/>
                <a:cs typeface="Times New Roman" pitchFamily="18" charset="0"/>
              </a:rPr>
              <a:t>CNN</a:t>
            </a:r>
            <a:r>
              <a:rPr lang="ru-RU" sz="2000" dirty="0" smtClean="0">
                <a:latin typeface="Times New Roman" pitchFamily="18" charset="0"/>
                <a:cs typeface="Times New Roman" pitchFamily="18" charset="0"/>
              </a:rPr>
              <a:t>)</a:t>
            </a:r>
          </a:p>
          <a:p>
            <a:pPr algn="l" rtl="0">
              <a:lnSpc>
                <a:spcPct val="150000"/>
              </a:lnSpc>
              <a:buNone/>
            </a:pPr>
            <a:r>
              <a:rPr lang="ru-RU" sz="2000" dirty="0" smtClean="0">
                <a:latin typeface="Times New Roman" pitchFamily="18" charset="0"/>
                <a:cs typeface="Times New Roman" pitchFamily="18" charset="0"/>
              </a:rPr>
              <a:t>Реккурентна НС</a:t>
            </a:r>
            <a:r>
              <a:rPr lang="en-US" sz="2000" dirty="0" smtClean="0">
                <a:latin typeface="Times New Roman" pitchFamily="18" charset="0"/>
                <a:cs typeface="Times New Roman" pitchFamily="18" charset="0"/>
              </a:rPr>
              <a:t>(RNN)</a:t>
            </a:r>
            <a:endParaRPr lang="ru-RU" sz="2000" dirty="0" smtClean="0">
              <a:latin typeface="Times New Roman" pitchFamily="18" charset="0"/>
              <a:cs typeface="Times New Roman" pitchFamily="18" charset="0"/>
            </a:endParaRPr>
          </a:p>
          <a:p>
            <a:pPr algn="l" rtl="0">
              <a:lnSpc>
                <a:spcPct val="150000"/>
              </a:lnSpc>
              <a:buNone/>
            </a:pPr>
            <a:r>
              <a:rPr lang="ru-RU" sz="2000" dirty="0">
                <a:latin typeface="Times New Roman" pitchFamily="18" charset="0"/>
                <a:cs typeface="Times New Roman" pitchFamily="18" charset="0"/>
              </a:rPr>
              <a:t>Генеративні змагальні</a:t>
            </a:r>
            <a:r>
              <a:rPr lang="ru-RU" sz="2000" dirty="0" smtClean="0">
                <a:latin typeface="Times New Roman" pitchFamily="18" charset="0"/>
                <a:cs typeface="Times New Roman" pitchFamily="18" charset="0"/>
              </a:rPr>
              <a:t>мережі</a:t>
            </a:r>
            <a:r>
              <a:rPr lang="en-US" sz="2000" dirty="0" smtClean="0">
                <a:latin typeface="Times New Roman" pitchFamily="18" charset="0"/>
                <a:cs typeface="Times New Roman" pitchFamily="18" charset="0"/>
              </a:rPr>
              <a:t>(GAN)</a:t>
            </a:r>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42606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352928" cy="576064"/>
          </a:xfrm>
        </p:spPr>
        <p:txBody>
          <a:bodyPr>
            <a:normAutofit/>
          </a:bodyPr>
          <a:lstStyle/>
          <a:p>
            <a:pPr algn="l" rtl="0">
              <a:buNone/>
            </a:pPr>
            <a:r>
              <a:rPr lang="ru-RU" sz="2800" dirty="0" smtClean="0">
                <a:latin typeface="Times New Roman" pitchFamily="18" charset="0"/>
                <a:cs typeface="Times New Roman" pitchFamily="18" charset="0"/>
              </a:rPr>
              <a:t>Бібліотеки машинного навчання</a:t>
            </a:r>
            <a:endParaRPr lang="ru-RU" sz="2800" dirty="0">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44824"/>
            <a:ext cx="3312368" cy="186320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1600" y="4840900"/>
            <a:ext cx="2078336" cy="72008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24128" y="4233938"/>
            <a:ext cx="3121158" cy="65227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28384" y="1673827"/>
            <a:ext cx="2453792" cy="2453792"/>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7713" y="5164684"/>
            <a:ext cx="2925572" cy="1252782"/>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940476" y="1312471"/>
            <a:ext cx="3110023" cy="901906"/>
          </a:xfrm>
          <a:prstGeom prst="rect">
            <a:avLst/>
          </a:prstGeom>
        </p:spPr>
      </p:pic>
      <p:pic>
        <p:nvPicPr>
          <p:cNvPr id="5" name="Рисунок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312368" y="2949187"/>
            <a:ext cx="2464693" cy="1517688"/>
          </a:xfrm>
          <a:prstGeom prst="rect">
            <a:avLst/>
          </a:prstGeom>
        </p:spPr>
      </p:pic>
      <p:sp>
        <p:nvSpPr>
          <p:cNvPr id="10"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256914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04801"/>
            <a:ext cx="8064895" cy="603919"/>
          </a:xfrm>
        </p:spPr>
        <p:txBody>
          <a:bodyPr/>
          <a:lstStyle/>
          <a:p>
            <a:pPr algn="l" rtl="0">
              <a:buNone/>
            </a:pPr>
            <a:r>
              <a:rPr lang="ru-RU" sz="2800" dirty="0" smtClean="0">
                <a:latin typeface="Times New Roman" pitchFamily="18" charset="0"/>
                <a:cs typeface="Times New Roman" pitchFamily="18" charset="0"/>
              </a:rPr>
              <a:t>Революція глибокого навчання</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323528" y="1556792"/>
            <a:ext cx="4030573" cy="4096109"/>
          </a:xfrm>
          <a:prstGeom prst="rect">
            <a:avLst/>
          </a:prstGeom>
        </p:spPr>
        <p:txBody>
          <a:bodyPr>
            <a:normAutofit/>
          </a:bodyPr>
          <a:lstStyle/>
          <a:p>
            <a:pPr algn="l" rtl="0">
              <a:buNone/>
            </a:pPr>
            <a:r>
              <a:rPr lang="ru-RU" sz="2800" dirty="0" smtClean="0">
                <a:solidFill>
                  <a:schemeClr val="accent1"/>
                </a:solidFill>
              </a:rPr>
              <a:t>Сенсорний інтелект</a:t>
            </a:r>
          </a:p>
          <a:p>
            <a:pPr lvl="1" algn="l" rtl="0">
              <a:buNone/>
            </a:pPr>
            <a:r>
              <a:rPr lang="ru-RU" sz="2400" dirty="0" smtClean="0"/>
              <a:t>Мова, зір, тексти...</a:t>
            </a:r>
          </a:p>
          <a:p>
            <a:pPr lvl="1" algn="l" rtl="0">
              <a:buNone/>
            </a:pPr>
            <a:r>
              <a:rPr lang="ru-RU" sz="2400" dirty="0" smtClean="0"/>
              <a:t>На рівні людини</a:t>
            </a:r>
          </a:p>
          <a:p>
            <a:pPr lvl="1" algn="l" rtl="0"/>
            <a:endParaRPr lang="ru-RU" sz="2400" dirty="0"/>
          </a:p>
          <a:p>
            <a:pPr lvl="1" algn="l" rtl="0"/>
            <a:endParaRPr lang="ru-RU" sz="2400" dirty="0" smtClean="0"/>
          </a:p>
          <a:p>
            <a:pPr algn="l" rtl="0">
              <a:buNone/>
            </a:pPr>
            <a:r>
              <a:rPr lang="ru-RU" sz="2800" dirty="0" smtClean="0">
                <a:solidFill>
                  <a:schemeClr val="accent1"/>
                </a:solidFill>
              </a:rPr>
              <a:t>Ігровий інтелект</a:t>
            </a:r>
          </a:p>
          <a:p>
            <a:pPr lvl="1" algn="l" rtl="0">
              <a:buNone/>
            </a:pPr>
            <a:r>
              <a:rPr lang="ru-RU" sz="2400" dirty="0" smtClean="0"/>
              <a:t>Шахи,</a:t>
            </a:r>
            <a:r>
              <a:rPr lang="en-US" sz="2400" dirty="0" smtClean="0"/>
              <a:t>Go</a:t>
            </a:r>
            <a:r>
              <a:rPr lang="ru-RU" sz="2400" dirty="0" smtClean="0"/>
              <a:t>,</a:t>
            </a:r>
            <a:r>
              <a:rPr lang="ru-RU" sz="2400" dirty="0"/>
              <a:t>П</a:t>
            </a:r>
            <a:r>
              <a:rPr lang="ru-RU" sz="2400" dirty="0" smtClean="0"/>
              <a:t>окер,</a:t>
            </a:r>
            <a:r>
              <a:rPr lang="en-US" sz="2400" dirty="0" err="1" smtClean="0"/>
              <a:t>Dota</a:t>
            </a:r>
            <a:r>
              <a:rPr lang="en-US" sz="2400" dirty="0" smtClean="0"/>
              <a:t>2</a:t>
            </a:r>
            <a:r>
              <a:rPr lang="ru-RU" sz="2400" dirty="0" smtClean="0"/>
              <a:t>…</a:t>
            </a:r>
          </a:p>
          <a:p>
            <a:pPr lvl="1" algn="l" rtl="0">
              <a:buNone/>
            </a:pPr>
            <a:r>
              <a:rPr lang="ru-RU" sz="2400" dirty="0" smtClean="0"/>
              <a:t>Вище рівня людини</a:t>
            </a:r>
            <a:endParaRPr lang="ru-RU" sz="2400" dirty="0"/>
          </a:p>
        </p:txBody>
      </p:sp>
      <p:pic>
        <p:nvPicPr>
          <p:cNvPr id="7" name="Рисунок 6"/>
          <p:cNvPicPr>
            <a:picLocks noChangeAspect="1"/>
          </p:cNvPicPr>
          <p:nvPr/>
        </p:nvPicPr>
        <p:blipFill>
          <a:blip r:embed="rId2" cstate="print"/>
          <a:stretch>
            <a:fillRect/>
          </a:stretch>
        </p:blipFill>
        <p:spPr>
          <a:xfrm>
            <a:off x="4499992" y="1412776"/>
            <a:ext cx="4148264" cy="2315772"/>
          </a:xfrm>
          <a:prstGeom prst="rect">
            <a:avLst/>
          </a:prstGeom>
        </p:spPr>
      </p:pic>
      <p:pic>
        <p:nvPicPr>
          <p:cNvPr id="11" name="Рисунок 10"/>
          <p:cNvPicPr>
            <a:picLocks noChangeAspect="1"/>
          </p:cNvPicPr>
          <p:nvPr/>
        </p:nvPicPr>
        <p:blipFill>
          <a:blip r:embed="rId3" cstate="print"/>
          <a:stretch>
            <a:fillRect/>
          </a:stretch>
        </p:blipFill>
        <p:spPr>
          <a:xfrm>
            <a:off x="4716016" y="3861048"/>
            <a:ext cx="3779400" cy="2511895"/>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51520" y="5949280"/>
            <a:ext cx="3466911" cy="461665"/>
          </a:xfrm>
          <a:prstGeom prst="rect">
            <a:avLst/>
          </a:prstGeom>
        </p:spPr>
        <p:txBody>
          <a:bodyPr wrap="none">
            <a:spAutoFit/>
          </a:bodyPr>
          <a:lstStyle/>
          <a:p>
            <a:pPr algn="l" rtl="0"/>
            <a:r>
              <a:rPr lang="ru-RU" sz="2400" dirty="0">
                <a:solidFill>
                  <a:srgbClr val="002060"/>
                </a:solidFill>
                <a:latin typeface="Times New Roman" pitchFamily="18" charset="0"/>
                <a:cs typeface="Times New Roman" pitchFamily="18" charset="0"/>
              </a:rPr>
              <a:t>Глибокі нейронні мережі</a:t>
            </a:r>
          </a:p>
        </p:txBody>
      </p:sp>
      <p:sp>
        <p:nvSpPr>
          <p:cNvPr id="9"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34260353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7344816" cy="648072"/>
          </a:xfrm>
        </p:spPr>
        <p:txBody>
          <a:bodyPr/>
          <a:lstStyle/>
          <a:p>
            <a:pPr algn="l" rtl="0">
              <a:buNone/>
            </a:pPr>
            <a:r>
              <a:rPr lang="ru-RU" sz="2800" dirty="0" smtClean="0">
                <a:latin typeface="Times New Roman" pitchFamily="18" charset="0"/>
                <a:cs typeface="Times New Roman" pitchFamily="18" charset="0"/>
              </a:rPr>
              <a:t>Глибоке навчання - наслідування мозку</a:t>
            </a:r>
            <a:endParaRPr lang="ru-RU"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1475656" y="1916832"/>
            <a:ext cx="6116225" cy="3456384"/>
          </a:xfrm>
          <a:prstGeom prst="rect">
            <a:avLst/>
          </a:prstGeom>
          <a:ln>
            <a:noFill/>
          </a:ln>
          <a:effectLst>
            <a:outerShdw blurRad="292100" dist="139700" dir="2700000" algn="tl" rotWithShape="0">
              <a:srgbClr val="333333">
                <a:alpha val="65000"/>
              </a:srgbClr>
            </a:outerShdw>
          </a:effectLst>
        </p:spPr>
      </p:pic>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304805354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4592036" cy="624132"/>
          </a:xfrm>
        </p:spPr>
        <p:txBody>
          <a:bodyPr/>
          <a:lstStyle/>
          <a:p>
            <a:pPr marL="177800" indent="0" algn="l" rtl="0">
              <a:buNone/>
            </a:pPr>
            <a:r>
              <a:rPr lang="ru-RU" sz="2800" dirty="0" smtClean="0">
                <a:latin typeface="Times New Roman" pitchFamily="18" charset="0"/>
                <a:cs typeface="Times New Roman" pitchFamily="18" charset="0"/>
              </a:rPr>
              <a:t>Штучні нейронні мережі</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357158" y="2071679"/>
            <a:ext cx="5006441" cy="3373546"/>
          </a:xfrm>
          <a:prstGeom prst="rect">
            <a:avLst/>
          </a:prstGeom>
        </p:spPr>
        <p:txBody>
          <a:bodyPr>
            <a:normAutofit/>
          </a:bodyPr>
          <a:lstStyle/>
          <a:p>
            <a:pPr algn="l" rtl="0">
              <a:buNone/>
            </a:pPr>
            <a:r>
              <a:rPr lang="ru-RU" sz="2000" dirty="0" smtClean="0">
                <a:latin typeface="Times New Roman" pitchFamily="18" charset="0"/>
                <a:cs typeface="Times New Roman" pitchFamily="18" charset="0"/>
              </a:rPr>
              <a:t>Штучний нейрон</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endParaRPr lang="en-US" sz="2800" dirty="0"/>
          </a:p>
          <a:p>
            <a:pPr algn="l" rtl="0"/>
            <a:endParaRPr lang="en-US" sz="2800" dirty="0"/>
          </a:p>
          <a:p>
            <a:pPr marL="0" indent="0" algn="l" rtl="0">
              <a:buNone/>
            </a:pPr>
            <a:endParaRPr lang="ru-RU" sz="2800" dirty="0" smtClean="0"/>
          </a:p>
          <a:p>
            <a:pPr marL="0" indent="0" algn="l" rtl="0">
              <a:buNone/>
            </a:pPr>
            <a:endParaRPr lang="en-US" sz="2800" dirty="0"/>
          </a:p>
          <a:p>
            <a:pPr marL="0" indent="0" algn="l" rtl="0">
              <a:buNone/>
            </a:pPr>
            <a:endParaRPr lang="ru-RU" sz="2800" dirty="0"/>
          </a:p>
        </p:txBody>
      </p:sp>
      <p:pic>
        <p:nvPicPr>
          <p:cNvPr id="16" name="Рисунок 15"/>
          <p:cNvPicPr>
            <a:picLocks noChangeAspect="1"/>
          </p:cNvPicPr>
          <p:nvPr/>
        </p:nvPicPr>
        <p:blipFill>
          <a:blip r:embed="rId3" cstate="print"/>
          <a:stretch>
            <a:fillRect/>
          </a:stretch>
        </p:blipFill>
        <p:spPr>
          <a:xfrm rot="16200000">
            <a:off x="3856158" y="2573208"/>
            <a:ext cx="5731859" cy="2299908"/>
          </a:xfrm>
          <a:prstGeom prst="rect">
            <a:avLst/>
          </a:prstGeom>
          <a:ln>
            <a:noFill/>
          </a:ln>
          <a:effectLst>
            <a:outerShdw blurRad="292100" dist="139700" dir="2700000" algn="tl" rotWithShape="0">
              <a:srgbClr val="333333">
                <a:alpha val="65000"/>
              </a:srgbClr>
            </a:outerShdw>
          </a:effectLst>
        </p:spPr>
      </p:pic>
      <p:grpSp>
        <p:nvGrpSpPr>
          <p:cNvPr id="4" name="Группа 52"/>
          <p:cNvGrpSpPr/>
          <p:nvPr/>
        </p:nvGrpSpPr>
        <p:grpSpPr>
          <a:xfrm>
            <a:off x="1857356" y="2928934"/>
            <a:ext cx="1871525" cy="1796210"/>
            <a:chOff x="3611430" y="2546957"/>
            <a:chExt cx="2495367" cy="2357542"/>
          </a:xfrm>
        </p:grpSpPr>
        <p:pic>
          <p:nvPicPr>
            <p:cNvPr id="51" name="Рисунок 50"/>
            <p:cNvPicPr>
              <a:picLocks noChangeAspect="1"/>
            </p:cNvPicPr>
            <p:nvPr/>
          </p:nvPicPr>
          <p:blipFill>
            <a:blip r:embed="rId4" cstate="print"/>
            <a:stretch>
              <a:fillRect/>
            </a:stretch>
          </p:blipFill>
          <p:spPr>
            <a:xfrm>
              <a:off x="3611430" y="2546957"/>
              <a:ext cx="2495367" cy="2357542"/>
            </a:xfrm>
            <a:prstGeom prst="rect">
              <a:avLst/>
            </a:prstGeom>
            <a:ln>
              <a:noFill/>
            </a:ln>
            <a:effectLst>
              <a:outerShdw blurRad="292100" dist="139700" dir="2700000" algn="tl" rotWithShape="0">
                <a:srgbClr val="333333">
                  <a:alpha val="65000"/>
                </a:srgbClr>
              </a:outerShdw>
            </a:effectLst>
          </p:spPr>
        </p:pic>
        <p:grpSp>
          <p:nvGrpSpPr>
            <p:cNvPr id="5" name="Группа 51"/>
            <p:cNvGrpSpPr/>
            <p:nvPr/>
          </p:nvGrpSpPr>
          <p:grpSpPr>
            <a:xfrm>
              <a:off x="5194934" y="2661649"/>
              <a:ext cx="904326" cy="731074"/>
              <a:chOff x="2094536" y="3753714"/>
              <a:chExt cx="904326" cy="731074"/>
            </a:xfrm>
          </p:grpSpPr>
          <p:grpSp>
            <p:nvGrpSpPr>
              <p:cNvPr id="8" name="Группа 16"/>
              <p:cNvGrpSpPr/>
              <p:nvPr/>
            </p:nvGrpSpPr>
            <p:grpSpPr>
              <a:xfrm>
                <a:off x="2094536" y="3815800"/>
                <a:ext cx="904326" cy="668988"/>
                <a:chOff x="10747985" y="1933585"/>
                <a:chExt cx="1239912" cy="996779"/>
              </a:xfrm>
              <a:effectLst/>
            </p:grpSpPr>
            <p:sp>
              <p:nvSpPr>
                <p:cNvPr id="18" name="Прямоугольник 17"/>
                <p:cNvSpPr/>
                <p:nvPr/>
              </p:nvSpPr>
              <p:spPr>
                <a:xfrm>
                  <a:off x="10747985" y="1933585"/>
                  <a:ext cx="1239912" cy="9967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solidFill>
                      <a:prstClr val="white"/>
                    </a:solidFill>
                  </a:endParaRPr>
                </a:p>
              </p:txBody>
            </p:sp>
            <p:cxnSp>
              <p:nvCxnSpPr>
                <p:cNvPr id="19" name="Прямая со стрелкой 18"/>
                <p:cNvCxnSpPr/>
                <p:nvPr/>
              </p:nvCxnSpPr>
              <p:spPr>
                <a:xfrm flipV="1">
                  <a:off x="10896600" y="2639505"/>
                  <a:ext cx="1014454" cy="2828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11356514" y="2101590"/>
                  <a:ext cx="11427" cy="7179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10896600" y="2653646"/>
                  <a:ext cx="471341" cy="141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11351660" y="2234153"/>
                  <a:ext cx="553967" cy="42623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515312" y="3753714"/>
                <a:ext cx="348814" cy="276999"/>
              </a:xfrm>
              <a:prstGeom prst="rect">
                <a:avLst/>
              </a:prstGeom>
              <a:noFill/>
            </p:spPr>
            <p:txBody>
              <a:bodyPr wrap="none" rtlCol="0">
                <a:spAutoFit/>
              </a:bodyPr>
              <a:lstStyle/>
              <a:p>
                <a:pPr algn="l" rtl="0"/>
                <a:r>
                  <a:rPr lang="en-US" sz="1200" dirty="0">
                    <a:solidFill>
                      <a:srgbClr val="000000"/>
                    </a:solidFill>
                  </a:rPr>
                  <a:t>y</a:t>
                </a:r>
                <a:endParaRPr lang="ru-RU" sz="1200" dirty="0">
                  <a:solidFill>
                    <a:srgbClr val="000000"/>
                  </a:solidFill>
                </a:endParaRPr>
              </a:p>
            </p:txBody>
          </p:sp>
        </p:grpSp>
      </p:grpSp>
      <p:grpSp>
        <p:nvGrpSpPr>
          <p:cNvPr id="9" name="Группа 3"/>
          <p:cNvGrpSpPr/>
          <p:nvPr/>
        </p:nvGrpSpPr>
        <p:grpSpPr>
          <a:xfrm>
            <a:off x="4500562" y="785794"/>
            <a:ext cx="1099387" cy="5693297"/>
            <a:chOff x="5755522" y="810771"/>
            <a:chExt cx="1465849" cy="5693297"/>
          </a:xfrm>
        </p:grpSpPr>
        <p:cxnSp>
          <p:nvCxnSpPr>
            <p:cNvPr id="6" name="Прямая со стрелкой 5"/>
            <p:cNvCxnSpPr/>
            <p:nvPr/>
          </p:nvCxnSpPr>
          <p:spPr>
            <a:xfrm>
              <a:off x="6566465" y="1461407"/>
              <a:ext cx="0" cy="4329793"/>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2" name="Прямоугольник 11"/>
                <p:cNvSpPr/>
                <p:nvPr/>
              </p:nvSpPr>
              <p:spPr>
                <a:xfrm>
                  <a:off x="5755522" y="810771"/>
                  <a:ext cx="1465849" cy="523220"/>
                </a:xfrm>
                <a:prstGeom prst="rect">
                  <a:avLst/>
                </a:prstGeom>
              </p:spPr>
              <p:txBody>
                <a:bodyPr wrap="none">
                  <a:spAutoFit/>
                </a:bodyPr>
                <a:lstStyle/>
                <a:p>
                  <a:pPr algn="l" rtl="0"/>
                  <a14:m>
                    <m:oMathPara xmlns:m="http://schemas.openxmlformats.org/officeDocument/2006/math">
                      <m:oMathParaPr>
                        <m:jc m:val="centerGroup"/>
                      </m:oMathParaPr>
                      <m:oMath>
                        <m:r>
                          <a:rPr lang="en-US" sz="2800" b="1" i="1" smtClean="0">
                            <a:solidFill>
                              <a:srgbClr val="000000"/>
                            </a:solidFill>
                            <a:latin typeface="Cambria Math" panose="02040503050406030204" pitchFamily="18" charset="0"/>
                            <a:sym typeface="Symbol" panose="05050102010706020507" pitchFamily="18" charset="2"/>
                          </a:rPr>
                          <m:t>𝒇</m:t>
                        </m:r>
                        <m:d>
                          <m:dPr>
                            <m:ctrlPr>
                              <a:rPr lang="en-US" sz="2800" i="1">
                                <a:solidFill>
                                  <a:srgbClr val="000000"/>
                                </a:solidFill>
                                <a:latin typeface="Cambria Math"/>
                                <a:sym typeface="Symbol" panose="05050102010706020507" pitchFamily="18" charset="2"/>
                              </a:rPr>
                            </m:ctrlPr>
                          </m:dPr>
                          <m:e>
                            <m:r>
                              <a:rPr lang="en-US" sz="2800" b="1" i="1">
                                <a:solidFill>
                                  <a:srgbClr val="000000"/>
                                </a:solidFill>
                                <a:latin typeface="Cambria Math" panose="02040503050406030204" pitchFamily="18" charset="0"/>
                                <a:sym typeface="Symbol" panose="05050102010706020507" pitchFamily="18" charset="2"/>
                              </a:rPr>
                              <m:t>𝒙</m:t>
                            </m:r>
                            <m:r>
                              <a:rPr lang="en-US" sz="2800" i="1">
                                <a:solidFill>
                                  <a:srgbClr val="000000"/>
                                </a:solidFill>
                                <a:latin typeface="Cambria Math" panose="02040503050406030204" pitchFamily="18" charset="0"/>
                                <a:sym typeface="Symbol" panose="05050102010706020507" pitchFamily="18" charset="2"/>
                              </a:rPr>
                              <m:t>,</m:t>
                            </m:r>
                            <m:r>
                              <a:rPr lang="en-US" sz="2800" b="1" i="1">
                                <a:solidFill>
                                  <a:srgbClr val="000000"/>
                                </a:solidFill>
                                <a:latin typeface="Cambria Math" panose="02040503050406030204" pitchFamily="18" charset="0"/>
                                <a:sym typeface="Symbol" panose="05050102010706020507" pitchFamily="18" charset="2"/>
                              </a:rPr>
                              <m:t>𝒘</m:t>
                            </m:r>
                          </m:e>
                        </m:d>
                        <m:r>
                          <a:rPr lang="en-US" sz="2800" i="1">
                            <a:solidFill>
                              <a:srgbClr val="000000"/>
                            </a:solidFill>
                            <a:latin typeface="Cambria Math" panose="02040503050406030204" pitchFamily="18" charset="0"/>
                            <a:sym typeface="Symbol" panose="05050102010706020507" pitchFamily="18" charset="2"/>
                          </a:rPr>
                          <m:t> </m:t>
                        </m:r>
                      </m:oMath>
                    </m:oMathPara>
                  </a14:m>
                  <a:endParaRPr lang="ru-RU" sz="2800" i="1" dirty="0" smtClean="0">
                    <a:solidFill>
                      <a:srgbClr val="000000"/>
                    </a:solidFill>
                    <a:latin typeface="Cambria Math" panose="02040503050406030204" pitchFamily="18" charset="0"/>
                    <a:sym typeface="Symbol" panose="05050102010706020507" pitchFamily="18" charset="2"/>
                  </a:endParaRPr>
                </a:p>
              </p:txBody>
            </p:sp>
          </mc:Choice>
          <mc:Fallback>
            <p:sp>
              <p:nvSpPr>
                <p:cNvPr id="12" name="Прямоугольник 11"/>
                <p:cNvSpPr>
                  <a:spLocks noRot="1" noChangeAspect="1" noMove="1" noResize="1" noEditPoints="1" noAdjustHandles="1" noChangeArrowheads="1" noChangeShapeType="1" noTextEdit="1"/>
                </p:cNvSpPr>
                <p:nvPr/>
              </p:nvSpPr>
              <p:spPr>
                <a:xfrm>
                  <a:off x="5755522" y="810771"/>
                  <a:ext cx="1465849" cy="523220"/>
                </a:xfrm>
                <a:prstGeom prst="rect">
                  <a:avLst/>
                </a:prstGeom>
                <a:blipFill rotWithShape="0">
                  <a:blip r:embed="rId5" cstate="print"/>
                  <a:stretch>
                    <a:fillRect/>
                  </a:stretch>
                </a:blipFill>
              </p:spPr>
              <p:txBody>
                <a:bodyPr/>
                <a:lstStyle/>
                <a:p>
                  <a:pPr algn="l" rtl="0"/>
                  <a:r>
                    <a:rPr lang="ru-RU">
                      <a:noFill/>
                    </a:rPr>
                    <a:t> </a:t>
                  </a:r>
                </a:p>
              </p:txBody>
            </p:sp>
          </mc:Fallback>
        </mc:AlternateContent>
        <mc:AlternateContent xmlns:mc="http://schemas.openxmlformats.org/markup-compatibility/2006">
          <mc:Choice xmlns:a14="http://schemas.microsoft.com/office/drawing/2010/main" xmlns="" Requires="a14">
            <p:sp>
              <p:nvSpPr>
                <p:cNvPr id="54" name="Прямоугольник 53"/>
                <p:cNvSpPr/>
                <p:nvPr/>
              </p:nvSpPr>
              <p:spPr>
                <a:xfrm>
                  <a:off x="6339499" y="5980848"/>
                  <a:ext cx="470000" cy="523220"/>
                </a:xfrm>
                <a:prstGeom prst="rect">
                  <a:avLst/>
                </a:prstGeom>
              </p:spPr>
              <p:txBody>
                <a:bodyPr wrap="none">
                  <a:spAutoFit/>
                </a:bodyPr>
                <a:lstStyle/>
                <a:p>
                  <a:pPr algn="l" rtl="0"/>
                  <a14:m>
                    <m:oMathPara xmlns:m="http://schemas.openxmlformats.org/officeDocument/2006/math">
                      <m:oMathParaPr>
                        <m:jc m:val="centerGroup"/>
                      </m:oMathParaPr>
                      <m:oMath>
                        <m:r>
                          <a:rPr lang="en-US" sz="2800" b="1" i="1" smtClean="0">
                            <a:solidFill>
                              <a:srgbClr val="000000"/>
                            </a:solidFill>
                            <a:latin typeface="Cambria Math" panose="02040503050406030204" pitchFamily="18" charset="0"/>
                            <a:sym typeface="Symbol" panose="05050102010706020507" pitchFamily="18" charset="2"/>
                          </a:rPr>
                          <m:t>𝒙</m:t>
                        </m:r>
                      </m:oMath>
                    </m:oMathPara>
                  </a14:m>
                  <a:endParaRPr lang="ru-RU" sz="2800" i="1" dirty="0" smtClean="0">
                    <a:solidFill>
                      <a:srgbClr val="000000"/>
                    </a:solidFill>
                    <a:latin typeface="Cambria Math" panose="02040503050406030204" pitchFamily="18" charset="0"/>
                    <a:sym typeface="Symbol" panose="05050102010706020507" pitchFamily="18" charset="2"/>
                  </a:endParaRPr>
                </a:p>
              </p:txBody>
            </p:sp>
          </mc:Choice>
          <mc:Fallback>
            <p:sp>
              <p:nvSpPr>
                <p:cNvPr id="54" name="Прямоугольник 53"/>
                <p:cNvSpPr>
                  <a:spLocks noRot="1" noChangeAspect="1" noMove="1" noResize="1" noEditPoints="1" noAdjustHandles="1" noChangeArrowheads="1" noChangeShapeType="1" noTextEdit="1"/>
                </p:cNvSpPr>
                <p:nvPr/>
              </p:nvSpPr>
              <p:spPr>
                <a:xfrm>
                  <a:off x="6339499" y="5980848"/>
                  <a:ext cx="470000" cy="523220"/>
                </a:xfrm>
                <a:prstGeom prst="rect">
                  <a:avLst/>
                </a:prstGeom>
                <a:blipFill rotWithShape="0">
                  <a:blip r:embed="rId6" cstate="print"/>
                  <a:stretch>
                    <a:fillRect/>
                  </a:stretch>
                </a:blipFill>
              </p:spPr>
              <p:txBody>
                <a:bodyPr/>
                <a:lstStyle/>
                <a:p>
                  <a:pPr algn="l" rtl="0"/>
                  <a:r>
                    <a:rPr lang="ru-RU">
                      <a:noFill/>
                    </a:rPr>
                    <a:t> </a:t>
                  </a:r>
                </a:p>
              </p:txBody>
            </p:sp>
          </mc:Fallback>
        </mc:AlternateContent>
      </p:grpSp>
      <p:grpSp>
        <p:nvGrpSpPr>
          <p:cNvPr id="10" name="Группа 60"/>
          <p:cNvGrpSpPr/>
          <p:nvPr/>
        </p:nvGrpSpPr>
        <p:grpSpPr>
          <a:xfrm>
            <a:off x="7297365" y="810771"/>
            <a:ext cx="1964383" cy="6028717"/>
            <a:chOff x="9729820" y="810771"/>
            <a:chExt cx="2619177" cy="6028717"/>
          </a:xfrm>
        </p:grpSpPr>
        <p:cxnSp>
          <p:nvCxnSpPr>
            <p:cNvPr id="50" name="Прямая со стрелкой 49"/>
            <p:cNvCxnSpPr/>
            <p:nvPr/>
          </p:nvCxnSpPr>
          <p:spPr>
            <a:xfrm>
              <a:off x="10956470" y="1461407"/>
              <a:ext cx="0" cy="4329793"/>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55" name="Прямоугольник 54"/>
                <p:cNvSpPr/>
                <p:nvPr/>
              </p:nvSpPr>
              <p:spPr>
                <a:xfrm>
                  <a:off x="9729820" y="5481424"/>
                  <a:ext cx="2619177" cy="1358064"/>
                </a:xfrm>
                <a:prstGeom prst="rect">
                  <a:avLst/>
                </a:prstGeom>
              </p:spPr>
              <p:txBody>
                <a:bodyPr wrap="square">
                  <a:spAutoFit/>
                </a:bodyPr>
                <a:lstStyle/>
                <a:p>
                  <a:pPr rtl="0" algn="l">
                    <a:lnSpc>
                      <a:spcPct val="150000"/>
                    </a:lnSpc>
                  </a:pPr>
                  <a14:m>
                    <m:oMathPara xmlns:m="http://schemas.openxmlformats.org/officeDocument/2006/math">
                      <m:oMathParaPr>
                        <m:jc m:val="centerGroup"/>
                      </m:oMathParaPr>
                      <m:oMath>
                        <m:f>
                          <m:fPr>
                            <m:ctrlPr>
                              <a:rPr lang="en-US" sz="2800" i="1" smtClean="0">
                                <a:solidFill>
                                  <a:srgbClr val="000000"/>
                                </a:solidFill>
                                <a:latin typeface="Cambria Math"/>
                                <a:sym typeface="Symbol" panose="05050102010706020507" pitchFamily="18" charset="2"/>
                              </a:rPr>
                            </m:ctrlPr>
                          </m:fPr>
                          <m:num>
                            <m:r>
                              <a:rPr lang="en-US" sz="2800" i="1">
                                <a:solidFill>
                                  <a:srgbClr val="000000"/>
                                </a:solidFill>
                                <a:latin typeface="Cambria Math" panose="02040503050406030204" pitchFamily="18" charset="0"/>
                                <a:ea typeface="Cambria Math" panose="02040503050406030204" pitchFamily="18" charset="0"/>
                                <a:sym typeface="Symbol" panose="05050102010706020507" pitchFamily="18" charset="2"/>
                              </a:rPr>
                              <m:t>𝜕</m:t>
                            </m:r>
                            <m:r>
                              <a:rPr lang="en-US" sz="2800" b="1" i="1">
                                <a:solidFill>
                                  <a:srgbClr val="000000"/>
                                </a:solidFill>
                                <a:latin typeface="Cambria Math" panose="02040503050406030204" pitchFamily="18" charset="0"/>
                                <a:sym typeface="Symbol" panose="05050102010706020507" pitchFamily="18" charset="2"/>
                              </a:rPr>
                              <m:t>𝒇</m:t>
                            </m:r>
                            <m:d>
                              <m:dPr>
                                <m:ctrlPr>
                                  <a:rPr lang="en-US" sz="2800" i="1">
                                    <a:solidFill>
                                      <a:srgbClr val="000000"/>
                                    </a:solidFill>
                                    <a:latin typeface="Cambria Math"/>
                                    <a:sym typeface="Symbol" panose="05050102010706020507" pitchFamily="18" charset="2"/>
                                  </a:rPr>
                                </m:ctrlPr>
                              </m:dPr>
                              <m:e>
                                <m:r>
                                  <a:rPr lang="en-US" sz="2800" b="1" i="1">
                                    <a:solidFill>
                                      <a:srgbClr val="000000"/>
                                    </a:solidFill>
                                    <a:latin typeface="Cambria Math" panose="02040503050406030204" pitchFamily="18" charset="0"/>
                                    <a:sym typeface="Symbol" panose="05050102010706020507" pitchFamily="18" charset="2"/>
                                  </a:rPr>
                                  <m:t>𝒙</m:t>
                                </m:r>
                                <m:r>
                                  <a:rPr lang="en-US" sz="2800" i="1">
                                    <a:solidFill>
                                      <a:srgbClr val="000000"/>
                                    </a:solidFill>
                                    <a:latin typeface="Cambria Math" panose="02040503050406030204" pitchFamily="18" charset="0"/>
                                    <a:sym typeface="Symbol" panose="05050102010706020507" pitchFamily="18" charset="2"/>
                                  </a:rPr>
                                  <m:t>,</m:t>
                                </m:r>
                                <m:r>
                                  <a:rPr lang="en-US" sz="2800" b="1" i="1">
                                    <a:solidFill>
                                      <a:srgbClr val="000000"/>
                                    </a:solidFill>
                                    <a:latin typeface="Cambria Math" panose="02040503050406030204" pitchFamily="18" charset="0"/>
                                    <a:sym typeface="Symbol" panose="05050102010706020507" pitchFamily="18" charset="2"/>
                                  </a:rPr>
                                  <m:t>𝒘</m:t>
                                </m:r>
                              </m:e>
                            </m:d>
                          </m:num>
                          <m:den>
                            <m:r>
                              <a:rPr lang="en-US" sz="2800" i="1">
                                <a:solidFill>
                                  <a:srgbClr val="000000"/>
                                </a:solidFill>
                                <a:latin typeface="Cambria Math" panose="02040503050406030204" pitchFamily="18" charset="0"/>
                                <a:ea typeface="Cambria Math" panose="02040503050406030204" pitchFamily="18" charset="0"/>
                                <a:sym typeface="Symbol" panose="05050102010706020507" pitchFamily="18" charset="2"/>
                              </a:rPr>
                              <m:t>𝜕</m:t>
                            </m:r>
                            <m:r>
                              <a:rPr lang="en-US" sz="2800" b="1" i="1">
                                <a:solidFill>
                                  <a:srgbClr val="000000"/>
                                </a:solidFill>
                                <a:latin typeface="Cambria Math" panose="02040503050406030204" pitchFamily="18" charset="0"/>
                                <a:ea typeface="Cambria Math" panose="02040503050406030204" pitchFamily="18" charset="0"/>
                                <a:sym typeface="Symbol" panose="05050102010706020507" pitchFamily="18" charset="2"/>
                              </a:rPr>
                              <m:t>𝒘</m:t>
                            </m:r>
                          </m:den>
                        </m:f>
                      </m:oMath>
                    </m:oMathPara>
                  </a14:m>
                  <a:endParaRPr lang="ru-RU" sz="2800" i="1" dirty="0" smtClean="0">
                    <a:solidFill>
                      <a:srgbClr val="000000"/>
                    </a:solidFill>
                    <a:latin typeface="Cambria Math" panose="02040503050406030204" pitchFamily="18" charset="0"/>
                    <a:sym typeface="Symbol" panose="05050102010706020507" pitchFamily="18" charset="2"/>
                  </a:endParaRPr>
                </a:p>
              </p:txBody>
            </p:sp>
          </mc:Choice>
          <mc:Fallback>
            <p:sp>
              <p:nvSpPr>
                <p:cNvPr id="55" name="Прямоугольник 54"/>
                <p:cNvSpPr>
                  <a:spLocks noRot="1" noChangeAspect="1" noMove="1" noResize="1" noEditPoints="1" noAdjustHandles="1" noChangeArrowheads="1" noChangeShapeType="1" noTextEdit="1"/>
                </p:cNvSpPr>
                <p:nvPr/>
              </p:nvSpPr>
              <p:spPr>
                <a:xfrm>
                  <a:off x="9729820" y="5481424"/>
                  <a:ext cx="2619177" cy="1358064"/>
                </a:xfrm>
                <a:prstGeom prst="rect">
                  <a:avLst/>
                </a:prstGeom>
                <a:blipFill rotWithShape="0">
                  <a:blip r:embed="rId7" cstate="print"/>
                  <a:stretch>
                    <a:fillRect/>
                  </a:stretch>
                </a:blipFill>
              </p:spPr>
              <p:txBody>
                <a:bodyPr/>
                <a:lstStyle/>
                <a:p>
                  <a:pPr algn="l" rtl="0"/>
                  <a:r>
                    <a:rPr lang="ru-RU">
                      <a:noFill/>
                    </a:rPr>
                    <a:t> </a:t>
                  </a:r>
                </a:p>
              </p:txBody>
            </p:sp>
          </mc:Fallback>
        </mc:AlternateContent>
        <mc:AlternateContent xmlns:mc="http://schemas.openxmlformats.org/markup-compatibility/2006">
          <mc:Choice xmlns:a14="http://schemas.microsoft.com/office/drawing/2010/main" xmlns="" Requires="a14">
            <p:sp>
              <p:nvSpPr>
                <p:cNvPr id="59" name="Прямоугольник 58"/>
                <p:cNvSpPr/>
                <p:nvPr/>
              </p:nvSpPr>
              <p:spPr>
                <a:xfrm>
                  <a:off x="10290155" y="810771"/>
                  <a:ext cx="1465849" cy="523220"/>
                </a:xfrm>
                <a:prstGeom prst="rect">
                  <a:avLst/>
                </a:prstGeom>
              </p:spPr>
              <p:txBody>
                <a:bodyPr wrap="none">
                  <a:spAutoFit/>
                </a:bodyPr>
                <a:lstStyle/>
                <a:p>
                  <a:pPr algn="l" rtl="0"/>
                  <a14:m>
                    <m:oMathPara xmlns:m="http://schemas.openxmlformats.org/officeDocument/2006/math">
                      <m:oMathParaPr>
                        <m:jc m:val="centerGroup"/>
                      </m:oMathParaPr>
                      <m:oMath>
                        <m:r>
                          <a:rPr lang="en-US" sz="2800" b="1" i="1" smtClean="0">
                            <a:solidFill>
                              <a:srgbClr val="000000"/>
                            </a:solidFill>
                            <a:latin typeface="Cambria Math" panose="02040503050406030204" pitchFamily="18" charset="0"/>
                            <a:sym typeface="Symbol" panose="05050102010706020507" pitchFamily="18" charset="2"/>
                          </a:rPr>
                          <m:t>𝒇</m:t>
                        </m:r>
                        <m:d>
                          <m:dPr>
                            <m:ctrlPr>
                              <a:rPr lang="en-US" sz="2800" i="1">
                                <a:solidFill>
                                  <a:srgbClr val="000000"/>
                                </a:solidFill>
                                <a:latin typeface="Cambria Math"/>
                                <a:sym typeface="Symbol" panose="05050102010706020507" pitchFamily="18" charset="2"/>
                              </a:rPr>
                            </m:ctrlPr>
                          </m:dPr>
                          <m:e>
                            <m:r>
                              <a:rPr lang="en-US" sz="2800" b="1" i="1">
                                <a:solidFill>
                                  <a:srgbClr val="000000"/>
                                </a:solidFill>
                                <a:latin typeface="Cambria Math" panose="02040503050406030204" pitchFamily="18" charset="0"/>
                                <a:sym typeface="Symbol" panose="05050102010706020507" pitchFamily="18" charset="2"/>
                              </a:rPr>
                              <m:t>𝒙</m:t>
                            </m:r>
                            <m:r>
                              <a:rPr lang="en-US" sz="2800" i="1">
                                <a:solidFill>
                                  <a:srgbClr val="000000"/>
                                </a:solidFill>
                                <a:latin typeface="Cambria Math" panose="02040503050406030204" pitchFamily="18" charset="0"/>
                                <a:sym typeface="Symbol" panose="05050102010706020507" pitchFamily="18" charset="2"/>
                              </a:rPr>
                              <m:t>,</m:t>
                            </m:r>
                            <m:r>
                              <a:rPr lang="en-US" sz="2800" b="1" i="1">
                                <a:solidFill>
                                  <a:srgbClr val="000000"/>
                                </a:solidFill>
                                <a:latin typeface="Cambria Math" panose="02040503050406030204" pitchFamily="18" charset="0"/>
                                <a:sym typeface="Symbol" panose="05050102010706020507" pitchFamily="18" charset="2"/>
                              </a:rPr>
                              <m:t>𝒘</m:t>
                            </m:r>
                          </m:e>
                        </m:d>
                        <m:r>
                          <a:rPr lang="en-US" sz="2800" i="1">
                            <a:solidFill>
                              <a:srgbClr val="000000"/>
                            </a:solidFill>
                            <a:latin typeface="Cambria Math" panose="02040503050406030204" pitchFamily="18" charset="0"/>
                            <a:sym typeface="Symbol" panose="05050102010706020507" pitchFamily="18" charset="2"/>
                          </a:rPr>
                          <m:t> </m:t>
                        </m:r>
                      </m:oMath>
                    </m:oMathPara>
                  </a14:m>
                  <a:endParaRPr lang="ru-RU" sz="2800" i="1" dirty="0" smtClean="0">
                    <a:solidFill>
                      <a:srgbClr val="000000"/>
                    </a:solidFill>
                    <a:latin typeface="Cambria Math" panose="02040503050406030204" pitchFamily="18" charset="0"/>
                    <a:sym typeface="Symbol" panose="05050102010706020507" pitchFamily="18" charset="2"/>
                  </a:endParaRPr>
                </a:p>
              </p:txBody>
            </p:sp>
          </mc:Choice>
          <mc:Fallback>
            <p:sp>
              <p:nvSpPr>
                <p:cNvPr id="59" name="Прямоугольник 58"/>
                <p:cNvSpPr>
                  <a:spLocks noRot="1" noChangeAspect="1" noMove="1" noResize="1" noEditPoints="1" noAdjustHandles="1" noChangeArrowheads="1" noChangeShapeType="1" noTextEdit="1"/>
                </p:cNvSpPr>
                <p:nvPr/>
              </p:nvSpPr>
              <p:spPr>
                <a:xfrm>
                  <a:off x="10290155" y="810771"/>
                  <a:ext cx="1465849" cy="523220"/>
                </a:xfrm>
                <a:prstGeom prst="rect">
                  <a:avLst/>
                </a:prstGeom>
                <a:blipFill rotWithShape="0">
                  <a:blip r:embed="rId8" cstate="print"/>
                  <a:stretch>
                    <a:fillRect/>
                  </a:stretch>
                </a:blipFill>
              </p:spPr>
              <p:txBody>
                <a:bodyPr/>
                <a:lstStyle/>
                <a:p>
                  <a:pPr algn="l" rtl="0"/>
                  <a:r>
                    <a:rPr lang="ru-RU">
                      <a:noFill/>
                    </a:rPr>
                    <a:t> </a:t>
                  </a:r>
                </a:p>
              </p:txBody>
            </p:sp>
          </mc:Fallback>
        </mc:AlternateContent>
      </p:grpSp>
      <p:sp>
        <p:nvSpPr>
          <p:cNvPr id="23"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6166129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997724" y="3054788"/>
            <a:ext cx="2419093" cy="88612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solidFill>
                <a:srgbClr val="FFFFFF"/>
              </a:solidFill>
            </a:endParaRPr>
          </a:p>
        </p:txBody>
      </p:sp>
      <p:sp>
        <p:nvSpPr>
          <p:cNvPr id="2" name="Заголовок 1"/>
          <p:cNvSpPr>
            <a:spLocks noGrp="1"/>
          </p:cNvSpPr>
          <p:nvPr>
            <p:ph type="title"/>
          </p:nvPr>
        </p:nvSpPr>
        <p:spPr>
          <a:xfrm>
            <a:off x="142844" y="0"/>
            <a:ext cx="8749636" cy="1417638"/>
          </a:xfrm>
        </p:spPr>
        <p:txBody>
          <a:bodyPr/>
          <a:lstStyle/>
          <a:p>
            <a:pPr algn="l" rtl="0">
              <a:buNone/>
            </a:pPr>
            <a:r>
              <a:rPr lang="ru-RU" sz="2800" dirty="0" smtClean="0">
                <a:latin typeface="Times New Roman" pitchFamily="18" charset="0"/>
                <a:cs typeface="Times New Roman" pitchFamily="18" charset="0"/>
              </a:rPr>
              <a:t>Глибокі нейронні </a:t>
            </a:r>
            <a:r>
              <a:rPr lang="ru-RU" sz="2800" dirty="0" err="1" smtClean="0">
                <a:latin typeface="Times New Roman" pitchFamily="18" charset="0"/>
                <a:cs typeface="Times New Roman" pitchFamily="18" charset="0"/>
              </a:rPr>
              <a:t>мережі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краще</a:t>
            </a:r>
            <a:r>
              <a:rPr lang="ru-RU" sz="2800" dirty="0">
                <a:latin typeface="Times New Roman" pitchFamily="18" charset="0"/>
                <a:cs typeface="Times New Roman" pitchFamily="18" charset="0"/>
              </a:rPr>
              <a:t>, ніж широкі</a:t>
            </a:r>
          </a:p>
        </p:txBody>
      </p:sp>
      <p:sp>
        <p:nvSpPr>
          <p:cNvPr id="3" name="Объект 2"/>
          <p:cNvSpPr>
            <a:spLocks noGrp="1" noRot="1" noChangeAspect="1" noMove="1" noResize="1" noEditPoints="1" noAdjustHandles="1" noChangeArrowheads="1" noChangeShapeType="1" noTextEdit="1"/>
          </p:cNvSpPr>
          <p:nvPr>
            <p:ph idx="4294967295"/>
          </p:nvPr>
        </p:nvSpPr>
        <p:spPr>
          <a:xfrm>
            <a:off x="971551" y="1981202"/>
            <a:ext cx="4663322" cy="3809999"/>
          </a:xfrm>
          <a:prstGeom prst="rect">
            <a:avLst/>
          </a:prstGeom>
          <a:blipFill rotWithShape="0">
            <a:blip r:embed="rId3" cstate="print"/>
            <a:stretch>
              <a:fillRect l="-1570" t="-3520" b="-2880"/>
            </a:stretch>
          </a:blipFill>
        </p:spPr>
        <p:txBody>
          <a:bodyPr/>
          <a:lstStyle/>
          <a:p>
            <a:pPr algn="l" rtl="0">
              <a:buNone/>
            </a:pPr>
            <a:r>
              <a:rPr lang="ru-RU" dirty="0">
                <a:noFill/>
              </a:rPr>
              <a:t> </a:t>
            </a:r>
          </a:p>
        </p:txBody>
      </p:sp>
      <p:cxnSp>
        <p:nvCxnSpPr>
          <p:cNvPr id="5" name="Прямая со стрелкой 4"/>
          <p:cNvCxnSpPr/>
          <p:nvPr/>
        </p:nvCxnSpPr>
        <p:spPr>
          <a:xfrm>
            <a:off x="6941283" y="6370004"/>
            <a:ext cx="1720516"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6522824" y="1138989"/>
            <a:ext cx="0" cy="46522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8" name="Прямоугольник 7"/>
              <p:cNvSpPr/>
              <p:nvPr/>
            </p:nvSpPr>
            <p:spPr>
              <a:xfrm>
                <a:off x="8229600" y="3003741"/>
                <a:ext cx="555729" cy="523220"/>
              </a:xfrm>
              <a:prstGeom prst="rect">
                <a:avLst/>
              </a:prstGeom>
            </p:spPr>
            <p:txBody>
              <a:bodyPr wrap="none">
                <a:spAutoFit/>
              </a:bodyPr>
              <a:lstStyle/>
              <a:p>
                <a:pPr rtl="0" algn="l"/>
                <a14:m>
                  <m:oMathPara xmlns:m="http://schemas.openxmlformats.org/officeDocument/2006/math">
                    <m:oMathParaPr>
                      <m:jc m:val="centerGroup"/>
                    </m:oMathParaPr>
                    <m:oMath>
                      <m:r>
                        <a:rPr lang="en-US" sz="2800" i="1" smtClean="0">
                          <a:solidFill>
                            <a:srgbClr val="BBE0E3"/>
                          </a:solidFill>
                          <a:latin typeface="Cambria Math" panose="02040503050406030204" pitchFamily="18" charset="0"/>
                        </a:rPr>
                        <m:t>𝐷</m:t>
                      </m:r>
                    </m:oMath>
                  </m:oMathPara>
                </a14:m>
                <a:endParaRPr lang="ru-RU" sz="3200" dirty="0">
                  <a:solidFill>
                    <a:srgbClr val="BBE0E3"/>
                  </a:solidFill>
                </a:endParaRPr>
              </a:p>
            </p:txBody>
          </p:sp>
        </mc:Choice>
        <mc:Fallback>
          <p:sp>
            <p:nvSpPr>
              <p:cNvPr id="8" name="Прямоугольник 7"/>
              <p:cNvSpPr>
                <a:spLocks noRot="1" noChangeAspect="1" noMove="1" noResize="1" noEditPoints="1" noAdjustHandles="1" noChangeArrowheads="1" noChangeShapeType="1" noTextEdit="1"/>
              </p:cNvSpPr>
              <p:nvPr/>
            </p:nvSpPr>
            <p:spPr>
              <a:xfrm>
                <a:off x="6172200" y="3003741"/>
                <a:ext cx="416797" cy="523220"/>
              </a:xfrm>
              <a:prstGeom prst="rect">
                <a:avLst/>
              </a:prstGeom>
              <a:blipFill rotWithShape="0">
                <a:blip r:embed="rId4" cstate="print"/>
                <a:stretch>
                  <a:fillRect/>
                </a:stretch>
              </a:blipFill>
            </p:spPr>
            <p:txBody>
              <a:bodyPr/>
              <a:lstStyle/>
              <a:p>
                <a:pPr algn="l" rtl="0"/>
                <a:r>
                  <a:rPr lang="ru-RU">
                    <a:noFill/>
                  </a:rPr>
                  <a:t> </a:t>
                </a:r>
              </a:p>
            </p:txBody>
          </p:sp>
        </mc:Fallback>
      </mc:AlternateContent>
      <mc:AlternateContent xmlns:mc="http://schemas.openxmlformats.org/markup-compatibility/2006">
        <mc:Choice xmlns:a14="http://schemas.microsoft.com/office/drawing/2010/main" xmlns="" Requires="a14">
          <p:sp>
            <p:nvSpPr>
              <p:cNvPr id="9" name="Прямоугольник 8"/>
              <p:cNvSpPr/>
              <p:nvPr/>
            </p:nvSpPr>
            <p:spPr>
              <a:xfrm>
                <a:off x="10124125" y="6334780"/>
                <a:ext cx="555857" cy="523220"/>
              </a:xfrm>
              <a:prstGeom prst="rect">
                <a:avLst/>
              </a:prstGeom>
            </p:spPr>
            <p:txBody>
              <a:bodyPr wrap="none">
                <a:spAutoFit/>
              </a:bodyPr>
              <a:lstStyle/>
              <a:p>
                <a:pPr rtl="0" algn="l"/>
                <a14:m>
                  <m:oMathPara xmlns:m="http://schemas.openxmlformats.org/officeDocument/2006/math">
                    <m:oMathParaPr>
                      <m:jc m:val="centerGroup"/>
                    </m:oMathParaPr>
                    <m:oMath>
                      <m:r>
                        <a:rPr lang="en-US" sz="2800" i="1" smtClean="0">
                          <a:solidFill>
                            <a:srgbClr val="BBE0E3"/>
                          </a:solidFill>
                          <a:latin typeface="Cambria Math" panose="02040503050406030204" pitchFamily="18" charset="0"/>
                        </a:rPr>
                        <m:t>𝐻</m:t>
                      </m:r>
                    </m:oMath>
                  </m:oMathPara>
                </a14:m>
                <a:endParaRPr lang="ru-RU" sz="2800" dirty="0">
                  <a:solidFill>
                    <a:srgbClr val="BBE0E3"/>
                  </a:solidFill>
                </a:endParaRPr>
              </a:p>
            </p:txBody>
          </p:sp>
        </mc:Choice>
        <mc:Fallback>
          <p:sp>
            <p:nvSpPr>
              <p:cNvPr id="9" name="Прямоугольник 8"/>
              <p:cNvSpPr>
                <a:spLocks noRot="1" noChangeAspect="1" noMove="1" noResize="1" noEditPoints="1" noAdjustHandles="1" noChangeArrowheads="1" noChangeShapeType="1" noTextEdit="1"/>
              </p:cNvSpPr>
              <p:nvPr/>
            </p:nvSpPr>
            <p:spPr>
              <a:xfrm>
                <a:off x="7593094" y="6334780"/>
                <a:ext cx="416893" cy="523220"/>
              </a:xfrm>
              <a:prstGeom prst="rect">
                <a:avLst/>
              </a:prstGeom>
              <a:blipFill rotWithShape="0">
                <a:blip r:embed="rId5" cstate="print"/>
                <a:stretch>
                  <a:fillRect/>
                </a:stretch>
              </a:blipFill>
            </p:spPr>
            <p:txBody>
              <a:bodyPr/>
              <a:lstStyle/>
              <a:p>
                <a:pPr algn="l" rtl="0"/>
                <a:r>
                  <a:rPr lang="ru-RU">
                    <a:noFill/>
                  </a:rPr>
                  <a:t> </a:t>
                </a:r>
              </a:p>
            </p:txBody>
          </p:sp>
        </mc:Fallback>
      </mc:AlternateContent>
      <mc:AlternateContent xmlns:mc="http://schemas.openxmlformats.org/markup-compatibility/2006">
        <mc:Choice xmlns:a14="http://schemas.microsoft.com/office/drawing/2010/main" xmlns="" Requires="a14">
          <p:sp>
            <p:nvSpPr>
              <p:cNvPr id="11" name="Прямоугольник 10"/>
              <p:cNvSpPr/>
              <p:nvPr/>
            </p:nvSpPr>
            <p:spPr>
              <a:xfrm>
                <a:off x="4128940" y="3183354"/>
                <a:ext cx="2977173" cy="523220"/>
              </a:xfrm>
              <a:prstGeom prst="rect">
                <a:avLst/>
              </a:prstGeom>
            </p:spPr>
            <p:txBody>
              <a:bodyPr wrap="square">
                <a:spAutoFit/>
              </a:bodyPr>
              <a:lstStyle/>
              <a:p>
                <a:pPr rtl="0" algn="l"/>
                <a14:m>
                  <m:oMathPara xmlns:m="http://schemas.openxmlformats.org/officeDocument/2006/math">
                    <m:oMathParaPr>
                      <m:jc m:val="centerGroup"/>
                    </m:oMathParaPr>
                    <m:oMath>
                      <m:func>
                        <m:funcPr>
                          <m:ctrlPr>
                            <a:rPr lang="en-US" sz="2800" i="1" smtClean="0">
                              <a:solidFill>
                                <a:srgbClr val="000000"/>
                              </a:solidFill>
                              <a:latin typeface="Cambria Math"/>
                              <a:sym typeface="Symbol" panose="05050102010706020507" pitchFamily="18" charset="2"/>
                            </a:rPr>
                          </m:ctrlPr>
                        </m:funcPr>
                        <m:fName>
                          <m:r>
                            <a:rPr lang="en-US" sz="2800" i="1" smtClean="0">
                              <a:solidFill>
                                <a:srgbClr val="000000"/>
                              </a:solidFill>
                              <a:latin typeface="Cambria Math" panose="02040503050406030204" pitchFamily="18" charset="0"/>
                              <a:sym typeface="Symbol" panose="05050102010706020507" pitchFamily="18" charset="2"/>
                            </a:rPr>
                            <m:t>𝑙𝑜𝑔</m:t>
                          </m:r>
                        </m:fName>
                        <m:e>
                          <m:r>
                            <a:rPr lang="en-US" sz="2800" i="1" smtClean="0">
                              <a:solidFill>
                                <a:srgbClr val="BBE0E3"/>
                              </a:solidFill>
                              <a:latin typeface="Cambria Math" panose="02040503050406030204" pitchFamily="18" charset="0"/>
                              <a:sym typeface="Symbol" panose="05050102010706020507" pitchFamily="18" charset="2"/>
                            </a:rPr>
                            <m:t>𝐹</m:t>
                          </m:r>
                        </m:e>
                      </m:func>
                      <m:r>
                        <a:rPr lang="en-US" sz="2800" i="1">
                          <a:solidFill>
                            <a:srgbClr val="000000"/>
                          </a:solidFill>
                          <a:latin typeface="Cambria Math" panose="02040503050406030204" pitchFamily="18" charset="0"/>
                          <a:ea typeface="Cambria Math" panose="02040503050406030204" pitchFamily="18" charset="0"/>
                          <a:sym typeface="Symbol" panose="05050102010706020507" pitchFamily="18" charset="2"/>
                        </a:rPr>
                        <m:t>∝</m:t>
                      </m:r>
                      <m:r>
                        <a:rPr lang="en-US" sz="2800" i="1" smtClean="0">
                          <a:solidFill>
                            <a:srgbClr val="BBE0E3"/>
                          </a:solidFill>
                          <a:latin typeface="Cambria Math" panose="02040503050406030204" pitchFamily="18" charset="0"/>
                        </a:rPr>
                        <m:t>𝐷</m:t>
                      </m:r>
                      <m:r>
                        <a:rPr lang="en-US" sz="2800" i="1" smtClean="0">
                          <a:solidFill>
                            <a:srgbClr val="000000"/>
                          </a:solidFill>
                          <a:latin typeface="Cambria Math" panose="02040503050406030204" pitchFamily="18" charset="0"/>
                        </a:rPr>
                        <m:t>𝑙𝑜𝑔</m:t>
                      </m:r>
                      <m:d>
                        <m:dPr>
                          <m:ctrlPr>
                            <a:rPr lang="en-US" sz="2800" i="1" smtClean="0">
                              <a:solidFill>
                                <a:srgbClr val="000000"/>
                              </a:solidFill>
                              <a:latin typeface="Cambria Math"/>
                            </a:rPr>
                          </m:ctrlPr>
                        </m:dPr>
                        <m:e>
                          <m:r>
                            <a:rPr lang="en-US" sz="2800" i="1" smtClean="0">
                              <a:solidFill>
                                <a:srgbClr val="BBE0E3"/>
                              </a:solidFill>
                              <a:latin typeface="Cambria Math" panose="02040503050406030204" pitchFamily="18" charset="0"/>
                            </a:rPr>
                            <m:t>𝐻</m:t>
                          </m:r>
                        </m:e>
                      </m:d>
                    </m:oMath>
                  </m:oMathPara>
                </a14:m>
                <a:endParaRPr lang="ru-RU" sz="2800" dirty="0">
                  <a:solidFill>
                    <a:srgbClr val="000000"/>
                  </a:solidFill>
                </a:endParaRPr>
              </a:p>
            </p:txBody>
          </p:sp>
        </mc:Choice>
        <mc:Fallback>
          <p:sp>
            <p:nvSpPr>
              <p:cNvPr id="11" name="Прямоугольник 10"/>
              <p:cNvSpPr>
                <a:spLocks noRot="1" noChangeAspect="1" noMove="1" noResize="1" noEditPoints="1" noAdjustHandles="1" noChangeArrowheads="1" noChangeShapeType="1" noTextEdit="1"/>
              </p:cNvSpPr>
              <p:nvPr/>
            </p:nvSpPr>
            <p:spPr>
              <a:xfrm>
                <a:off x="3096705" y="3183354"/>
                <a:ext cx="2232880" cy="523220"/>
              </a:xfrm>
              <a:prstGeom prst="rect">
                <a:avLst/>
              </a:prstGeom>
              <a:blipFill rotWithShape="0">
                <a:blip r:embed="rId6" cstate="print"/>
                <a:stretch>
                  <a:fillRect/>
                </a:stretch>
              </a:blipFill>
            </p:spPr>
            <p:txBody>
              <a:bodyPr/>
              <a:lstStyle/>
              <a:p>
                <a:pPr algn="l" rtl="0"/>
                <a:r>
                  <a:rPr lang="ru-RU">
                    <a:noFill/>
                  </a:rPr>
                  <a:t> </a:t>
                </a:r>
              </a:p>
            </p:txBody>
          </p:sp>
        </mc:Fallback>
      </mc:AlternateContent>
      <p:pic>
        <p:nvPicPr>
          <p:cNvPr id="16" name="Рисунок 15"/>
          <p:cNvPicPr>
            <a:picLocks noChangeAspect="1"/>
          </p:cNvPicPr>
          <p:nvPr/>
        </p:nvPicPr>
        <p:blipFill>
          <a:blip r:embed="rId7" cstate="print"/>
          <a:stretch>
            <a:fillRect/>
          </a:stretch>
        </p:blipFill>
        <p:spPr>
          <a:xfrm rot="16200000">
            <a:off x="4935611" y="2210339"/>
            <a:ext cx="5731859" cy="2299908"/>
          </a:xfrm>
          <a:prstGeom prst="rect">
            <a:avLst/>
          </a:prstGeom>
          <a:ln>
            <a:noFill/>
          </a:ln>
          <a:effectLst>
            <a:outerShdw blurRad="292100" dist="139700" dir="2700000" algn="tl" rotWithShape="0">
              <a:srgbClr val="333333">
                <a:alpha val="65000"/>
              </a:srgbClr>
            </a:outerShdw>
          </a:effectLst>
        </p:spPr>
      </p:pic>
      <p:sp>
        <p:nvSpPr>
          <p:cNvPr id="12"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8071083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4824536" cy="648072"/>
          </a:xfrm>
        </p:spPr>
        <p:txBody>
          <a:bodyPr/>
          <a:lstStyle/>
          <a:p>
            <a:pPr algn="l" rtl="0">
              <a:buNone/>
            </a:pPr>
            <a:r>
              <a:rPr lang="ru-RU" sz="2800" dirty="0" err="1" smtClean="0">
                <a:latin typeface="Times New Roman" pitchFamily="18" charset="0"/>
                <a:cs typeface="Times New Roman" pitchFamily="18" charset="0"/>
              </a:rPr>
              <a:t>Елементи</a:t>
            </a:r>
            <a:r>
              <a:rPr lang="ru-RU" sz="2800" dirty="0" smtClean="0">
                <a:latin typeface="Times New Roman" pitchFamily="18" charset="0"/>
                <a:cs typeface="Times New Roman" pitchFamily="18" charset="0"/>
              </a:rPr>
              <a:t> штучного </a:t>
            </a:r>
            <a:r>
              <a:rPr lang="ru-RU" sz="2800" dirty="0" err="1" smtClean="0">
                <a:latin typeface="Times New Roman" pitchFamily="18" charset="0"/>
                <a:cs typeface="Times New Roman" pitchFamily="18" charset="0"/>
              </a:rPr>
              <a:t>розуму</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0" y="1981203"/>
            <a:ext cx="4716016" cy="2887958"/>
          </a:xfrm>
          <a:prstGeom prst="rect">
            <a:avLst/>
          </a:prstGeom>
        </p:spPr>
        <p:txBody>
          <a:bodyPr>
            <a:noAutofit/>
          </a:bodyPr>
          <a:lstStyle/>
          <a:p>
            <a:pPr algn="l" rtl="0">
              <a:buNone/>
            </a:pPr>
            <a:r>
              <a:rPr lang="ru-RU" sz="2000" dirty="0" smtClean="0"/>
              <a:t>Машинний зір</a:t>
            </a:r>
          </a:p>
          <a:p>
            <a:pPr algn="l" rtl="0">
              <a:buNone/>
            </a:pPr>
            <a:r>
              <a:rPr lang="ru-RU" sz="2000" dirty="0"/>
              <a:t>Розпізнавання</a:t>
            </a:r>
            <a:r>
              <a:rPr lang="ru-RU" sz="2000" dirty="0" smtClean="0"/>
              <a:t>мови,</a:t>
            </a:r>
            <a:r>
              <a:rPr lang="ru-RU" sz="2000" dirty="0"/>
              <a:t>робоча пам'ять</a:t>
            </a:r>
          </a:p>
          <a:p>
            <a:pPr algn="l" rtl="0">
              <a:buNone/>
            </a:pPr>
            <a:r>
              <a:rPr lang="ru-RU" sz="2000" dirty="0"/>
              <a:t>Розуміння мови, керування увагою</a:t>
            </a:r>
          </a:p>
          <a:p>
            <a:pPr algn="l" rtl="0">
              <a:buNone/>
            </a:pPr>
            <a:r>
              <a:rPr lang="ru-RU" sz="2000" dirty="0" smtClean="0"/>
              <a:t>Розуміння відносин</a:t>
            </a:r>
          </a:p>
          <a:p>
            <a:pPr algn="l" rtl="0">
              <a:buNone/>
            </a:pPr>
            <a:r>
              <a:rPr lang="ru-RU" sz="2000" dirty="0" smtClean="0"/>
              <a:t>Комбінація здібностей</a:t>
            </a:r>
            <a:endParaRPr lang="ru-RU" sz="2000" dirty="0"/>
          </a:p>
          <a:p>
            <a:pPr algn="l" rtl="0">
              <a:buNone/>
            </a:pPr>
            <a:r>
              <a:rPr lang="ru-RU" sz="2000" dirty="0" smtClean="0"/>
              <a:t>Машинна уява</a:t>
            </a:r>
            <a:endParaRPr lang="ru-RU" sz="2000" dirty="0"/>
          </a:p>
          <a:p>
            <a:pPr algn="l" rtl="0">
              <a:buNone/>
            </a:pPr>
            <a:r>
              <a:rPr lang="ru-RU" sz="2000" dirty="0"/>
              <a:t>Машинні цінності</a:t>
            </a:r>
          </a:p>
        </p:txBody>
      </p:sp>
      <p:pic>
        <p:nvPicPr>
          <p:cNvPr id="4" name="Picture 2" descr="Картинки по запросу сенсорный интеллек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14355" y="3919994"/>
            <a:ext cx="4030487" cy="2727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Рисунок 4"/>
          <p:cNvPicPr>
            <a:picLocks noChangeAspect="1"/>
          </p:cNvPicPr>
          <p:nvPr/>
        </p:nvPicPr>
        <p:blipFill>
          <a:blip r:embed="rId3" cstate="print"/>
          <a:stretch>
            <a:fillRect/>
          </a:stretch>
        </p:blipFill>
        <p:spPr>
          <a:xfrm rot="16200000">
            <a:off x="6593569" y="1307910"/>
            <a:ext cx="3355967" cy="1346582"/>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a14="http://schemas.microsoft.com/office/drawing/2010/main" xmlns="" Requires="a14">
          <p:sp>
            <p:nvSpPr>
              <p:cNvPr id="7" name="Прямоугольник 6"/>
              <p:cNvSpPr/>
              <p:nvPr/>
            </p:nvSpPr>
            <p:spPr>
              <a:xfrm>
                <a:off x="7173601" y="1790230"/>
                <a:ext cx="2957413" cy="691600"/>
              </a:xfrm>
              <a:prstGeom prst="rect">
                <a:avLst/>
              </a:prstGeom>
            </p:spPr>
            <p:txBody>
              <a:bodyPr wrap="none">
                <a:spAutoFit/>
              </a:bodyPr>
              <a:lstStyle/>
              <a:p>
                <a:pPr algn="l" rtl="0"/>
                <a14:m>
                  <m:oMathPara xmlns:m="http://schemas.openxmlformats.org/officeDocument/2006/math">
                    <m:oMathParaPr>
                      <m:jc m:val="centerGroup"/>
                    </m:oMathParaPr>
                    <m:oMath>
                      <m:func>
                        <m:funcPr>
                          <m:ctrlPr>
                            <a:rPr lang="en-US" sz="2800" i="1" smtClean="0">
                              <a:solidFill>
                                <a:srgbClr val="BBE0E3"/>
                              </a:solidFill>
                              <a:latin typeface="Cambria Math"/>
                              <a:sym typeface="Symbol" panose="05050102010706020507" pitchFamily="18" charset="2"/>
                            </a:rPr>
                          </m:ctrlPr>
                        </m:funcPr>
                        <m:fName>
                          <m:limLow>
                            <m:limLowPr>
                              <m:ctrlPr>
                                <a:rPr lang="en-US" sz="2800" i="1" smtClean="0">
                                  <a:solidFill>
                                    <a:srgbClr val="BBE0E3"/>
                                  </a:solidFill>
                                  <a:latin typeface="Cambria Math"/>
                                  <a:sym typeface="Symbol" panose="05050102010706020507" pitchFamily="18" charset="2"/>
                                </a:rPr>
                              </m:ctrlPr>
                            </m:limLowPr>
                            <m:e>
                              <m:r>
                                <m:rPr>
                                  <m:sty m:val="p"/>
                                </m:rPr>
                                <a:rPr lang="en-US" sz="2800" smtClean="0">
                                  <a:solidFill>
                                    <a:srgbClr val="BBE0E3"/>
                                  </a:solidFill>
                                  <a:latin typeface="Cambria Math" panose="02040503050406030204" pitchFamily="18" charset="0"/>
                                  <a:sym typeface="Symbol" panose="05050102010706020507" pitchFamily="18" charset="2"/>
                                </a:rPr>
                                <m:t>min</m:t>
                              </m:r>
                            </m:e>
                            <m:lim>
                              <m:r>
                                <a:rPr lang="en-US" sz="2800" b="1" i="1" smtClean="0">
                                  <a:solidFill>
                                    <a:srgbClr val="BBE0E3"/>
                                  </a:solidFill>
                                  <a:latin typeface="Cambria Math" panose="02040503050406030204" pitchFamily="18" charset="0"/>
                                  <a:sym typeface="Symbol" panose="05050102010706020507" pitchFamily="18" charset="2"/>
                                </a:rPr>
                                <m:t>𝒘</m:t>
                              </m:r>
                            </m:lim>
                          </m:limLow>
                        </m:fName>
                        <m:e>
                          <m:r>
                            <a:rPr lang="en-US" sz="2800" i="1">
                              <a:solidFill>
                                <a:srgbClr val="BBE0E3"/>
                              </a:solidFill>
                              <a:latin typeface="Cambria Math" panose="02040503050406030204" pitchFamily="18" charset="0"/>
                              <a:sym typeface="Symbol" panose="05050102010706020507" pitchFamily="18" charset="2"/>
                            </a:rPr>
                            <m:t>𝐿</m:t>
                          </m:r>
                          <m:d>
                            <m:dPr>
                              <m:ctrlPr>
                                <a:rPr lang="en-US" sz="2800" b="1" i="1">
                                  <a:solidFill>
                                    <a:srgbClr val="BBE0E3"/>
                                  </a:solidFill>
                                  <a:latin typeface="Cambria Math"/>
                                  <a:sym typeface="Symbol" panose="05050102010706020507" pitchFamily="18" charset="2"/>
                                </a:rPr>
                              </m:ctrlPr>
                            </m:dPr>
                            <m:e>
                              <m:r>
                                <a:rPr lang="en-US" sz="2800" i="1">
                                  <a:solidFill>
                                    <a:srgbClr val="BBE0E3"/>
                                  </a:solidFill>
                                  <a:latin typeface="Cambria Math" panose="02040503050406030204" pitchFamily="18" charset="0"/>
                                  <a:sym typeface="Symbol" panose="05050102010706020507" pitchFamily="18" charset="2"/>
                                </a:rPr>
                                <m:t>𝑌</m:t>
                              </m:r>
                              <m:r>
                                <a:rPr lang="en-US" sz="2800" b="1" i="1">
                                  <a:solidFill>
                                    <a:srgbClr val="BBE0E3"/>
                                  </a:solidFill>
                                  <a:latin typeface="Cambria Math" panose="02040503050406030204" pitchFamily="18" charset="0"/>
                                  <a:sym typeface="Symbol" panose="05050102010706020507" pitchFamily="18" charset="2"/>
                                </a:rPr>
                                <m:t>,</m:t>
                              </m:r>
                              <m:r>
                                <a:rPr lang="en-US" sz="2800" b="1" i="1">
                                  <a:solidFill>
                                    <a:srgbClr val="BBE0E3"/>
                                  </a:solidFill>
                                  <a:latin typeface="Cambria Math" panose="02040503050406030204" pitchFamily="18" charset="0"/>
                                  <a:sym typeface="Symbol" panose="05050102010706020507" pitchFamily="18" charset="2"/>
                                </a:rPr>
                                <m:t>𝒇</m:t>
                              </m:r>
                              <m:d>
                                <m:dPr>
                                  <m:ctrlPr>
                                    <a:rPr lang="en-US" sz="2800" i="1">
                                      <a:solidFill>
                                        <a:srgbClr val="BBE0E3"/>
                                      </a:solidFill>
                                      <a:latin typeface="Cambria Math"/>
                                      <a:sym typeface="Symbol" panose="05050102010706020507" pitchFamily="18" charset="2"/>
                                    </a:rPr>
                                  </m:ctrlPr>
                                </m:dPr>
                                <m:e>
                                  <m:r>
                                    <a:rPr lang="en-US" sz="2800" i="1">
                                      <a:solidFill>
                                        <a:srgbClr val="BBE0E3"/>
                                      </a:solidFill>
                                      <a:latin typeface="Cambria Math" panose="02040503050406030204" pitchFamily="18" charset="0"/>
                                      <a:sym typeface="Symbol" panose="05050102010706020507" pitchFamily="18" charset="2"/>
                                    </a:rPr>
                                    <m:t>𝑋</m:t>
                                  </m:r>
                                  <m:r>
                                    <a:rPr lang="en-US" sz="2800" i="1">
                                      <a:solidFill>
                                        <a:srgbClr val="BBE0E3"/>
                                      </a:solidFill>
                                      <a:latin typeface="Cambria Math" panose="02040503050406030204" pitchFamily="18" charset="0"/>
                                      <a:sym typeface="Symbol" panose="05050102010706020507" pitchFamily="18" charset="2"/>
                                    </a:rPr>
                                    <m:t>,</m:t>
                                  </m:r>
                                  <m:r>
                                    <a:rPr lang="en-US" sz="2800" b="1" i="1">
                                      <a:solidFill>
                                        <a:srgbClr val="BBE0E3"/>
                                      </a:solidFill>
                                      <a:latin typeface="Cambria Math" panose="02040503050406030204" pitchFamily="18" charset="0"/>
                                      <a:sym typeface="Symbol" panose="05050102010706020507" pitchFamily="18" charset="2"/>
                                    </a:rPr>
                                    <m:t>𝒘</m:t>
                                  </m:r>
                                </m:e>
                              </m:d>
                            </m:e>
                          </m:d>
                        </m:e>
                      </m:func>
                    </m:oMath>
                  </m:oMathPara>
                </a14:m>
                <a:endParaRPr lang="ru-RU" sz="2800" i="1" dirty="0" smtClean="0">
                  <a:solidFill>
                    <a:srgbClr val="BBE0E3"/>
                  </a:solidFill>
                  <a:latin typeface="Cambria Math" panose="02040503050406030204" pitchFamily="18" charset="0"/>
                  <a:sym typeface="Symbol" panose="05050102010706020507" pitchFamily="18" charset="2"/>
                </a:endParaRPr>
              </a:p>
            </p:txBody>
          </p:sp>
        </mc:Choice>
        <mc:Fallback>
          <p:sp>
            <p:nvSpPr>
              <p:cNvPr id="7" name="Прямоугольник 6"/>
              <p:cNvSpPr>
                <a:spLocks noRot="1" noChangeAspect="1" noMove="1" noResize="1" noEditPoints="1" noAdjustHandles="1" noChangeArrowheads="1" noChangeShapeType="1" noTextEdit="1"/>
              </p:cNvSpPr>
              <p:nvPr/>
            </p:nvSpPr>
            <p:spPr>
              <a:xfrm>
                <a:off x="5380201" y="1790230"/>
                <a:ext cx="2218060" cy="691600"/>
              </a:xfrm>
              <a:prstGeom prst="rect">
                <a:avLst/>
              </a:prstGeom>
              <a:blipFill rotWithShape="0">
                <a:blip r:embed="rId4" cstate="print"/>
                <a:stretch>
                  <a:fillRect/>
                </a:stretch>
              </a:blipFill>
            </p:spPr>
            <p:txBody>
              <a:bodyPr/>
              <a:lstStyle/>
              <a:p>
                <a:pPr algn="l" rtl="0"/>
                <a:r>
                  <a:rPr lang="ru-RU">
                    <a:noFill/>
                  </a:rPr>
                  <a:t> </a:t>
                </a:r>
              </a:p>
            </p:txBody>
          </p:sp>
        </mc:Fallback>
      </mc:AlternateContent>
      <p:sp>
        <p:nvSpPr>
          <p:cNvPr id="8"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229855246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836712"/>
          </a:xfrm>
        </p:spPr>
        <p:txBody>
          <a:bodyPr/>
          <a:lstStyle/>
          <a:p>
            <a:pPr algn="l" rtl="0" eaLnBrk="1" hangingPunct="1">
              <a:buNone/>
            </a:pPr>
            <a:r>
              <a:rPr lang="ru-RU" sz="3600" dirty="0" err="1" smtClean="0"/>
              <a:t>Література</a:t>
            </a:r>
            <a:endParaRPr lang="ru-RU" sz="3600" dirty="0" smtClean="0"/>
          </a:p>
        </p:txBody>
      </p:sp>
      <p:sp>
        <p:nvSpPr>
          <p:cNvPr id="37891" name="Rectangle 3"/>
          <p:cNvSpPr>
            <a:spLocks noGrp="1" noChangeArrowheads="1"/>
          </p:cNvSpPr>
          <p:nvPr>
            <p:ph type="body" idx="4294967295"/>
          </p:nvPr>
        </p:nvSpPr>
        <p:spPr>
          <a:xfrm>
            <a:off x="251520" y="1052736"/>
            <a:ext cx="8496944" cy="3096344"/>
          </a:xfrm>
          <a:prstGeom prst="rect">
            <a:avLst/>
          </a:prstGeom>
        </p:spPr>
        <p:txBody>
          <a:bodyPr/>
          <a:lstStyle/>
          <a:p>
            <a:pPr algn="l" rtl="0" eaLnBrk="1" hangingPunct="1">
              <a:buNone/>
            </a:pPr>
            <a:r>
              <a:rPr lang="ru-RU" dirty="0" smtClean="0"/>
              <a:t>1. Р. Дуда, П.</a:t>
            </a:r>
            <a:r>
              <a:rPr lang="ru-RU" dirty="0" err="1" smtClean="0"/>
              <a:t>Харт</a:t>
            </a:r>
            <a:r>
              <a:rPr lang="ru-RU" dirty="0" smtClean="0"/>
              <a:t>. Розпізнавання образів та аналіз сцен. Пров. з англ., М., Світ,1976.</a:t>
            </a:r>
          </a:p>
          <a:p>
            <a:pPr algn="l" rtl="0" eaLnBrk="1" hangingPunct="1">
              <a:buNone/>
            </a:pPr>
            <a:r>
              <a:rPr lang="ru-RU" altLang="ru-RU" dirty="0" smtClean="0">
                <a:latin typeface="Times New Roman" pitchFamily="18" charset="0"/>
                <a:cs typeface="Times New Roman" pitchFamily="18" charset="0"/>
              </a:rPr>
              <a:t>2. Д</a:t>
            </a:r>
            <a:r>
              <a:rPr lang="ru-RU" altLang="ru-RU" dirty="0">
                <a:latin typeface="Times New Roman" pitchFamily="18" charset="0"/>
                <a:cs typeface="Times New Roman" pitchFamily="18" charset="0"/>
              </a:rPr>
              <a:t>. Форсайт, Ж.</a:t>
            </a:r>
            <a:r>
              <a:rPr lang="ru-RU" altLang="ru-RU" dirty="0" err="1">
                <a:latin typeface="Times New Roman" pitchFamily="18" charset="0"/>
                <a:cs typeface="Times New Roman" pitchFamily="18" charset="0"/>
              </a:rPr>
              <a:t>Понс</a:t>
            </a:r>
            <a:r>
              <a:rPr lang="ru-RU" altLang="ru-RU" dirty="0">
                <a:latin typeface="Times New Roman" pitchFamily="18" charset="0"/>
                <a:cs typeface="Times New Roman" pitchFamily="18" charset="0"/>
              </a:rPr>
              <a:t>. Комп'ютерний зір. Сучасний підхід 2004р</a:t>
            </a:r>
            <a:r>
              <a:rPr lang="ru-RU" altLang="ru-RU" dirty="0" smtClean="0">
                <a:latin typeface="Times New Roman" pitchFamily="18" charset="0"/>
                <a:cs typeface="Times New Roman" pitchFamily="18" charset="0"/>
              </a:rPr>
              <a:t>.</a:t>
            </a:r>
          </a:p>
          <a:p>
            <a:pPr algn="l" rtl="0" eaLnBrk="1" hangingPunct="1">
              <a:buNone/>
            </a:pPr>
            <a:r>
              <a:rPr lang="ru-RU" dirty="0" smtClean="0">
                <a:latin typeface="Times New Roman" pitchFamily="18" charset="0"/>
              </a:rPr>
              <a:t>3. </a:t>
            </a:r>
            <a:r>
              <a:rPr lang="ru-RU" dirty="0" err="1" smtClean="0">
                <a:latin typeface="Times New Roman" pitchFamily="18" charset="0"/>
              </a:rPr>
              <a:t>У.Претт</a:t>
            </a:r>
            <a:r>
              <a:rPr lang="ru-RU" dirty="0" smtClean="0">
                <a:latin typeface="Times New Roman" pitchFamily="18" charset="0"/>
              </a:rPr>
              <a:t>- </a:t>
            </a:r>
            <a:r>
              <a:rPr lang="ru-RU" dirty="0">
                <a:latin typeface="Times New Roman" pitchFamily="18" charset="0"/>
              </a:rPr>
              <a:t>Цифрова обробка зображень. У двох книжках</a:t>
            </a:r>
            <a:r>
              <a:rPr lang="ru-RU" dirty="0" smtClean="0">
                <a:latin typeface="Times New Roman" pitchFamily="18" charset="0"/>
              </a:rPr>
              <a:t>. </a:t>
            </a:r>
            <a:r>
              <a:rPr lang="ru-RU" dirty="0" err="1" smtClean="0"/>
              <a:t>КривопускТ.І.ДонНТУ</a:t>
            </a:r>
            <a:endParaRPr lang="ru-RU" dirty="0" smtClean="0"/>
          </a:p>
          <a:p>
            <a:pPr algn="l" rtl="0">
              <a:buNone/>
            </a:pPr>
            <a:r>
              <a:rPr lang="ru-RU" dirty="0" smtClean="0"/>
              <a:t>4. К. В. Воронцов -</a:t>
            </a:r>
            <a:r>
              <a:rPr lang="en-US" dirty="0" smtClean="0">
                <a:hlinkClick r:id="rId2"/>
              </a:rPr>
              <a:t>http://www.ccas.ru/voron</a:t>
            </a:r>
            <a:endParaRPr lang="en-US" dirty="0" smtClean="0"/>
          </a:p>
          <a:p>
            <a:pPr algn="l" rtl="0">
              <a:buNone/>
            </a:pPr>
            <a:r>
              <a:rPr lang="uk-UA" dirty="0" smtClean="0">
                <a:hlinkClick r:id="rId3"/>
              </a:rPr>
              <a:t>5. </a:t>
            </a:r>
            <a:r>
              <a:rPr lang="en-US" dirty="0" smtClean="0">
                <a:hlinkClick r:id="rId3"/>
              </a:rPr>
              <a:t>http</a:t>
            </a:r>
            <a:r>
              <a:rPr lang="en-US" dirty="0">
                <a:hlinkClick r:id="rId3"/>
              </a:rPr>
              <a:t>://www.it-claim.ru</a:t>
            </a:r>
            <a:r>
              <a:rPr lang="en-US" dirty="0" smtClean="0">
                <a:hlinkClick r:id="rId3"/>
              </a:rPr>
              <a:t>/</a:t>
            </a:r>
            <a:r>
              <a:rPr lang="en-US" dirty="0" smtClean="0"/>
              <a:t> </a:t>
            </a:r>
            <a:r>
              <a:rPr lang="ru-RU" dirty="0" smtClean="0"/>
              <a:t>- сайт з Інтелектуальних технологій</a:t>
            </a:r>
          </a:p>
          <a:p>
            <a:pPr algn="l" rtl="0" eaLnBrk="1" hangingPunct="1"/>
            <a:endParaRPr lang="ru-RU" dirty="0" smtClean="0"/>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a:noFill/>
        </p:spPr>
        <p:txBody>
          <a:bodyPr/>
          <a:lstStyle/>
          <a:p>
            <a:pPr algn="l" rtl="0">
              <a:buNone/>
            </a:pPr>
            <a:r>
              <a:rPr lang="ru-RU" sz="2800" dirty="0" err="1" smtClean="0"/>
              <a:t>Інші</a:t>
            </a:r>
            <a:r>
              <a:rPr lang="ru-RU" sz="2800" dirty="0" smtClean="0"/>
              <a:t> </a:t>
            </a:r>
            <a:r>
              <a:rPr lang="ru-RU" sz="2800" dirty="0" err="1" smtClean="0"/>
              <a:t>питання</a:t>
            </a:r>
            <a:endParaRPr lang="ru-RU" sz="2800" dirty="0"/>
          </a:p>
        </p:txBody>
      </p:sp>
      <p:sp>
        <p:nvSpPr>
          <p:cNvPr id="3" name="Объект 2"/>
          <p:cNvSpPr>
            <a:spLocks noGrp="1"/>
          </p:cNvSpPr>
          <p:nvPr>
            <p:ph idx="4294967295"/>
          </p:nvPr>
        </p:nvSpPr>
        <p:spPr>
          <a:xfrm>
            <a:off x="251520" y="692696"/>
            <a:ext cx="8568952" cy="3672408"/>
          </a:xfrm>
          <a:prstGeom prst="rect">
            <a:avLst/>
          </a:prstGeom>
        </p:spPr>
        <p:txBody>
          <a:bodyPr/>
          <a:lstStyle/>
          <a:p>
            <a:pPr algn="just" rtl="0">
              <a:buNone/>
            </a:pPr>
            <a:r>
              <a:rPr lang="ru-RU" sz="2000" dirty="0" smtClean="0">
                <a:latin typeface="Times New Roman" pitchFamily="18" charset="0"/>
                <a:cs typeface="Times New Roman" pitchFamily="18" charset="0"/>
              </a:rPr>
              <a:t>Унітарні перетворення (БПФ, косинусне перетворення, розкладання Хаара тощо)</a:t>
            </a:r>
          </a:p>
          <a:p>
            <a:pPr algn="just" rtl="0">
              <a:buNone/>
            </a:pPr>
            <a:r>
              <a:rPr lang="ru-RU" sz="2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сцени, їх відновлення</a:t>
            </a:r>
          </a:p>
          <a:p>
            <a:pPr algn="just" rtl="0">
              <a:buNone/>
            </a:pPr>
            <a:r>
              <a:rPr lang="ru-RU" sz="2000" dirty="0" err="1">
                <a:latin typeface="Times New Roman" pitchFamily="18" charset="0"/>
                <a:cs typeface="Times New Roman" pitchFamily="18" charset="0"/>
              </a:rPr>
              <a:t>Стереозір</a:t>
            </a:r>
            <a:endParaRPr lang="ru-RU" sz="2000" dirty="0">
              <a:latin typeface="Times New Roman" pitchFamily="18" charset="0"/>
              <a:cs typeface="Times New Roman" pitchFamily="18" charset="0"/>
            </a:endParaRPr>
          </a:p>
          <a:p>
            <a:pPr algn="just" rtl="0">
              <a:buNone/>
            </a:pPr>
            <a:r>
              <a:rPr lang="ru-RU" sz="2000" dirty="0" smtClean="0">
                <a:latin typeface="Times New Roman" pitchFamily="18" charset="0"/>
                <a:cs typeface="Times New Roman" pitchFamily="18" charset="0"/>
              </a:rPr>
              <a:t>Визначення руху об'єкта та трекінг</a:t>
            </a:r>
          </a:p>
          <a:p>
            <a:pPr algn="just" rtl="0">
              <a:buNone/>
            </a:pPr>
            <a:r>
              <a:rPr lang="ru-RU" sz="2000" dirty="0" smtClean="0">
                <a:latin typeface="Times New Roman" pitchFamily="18" charset="0"/>
                <a:cs typeface="Times New Roman" pitchFamily="18" charset="0"/>
              </a:rPr>
              <a:t>Динамічні ролики та</a:t>
            </a:r>
            <a:r>
              <a:rPr lang="ru-RU" sz="2000" dirty="0" err="1" smtClean="0">
                <a:latin typeface="Times New Roman" pitchFamily="18" charset="0"/>
                <a:cs typeface="Times New Roman" pitchFamily="18" charset="0"/>
              </a:rPr>
              <a:t>інфінітозимальне</a:t>
            </a:r>
            <a:r>
              <a:rPr lang="ru-RU" sz="2000" dirty="0" smtClean="0">
                <a:latin typeface="Times New Roman" pitchFamily="18" charset="0"/>
                <a:cs typeface="Times New Roman" pitchFamily="18" charset="0"/>
              </a:rPr>
              <a:t>переміщення (коли рухається камера)</a:t>
            </a:r>
          </a:p>
          <a:p>
            <a:pPr algn="just" rtl="0">
              <a:buNone/>
            </a:pPr>
            <a:r>
              <a:rPr lang="ru-RU" sz="2000" dirty="0" smtClean="0">
                <a:latin typeface="Times New Roman" pitchFamily="18" charset="0"/>
                <a:cs typeface="Times New Roman" pitchFamily="18" charset="0"/>
              </a:rPr>
              <a:t>Визначення афінної структури за рухом – відновлення 3</a:t>
            </a:r>
            <a:r>
              <a:rPr lang="en-US" sz="2000"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форми</a:t>
            </a:r>
          </a:p>
          <a:p>
            <a:pPr algn="just" rtl="0">
              <a:buNone/>
            </a:pPr>
            <a:r>
              <a:rPr lang="ru-RU" sz="2000" dirty="0" err="1" smtClean="0">
                <a:latin typeface="Times New Roman" pitchFamily="18" charset="0"/>
                <a:cs typeface="Times New Roman" pitchFamily="18" charset="0"/>
              </a:rPr>
              <a:t>Сегментація</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кластерний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аналіз</a:t>
            </a:r>
            <a:endParaRPr lang="ru-RU" sz="2000" dirty="0" smtClean="0">
              <a:latin typeface="Times New Roman" pitchFamily="18" charset="0"/>
              <a:cs typeface="Times New Roman" pitchFamily="18" charset="0"/>
            </a:endParaRPr>
          </a:p>
          <a:p>
            <a:pPr algn="just" rtl="0">
              <a:buNone/>
            </a:pPr>
            <a:r>
              <a:rPr lang="ru-RU" sz="2000" dirty="0" err="1" smtClean="0">
                <a:latin typeface="Times New Roman" pitchFamily="18" charset="0"/>
                <a:cs typeface="Times New Roman" pitchFamily="18" charset="0"/>
              </a:rPr>
              <a:t>Зір</a:t>
            </a:r>
            <a:r>
              <a:rPr lang="ru-RU" sz="2000" dirty="0" smtClean="0">
                <a:latin typeface="Times New Roman" pitchFamily="18" charset="0"/>
                <a:cs typeface="Times New Roman" pitchFamily="18" charset="0"/>
              </a:rPr>
              <a:t> на основі моделі</a:t>
            </a:r>
          </a:p>
          <a:p>
            <a:pPr algn="just" rtl="0">
              <a:buNone/>
            </a:pPr>
            <a:r>
              <a:rPr lang="ru-RU" sz="2000" dirty="0" smtClean="0">
                <a:latin typeface="Times New Roman" pitchFamily="18" charset="0"/>
                <a:cs typeface="Times New Roman" pitchFamily="18" charset="0"/>
              </a:rPr>
              <a:t>………….</a:t>
            </a:r>
          </a:p>
        </p:txBody>
      </p:sp>
      <p:sp>
        <p:nvSpPr>
          <p:cNvPr id="4"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204563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0034" y="1"/>
            <a:ext cx="8229600" cy="642918"/>
          </a:xfrm>
        </p:spPr>
        <p:txBody>
          <a:bodyPr/>
          <a:lstStyle/>
          <a:p>
            <a:pPr algn="l" rtl="0" eaLnBrk="1" hangingPunct="1">
              <a:buNone/>
            </a:pPr>
            <a:r>
              <a:rPr lang="ru-RU" sz="2800" dirty="0" err="1" smtClean="0">
                <a:latin typeface="Times New Roman" pitchFamily="18" charset="0"/>
                <a:cs typeface="Times New Roman" pitchFamily="18" charset="0"/>
              </a:rPr>
              <a:t>Простий</a:t>
            </a:r>
            <a:r>
              <a:rPr lang="ru-RU" sz="2800" dirty="0" smtClean="0">
                <a:latin typeface="Times New Roman" pitchFamily="18" charset="0"/>
                <a:cs typeface="Times New Roman" pitchFamily="18" charset="0"/>
              </a:rPr>
              <a:t> приклад</a:t>
            </a:r>
          </a:p>
        </p:txBody>
      </p:sp>
      <p:sp>
        <p:nvSpPr>
          <p:cNvPr id="5123" name="Rectangle 3"/>
          <p:cNvSpPr>
            <a:spLocks noGrp="1" noChangeArrowheads="1"/>
          </p:cNvSpPr>
          <p:nvPr>
            <p:ph type="body" idx="4294967295"/>
          </p:nvPr>
        </p:nvSpPr>
        <p:spPr>
          <a:xfrm>
            <a:off x="0" y="714356"/>
            <a:ext cx="9144000" cy="5738832"/>
          </a:xfrm>
          <a:prstGeom prst="rect">
            <a:avLst/>
          </a:prstGeom>
        </p:spPr>
        <p:txBody>
          <a:bodyPr/>
          <a:lstStyle/>
          <a:p>
            <a:pPr algn="l" rtl="0" eaLnBrk="1" hangingPunct="1">
              <a:buFontTx/>
              <a:buNone/>
            </a:pPr>
            <a:r>
              <a:rPr lang="ru-RU" sz="2000" dirty="0" smtClean="0">
                <a:latin typeface="Times New Roman" pitchFamily="18" charset="0"/>
                <a:cs typeface="Times New Roman" pitchFamily="18" charset="0"/>
              </a:rPr>
              <a:t>Розпізнавання хворих на грип:</a:t>
            </a:r>
          </a:p>
          <a:p>
            <a:pPr algn="l" rtl="0" eaLnBrk="1" hangingPunct="1">
              <a:buFontTx/>
              <a:buNone/>
            </a:pPr>
            <a:r>
              <a:rPr lang="ru-RU" sz="2000" dirty="0" smtClean="0">
                <a:latin typeface="Times New Roman" pitchFamily="18" charset="0"/>
                <a:cs typeface="Times New Roman" pitchFamily="18" charset="0"/>
              </a:rPr>
              <a:t>Х-температура;</a:t>
            </a:r>
            <a:r>
              <a:rPr lang="en-US" sz="2000" dirty="0" smtClean="0">
                <a:latin typeface="Times New Roman" pitchFamily="18" charset="0"/>
                <a:cs typeface="Times New Roman" pitchFamily="18" charset="0"/>
              </a:rPr>
              <a:t>Y-</a:t>
            </a:r>
            <a:r>
              <a:rPr lang="ru-RU" sz="2000" dirty="0" smtClean="0">
                <a:latin typeface="Times New Roman" pitchFamily="18" charset="0"/>
                <a:cs typeface="Times New Roman" pitchFamily="18" charset="0"/>
              </a:rPr>
              <a:t>число лейкоцитів</a:t>
            </a:r>
          </a:p>
          <a:p>
            <a:pPr algn="l" rtl="0" eaLnBrk="1" hangingPunct="1">
              <a:buFontTx/>
              <a:buNone/>
            </a:pPr>
            <a:r>
              <a:rPr lang="ru-RU" sz="2000" dirty="0" smtClean="0">
                <a:latin typeface="Times New Roman" pitchFamily="18" charset="0"/>
                <a:cs typeface="Times New Roman" pitchFamily="18" charset="0"/>
              </a:rPr>
              <a:t>Простір ознак – вирішальне правило</a:t>
            </a:r>
            <a:r>
              <a:rPr lang="en-US"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p:txBody>
      </p:sp>
      <p:sp>
        <p:nvSpPr>
          <p:cNvPr id="51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rtl="0"/>
            <a:endParaRPr lang="ru-RU"/>
          </a:p>
        </p:txBody>
      </p:sp>
      <p:pic>
        <p:nvPicPr>
          <p:cNvPr id="5125" name="Picture 4" descr="http://iskint.ru/books/sotnik/img/image004.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323850" y="2786057"/>
            <a:ext cx="7902575" cy="3651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3501008"/>
            <a:ext cx="8229600" cy="576064"/>
          </a:xfrm>
        </p:spPr>
        <p:txBody>
          <a:bodyPr/>
          <a:lstStyle/>
          <a:p>
            <a:pPr algn="l" rtl="0" eaLnBrk="1" hangingPunct="1">
              <a:buNone/>
            </a:pPr>
            <a:r>
              <a:rPr lang="ru-RU" sz="2800" dirty="0" err="1" smtClean="0">
                <a:latin typeface="Times New Roman" pitchFamily="18" charset="0"/>
                <a:cs typeface="Times New Roman" pitchFamily="18" charset="0"/>
              </a:rPr>
              <a:t>Загальні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принципи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розпізнавання</a:t>
            </a:r>
            <a:endParaRPr lang="ru-RU" sz="2800" dirty="0" smtClean="0">
              <a:latin typeface="Times New Roman" pitchFamily="18" charset="0"/>
              <a:cs typeface="Times New Roman" pitchFamily="18" charset="0"/>
            </a:endParaRPr>
          </a:p>
        </p:txBody>
      </p:sp>
      <p:sp>
        <p:nvSpPr>
          <p:cNvPr id="6147" name="Rectangle 3"/>
          <p:cNvSpPr>
            <a:spLocks noGrp="1" noChangeArrowheads="1"/>
          </p:cNvSpPr>
          <p:nvPr>
            <p:ph type="body" idx="4294967295"/>
          </p:nvPr>
        </p:nvSpPr>
        <p:spPr>
          <a:xfrm>
            <a:off x="107504" y="764705"/>
            <a:ext cx="8928992" cy="2160240"/>
          </a:xfrm>
          <a:prstGeom prst="rect">
            <a:avLst/>
          </a:prstGeom>
        </p:spPr>
        <p:txBody>
          <a:bodyPr/>
          <a:lstStyle/>
          <a:p>
            <a:pPr marL="0" indent="355600" algn="just" rtl="0" eaLnBrk="1" hangingPunct="1">
              <a:buNone/>
            </a:pPr>
            <a:r>
              <a:rPr lang="ru-RU" sz="2000" dirty="0" smtClean="0">
                <a:latin typeface="Times New Roman" pitchFamily="18" charset="0"/>
                <a:cs typeface="Times New Roman" pitchFamily="18" charset="0"/>
              </a:rPr>
              <a:t>Методика </a:t>
            </a:r>
            <a:r>
              <a:rPr lang="ru-RU" sz="2000" dirty="0" err="1" smtClean="0">
                <a:latin typeface="Times New Roman" pitchFamily="18" charset="0"/>
                <a:cs typeface="Times New Roman" pitchFamily="18" charset="0"/>
              </a:rPr>
              <a:t>віднесення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якогось</a:t>
            </a:r>
            <a:r>
              <a:rPr lang="ru-RU" sz="2000" dirty="0" smtClean="0">
                <a:latin typeface="Times New Roman" pitchFamily="18" charset="0"/>
                <a:cs typeface="Times New Roman" pitchFamily="18" charset="0"/>
              </a:rPr>
              <a:t> образу </a:t>
            </a:r>
            <a:r>
              <a:rPr lang="ru-RU" sz="2000" dirty="0" err="1" smtClean="0">
                <a:latin typeface="Times New Roman" pitchFamily="18" charset="0"/>
                <a:cs typeface="Times New Roman" pitchFamily="18" charset="0"/>
              </a:rPr>
              <a:t>називається</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вирішальним</a:t>
            </a:r>
            <a:r>
              <a:rPr lang="ru-RU" sz="2000" b="1" dirty="0" smtClean="0">
                <a:latin typeface="Times New Roman" pitchFamily="18" charset="0"/>
                <a:cs typeface="Times New Roman" pitchFamily="18" charset="0"/>
              </a:rPr>
              <a:t> правилом.</a:t>
            </a:r>
          </a:p>
          <a:p>
            <a:pPr marL="0" indent="355600" algn="just" rtl="0" eaLnBrk="1" hangingPunct="1">
              <a:buNone/>
            </a:pPr>
            <a:endParaRPr lang="ru-RU" sz="1000" b="1" dirty="0" smtClean="0">
              <a:latin typeface="Times New Roman" pitchFamily="18" charset="0"/>
              <a:cs typeface="Times New Roman" pitchFamily="18" charset="0"/>
            </a:endParaRPr>
          </a:p>
          <a:p>
            <a:pPr marL="0" indent="355600" algn="just" rtl="0" eaLnBrk="1" hangingPunct="1">
              <a:buNone/>
            </a:pPr>
            <a:r>
              <a:rPr lang="ru-RU" sz="2000" dirty="0" err="1" smtClean="0">
                <a:latin typeface="Times New Roman" pitchFamily="18" charset="0"/>
                <a:cs typeface="Times New Roman" pitchFamily="18" charset="0"/>
              </a:rPr>
              <a:t>Ще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важливе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поняття</a:t>
            </a:r>
            <a:r>
              <a:rPr lang="ru-RU" sz="2000" dirty="0" smtClean="0">
                <a:latin typeface="Times New Roman" pitchFamily="18" charset="0"/>
                <a:cs typeface="Times New Roman" pitchFamily="18" charset="0"/>
              </a:rPr>
              <a:t> – </a:t>
            </a:r>
            <a:r>
              <a:rPr lang="ru-RU" sz="2000" b="1" dirty="0" smtClean="0">
                <a:latin typeface="Times New Roman" pitchFamily="18" charset="0"/>
                <a:cs typeface="Times New Roman" pitchFamily="18" charset="0"/>
              </a:rPr>
              <a:t>метрика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спосіб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відстані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універсальної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множини</a:t>
            </a:r>
            <a:r>
              <a:rPr lang="ru-RU" sz="2000" dirty="0" smtClean="0">
                <a:latin typeface="Times New Roman" pitchFamily="18" charset="0"/>
                <a:cs typeface="Times New Roman" pitchFamily="18" charset="0"/>
              </a:rPr>
              <a:t>). </a:t>
            </a:r>
          </a:p>
          <a:p>
            <a:pPr marL="0" indent="355600" algn="just" rtl="0" eaLnBrk="1" hangingPunct="1">
              <a:buNone/>
            </a:pPr>
            <a:r>
              <a:rPr lang="ru-RU" sz="2000" dirty="0" smtClean="0">
                <a:latin typeface="Times New Roman" pitchFamily="18" charset="0"/>
                <a:cs typeface="Times New Roman" pitchFamily="18" charset="0"/>
              </a:rPr>
              <a:t>Чим </a:t>
            </a:r>
            <a:r>
              <a:rPr lang="ru-RU" sz="2000" dirty="0" err="1" smtClean="0">
                <a:latin typeface="Times New Roman" pitchFamily="18" charset="0"/>
                <a:cs typeface="Times New Roman" pitchFamily="18" charset="0"/>
              </a:rPr>
              <a:t>менша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відстань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тим</a:t>
            </a:r>
            <a:r>
              <a:rPr lang="ru-RU" sz="2000" dirty="0" smtClean="0">
                <a:latin typeface="Times New Roman" pitchFamily="18" charset="0"/>
                <a:cs typeface="Times New Roman" pitchFamily="18" charset="0"/>
              </a:rPr>
              <a:t> схожими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образи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символи</a:t>
            </a:r>
            <a:r>
              <a:rPr lang="ru-RU" sz="2000" dirty="0" smtClean="0">
                <a:latin typeface="Times New Roman" pitchFamily="18" charset="0"/>
                <a:cs typeface="Times New Roman" pitchFamily="18" charset="0"/>
              </a:rPr>
              <a:t>, звуки (те,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ми </a:t>
            </a:r>
            <a:r>
              <a:rPr lang="ru-RU" sz="2000" dirty="0" err="1" smtClean="0">
                <a:latin typeface="Times New Roman" pitchFamily="18" charset="0"/>
                <a:cs typeface="Times New Roman" pitchFamily="18" charset="0"/>
              </a:rPr>
              <a:t>розпізнаємо</a:t>
            </a:r>
            <a:r>
              <a:rPr lang="ru-RU" sz="2000" dirty="0" smtClean="0">
                <a:latin typeface="Times New Roman" pitchFamily="18" charset="0"/>
                <a:cs typeface="Times New Roman" pitchFamily="18" charset="0"/>
              </a:rPr>
              <a:t>).</a:t>
            </a:r>
          </a:p>
        </p:txBody>
      </p:sp>
      <p:sp>
        <p:nvSpPr>
          <p:cNvPr id="4" name="Заголовок 1"/>
          <p:cNvSpPr txBox="1">
            <a:spLocks/>
          </p:cNvSpPr>
          <p:nvPr/>
        </p:nvSpPr>
        <p:spPr>
          <a:xfrm>
            <a:off x="457200" y="274638"/>
            <a:ext cx="8229600" cy="850106"/>
          </a:xfrm>
          <a:prstGeom prst="rect">
            <a:avLst/>
          </a:prstGeom>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Гіпотеза компактності</a:t>
            </a:r>
            <a:endParaRPr kumimoji="0" lang="ru-RU" sz="28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Объект 2"/>
          <p:cNvSpPr>
            <a:spLocks noGrp="1"/>
          </p:cNvSpPr>
          <p:nvPr>
            <p:ph idx="4294967295"/>
          </p:nvPr>
        </p:nvSpPr>
        <p:spPr>
          <a:xfrm>
            <a:off x="251520" y="4221088"/>
            <a:ext cx="8640960" cy="2088232"/>
          </a:xfrm>
          <a:prstGeom prst="rect">
            <a:avLst/>
          </a:prstGeom>
        </p:spPr>
        <p:txBody>
          <a:bodyPr/>
          <a:lstStyle/>
          <a:p>
            <a:pPr marL="0" indent="355600" algn="just" rtl="0">
              <a:buNone/>
            </a:pPr>
            <a:r>
              <a:rPr lang="ru-RU" sz="2000" dirty="0" smtClean="0">
                <a:latin typeface="Times New Roman" pitchFamily="18" charset="0"/>
                <a:cs typeface="Times New Roman" pitchFamily="18" charset="0"/>
              </a:rPr>
              <a:t>Класифікація, розпізнавання, </a:t>
            </a:r>
            <a:r>
              <a:rPr lang="ru-RU" sz="2000" dirty="0" err="1" smtClean="0">
                <a:latin typeface="Times New Roman" pitchFamily="18" charset="0"/>
                <a:cs typeface="Times New Roman" pitchFamily="18" charset="0"/>
              </a:rPr>
              <a:t>кластеризація</a:t>
            </a:r>
            <a:r>
              <a:rPr lang="ru-RU" sz="2000" dirty="0" smtClean="0">
                <a:latin typeface="Times New Roman" pitchFamily="18" charset="0"/>
                <a:cs typeface="Times New Roman" pitchFamily="18" charset="0"/>
              </a:rPr>
              <a:t> - неявно </a:t>
            </a:r>
            <a:r>
              <a:rPr lang="ru-RU" sz="2000" dirty="0">
                <a:latin typeface="Times New Roman" pitchFamily="18" charset="0"/>
                <a:cs typeface="Times New Roman" pitchFamily="18" charset="0"/>
              </a:rPr>
              <a:t>спираються на одне важливе припущення, яке називається </a:t>
            </a:r>
            <a:r>
              <a:rPr lang="ru-RU" sz="2000" dirty="0" err="1">
                <a:latin typeface="Times New Roman" pitchFamily="18" charset="0"/>
                <a:cs typeface="Times New Roman" pitchFamily="18" charset="0"/>
              </a:rPr>
              <a:t>гіпотезою</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компактності</a:t>
            </a:r>
            <a:r>
              <a:rPr lang="ru-RU" sz="2000" dirty="0" smtClean="0">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якщо</a:t>
            </a:r>
            <a:r>
              <a:rPr lang="ru-RU" sz="2000" dirty="0" smtClean="0">
                <a:solidFill>
                  <a:srgbClr val="C00000"/>
                </a:solidFill>
                <a:latin typeface="Times New Roman" pitchFamily="18" charset="0"/>
                <a:cs typeface="Times New Roman" pitchFamily="18" charset="0"/>
              </a:rPr>
              <a:t> система ознак та міра</a:t>
            </a:r>
            <a:r>
              <a:rPr lang="ru-RU" sz="2000" dirty="0">
                <a:solidFill>
                  <a:srgbClr val="C00000"/>
                </a:solidFill>
                <a:latin typeface="Times New Roman" pitchFamily="18" charset="0"/>
                <a:cs typeface="Times New Roman" pitchFamily="18" charset="0"/>
              </a:rPr>
              <a:t>Подібності об'єктів введена досить успішно, то подібні об'єкти набагато частіше лежать в одному класі, ніж у різних</a:t>
            </a:r>
            <a:r>
              <a:rPr lang="ru-RU" sz="2000" dirty="0" smtClean="0">
                <a:solidFill>
                  <a:srgbClr val="C00000"/>
                </a:solidFill>
                <a:latin typeface="Times New Roman" pitchFamily="18" charset="0"/>
                <a:cs typeface="Times New Roman" pitchFamily="18" charset="0"/>
              </a:rPr>
              <a:t>.</a:t>
            </a:r>
            <a:r>
              <a:rPr lang="ru-RU" sz="2000" dirty="0" smtClean="0">
                <a:solidFill>
                  <a:srgbClr val="7030A0"/>
                </a:solidFill>
                <a:latin typeface="Times New Roman" pitchFamily="18" charset="0"/>
                <a:cs typeface="Times New Roman" pitchFamily="18" charset="0"/>
              </a:rPr>
              <a:t> </a:t>
            </a:r>
          </a:p>
          <a:p>
            <a:pPr marL="0" indent="355600" algn="just" rtl="0">
              <a:buNone/>
            </a:pPr>
            <a:r>
              <a:rPr lang="ru-RU" sz="2000" dirty="0" smtClean="0">
                <a:solidFill>
                  <a:schemeClr val="tx1"/>
                </a:solidFill>
                <a:latin typeface="Times New Roman" pitchFamily="18" charset="0"/>
                <a:cs typeface="Times New Roman" pitchFamily="18" charset="0"/>
              </a:rPr>
              <a:t>У </a:t>
            </a:r>
            <a:r>
              <a:rPr lang="ru-RU" sz="2000" dirty="0" err="1" smtClean="0">
                <a:solidFill>
                  <a:schemeClr val="tx1"/>
                </a:solidFill>
                <a:latin typeface="Times New Roman" pitchFamily="18" charset="0"/>
                <a:cs typeface="Times New Roman" pitchFamily="18" charset="0"/>
              </a:rPr>
              <a:t>цьому</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випадку межа між класами має досить просту форму, а класи утворюють компактно локалізовані області у просторі</a:t>
            </a:r>
            <a:r>
              <a:rPr lang="ru-RU" sz="2000" dirty="0" smtClean="0">
                <a:solidFill>
                  <a:schemeClr val="tx1"/>
                </a:solidFill>
                <a:latin typeface="Times New Roman" pitchFamily="18" charset="0"/>
                <a:cs typeface="Times New Roman" pitchFamily="18" charset="0"/>
              </a:rPr>
              <a:t>ознак.</a:t>
            </a:r>
            <a:endParaRPr lang="ru-RU" sz="2000" dirty="0">
              <a:solidFill>
                <a:schemeClr val="tx1"/>
              </a:solidFill>
              <a:latin typeface="Times New Roman" pitchFamily="18" charset="0"/>
              <a:cs typeface="Times New Roman" pitchFamily="18" charset="0"/>
            </a:endParaRPr>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12288"/>
          </a:xfrm>
        </p:spPr>
        <p:txBody>
          <a:bodyPr/>
          <a:lstStyle/>
          <a:p>
            <a:pPr algn="l" rtl="0">
              <a:buNone/>
            </a:pPr>
            <a:r>
              <a:rPr lang="ru-RU" sz="2800" b="1" dirty="0">
                <a:latin typeface="Times New Roman" pitchFamily="18" charset="0"/>
                <a:cs typeface="Times New Roman" pitchFamily="18" charset="0"/>
              </a:rPr>
              <a:t>Проблема </a:t>
            </a:r>
            <a:r>
              <a:rPr lang="ru-RU" sz="2800" b="1" dirty="0" err="1" smtClean="0">
                <a:latin typeface="Times New Roman" pitchFamily="18" charset="0"/>
                <a:cs typeface="Times New Roman" pitchFamily="18" charset="0"/>
              </a:rPr>
              <a:t>вибору</a:t>
            </a:r>
            <a:r>
              <a:rPr lang="ru-RU" sz="2800" b="1" dirty="0" smtClean="0">
                <a:latin typeface="Times New Roman" pitchFamily="18" charset="0"/>
                <a:cs typeface="Times New Roman" pitchFamily="18" charset="0"/>
              </a:rPr>
              <a:t> метрики 1</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251520" y="1052736"/>
            <a:ext cx="8640960" cy="2952328"/>
          </a:xfrm>
          <a:prstGeom prst="rect">
            <a:avLst/>
          </a:prstGeom>
        </p:spPr>
        <p:txBody>
          <a:bodyPr/>
          <a:lstStyle/>
          <a:p>
            <a:pPr marL="0" indent="355600" algn="just" rtl="0">
              <a:buNone/>
            </a:pPr>
            <a:r>
              <a:rPr lang="ru-RU" sz="2000" dirty="0" smtClean="0">
                <a:latin typeface="Times New Roman" pitchFamily="18" charset="0"/>
                <a:cs typeface="Times New Roman" pitchFamily="18" charset="0"/>
              </a:rPr>
              <a:t>В </a:t>
            </a:r>
            <a:r>
              <a:rPr lang="ru-RU" sz="2000" dirty="0" err="1" smtClean="0">
                <a:latin typeface="Times New Roman" pitchFamily="18" charset="0"/>
                <a:cs typeface="Times New Roman" pitchFamily="18" charset="0"/>
              </a:rPr>
              <a:t>практичних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завданнях</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класифікації рідко зустрічаються такі «ідеальні випадки», коли заздалегідь </a:t>
            </a:r>
            <a:r>
              <a:rPr lang="ru-RU" sz="2000" dirty="0" err="1">
                <a:latin typeface="Times New Roman" pitchFamily="18" charset="0"/>
                <a:cs typeface="Times New Roman" pitchFamily="18" charset="0"/>
              </a:rPr>
              <a:t>відома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гарна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функція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відстані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об'єкти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описуються числовими векторами, часто беруть евклідову метрику</a:t>
            </a:r>
            <a:r>
              <a:rPr lang="ru-RU" sz="2000" dirty="0" smtClean="0">
                <a:latin typeface="Times New Roman" pitchFamily="18" charset="0"/>
                <a:cs typeface="Times New Roman" pitchFamily="18" charset="0"/>
              </a:rPr>
              <a:t>. Цей </a:t>
            </a:r>
            <a:r>
              <a:rPr lang="ru-RU" sz="2000" dirty="0" err="1" smtClean="0">
                <a:latin typeface="Times New Roman" pitchFamily="18" charset="0"/>
                <a:cs typeface="Times New Roman" pitchFamily="18" charset="0"/>
              </a:rPr>
              <a:t>вибір</a:t>
            </a:r>
            <a:r>
              <a:rPr lang="ru-RU" sz="2000" dirty="0">
                <a:latin typeface="Times New Roman" pitchFamily="18" charset="0"/>
                <a:cs typeface="Times New Roman" pitchFamily="18" charset="0"/>
              </a:rPr>
              <a:t>, як правило, нічим не обґрунтований — просто це перше, що спадає на думку</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необхідно пам'ятати,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всі</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ознаки мають бути виміряні «в одному </a:t>
            </a:r>
            <a:r>
              <a:rPr lang="ru-RU" sz="2000" dirty="0" err="1" smtClean="0">
                <a:latin typeface="Times New Roman" pitchFamily="18" charset="0"/>
                <a:cs typeface="Times New Roman" pitchFamily="18" charset="0"/>
              </a:rPr>
              <a:t>масштабі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тобто</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віднормовані</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іншому випадку ознака з найбільшими числовими значеннями домінуватиме в метриці, інші ознаки, фактично, не враховуватимуться.</a:t>
            </a:r>
          </a:p>
        </p:txBody>
      </p:sp>
      <p:sp>
        <p:nvSpPr>
          <p:cNvPr id="4" name="Заголовок 1"/>
          <p:cNvSpPr txBox="1">
            <a:spLocks/>
          </p:cNvSpPr>
          <p:nvPr/>
        </p:nvSpPr>
        <p:spPr>
          <a:xfrm>
            <a:off x="467544" y="4437112"/>
            <a:ext cx="8085584" cy="648072"/>
          </a:xfrm>
          <a:prstGeom prst="rect">
            <a:avLst/>
          </a:prstGeom>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Проблема </a:t>
            </a: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вибору</a:t>
            </a: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 метрики 2</a:t>
            </a:r>
            <a:endParaRPr kumimoji="0" lang="ru-RU" sz="28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Прямоугольник 4"/>
          <p:cNvSpPr/>
          <p:nvPr/>
        </p:nvSpPr>
        <p:spPr>
          <a:xfrm>
            <a:off x="395536" y="5085184"/>
            <a:ext cx="8424936" cy="1015663"/>
          </a:xfrm>
          <a:prstGeom prst="rect">
            <a:avLst/>
          </a:prstGeom>
        </p:spPr>
        <p:txBody>
          <a:bodyPr wrap="square">
            <a:spAutoFit/>
          </a:bodyPr>
          <a:lstStyle/>
          <a:p>
            <a:pPr indent="355600" algn="just"/>
            <a:r>
              <a:rPr lang="ru-RU" sz="2000" dirty="0" err="1" smtClean="0">
                <a:latin typeface="Times New Roman" pitchFamily="18" charset="0"/>
                <a:cs typeface="Times New Roman" pitchFamily="18" charset="0"/>
              </a:rPr>
              <a:t>Нормування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вельми </a:t>
            </a:r>
            <a:r>
              <a:rPr lang="ru-RU" sz="2000" dirty="0" err="1" smtClean="0">
                <a:latin typeface="Times New Roman" pitchFamily="18" charset="0"/>
                <a:cs typeface="Times New Roman" pitchFamily="18" charset="0"/>
              </a:rPr>
              <a:t>сумнівною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евристикою</a:t>
            </a:r>
            <a:r>
              <a:rPr lang="ru-RU" sz="2000" dirty="0" smtClean="0">
                <a:latin typeface="Times New Roman" pitchFamily="18" charset="0"/>
                <a:cs typeface="Times New Roman" pitchFamily="18" charset="0"/>
              </a:rPr>
              <a:t>, тому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залишається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питання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невже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ознаки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однаково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значущі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повинні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враховуватися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приблизно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вагою?».</a:t>
            </a:r>
            <a:endParaRPr lang="ru-RU" sz="2000" dirty="0">
              <a:latin typeface="Times New Roman" pitchFamily="18" charset="0"/>
              <a:cs typeface="Times New Roman" pitchFamily="18" charset="0"/>
            </a:endParaRPr>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145443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50106"/>
          </a:xfrm>
        </p:spPr>
        <p:txBody>
          <a:bodyPr/>
          <a:lstStyle/>
          <a:p>
            <a:pPr algn="l" rtl="0">
              <a:buNone/>
            </a:pPr>
            <a:r>
              <a:rPr lang="ru-RU" sz="2800" dirty="0" err="1" smtClean="0">
                <a:latin typeface="Times New Roman" pitchFamily="18" charset="0"/>
                <a:cs typeface="Times New Roman" pitchFamily="18" charset="0"/>
              </a:rPr>
              <a:t>Інформативність</a:t>
            </a:r>
            <a:r>
              <a:rPr lang="ru-RU" sz="2800" dirty="0" smtClean="0">
                <a:latin typeface="Times New Roman" pitchFamily="18" charset="0"/>
                <a:cs typeface="Times New Roman" pitchFamily="18" charset="0"/>
              </a:rPr>
              <a:t> ознак</a:t>
            </a:r>
            <a:endParaRPr lang="ru-RU" sz="2800" dirty="0">
              <a:latin typeface="Times New Roman" pitchFamily="18" charset="0"/>
              <a:cs typeface="Times New Roman" pitchFamily="18" charset="0"/>
            </a:endParaRPr>
          </a:p>
        </p:txBody>
      </p:sp>
      <p:sp>
        <p:nvSpPr>
          <p:cNvPr id="3" name="Объект 2"/>
          <p:cNvSpPr>
            <a:spLocks noGrp="1"/>
          </p:cNvSpPr>
          <p:nvPr>
            <p:ph idx="4294967295"/>
          </p:nvPr>
        </p:nvSpPr>
        <p:spPr>
          <a:xfrm>
            <a:off x="467544" y="836712"/>
            <a:ext cx="8229600" cy="2952328"/>
          </a:xfrm>
          <a:prstGeom prst="rect">
            <a:avLst/>
          </a:prstGeom>
        </p:spPr>
        <p:txBody>
          <a:bodyPr/>
          <a:lstStyle/>
          <a:p>
            <a:pPr marL="0" indent="355600" algn="just" rtl="0">
              <a:buNone/>
            </a:pPr>
            <a:r>
              <a:rPr lang="ru-RU" sz="2000" dirty="0">
                <a:latin typeface="Times New Roman" pitchFamily="18" charset="0"/>
                <a:cs typeface="Times New Roman" pitchFamily="18" charset="0"/>
              </a:rPr>
              <a:t>Якщо ознак занадто багато, а відстань обчислюється як сума відхилень за окремими ознаками, виникає проблема прокляття розмірності. Суми великої кількості відхилень з великою ймовірністю мають дуже близькі значення (відповідно до закону великих чисел). Виходить, що у просторі високої розмірності всі об'єкти приблизно однаково далекі друг від друга; Вибір найближчих сусідів стає практично довільним.</a:t>
            </a:r>
          </a:p>
          <a:p>
            <a:pPr marL="0" indent="355600" algn="just" rtl="0">
              <a:buNone/>
            </a:pPr>
            <a:r>
              <a:rPr lang="ru-RU" sz="2000" dirty="0">
                <a:latin typeface="Times New Roman" pitchFamily="18" charset="0"/>
                <a:cs typeface="Times New Roman" pitchFamily="18" charset="0"/>
              </a:rPr>
              <a:t>Проблема</a:t>
            </a:r>
            <a:r>
              <a:rPr lang="ru-RU" sz="2000" dirty="0" smtClean="0">
                <a:latin typeface="Times New Roman" pitchFamily="18" charset="0"/>
                <a:cs typeface="Times New Roman" pitchFamily="18" charset="0"/>
              </a:rPr>
              <a:t>визначення інформативності </a:t>
            </a:r>
            <a:r>
              <a:rPr lang="ru-RU" sz="2000" dirty="0" err="1" smtClean="0">
                <a:latin typeface="Times New Roman" pitchFamily="18" charset="0"/>
                <a:cs typeface="Times New Roman" pitchFamily="18" charset="0"/>
              </a:rPr>
              <a:t>ознак</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щодо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невеликої кількості інформативних ознак (</a:t>
            </a:r>
            <a:r>
              <a:rPr lang="ru-RU" sz="2000" dirty="0" err="1">
                <a:latin typeface="Times New Roman" pitchFamily="18" charset="0"/>
                <a:cs typeface="Times New Roman" pitchFamily="18" charset="0"/>
              </a:rPr>
              <a:t>features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selection</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4" name="Rectangle 2"/>
          <p:cNvSpPr txBox="1">
            <a:spLocks noChangeArrowheads="1"/>
          </p:cNvSpPr>
          <p:nvPr/>
        </p:nvSpPr>
        <p:spPr>
          <a:xfrm>
            <a:off x="287337" y="3789040"/>
            <a:ext cx="8856663" cy="706090"/>
          </a:xfrm>
          <a:prstGeom prst="rect">
            <a:avLst/>
          </a:prstGeom>
          <a:noFill/>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Методології розпізнавання</a:t>
            </a:r>
            <a:endPar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Rectangle 3"/>
          <p:cNvSpPr txBox="1">
            <a:spLocks noChangeArrowheads="1"/>
          </p:cNvSpPr>
          <p:nvPr/>
        </p:nvSpPr>
        <p:spPr bwMode="auto">
          <a:xfrm>
            <a:off x="251520" y="4365104"/>
            <a:ext cx="8496944" cy="2016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ts val="300"/>
              </a:spcAft>
              <a:buClr>
                <a:srgbClr val="C3260C"/>
              </a:buClr>
              <a:buSzPct val="130000"/>
              <a:buFont typeface="Georgia" pitchFamily="18" charset="0"/>
              <a:buNone/>
              <a:tabLst/>
              <a:defRPr/>
            </a:pP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Статистичний</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підхід</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непараметричні</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методи</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20000"/>
              </a:spcBef>
              <a:spcAft>
                <a:spcPts val="300"/>
              </a:spcAft>
              <a:buClr>
                <a:srgbClr val="C3260C"/>
              </a:buClr>
              <a:buSzPct val="130000"/>
              <a:buFont typeface="Georgia" pitchFamily="18" charset="0"/>
              <a:buNone/>
              <a:tabLst/>
              <a:defRPr/>
            </a:pP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Розпізнавання</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за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зразком</a:t>
            </a:r>
            <a:endPar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20000"/>
              </a:spcBef>
              <a:spcAft>
                <a:spcPts val="300"/>
              </a:spcAft>
              <a:buClr>
                <a:srgbClr val="C3260C"/>
              </a:buClr>
              <a:buSzPct val="130000"/>
              <a:buFont typeface="Georgia" pitchFamily="18" charset="0"/>
              <a:buNone/>
              <a:tabLst/>
              <a:defRPr/>
            </a:pP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Статистичнийпідхід</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ґрунтується</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на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теорії</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прийняття</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рішень</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20000"/>
              </a:spcBef>
              <a:spcAft>
                <a:spcPts val="300"/>
              </a:spcAft>
              <a:buClr>
                <a:srgbClr val="C3260C"/>
              </a:buClr>
              <a:buSzPct val="130000"/>
              <a:buFont typeface="Georgia" pitchFamily="18" charset="0"/>
              <a:buNone/>
              <a:tabLst/>
              <a:defRPr/>
            </a:pP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Структурно-лінгвістичний</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підхід</a:t>
            </a:r>
            <a:endPar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20000"/>
              </a:spcBef>
              <a:spcAft>
                <a:spcPts val="300"/>
              </a:spcAft>
              <a:buClr>
                <a:srgbClr val="C3260C"/>
              </a:buClr>
              <a:buSzPct val="130000"/>
              <a:buFont typeface="Georgia" pitchFamily="18" charset="0"/>
              <a:buNone/>
              <a:tabLst/>
              <a:defRPr/>
            </a:pP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Нейросєтьовий</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rgbClr val="404040"/>
                </a:solidFill>
                <a:effectLst/>
                <a:uLnTx/>
                <a:uFillTx/>
                <a:latin typeface="Times New Roman" pitchFamily="18" charset="0"/>
                <a:ea typeface="+mn-ea"/>
                <a:cs typeface="Times New Roman" pitchFamily="18" charset="0"/>
              </a:rPr>
              <a:t>підхід</a:t>
            </a:r>
            <a:r>
              <a:rPr kumimoji="0" lang="ru-RU" sz="20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itchFamily="18" charset="0"/>
              </a:rPr>
              <a:t>.</a:t>
            </a:r>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4114809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552" y="116632"/>
            <a:ext cx="7848872" cy="576064"/>
          </a:xfrm>
        </p:spPr>
        <p:txBody>
          <a:bodyPr/>
          <a:lstStyle/>
          <a:p>
            <a:pPr algn="l" rtl="0" eaLnBrk="1" hangingPunct="1">
              <a:buNone/>
            </a:pPr>
            <a:r>
              <a:rPr lang="ru-RU" sz="2800" dirty="0" smtClean="0">
                <a:latin typeface="Times New Roman" pitchFamily="18" charset="0"/>
                <a:cs typeface="Times New Roman" pitchFamily="18" charset="0"/>
              </a:rPr>
              <a:t>Непараметричні (евристичні) методи</a:t>
            </a:r>
          </a:p>
        </p:txBody>
      </p:sp>
      <p:sp>
        <p:nvSpPr>
          <p:cNvPr id="11267" name="Rectangle 3"/>
          <p:cNvSpPr>
            <a:spLocks noGrp="1" noChangeArrowheads="1"/>
          </p:cNvSpPr>
          <p:nvPr>
            <p:ph type="body" idx="4294967295"/>
          </p:nvPr>
        </p:nvSpPr>
        <p:spPr>
          <a:xfrm>
            <a:off x="467544" y="764704"/>
            <a:ext cx="8229600" cy="1656457"/>
          </a:xfrm>
          <a:prstGeom prst="rect">
            <a:avLst/>
          </a:prstGeom>
        </p:spPr>
        <p:txBody>
          <a:bodyPr/>
          <a:lstStyle/>
          <a:p>
            <a:pPr algn="l" rtl="0" eaLnBrk="1" hangingPunct="1">
              <a:buNone/>
            </a:pPr>
            <a:r>
              <a:rPr lang="ru-RU" sz="2000" dirty="0" smtClean="0">
                <a:latin typeface="Times New Roman" pitchFamily="18" charset="0"/>
                <a:cs typeface="Times New Roman" pitchFamily="18" charset="0"/>
              </a:rPr>
              <a:t>Метод </a:t>
            </a:r>
            <a:r>
              <a:rPr lang="ru-RU" sz="2000" dirty="0" err="1" smtClean="0">
                <a:latin typeface="Times New Roman" pitchFamily="18" charset="0"/>
                <a:cs typeface="Times New Roman" pitchFamily="18" charset="0"/>
              </a:rPr>
              <a:t>найближчого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сусіда</a:t>
            </a:r>
            <a:r>
              <a:rPr lang="ru-RU" sz="2000" dirty="0" smtClean="0">
                <a:latin typeface="Times New Roman" pitchFamily="18" charset="0"/>
                <a:cs typeface="Times New Roman" pitchFamily="18" charset="0"/>
              </a:rPr>
              <a:t>.</a:t>
            </a:r>
          </a:p>
          <a:p>
            <a:pPr algn="l" rtl="0" eaLnBrk="1" hangingPunct="1">
              <a:buNone/>
            </a:pPr>
            <a:r>
              <a:rPr lang="ru-RU" sz="2000" dirty="0" smtClean="0">
                <a:latin typeface="Times New Roman" pitchFamily="18" charset="0"/>
                <a:cs typeface="Times New Roman" pitchFamily="18" charset="0"/>
              </a:rPr>
              <a:t>Метод </a:t>
            </a:r>
            <a:r>
              <a:rPr lang="ru-RU" sz="2000" dirty="0" err="1" smtClean="0">
                <a:latin typeface="Times New Roman" pitchFamily="18" charset="0"/>
                <a:cs typeface="Times New Roman" pitchFamily="18" charset="0"/>
              </a:rPr>
              <a:t>найближчих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сусідів</a:t>
            </a:r>
            <a:r>
              <a:rPr lang="ru-RU" sz="2000" dirty="0" smtClean="0">
                <a:latin typeface="Times New Roman" pitchFamily="18" charset="0"/>
                <a:cs typeface="Times New Roman" pitchFamily="18" charset="0"/>
              </a:rPr>
              <a:t>.</a:t>
            </a:r>
          </a:p>
          <a:p>
            <a:pPr algn="l" rtl="0" eaLnBrk="1" hangingPunct="1">
              <a:buNone/>
            </a:pPr>
            <a:r>
              <a:rPr lang="ru-RU" sz="2000" dirty="0" smtClean="0">
                <a:latin typeface="Times New Roman" pitchFamily="18" charset="0"/>
                <a:cs typeface="Times New Roman" pitchFamily="18" charset="0"/>
              </a:rPr>
              <a:t>Метод </a:t>
            </a:r>
            <a:r>
              <a:rPr lang="ru-RU" sz="2000" dirty="0" err="1" smtClean="0">
                <a:latin typeface="Times New Roman" pitchFamily="18" charset="0"/>
                <a:cs typeface="Times New Roman" pitchFamily="18" charset="0"/>
              </a:rPr>
              <a:t>потенційних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функцій</a:t>
            </a:r>
            <a:r>
              <a:rPr lang="ru-RU" sz="2000" dirty="0" smtClean="0">
                <a:latin typeface="Times New Roman" pitchFamily="18" charset="0"/>
                <a:cs typeface="Times New Roman" pitchFamily="18" charset="0"/>
              </a:rPr>
              <a:t>.</a:t>
            </a:r>
          </a:p>
          <a:p>
            <a:pPr algn="l" rtl="0" eaLnBrk="1" hangingPunct="1">
              <a:buNone/>
            </a:pPr>
            <a:r>
              <a:rPr lang="ru-RU" sz="2000" dirty="0" smtClean="0">
                <a:latin typeface="Times New Roman" pitchFamily="18" charset="0"/>
                <a:cs typeface="Times New Roman" pitchFamily="18" charset="0"/>
              </a:rPr>
              <a:t>Метод «</a:t>
            </a:r>
            <a:r>
              <a:rPr lang="ru-RU" sz="2000" dirty="0" err="1" smtClean="0">
                <a:latin typeface="Times New Roman" pitchFamily="18" charset="0"/>
                <a:cs typeface="Times New Roman" pitchFamily="18" charset="0"/>
              </a:rPr>
              <a:t>парзенівських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вікон</a:t>
            </a:r>
            <a:r>
              <a:rPr lang="ru-RU" sz="2000" dirty="0" smtClean="0">
                <a:latin typeface="Times New Roman" pitchFamily="18" charset="0"/>
                <a:cs typeface="Times New Roman" pitchFamily="18" charset="0"/>
              </a:rPr>
              <a:t>.</a:t>
            </a:r>
          </a:p>
          <a:p>
            <a:pPr algn="l" rtl="0" eaLnBrk="1" hangingPunct="1"/>
            <a:endParaRPr lang="ru-RU" sz="3600" dirty="0" smtClean="0"/>
          </a:p>
        </p:txBody>
      </p:sp>
      <p:sp>
        <p:nvSpPr>
          <p:cNvPr id="4" name="Заголовок 1"/>
          <p:cNvSpPr txBox="1">
            <a:spLocks/>
          </p:cNvSpPr>
          <p:nvPr/>
        </p:nvSpPr>
        <p:spPr>
          <a:xfrm>
            <a:off x="395536" y="3212976"/>
            <a:ext cx="8229600" cy="490066"/>
          </a:xfrm>
          <a:prstGeom prst="rect">
            <a:avLst/>
          </a:prstGeom>
          <a:effectLst/>
        </p:spPr>
        <p:txBody>
          <a:bodyPr vert="horz" lIns="91440" tIns="45720" rIns="91440" bIns="45720" rtlCol="0" anchor="t" anchorCtr="0">
            <a:noAutofit/>
          </a:bodyPr>
          <a:lstStyle/>
          <a:p>
            <a:pPr marL="319088" marR="0" lvl="0" indent="-319088" algn="l" defTabSz="914400" rtl="0" eaLnBrk="1" fontAlgn="base" latinLnBrk="0" hangingPunct="1">
              <a:lnSpc>
                <a:spcPct val="100000"/>
              </a:lnSpc>
              <a:spcBef>
                <a:spcPct val="0"/>
              </a:spcBef>
              <a:spcAft>
                <a:spcPct val="0"/>
              </a:spcAft>
              <a:buClr>
                <a:srgbClr val="C3260C"/>
              </a:buClr>
              <a:buSzPct val="128000"/>
              <a:buFont typeface="Georgia" pitchFamily="18" charset="0"/>
              <a:buNone/>
              <a:tabLst/>
              <a:defRPr/>
            </a:pP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Ідеї</a:t>
            </a: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 ​​</a:t>
            </a:r>
            <a:r>
              <a:rPr kumimoji="0" lang="ru-RU" sz="28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евристик</a:t>
            </a:r>
            <a:r>
              <a:rPr kumimoji="0" lang="ru-RU" sz="28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rPr>
              <a:t> розпізнавання_1</a:t>
            </a:r>
            <a:endParaRPr kumimoji="0" lang="ru-RU" sz="28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Times New Roman" pitchFamily="18" charset="0"/>
              <a:ea typeface="+mj-ea"/>
              <a:cs typeface="Times New Roman" pitchFamily="18" charset="0"/>
            </a:endParaRPr>
          </a:p>
        </p:txBody>
      </p:sp>
      <p:sp>
        <p:nvSpPr>
          <p:cNvPr id="5" name="Объект 2"/>
          <p:cNvSpPr>
            <a:spLocks noGrp="1"/>
          </p:cNvSpPr>
          <p:nvPr>
            <p:ph idx="4294967295"/>
          </p:nvPr>
        </p:nvSpPr>
        <p:spPr>
          <a:xfrm>
            <a:off x="251520" y="3789040"/>
            <a:ext cx="8712968" cy="1872208"/>
          </a:xfrm>
          <a:prstGeom prst="rect">
            <a:avLst/>
          </a:prstGeom>
        </p:spPr>
        <p:txBody>
          <a:bodyPr/>
          <a:lstStyle/>
          <a:p>
            <a:pPr marL="0" indent="355600" algn="just" rtl="0">
              <a:buNone/>
            </a:pPr>
            <a:r>
              <a:rPr lang="ru-RU" sz="2000" b="1" dirty="0" smtClean="0">
                <a:latin typeface="Times New Roman" pitchFamily="18" charset="0"/>
                <a:cs typeface="Times New Roman" pitchFamily="18" charset="0"/>
              </a:rPr>
              <a:t>Метод </a:t>
            </a:r>
            <a:r>
              <a:rPr lang="ru-RU" sz="2000" b="1" dirty="0" err="1" smtClean="0">
                <a:latin typeface="Times New Roman" pitchFamily="18" charset="0"/>
                <a:cs typeface="Times New Roman" pitchFamily="18" charset="0"/>
              </a:rPr>
              <a:t>найближчого</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сусіда</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мабуть, найпростішим алгоритмом класифікації. Об'єкт, що класифікується, відноситься до того класу, якому належить найближчий об'єкт навчальної вибірки.</a:t>
            </a:r>
          </a:p>
          <a:p>
            <a:pPr marL="0" indent="355600" algn="just" rtl="0">
              <a:buNone/>
            </a:pPr>
            <a:r>
              <a:rPr lang="ru-RU" sz="2000" b="1" dirty="0" err="1" smtClean="0">
                <a:latin typeface="Times New Roman" pitchFamily="18" charset="0"/>
                <a:cs typeface="Times New Roman" pitchFamily="18" charset="0"/>
              </a:rPr>
              <a:t>Метод-найближчих</a:t>
            </a:r>
            <a:r>
              <a:rPr lang="ru-RU" sz="2000" b="1" dirty="0" smtClean="0">
                <a:latin typeface="Times New Roman" pitchFamily="18" charset="0"/>
                <a:cs typeface="Times New Roman" pitchFamily="18" charset="0"/>
              </a:rPr>
              <a:t> сусідів</a:t>
            </a:r>
            <a:r>
              <a:rPr lang="ru-RU" sz="2000" dirty="0" smtClean="0">
                <a:latin typeface="Times New Roman" pitchFamily="18" charset="0"/>
                <a:cs typeface="Times New Roman" pitchFamily="18" charset="0"/>
              </a:rPr>
              <a:t>. Для підвищення надійності класифікації об'єкт відноситься до того класу, якому належить </a:t>
            </a:r>
            <a:r>
              <a:rPr lang="ru-RU" sz="2000" dirty="0" err="1" smtClean="0">
                <a:latin typeface="Times New Roman" pitchFamily="18" charset="0"/>
                <a:cs typeface="Times New Roman" pitchFamily="18" charset="0"/>
              </a:rPr>
              <a:t>більшість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сусідів</a:t>
            </a:r>
            <a:r>
              <a:rPr lang="ru-RU" sz="2000" b="1"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найближчих</a:t>
            </a:r>
            <a:r>
              <a:rPr lang="ru-RU" sz="2000" dirty="0" smtClean="0">
                <a:latin typeface="Times New Roman" pitchFamily="18" charset="0"/>
                <a:cs typeface="Times New Roman" pitchFamily="18" charset="0"/>
              </a:rPr>
              <a:t> до нього об'єктів навчальної вибірки. У задачах із двома класами число сусідів беруть непарним, щоб не виникало ситуацій неоднозначності, коли однакова кількість сусідів належать різним класам.</a:t>
            </a:r>
          </a:p>
        </p:txBody>
      </p:sp>
      <p:sp>
        <p:nvSpPr>
          <p:cNvPr id="6"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3760197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48072"/>
          </a:xfrm>
        </p:spPr>
        <p:txBody>
          <a:bodyPr/>
          <a:lstStyle/>
          <a:p>
            <a:pPr algn="l" rtl="0">
              <a:buNone/>
            </a:pPr>
            <a:r>
              <a:rPr lang="ru-RU" sz="2800" dirty="0" smtClean="0">
                <a:latin typeface="Times New Roman" pitchFamily="18" charset="0"/>
                <a:cs typeface="Times New Roman" pitchFamily="18" charset="0"/>
              </a:rPr>
              <a:t>Приклади задач класифікації</a:t>
            </a: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xmlns="" val="3410510955"/>
              </p:ext>
            </p:extLst>
          </p:nvPr>
        </p:nvGraphicFramePr>
        <p:xfrm>
          <a:off x="251519" y="836713"/>
          <a:ext cx="8640960" cy="5904654"/>
        </p:xfrm>
        <a:graphic>
          <a:graphicData uri="http://schemas.openxmlformats.org/drawingml/2006/table">
            <a:tbl>
              <a:tblPr/>
              <a:tblGrid>
                <a:gridCol w="2880320"/>
                <a:gridCol w="2880320"/>
                <a:gridCol w="2880320"/>
              </a:tblGrid>
              <a:tr h="1042279">
                <a:tc>
                  <a:txBody>
                    <a:bodyPr/>
                    <a:lstStyle/>
                    <a:p>
                      <a:pPr algn="l" rtl="0"/>
                      <a:r>
                        <a:rPr lang="ru-RU" sz="2000" b="1" dirty="0">
                          <a:latin typeface="TIMES NEW ROMAN"/>
                        </a:rPr>
                        <a:t>Змістовний характер завдання класифікації</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a:latin typeface="TIMES NEW ROMAN"/>
                        </a:rPr>
                        <a:t>Вид вихідних даних</a:t>
                      </a:r>
                      <a:endParaRPr lang="ru-RU" sz="2000" b="1" dirty="0"/>
                    </a:p>
                  </a:txBody>
                  <a:tcPr marL="64657" marR="64657" marT="32328" marB="32328" anchor="ctr">
                    <a:lnL>
                      <a:noFill/>
                    </a:lnL>
                    <a:lnR>
                      <a:noFill/>
                    </a:lnR>
                    <a:lnB>
                      <a:noFill/>
                    </a:lnB>
                    <a:noFill/>
                  </a:tcPr>
                </a:tc>
                <a:tc>
                  <a:txBody>
                    <a:bodyPr/>
                    <a:lstStyle/>
                    <a:p>
                      <a:pPr algn="l" rtl="0"/>
                      <a:r>
                        <a:rPr lang="ru-RU" sz="2000" b="1" dirty="0">
                          <a:latin typeface="TIMES NEW ROMAN"/>
                        </a:rPr>
                        <a:t>Вид відповіді системи розпізнавання</a:t>
                      </a:r>
                      <a:endParaRPr lang="ru-RU" sz="2000" b="1" dirty="0"/>
                    </a:p>
                  </a:txBody>
                  <a:tcPr marL="64657" marR="64657" marT="32328" marB="32328" anchor="ctr">
                    <a:lnL>
                      <a:noFill/>
                    </a:lnL>
                    <a:lnR>
                      <a:noFill/>
                    </a:lnR>
                    <a:lnB>
                      <a:noFill/>
                    </a:lnB>
                    <a:noFill/>
                  </a:tcPr>
                </a:tc>
              </a:tr>
              <a:tr h="1299556">
                <a:tc>
                  <a:txBody>
                    <a:bodyPr/>
                    <a:lstStyle/>
                    <a:p>
                      <a:pPr algn="l" rtl="0"/>
                      <a:r>
                        <a:rPr lang="ru-RU" sz="2000" b="1" dirty="0">
                          <a:latin typeface="TIMES NEW ROMAN"/>
                        </a:rPr>
                        <a:t>Розпізнавання символів</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a:latin typeface="TIMES NEW ROMAN"/>
                        </a:rPr>
                        <a:t>Оптичні: сигнали або елементи розгортки</a:t>
                      </a:r>
                      <a:br>
                        <a:rPr lang="ru-RU" sz="2000" b="1" dirty="0">
                          <a:latin typeface="TIMES NEW ROMAN"/>
                        </a:rPr>
                      </a:br>
                      <a:endParaRPr lang="ru-RU" sz="2000" b="1" dirty="0"/>
                    </a:p>
                  </a:txBody>
                  <a:tcPr marL="64657" marR="64657" marT="32328" marB="32328" anchor="ctr">
                    <a:lnL>
                      <a:noFill/>
                    </a:lnL>
                    <a:lnR>
                      <a:noFill/>
                    </a:lnR>
                    <a:lnT>
                      <a:noFill/>
                    </a:lnT>
                    <a:lnB>
                      <a:noFill/>
                    </a:lnB>
                    <a:noFill/>
                  </a:tcPr>
                </a:tc>
                <a:tc>
                  <a:txBody>
                    <a:bodyPr/>
                    <a:lstStyle/>
                    <a:p>
                      <a:pPr algn="l" rtl="0"/>
                      <a:r>
                        <a:rPr lang="ru-RU" sz="2000" b="1">
                          <a:latin typeface="TIMES NEW ROMAN"/>
                        </a:rPr>
                        <a:t>Назва символу</a:t>
                      </a:r>
                      <a:endParaRPr lang="ru-RU" sz="2000" b="1"/>
                    </a:p>
                  </a:txBody>
                  <a:tcPr marL="64657" marR="64657" marT="32328" marB="32328" anchor="ctr">
                    <a:lnL>
                      <a:noFill/>
                    </a:lnL>
                    <a:lnR>
                      <a:noFill/>
                    </a:lnR>
                    <a:lnT>
                      <a:noFill/>
                    </a:lnT>
                    <a:lnB>
                      <a:noFill/>
                    </a:lnB>
                    <a:noFill/>
                  </a:tcPr>
                </a:tc>
              </a:tr>
              <a:tr h="991028">
                <a:tc>
                  <a:txBody>
                    <a:bodyPr/>
                    <a:lstStyle/>
                    <a:p>
                      <a:pPr algn="l" rtl="0"/>
                      <a:r>
                        <a:rPr lang="ru-RU" sz="2000" b="1" dirty="0">
                          <a:latin typeface="TIMES NEW ROMAN"/>
                        </a:rPr>
                        <a:t>Розпізнавання мови</a:t>
                      </a:r>
                      <a:endParaRPr lang="ru-RU" sz="2000" b="1" dirty="0"/>
                    </a:p>
                  </a:txBody>
                  <a:tcPr marL="64657" marR="64657" marT="32328" marB="32328" anchor="ctr">
                    <a:lnL>
                      <a:noFill/>
                    </a:lnL>
                    <a:lnR>
                      <a:noFill/>
                    </a:lnR>
                    <a:lnT>
                      <a:noFill/>
                    </a:lnT>
                    <a:lnB>
                      <a:noFill/>
                    </a:lnB>
                    <a:noFill/>
                  </a:tcPr>
                </a:tc>
                <a:tc>
                  <a:txBody>
                    <a:bodyPr/>
                    <a:lstStyle/>
                    <a:p>
                      <a:pPr algn="l" rtl="0"/>
                      <a:r>
                        <a:rPr lang="ru-RU" sz="2000" b="1">
                          <a:latin typeface="TIMES NEW ROMAN"/>
                        </a:rPr>
                        <a:t>Акустичні сигнали</a:t>
                      </a:r>
                      <a:br>
                        <a:rPr lang="ru-RU" sz="2000" b="1">
                          <a:latin typeface="TIMES NEW ROMAN"/>
                        </a:rPr>
                      </a:br>
                      <a:r>
                        <a:rPr lang="ru-RU" sz="2000" b="1">
                          <a:latin typeface="TIMES NEW ROMAN"/>
                        </a:rPr>
                        <a:t>Голос</a:t>
                      </a:r>
                      <a:endParaRPr lang="ru-RU" sz="2000" b="1"/>
                    </a:p>
                  </a:txBody>
                  <a:tcPr marL="64657" marR="64657" marT="32328" marB="32328" anchor="ctr">
                    <a:lnL>
                      <a:noFill/>
                    </a:lnL>
                    <a:lnR>
                      <a:noFill/>
                    </a:lnR>
                    <a:lnT>
                      <a:noFill/>
                    </a:lnT>
                    <a:lnB>
                      <a:noFill/>
                    </a:lnB>
                    <a:noFill/>
                  </a:tcPr>
                </a:tc>
                <a:tc>
                  <a:txBody>
                    <a:bodyPr/>
                    <a:lstStyle/>
                    <a:p>
                      <a:pPr algn="l" rtl="0"/>
                      <a:r>
                        <a:rPr lang="ru-RU" sz="2000" b="1" dirty="0">
                          <a:latin typeface="TIMES NEW ROMAN"/>
                        </a:rPr>
                        <a:t>Слова</a:t>
                      </a:r>
                      <a:br>
                        <a:rPr lang="ru-RU" sz="2000" b="1" dirty="0">
                          <a:latin typeface="TIMES NEW ROMAN"/>
                        </a:rPr>
                      </a:br>
                      <a:r>
                        <a:rPr lang="ru-RU" sz="2000" b="1" dirty="0" smtClean="0">
                          <a:latin typeface="TIMES NEW ROMAN"/>
                        </a:rPr>
                        <a:t>говорить </a:t>
                      </a:r>
                      <a:r>
                        <a:rPr lang="ru-RU" sz="2000" b="1" dirty="0" err="1" smtClean="0">
                          <a:latin typeface="TIMES NEW ROMAN"/>
                        </a:rPr>
                        <a:t>людини</a:t>
                      </a:r>
                      <a:endParaRPr lang="ru-RU" sz="2000" b="1" dirty="0"/>
                    </a:p>
                  </a:txBody>
                  <a:tcPr marL="64657" marR="64657" marT="32328" marB="32328" anchor="ctr">
                    <a:lnL>
                      <a:noFill/>
                    </a:lnL>
                    <a:lnR>
                      <a:noFill/>
                    </a:lnR>
                    <a:lnT>
                      <a:noFill/>
                    </a:lnT>
                    <a:lnB>
                      <a:noFill/>
                    </a:lnB>
                    <a:noFill/>
                  </a:tcPr>
                </a:tc>
              </a:tr>
              <a:tr h="553266">
                <a:tc>
                  <a:txBody>
                    <a:bodyPr/>
                    <a:lstStyle/>
                    <a:p>
                      <a:pPr algn="l" rtl="0"/>
                      <a:r>
                        <a:rPr lang="ru-RU" sz="2000" b="1" dirty="0">
                          <a:latin typeface="TIMES NEW ROMAN"/>
                        </a:rPr>
                        <a:t>Прогноз погоди</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a:latin typeface="TIMES NEW ROMAN"/>
                        </a:rPr>
                        <a:t>Синоптичні карти</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a:latin typeface="TIMES NEW ROMAN"/>
                        </a:rPr>
                        <a:t>Прогноз погоди</a:t>
                      </a:r>
                      <a:endParaRPr lang="ru-RU" sz="2000" b="1" dirty="0"/>
                    </a:p>
                  </a:txBody>
                  <a:tcPr marL="64657" marR="64657" marT="32328" marB="32328" anchor="ctr">
                    <a:lnL>
                      <a:noFill/>
                    </a:lnL>
                    <a:lnR>
                      <a:noFill/>
                    </a:lnR>
                    <a:lnT>
                      <a:noFill/>
                    </a:lnT>
                    <a:lnB>
                      <a:noFill/>
                    </a:lnB>
                    <a:noFill/>
                  </a:tcPr>
                </a:tc>
              </a:tr>
              <a:tr h="991028">
                <a:tc>
                  <a:txBody>
                    <a:bodyPr/>
                    <a:lstStyle/>
                    <a:p>
                      <a:pPr algn="l" rtl="0"/>
                      <a:r>
                        <a:rPr lang="ru-RU" sz="2000" b="1" dirty="0" smtClean="0">
                          <a:latin typeface="TIMES NEW ROMAN"/>
                        </a:rPr>
                        <a:t>Медична чи технічна</a:t>
                      </a:r>
                      <a:r>
                        <a:rPr lang="ru-RU" sz="2000" b="1" dirty="0">
                          <a:latin typeface="TIMES NEW ROMAN"/>
                        </a:rPr>
                        <a:t/>
                      </a:r>
                      <a:br>
                        <a:rPr lang="ru-RU" sz="2000" b="1" dirty="0">
                          <a:latin typeface="TIMES NEW ROMAN"/>
                        </a:rPr>
                      </a:br>
                      <a:r>
                        <a:rPr lang="ru-RU" sz="2000" b="1" dirty="0" smtClean="0">
                          <a:latin typeface="TIMES NEW ROMAN"/>
                        </a:rPr>
                        <a:t>діагностика</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err="1" smtClean="0">
                          <a:latin typeface="TIMES NEW ROMAN"/>
                        </a:rPr>
                        <a:t>Симптоми</a:t>
                      </a:r>
                      <a:r>
                        <a:rPr lang="ru-RU" sz="2000" b="1" dirty="0" smtClean="0">
                          <a:latin typeface="TIMES NEW ROMAN"/>
                        </a:rPr>
                        <a:t> </a:t>
                      </a:r>
                      <a:r>
                        <a:rPr lang="ru-RU" sz="2000" b="1" dirty="0" err="1" smtClean="0">
                          <a:latin typeface="TIMES NEW ROMAN"/>
                        </a:rPr>
                        <a:t>захворювання</a:t>
                      </a:r>
                      <a:r>
                        <a:rPr lang="ru-RU" sz="2000" b="1" dirty="0" smtClean="0">
                          <a:latin typeface="TIMES NEW ROMAN"/>
                        </a:rPr>
                        <a:t> чи несправності</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smtClean="0">
                          <a:latin typeface="TIMES NEW ROMAN"/>
                        </a:rPr>
                        <a:t>Вид </a:t>
                      </a:r>
                      <a:r>
                        <a:rPr lang="ru-RU" sz="2000" b="1" dirty="0" err="1" smtClean="0">
                          <a:latin typeface="TIMES NEW ROMAN"/>
                        </a:rPr>
                        <a:t>захворювання</a:t>
                      </a:r>
                      <a:r>
                        <a:rPr lang="ru-RU" sz="2000" b="1" dirty="0" smtClean="0">
                          <a:latin typeface="TIMES NEW ROMAN"/>
                        </a:rPr>
                        <a:t> </a:t>
                      </a:r>
                      <a:r>
                        <a:rPr lang="ru-RU" sz="2000" b="1" dirty="0" err="1" smtClean="0">
                          <a:latin typeface="TIMES NEW ROMAN"/>
                        </a:rPr>
                        <a:t>або</a:t>
                      </a:r>
                      <a:r>
                        <a:rPr lang="ru-RU" sz="2000" b="1" dirty="0" smtClean="0">
                          <a:latin typeface="TIMES NEW ROMAN"/>
                        </a:rPr>
                        <a:t> </a:t>
                      </a:r>
                      <a:r>
                        <a:rPr lang="ru-RU" sz="2000" b="1" dirty="0" err="1" smtClean="0">
                          <a:latin typeface="TIMES NEW ROMAN"/>
                        </a:rPr>
                        <a:t>несправності</a:t>
                      </a:r>
                      <a:endParaRPr lang="ru-RU" sz="2000" b="1" dirty="0"/>
                    </a:p>
                  </a:txBody>
                  <a:tcPr marL="64657" marR="64657" marT="32328" marB="32328" anchor="ctr">
                    <a:lnL>
                      <a:noFill/>
                    </a:lnL>
                    <a:lnR>
                      <a:noFill/>
                    </a:lnR>
                    <a:lnT>
                      <a:noFill/>
                    </a:lnT>
                    <a:lnB>
                      <a:noFill/>
                    </a:lnB>
                    <a:noFill/>
                  </a:tcPr>
                </a:tc>
              </a:tr>
              <a:tr h="1027497">
                <a:tc>
                  <a:txBody>
                    <a:bodyPr/>
                    <a:lstStyle/>
                    <a:p>
                      <a:pPr algn="l" rtl="0"/>
                      <a:r>
                        <a:rPr lang="ru-RU" sz="2000" b="1" dirty="0">
                          <a:latin typeface="TIMES NEW ROMAN"/>
                        </a:rPr>
                        <a:t>Прогноз стану фондової біржі</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a:latin typeface="TIMES NEW ROMAN"/>
                        </a:rPr>
                        <a:t>Фінансові новини та зведення</a:t>
                      </a:r>
                      <a:endParaRPr lang="ru-RU" sz="2000" b="1" dirty="0"/>
                    </a:p>
                  </a:txBody>
                  <a:tcPr marL="64657" marR="64657" marT="32328" marB="32328" anchor="ctr">
                    <a:lnL>
                      <a:noFill/>
                    </a:lnL>
                    <a:lnR>
                      <a:noFill/>
                    </a:lnR>
                    <a:lnT>
                      <a:noFill/>
                    </a:lnT>
                    <a:lnB>
                      <a:noFill/>
                    </a:lnB>
                    <a:noFill/>
                  </a:tcPr>
                </a:tc>
                <a:tc>
                  <a:txBody>
                    <a:bodyPr/>
                    <a:lstStyle/>
                    <a:p>
                      <a:pPr algn="l" rtl="0"/>
                      <a:r>
                        <a:rPr lang="ru-RU" sz="2000" b="1" dirty="0">
                          <a:latin typeface="TIMES NEW ROMAN"/>
                        </a:rPr>
                        <a:t>Прогноз підвищення чи зниження цін на ринку</a:t>
                      </a:r>
                      <a:endParaRPr lang="ru-RU" sz="2000" b="1" dirty="0"/>
                    </a:p>
                  </a:txBody>
                  <a:tcPr marL="64657" marR="64657" marT="32328" marB="32328" anchor="ctr">
                    <a:lnL>
                      <a:noFill/>
                    </a:lnL>
                    <a:lnR>
                      <a:noFill/>
                    </a:lnR>
                    <a:lnT>
                      <a:noFill/>
                    </a:lnT>
                    <a:lnB>
                      <a:noFill/>
                    </a:lnB>
                    <a:noFill/>
                  </a:tcPr>
                </a:tc>
              </a:tr>
            </a:tbl>
          </a:graphicData>
        </a:graphic>
      </p:graphicFrame>
      <p:sp>
        <p:nvSpPr>
          <p:cNvPr id="5" name="Номер слайда 3"/>
          <p:cNvSpPr txBox="1">
            <a:spLocks/>
          </p:cNvSpPr>
          <p:nvPr/>
        </p:nvSpPr>
        <p:spPr>
          <a:xfrm>
            <a:off x="8611344" y="0"/>
            <a:ext cx="532656" cy="360040"/>
          </a:xfrm>
          <a:prstGeom prst="rect">
            <a:avLst/>
          </a:prstGeom>
          <a:solidFill>
            <a:srgbClr val="FFFF00"/>
          </a:solidFill>
          <a:ln>
            <a:solidFill>
              <a:schemeClr val="tx1"/>
            </a:solidFill>
          </a:ln>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D974B20-5DBB-441D-9EAF-FB2A30EF6613}" type="slidenum">
              <a:rPr kumimoji="0" lang="ru-RU" sz="1600" b="0" i="0" u="none" strike="noStrike" kern="0" cap="none" spc="0" normalizeH="0" baseline="0" noProof="0" smtClean="0">
                <a:ln>
                  <a:noFill/>
                </a:ln>
                <a:solidFill>
                  <a:srgbClr val="000000"/>
                </a:solidFill>
                <a:effectLst/>
                <a:uLnTx/>
                <a:uFillTx/>
                <a:latin typeface="Times New Roman" pitchFamily="18" charset="0"/>
                <a:ea typeface="Arial"/>
                <a:cs typeface="Times New Roman" pitchFamily="18"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ru-RU"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xmlns="" val="3594148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10967</TotalTime>
  <Words>2747</Words>
  <Application>Microsoft Office PowerPoint</Application>
  <PresentationFormat>Экран (4:3)</PresentationFormat>
  <Paragraphs>349</Paragraphs>
  <Slides>38</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40" baseType="lpstr">
      <vt:lpstr>Воздушный поток</vt:lpstr>
      <vt:lpstr>Equation</vt:lpstr>
      <vt:lpstr>Слайд 1</vt:lpstr>
      <vt:lpstr>Визначення</vt:lpstr>
      <vt:lpstr>Основні методи</vt:lpstr>
      <vt:lpstr>Простий приклад</vt:lpstr>
      <vt:lpstr>Загальні принципи розпізнавання</vt:lpstr>
      <vt:lpstr>Проблема вибору метрики 1</vt:lpstr>
      <vt:lpstr>Інформативність ознак</vt:lpstr>
      <vt:lpstr>Непараметричні (евристичні) методи</vt:lpstr>
      <vt:lpstr>Приклади задач класифікації</vt:lpstr>
      <vt:lpstr>Способи визначення класів об'єктів</vt:lpstr>
      <vt:lpstr>Способи визначення класів об'єктів</vt:lpstr>
      <vt:lpstr>Приклад завдання загальних властивостей класів об'єктів</vt:lpstr>
      <vt:lpstr>Способи визначення класів об'єктів</vt:lpstr>
      <vt:lpstr>Статистичний підхід</vt:lpstr>
      <vt:lpstr>Апостеріорна ймовірність</vt:lpstr>
      <vt:lpstr>Правило Байєса</vt:lpstr>
      <vt:lpstr>Що є в теорії?</vt:lpstr>
      <vt:lpstr>Слайд 18</vt:lpstr>
      <vt:lpstr>Класифікація граматик</vt:lpstr>
      <vt:lpstr>«Простий приклад»</vt:lpstr>
      <vt:lpstr>Граматика для «прикладу»  </vt:lpstr>
      <vt:lpstr>Алгоритм розпізнавання Віоли-Джонса (Viola-Jones)</vt:lpstr>
      <vt:lpstr>Ознаки</vt:lpstr>
      <vt:lpstr>Приклад зображень для навчання</vt:lpstr>
      <vt:lpstr>Навчання</vt:lpstr>
      <vt:lpstr>Навчання_2</vt:lpstr>
      <vt:lpstr>Інтегральне представлення зображень</vt:lpstr>
      <vt:lpstr>Розпізнавання</vt:lpstr>
      <vt:lpstr>Введення в нейронні мережі: персептрон</vt:lpstr>
      <vt:lpstr>Основні архітектури нейронних мереж</vt:lpstr>
      <vt:lpstr>Бібліотеки машинного навчання</vt:lpstr>
      <vt:lpstr>Революція глибокого навчання</vt:lpstr>
      <vt:lpstr>Глибоке навчання - наслідування мозку</vt:lpstr>
      <vt:lpstr>Штучні нейронні мережі</vt:lpstr>
      <vt:lpstr>Глибокі нейронні мережі: краще, ніж широкі</vt:lpstr>
      <vt:lpstr>Елементи штучного розуму</vt:lpstr>
      <vt:lpstr>Література</vt:lpstr>
      <vt:lpstr>Інші питання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HP</cp:lastModifiedBy>
  <cp:revision>351</cp:revision>
  <dcterms:created xsi:type="dcterms:W3CDTF">2012-11-04T15:13:11Z</dcterms:created>
  <dcterms:modified xsi:type="dcterms:W3CDTF">2025-02-02T15:50:05Z</dcterms:modified>
</cp:coreProperties>
</file>