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631E7-45FA-404B-ABE4-1FE4C80372DB}" type="datetimeFigureOut">
              <a:rPr lang="ru-RU" smtClean="0"/>
              <a:t>04.12.2021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39509-9995-4E91-99E7-7DFBD5D0E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02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411C-8AF0-4669-B721-99CABEC8D5D8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91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7673-BEE4-4CA2-97BE-2C3673A6CD14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61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D15E-BA98-42EE-AA6A-B5F34F215AD4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342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A8928-A256-4BE8-B87C-94FC3543A185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299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9F8-AE13-4183-A47D-4BBC5E172135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3699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FEE7-640D-4BE2-B065-1BA3F15D583B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223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41-0B79-4CFA-AFBA-CEE313E03761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259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2911-2A2E-492A-AEEC-D20F4DA81AF4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54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49B63-0B26-4F4E-8E66-0157ED5BD079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32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C28BA-3425-4658-B535-0BEF6DB13A8C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22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4EDD-62C3-4028-92C5-26D8A064049A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78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9F7D-A98D-4E90-B3E7-32FD1DC717FB}" type="datetime1">
              <a:rPr lang="ru-RU" smtClean="0"/>
              <a:t>04.12.2021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17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69AF-378F-4580-BDF1-5812E3329184}" type="datetime1">
              <a:rPr lang="ru-RU" smtClean="0"/>
              <a:t>04.12.2021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39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1EC-D1A3-4A0B-9774-2D5ECAF72FE1}" type="datetime1">
              <a:rPr lang="ru-RU" smtClean="0"/>
              <a:t>04.12.2021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94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FFA2-F543-4938-B1D4-41534A14B06A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70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8B6C-4102-442A-8C44-EA81D0BF9410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23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C1D6D-6044-4E55-933B-F6136A1072D8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EB6B3D-102C-4D67-BA69-A32F367E0D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3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9E77A-7719-4A34-BBDD-C00C46AAEF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Проектування вбудованих систем керування</a:t>
            </a:r>
            <a:br>
              <a:rPr lang="uk-UA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B7C9E7-1F91-4459-A3B0-DA70A04FD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к.т.н., доц. Лендєл Т.</a:t>
            </a:r>
            <a:r>
              <a:rPr lang="uk-UA" dirty="0"/>
              <a:t>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610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2AC0C-2DD8-4557-B643-30F74ACF2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72567"/>
            <a:ext cx="8911687" cy="128089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F4926B-1829-4CA4-AC27-20BCB3116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75033"/>
            <a:ext cx="8915400" cy="505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Комутовані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реле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конструктивне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розрізняють</a:t>
            </a:r>
            <a:r>
              <a:rPr lang="ru-RU" dirty="0"/>
              <a:t> нормально-</a:t>
            </a:r>
            <a:r>
              <a:rPr lang="ru-RU" dirty="0" err="1"/>
              <a:t>розімкнені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, нормально-</a:t>
            </a:r>
            <a:r>
              <a:rPr lang="ru-RU" dirty="0" err="1"/>
              <a:t>замкнені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та </a:t>
            </a:r>
            <a:r>
              <a:rPr lang="ru-RU" dirty="0" err="1"/>
              <a:t>контакти</a:t>
            </a:r>
            <a:r>
              <a:rPr lang="ru-RU" dirty="0"/>
              <a:t> на </a:t>
            </a:r>
            <a:r>
              <a:rPr lang="ru-RU" dirty="0" err="1"/>
              <a:t>перемикання</a:t>
            </a:r>
            <a:r>
              <a:rPr lang="ru-RU" dirty="0"/>
              <a:t> (</a:t>
            </a:r>
            <a:r>
              <a:rPr lang="ru-RU" dirty="0" err="1"/>
              <a:t>перекидні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Нормально </a:t>
            </a:r>
            <a:r>
              <a:rPr lang="ru-RU" dirty="0" err="1"/>
              <a:t>розімкнені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реле,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розімкненому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доти</a:t>
            </a:r>
            <a:r>
              <a:rPr lang="ru-RU" dirty="0"/>
              <a:t>, доки через </a:t>
            </a:r>
            <a:r>
              <a:rPr lang="ru-RU" dirty="0" err="1"/>
              <a:t>котушку</a:t>
            </a:r>
            <a:r>
              <a:rPr lang="ru-RU" dirty="0"/>
              <a:t> реле не </a:t>
            </a:r>
            <a:r>
              <a:rPr lang="ru-RU" dirty="0" err="1"/>
              <a:t>потече</a:t>
            </a:r>
            <a:r>
              <a:rPr lang="ru-RU" dirty="0"/>
              <a:t> струм.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Нормально </a:t>
            </a:r>
            <a:r>
              <a:rPr lang="ru-RU" dirty="0" err="1"/>
              <a:t>замкнені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реле,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замкненому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, доки через </a:t>
            </a:r>
            <a:r>
              <a:rPr lang="ru-RU" dirty="0" err="1"/>
              <a:t>котушку</a:t>
            </a:r>
            <a:r>
              <a:rPr lang="ru-RU" dirty="0"/>
              <a:t> реле не </a:t>
            </a:r>
            <a:r>
              <a:rPr lang="ru-RU" dirty="0" err="1"/>
              <a:t>почне</a:t>
            </a:r>
            <a:r>
              <a:rPr lang="ru-RU" dirty="0"/>
              <a:t> </a:t>
            </a:r>
            <a:r>
              <a:rPr lang="ru-RU" dirty="0" err="1"/>
              <a:t>текти</a:t>
            </a:r>
            <a:r>
              <a:rPr lang="ru-RU" dirty="0"/>
              <a:t> струм.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Перекидні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комбінація</a:t>
            </a:r>
            <a:r>
              <a:rPr lang="ru-RU" dirty="0"/>
              <a:t> з нормально-</a:t>
            </a:r>
            <a:r>
              <a:rPr lang="ru-RU" dirty="0" err="1"/>
              <a:t>замкнених</a:t>
            </a:r>
            <a:r>
              <a:rPr lang="ru-RU" dirty="0"/>
              <a:t> і нормально-</a:t>
            </a:r>
            <a:r>
              <a:rPr lang="ru-RU" dirty="0" err="1"/>
              <a:t>розімкнених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. У </a:t>
            </a:r>
            <a:r>
              <a:rPr lang="ru-RU" dirty="0" err="1"/>
              <a:t>перекидних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 є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провід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переключається</a:t>
            </a:r>
            <a:r>
              <a:rPr lang="ru-RU" dirty="0"/>
              <a:t> з одного контакту на </a:t>
            </a:r>
            <a:r>
              <a:rPr lang="ru-RU" dirty="0" err="1"/>
              <a:t>інший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39AE26-1331-448F-89CB-EC46F43F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10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F6450DB-64C8-4D8F-8C8C-7914655CD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95" y="2506594"/>
            <a:ext cx="1162050" cy="85725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11F35FF-2707-4490-B1B3-A7C5A9A3C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320" y="3907906"/>
            <a:ext cx="1066800" cy="8096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8257003-3516-4B9E-B050-CD51B87672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020" y="5530622"/>
            <a:ext cx="11811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221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08EB91-88E1-4D85-8A41-0426D1CE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F3DFE8-81AA-4BA2-88CC-8DE858C66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COIL 12VDC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номінальна</a:t>
            </a:r>
            <a:r>
              <a:rPr lang="ru-RU" dirty="0"/>
              <a:t> </a:t>
            </a:r>
            <a:r>
              <a:rPr lang="ru-RU" dirty="0" err="1"/>
              <a:t>напруга</a:t>
            </a:r>
            <a:r>
              <a:rPr lang="ru-RU" dirty="0"/>
              <a:t> </a:t>
            </a:r>
            <a:r>
              <a:rPr lang="ru-RU" dirty="0" err="1"/>
              <a:t>спрацьовування</a:t>
            </a:r>
            <a:r>
              <a:rPr lang="ru-RU" dirty="0"/>
              <a:t> реле (12В).</a:t>
            </a:r>
          </a:p>
          <a:p>
            <a:r>
              <a:rPr lang="ru-RU" dirty="0"/>
              <a:t>12А 120VAC (</a:t>
            </a:r>
            <a:r>
              <a:rPr lang="ru-RU" dirty="0" err="1"/>
              <a:t>скорочення</a:t>
            </a:r>
            <a:r>
              <a:rPr lang="ru-RU" dirty="0"/>
              <a:t> AC </a:t>
            </a:r>
            <a:r>
              <a:rPr lang="ru-RU" dirty="0" err="1"/>
              <a:t>позначає</a:t>
            </a:r>
            <a:r>
              <a:rPr lang="ru-RU" dirty="0"/>
              <a:t> </a:t>
            </a:r>
            <a:r>
              <a:rPr lang="ru-RU" dirty="0" err="1"/>
              <a:t>змінний</a:t>
            </a:r>
            <a:r>
              <a:rPr lang="ru-RU" dirty="0"/>
              <a:t> струм).</a:t>
            </a:r>
          </a:p>
          <a:p>
            <a:endParaRPr lang="ru-RU" dirty="0"/>
          </a:p>
          <a:p>
            <a:r>
              <a:rPr lang="ru-RU" dirty="0" err="1"/>
              <a:t>потужність</a:t>
            </a:r>
            <a:r>
              <a:rPr lang="ru-RU" dirty="0"/>
              <a:t> реле </a:t>
            </a:r>
            <a:r>
              <a:rPr lang="ru-RU" dirty="0" err="1"/>
              <a:t>Bestar</a:t>
            </a:r>
            <a:r>
              <a:rPr lang="ru-RU" dirty="0"/>
              <a:t> BS-115C становить 360мВт. (</a:t>
            </a:r>
            <a:r>
              <a:rPr lang="en-US" dirty="0"/>
              <a:t>P = U * I. </a:t>
            </a:r>
            <a:r>
              <a:rPr lang="ru-RU" dirty="0"/>
              <a:t>де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номінальної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</a:t>
            </a:r>
            <a:r>
              <a:rPr lang="ru-RU" dirty="0" err="1"/>
              <a:t>спрацьовування</a:t>
            </a:r>
            <a:r>
              <a:rPr lang="ru-RU" dirty="0"/>
              <a:t> (12В) і </a:t>
            </a:r>
            <a:r>
              <a:rPr lang="ru-RU" dirty="0" err="1"/>
              <a:t>споживаного</a:t>
            </a:r>
            <a:r>
              <a:rPr lang="ru-RU" dirty="0"/>
              <a:t> струму (30 м</a:t>
            </a:r>
            <a:r>
              <a:rPr lang="en-US" dirty="0"/>
              <a:t>A) </a:t>
            </a:r>
            <a:r>
              <a:rPr lang="ru-RU" dirty="0"/>
              <a:t>реле </a:t>
            </a:r>
            <a:r>
              <a:rPr lang="en-US" dirty="0" err="1"/>
              <a:t>Bestar</a:t>
            </a:r>
            <a:r>
              <a:rPr lang="en-US" dirty="0"/>
              <a:t> BS-115C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3FEB9-9B56-44C0-A832-70C5B98E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11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551FBFA-45B7-4A70-BA4F-2DAED4D58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95" y="2443162"/>
            <a:ext cx="138112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9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32B96-CD12-4199-84C0-F10A4BD7B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F4C9F192-2FB2-456F-B7CD-7BEECB45BA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0638" y="4471765"/>
            <a:ext cx="5010150" cy="1762125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052D64-5829-4FF7-8F38-C4DDFD48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12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1DE9D8B-2030-431E-AC48-1F9E44C5A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538" y="2060347"/>
            <a:ext cx="504825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33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DAD59-02FB-46F1-82F8-0F787A6B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</a:t>
            </a:r>
            <a:r>
              <a:rPr lang="ru-RU" dirty="0" err="1"/>
              <a:t>підключення</a:t>
            </a:r>
            <a:r>
              <a:rPr lang="ru-RU" dirty="0"/>
              <a:t> реле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781469-442F-47DE-997D-7D1276E8A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886A0D7-F160-43E7-995F-5212B6031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13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BC77EDB-13DD-41BD-AF93-813816D57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713558"/>
            <a:ext cx="4667250" cy="24765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6ADE1DC-3028-43A2-A374-7549EBEAD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4190058"/>
            <a:ext cx="4619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371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D0F20-F599-4172-87BB-18B9B5E1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</a:t>
            </a:r>
            <a:r>
              <a:rPr lang="ru-RU" dirty="0" err="1"/>
              <a:t>підключення</a:t>
            </a:r>
            <a:r>
              <a:rPr lang="ru-RU" dirty="0"/>
              <a:t> до плати </a:t>
            </a:r>
            <a:r>
              <a:rPr lang="ru-RU" dirty="0" err="1"/>
              <a:t>Arduino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0F7003-7D08-4B1F-94A3-9170AAA0B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Реле модуль </a:t>
            </a:r>
            <a:r>
              <a:rPr lang="ru-RU" dirty="0" err="1"/>
              <a:t>має</a:t>
            </a:r>
            <a:r>
              <a:rPr lang="ru-RU" dirty="0"/>
              <a:t> 3 </a:t>
            </a:r>
            <a:r>
              <a:rPr lang="ru-RU" dirty="0" err="1"/>
              <a:t>виводи</a:t>
            </a:r>
            <a:r>
              <a:rPr lang="ru-RU" dirty="0"/>
              <a:t>: </a:t>
            </a:r>
            <a:r>
              <a:rPr lang="en-US" dirty="0"/>
              <a:t>VCC (+), GND (-), IN (</a:t>
            </a:r>
            <a:r>
              <a:rPr lang="ru-RU" dirty="0" err="1"/>
              <a:t>вивід</a:t>
            </a:r>
            <a:r>
              <a:rPr lang="ru-RU" dirty="0"/>
              <a:t> </a:t>
            </a:r>
            <a:r>
              <a:rPr lang="ru-RU" dirty="0" err="1"/>
              <a:t>вхідного</a:t>
            </a:r>
            <a:r>
              <a:rPr lang="ru-RU" dirty="0"/>
              <a:t> сигналу).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E8F0A2-43C3-409A-BCDF-9E4F91B3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14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4C71F12-EBA7-4D7D-8EB8-8C10EAEAC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1543" y="3187072"/>
            <a:ext cx="456247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14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DB20E-298E-46BF-BB5F-3B88288D1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Дякую </a:t>
            </a:r>
            <a:r>
              <a:rPr lang="uk-UA"/>
              <a:t>за увагу!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AD9E8E-ACC9-424A-80B3-A8C9361A5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CD3056-0A11-41F8-A132-3A8D4404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96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48791-D126-4C4D-BF45-A25E45D87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0" i="0" u="none" strike="noStrike" baseline="0" dirty="0" err="1">
                <a:latin typeface="TimesNewRomanPSMT"/>
              </a:rPr>
              <a:t>Сервопривід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1E4534-893A-4222-ABF1-E2AFD1ADC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sz="1800" b="0" i="0" u="none" strike="noStrike" baseline="0" dirty="0" err="1">
                <a:latin typeface="TimesNewRomanPSMT"/>
              </a:rPr>
              <a:t>Сервопривід</a:t>
            </a:r>
            <a:r>
              <a:rPr lang="ru-RU" sz="1800" b="0" i="0" u="none" strike="noStrike" baseline="0" dirty="0">
                <a:latin typeface="TimesNewRomanPSMT"/>
              </a:rPr>
              <a:t> – </a:t>
            </a:r>
            <a:r>
              <a:rPr lang="ru-RU" sz="1800" b="0" i="0" u="none" strike="noStrike" baseline="0" dirty="0" err="1">
                <a:latin typeface="TimesNewRomanPSMT"/>
              </a:rPr>
              <a:t>привід</a:t>
            </a:r>
            <a:r>
              <a:rPr lang="ru-RU" sz="1800" b="0" i="0" u="none" strike="noStrike" baseline="0" dirty="0">
                <a:latin typeface="TimesNewRomanPSMT"/>
              </a:rPr>
              <a:t> з </a:t>
            </a:r>
            <a:r>
              <a:rPr lang="ru-RU" sz="1800" b="0" i="0" u="none" strike="noStrike" baseline="0" dirty="0" err="1">
                <a:latin typeface="TimesNewRomanPSMT"/>
              </a:rPr>
              <a:t>управлінням</a:t>
            </a:r>
            <a:r>
              <a:rPr lang="ru-RU" sz="1800" b="0" i="0" u="none" strike="noStrike" baseline="0" dirty="0">
                <a:latin typeface="TimesNewRomanPSMT"/>
              </a:rPr>
              <a:t> через </a:t>
            </a:r>
            <a:r>
              <a:rPr lang="ru-RU" sz="1800" b="0" i="0" u="none" strike="noStrike" baseline="0" dirty="0" err="1">
                <a:latin typeface="TimesNewRomanPSMT"/>
              </a:rPr>
              <a:t>від’ємний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зворотній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зв'язок</a:t>
            </a:r>
            <a:r>
              <a:rPr lang="ru-RU" sz="1800" b="0" i="0" u="none" strike="noStrike" baseline="0" dirty="0">
                <a:latin typeface="TimesNewRomanPSMT"/>
              </a:rPr>
              <a:t>, </a:t>
            </a:r>
            <a:r>
              <a:rPr lang="ru-RU" sz="1800" b="0" i="0" u="none" strike="noStrike" baseline="0" dirty="0" err="1">
                <a:latin typeface="TimesNewRomanPSMT"/>
              </a:rPr>
              <a:t>що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дозволяє</a:t>
            </a:r>
            <a:r>
              <a:rPr lang="ru-RU" sz="1800" b="0" i="0" u="none" strike="noStrike" baseline="0" dirty="0">
                <a:latin typeface="TimesNewRomanPSMT"/>
              </a:rPr>
              <a:t> точно </a:t>
            </a:r>
            <a:r>
              <a:rPr lang="ru-RU" sz="1800" b="0" i="0" u="none" strike="noStrike" baseline="0" dirty="0" err="1">
                <a:latin typeface="TimesNewRomanPSMT"/>
              </a:rPr>
              <a:t>керувати</a:t>
            </a:r>
            <a:r>
              <a:rPr lang="ru-RU" sz="1800" b="0" i="0" u="none" strike="noStrike" baseline="0" dirty="0">
                <a:latin typeface="TimesNewRomanPSMT"/>
              </a:rPr>
              <a:t> параметрами руху. </a:t>
            </a:r>
            <a:r>
              <a:rPr lang="ru-RU" sz="1800" b="0" i="0" u="none" strike="noStrike" baseline="0" dirty="0" err="1">
                <a:latin typeface="TimesNewRomanPSMT"/>
              </a:rPr>
              <a:t>Сервопривід</a:t>
            </a:r>
            <a:r>
              <a:rPr lang="ru-RU" sz="1800" b="0" i="0" u="none" strike="noStrike" baseline="0" dirty="0">
                <a:latin typeface="TimesNewRomanPSMT"/>
              </a:rPr>
              <a:t> з мотором (</a:t>
            </a:r>
            <a:r>
              <a:rPr lang="ru-RU" sz="1800" b="0" i="0" u="none" strike="noStrike" baseline="0" dirty="0" err="1">
                <a:latin typeface="TimesNewRomanPSMT"/>
              </a:rPr>
              <a:t>серводвигун</a:t>
            </a:r>
            <a:r>
              <a:rPr lang="ru-RU" sz="1800" b="0" i="0" u="none" strike="noStrike" baseline="0" dirty="0">
                <a:latin typeface="TimesNewRomanPSMT"/>
              </a:rPr>
              <a:t>) </a:t>
            </a:r>
            <a:r>
              <a:rPr lang="ru-RU" sz="1800" b="0" i="0" u="none" strike="noStrike" baseline="0" dirty="0" err="1">
                <a:latin typeface="TimesNewRomanPSMT"/>
              </a:rPr>
              <a:t>призначений</a:t>
            </a:r>
            <a:r>
              <a:rPr lang="ru-RU" sz="1800" b="0" i="0" u="none" strike="noStrike" baseline="0" dirty="0">
                <a:latin typeface="TimesNewRomanPSMT"/>
              </a:rPr>
              <a:t> для </a:t>
            </a:r>
            <a:r>
              <a:rPr lang="ru-RU" sz="1800" b="0" i="0" u="none" strike="noStrike" baseline="0" dirty="0" err="1">
                <a:latin typeface="TimesNewRomanPSMT"/>
              </a:rPr>
              <a:t>приведення</a:t>
            </a:r>
            <a:r>
              <a:rPr lang="ru-RU" sz="1800" b="0" i="0" u="none" strike="noStrike" baseline="0" dirty="0">
                <a:latin typeface="TimesNewRomanPSMT"/>
              </a:rPr>
              <a:t> в рух </a:t>
            </a:r>
            <a:r>
              <a:rPr lang="ru-RU" sz="1800" b="0" i="0" u="none" strike="noStrike" baseline="0" dirty="0" err="1">
                <a:latin typeface="TimesNewRomanPSMT"/>
              </a:rPr>
              <a:t>пристроїв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керування</a:t>
            </a:r>
            <a:r>
              <a:rPr lang="ru-RU" sz="1800" b="0" i="0" u="none" strike="noStrike" baseline="0" dirty="0">
                <a:latin typeface="TimesNewRomanPSMT"/>
              </a:rPr>
              <a:t> через </a:t>
            </a:r>
            <a:r>
              <a:rPr lang="ru-RU" sz="1800" b="0" i="0" u="none" strike="noStrike" baseline="0" dirty="0" err="1">
                <a:latin typeface="TimesNewRomanPSMT"/>
              </a:rPr>
              <a:t>обертання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вихідного</a:t>
            </a:r>
            <a:r>
              <a:rPr lang="ru-RU" sz="1800" b="0" i="0" u="none" strike="noStrike" baseline="0" dirty="0">
                <a:latin typeface="TimesNewRomanPSMT"/>
              </a:rPr>
              <a:t> валу.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14B26C-91BD-43D9-9C9E-406D92C5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2</a:t>
            </a:fld>
            <a:endParaRPr lang="ru-RU"/>
          </a:p>
        </p:txBody>
      </p:sp>
      <p:pic>
        <p:nvPicPr>
          <p:cNvPr id="1026" name="Picture 2" descr="Сервопривід SG90 2кг купити в Києві та Україні">
            <a:extLst>
              <a:ext uri="{FF2B5EF4-FFF2-40B4-BE49-F238E27FC236}">
                <a16:creationId xmlns:a16="http://schemas.microsoft.com/office/drawing/2014/main" id="{CA18C86D-806F-4FDA-B370-C1DB2DD53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7" y="4099295"/>
            <a:ext cx="20669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сервопривід ICMA 82983NA53 - купити сервопривід для опалення в Києві й  Україні, ціни на сервопривід ICMA 82983NA53 в інтернет-магазині сантехніки  КРАНОК">
            <a:extLst>
              <a:ext uri="{FF2B5EF4-FFF2-40B4-BE49-F238E27FC236}">
                <a16:creationId xmlns:a16="http://schemas.microsoft.com/office/drawing/2014/main" id="{1C35AB9F-19B3-4EC8-BDE7-806595204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457" y="4022411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Сервопривід Siemens SQM45.291B9: продаж, ціна у Запоріжжя. Серводвигуни від  &amp;quot;ТД Фаворит&amp;quot; - 1410990102">
            <a:extLst>
              <a:ext uri="{FF2B5EF4-FFF2-40B4-BE49-F238E27FC236}">
                <a16:creationId xmlns:a16="http://schemas.microsoft.com/office/drawing/2014/main" id="{5E06EB75-6583-4976-BF41-59AA067BB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3" y="3599685"/>
            <a:ext cx="3066143" cy="306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Як підключити сервопривід для колектора теплої водяної підлоги">
            <a:extLst>
              <a:ext uri="{FF2B5EF4-FFF2-40B4-BE49-F238E27FC236}">
                <a16:creationId xmlns:a16="http://schemas.microsoft.com/office/drawing/2014/main" id="{880DA907-880B-4ED7-B199-07D1A3E1D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112" y="4022411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579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259E36-6820-4DFA-8426-ABFCBADFD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Розподіляються серводвигуни за наступними факторами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B493EF-E3D8-416D-9DC4-EC9C3B590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sz="1800" b="0" i="0" u="none" strike="noStrike" baseline="0" dirty="0" err="1">
                <a:latin typeface="TimesNewRomanPSMT"/>
              </a:rPr>
              <a:t>конструкція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двигунів</a:t>
            </a:r>
            <a:r>
              <a:rPr lang="ru-RU" sz="1800" b="0" i="0" u="none" strike="noStrike" baseline="0" dirty="0">
                <a:latin typeface="TimesNewRomanPSMT"/>
              </a:rPr>
              <a:t> (статор, ротор);</a:t>
            </a:r>
          </a:p>
          <a:p>
            <a:pPr algn="l"/>
            <a:r>
              <a:rPr lang="ru-RU" sz="1800" b="0" i="0" u="none" strike="noStrike" baseline="0" dirty="0" err="1">
                <a:latin typeface="TimesNewRomanPSMT"/>
              </a:rPr>
              <a:t>необхідні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системи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регулювання</a:t>
            </a:r>
            <a:r>
              <a:rPr lang="ru-RU" sz="1800" b="0" i="0" u="none" strike="noStrike" baseline="0" dirty="0">
                <a:latin typeface="TimesNewRomanPSMT"/>
              </a:rPr>
              <a:t>;</a:t>
            </a:r>
          </a:p>
          <a:p>
            <a:pPr algn="l"/>
            <a:r>
              <a:rPr lang="ru-RU" sz="1800" b="0" i="0" u="none" strike="noStrike" baseline="0" dirty="0">
                <a:latin typeface="TimesNewRomanPSMT"/>
              </a:rPr>
              <a:t>система </a:t>
            </a:r>
            <a:r>
              <a:rPr lang="ru-RU" sz="1800" b="0" i="0" u="none" strike="noStrike" baseline="0" dirty="0" err="1">
                <a:latin typeface="TimesNewRomanPSMT"/>
              </a:rPr>
              <a:t>зворотнього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зв’язку</a:t>
            </a:r>
            <a:r>
              <a:rPr lang="ru-RU" sz="1800" b="0" i="0" u="none" strike="noStrike" baseline="0" dirty="0">
                <a:latin typeface="TimesNewRomanPSMT"/>
              </a:rPr>
              <a:t> (датчики).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A44C2D7-5AAB-4DA6-8E63-0426705A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52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EDE68D-84DA-4054-A42A-6102BFA7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7E20E-D3E6-4C28-9260-633DDB59B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5C2BF-45A7-4B1F-B839-1563EB759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4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9CCBB96-A310-4CA4-8042-8E2987216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7430" y="1127508"/>
            <a:ext cx="7776708" cy="445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271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6CBBF9-2515-47A6-AF7F-4E88E208F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ru-RU" dirty="0" err="1"/>
              <a:t>Конструкція</a:t>
            </a:r>
            <a:r>
              <a:rPr lang="ru-RU" dirty="0"/>
              <a:t> сервоприводу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10966E-2BE0-4C06-AE61-9A0F1F735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pPr algn="l"/>
            <a:r>
              <a:rPr lang="ru-RU" sz="1800" b="0" i="0" u="none" strike="noStrike" baseline="0" dirty="0" err="1">
                <a:latin typeface="TimesNewRomanPSMT"/>
              </a:rPr>
              <a:t>Керуючий</a:t>
            </a:r>
            <a:r>
              <a:rPr lang="ru-RU" sz="1800" b="0" i="0" u="none" strike="noStrike" baseline="0" dirty="0">
                <a:latin typeface="TimesNewRomanPSMT"/>
              </a:rPr>
              <a:t> сигнал </a:t>
            </a:r>
            <a:r>
              <a:rPr lang="ru-RU" sz="1800" b="0" i="0" u="none" strike="noStrike" baseline="0" dirty="0" err="1">
                <a:latin typeface="TimesNewRomanPSMT"/>
              </a:rPr>
              <a:t>передає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інформацію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щодо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положення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вихідного</a:t>
            </a:r>
            <a:r>
              <a:rPr lang="ru-RU" sz="1800" b="0" i="0" u="none" strike="noStrike" baseline="0" dirty="0">
                <a:latin typeface="TimesNewRomanPSMT"/>
              </a:rPr>
              <a:t> валу. Вал </a:t>
            </a:r>
            <a:r>
              <a:rPr lang="ru-RU" sz="1800" b="0" i="0" u="none" strike="noStrike" baseline="0" dirty="0" err="1">
                <a:latin typeface="TimesNewRomanPSMT"/>
              </a:rPr>
              <a:t>пов'язаний</a:t>
            </a:r>
            <a:r>
              <a:rPr lang="ru-RU" sz="1800" b="0" i="0" u="none" strike="noStrike" baseline="0" dirty="0">
                <a:latin typeface="TimesNewRomanPSMT"/>
              </a:rPr>
              <a:t> з </a:t>
            </a:r>
            <a:r>
              <a:rPr lang="ru-RU" sz="1800" b="0" i="0" u="none" strike="noStrike" baseline="0" dirty="0" err="1">
                <a:latin typeface="TimesNewRomanPSMT"/>
              </a:rPr>
              <a:t>потенціометром</a:t>
            </a:r>
            <a:r>
              <a:rPr lang="ru-RU" sz="1800" b="0" i="0" u="none" strike="noStrike" baseline="0" dirty="0">
                <a:latin typeface="TimesNewRomanPSMT"/>
              </a:rPr>
              <a:t>, </a:t>
            </a:r>
            <a:r>
              <a:rPr lang="ru-RU" sz="1800" b="0" i="0" u="none" strike="noStrike" baseline="0" dirty="0" err="1">
                <a:latin typeface="TimesNewRomanPSMT"/>
              </a:rPr>
              <a:t>який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визначає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його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положення</a:t>
            </a:r>
            <a:r>
              <a:rPr lang="ru-RU" sz="1800" b="0" i="0" u="none" strike="noStrike" baseline="0" dirty="0">
                <a:latin typeface="TimesNewRomanPSMT"/>
              </a:rPr>
              <a:t>. Контролер </a:t>
            </a:r>
            <a:r>
              <a:rPr lang="ru-RU" sz="1800" b="0" i="0" u="none" strike="noStrike" baseline="0" dirty="0" err="1">
                <a:latin typeface="TimesNewRomanPSMT"/>
              </a:rPr>
              <a:t>згідно</a:t>
            </a:r>
            <a:r>
              <a:rPr lang="ru-RU" sz="1800" b="0" i="0" u="none" strike="noStrike" baseline="0" dirty="0">
                <a:latin typeface="TimesNewRomanPSMT"/>
              </a:rPr>
              <a:t> опору </a:t>
            </a:r>
            <a:r>
              <a:rPr lang="ru-RU" sz="1800" b="0" i="0" u="none" strike="noStrike" baseline="0" dirty="0" err="1">
                <a:latin typeface="TimesNewRomanPSMT"/>
              </a:rPr>
              <a:t>потенціометра</a:t>
            </a:r>
            <a:r>
              <a:rPr lang="ru-RU" sz="1800" b="0" i="0" u="none" strike="noStrike" baseline="0" dirty="0">
                <a:latin typeface="TimesNewRomanPSMT"/>
              </a:rPr>
              <a:t> і </a:t>
            </a:r>
            <a:r>
              <a:rPr lang="ru-RU" sz="1800" b="0" i="0" u="none" strike="noStrike" baseline="0" dirty="0" err="1">
                <a:latin typeface="TimesNewRomanPSMT"/>
              </a:rPr>
              <a:t>значенням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керуючого</a:t>
            </a:r>
            <a:r>
              <a:rPr lang="ru-RU" sz="1800" b="0" i="0" u="none" strike="noStrike" baseline="0" dirty="0">
                <a:latin typeface="TimesNewRomanPSMT"/>
              </a:rPr>
              <a:t> сигналу </a:t>
            </a:r>
            <a:r>
              <a:rPr lang="ru-RU" sz="1800" b="0" i="0" u="none" strike="noStrike" baseline="0" dirty="0" err="1">
                <a:latin typeface="TimesNewRomanPSMT"/>
              </a:rPr>
              <a:t>визначає</a:t>
            </a:r>
            <a:r>
              <a:rPr lang="ru-RU" sz="1800" b="0" i="0" u="none" strike="noStrike" baseline="0" dirty="0">
                <a:latin typeface="TimesNewRomanPSMT"/>
              </a:rPr>
              <a:t>, в </a:t>
            </a:r>
            <a:r>
              <a:rPr lang="ru-RU" sz="1800" b="0" i="0" u="none" strike="noStrike" baseline="0" dirty="0" err="1">
                <a:latin typeface="TimesNewRomanPSMT"/>
              </a:rPr>
              <a:t>який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бік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потрібно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обертати</a:t>
            </a:r>
            <a:r>
              <a:rPr lang="ru-RU" sz="1800" b="0" i="0" u="none" strike="noStrike" baseline="0" dirty="0">
                <a:latin typeface="TimesNewRomanPSMT"/>
              </a:rPr>
              <a:t> мотор, </a:t>
            </a:r>
            <a:r>
              <a:rPr lang="ru-RU" sz="1800" b="0" i="0" u="none" strike="noStrike" baseline="0" dirty="0" err="1">
                <a:latin typeface="TimesNewRomanPSMT"/>
              </a:rPr>
              <a:t>щоб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отримати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потрібне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положення</a:t>
            </a:r>
            <a:r>
              <a:rPr lang="ru-RU" sz="1800" b="0" i="0" u="none" strike="noStrike" baseline="0" dirty="0">
                <a:latin typeface="TimesNewRomanPSMT"/>
              </a:rPr>
              <a:t> </a:t>
            </a:r>
            <a:r>
              <a:rPr lang="ru-RU" sz="1800" b="0" i="0" u="none" strike="noStrike" baseline="0" dirty="0" err="1">
                <a:latin typeface="TimesNewRomanPSMT"/>
              </a:rPr>
              <a:t>вихідного</a:t>
            </a:r>
            <a:r>
              <a:rPr lang="ru-RU" sz="1800" b="0" i="0" u="none" strike="noStrike" baseline="0" dirty="0">
                <a:latin typeface="TimesNewRomanPSMT"/>
              </a:rPr>
              <a:t> валу.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11259C5-878C-43EC-8F20-B2E8F1D9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148" y="586701"/>
            <a:ext cx="5451627" cy="3093798"/>
          </a:xfrm>
          <a:prstGeom prst="rect">
            <a:avLst/>
          </a:prstGeom>
        </p:spPr>
      </p:pic>
      <p:sp>
        <p:nvSpPr>
          <p:cNvPr id="15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C732DC-AD0C-4609-8ED3-761BCF21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FEB6B3D-102C-4D67-BA69-A32F367E0D2E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ru-RU" sz="1900"/>
          </a:p>
        </p:txBody>
      </p:sp>
      <p:pic>
        <p:nvPicPr>
          <p:cNvPr id="2050" name="Picture 2" descr="Що таке сервопривід і як він працює — Сам Електрик - Енциклопедія  домашнього майстра">
            <a:extLst>
              <a:ext uri="{FF2B5EF4-FFF2-40B4-BE49-F238E27FC236}">
                <a16:creationId xmlns:a16="http://schemas.microsoft.com/office/drawing/2014/main" id="{C800215E-37B6-43E1-8030-7BF764E4B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265" y="3764202"/>
            <a:ext cx="4125064" cy="309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704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78C00A-004A-4E9C-89DC-A7EA836F7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ru-RU" dirty="0" err="1"/>
              <a:t>Керуючі</a:t>
            </a:r>
            <a:r>
              <a:rPr lang="ru-RU" dirty="0"/>
              <a:t> </a:t>
            </a:r>
            <a:r>
              <a:rPr lang="ru-RU" dirty="0" err="1"/>
              <a:t>сигнали</a:t>
            </a:r>
            <a:endParaRPr lang="ru-RU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D61A73-CCC1-4215-AE15-B566FB795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Двигун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простий</a:t>
            </a:r>
            <a:r>
              <a:rPr lang="ru-RU" dirty="0"/>
              <a:t> </a:t>
            </a:r>
            <a:r>
              <a:rPr lang="ru-RU" dirty="0" err="1"/>
              <a:t>двигун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полярності</a:t>
            </a:r>
            <a:r>
              <a:rPr lang="ru-RU" dirty="0"/>
              <a:t> на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кінцях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полярність</a:t>
            </a:r>
            <a:r>
              <a:rPr lang="ru-RU" dirty="0"/>
              <a:t> в прямому </a:t>
            </a:r>
            <a:r>
              <a:rPr lang="ru-RU" dirty="0" err="1"/>
              <a:t>напрямку</a:t>
            </a:r>
            <a:r>
              <a:rPr lang="ru-RU" dirty="0"/>
              <a:t>, то </a:t>
            </a:r>
            <a:r>
              <a:rPr lang="ru-RU" dirty="0" err="1"/>
              <a:t>двигун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 </a:t>
            </a:r>
            <a:r>
              <a:rPr lang="ru-RU" dirty="0" err="1"/>
              <a:t>рухається</a:t>
            </a:r>
            <a:r>
              <a:rPr lang="ru-RU" dirty="0"/>
              <a:t> в одному </a:t>
            </a:r>
            <a:r>
              <a:rPr lang="ru-RU" dirty="0" err="1"/>
              <a:t>напрямку</a:t>
            </a:r>
            <a:r>
              <a:rPr lang="ru-RU" dirty="0"/>
              <a:t>, і </a:t>
            </a:r>
            <a:r>
              <a:rPr lang="ru-RU" dirty="0" err="1"/>
              <a:t>якщо</a:t>
            </a:r>
            <a:r>
              <a:rPr lang="ru-RU" dirty="0"/>
              <a:t> ми </a:t>
            </a:r>
            <a:r>
              <a:rPr lang="ru-RU" dirty="0" err="1"/>
              <a:t>змінимо</a:t>
            </a:r>
            <a:r>
              <a:rPr lang="ru-RU" dirty="0"/>
              <a:t> </a:t>
            </a:r>
            <a:r>
              <a:rPr lang="ru-RU" dirty="0" err="1"/>
              <a:t>полярність</a:t>
            </a:r>
            <a:r>
              <a:rPr lang="ru-RU" dirty="0"/>
              <a:t>, то </a:t>
            </a:r>
            <a:r>
              <a:rPr lang="ru-RU" dirty="0" err="1"/>
              <a:t>двигун</a:t>
            </a:r>
            <a:r>
              <a:rPr lang="ru-RU" dirty="0"/>
              <a:t> буде </a:t>
            </a:r>
            <a:r>
              <a:rPr lang="ru-RU" dirty="0" err="1"/>
              <a:t>рухатися</a:t>
            </a:r>
            <a:r>
              <a:rPr lang="ru-RU" dirty="0"/>
              <a:t> в </a:t>
            </a:r>
            <a:r>
              <a:rPr lang="ru-RU" dirty="0" err="1"/>
              <a:t>протилежному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E076714-3B3C-4AC4-B023-DBD71D9BF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916" y="1408612"/>
            <a:ext cx="5451627" cy="3720735"/>
          </a:xfrm>
          <a:prstGeom prst="rect">
            <a:avLst/>
          </a:prstGeom>
        </p:spPr>
      </p:pic>
      <p:sp>
        <p:nvSpPr>
          <p:cNvPr id="15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C59E4C-6DE2-4616-85BA-E20B2078D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FEB6B3D-102C-4D67-BA69-A32F367E0D2E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ru-RU" sz="1900"/>
          </a:p>
        </p:txBody>
      </p:sp>
    </p:spTree>
    <p:extLst>
      <p:ext uri="{BB962C8B-B14F-4D97-AF65-F5344CB8AC3E}">
        <p14:creationId xmlns:p14="http://schemas.microsoft.com/office/powerpoint/2010/main" val="2335274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6D715-1CDB-40EF-9D95-A8970E050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r>
              <a:rPr lang="uk-UA" dirty="0"/>
              <a:t>Реле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5121902-B204-47D7-9E01-ED6A11A20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FEB6B3D-102C-4D67-BA69-A32F367E0D2E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ru-RU" sz="19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664A4C-0328-4B19-8281-1A6FF6FC9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25362"/>
            <a:ext cx="5835121" cy="378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Реле -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автоматичних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при </a:t>
            </a:r>
            <a:r>
              <a:rPr lang="ru-RU" dirty="0" err="1"/>
              <a:t>впливі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стрибкоподібно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кінцеве</a:t>
            </a:r>
            <a:r>
              <a:rPr lang="ru-RU" dirty="0"/>
              <a:t> число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— </a:t>
            </a:r>
            <a:r>
              <a:rPr lang="ru-RU" dirty="0" err="1"/>
              <a:t>електричний</a:t>
            </a:r>
            <a:r>
              <a:rPr lang="ru-RU" dirty="0"/>
              <a:t> </a:t>
            </a:r>
            <a:r>
              <a:rPr lang="ru-RU" dirty="0" err="1"/>
              <a:t>комутаційний</a:t>
            </a:r>
            <a:r>
              <a:rPr lang="ru-RU" dirty="0"/>
              <a:t> </a:t>
            </a:r>
            <a:r>
              <a:rPr lang="ru-RU" dirty="0" err="1"/>
              <a:t>апарат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автоматично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перемикання</a:t>
            </a:r>
            <a:r>
              <a:rPr lang="ru-RU" dirty="0"/>
              <a:t> </a:t>
            </a:r>
            <a:r>
              <a:rPr lang="ru-RU" dirty="0" err="1"/>
              <a:t>контрольованого</a:t>
            </a:r>
            <a:r>
              <a:rPr lang="ru-RU" dirty="0"/>
              <a:t> ним </a:t>
            </a:r>
            <a:r>
              <a:rPr lang="ru-RU" dirty="0" err="1"/>
              <a:t>електричного</a:t>
            </a:r>
            <a:r>
              <a:rPr lang="ru-RU" dirty="0"/>
              <a:t> кола.</a:t>
            </a:r>
            <a:endParaRPr lang="ru-RU"/>
          </a:p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виконавчими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, </a:t>
            </a:r>
            <a:r>
              <a:rPr lang="ru-RU" dirty="0" err="1"/>
              <a:t>комутації</a:t>
            </a:r>
            <a:r>
              <a:rPr lang="ru-RU" dirty="0"/>
              <a:t> </a:t>
            </a:r>
            <a:r>
              <a:rPr lang="ru-RU" dirty="0" err="1"/>
              <a:t>кіл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приладами</a:t>
            </a:r>
            <a:r>
              <a:rPr lang="ru-RU" dirty="0"/>
              <a:t> в </a:t>
            </a:r>
            <a:r>
              <a:rPr lang="ru-RU" dirty="0" err="1"/>
              <a:t>електроніці</a:t>
            </a:r>
            <a:r>
              <a:rPr lang="ru-RU" dirty="0"/>
              <a:t> активно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електромагнітні</a:t>
            </a:r>
            <a:r>
              <a:rPr lang="ru-RU" dirty="0"/>
              <a:t> реле</a:t>
            </a:r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0A6F73-3620-4125-9524-96A35DE076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295" r="306" b="-2"/>
          <a:stretch/>
        </p:blipFill>
        <p:spPr>
          <a:xfrm>
            <a:off x="8631452" y="2129586"/>
            <a:ext cx="2873159" cy="373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29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CEDE27-CAE7-49D3-A0A3-D85E067CF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реле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7A79A8-7CC9-4632-A046-B43D82522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551" y="2133599"/>
            <a:ext cx="10351061" cy="45907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Реле </a:t>
            </a:r>
            <a:r>
              <a:rPr lang="ru-RU" dirty="0" err="1"/>
              <a:t>класифікують</a:t>
            </a:r>
            <a:r>
              <a:rPr lang="ru-RU" dirty="0"/>
              <a:t> за такими </a:t>
            </a:r>
            <a:r>
              <a:rPr lang="ru-RU" dirty="0" err="1"/>
              <a:t>ознаками</a:t>
            </a:r>
            <a:r>
              <a:rPr lang="ru-RU" dirty="0"/>
              <a:t>: роду </a:t>
            </a:r>
            <a:r>
              <a:rPr lang="ru-RU" dirty="0" err="1"/>
              <a:t>вхідних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величин, на </a:t>
            </a: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реагують</a:t>
            </a:r>
            <a:r>
              <a:rPr lang="ru-RU" dirty="0"/>
              <a:t>;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виконують</a:t>
            </a:r>
            <a:r>
              <a:rPr lang="ru-RU" dirty="0"/>
              <a:t> у системах </a:t>
            </a:r>
            <a:r>
              <a:rPr lang="ru-RU" dirty="0" err="1"/>
              <a:t>керування</a:t>
            </a:r>
            <a:r>
              <a:rPr lang="ru-RU" dirty="0"/>
              <a:t>; </a:t>
            </a:r>
            <a:r>
              <a:rPr lang="ru-RU" dirty="0" err="1"/>
              <a:t>будови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За видом </a:t>
            </a:r>
            <a:r>
              <a:rPr lang="ru-RU" dirty="0" err="1"/>
              <a:t>фізичних</a:t>
            </a:r>
            <a:r>
              <a:rPr lang="ru-RU" dirty="0"/>
              <a:t> величин,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електричні</a:t>
            </a:r>
            <a:r>
              <a:rPr lang="ru-RU" dirty="0"/>
              <a:t>, </a:t>
            </a:r>
            <a:r>
              <a:rPr lang="ru-RU" dirty="0" err="1"/>
              <a:t>механічні</a:t>
            </a:r>
            <a:r>
              <a:rPr lang="ru-RU" dirty="0"/>
              <a:t>, </a:t>
            </a:r>
            <a:r>
              <a:rPr lang="ru-RU" dirty="0" err="1"/>
              <a:t>теплові</a:t>
            </a:r>
            <a:r>
              <a:rPr lang="ru-RU" dirty="0"/>
              <a:t>, </a:t>
            </a:r>
            <a:r>
              <a:rPr lang="ru-RU" dirty="0" err="1"/>
              <a:t>оптичні</a:t>
            </a:r>
            <a:r>
              <a:rPr lang="ru-RU" dirty="0"/>
              <a:t>, </a:t>
            </a:r>
            <a:r>
              <a:rPr lang="ru-RU" dirty="0" err="1"/>
              <a:t>магнітні</a:t>
            </a:r>
            <a:r>
              <a:rPr lang="ru-RU" dirty="0"/>
              <a:t>, </a:t>
            </a:r>
            <a:r>
              <a:rPr lang="ru-RU" dirty="0" err="1"/>
              <a:t>акустичні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реле.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реле </a:t>
            </a:r>
            <a:r>
              <a:rPr lang="ru-RU" dirty="0" err="1"/>
              <a:t>також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реагувати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, але і на </a:t>
            </a:r>
            <a:r>
              <a:rPr lang="ru-RU" dirty="0" err="1"/>
              <a:t>різницю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(</a:t>
            </a:r>
            <a:r>
              <a:rPr lang="ru-RU" dirty="0" err="1"/>
              <a:t>диференційне</a:t>
            </a:r>
            <a:r>
              <a:rPr lang="ru-RU" dirty="0"/>
              <a:t> реле), </a:t>
            </a:r>
            <a:r>
              <a:rPr lang="ru-RU" dirty="0" err="1"/>
              <a:t>зміну</a:t>
            </a:r>
            <a:r>
              <a:rPr lang="ru-RU" dirty="0"/>
              <a:t> знаку </a:t>
            </a:r>
            <a:r>
              <a:rPr lang="ru-RU" dirty="0" err="1"/>
              <a:t>величини</a:t>
            </a:r>
            <a:r>
              <a:rPr lang="ru-RU" dirty="0"/>
              <a:t> (</a:t>
            </a:r>
            <a:r>
              <a:rPr lang="ru-RU" dirty="0" err="1"/>
              <a:t>поляризоване</a:t>
            </a:r>
            <a:r>
              <a:rPr lang="ru-RU" dirty="0"/>
              <a:t> реле)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вхідної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Реле </a:t>
            </a:r>
            <a:r>
              <a:rPr lang="ru-RU" dirty="0" err="1"/>
              <a:t>зазвичай</a:t>
            </a:r>
            <a:r>
              <a:rPr lang="ru-RU" dirty="0"/>
              <a:t>,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: </a:t>
            </a:r>
            <a:r>
              <a:rPr lang="ru-RU" dirty="0" err="1"/>
              <a:t>сприймального</a:t>
            </a:r>
            <a:r>
              <a:rPr lang="ru-RU" dirty="0"/>
              <a:t>, </a:t>
            </a:r>
            <a:r>
              <a:rPr lang="ru-RU" dirty="0" err="1"/>
              <a:t>проміжного</a:t>
            </a:r>
            <a:r>
              <a:rPr lang="ru-RU" dirty="0"/>
              <a:t> та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Сприймальний</a:t>
            </a:r>
            <a:r>
              <a:rPr lang="ru-RU" dirty="0"/>
              <a:t> (</a:t>
            </a:r>
            <a:r>
              <a:rPr lang="ru-RU" dirty="0" err="1"/>
              <a:t>первинний</a:t>
            </a:r>
            <a:r>
              <a:rPr lang="ru-RU" dirty="0"/>
              <a:t>) </a:t>
            </a:r>
            <a:r>
              <a:rPr lang="ru-RU" dirty="0" err="1"/>
              <a:t>елемент</a:t>
            </a:r>
            <a:r>
              <a:rPr lang="ru-RU" dirty="0"/>
              <a:t>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контрольовану</a:t>
            </a:r>
            <a:r>
              <a:rPr lang="ru-RU" dirty="0"/>
              <a:t> величину та </a:t>
            </a:r>
            <a:r>
              <a:rPr lang="ru-RU" dirty="0" err="1"/>
              <a:t>перетворює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на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величину. </a:t>
            </a:r>
            <a:r>
              <a:rPr lang="ru-RU" dirty="0" err="1"/>
              <a:t>Проміжний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, </a:t>
            </a:r>
            <a:r>
              <a:rPr lang="ru-RU" dirty="0" err="1"/>
              <a:t>порівнює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і,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перевищення</a:t>
            </a:r>
            <a:r>
              <a:rPr lang="ru-RU" dirty="0"/>
              <a:t>,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/>
              <a:t>первинний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, на </a:t>
            </a:r>
            <a:r>
              <a:rPr lang="ru-RU" dirty="0" err="1"/>
              <a:t>виконавчий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. </a:t>
            </a:r>
            <a:r>
              <a:rPr lang="ru-RU" dirty="0" err="1"/>
              <a:t>Виконавчий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реле у </a:t>
            </a:r>
            <a:r>
              <a:rPr lang="ru-RU" dirty="0" err="1"/>
              <a:t>керовані</a:t>
            </a:r>
            <a:r>
              <a:rPr lang="ru-RU" dirty="0"/>
              <a:t> </a:t>
            </a:r>
            <a:r>
              <a:rPr lang="ru-RU" dirty="0" err="1"/>
              <a:t>електричні</a:t>
            </a:r>
            <a:r>
              <a:rPr lang="ru-RU" dirty="0"/>
              <a:t> кола.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виконано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об'єднано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собою.</a:t>
            </a:r>
          </a:p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улаштуванням</a:t>
            </a:r>
            <a:r>
              <a:rPr lang="ru-RU" dirty="0"/>
              <a:t>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елементу</a:t>
            </a:r>
            <a:r>
              <a:rPr lang="ru-RU" dirty="0"/>
              <a:t>,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контактні</a:t>
            </a:r>
            <a:r>
              <a:rPr lang="ru-RU" dirty="0"/>
              <a:t> та </a:t>
            </a:r>
            <a:r>
              <a:rPr lang="ru-RU" dirty="0" err="1"/>
              <a:t>безконтактні</a:t>
            </a:r>
            <a:r>
              <a:rPr lang="ru-RU" dirty="0"/>
              <a:t> реле. </a:t>
            </a:r>
            <a:r>
              <a:rPr lang="ru-RU" dirty="0" err="1"/>
              <a:t>Контактні</a:t>
            </a:r>
            <a:r>
              <a:rPr lang="ru-RU" dirty="0"/>
              <a:t> реле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кероване</a:t>
            </a:r>
            <a:r>
              <a:rPr lang="ru-RU" dirty="0"/>
              <a:t> коло,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електричних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, </a:t>
            </a:r>
            <a:r>
              <a:rPr lang="ru-RU" dirty="0" err="1"/>
              <a:t>замкнений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розімкнений</a:t>
            </a:r>
            <a:r>
              <a:rPr lang="ru-RU" dirty="0"/>
              <a:t> стан </a:t>
            </a:r>
            <a:r>
              <a:rPr lang="ru-RU" dirty="0" err="1"/>
              <a:t>яких</a:t>
            </a:r>
            <a:r>
              <a:rPr lang="ru-RU" dirty="0"/>
              <a:t>,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замикання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механічний</a:t>
            </a:r>
            <a:r>
              <a:rPr lang="ru-RU" dirty="0"/>
              <a:t> </a:t>
            </a:r>
            <a:r>
              <a:rPr lang="ru-RU" dirty="0" err="1"/>
              <a:t>розрив</a:t>
            </a:r>
            <a:r>
              <a:rPr lang="ru-RU" dirty="0"/>
              <a:t> </a:t>
            </a:r>
            <a:r>
              <a:rPr lang="ru-RU" dirty="0" err="1"/>
              <a:t>вихідного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кола. </a:t>
            </a:r>
            <a:r>
              <a:rPr lang="ru-RU" dirty="0" err="1"/>
              <a:t>Безконтактні</a:t>
            </a:r>
            <a:r>
              <a:rPr lang="ru-RU" dirty="0"/>
              <a:t> реле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кероване</a:t>
            </a:r>
            <a:r>
              <a:rPr lang="ru-RU" dirty="0"/>
              <a:t> коло, шляхом </a:t>
            </a:r>
            <a:r>
              <a:rPr lang="ru-RU" dirty="0" err="1"/>
              <a:t>різкої</a:t>
            </a:r>
            <a:r>
              <a:rPr lang="ru-RU" dirty="0"/>
              <a:t> (</a:t>
            </a:r>
            <a:r>
              <a:rPr lang="ru-RU" dirty="0" err="1"/>
              <a:t>стрибкоподібної</a:t>
            </a:r>
            <a:r>
              <a:rPr lang="ru-RU" dirty="0"/>
              <a:t>)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вихідних</a:t>
            </a:r>
            <a:r>
              <a:rPr lang="ru-RU" dirty="0"/>
              <a:t>, </a:t>
            </a:r>
            <a:r>
              <a:rPr lang="ru-RU" dirty="0" err="1"/>
              <a:t>електричних</a:t>
            </a:r>
            <a:r>
              <a:rPr lang="ru-RU" dirty="0"/>
              <a:t> </a:t>
            </a:r>
            <a:r>
              <a:rPr lang="ru-RU" dirty="0" err="1"/>
              <a:t>кіл</a:t>
            </a:r>
            <a:r>
              <a:rPr lang="ru-RU" dirty="0"/>
              <a:t> (опору, </a:t>
            </a:r>
            <a:r>
              <a:rPr lang="ru-RU" dirty="0" err="1"/>
              <a:t>індуктивності</a:t>
            </a:r>
            <a:r>
              <a:rPr lang="ru-RU" dirty="0"/>
              <a:t>, </a:t>
            </a:r>
            <a:r>
              <a:rPr lang="ru-RU" dirty="0" err="1"/>
              <a:t>ємності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(струму).</a:t>
            </a:r>
          </a:p>
          <a:p>
            <a:pPr marL="0" indent="0">
              <a:buNone/>
            </a:pPr>
            <a:r>
              <a:rPr lang="ru-RU" dirty="0" err="1"/>
              <a:t>Сприймальний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у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реле та роду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, на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реагує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як за принципом </a:t>
            </a:r>
            <a:r>
              <a:rPr lang="ru-RU" dirty="0" err="1"/>
              <a:t>дії</a:t>
            </a:r>
            <a:r>
              <a:rPr lang="ru-RU" dirty="0"/>
              <a:t>, так і за </a:t>
            </a:r>
            <a:r>
              <a:rPr lang="ru-RU" dirty="0" err="1"/>
              <a:t>улаштуванням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у реле максимального струму </a:t>
            </a:r>
            <a:r>
              <a:rPr lang="ru-RU" dirty="0" err="1"/>
              <a:t>або</a:t>
            </a:r>
            <a:r>
              <a:rPr lang="ru-RU" dirty="0"/>
              <a:t> реле </a:t>
            </a:r>
            <a:r>
              <a:rPr lang="ru-RU" dirty="0" err="1"/>
              <a:t>напруги</a:t>
            </a:r>
            <a:r>
              <a:rPr lang="ru-RU" dirty="0"/>
              <a:t>, </a:t>
            </a:r>
            <a:r>
              <a:rPr lang="ru-RU" dirty="0" err="1"/>
              <a:t>сприймальний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виконано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електромагніту</a:t>
            </a:r>
            <a:r>
              <a:rPr lang="ru-RU" dirty="0"/>
              <a:t>, а у реле </a:t>
            </a:r>
            <a:r>
              <a:rPr lang="ru-RU" dirty="0" err="1"/>
              <a:t>тиску</a:t>
            </a:r>
            <a:r>
              <a:rPr lang="ru-RU" dirty="0"/>
              <a:t> —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мембрани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сильфона, у реле </a:t>
            </a:r>
            <a:r>
              <a:rPr lang="ru-RU" dirty="0" err="1"/>
              <a:t>рівня</a:t>
            </a:r>
            <a:r>
              <a:rPr lang="ru-RU" dirty="0"/>
              <a:t> —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поплавця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08519E-73B4-4A48-89D3-1C710EE6D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03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A8A73-D6A7-4DE4-9E1B-163AD5438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14617"/>
            <a:ext cx="8911687" cy="1280890"/>
          </a:xfrm>
        </p:spPr>
        <p:txBody>
          <a:bodyPr/>
          <a:lstStyle/>
          <a:p>
            <a:r>
              <a:rPr lang="ru-RU" dirty="0"/>
              <a:t>Будова реле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37A01C-038B-4433-8846-4E65B81EA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90269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Будова реле </a:t>
            </a:r>
            <a:r>
              <a:rPr lang="ru-RU" dirty="0" err="1"/>
              <a:t>досить</a:t>
            </a:r>
            <a:r>
              <a:rPr lang="ru-RU" dirty="0"/>
              <a:t> проста. </a:t>
            </a:r>
            <a:r>
              <a:rPr lang="ru-RU" dirty="0" err="1"/>
              <a:t>Його</a:t>
            </a:r>
            <a:r>
              <a:rPr lang="ru-RU" dirty="0"/>
              <a:t> основою є </a:t>
            </a:r>
            <a:r>
              <a:rPr lang="ru-RU" dirty="0" err="1"/>
              <a:t>котушка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витків</a:t>
            </a:r>
            <a:r>
              <a:rPr lang="ru-RU" dirty="0"/>
              <a:t> </a:t>
            </a:r>
            <a:r>
              <a:rPr lang="ru-RU" dirty="0" err="1"/>
              <a:t>ізольованого</a:t>
            </a:r>
            <a:r>
              <a:rPr lang="ru-RU" dirty="0"/>
              <a:t> проводу. </a:t>
            </a:r>
            <a:r>
              <a:rPr lang="ru-RU" dirty="0" err="1"/>
              <a:t>Всередину</a:t>
            </a:r>
            <a:r>
              <a:rPr lang="ru-RU" dirty="0"/>
              <a:t> </a:t>
            </a:r>
            <a:r>
              <a:rPr lang="ru-RU" dirty="0" err="1"/>
              <a:t>котушки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стрижень</a:t>
            </a:r>
            <a:r>
              <a:rPr lang="ru-RU" dirty="0"/>
              <a:t> з </a:t>
            </a:r>
            <a:r>
              <a:rPr lang="ru-RU" dirty="0" err="1"/>
              <a:t>м’якого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електромагніт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конструкції</a:t>
            </a:r>
            <a:r>
              <a:rPr lang="ru-RU" dirty="0"/>
              <a:t> реле </a:t>
            </a:r>
            <a:r>
              <a:rPr lang="ru-RU" dirty="0" err="1"/>
              <a:t>присутній</a:t>
            </a:r>
            <a:r>
              <a:rPr lang="ru-RU" dirty="0"/>
              <a:t> </a:t>
            </a:r>
            <a:r>
              <a:rPr lang="ru-RU" dirty="0" err="1"/>
              <a:t>якір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закріплений</a:t>
            </a:r>
            <a:r>
              <a:rPr lang="ru-RU" dirty="0"/>
              <a:t> на </a:t>
            </a:r>
            <a:r>
              <a:rPr lang="ru-RU" dirty="0" err="1"/>
              <a:t>пружному</a:t>
            </a:r>
            <a:r>
              <a:rPr lang="ru-RU" dirty="0"/>
              <a:t> </a:t>
            </a:r>
            <a:r>
              <a:rPr lang="ru-RU" dirty="0" err="1"/>
              <a:t>контакті</a:t>
            </a:r>
            <a:r>
              <a:rPr lang="ru-RU" dirty="0"/>
              <a:t>. Сам же </a:t>
            </a:r>
            <a:r>
              <a:rPr lang="ru-RU" dirty="0" err="1"/>
              <a:t>пружний</a:t>
            </a:r>
            <a:r>
              <a:rPr lang="ru-RU" dirty="0"/>
              <a:t> контакт </a:t>
            </a:r>
            <a:r>
              <a:rPr lang="ru-RU" dirty="0" err="1"/>
              <a:t>закріплений</a:t>
            </a:r>
            <a:r>
              <a:rPr lang="ru-RU" dirty="0"/>
              <a:t> на </a:t>
            </a:r>
            <a:r>
              <a:rPr lang="ru-RU" dirty="0" err="1"/>
              <a:t>ярмі</a:t>
            </a:r>
            <a:r>
              <a:rPr lang="ru-RU" dirty="0"/>
              <a:t>. Разом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стрижнем</a:t>
            </a:r>
            <a:r>
              <a:rPr lang="ru-RU" dirty="0"/>
              <a:t> і якорем ярмо </a:t>
            </a:r>
            <a:r>
              <a:rPr lang="ru-RU" dirty="0" err="1"/>
              <a:t>утворює</a:t>
            </a:r>
            <a:r>
              <a:rPr lang="ru-RU" dirty="0"/>
              <a:t> </a:t>
            </a:r>
            <a:r>
              <a:rPr lang="ru-RU" dirty="0" err="1"/>
              <a:t>магнітопровід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котушку</a:t>
            </a:r>
            <a:r>
              <a:rPr lang="ru-RU" dirty="0"/>
              <a:t> </a:t>
            </a:r>
            <a:r>
              <a:rPr lang="ru-RU" dirty="0" err="1"/>
              <a:t>підключити</a:t>
            </a:r>
            <a:r>
              <a:rPr lang="ru-RU" dirty="0"/>
              <a:t> до </a:t>
            </a:r>
            <a:r>
              <a:rPr lang="ru-RU" dirty="0" err="1"/>
              <a:t>джерела</a:t>
            </a:r>
            <a:r>
              <a:rPr lang="ru-RU" dirty="0"/>
              <a:t> струму, то </a:t>
            </a:r>
            <a:r>
              <a:rPr lang="ru-RU" dirty="0" err="1"/>
              <a:t>магнітне</a:t>
            </a:r>
            <a:r>
              <a:rPr lang="ru-RU" dirty="0"/>
              <a:t> поле,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утворилося</a:t>
            </a:r>
            <a:r>
              <a:rPr lang="ru-RU" dirty="0"/>
              <a:t>, </a:t>
            </a:r>
            <a:r>
              <a:rPr lang="ru-RU" dirty="0" err="1"/>
              <a:t>намагнічує</a:t>
            </a:r>
            <a:r>
              <a:rPr lang="ru-RU" dirty="0"/>
              <a:t> </a:t>
            </a:r>
            <a:r>
              <a:rPr lang="ru-RU" dirty="0" err="1"/>
              <a:t>осердя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, в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притягує</a:t>
            </a:r>
            <a:r>
              <a:rPr lang="ru-RU" dirty="0"/>
              <a:t> </a:t>
            </a:r>
            <a:r>
              <a:rPr lang="ru-RU" dirty="0" err="1"/>
              <a:t>якір</a:t>
            </a:r>
            <a:r>
              <a:rPr lang="ru-RU" dirty="0"/>
              <a:t>. </a:t>
            </a:r>
            <a:r>
              <a:rPr lang="ru-RU" dirty="0" err="1"/>
              <a:t>Якір</a:t>
            </a:r>
            <a:r>
              <a:rPr lang="ru-RU" dirty="0"/>
              <a:t> </a:t>
            </a:r>
            <a:r>
              <a:rPr lang="ru-RU" dirty="0" err="1"/>
              <a:t>укріплений</a:t>
            </a:r>
            <a:r>
              <a:rPr lang="ru-RU" dirty="0"/>
              <a:t> на </a:t>
            </a:r>
            <a:r>
              <a:rPr lang="ru-RU" dirty="0" err="1"/>
              <a:t>пружному</a:t>
            </a:r>
            <a:r>
              <a:rPr lang="ru-RU" dirty="0"/>
              <a:t> </a:t>
            </a:r>
            <a:r>
              <a:rPr lang="ru-RU" dirty="0" err="1"/>
              <a:t>контакті</a:t>
            </a:r>
            <a:r>
              <a:rPr lang="ru-RU" dirty="0"/>
              <a:t>. </a:t>
            </a:r>
            <a:r>
              <a:rPr lang="ru-RU" dirty="0" err="1"/>
              <a:t>Далі</a:t>
            </a:r>
            <a:r>
              <a:rPr lang="ru-RU" dirty="0"/>
              <a:t>, </a:t>
            </a:r>
            <a:r>
              <a:rPr lang="ru-RU" dirty="0" err="1"/>
              <a:t>пружний</a:t>
            </a:r>
            <a:r>
              <a:rPr lang="ru-RU" dirty="0"/>
              <a:t> контакт </a:t>
            </a:r>
            <a:r>
              <a:rPr lang="ru-RU" dirty="0" err="1"/>
              <a:t>замикається</a:t>
            </a:r>
            <a:r>
              <a:rPr lang="ru-RU" dirty="0"/>
              <a:t> з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контактом.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реле, </a:t>
            </a:r>
            <a:r>
              <a:rPr lang="ru-RU" dirty="0" err="1"/>
              <a:t>якір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 </a:t>
            </a:r>
            <a:r>
              <a:rPr lang="ru-RU" dirty="0" err="1"/>
              <a:t>механічно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контактами.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F59C07-F366-4847-851B-6FC521B7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6B3D-102C-4D67-BA69-A32F367E0D2E}" type="slidenum">
              <a:rPr lang="ru-RU" smtClean="0"/>
              <a:t>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5B0B50-DA56-4AB5-A6E7-D31733FB4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689" y="3904958"/>
            <a:ext cx="3390900" cy="263842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C153DE8-D01B-4EE3-9470-EF5A4804C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6261" y="4967833"/>
            <a:ext cx="1544658" cy="95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13033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</TotalTime>
  <Words>851</Words>
  <Application>Microsoft Office PowerPoint</Application>
  <PresentationFormat>Широкоэкранный</PresentationFormat>
  <Paragraphs>54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TimesNewRomanPSMT</vt:lpstr>
      <vt:lpstr>Wingdings 3</vt:lpstr>
      <vt:lpstr>Легкий дым</vt:lpstr>
      <vt:lpstr>Проектування вбудованих систем керування </vt:lpstr>
      <vt:lpstr>Сервопривід</vt:lpstr>
      <vt:lpstr>Розподіляються серводвигуни за наступними факторами</vt:lpstr>
      <vt:lpstr>Презентация PowerPoint</vt:lpstr>
      <vt:lpstr>Конструкція сервоприводу</vt:lpstr>
      <vt:lpstr>Керуючі сигнали</vt:lpstr>
      <vt:lpstr>Реле</vt:lpstr>
      <vt:lpstr>Класифікація реле</vt:lpstr>
      <vt:lpstr>Будова реле</vt:lpstr>
      <vt:lpstr>Презентация PowerPoint</vt:lpstr>
      <vt:lpstr>Презентация PowerPoint</vt:lpstr>
      <vt:lpstr>Презентация PowerPoint</vt:lpstr>
      <vt:lpstr>Схема підключення реле</vt:lpstr>
      <vt:lpstr>Схема підключення до плати Arduino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ВС </dc:title>
  <dc:creator>Тарас Іванович Лендєл</dc:creator>
  <cp:lastModifiedBy>Тарас Іванович Лендєл</cp:lastModifiedBy>
  <cp:revision>4</cp:revision>
  <dcterms:created xsi:type="dcterms:W3CDTF">2021-12-04T04:24:23Z</dcterms:created>
  <dcterms:modified xsi:type="dcterms:W3CDTF">2021-12-04T05:40:16Z</dcterms:modified>
</cp:coreProperties>
</file>