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1"/>
  </p:notesMasterIdLst>
  <p:sldIdLst>
    <p:sldId id="301" r:id="rId2"/>
    <p:sldId id="302" r:id="rId3"/>
    <p:sldId id="274" r:id="rId4"/>
    <p:sldId id="293" r:id="rId5"/>
    <p:sldId id="257" r:id="rId6"/>
    <p:sldId id="275" r:id="rId7"/>
    <p:sldId id="276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4" r:id="rId16"/>
    <p:sldId id="305" r:id="rId17"/>
    <p:sldId id="306" r:id="rId18"/>
    <p:sldId id="307" r:id="rId19"/>
    <p:sldId id="30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72280C-D347-4A9F-93A1-79F647C56BC7}">
          <p14:sldIdLst>
            <p14:sldId id="301"/>
            <p14:sldId id="302"/>
            <p14:sldId id="274"/>
            <p14:sldId id="293"/>
            <p14:sldId id="257"/>
            <p14:sldId id="275"/>
          </p14:sldIdLst>
        </p14:section>
        <p14:section name="Раздел без заголовка" id="{B615290C-C1A5-42F3-8CE4-EF320B8E14B8}">
          <p14:sldIdLst>
            <p14:sldId id="276"/>
            <p14:sldId id="294"/>
            <p14:sldId id="295"/>
            <p14:sldId id="296"/>
            <p14:sldId id="297"/>
            <p14:sldId id="298"/>
            <p14:sldId id="299"/>
            <p14:sldId id="300"/>
            <p14:sldId id="304"/>
            <p14:sldId id="305"/>
            <p14:sldId id="306"/>
            <p14:sldId id="307"/>
            <p14:sldId id="308"/>
          </p14:sldIdLst>
        </p14:section>
        <p14:section name="Розділ без заголовка" id="{1EF692DF-66BB-420F-9EA3-8C407A2D64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E69"/>
    <a:srgbClr val="EAB186"/>
    <a:srgbClr val="9F4747"/>
    <a:srgbClr val="333399"/>
    <a:srgbClr val="FF3300"/>
    <a:srgbClr val="A2F4BB"/>
    <a:srgbClr val="24E051"/>
    <a:srgbClr val="44E46A"/>
    <a:srgbClr val="BEF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87992" autoAdjust="0"/>
  </p:normalViewPr>
  <p:slideViewPr>
    <p:cSldViewPr>
      <p:cViewPr varScale="1">
        <p:scale>
          <a:sx n="56" d="100"/>
          <a:sy n="56" d="100"/>
        </p:scale>
        <p:origin x="56" y="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8973B06-D3E0-4654-8113-C40F478E42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AB00FB-6079-4409-B0D2-CA9552DEC5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7ABFD93-356F-4D3F-8A63-C25C914855B3}" type="datetimeFigureOut">
              <a:rPr lang="ru-RU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A16745A-3533-439D-B85C-E2604AA9FB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0E9C284-DDB2-4F22-A809-AA7E1126C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FA63E8-500E-49F2-B190-A677E57993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235A6-1635-479F-A78F-5C2D84C39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01DBC9-F01E-4F61-89DD-C517279AA618}" type="slidenum">
              <a:rPr lang="ru-RU" altLang="ru-RU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29978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1DBC9-F01E-4F61-89DD-C517279AA618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449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9086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014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786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294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2586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622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801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892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699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488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3865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9160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137161" y="1628800"/>
            <a:ext cx="5917679" cy="2664296"/>
          </a:xfrm>
        </p:spPr>
        <p:txBody>
          <a:bodyPr>
            <a:noAutofit/>
          </a:bodyPr>
          <a:lstStyle/>
          <a:p>
            <a:pPr algn="ctr"/>
            <a:r>
              <a:rPr lang="uk-UA" alt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ПК ЛІРА-САПР та порядок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розрахункової моделі.</a:t>
            </a:r>
            <a:r>
              <a:rPr lang="ru-RU" altLang="ru-RU" sz="4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529" y="4941169"/>
            <a:ext cx="167654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1"/>
          <p:cNvSpPr>
            <a:spLocks noChangeArrowheads="1"/>
          </p:cNvSpPr>
          <p:nvPr/>
        </p:nvSpPr>
        <p:spPr bwMode="auto">
          <a:xfrm>
            <a:off x="2063552" y="0"/>
            <a:ext cx="806489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 err="1">
                <a:latin typeface="+mn-lt"/>
              </a:rPr>
              <a:t>Відомі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класичні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підходи</a:t>
            </a:r>
            <a:r>
              <a:rPr lang="ru-RU" sz="3200" dirty="0">
                <a:latin typeface="+mn-lt"/>
              </a:rPr>
              <a:t> до </a:t>
            </a:r>
            <a:r>
              <a:rPr lang="ru-RU" sz="3200" b="1" i="1" dirty="0" err="1">
                <a:latin typeface="+mn-lt"/>
              </a:rPr>
              <a:t>невизначеності</a:t>
            </a:r>
            <a:r>
              <a:rPr lang="ru-RU" sz="3200" dirty="0">
                <a:latin typeface="+mn-lt"/>
              </a:rPr>
              <a:t>, </a:t>
            </a:r>
            <a:r>
              <a:rPr lang="ru-RU" sz="3200" dirty="0" err="1">
                <a:latin typeface="+mn-lt"/>
              </a:rPr>
              <a:t>які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зводяться</a:t>
            </a:r>
            <a:r>
              <a:rPr lang="ru-RU" sz="3200" dirty="0">
                <a:latin typeface="+mn-lt"/>
              </a:rPr>
              <a:t> до </a:t>
            </a:r>
            <a:r>
              <a:rPr lang="ru-RU" sz="3200" dirty="0" err="1">
                <a:latin typeface="+mn-lt"/>
              </a:rPr>
              <a:t>наступних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варіантів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ухвалення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рішень</a:t>
            </a:r>
            <a:endParaRPr lang="uk-UA" altLang="uk-UA" sz="32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9F30BAF9-56D4-FE6A-CB0F-360978F60935}"/>
              </a:ext>
            </a:extLst>
          </p:cNvPr>
          <p:cNvSpPr/>
          <p:nvPr/>
        </p:nvSpPr>
        <p:spPr>
          <a:xfrm>
            <a:off x="479374" y="2063079"/>
            <a:ext cx="4571577" cy="20207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теорії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ймовірності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коли в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приймається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знаходиться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об’єктивний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попередній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досвід</a:t>
            </a:r>
            <a:endParaRPr lang="uk-UA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D0F885E-E6EE-A498-AF14-9CD6EB3A8382}"/>
              </a:ext>
            </a:extLst>
          </p:cNvPr>
          <p:cNvSpPr/>
          <p:nvPr/>
        </p:nvSpPr>
        <p:spPr>
          <a:xfrm>
            <a:off x="3863752" y="4221088"/>
            <a:ext cx="4464496" cy="2257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мінімаксна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оцінка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коли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приймається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найкраще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 числа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можливих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припущенні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можливого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найгіршого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варіанту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подій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4B50640-2981-0723-8E84-D56404A5EB2E}"/>
              </a:ext>
            </a:extLst>
          </p:cNvPr>
          <p:cNvSpPr/>
          <p:nvPr/>
        </p:nvSpPr>
        <p:spPr>
          <a:xfrm>
            <a:off x="7141051" y="2063079"/>
            <a:ext cx="4571575" cy="202077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експертних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оцінок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тобто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ухвалення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рішень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суб’єктивного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досвіду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експерта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колективу</a:t>
            </a:r>
            <a:r>
              <a:rPr lang="ru-RU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експертів</a:t>
            </a:r>
            <a:endParaRPr lang="uk-UA" sz="2000" dirty="0">
              <a:solidFill>
                <a:schemeClr val="tx1"/>
              </a:solidFill>
            </a:endParaRPr>
          </a:p>
        </p:txBody>
      </p:sp>
      <p:cxnSp>
        <p:nvCxnSpPr>
          <p:cNvPr id="11" name="Сполучна лінія: вигнута 10">
            <a:extLst>
              <a:ext uri="{FF2B5EF4-FFF2-40B4-BE49-F238E27FC236}">
                <a16:creationId xmlns:a16="http://schemas.microsoft.com/office/drawing/2014/main" id="{B03198FF-5A2F-A06F-0A41-17E0DBAEC134}"/>
              </a:ext>
            </a:extLst>
          </p:cNvPr>
          <p:cNvCxnSpPr>
            <a:stCxn id="5" idx="2"/>
            <a:endCxn id="7" idx="3"/>
          </p:cNvCxnSpPr>
          <p:nvPr/>
        </p:nvCxnSpPr>
        <p:spPr>
          <a:xfrm rot="5400000">
            <a:off x="4821574" y="1799038"/>
            <a:ext cx="1503805" cy="1045049"/>
          </a:xfrm>
          <a:prstGeom prst="curvedConnector2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Сполучна лінія: вигнута 12">
            <a:extLst>
              <a:ext uri="{FF2B5EF4-FFF2-40B4-BE49-F238E27FC236}">
                <a16:creationId xmlns:a16="http://schemas.microsoft.com/office/drawing/2014/main" id="{A8AF06FE-AFFB-4B9F-8BD3-2BF35E9CE3F0}"/>
              </a:ext>
            </a:extLst>
          </p:cNvPr>
          <p:cNvCxnSpPr>
            <a:stCxn id="5" idx="2"/>
            <a:endCxn id="9" idx="1"/>
          </p:cNvCxnSpPr>
          <p:nvPr/>
        </p:nvCxnSpPr>
        <p:spPr>
          <a:xfrm rot="16200000" flipH="1">
            <a:off x="5866623" y="1799036"/>
            <a:ext cx="1503805" cy="1045051"/>
          </a:xfrm>
          <a:prstGeom prst="curvedConnector2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Сполучна лінія: вигнута 14">
            <a:extLst>
              <a:ext uri="{FF2B5EF4-FFF2-40B4-BE49-F238E27FC236}">
                <a16:creationId xmlns:a16="http://schemas.microsoft.com/office/drawing/2014/main" id="{6F133032-C979-6DBC-F888-CE0F98334D5F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5400000">
            <a:off x="4770286" y="2895374"/>
            <a:ext cx="2651428" cy="12700"/>
          </a:xfrm>
          <a:prstGeom prst="curvedConnector3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3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1"/>
          <p:cNvSpPr>
            <a:spLocks noChangeArrowheads="1"/>
          </p:cNvSpPr>
          <p:nvPr/>
        </p:nvSpPr>
        <p:spPr bwMode="auto">
          <a:xfrm>
            <a:off x="2927647" y="709668"/>
            <a:ext cx="6336704" cy="954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Розподіл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затрат часу на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створення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та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розрахунок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моделі</a:t>
            </a:r>
            <a:endParaRPr lang="uk-UA" altLang="uk-UA" sz="28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69" y="2276872"/>
            <a:ext cx="87252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0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 txBox="1">
            <a:spLocks/>
          </p:cNvSpPr>
          <p:nvPr/>
        </p:nvSpPr>
        <p:spPr bwMode="auto">
          <a:xfrm>
            <a:off x="119336" y="620688"/>
            <a:ext cx="5976664" cy="56166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3992A"/>
              </a:buClr>
              <a:buNone/>
              <a:defRPr/>
            </a:pPr>
            <a:endParaRPr lang="ru-RU" sz="3600" b="1" i="1" dirty="0"/>
          </a:p>
          <a:p>
            <a:pPr marL="0" indent="0">
              <a:buClr>
                <a:srgbClr val="83992A"/>
              </a:buClr>
              <a:buNone/>
              <a:defRPr/>
            </a:pPr>
            <a:r>
              <a:rPr lang="ru-RU" sz="3600" b="1" i="1" dirty="0" err="1"/>
              <a:t>Програмний</a:t>
            </a:r>
            <a:r>
              <a:rPr lang="ru-RU" sz="3600" b="1" i="1" dirty="0"/>
              <a:t> комплекс ЛІРА-САПР</a:t>
            </a:r>
            <a:r>
              <a:rPr lang="ru-RU" sz="3600" dirty="0"/>
              <a:t>–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багатофункціональний</a:t>
            </a:r>
            <a:r>
              <a:rPr lang="ru-RU" sz="3600" dirty="0"/>
              <a:t> </a:t>
            </a:r>
            <a:r>
              <a:rPr lang="ru-RU" sz="3600" dirty="0" err="1"/>
              <a:t>програмний</a:t>
            </a:r>
            <a:r>
              <a:rPr lang="ru-RU" sz="3600" dirty="0"/>
              <a:t> комплекс для розрахунку, </a:t>
            </a:r>
            <a:r>
              <a:rPr lang="ru-RU" sz="3600" dirty="0" err="1"/>
              <a:t>дослідження</a:t>
            </a:r>
            <a:r>
              <a:rPr lang="ru-RU" sz="3600" dirty="0"/>
              <a:t> і </a:t>
            </a:r>
            <a:r>
              <a:rPr lang="ru-RU" sz="3600" dirty="0" err="1"/>
              <a:t>проектування</a:t>
            </a:r>
            <a:r>
              <a:rPr lang="ru-RU" sz="3600" dirty="0"/>
              <a:t> </a:t>
            </a:r>
            <a:r>
              <a:rPr lang="ru-RU" sz="3600" dirty="0" err="1"/>
              <a:t>конструкцій</a:t>
            </a:r>
            <a:r>
              <a:rPr lang="ru-RU" sz="3600" dirty="0"/>
              <a:t> </a:t>
            </a:r>
            <a:r>
              <a:rPr lang="ru-RU" sz="3600" dirty="0" err="1"/>
              <a:t>різного</a:t>
            </a:r>
            <a:r>
              <a:rPr lang="ru-RU" sz="3600" dirty="0"/>
              <a:t> </a:t>
            </a:r>
            <a:r>
              <a:rPr lang="ru-RU" sz="3600" dirty="0" err="1"/>
              <a:t>призначення</a:t>
            </a:r>
            <a:r>
              <a:rPr lang="ru-RU" sz="3600" dirty="0"/>
              <a:t>.</a:t>
            </a:r>
            <a:endParaRPr lang="uk-UA" altLang="uk-UA" sz="3600" dirty="0">
              <a:latin typeface="Garamond" panose="02020404030301010803"/>
            </a:endParaRPr>
          </a:p>
        </p:txBody>
      </p:sp>
      <p:pic>
        <p:nvPicPr>
          <p:cNvPr id="8194" name="Picture 2" descr="C:\Users\KORPUS\Desktop\Facebook_zastav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096852"/>
            <a:ext cx="50748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19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03512" y="2852937"/>
            <a:ext cx="3563888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i="1" dirty="0"/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 bwMode="auto">
          <a:xfrm>
            <a:off x="5807968" y="26328"/>
            <a:ext cx="6378674" cy="62109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83992A"/>
              </a:buClr>
              <a:buNone/>
              <a:defRPr/>
            </a:pPr>
            <a:r>
              <a:rPr lang="uk-UA" sz="3200" b="1" i="1" dirty="0"/>
              <a:t>ПК ЛІРА-САПР дозволяє </a:t>
            </a:r>
            <a:r>
              <a:rPr lang="uk-UA" sz="3200" dirty="0"/>
              <a:t>досліджувати загальну стійкість моделі, що розраховується, перевірити міцність перерізів елементів по різних теоріях руйнувань, надає можливість проводити розрахунки об’єктів з врахуванням фізичної і геометричної нелінійностей, моделювати процес зведення споруди з врахуванням монтажу і демонтажу елементів.</a:t>
            </a:r>
            <a:endParaRPr lang="uk-UA" altLang="uk-UA" sz="3200" dirty="0">
              <a:latin typeface="Garamond" panose="02020404030301010803"/>
            </a:endParaRPr>
          </a:p>
        </p:txBody>
      </p:sp>
      <p:pic>
        <p:nvPicPr>
          <p:cNvPr id="9218" name="Picture 2" descr="C:\Users\KORPUS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514402"/>
            <a:ext cx="571621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0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2"/>
          <p:cNvSpPr txBox="1">
            <a:spLocks/>
          </p:cNvSpPr>
          <p:nvPr/>
        </p:nvSpPr>
        <p:spPr bwMode="auto">
          <a:xfrm>
            <a:off x="1591158" y="125781"/>
            <a:ext cx="9009683" cy="1152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sz="3200" b="1" dirty="0"/>
              <a:t>ПК ЛІРА-САПР складається з декількох взаємозв’язаних інформаційних систем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42" y="1124744"/>
            <a:ext cx="7497516" cy="528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87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ORPUS\Desktop\Ris-1_-Sozdanie-3D-modeli-mosta-v-Sapfire-pri-pomoshchi-nod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938038"/>
            <a:ext cx="5617320" cy="38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84836F-9D94-4A1F-ADC7-868C0471CB15}"/>
              </a:ext>
            </a:extLst>
          </p:cNvPr>
          <p:cNvSpPr txBox="1"/>
          <p:nvPr/>
        </p:nvSpPr>
        <p:spPr>
          <a:xfrm>
            <a:off x="149761" y="486503"/>
            <a:ext cx="5976664" cy="479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Система ВІЗОР-САПР 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єдине графічне середовище, яке дозволяє провести підготовку вихідних даних і відображувати результати скінченно-елементного розрахунку.</a:t>
            </a:r>
            <a:endParaRPr lang="uk-UA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3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 bwMode="auto">
          <a:xfrm>
            <a:off x="1991544" y="0"/>
            <a:ext cx="8036197" cy="2010906"/>
          </a:xfrm>
          <a:prstGeom prst="rect">
            <a:avLst/>
          </a:prstGeom>
          <a:solidFill>
            <a:srgbClr val="EAB186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dirty="0" err="1"/>
              <a:t>Можливості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надаються</a:t>
            </a:r>
            <a:r>
              <a:rPr lang="ru-RU" sz="2800" dirty="0"/>
              <a:t> за результатами розрахунку при </a:t>
            </a:r>
            <a:r>
              <a:rPr lang="ru-RU" sz="2800" dirty="0" err="1"/>
              <a:t>відображенні</a:t>
            </a:r>
            <a:r>
              <a:rPr lang="ru-RU" sz="2800" dirty="0"/>
              <a:t> напружено-</a:t>
            </a:r>
            <a:r>
              <a:rPr lang="ru-RU" sz="2800" dirty="0" err="1"/>
              <a:t>деформованого</a:t>
            </a:r>
            <a:r>
              <a:rPr lang="ru-RU" sz="2800" dirty="0"/>
              <a:t> стану </a:t>
            </a:r>
            <a:r>
              <a:rPr lang="ru-RU" sz="2800" dirty="0" err="1"/>
              <a:t>об’єкту</a:t>
            </a:r>
            <a:r>
              <a:rPr lang="ru-RU" sz="2800" dirty="0"/>
              <a:t>, </a:t>
            </a:r>
            <a:r>
              <a:rPr lang="ru-RU" sz="2800" dirty="0" err="1"/>
              <a:t>дозволяють</a:t>
            </a:r>
            <a:r>
              <a:rPr lang="ru-RU" sz="2800" dirty="0"/>
              <a:t> провести </a:t>
            </a:r>
            <a:r>
              <a:rPr lang="ru-RU" sz="2800" dirty="0" err="1"/>
              <a:t>детальний</a:t>
            </a:r>
            <a:r>
              <a:rPr lang="ru-RU" sz="2800" dirty="0"/>
              <a:t> </a:t>
            </a:r>
            <a:r>
              <a:rPr lang="ru-RU" sz="2800" dirty="0" err="1"/>
              <a:t>аналіз</a:t>
            </a:r>
            <a:r>
              <a:rPr lang="ru-RU" sz="2800" dirty="0"/>
              <a:t> </a:t>
            </a:r>
            <a:r>
              <a:rPr lang="ru-RU" sz="2800" dirty="0" err="1"/>
              <a:t>отриманих</a:t>
            </a:r>
            <a:r>
              <a:rPr lang="ru-RU" sz="2800" dirty="0"/>
              <a:t> даних </a:t>
            </a:r>
            <a:endParaRPr lang="uk-UA" sz="2800" dirty="0"/>
          </a:p>
        </p:txBody>
      </p:sp>
      <p:cxnSp>
        <p:nvCxnSpPr>
          <p:cNvPr id="7" name="Скругленная соединительная линия 6"/>
          <p:cNvCxnSpPr>
            <a:cxnSpLocks/>
            <a:endCxn id="3" idx="0"/>
          </p:cNvCxnSpPr>
          <p:nvPr/>
        </p:nvCxnSpPr>
        <p:spPr>
          <a:xfrm rot="5400000">
            <a:off x="2208897" y="2031036"/>
            <a:ext cx="540835" cy="406570"/>
          </a:xfrm>
          <a:prstGeom prst="curvedConnector3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>
            <a:cxnSpLocks/>
          </p:cNvCxnSpPr>
          <p:nvPr/>
        </p:nvCxnSpPr>
        <p:spPr>
          <a:xfrm rot="5400000">
            <a:off x="4248763" y="2034211"/>
            <a:ext cx="612103" cy="432048"/>
          </a:xfrm>
          <a:prstGeom prst="curvedConnector3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>
            <a:cxnSpLocks/>
            <a:endCxn id="6" idx="0"/>
          </p:cNvCxnSpPr>
          <p:nvPr/>
        </p:nvCxnSpPr>
        <p:spPr>
          <a:xfrm rot="5400000">
            <a:off x="6841312" y="2109052"/>
            <a:ext cx="612101" cy="249728"/>
          </a:xfrm>
          <a:prstGeom prst="curvedConnector3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cxnSpLocks/>
          </p:cNvCxnSpPr>
          <p:nvPr/>
        </p:nvCxnSpPr>
        <p:spPr>
          <a:xfrm rot="5400000">
            <a:off x="8730862" y="2056160"/>
            <a:ext cx="683087" cy="478420"/>
          </a:xfrm>
          <a:prstGeom prst="curvedConnector3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3ED041BA-BF74-C296-F90D-1280055DB0CE}"/>
              </a:ext>
            </a:extLst>
          </p:cNvPr>
          <p:cNvSpPr/>
          <p:nvPr/>
        </p:nvSpPr>
        <p:spPr>
          <a:xfrm>
            <a:off x="749816" y="2504739"/>
            <a:ext cx="3052425" cy="2947170"/>
          </a:xfrm>
          <a:prstGeom prst="ellipse">
            <a:avLst/>
          </a:prstGeom>
          <a:solidFill>
            <a:srgbClr val="D9CE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за </a:t>
            </a:r>
            <a:r>
              <a:rPr lang="ru-RU" sz="2000" b="1" dirty="0" err="1">
                <a:solidFill>
                  <a:schemeClr val="tx1"/>
                </a:solidFill>
              </a:rPr>
              <a:t>ізополями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переміщень</a:t>
            </a:r>
            <a:r>
              <a:rPr lang="ru-RU" sz="2000" b="1" dirty="0">
                <a:solidFill>
                  <a:schemeClr val="tx1"/>
                </a:solidFill>
              </a:rPr>
              <a:t> і </a:t>
            </a:r>
            <a:r>
              <a:rPr lang="ru-RU" sz="2000" b="1" dirty="0" err="1">
                <a:solidFill>
                  <a:schemeClr val="tx1"/>
                </a:solidFill>
              </a:rPr>
              <a:t>напружень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FEA9D1CC-1563-5D51-C1A9-618F30803E77}"/>
              </a:ext>
            </a:extLst>
          </p:cNvPr>
          <p:cNvSpPr/>
          <p:nvPr/>
        </p:nvSpPr>
        <p:spPr>
          <a:xfrm>
            <a:off x="3124459" y="2539967"/>
            <a:ext cx="3052425" cy="2947170"/>
          </a:xfrm>
          <a:prstGeom prst="ellipse">
            <a:avLst/>
          </a:prstGeom>
          <a:solidFill>
            <a:srgbClr val="D9CE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за </a:t>
            </a:r>
            <a:r>
              <a:rPr lang="ru-RU" sz="2000" b="1" dirty="0" err="1">
                <a:solidFill>
                  <a:schemeClr val="tx1"/>
                </a:solidFill>
              </a:rPr>
              <a:t>епюрами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зусиль</a:t>
            </a:r>
            <a:r>
              <a:rPr lang="ru-RU" sz="2000" b="1" dirty="0">
                <a:solidFill>
                  <a:schemeClr val="tx1"/>
                </a:solidFill>
              </a:rPr>
              <a:t> і </a:t>
            </a:r>
            <a:r>
              <a:rPr lang="ru-RU" sz="2000" b="1" dirty="0" err="1">
                <a:solidFill>
                  <a:schemeClr val="tx1"/>
                </a:solidFill>
              </a:rPr>
              <a:t>деформацій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9878B00-D2BD-B116-BA30-E6EEA0E64AE0}"/>
              </a:ext>
            </a:extLst>
          </p:cNvPr>
          <p:cNvSpPr/>
          <p:nvPr/>
        </p:nvSpPr>
        <p:spPr>
          <a:xfrm>
            <a:off x="5496285" y="2539967"/>
            <a:ext cx="3052425" cy="2947170"/>
          </a:xfrm>
          <a:prstGeom prst="ellipse">
            <a:avLst/>
          </a:prstGeom>
          <a:solidFill>
            <a:srgbClr val="D9CE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>
                <a:solidFill>
                  <a:schemeClr val="tx1"/>
                </a:solidFill>
              </a:rPr>
              <a:t>за мозаїками руйнування елементів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02E1942-7F8D-5081-9FB5-2920C37DE161}"/>
              </a:ext>
            </a:extLst>
          </p:cNvPr>
          <p:cNvSpPr/>
          <p:nvPr/>
        </p:nvSpPr>
        <p:spPr>
          <a:xfrm>
            <a:off x="7868111" y="2529892"/>
            <a:ext cx="3052425" cy="2947170"/>
          </a:xfrm>
          <a:prstGeom prst="ellipse">
            <a:avLst/>
          </a:prstGeom>
          <a:solidFill>
            <a:srgbClr val="D9CE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за </a:t>
            </a:r>
            <a:r>
              <a:rPr lang="ru-RU" sz="2000" b="1" dirty="0" err="1">
                <a:solidFill>
                  <a:schemeClr val="tx1"/>
                </a:solidFill>
              </a:rPr>
              <a:t>головними</a:t>
            </a:r>
            <a:r>
              <a:rPr lang="ru-RU" sz="2000" b="1" dirty="0">
                <a:solidFill>
                  <a:schemeClr val="tx1"/>
                </a:solidFill>
              </a:rPr>
              <a:t> та </a:t>
            </a:r>
            <a:r>
              <a:rPr lang="ru-RU" sz="2000" b="1" dirty="0" err="1">
                <a:solidFill>
                  <a:schemeClr val="tx1"/>
                </a:solidFill>
              </a:rPr>
              <a:t>еквівалентними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напруженнями</a:t>
            </a:r>
            <a:r>
              <a:rPr lang="ru-RU" sz="2000" b="1" dirty="0">
                <a:solidFill>
                  <a:schemeClr val="tx1"/>
                </a:solidFill>
              </a:rPr>
              <a:t> та </a:t>
            </a:r>
            <a:r>
              <a:rPr lang="ru-RU" sz="2000" b="1" dirty="0" err="1">
                <a:solidFill>
                  <a:schemeClr val="tx1"/>
                </a:solidFill>
              </a:rPr>
              <a:t>іншим</a:t>
            </a:r>
            <a:r>
              <a:rPr lang="ru-RU" sz="2000" b="1" dirty="0">
                <a:solidFill>
                  <a:schemeClr val="tx1"/>
                </a:solidFill>
              </a:rPr>
              <a:t> параметрами</a:t>
            </a:r>
            <a:endParaRPr lang="uk-U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1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 bwMode="auto">
          <a:xfrm>
            <a:off x="2135560" y="314276"/>
            <a:ext cx="8784976" cy="20346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sz="3200" b="1" i="1" dirty="0">
                <a:solidFill>
                  <a:schemeClr val="tx1"/>
                </a:solidFill>
              </a:rPr>
              <a:t>РОЗРАХУНКОВИЙ ПРОЦЕСОР </a:t>
            </a:r>
            <a:r>
              <a:rPr lang="uk-UA" sz="3200" dirty="0"/>
              <a:t>реалізує сучасні методи складання та вирішення систем рівнянь МСЕ, що володіють високою швидкодією і дозволяють вирішувати системи з дуже великим числом невідомих.</a:t>
            </a:r>
          </a:p>
        </p:txBody>
      </p:sp>
      <p:pic>
        <p:nvPicPr>
          <p:cNvPr id="2050" name="Picture 2" descr="C:\Users\KORPUS\Desktop\Nastroyka-znacheniy-nagruzok-v-raschetnoy-model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00" y="2881175"/>
            <a:ext cx="6062496" cy="36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6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 bwMode="auto">
          <a:xfrm>
            <a:off x="119336" y="0"/>
            <a:ext cx="5976664" cy="6741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uk-UA" sz="3200" dirty="0"/>
          </a:p>
          <a:p>
            <a:pPr marL="0" indent="0" defTabSz="91440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uk-UA" sz="3200" dirty="0"/>
          </a:p>
          <a:p>
            <a:pPr marL="0" indent="0" defTabSz="91440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sz="3200" dirty="0"/>
              <a:t>У розрахунковому процесорі міститься обширна </a:t>
            </a:r>
            <a:r>
              <a:rPr lang="uk-UA" sz="3200" b="1" i="1" dirty="0">
                <a:solidFill>
                  <a:schemeClr val="tx1"/>
                </a:solidFill>
              </a:rPr>
              <a:t>БІБЛІОТЕКА СКІНЧЕННИХ ЕЛЕМЕНТІВ</a:t>
            </a:r>
            <a:r>
              <a:rPr lang="uk-UA" sz="3200" dirty="0"/>
              <a:t>, яка дозволяє створювати адекватні розрахункові моделі практично без обмежень на реальні властивості об’єктів, що розраховуються.</a:t>
            </a:r>
          </a:p>
        </p:txBody>
      </p:sp>
      <p:pic>
        <p:nvPicPr>
          <p:cNvPr id="3074" name="Picture 2" descr="C:\Users\KORPUS\Desktop\1200px-Featool-multiphysics-matlab-fem-gui-tool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96" y="1847101"/>
            <a:ext cx="6816080" cy="31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9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2"/>
          <p:cNvSpPr txBox="1">
            <a:spLocks/>
          </p:cNvSpPr>
          <p:nvPr/>
        </p:nvSpPr>
        <p:spPr bwMode="auto">
          <a:xfrm>
            <a:off x="479376" y="32028"/>
            <a:ext cx="11712624" cy="24608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200" dirty="0"/>
              <a:t>ПК ЛІРА-САПР </a:t>
            </a:r>
            <a:r>
              <a:rPr lang="ru-RU" sz="3200" dirty="0" err="1"/>
              <a:t>володіє</a:t>
            </a:r>
            <a:r>
              <a:rPr lang="ru-RU" sz="3200" dirty="0"/>
              <a:t> </a:t>
            </a:r>
            <a:r>
              <a:rPr lang="ru-RU" sz="3200" dirty="0" err="1"/>
              <a:t>розвинутими</a:t>
            </a:r>
            <a:r>
              <a:rPr lang="ru-RU" sz="3200" dirty="0"/>
              <a:t> </a:t>
            </a:r>
            <a:r>
              <a:rPr lang="ru-RU" sz="3200" dirty="0" err="1"/>
              <a:t>засобами</a:t>
            </a:r>
            <a:r>
              <a:rPr lang="ru-RU" sz="3200" dirty="0"/>
              <a:t> </a:t>
            </a:r>
            <a:r>
              <a:rPr lang="ru-RU" sz="3200" dirty="0" err="1"/>
              <a:t>графічного</a:t>
            </a:r>
            <a:r>
              <a:rPr lang="ru-RU" sz="3200" dirty="0"/>
              <a:t> </a:t>
            </a:r>
            <a:r>
              <a:rPr lang="ru-RU" sz="3200" dirty="0" err="1"/>
              <a:t>середовища</a:t>
            </a:r>
            <a:r>
              <a:rPr lang="ru-RU" sz="3200" dirty="0"/>
              <a:t> для </a:t>
            </a:r>
            <a:r>
              <a:rPr lang="ru-RU" sz="3200" dirty="0" err="1"/>
              <a:t>побудови</a:t>
            </a:r>
            <a:r>
              <a:rPr lang="ru-RU" sz="3200" dirty="0"/>
              <a:t> моделей та </a:t>
            </a:r>
            <a:r>
              <a:rPr lang="ru-RU" sz="3200" dirty="0" err="1"/>
              <a:t>аналізу</a:t>
            </a:r>
            <a:r>
              <a:rPr lang="ru-RU" sz="3200" dirty="0"/>
              <a:t> </a:t>
            </a:r>
            <a:r>
              <a:rPr lang="ru-RU" sz="3200" dirty="0" err="1"/>
              <a:t>результатів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розрахунку. </a:t>
            </a:r>
          </a:p>
          <a:p>
            <a:pPr marL="0" indent="0" defTabSz="91440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200" dirty="0" err="1"/>
              <a:t>Загальний</a:t>
            </a:r>
            <a:r>
              <a:rPr lang="ru-RU" sz="3200" dirty="0"/>
              <a:t> </a:t>
            </a:r>
            <a:r>
              <a:rPr lang="ru-RU" sz="3200" dirty="0" err="1"/>
              <a:t>вигляд</a:t>
            </a:r>
            <a:r>
              <a:rPr lang="ru-RU" sz="3200" dirty="0"/>
              <a:t> головного </a:t>
            </a:r>
            <a:r>
              <a:rPr lang="ru-RU" sz="3200" dirty="0" err="1"/>
              <a:t>вікна</a:t>
            </a:r>
            <a:r>
              <a:rPr lang="ru-RU" sz="3200" dirty="0"/>
              <a:t> </a:t>
            </a:r>
            <a:r>
              <a:rPr lang="ru-RU" sz="3200" dirty="0" err="1"/>
              <a:t>системи</a:t>
            </a:r>
            <a:r>
              <a:rPr lang="ru-RU" sz="3200" dirty="0"/>
              <a:t>  </a:t>
            </a:r>
            <a:r>
              <a:rPr lang="ru-RU" sz="3200" b="1" i="1" dirty="0">
                <a:solidFill>
                  <a:schemeClr val="tx1"/>
                </a:solidFill>
              </a:rPr>
              <a:t>ВІЗОР-САПР</a:t>
            </a:r>
            <a:endParaRPr lang="uk-UA" sz="3200" b="1" i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348880"/>
            <a:ext cx="754360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57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164" y="762182"/>
            <a:ext cx="6343672" cy="709865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/>
              <a:t>План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23592" y="1880828"/>
            <a:ext cx="7344816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1. Порядок 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розрахункової</a:t>
            </a:r>
            <a:r>
              <a:rPr lang="ru-RU" sz="3200" dirty="0"/>
              <a:t> </a:t>
            </a:r>
            <a:r>
              <a:rPr lang="ru-RU" sz="3200" dirty="0" err="1"/>
              <a:t>моделі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/>
              <a:t>2. </a:t>
            </a:r>
            <a:r>
              <a:rPr lang="ru-RU" sz="3200" dirty="0" err="1"/>
              <a:t>Загальна</a:t>
            </a:r>
            <a:r>
              <a:rPr lang="ru-RU" sz="3200" dirty="0"/>
              <a:t> характеристика ПК ЛІРА-САПР.</a:t>
            </a:r>
          </a:p>
          <a:p>
            <a:pPr marL="0" indent="0">
              <a:buNone/>
            </a:pPr>
            <a:r>
              <a:rPr lang="uk-UA" sz="3200" dirty="0"/>
              <a:t>3. Структура ПК ЛІРА-САПР.</a:t>
            </a:r>
          </a:p>
          <a:p>
            <a:pPr marL="0" indent="0">
              <a:buNone/>
            </a:pPr>
            <a:r>
              <a:rPr lang="ru-RU" sz="3200" dirty="0"/>
              <a:t>4. Графічне середовище ПК ЛІРА-САПР.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4977172"/>
            <a:ext cx="167654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1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9536" y="5157192"/>
            <a:ext cx="2736304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896200" y="5157192"/>
            <a:ext cx="2160240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55641" y="5782117"/>
            <a:ext cx="1944215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1945" y="5782116"/>
            <a:ext cx="2125757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23592" y="282885"/>
            <a:ext cx="7848872" cy="35394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/>
              <a:t>	Для оцінки </a:t>
            </a:r>
            <a:r>
              <a:rPr lang="ru-RU" sz="3200" dirty="0" err="1"/>
              <a:t>інженером</a:t>
            </a:r>
            <a:r>
              <a:rPr lang="ru-RU" sz="3200" dirty="0"/>
              <a:t> таких </a:t>
            </a:r>
            <a:r>
              <a:rPr lang="ru-RU" sz="3200" dirty="0" err="1"/>
              <a:t>показників</a:t>
            </a:r>
            <a:r>
              <a:rPr lang="ru-RU" sz="3200" dirty="0"/>
              <a:t> </a:t>
            </a:r>
            <a:r>
              <a:rPr lang="ru-RU" sz="3200" dirty="0" err="1"/>
              <a:t>конструкції</a:t>
            </a:r>
            <a:r>
              <a:rPr lang="ru-RU" sz="3200" dirty="0"/>
              <a:t> як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здатність</a:t>
            </a:r>
            <a:r>
              <a:rPr lang="ru-RU" sz="3200" dirty="0"/>
              <a:t> бути </a:t>
            </a:r>
            <a:r>
              <a:rPr lang="ru-RU" sz="3200" dirty="0" err="1"/>
              <a:t>зведеною</a:t>
            </a:r>
            <a:r>
              <a:rPr lang="ru-RU" sz="3200" dirty="0"/>
              <a:t>, </a:t>
            </a:r>
            <a:r>
              <a:rPr lang="ru-RU" sz="3200" dirty="0" err="1"/>
              <a:t>надійно</a:t>
            </a:r>
            <a:r>
              <a:rPr lang="ru-RU" sz="3200" dirty="0"/>
              <a:t> </a:t>
            </a:r>
            <a:r>
              <a:rPr lang="ru-RU" sz="3200" dirty="0" err="1"/>
              <a:t>експлуатованою</a:t>
            </a:r>
            <a:r>
              <a:rPr lang="ru-RU" sz="3200" dirty="0"/>
              <a:t>, </a:t>
            </a:r>
            <a:r>
              <a:rPr lang="ru-RU" sz="3200" dirty="0" err="1"/>
              <a:t>економічною</a:t>
            </a:r>
            <a:r>
              <a:rPr lang="ru-RU" sz="3200" dirty="0"/>
              <a:t> і так </a:t>
            </a:r>
            <a:r>
              <a:rPr lang="ru-RU" sz="3200" dirty="0" err="1"/>
              <a:t>далі</a:t>
            </a:r>
            <a:r>
              <a:rPr lang="ru-RU" sz="3200" dirty="0"/>
              <a:t>. В </a:t>
            </a:r>
            <a:r>
              <a:rPr lang="ru-RU" sz="3200" dirty="0" err="1"/>
              <a:t>зв’язку</a:t>
            </a:r>
            <a:r>
              <a:rPr lang="ru-RU" sz="3200" dirty="0"/>
              <a:t> з </a:t>
            </a:r>
            <a:r>
              <a:rPr lang="ru-RU" sz="3200" dirty="0" err="1"/>
              <a:t>цим</a:t>
            </a:r>
            <a:r>
              <a:rPr lang="ru-RU" sz="3200" dirty="0"/>
              <a:t>, </a:t>
            </a:r>
            <a:r>
              <a:rPr lang="ru-RU" sz="3200" dirty="0" err="1"/>
              <a:t>процес</a:t>
            </a:r>
            <a:r>
              <a:rPr lang="ru-RU" sz="3200" dirty="0"/>
              <a:t> </a:t>
            </a:r>
            <a:r>
              <a:rPr lang="ru-RU" sz="3200" dirty="0" err="1"/>
              <a:t>отримання</a:t>
            </a:r>
            <a:r>
              <a:rPr lang="ru-RU" sz="3200" dirty="0"/>
              <a:t> </a:t>
            </a:r>
            <a:r>
              <a:rPr lang="ru-RU" sz="3200" dirty="0" err="1"/>
              <a:t>результуючої</a:t>
            </a:r>
            <a:r>
              <a:rPr lang="ru-RU" sz="3200" dirty="0"/>
              <a:t> </a:t>
            </a:r>
            <a:r>
              <a:rPr lang="ru-RU" sz="3200" dirty="0" err="1"/>
              <a:t>інформації</a:t>
            </a:r>
            <a:r>
              <a:rPr lang="ru-RU" sz="3200" dirty="0"/>
              <a:t> </a:t>
            </a:r>
            <a:r>
              <a:rPr lang="ru-RU" sz="3200" dirty="0" err="1"/>
              <a:t>умовно</a:t>
            </a:r>
            <a:r>
              <a:rPr lang="ru-RU" sz="3200" dirty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розділити</a:t>
            </a:r>
            <a:r>
              <a:rPr lang="ru-RU" sz="3200" dirty="0"/>
              <a:t> на </a:t>
            </a:r>
            <a:r>
              <a:rPr lang="ru-RU" sz="3200" dirty="0" err="1"/>
              <a:t>чотири</a:t>
            </a:r>
            <a:r>
              <a:rPr lang="ru-RU" sz="3200" dirty="0"/>
              <a:t> </a:t>
            </a:r>
            <a:r>
              <a:rPr lang="ru-RU" sz="3200" dirty="0" err="1"/>
              <a:t>етапи</a:t>
            </a:r>
            <a:endParaRPr lang="uk-UA" sz="3200" dirty="0"/>
          </a:p>
        </p:txBody>
      </p:sp>
      <p:sp>
        <p:nvSpPr>
          <p:cNvPr id="14338" name="AutoShape 2" descr="Метод скінченних елементів — Вікіпедія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56" y="3946350"/>
            <a:ext cx="7880032" cy="205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77191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 txBox="1">
            <a:spLocks noChangeArrowheads="1"/>
          </p:cNvSpPr>
          <p:nvPr/>
        </p:nvSpPr>
        <p:spPr bwMode="auto">
          <a:xfrm>
            <a:off x="2183650" y="260648"/>
            <a:ext cx="7824700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>
              <a:buClr>
                <a:srgbClr val="83992A"/>
              </a:buClr>
              <a:buNone/>
              <a:defRPr/>
            </a:pPr>
            <a:r>
              <a:rPr lang="uk-UA" dirty="0"/>
              <a:t>		</a:t>
            </a:r>
            <a:r>
              <a:rPr lang="uk-UA" sz="3200" dirty="0"/>
              <a:t>Виділення з об’єкту його несучої частини є першим кроком ідеалізації. </a:t>
            </a:r>
            <a:endParaRPr lang="ru-RU" altLang="ru-RU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KORPUS\Desktop\Nov_e-nastroyky-dyalogovogo-okna-_Osy-y-v_sotn_e-otmetky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628800"/>
            <a:ext cx="7560840" cy="47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31395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780D8A-057C-452A-9016-8520D2CD3B51}"/>
              </a:ext>
            </a:extLst>
          </p:cNvPr>
          <p:cNvSpPr/>
          <p:nvPr/>
        </p:nvSpPr>
        <p:spPr>
          <a:xfrm>
            <a:off x="2855287" y="4886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B6619B61-E7CE-2D33-2A2F-E567D5E2F75A}"/>
              </a:ext>
            </a:extLst>
          </p:cNvPr>
          <p:cNvSpPr/>
          <p:nvPr/>
        </p:nvSpPr>
        <p:spPr>
          <a:xfrm>
            <a:off x="2135207" y="52447"/>
            <a:ext cx="8280920" cy="100811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Умовність і неоднозначність цього кроку характеризується декількома обставинами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0F19FE37-0B6B-9116-676F-4F7260C484A2}"/>
              </a:ext>
            </a:extLst>
          </p:cNvPr>
          <p:cNvSpPr/>
          <p:nvPr/>
        </p:nvSpPr>
        <p:spPr>
          <a:xfrm>
            <a:off x="138942" y="1316282"/>
            <a:ext cx="5472609" cy="28083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різною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роллю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окремих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споруди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режимах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навантаження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при одних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навантаженнях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якісь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виконують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роль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допоміжних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при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вони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істотно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впливають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сил</a:t>
            </a:r>
            <a:endParaRPr lang="uk-UA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E9828891-1261-2F4F-B08A-BB0973D9B5DF}"/>
              </a:ext>
            </a:extLst>
          </p:cNvPr>
          <p:cNvSpPr/>
          <p:nvPr/>
        </p:nvSpPr>
        <p:spPr>
          <a:xfrm>
            <a:off x="4007768" y="4545848"/>
            <a:ext cx="4824536" cy="199173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зміною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схеми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передачі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зусиль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різній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інтенсивності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навантаження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змінна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роль перегородок)</a:t>
            </a:r>
            <a:endParaRPr lang="uk-UA" sz="2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7E73332C-8763-A313-4A2C-EDE4328B916F}"/>
              </a:ext>
            </a:extLst>
          </p:cNvPr>
          <p:cNvSpPr/>
          <p:nvPr/>
        </p:nvSpPr>
        <p:spPr>
          <a:xfrm>
            <a:off x="7463799" y="2204864"/>
            <a:ext cx="4464496" cy="203926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змінами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відбуватися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різних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режимах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функціонування</a:t>
            </a:r>
            <a:r>
              <a:rPr lang="ru-RU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об’єкту</a:t>
            </a:r>
            <a:endParaRPr lang="uk-UA" sz="2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2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D724934D-76CE-BBE2-A47A-0242893496B0}"/>
              </a:ext>
            </a:extLst>
          </p:cNvPr>
          <p:cNvCxnSpPr>
            <a:stCxn id="6" idx="2"/>
            <a:endCxn id="8" idx="3"/>
          </p:cNvCxnSpPr>
          <p:nvPr/>
        </p:nvCxnSpPr>
        <p:spPr>
          <a:xfrm flipH="1">
            <a:off x="5611551" y="1060559"/>
            <a:ext cx="664116" cy="16598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E329CDAE-8CB5-2FAB-523E-5E68ECEC1CAE}"/>
              </a:ext>
            </a:extLst>
          </p:cNvPr>
          <p:cNvCxnSpPr>
            <a:stCxn id="6" idx="2"/>
            <a:endCxn id="12" idx="1"/>
          </p:cNvCxnSpPr>
          <p:nvPr/>
        </p:nvCxnSpPr>
        <p:spPr>
          <a:xfrm>
            <a:off x="6275667" y="1060559"/>
            <a:ext cx="1188132" cy="216393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206B01B1-C528-3235-5CA3-62EA0C1B6168}"/>
              </a:ext>
            </a:extLst>
          </p:cNvPr>
          <p:cNvCxnSpPr>
            <a:stCxn id="6" idx="2"/>
            <a:endCxn id="9" idx="0"/>
          </p:cNvCxnSpPr>
          <p:nvPr/>
        </p:nvCxnSpPr>
        <p:spPr>
          <a:xfrm>
            <a:off x="6275667" y="1060559"/>
            <a:ext cx="144369" cy="348528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3"/>
          <p:cNvSpPr txBox="1">
            <a:spLocks/>
          </p:cNvSpPr>
          <p:nvPr/>
        </p:nvSpPr>
        <p:spPr bwMode="auto">
          <a:xfrm>
            <a:off x="7320136" y="146806"/>
            <a:ext cx="4752528" cy="60486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>
                <a:srgbClr val="83992A"/>
              </a:buClr>
              <a:defRPr/>
            </a:pPr>
            <a:r>
              <a:rPr lang="ru-RU" sz="3600" dirty="0">
                <a:solidFill>
                  <a:schemeClr val="tx1"/>
                </a:solidFill>
              </a:rPr>
              <a:t>	</a:t>
            </a:r>
            <a:r>
              <a:rPr lang="ru-RU" sz="3600" dirty="0" err="1">
                <a:solidFill>
                  <a:schemeClr val="tx1"/>
                </a:solidFill>
              </a:rPr>
              <a:t>Після</a:t>
            </a:r>
            <a:r>
              <a:rPr lang="ru-RU" sz="3600" dirty="0">
                <a:solidFill>
                  <a:schemeClr val="tx1"/>
                </a:solidFill>
              </a:rPr>
              <a:t> того, як </a:t>
            </a:r>
            <a:r>
              <a:rPr lang="ru-RU" sz="3600" dirty="0" err="1">
                <a:solidFill>
                  <a:schemeClr val="tx1"/>
                </a:solidFill>
              </a:rPr>
              <a:t>вибрана</a:t>
            </a:r>
            <a:r>
              <a:rPr lang="ru-RU" sz="3600" dirty="0">
                <a:solidFill>
                  <a:schemeClr val="tx1"/>
                </a:solidFill>
              </a:rPr>
              <a:t> та </a:t>
            </a:r>
            <a:r>
              <a:rPr lang="ru-RU" sz="3600" dirty="0" err="1">
                <a:solidFill>
                  <a:schemeClr val="tx1"/>
                </a:solidFill>
              </a:rPr>
              <a:t>частина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об’єкту</a:t>
            </a:r>
            <a:r>
              <a:rPr lang="ru-RU" sz="3600" dirty="0">
                <a:solidFill>
                  <a:schemeClr val="tx1"/>
                </a:solidFill>
              </a:rPr>
              <a:t>, яка </a:t>
            </a:r>
            <a:r>
              <a:rPr lang="ru-RU" sz="3600" dirty="0" err="1">
                <a:solidFill>
                  <a:schemeClr val="tx1"/>
                </a:solidFill>
              </a:rPr>
              <a:t>фігуруватиме</a:t>
            </a:r>
            <a:r>
              <a:rPr lang="ru-RU" sz="3600" dirty="0">
                <a:solidFill>
                  <a:schemeClr val="tx1"/>
                </a:solidFill>
              </a:rPr>
              <a:t> в розрахунку, </a:t>
            </a:r>
            <a:r>
              <a:rPr lang="ru-RU" sz="3600" dirty="0" err="1">
                <a:solidFill>
                  <a:schemeClr val="tx1"/>
                </a:solidFill>
              </a:rPr>
              <a:t>починається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ідеалізація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її</a:t>
            </a:r>
            <a:r>
              <a:rPr lang="ru-RU" sz="3600" dirty="0">
                <a:solidFill>
                  <a:schemeClr val="tx1"/>
                </a:solidFill>
              </a:rPr>
              <a:t> геометричного образу – </a:t>
            </a:r>
            <a:r>
              <a:rPr lang="ru-RU" sz="3600" b="1" i="1" dirty="0" err="1">
                <a:solidFill>
                  <a:schemeClr val="tx1"/>
                </a:solidFill>
              </a:rPr>
              <a:t>геометричне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b="1" i="1" dirty="0" err="1">
                <a:solidFill>
                  <a:schemeClr val="tx1"/>
                </a:solidFill>
              </a:rPr>
              <a:t>моделювання</a:t>
            </a:r>
            <a:endParaRPr lang="uk-UA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anose="02020404030301010803"/>
            </a:endParaRPr>
          </a:p>
        </p:txBody>
      </p:sp>
      <p:pic>
        <p:nvPicPr>
          <p:cNvPr id="3075" name="Picture 3" descr="C:\Users\KORPUS\Desktop\SAPFIR_Konstrukts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980726"/>
            <a:ext cx="6840760" cy="438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852980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Місце для тексту 3"/>
          <p:cNvSpPr txBox="1">
            <a:spLocks/>
          </p:cNvSpPr>
          <p:nvPr/>
        </p:nvSpPr>
        <p:spPr bwMode="auto">
          <a:xfrm>
            <a:off x="5735960" y="-8182"/>
            <a:ext cx="6192688" cy="58134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1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 sz="9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>
                <a:srgbClr val="83992A"/>
              </a:buClr>
              <a:defRPr/>
            </a:pPr>
            <a:r>
              <a:rPr lang="uk-UA" sz="2400" dirty="0"/>
              <a:t>	</a:t>
            </a:r>
            <a:r>
              <a:rPr lang="uk-UA" sz="3600" dirty="0"/>
              <a:t>Наступним етапом </a:t>
            </a:r>
            <a:r>
              <a:rPr lang="uk-UA" sz="3600" dirty="0">
                <a:solidFill>
                  <a:schemeClr val="tx1"/>
                </a:solidFill>
              </a:rPr>
              <a:t>є </a:t>
            </a:r>
            <a:r>
              <a:rPr lang="uk-UA" sz="3600" b="1" i="1" dirty="0">
                <a:solidFill>
                  <a:schemeClr val="tx1"/>
                </a:solidFill>
              </a:rPr>
              <a:t>ідеалізація матеріалу </a:t>
            </a:r>
            <a:r>
              <a:rPr lang="uk-UA" sz="3600" dirty="0"/>
              <a:t>конструкції, точніше вибір його фізико-механічних параметрів. Найчастіше матеріал наділяється властивостями ідеальної пружності або ідеальної пластичності.</a:t>
            </a:r>
            <a:endParaRPr lang="uk-UA" sz="3600" dirty="0">
              <a:latin typeface="Garamond" panose="02020404030301010803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" y="685566"/>
            <a:ext cx="571817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023198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2"/>
          <p:cNvSpPr>
            <a:spLocks noChangeArrowheads="1"/>
          </p:cNvSpPr>
          <p:nvPr/>
        </p:nvSpPr>
        <p:spPr bwMode="auto">
          <a:xfrm>
            <a:off x="1055440" y="0"/>
            <a:ext cx="10873208" cy="30469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dirty="0"/>
              <a:t>	</a:t>
            </a: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Досить серйозною процедурою є </a:t>
            </a:r>
            <a:r>
              <a:rPr lang="uk-UA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ідеалізація навантажень</a:t>
            </a:r>
            <a:r>
              <a:rPr lang="uk-UA" sz="3200" dirty="0">
                <a:latin typeface="Cambria" panose="02040503050406030204" pitchFamily="18" charset="0"/>
                <a:ea typeface="Cambria" panose="02040503050406030204" pitchFamily="18" charset="0"/>
              </a:rPr>
              <a:t>, що діють на конструкцію в різних режимах роботи. Взагалі, навантаження є одними з найменш вивчених компонентів системи, вони мають велику мінливість в часі і просторі, і ті розрахункові моделі, якими оперує проектна практика, досить умовні.</a:t>
            </a:r>
            <a:endParaRPr lang="uk-UA" altLang="uk-UA" sz="32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52" y="3212976"/>
            <a:ext cx="8587495" cy="340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29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2"/>
          <p:cNvSpPr>
            <a:spLocks noChangeArrowheads="1"/>
          </p:cNvSpPr>
          <p:nvPr/>
        </p:nvSpPr>
        <p:spPr bwMode="auto">
          <a:xfrm>
            <a:off x="1598447" y="165253"/>
            <a:ext cx="8995106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latin typeface="+mn-lt"/>
              </a:rPr>
              <a:t>	</a:t>
            </a:r>
            <a:r>
              <a:rPr lang="ru-RU" sz="3600" b="1" i="1" dirty="0" err="1">
                <a:latin typeface="+mn-lt"/>
              </a:rPr>
              <a:t>Ідеалізація</a:t>
            </a:r>
            <a:r>
              <a:rPr lang="ru-RU" sz="3600" b="1" i="1" dirty="0">
                <a:latin typeface="+mn-lt"/>
              </a:rPr>
              <a:t> </a:t>
            </a:r>
            <a:r>
              <a:rPr lang="ru-RU" sz="3600" b="1" i="1" dirty="0" err="1">
                <a:latin typeface="+mn-lt"/>
              </a:rPr>
              <a:t>в’язей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поширюється</a:t>
            </a:r>
            <a:r>
              <a:rPr lang="ru-RU" sz="3600" dirty="0">
                <a:latin typeface="+mn-lt"/>
              </a:rPr>
              <a:t> і на </a:t>
            </a:r>
            <a:r>
              <a:rPr lang="ru-RU" sz="3600" dirty="0" err="1">
                <a:latin typeface="+mn-lt"/>
              </a:rPr>
              <a:t>опис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законів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взаємодії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окремих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елементів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системи</a:t>
            </a:r>
            <a:r>
              <a:rPr lang="ru-RU" sz="3600" dirty="0">
                <a:latin typeface="+mn-lt"/>
              </a:rPr>
              <a:t> один з одним</a:t>
            </a:r>
            <a:endParaRPr lang="uk-UA" altLang="uk-UA" sz="3600" kern="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6147" name="Picture 3" descr="C:\Users\KORPUS\Desktop\Novye-vozmozhnosti-sozdaniya-sharnirov-dlya-sterzhnevykh-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31" y="2099687"/>
            <a:ext cx="7602738" cy="45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60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4349</TotalTime>
  <Words>536</Words>
  <Application>Microsoft Office PowerPoint</Application>
  <PresentationFormat>Широкий екран</PresentationFormat>
  <Paragraphs>39</Paragraphs>
  <Slides>19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</vt:lpstr>
      <vt:lpstr>Garamond</vt:lpstr>
      <vt:lpstr>Rockwell</vt:lpstr>
      <vt:lpstr>Rockwell Condensed</vt:lpstr>
      <vt:lpstr>Times New Roman</vt:lpstr>
      <vt:lpstr>Wingdings</vt:lpstr>
      <vt:lpstr>Дерево</vt:lpstr>
      <vt:lpstr>Презентація PowerPoint</vt:lpstr>
      <vt:lpstr>План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Доповідь докторанта кафедри комп’ютерних технологій будівництва за перше півріччя 2014-2015 рр.</dc:title>
  <dc:creator>Igor</dc:creator>
  <cp:lastModifiedBy>Nadin Adakina</cp:lastModifiedBy>
  <cp:revision>523</cp:revision>
  <dcterms:created xsi:type="dcterms:W3CDTF">2015-05-13T11:12:29Z</dcterms:created>
  <dcterms:modified xsi:type="dcterms:W3CDTF">2022-11-10T18:12:30Z</dcterms:modified>
</cp:coreProperties>
</file>