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306" r:id="rId3"/>
    <p:sldId id="292" r:id="rId4"/>
    <p:sldId id="307" r:id="rId5"/>
    <p:sldId id="273" r:id="rId6"/>
    <p:sldId id="308" r:id="rId7"/>
    <p:sldId id="309" r:id="rId8"/>
    <p:sldId id="310" r:id="rId9"/>
    <p:sldId id="312" r:id="rId10"/>
    <p:sldId id="311" r:id="rId11"/>
    <p:sldId id="313" r:id="rId12"/>
    <p:sldId id="314" r:id="rId13"/>
    <p:sldId id="317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30" r:id="rId24"/>
    <p:sldId id="328" r:id="rId25"/>
    <p:sldId id="331" r:id="rId26"/>
    <p:sldId id="332" r:id="rId27"/>
  </p:sldIdLst>
  <p:sldSz cx="9144000" cy="5143500" type="screen16x9"/>
  <p:notesSz cx="6858000" cy="9144000"/>
  <p:embeddedFontLst>
    <p:embeddedFont>
      <p:font typeface="Oswald" panose="020B0604020202020204" charset="-5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ource Sans Pr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94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66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60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5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6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24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9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05.04.2022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184" y="115416"/>
            <a:ext cx="862763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Узявши частинні похідні від виробничої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одержимо 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84409"/>
              </p:ext>
            </p:extLst>
          </p:nvPr>
        </p:nvGraphicFramePr>
        <p:xfrm>
          <a:off x="523064" y="1128118"/>
          <a:ext cx="3302794" cy="105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Формула" r:id="rId3" imgW="1028520" imgH="393480" progId="Equation.3">
                  <p:embed/>
                </p:oleObj>
              </mc:Choice>
              <mc:Fallback>
                <p:oleObj name="Формула" r:id="rId3" imgW="1028520" imgH="393480" progId="Equation.3">
                  <p:embed/>
                  <p:pic>
                    <p:nvPicPr>
                      <p:cNvPr id="194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64" y="1128118"/>
                        <a:ext cx="3302794" cy="105727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722812"/>
              </p:ext>
            </p:extLst>
          </p:nvPr>
        </p:nvGraphicFramePr>
        <p:xfrm>
          <a:off x="5083772" y="1128119"/>
          <a:ext cx="3470672" cy="10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5" imgW="977760" imgH="393480" progId="Equation.3">
                  <p:embed/>
                </p:oleObj>
              </mc:Choice>
              <mc:Fallback>
                <p:oleObj name="Формула" r:id="rId5" imgW="977760" imgH="39348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772" y="1128119"/>
                        <a:ext cx="3470672" cy="10575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348426"/>
            <a:ext cx="9144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означає,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граничний приріст продукції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рахунок приросту кожного ресурсу визначається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добуток коефіцієнта еластичності на середню ефективність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ресурсу.</a:t>
            </a:r>
            <a:r>
              <a:rPr lang="uk-UA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 </a:t>
            </a:r>
            <a:r>
              <a:rPr lang="uk-UA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Кобба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Дугласа залежить від вибраних одиниць вимірювання </a:t>
            </a:r>
            <a:r>
              <a:rPr lang="uk-UA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водночас числове значення цього параметра визначається також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ефективністю виробничого процесу. </a:t>
            </a:r>
            <a:endParaRPr lang="ru-RU" sz="21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5474" y="344035"/>
            <a:ext cx="8697190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Другі похідні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мають такий вигляд: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34905"/>
              </p:ext>
            </p:extLst>
          </p:nvPr>
        </p:nvGraphicFramePr>
        <p:xfrm>
          <a:off x="561756" y="1488334"/>
          <a:ext cx="3521869" cy="124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Формула" r:id="rId3" imgW="1168200" imgH="393480" progId="Equation.3">
                  <p:embed/>
                </p:oleObj>
              </mc:Choice>
              <mc:Fallback>
                <p:oleObj name="Формула" r:id="rId3" imgW="1168200" imgH="393480" progId="Equation.3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6" y="1488334"/>
                        <a:ext cx="3521869" cy="12418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77523"/>
              </p:ext>
            </p:extLst>
          </p:nvPr>
        </p:nvGraphicFramePr>
        <p:xfrm>
          <a:off x="4860183" y="1472836"/>
          <a:ext cx="3503361" cy="126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Формула" r:id="rId5" imgW="888614" imgH="355446" progId="Equation.3">
                  <p:embed/>
                </p:oleObj>
              </mc:Choice>
              <mc:Fallback>
                <p:oleObj name="Формула" r:id="rId5" imgW="888614" imgH="355446" progId="Equation.3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183" y="1472836"/>
                        <a:ext cx="3503361" cy="12676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3698" y="3080575"/>
            <a:ext cx="857170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Беручи до уваги, що 0 &lt;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&lt; 1 і 0 &lt;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&lt; 1,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FF 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і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4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 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 то справедливий висновок: при збільшенні ресурсів граничний приріст обсягу продукції зменшуватиметься.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" name="Виноска зі стрілкою вниз&#10; 1"/>
          <p:cNvSpPr/>
          <p:nvPr/>
        </p:nvSpPr>
        <p:spPr>
          <a:xfrm>
            <a:off x="1865491" y="837006"/>
            <a:ext cx="914400" cy="59693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Виноска зі стрілкою вниз&#10; 2"/>
          <p:cNvSpPr/>
          <p:nvPr/>
        </p:nvSpPr>
        <p:spPr>
          <a:xfrm>
            <a:off x="6154664" y="795874"/>
            <a:ext cx="914400" cy="6380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80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87037" y="50574"/>
            <a:ext cx="8499762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обсяг продукції у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вважати сталим (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то можна обчислити граничні норми заміщення ресурсів: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702014"/>
              </p:ext>
            </p:extLst>
          </p:nvPr>
        </p:nvGraphicFramePr>
        <p:xfrm>
          <a:off x="793192" y="1305814"/>
          <a:ext cx="6968816" cy="169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3" imgW="1092200" imgH="596900" progId="Equation.3">
                  <p:embed/>
                </p:oleObj>
              </mc:Choice>
              <mc:Fallback>
                <p:oleObj name="Формула" r:id="rId3" imgW="1092200" imgH="596900" progId="Equation.3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92" y="1305814"/>
                        <a:ext cx="6968816" cy="16996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7037" y="3122210"/>
            <a:ext cx="8686798" cy="1546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 бачимо, що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гранична норма заміщення ресурсів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Дугласа визначається як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добуток співвідношень величин ресурсів та їх коефіцієнтів еластичності.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>
            <a:spLocks noGrp="1"/>
          </p:cNvSpPr>
          <p:nvPr>
            <p:ph type="body" idx="1"/>
          </p:nvPr>
        </p:nvSpPr>
        <p:spPr>
          <a:xfrm>
            <a:off x="212913" y="2660072"/>
            <a:ext cx="3676649" cy="155867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dirty="0"/>
          </a:p>
        </p:txBody>
      </p:sp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1122218" y="207820"/>
            <a:ext cx="6851886" cy="12261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142875" defTabSz="68580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Швидкість зміни норми заміщення ресурсів у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зв’язку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 зміною величини ресурсів обчислюється так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Google Shape;525;p20"/>
          <p:cNvSpPr txBox="1">
            <a:spLocks noGrp="1"/>
          </p:cNvSpPr>
          <p:nvPr>
            <p:ph type="body" idx="2"/>
          </p:nvPr>
        </p:nvSpPr>
        <p:spPr>
          <a:xfrm>
            <a:off x="5049982" y="2660072"/>
            <a:ext cx="4055494" cy="155867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uk-UA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84877"/>
              </p:ext>
            </p:extLst>
          </p:nvPr>
        </p:nvGraphicFramePr>
        <p:xfrm>
          <a:off x="1028700" y="2796469"/>
          <a:ext cx="1834754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Формула" r:id="rId4" imgW="660240" imgH="419040" progId="Equation.3">
                  <p:embed/>
                </p:oleObj>
              </mc:Choice>
              <mc:Fallback>
                <p:oleObj name="Формула" r:id="rId4" imgW="660240" imgH="419040" progId="Equation.3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796469"/>
                        <a:ext cx="1834754" cy="12858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730636"/>
              </p:ext>
            </p:extLst>
          </p:nvPr>
        </p:nvGraphicFramePr>
        <p:xfrm>
          <a:off x="5754944" y="2801240"/>
          <a:ext cx="2645569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Формула" r:id="rId6" imgW="736560" imgH="419040" progId="Equation.3">
                  <p:embed/>
                </p:oleObj>
              </mc:Choice>
              <mc:Fallback>
                <p:oleObj name="Формула" r:id="rId6" imgW="736560" imgH="41904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944" y="2801240"/>
                        <a:ext cx="2645569" cy="12811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игнута вліво стрілка 1"/>
          <p:cNvSpPr/>
          <p:nvPr/>
        </p:nvSpPr>
        <p:spPr>
          <a:xfrm>
            <a:off x="2039595" y="144392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Вигнута вправо стрілка 2"/>
          <p:cNvSpPr/>
          <p:nvPr/>
        </p:nvSpPr>
        <p:spPr>
          <a:xfrm>
            <a:off x="6587837" y="144392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651" y="55309"/>
            <a:ext cx="9019309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Мірою швидкості зміни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 еластичність заміщення ресурсів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визначається як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відношення зміни величини ресурсів до зміни величини h: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14243"/>
              </p:ext>
            </p:extLst>
          </p:nvPr>
        </p:nvGraphicFramePr>
        <p:xfrm>
          <a:off x="274636" y="1322714"/>
          <a:ext cx="832643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Формула" r:id="rId3" imgW="2374560" imgH="698400" progId="Equation.3">
                  <p:embed/>
                </p:oleObj>
              </mc:Choice>
              <mc:Fallback>
                <p:oleObj name="Формула" r:id="rId3" imgW="2374560" imgH="69840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6" y="1322714"/>
                        <a:ext cx="8326437" cy="1943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651" y="3355975"/>
            <a:ext cx="8676409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еластичність заміщення в кожній точці кривої, що характеризує виробничу функцію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дорівнює одиниці.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5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6255" y="121964"/>
            <a:ext cx="8863445" cy="1546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Розглянемо тепер поводження функції при зміні масштабу виробництва. Для цього припустимо, що витрати кожного ресурсу виробництва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збільшилися в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раз,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 нове значення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визначатиметься так:</a:t>
            </a:r>
            <a:endParaRPr lang="uk-UA" sz="2400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2183049"/>
            <a:ext cx="670728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uk-UA" sz="4000" dirty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= a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 L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uk-UA" sz="40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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4000" i="1" dirty="0">
                <a:latin typeface="Times New Roman" pitchFamily="18" charset="0"/>
                <a:cs typeface="Times New Roman" pitchFamily="18" charset="0"/>
              </a:rPr>
              <a:t>Y.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33844" y="3549406"/>
            <a:ext cx="8260773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Ступінь однорідності цієї функції дорівнює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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Google Shape;1303;p41"/>
          <p:cNvGrpSpPr/>
          <p:nvPr/>
        </p:nvGrpSpPr>
        <p:grpSpPr>
          <a:xfrm>
            <a:off x="188032" y="4111847"/>
            <a:ext cx="445812" cy="394518"/>
            <a:chOff x="1510757" y="3225422"/>
            <a:chExt cx="720214" cy="637347"/>
          </a:xfrm>
        </p:grpSpPr>
        <p:sp>
          <p:nvSpPr>
            <p:cNvPr id="6" name="Google Shape;1304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05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06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07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08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09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10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58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/>
          </a:p>
        </p:txBody>
      </p:sp>
      <p:grpSp>
        <p:nvGrpSpPr>
          <p:cNvPr id="7" name="Google Shape;1377;p41"/>
          <p:cNvGrpSpPr/>
          <p:nvPr/>
        </p:nvGrpSpPr>
        <p:grpSpPr>
          <a:xfrm>
            <a:off x="3356264" y="1132610"/>
            <a:ext cx="2265218" cy="3052656"/>
            <a:chOff x="1570037" y="1341437"/>
            <a:chExt cx="4943475" cy="4576762"/>
          </a:xfrm>
        </p:grpSpPr>
        <p:sp>
          <p:nvSpPr>
            <p:cNvPr id="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113774" y="1218376"/>
            <a:ext cx="3242489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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&lt; 1, то, як уже стверджувалось, з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розширенням масштабів виробництва середні витрати ресурсів в розрахунку на одиницю продукції зменшуються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588649" y="1218376"/>
            <a:ext cx="338743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при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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&gt; 1 –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збільшуються.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Причому ці властивості не залежать від числових значень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і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і зберігаються в кожній точці виробничої функції.</a:t>
            </a:r>
          </a:p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98244" y="195047"/>
            <a:ext cx="73463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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1, то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ефективності ресурсів не залежить від масштабів виробництва.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31371" y="97188"/>
            <a:ext cx="8520546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припущення, що мета господарської діяльності – максимізація прибутку, можна проілюструвати інші властивості виробничої функції. Запишемо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функцію прибутку:</a:t>
            </a:r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8926" y="1811695"/>
            <a:ext cx="8026877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= </a:t>
            </a:r>
            <a:r>
              <a:rPr lang="uk-UA" sz="36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600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 + </a:t>
            </a:r>
            <a:r>
              <a:rPr lang="uk-UA" sz="36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lang="uk-UA" sz="36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wL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uk-UA" sz="36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rF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+ 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[ 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 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uk-UA" sz="36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L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Y </a:t>
            </a:r>
            <a:r>
              <a:rPr lang="uk-UA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] </a:t>
            </a:r>
            <a:r>
              <a:rPr lang="uk-UA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uk-UA" sz="3600" dirty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658" y="2960439"/>
            <a:ext cx="871797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Підприємець вибирає такі значення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які максимізують прибуток при обмеженнях, що накладаються виробничою функцією. Величини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параметри функції прибутку,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множник Лагранжа.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0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0295" y="142550"/>
            <a:ext cx="8666018" cy="117724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виробничий процес у даному співвідношенні описується функцією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можна записати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умови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максимізації прибутку: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62014"/>
              </p:ext>
            </p:extLst>
          </p:nvPr>
        </p:nvGraphicFramePr>
        <p:xfrm>
          <a:off x="290295" y="1916076"/>
          <a:ext cx="2512405" cy="13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Формула" r:id="rId3" imgW="660240" imgH="393480" progId="Equation.3">
                  <p:embed/>
                </p:oleObj>
              </mc:Choice>
              <mc:Fallback>
                <p:oleObj name="Формула" r:id="rId3" imgW="660240" imgH="393480" progId="Equation.3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95" y="1916076"/>
                        <a:ext cx="2512405" cy="13610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210105"/>
              </p:ext>
            </p:extLst>
          </p:nvPr>
        </p:nvGraphicFramePr>
        <p:xfrm>
          <a:off x="3204374" y="1916075"/>
          <a:ext cx="2458671" cy="140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Формула" r:id="rId5" imgW="634680" imgH="393480" progId="Equation.3">
                  <p:embed/>
                </p:oleObj>
              </mc:Choice>
              <mc:Fallback>
                <p:oleObj name="Формула" r:id="rId5" imgW="634680" imgH="393480" progId="Equation.3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74" y="1916075"/>
                        <a:ext cx="2458671" cy="140434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8771"/>
              </p:ext>
            </p:extLst>
          </p:nvPr>
        </p:nvGraphicFramePr>
        <p:xfrm>
          <a:off x="6262146" y="1916075"/>
          <a:ext cx="2518172" cy="141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Формула" r:id="rId7" imgW="596880" imgH="393480" progId="Equation.3">
                  <p:embed/>
                </p:oleObj>
              </mc:Choice>
              <mc:Fallback>
                <p:oleObj name="Формула" r:id="rId7" imgW="596880" imgH="393480" progId="Equation.3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146" y="1916075"/>
                        <a:ext cx="2518172" cy="141512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454726" y="3806943"/>
            <a:ext cx="5787737" cy="43858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+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1)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при 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 де 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 = </a:t>
            </a:r>
            <a:r>
              <a:rPr lang="uk-UA" sz="2400" i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bY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uk-UA" sz="2400" i="1" baseline="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" name="Стрілка вниз 1"/>
          <p:cNvSpPr/>
          <p:nvPr/>
        </p:nvSpPr>
        <p:spPr>
          <a:xfrm>
            <a:off x="1304181" y="1386219"/>
            <a:ext cx="484632" cy="529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ілка вниз 2"/>
          <p:cNvSpPr/>
          <p:nvPr/>
        </p:nvSpPr>
        <p:spPr>
          <a:xfrm>
            <a:off x="4218261" y="1357390"/>
            <a:ext cx="484632" cy="55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ілка вниз 3"/>
          <p:cNvSpPr/>
          <p:nvPr/>
        </p:nvSpPr>
        <p:spPr>
          <a:xfrm>
            <a:off x="7242463" y="1386219"/>
            <a:ext cx="484632" cy="529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Google Shape;1368;p41"/>
          <p:cNvGrpSpPr/>
          <p:nvPr/>
        </p:nvGrpSpPr>
        <p:grpSpPr>
          <a:xfrm>
            <a:off x="8048049" y="3861052"/>
            <a:ext cx="445578" cy="445773"/>
            <a:chOff x="557511" y="3214925"/>
            <a:chExt cx="719836" cy="720150"/>
          </a:xfrm>
        </p:grpSpPr>
        <p:sp>
          <p:nvSpPr>
            <p:cNvPr id="19" name="Google Shape;1369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70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71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72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8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31594" y="51885"/>
            <a:ext cx="3927998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 обсяги ресурсів такі: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87220"/>
              </p:ext>
            </p:extLst>
          </p:nvPr>
        </p:nvGraphicFramePr>
        <p:xfrm>
          <a:off x="408407" y="789708"/>
          <a:ext cx="3096815" cy="130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Формула" r:id="rId3" imgW="1041120" imgH="393480" progId="Equation.3">
                  <p:embed/>
                </p:oleObj>
              </mc:Choice>
              <mc:Fallback>
                <p:oleObj name="Формула" r:id="rId3" imgW="1041120" imgH="393480" progId="Equation.3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07" y="789708"/>
                        <a:ext cx="3096815" cy="130834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9034"/>
              </p:ext>
            </p:extLst>
          </p:nvPr>
        </p:nvGraphicFramePr>
        <p:xfrm>
          <a:off x="5024438" y="789708"/>
          <a:ext cx="3629025" cy="136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Формула" r:id="rId5" imgW="1028520" imgH="393480" progId="Equation.3">
                  <p:embed/>
                </p:oleObj>
              </mc:Choice>
              <mc:Fallback>
                <p:oleObj name="Формула" r:id="rId5" imgW="1028520" imgH="393480" progId="Equation.3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789708"/>
                        <a:ext cx="3629025" cy="136733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0164" y="2197360"/>
            <a:ext cx="838329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такому випадку максимальне значення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випуску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продукції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якщо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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1, можна записати так: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95677"/>
              </p:ext>
            </p:extLst>
          </p:nvPr>
        </p:nvGraphicFramePr>
        <p:xfrm>
          <a:off x="0" y="3127664"/>
          <a:ext cx="9144000" cy="145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Формула" r:id="rId7" imgW="2844720" imgH="469800" progId="Equation.3">
                  <p:embed/>
                </p:oleObj>
              </mc:Choice>
              <mc:Fallback>
                <p:oleObj name="Формула" r:id="rId7" imgW="2844720" imgH="46980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7664"/>
                        <a:ext cx="9144000" cy="145472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4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3682" y="183996"/>
            <a:ext cx="815686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Економетричне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моделювання на основі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виробничої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-Дугласа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28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105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105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 і основні характеристики функції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-Дугласа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продуктивності праці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9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6809" y="109128"/>
            <a:ext cx="8312727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 =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 із записаними щойно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умовами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максимізації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одержимо 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37543"/>
              </p:ext>
            </p:extLst>
          </p:nvPr>
        </p:nvGraphicFramePr>
        <p:xfrm>
          <a:off x="699005" y="1086357"/>
          <a:ext cx="2687241" cy="132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3" imgW="685800" imgH="419040" progId="Equation.3">
                  <p:embed/>
                </p:oleObj>
              </mc:Choice>
              <mc:Fallback>
                <p:oleObj name="Формула" r:id="rId3" imgW="685800" imgH="419040" progId="Equation.3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05" y="1086357"/>
                        <a:ext cx="2687241" cy="13263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22459"/>
              </p:ext>
            </p:extLst>
          </p:nvPr>
        </p:nvGraphicFramePr>
        <p:xfrm>
          <a:off x="4603171" y="917041"/>
          <a:ext cx="4156364" cy="157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5" imgW="1168200" imgH="495000" progId="Equation.3">
                  <p:embed/>
                </p:oleObj>
              </mc:Choice>
              <mc:Fallback>
                <p:oleObj name="Формула" r:id="rId5" imgW="1168200" imgH="495000" progId="Equation.3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171" y="917041"/>
                        <a:ext cx="4156364" cy="15751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885" y="2537112"/>
            <a:ext cx="894657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необхідні умови для забезпечення максимізації прибутку дають змогу визначити відповідні витрати робочої сили і основного капіталу. З розширенням масштабів виробництва ефективність витрат ресурсів падає, що відповідає максимізації прибутку в умовах досконалої конкуренції.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8"/>
          <p:cNvSpPr txBox="1">
            <a:spLocks noGrp="1"/>
          </p:cNvSpPr>
          <p:nvPr>
            <p:ph type="subTitle" idx="4294967295"/>
          </p:nvPr>
        </p:nvSpPr>
        <p:spPr>
          <a:xfrm>
            <a:off x="72737" y="1265201"/>
            <a:ext cx="8873836" cy="2891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Найпридатнішими для побудови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0" algn="just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 продуктивності праці є такі аналітичні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функцій: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лінійна;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степенева.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Запишемо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загальний вигляд цих функцій: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3C78D8"/>
              </a:solidFill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Прямоугольник 1"/>
          <p:cNvSpPr/>
          <p:nvPr/>
        </p:nvSpPr>
        <p:spPr>
          <a:xfrm>
            <a:off x="0" y="3182094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лінійна –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97069"/>
              </p:ext>
            </p:extLst>
          </p:nvPr>
        </p:nvGraphicFramePr>
        <p:xfrm>
          <a:off x="1614545" y="3242247"/>
          <a:ext cx="7500958" cy="63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Формула" r:id="rId4" imgW="2984500" imgH="203200" progId="Equation.3">
                  <p:embed/>
                </p:oleObj>
              </mc:Choice>
              <mc:Fallback>
                <p:oleObj name="Формула" r:id="rId4" imgW="2984500" imgH="203200" progId="Equation.3">
                  <p:embed/>
                  <p:pic>
                    <p:nvPicPr>
                      <p:cNvPr id="286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545" y="3242247"/>
                        <a:ext cx="7500958" cy="63384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5"/>
          <p:cNvSpPr/>
          <p:nvPr/>
        </p:nvSpPr>
        <p:spPr>
          <a:xfrm>
            <a:off x="-98744" y="4229671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степенева –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47672"/>
              </p:ext>
            </p:extLst>
          </p:nvPr>
        </p:nvGraphicFramePr>
        <p:xfrm>
          <a:off x="2249618" y="4229670"/>
          <a:ext cx="6437182" cy="71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Формула" r:id="rId6" imgW="1460500" imgH="228600" progId="Equation.3">
                  <p:embed/>
                </p:oleObj>
              </mc:Choice>
              <mc:Fallback>
                <p:oleObj name="Формула" r:id="rId6" imgW="1460500" imgH="2286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618" y="4229670"/>
                        <a:ext cx="6437182" cy="7125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42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72411"/>
              </p:ext>
            </p:extLst>
          </p:nvPr>
        </p:nvGraphicFramePr>
        <p:xfrm>
          <a:off x="166255" y="3875809"/>
          <a:ext cx="3028452" cy="53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3" imgW="1308100" imgH="228600" progId="Equation.3">
                  <p:embed/>
                </p:oleObj>
              </mc:Choice>
              <mc:Fallback>
                <p:oleObj name="Формула" r:id="rId3" imgW="1308100" imgH="228600" progId="Equation.3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5" y="3875809"/>
                        <a:ext cx="3028452" cy="53217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33846" y="460643"/>
            <a:ext cx="62026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продуктивність праці, залежна змінна;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807545" y="1665795"/>
            <a:ext cx="8245681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чинники економічної         </a:t>
            </a:r>
          </a:p>
          <a:p>
            <a:pPr indent="14287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діяльності, що впливають на продуктивність праці (незалежні або пояснювальні  змінні);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стохастична складова, яка акумулює в собі вплив</a:t>
            </a:r>
          </a:p>
          <a:p>
            <a:pPr indent="1428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усіх випадкових чинників;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288226" y="3816101"/>
            <a:ext cx="5518562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параметри моделі продуктивності праці.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27678"/>
              </p:ext>
            </p:extLst>
          </p:nvPr>
        </p:nvGraphicFramePr>
        <p:xfrm>
          <a:off x="391909" y="1579439"/>
          <a:ext cx="3589760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5" imgW="1181100" imgH="228600" progId="Equation.3">
                  <p:embed/>
                </p:oleObj>
              </mc:Choice>
              <mc:Fallback>
                <p:oleObj name="Формула" r:id="rId5" imgW="1181100" imgH="228600" progId="Equation.3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9" y="1579439"/>
                        <a:ext cx="3589760" cy="5893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52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3518" y="1380932"/>
            <a:ext cx="8811489" cy="3762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Лінійна форма моделі продуктивності праці відтворює </a:t>
            </a: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адитивний закон формування продуктивності праці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(рівень продуктивності праці є сума часток, що їх вносить у загальний рівень кожний чинник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Степенева форма відтворює </a:t>
            </a: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мультиплікативний закон формування продуктивності праці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продуктивності праці є добуток часток, що їх вносить у загальний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кожний чинник).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3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7818" y="689910"/>
            <a:ext cx="8801100" cy="1546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було зазначено раніше, що узявши логарифми (натуральні або десяткові) лівої та правої частин виразу (4), можна перейти від степеневої до лінійно-логарифмічної моделі продуктивності праці: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99136"/>
              </p:ext>
            </p:extLst>
          </p:nvPr>
        </p:nvGraphicFramePr>
        <p:xfrm>
          <a:off x="257902" y="3526282"/>
          <a:ext cx="8801100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Формула" r:id="rId3" imgW="3581400" imgH="203200" progId="Equation.3">
                  <p:embed/>
                </p:oleObj>
              </mc:Choice>
              <mc:Fallback>
                <p:oleObj name="Формула" r:id="rId3" imgW="3581400" imgH="20320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02" y="3526282"/>
                        <a:ext cx="8801100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ілка вниз 1"/>
          <p:cNvSpPr/>
          <p:nvPr/>
        </p:nvSpPr>
        <p:spPr>
          <a:xfrm>
            <a:off x="4173819" y="2321776"/>
            <a:ext cx="678735" cy="1128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21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5472" y="124710"/>
            <a:ext cx="8884227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Побудувати модель продуктивності праці – це означає </a:t>
            </a:r>
          </a:p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оцінити параметри моделі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5471" y="1149119"/>
            <a:ext cx="8884227" cy="35548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Оцінити статистичну значущість моделі та оцінок її параметрів і зробити висновки.</a:t>
            </a: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3.Обчислити всі економічні характеристики взаємозв’язку і зробити економічний аналіз.</a:t>
            </a: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Виконати прогноз продуктивності праці на наступні чотири місяці, якщо задані очікувані значення чинників, що впливають на неї.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44376"/>
              </p:ext>
            </p:extLst>
          </p:nvPr>
        </p:nvGraphicFramePr>
        <p:xfrm>
          <a:off x="4270017" y="881227"/>
          <a:ext cx="3668638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3" imgW="1308100" imgH="228600" progId="Equation.3">
                  <p:embed/>
                </p:oleObj>
              </mc:Choice>
              <mc:Fallback>
                <p:oleObj name="Формула" r:id="rId3" imgW="1308100" imgH="228600" progId="Equation.3">
                  <p:embed/>
                  <p:pic>
                    <p:nvPicPr>
                      <p:cNvPr id="307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017" y="881227"/>
                        <a:ext cx="3668638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87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5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0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34056" y="240505"/>
            <a:ext cx="7739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Т.11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4461" y="153982"/>
            <a:ext cx="8603673" cy="22852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П.1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Виробнича функція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модель, яка кількісно описує зв’язок основних  результативних показників виробничо-господарської діяльності з факторами, що визначають ці показники. До основних показників належать дохід, прибуток, рентабельність, продуктивність праці, собівартість тощо.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4461" y="2811373"/>
            <a:ext cx="8529317" cy="15465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Функція </a:t>
            </a:r>
            <a:r>
              <a:rPr lang="uk-UA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(CDPF)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належить до найвідоміших виробничих функцій, що набули широкого застосування в економічних дослідженнях, особливо на макрорівні. Класична виробнича функція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має вигляд 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2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0"/>
          <p:cNvSpPr/>
          <p:nvPr/>
        </p:nvSpPr>
        <p:spPr>
          <a:xfrm>
            <a:off x="578575" y="2061638"/>
            <a:ext cx="2808000" cy="1325100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– обсяг продукції </a:t>
            </a:r>
            <a:endParaRPr sz="2800" b="1" i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3242325" y="2061638"/>
            <a:ext cx="2988146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– основний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капітал </a:t>
            </a:r>
            <a:endParaRPr sz="2800" b="1" i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28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– робоча сила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endParaRPr sz="2800" b="1" i="1" dirty="0">
              <a:solidFill>
                <a:schemeClr val="bg1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7" name="Google Shape;1168;p41"/>
          <p:cNvGrpSpPr/>
          <p:nvPr/>
        </p:nvGrpSpPr>
        <p:grpSpPr>
          <a:xfrm>
            <a:off x="206188" y="3657600"/>
            <a:ext cx="820771" cy="872013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96061" y="528856"/>
            <a:ext cx="5967018" cy="7463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215629" algn="l"/>
                <a:tab pos="2836069" algn="l"/>
              </a:tabLst>
            </a:pPr>
            <a:r>
              <a:rPr lang="uk-UA" sz="4400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= </a:t>
            </a:r>
            <a:r>
              <a:rPr lang="uk-UA" sz="4400" i="1" dirty="0" err="1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</a:t>
            </a:r>
            <a:r>
              <a:rPr lang="uk-UA" sz="4400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400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4400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uk-UA" sz="4400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uk-UA" sz="4400" i="1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uk-UA" sz="4400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44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uk-UA" sz="4400" i="1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uk-UA" sz="4400" i="1" baseline="300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</a:t>
            </a:r>
            <a:r>
              <a:rPr lang="uk-UA" sz="4400" baseline="300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(1)</a:t>
            </a:r>
          </a:p>
        </p:txBody>
      </p:sp>
      <p:grpSp>
        <p:nvGrpSpPr>
          <p:cNvPr id="15" name="Google Shape;1303;p41"/>
          <p:cNvGrpSpPr/>
          <p:nvPr/>
        </p:nvGrpSpPr>
        <p:grpSpPr>
          <a:xfrm>
            <a:off x="7563079" y="3740727"/>
            <a:ext cx="753090" cy="788885"/>
            <a:chOff x="1510757" y="3225422"/>
            <a:chExt cx="720214" cy="637347"/>
          </a:xfrm>
        </p:grpSpPr>
        <p:sp>
          <p:nvSpPr>
            <p:cNvPr id="16" name="Google Shape;1304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05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06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07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08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09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10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644" y="-16536"/>
            <a:ext cx="8759537" cy="37625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Сума параметрів або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степінь однорідності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класичної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дорівнює одиниці. А це означає, що при збільшенні обох виробничих ресурсів на одиницю обсяг продукції також збільшиться на одиницю. Отже, ефективність ресурсів у такому разі стала.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5717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Практичні дослідження функції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Кобба–Дугласа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показали, що припущення про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лінійну однорідність на практиці виконується рідко.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 була запропонована виробнича функція загальнішого вигляду 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120058" y="3746032"/>
            <a:ext cx="4483279" cy="6848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57175"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1283494" algn="l"/>
                <a:tab pos="2836069" algn="l"/>
              </a:tabLst>
            </a:pPr>
            <a:r>
              <a:rPr lang="uk-UA" sz="4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= </a:t>
            </a:r>
            <a:r>
              <a:rPr lang="uk-UA" sz="40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</a:t>
            </a:r>
            <a:r>
              <a:rPr lang="uk-UA" sz="4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0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40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uk-UA" sz="40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4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2700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                     </a:t>
            </a:r>
            <a:r>
              <a:rPr lang="uk-UA" sz="27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(2)</a:t>
            </a:r>
          </a:p>
        </p:txBody>
      </p:sp>
      <p:grpSp>
        <p:nvGrpSpPr>
          <p:cNvPr id="4" name="Google Shape;1303;p41"/>
          <p:cNvGrpSpPr/>
          <p:nvPr/>
        </p:nvGrpSpPr>
        <p:grpSpPr>
          <a:xfrm>
            <a:off x="409685" y="3891174"/>
            <a:ext cx="445812" cy="394518"/>
            <a:chOff x="1510757" y="3225422"/>
            <a:chExt cx="720214" cy="637347"/>
          </a:xfrm>
        </p:grpSpPr>
        <p:sp>
          <p:nvSpPr>
            <p:cNvPr id="5" name="Google Shape;1304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05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06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07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08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09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10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61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 txBox="1">
            <a:spLocks noGrp="1"/>
          </p:cNvSpPr>
          <p:nvPr>
            <p:ph type="title"/>
          </p:nvPr>
        </p:nvSpPr>
        <p:spPr>
          <a:xfrm>
            <a:off x="83127" y="166255"/>
            <a:ext cx="8863445" cy="85910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Сума параметрів (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 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 відміну від попереднього випадку може бути як меншою, так і більшою від одиниці. </a:t>
            </a:r>
            <a:endParaRPr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/>
          </a:p>
        </p:txBody>
      </p:sp>
      <p:grpSp>
        <p:nvGrpSpPr>
          <p:cNvPr id="7" name="Google Shape;1377;p41"/>
          <p:cNvGrpSpPr/>
          <p:nvPr/>
        </p:nvGrpSpPr>
        <p:grpSpPr>
          <a:xfrm>
            <a:off x="3154017" y="1361208"/>
            <a:ext cx="2768799" cy="2824057"/>
            <a:chOff x="1570037" y="1341437"/>
            <a:chExt cx="4943475" cy="4576762"/>
          </a:xfrm>
        </p:grpSpPr>
        <p:sp>
          <p:nvSpPr>
            <p:cNvPr id="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151565" y="2133361"/>
            <a:ext cx="305135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+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&gt; 1, то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темпи росту обсягу продукції вищі за темпи росту виробничих ресурсів,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60160" y="2090261"/>
            <a:ext cx="306683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(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+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&lt; 1, то, навпаки,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темпи росту продукції нижчі за темпи росту ресурсів.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080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76253" y="78729"/>
            <a:ext cx="8627623" cy="1177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Припустимо, що рівень кожного виробничого ресурсу збільшився на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%, тоді величини їх відповідно дорівнюватимуть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69492" y="862601"/>
            <a:ext cx="492764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162256" y="2992120"/>
            <a:ext cx="3196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94854" y="1928871"/>
            <a:ext cx="6524863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 продукції на основі виробничої функції :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53697"/>
              </p:ext>
            </p:extLst>
          </p:nvPr>
        </p:nvGraphicFramePr>
        <p:xfrm>
          <a:off x="476253" y="2466910"/>
          <a:ext cx="7971555" cy="20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Формула" r:id="rId3" imgW="2578100" imgH="850900" progId="Equation.3">
                  <p:embed/>
                </p:oleObj>
              </mc:Choice>
              <mc:Fallback>
                <p:oleObj name="Формула" r:id="rId3" imgW="2578100" imgH="850900" progId="Equation.3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3" y="2466910"/>
                        <a:ext cx="7971555" cy="205313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34803"/>
              </p:ext>
            </p:extLst>
          </p:nvPr>
        </p:nvGraphicFramePr>
        <p:xfrm>
          <a:off x="5435243" y="984594"/>
          <a:ext cx="1514143" cy="83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Формула" r:id="rId5" imgW="647700" imgH="368300" progId="Equation.3">
                  <p:embed/>
                </p:oleObj>
              </mc:Choice>
              <mc:Fallback>
                <p:oleObj name="Формула" r:id="rId5" imgW="647700" imgH="368300" progId="Equation.3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243" y="984594"/>
                        <a:ext cx="1514143" cy="83457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00700"/>
              </p:ext>
            </p:extLst>
          </p:nvPr>
        </p:nvGraphicFramePr>
        <p:xfrm>
          <a:off x="2918065" y="984594"/>
          <a:ext cx="1478440" cy="84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Формула" r:id="rId7" imgW="672808" imgH="368140" progId="Equation.3">
                  <p:embed/>
                </p:oleObj>
              </mc:Choice>
              <mc:Fallback>
                <p:oleObj name="Формула" r:id="rId7" imgW="672808" imgH="368140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065" y="984594"/>
                        <a:ext cx="1478440" cy="8448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3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/>
          </a:p>
        </p:txBody>
      </p:sp>
      <p:grpSp>
        <p:nvGrpSpPr>
          <p:cNvPr id="7" name="Google Shape;1377;p41"/>
          <p:cNvGrpSpPr/>
          <p:nvPr/>
        </p:nvGrpSpPr>
        <p:grpSpPr>
          <a:xfrm>
            <a:off x="3154017" y="1361208"/>
            <a:ext cx="2768799" cy="2824057"/>
            <a:chOff x="1570037" y="1341437"/>
            <a:chExt cx="4943475" cy="4576762"/>
          </a:xfrm>
        </p:grpSpPr>
        <p:sp>
          <p:nvSpPr>
            <p:cNvPr id="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102661" y="2791514"/>
            <a:ext cx="30513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+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&lt; 1 –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 ніж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22816" y="2675094"/>
            <a:ext cx="306683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14287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+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 1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продукція збільшиться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uk-UA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39968" y="400680"/>
            <a:ext cx="494613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Звідси при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+ 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&gt; 1 </a:t>
            </a:r>
            <a:r>
              <a:rPr lang="uk-UA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 продукції зростає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 ніж на 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%; </a:t>
            </a:r>
            <a:endParaRPr lang="uk-UA" sz="2400" dirty="0"/>
          </a:p>
        </p:txBody>
      </p:sp>
      <p:grpSp>
        <p:nvGrpSpPr>
          <p:cNvPr id="15" name="Google Shape;1303;p41"/>
          <p:cNvGrpSpPr/>
          <p:nvPr/>
        </p:nvGrpSpPr>
        <p:grpSpPr>
          <a:xfrm>
            <a:off x="440857" y="3929267"/>
            <a:ext cx="445812" cy="394518"/>
            <a:chOff x="1510757" y="3225422"/>
            <a:chExt cx="720214" cy="637347"/>
          </a:xfrm>
        </p:grpSpPr>
        <p:sp>
          <p:nvSpPr>
            <p:cNvPr id="16" name="Google Shape;1304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05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06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07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08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09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10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50458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741</Words>
  <Application>Microsoft Office PowerPoint</Application>
  <PresentationFormat>Екран (16:9)</PresentationFormat>
  <Paragraphs>100</Paragraphs>
  <Slides>26</Slides>
  <Notes>9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26</vt:i4>
      </vt:variant>
    </vt:vector>
  </HeadingPairs>
  <TitlesOfParts>
    <vt:vector size="35" baseType="lpstr">
      <vt:lpstr>Symbol</vt:lpstr>
      <vt:lpstr>Oswald</vt:lpstr>
      <vt:lpstr>Calibri</vt:lpstr>
      <vt:lpstr>Times New Roman</vt:lpstr>
      <vt:lpstr>Source Sans Pro</vt:lpstr>
      <vt:lpstr>Arial</vt:lpstr>
      <vt:lpstr>Quince template</vt:lpstr>
      <vt:lpstr>Формула</vt:lpstr>
      <vt:lpstr>Microsoft Equation 3.0</vt:lpstr>
      <vt:lpstr>ЕКОНОМЕТРИКА лектор доцент кафедри статистики та економічного аналізу  Симоненко Олена Іванівна </vt:lpstr>
      <vt:lpstr>Презентація PowerPoint</vt:lpstr>
      <vt:lpstr>Рекомендована література:</vt:lpstr>
      <vt:lpstr>Презентація PowerPoint</vt:lpstr>
      <vt:lpstr>Презентація PowerPoint</vt:lpstr>
      <vt:lpstr>Презентація PowerPoint</vt:lpstr>
      <vt:lpstr>Сума параметрів ( + ) на відміну від попереднього випадку може бути як меншою, так і більшою від одиниці.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Швидкість зміни норми заміщення ресурсів у зв’язку зі зміною величини ресурсів обчислюється так: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87</cp:revision>
  <dcterms:modified xsi:type="dcterms:W3CDTF">2022-04-05T12:16:24Z</dcterms:modified>
</cp:coreProperties>
</file>