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8" r:id="rId3"/>
    <p:sldId id="259" r:id="rId4"/>
    <p:sldId id="260" r:id="rId5"/>
    <p:sldId id="261" r:id="rId6"/>
    <p:sldId id="262" r:id="rId7"/>
    <p:sldId id="263" r:id="rId8"/>
    <p:sldId id="257"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3"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3" r:id="rId58"/>
    <p:sldId id="314" r:id="rId59"/>
    <p:sldId id="312" r:id="rId60"/>
    <p:sldId id="315" r:id="rId61"/>
    <p:sldId id="316" r:id="rId62"/>
    <p:sldId id="317" r:id="rId63"/>
    <p:sldId id="318" r:id="rId64"/>
    <p:sldId id="319" r:id="rId6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smtClean="0"/>
              <a:t>Зразок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213191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77693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42B128-F3F2-4D91-AF7E-9BC1843C5778}"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0774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smtClean="0"/>
              <a:t>Зразок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1333548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42B128-F3F2-4D91-AF7E-9BC1843C5778}"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29909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1214779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1736903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2325211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4450108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EEF55AA1-7CE8-4B49-BBE7-A19FBA0CC322}"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474922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4130608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EEF55AA1-7CE8-4B49-BBE7-A19FBA0CC322}" type="datetimeFigureOut">
              <a:rPr lang="ru-RU" smtClean="0"/>
              <a:t>11.11.2020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4210348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EEF55AA1-7CE8-4B49-BBE7-A19FBA0CC322}" type="datetimeFigureOut">
              <a:rPr lang="ru-RU" smtClean="0"/>
              <a:t>11.11.2020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377416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55AA1-7CE8-4B49-BBE7-A19FBA0CC322}" type="datetimeFigureOut">
              <a:rPr lang="ru-RU" smtClean="0"/>
              <a:t>11.11.2020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983152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smtClean="0"/>
              <a:t>Зразок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203279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EEF55AA1-7CE8-4B49-BBE7-A19FBA0CC322}"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42B128-F3F2-4D91-AF7E-9BC1843C5778}" type="slidenum">
              <a:rPr lang="ru-RU" smtClean="0"/>
              <a:t>‹№›</a:t>
            </a:fld>
            <a:endParaRPr lang="ru-RU"/>
          </a:p>
        </p:txBody>
      </p:sp>
    </p:spTree>
    <p:extLst>
      <p:ext uri="{BB962C8B-B14F-4D97-AF65-F5344CB8AC3E}">
        <p14:creationId xmlns:p14="http://schemas.microsoft.com/office/powerpoint/2010/main" val="896897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EF55AA1-7CE8-4B49-BBE7-A19FBA0CC322}" type="datetimeFigureOut">
              <a:rPr lang="ru-RU" smtClean="0"/>
              <a:t>11.11.2020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42B128-F3F2-4D91-AF7E-9BC1843C5778}" type="slidenum">
              <a:rPr lang="ru-RU" smtClean="0"/>
              <a:t>‹№›</a:t>
            </a:fld>
            <a:endParaRPr lang="ru-RU"/>
          </a:p>
        </p:txBody>
      </p:sp>
    </p:spTree>
    <p:extLst>
      <p:ext uri="{BB962C8B-B14F-4D97-AF65-F5344CB8AC3E}">
        <p14:creationId xmlns:p14="http://schemas.microsoft.com/office/powerpoint/2010/main" val="272260220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2008908"/>
            <a:ext cx="6097587" cy="2768473"/>
          </a:xfrm>
        </p:spPr>
        <p:txBody>
          <a:bodyPr>
            <a:normAutofit fontScale="90000"/>
          </a:bodyPr>
          <a:lstStyle/>
          <a:p>
            <a:r>
              <a:rPr lang="ru-RU" b="1" dirty="0"/>
              <a:t>Тема 7</a:t>
            </a:r>
            <a:r>
              <a:rPr lang="uk-UA" b="1" dirty="0"/>
              <a:t>. Правове регулювання тваринництва</a:t>
            </a:r>
            <a:r>
              <a:rPr lang="ru-RU" b="1" dirty="0"/>
              <a:t> та </a:t>
            </a:r>
            <a:r>
              <a:rPr lang="ru-RU" b="1" dirty="0" err="1"/>
              <a:t>рослинництва</a:t>
            </a:r>
            <a:endParaRPr lang="ru-RU" dirty="0"/>
          </a:p>
        </p:txBody>
      </p:sp>
      <p:sp>
        <p:nvSpPr>
          <p:cNvPr id="3" name="Підзаголовок 2"/>
          <p:cNvSpPr>
            <a:spLocks noGrp="1"/>
          </p:cNvSpPr>
          <p:nvPr>
            <p:ph type="subTitle" idx="1"/>
          </p:nvPr>
        </p:nvSpPr>
        <p:spPr/>
        <p:txBody>
          <a:bodyPr/>
          <a:lstStyle/>
          <a:p>
            <a:endParaRPr lang="ru-RU" b="1" dirty="0"/>
          </a:p>
        </p:txBody>
      </p:sp>
    </p:spTree>
    <p:extLst>
      <p:ext uri="{BB962C8B-B14F-4D97-AF65-F5344CB8AC3E}">
        <p14:creationId xmlns:p14="http://schemas.microsoft.com/office/powerpoint/2010/main" val="25077282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Суб'єктам племінної справи у тваринництві, які здійснюють свою діяльність у межах прийнятих загальнодержавних програм </a:t>
            </a:r>
            <a:r>
              <a:rPr lang="uk-UA" sz="2000" dirty="0" err="1"/>
              <a:t>селе</a:t>
            </a:r>
            <a:r>
              <a:rPr lang="uk-UA" sz="2000" dirty="0"/>
              <a:t>- </a:t>
            </a:r>
            <a:r>
              <a:rPr lang="uk-UA" sz="2000" dirty="0" err="1"/>
              <a:t>кції</a:t>
            </a:r>
            <a:r>
              <a:rPr lang="uk-UA" sz="2000" dirty="0"/>
              <a:t> у тваринництві, Міністерством аграрної політики України </a:t>
            </a:r>
            <a:r>
              <a:rPr lang="uk-UA" sz="2000" dirty="0" err="1"/>
              <a:t>залеж</a:t>
            </a:r>
            <a:r>
              <a:rPr lang="uk-UA" sz="2000" dirty="0"/>
              <a:t>- но від напряму їх діяльності та якості племінних (генетичних) </a:t>
            </a:r>
            <a:r>
              <a:rPr lang="uk-UA" sz="2000" dirty="0" err="1"/>
              <a:t>ресур</a:t>
            </a:r>
            <a:r>
              <a:rPr lang="uk-UA" sz="2000" dirty="0"/>
              <a:t>- сів присвоюється відповідний </a:t>
            </a:r>
            <a:r>
              <a:rPr lang="uk-UA" sz="2000" i="1" dirty="0"/>
              <a:t>статус</a:t>
            </a:r>
            <a:r>
              <a:rPr lang="uk-UA" sz="2000" dirty="0"/>
              <a:t> на основі Положення про при- </a:t>
            </a:r>
            <a:r>
              <a:rPr lang="uk-UA" sz="2000" dirty="0" err="1"/>
              <a:t>своєння</a:t>
            </a:r>
            <a:r>
              <a:rPr lang="uk-UA" sz="2000" dirty="0"/>
              <a:t> відповідних статусів суб'єктам племінної справи у </a:t>
            </a:r>
            <a:r>
              <a:rPr lang="uk-UA" sz="2000" dirty="0" err="1"/>
              <a:t>тваринниц</a:t>
            </a:r>
            <a:r>
              <a:rPr lang="uk-UA" sz="2000" dirty="0"/>
              <a:t>- </a:t>
            </a:r>
            <a:r>
              <a:rPr lang="uk-UA" sz="2000" dirty="0" err="1"/>
              <a:t>тві</a:t>
            </a:r>
            <a:r>
              <a:rPr lang="uk-UA" sz="2000" dirty="0"/>
              <a:t>, затвердженого спільним наказом Мінагрополітики та УААН  від 17 липня 2001 р. № 215/66, зареєстрованого в Мін'юсті України 20 серпня 2001 р. за №721/5912.</a:t>
            </a:r>
            <a:endParaRPr lang="ru-RU" sz="2000" dirty="0"/>
          </a:p>
          <a:p>
            <a:endParaRPr lang="ru-RU" dirty="0"/>
          </a:p>
        </p:txBody>
      </p:sp>
    </p:spTree>
    <p:extLst>
      <p:ext uri="{BB962C8B-B14F-4D97-AF65-F5344CB8AC3E}">
        <p14:creationId xmlns:p14="http://schemas.microsoft.com/office/powerpoint/2010/main" val="15294202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Під статусом розуміється певний стан суб'єкта племінної справи у тваринництві, який визначається видом і напрямом його діяльності, якістю наявних племінних (генетичних) ресурсів та рівнем ведення селекційно-племінної роботи. </a:t>
            </a:r>
            <a:endParaRPr lang="uk-UA" sz="2000" dirty="0" smtClean="0"/>
          </a:p>
          <a:p>
            <a:r>
              <a:rPr lang="uk-UA" sz="2000" dirty="0"/>
              <a:t>Відповідний статус суб'єкта племінної справи у тваринництві визначається за результатами проведення дер- </a:t>
            </a:r>
            <a:r>
              <a:rPr lang="uk-UA" sz="2000" dirty="0" err="1"/>
              <a:t>жавної</a:t>
            </a:r>
            <a:r>
              <a:rPr lang="uk-UA" sz="2000" dirty="0"/>
              <a:t> атестації та переатестації </a:t>
            </a:r>
            <a:endParaRPr lang="uk-UA" sz="2000" dirty="0" smtClean="0"/>
          </a:p>
          <a:p>
            <a:r>
              <a:rPr lang="uk-UA" sz="2000" dirty="0"/>
              <a:t>затвердженого наказом Міністерства аграрної політики України і Української академії аграрних наук від 17 липня 2001 р. № 215/66, за- реєстрованого в Міністерстві юстиції України 20 серпня 2001 р. за № 722/5913</a:t>
            </a:r>
            <a:endParaRPr lang="ru-RU" sz="2800" dirty="0"/>
          </a:p>
        </p:txBody>
      </p:sp>
    </p:spTree>
    <p:extLst>
      <p:ext uri="{BB962C8B-B14F-4D97-AF65-F5344CB8AC3E}">
        <p14:creationId xmlns:p14="http://schemas.microsoft.com/office/powerpoint/2010/main" val="42681781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а у бджільництві — на основі Технологічних вимог до про- ведення селекційно-племінної роботи в галузі бджільництва, </a:t>
            </a:r>
            <a:r>
              <a:rPr lang="uk-UA" sz="2000" dirty="0" err="1"/>
              <a:t>прове</a:t>
            </a:r>
            <a:r>
              <a:rPr lang="uk-UA" sz="2000" dirty="0"/>
              <a:t>- </a:t>
            </a:r>
            <a:r>
              <a:rPr lang="uk-UA" sz="2000" dirty="0" err="1"/>
              <a:t>дення</a:t>
            </a:r>
            <a:r>
              <a:rPr lang="uk-UA" sz="2000" dirty="0"/>
              <a:t> атестації пасік і видачі племінних </a:t>
            </a:r>
            <a:r>
              <a:rPr lang="uk-UA" sz="2000" dirty="0" err="1"/>
              <a:t>свідоцтв</a:t>
            </a:r>
            <a:r>
              <a:rPr lang="uk-UA" sz="2000" dirty="0"/>
              <a:t> (сертифікатів), за- </a:t>
            </a:r>
            <a:r>
              <a:rPr lang="uk-UA" sz="2000" dirty="0" err="1"/>
              <a:t>тверджених</a:t>
            </a:r>
            <a:r>
              <a:rPr lang="uk-UA" sz="2000" dirty="0"/>
              <a:t> наказом Мінагрополітики України від 20 вересня 2000 р</a:t>
            </a:r>
            <a:r>
              <a:rPr lang="uk-UA" sz="2000" dirty="0" smtClean="0"/>
              <a:t>.</a:t>
            </a:r>
            <a:r>
              <a:rPr lang="uk-UA" sz="2000" dirty="0"/>
              <a:t> № 185/83, зареєстрованих у Міністерстві юстиції України 23 жовтня 2000 р. за № 739/4960.</a:t>
            </a:r>
            <a:endParaRPr lang="ru-RU" sz="2000" dirty="0"/>
          </a:p>
          <a:p>
            <a:endParaRPr lang="ru-RU" dirty="0"/>
          </a:p>
        </p:txBody>
      </p:sp>
    </p:spTree>
    <p:extLst>
      <p:ext uri="{BB962C8B-B14F-4D97-AF65-F5344CB8AC3E}">
        <p14:creationId xmlns:p14="http://schemas.microsoft.com/office/powerpoint/2010/main" val="1907326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i="1" dirty="0"/>
              <a:t>Ефективність</a:t>
            </a:r>
            <a:r>
              <a:rPr lang="uk-UA" sz="2000" dirty="0"/>
              <a:t> племінної справи прямо залежить від стану </a:t>
            </a:r>
            <a:r>
              <a:rPr lang="uk-UA" sz="2000" i="1" dirty="0" err="1"/>
              <a:t>пле</a:t>
            </a:r>
            <a:r>
              <a:rPr lang="uk-UA" sz="2000" i="1" dirty="0"/>
              <a:t>- мінного обліку </a:t>
            </a:r>
            <a:r>
              <a:rPr lang="uk-UA" sz="2000" dirty="0"/>
              <a:t>на підприємствах, які використовують племінних </a:t>
            </a:r>
            <a:r>
              <a:rPr lang="uk-UA" sz="2000" dirty="0" err="1"/>
              <a:t>тва</a:t>
            </a:r>
            <a:r>
              <a:rPr lang="uk-UA" sz="2000" dirty="0"/>
              <a:t>- </a:t>
            </a:r>
            <a:r>
              <a:rPr lang="uk-UA" sz="2000" dirty="0" err="1"/>
              <a:t>рин</a:t>
            </a:r>
            <a:r>
              <a:rPr lang="uk-UA" sz="2000" dirty="0"/>
              <a:t> або інші племінні (</a:t>
            </a:r>
            <a:r>
              <a:rPr lang="uk-UA" sz="2000" dirty="0" smtClean="0"/>
              <a:t>генетичні</a:t>
            </a:r>
            <a:r>
              <a:rPr lang="uk-UA" sz="2000" dirty="0"/>
              <a:t>) </a:t>
            </a:r>
            <a:r>
              <a:rPr lang="uk-UA" sz="2000" dirty="0" smtClean="0"/>
              <a:t>ресурси</a:t>
            </a:r>
          </a:p>
          <a:p>
            <a:r>
              <a:rPr lang="uk-UA" sz="2000" dirty="0"/>
              <a:t>Племінний облік </a:t>
            </a:r>
            <a:r>
              <a:rPr lang="uk-UA" sz="2000" dirty="0" err="1"/>
              <a:t>застосо</a:t>
            </a:r>
            <a:r>
              <a:rPr lang="uk-UA" sz="2000" dirty="0"/>
              <a:t>- </a:t>
            </a:r>
            <a:r>
              <a:rPr lang="uk-UA" sz="2000" dirty="0" err="1"/>
              <a:t>вується</a:t>
            </a:r>
            <a:r>
              <a:rPr lang="uk-UA" sz="2000" dirty="0"/>
              <a:t> </a:t>
            </a:r>
            <a:r>
              <a:rPr lang="uk-UA" sz="2000" i="1" dirty="0"/>
              <a:t>з метою </a:t>
            </a:r>
            <a:r>
              <a:rPr lang="uk-UA" sz="2000" dirty="0"/>
              <a:t>організації точного, систематичного обліку </a:t>
            </a:r>
            <a:r>
              <a:rPr lang="uk-UA" sz="2000" dirty="0" err="1"/>
              <a:t>похо</a:t>
            </a:r>
            <a:r>
              <a:rPr lang="uk-UA" sz="2000" dirty="0"/>
              <a:t>- </a:t>
            </a:r>
            <a:r>
              <a:rPr lang="uk-UA" sz="2000" dirty="0" err="1"/>
              <a:t>дження</a:t>
            </a:r>
            <a:r>
              <a:rPr lang="uk-UA" sz="2000" dirty="0"/>
              <a:t> кожної тварини, її селекційних ознак для проведення </a:t>
            </a:r>
            <a:r>
              <a:rPr lang="uk-UA" sz="2000" dirty="0" err="1"/>
              <a:t>селек</a:t>
            </a:r>
            <a:r>
              <a:rPr lang="uk-UA" sz="2000" dirty="0"/>
              <a:t>- </a:t>
            </a:r>
            <a:r>
              <a:rPr lang="uk-UA" sz="2000" dirty="0" err="1"/>
              <a:t>ційно</a:t>
            </a:r>
            <a:r>
              <a:rPr lang="uk-UA" sz="2000" dirty="0"/>
              <a:t>-племінної роботи, удосконалення існуючих та розробки нових ефективних методів практичної селекції, визначення більш </a:t>
            </a:r>
            <a:r>
              <a:rPr lang="uk-UA" sz="2000" dirty="0" err="1"/>
              <a:t>раціональ</a:t>
            </a:r>
            <a:r>
              <a:rPr lang="uk-UA" sz="2000" dirty="0"/>
              <a:t>- них методів добору та підбору тварин у конкретних умовах вирощу- </a:t>
            </a:r>
            <a:r>
              <a:rPr lang="uk-UA" sz="2000" dirty="0" err="1"/>
              <a:t>вання</a:t>
            </a:r>
            <a:r>
              <a:rPr lang="uk-UA" sz="2000" dirty="0"/>
              <a:t>.</a:t>
            </a:r>
            <a:endParaRPr lang="ru-RU" sz="2400" dirty="0"/>
          </a:p>
        </p:txBody>
      </p:sp>
    </p:spTree>
    <p:extLst>
      <p:ext uri="{BB962C8B-B14F-4D97-AF65-F5344CB8AC3E}">
        <p14:creationId xmlns:p14="http://schemas.microsoft.com/office/powerpoint/2010/main" val="379895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845127"/>
            <a:ext cx="8915400" cy="5066095"/>
          </a:xfrm>
        </p:spPr>
        <p:txBody>
          <a:bodyPr>
            <a:normAutofit/>
          </a:bodyPr>
          <a:lstStyle/>
          <a:p>
            <a:r>
              <a:rPr lang="uk-UA" sz="2000" b="1" i="1" dirty="0"/>
              <a:t>Племінний облік </a:t>
            </a:r>
            <a:r>
              <a:rPr lang="uk-UA" sz="2000" i="1" dirty="0"/>
              <a:t>— </a:t>
            </a:r>
            <a:r>
              <a:rPr lang="uk-UA" sz="2000" dirty="0"/>
              <a:t>це визначення та внесення до документів з племінної справи (племінної документації) суб'єктами племінного </a:t>
            </a:r>
            <a:r>
              <a:rPr lang="uk-UA" sz="2000" dirty="0" err="1"/>
              <a:t>тва</a:t>
            </a:r>
            <a:r>
              <a:rPr lang="uk-UA" sz="2000" dirty="0"/>
              <a:t>- </a:t>
            </a:r>
            <a:r>
              <a:rPr lang="uk-UA" sz="2000" dirty="0" err="1"/>
              <a:t>ринництва</a:t>
            </a:r>
            <a:r>
              <a:rPr lang="uk-UA" sz="2000" dirty="0"/>
              <a:t> даних про походження, продуктивність, тип, характер </a:t>
            </a:r>
            <a:r>
              <a:rPr lang="uk-UA" sz="2000" dirty="0" err="1"/>
              <a:t>спа</a:t>
            </a:r>
            <a:r>
              <a:rPr lang="uk-UA" sz="2000" dirty="0"/>
              <a:t>- </a:t>
            </a:r>
            <a:r>
              <a:rPr lang="uk-UA" sz="2000" dirty="0" err="1"/>
              <a:t>дковості</a:t>
            </a:r>
            <a:r>
              <a:rPr lang="uk-UA" sz="2000" dirty="0"/>
              <a:t> і наслідування господарсько-корисних ознак та інші </a:t>
            </a:r>
            <a:r>
              <a:rPr lang="uk-UA" sz="2000" dirty="0" err="1"/>
              <a:t>індиві</a:t>
            </a:r>
            <a:r>
              <a:rPr lang="uk-UA" sz="2000" dirty="0"/>
              <a:t>- дуальні якості тварин з метою одержання систематизованих </a:t>
            </a:r>
            <a:r>
              <a:rPr lang="uk-UA" sz="2000" dirty="0" err="1"/>
              <a:t>відомос</a:t>
            </a:r>
            <a:r>
              <a:rPr lang="uk-UA" sz="2000" dirty="0"/>
              <a:t>- </a:t>
            </a:r>
            <a:r>
              <a:rPr lang="uk-UA" sz="2000" dirty="0" err="1"/>
              <a:t>тей</a:t>
            </a:r>
            <a:r>
              <a:rPr lang="uk-UA" sz="2000" dirty="0"/>
              <a:t>, необхідних для ведення племінної </a:t>
            </a:r>
            <a:r>
              <a:rPr lang="uk-UA" sz="2000" dirty="0" smtClean="0"/>
              <a:t>справи</a:t>
            </a:r>
          </a:p>
          <a:p>
            <a:endParaRPr lang="uk-UA" sz="2000" dirty="0"/>
          </a:p>
          <a:p>
            <a:r>
              <a:rPr lang="uk-UA" sz="2000" dirty="0"/>
              <a:t>Він узгоджується з первин- ним зоотехнічним та бухгалтерським обліком і складається з таких елементів</a:t>
            </a:r>
            <a:r>
              <a:rPr lang="uk-UA" sz="2000" dirty="0" smtClean="0"/>
              <a:t>:</a:t>
            </a:r>
          </a:p>
          <a:p>
            <a:r>
              <a:rPr lang="uk-UA" sz="2000" dirty="0" smtClean="0"/>
              <a:t> </a:t>
            </a:r>
            <a:r>
              <a:rPr lang="uk-UA" sz="2000" dirty="0"/>
              <a:t>ідентифікації (присвоєння клички та ідентифікаційного но- мера), зважування, промірів, запису інформації про тварину у </a:t>
            </a:r>
            <a:r>
              <a:rPr lang="uk-UA" sz="2000" dirty="0" err="1"/>
              <a:t>відпові</a:t>
            </a:r>
            <a:r>
              <a:rPr lang="uk-UA" sz="2000" dirty="0"/>
              <a:t>- дні форми племінного обліку.</a:t>
            </a:r>
            <a:endParaRPr lang="ru-RU" sz="2400" dirty="0"/>
          </a:p>
        </p:txBody>
      </p:sp>
    </p:spTree>
    <p:extLst>
      <p:ext uri="{BB962C8B-B14F-4D97-AF65-F5344CB8AC3E}">
        <p14:creationId xmlns:p14="http://schemas.microsoft.com/office/powerpoint/2010/main" val="162845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1"/>
            <a:ext cx="8915400" cy="5287112"/>
          </a:xfrm>
        </p:spPr>
        <p:txBody>
          <a:bodyPr/>
          <a:lstStyle/>
          <a:p>
            <a:r>
              <a:rPr lang="uk-UA" sz="2000" dirty="0"/>
              <a:t>Необхідною складовою племінного обліку є </a:t>
            </a:r>
            <a:r>
              <a:rPr lang="uk-UA" sz="2000" i="1" dirty="0"/>
              <a:t>ідентифікація і ре- </a:t>
            </a:r>
            <a:r>
              <a:rPr lang="uk-UA" sz="2000" i="1" dirty="0" err="1"/>
              <a:t>єстрація</a:t>
            </a:r>
            <a:r>
              <a:rPr lang="uk-UA" sz="2000" i="1" dirty="0"/>
              <a:t> </a:t>
            </a:r>
            <a:r>
              <a:rPr lang="uk-UA" sz="2000" dirty="0"/>
              <a:t>племінних тварин</a:t>
            </a:r>
            <a:r>
              <a:rPr lang="uk-UA" sz="2000" dirty="0" smtClean="0"/>
              <a:t>.</a:t>
            </a:r>
          </a:p>
          <a:p>
            <a:r>
              <a:rPr lang="uk-UA" sz="2000" dirty="0" smtClean="0"/>
              <a:t> </a:t>
            </a:r>
            <a:r>
              <a:rPr lang="uk-UA" sz="2000" dirty="0"/>
              <a:t>Обов'язковість проведення цих операцій встановлюється законом. Так, у ст. 10 Закону України «Про племінну справу у тваринництві» встановлюються обов'язкові вимоги щодо іде- </a:t>
            </a:r>
            <a:r>
              <a:rPr lang="uk-UA" sz="2000" dirty="0" err="1"/>
              <a:t>нтифікації</a:t>
            </a:r>
            <a:r>
              <a:rPr lang="uk-UA" sz="2000" dirty="0"/>
              <a:t>, а у ст. 11 цього Закону — щодо державної реєстрації </a:t>
            </a:r>
            <a:r>
              <a:rPr lang="uk-UA" sz="2000" dirty="0" err="1"/>
              <a:t>пле</a:t>
            </a:r>
            <a:r>
              <a:rPr lang="uk-UA" sz="2000" dirty="0"/>
              <a:t>- мінних тварин і племінних стад. Ідентифікації і реєстрації підлягають усі тварини, які перебувають, розводяться або утримуються на </a:t>
            </a:r>
            <a:r>
              <a:rPr lang="uk-UA" sz="2000" dirty="0" err="1"/>
              <a:t>тери</a:t>
            </a:r>
            <a:r>
              <a:rPr lang="uk-UA" sz="2000" dirty="0"/>
              <a:t>- торії України.</a:t>
            </a:r>
            <a:endParaRPr lang="ru-RU" sz="2000" dirty="0"/>
          </a:p>
          <a:p>
            <a:endParaRPr lang="ru-RU" dirty="0"/>
          </a:p>
        </p:txBody>
      </p:sp>
    </p:spTree>
    <p:extLst>
      <p:ext uri="{BB962C8B-B14F-4D97-AF65-F5344CB8AC3E}">
        <p14:creationId xmlns:p14="http://schemas.microsoft.com/office/powerpoint/2010/main" val="2772599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955965"/>
            <a:ext cx="8915400" cy="4955258"/>
          </a:xfrm>
        </p:spPr>
        <p:txBody>
          <a:bodyPr>
            <a:normAutofit/>
          </a:bodyPr>
          <a:lstStyle/>
          <a:p>
            <a:r>
              <a:rPr lang="uk-UA" sz="2000" b="1" i="1" dirty="0"/>
              <a:t>Ідентифікація тварин </a:t>
            </a:r>
            <a:r>
              <a:rPr lang="uk-UA" sz="2000" dirty="0"/>
              <a:t>— це процес їх нумерації, присвоєння кличок, фотографування тощо, що забезпечує можливість формування інформації про кожну тварину зокрема та встановлення відповідності цієї інформації даній тварині. Тварині присвоюється індивідуальний ідентифікаційний номер, який не змінюється протягом її життя та є унікальним у межах одного виду тварин</a:t>
            </a:r>
            <a:r>
              <a:rPr lang="uk-UA" sz="2000" dirty="0" smtClean="0"/>
              <a:t>.</a:t>
            </a:r>
          </a:p>
          <a:p>
            <a:r>
              <a:rPr lang="uk-UA" b="1" i="1" dirty="0"/>
              <a:t>Державна реєстрація племінних тварин і племінних стад </a:t>
            </a:r>
            <a:r>
              <a:rPr lang="uk-UA" i="1" dirty="0" smtClean="0"/>
              <a:t>—</a:t>
            </a:r>
            <a:r>
              <a:rPr lang="uk-UA" dirty="0" smtClean="0"/>
              <a:t>це </a:t>
            </a:r>
            <a:r>
              <a:rPr lang="uk-UA" dirty="0"/>
              <a:t>внесення даних про племінних тварин  і племінні  стада  </a:t>
            </a:r>
            <a:r>
              <a:rPr lang="uk-UA" dirty="0" smtClean="0"/>
              <a:t>відповідно до </a:t>
            </a:r>
            <a:r>
              <a:rPr lang="uk-UA" dirty="0"/>
              <a:t>державних книг племінних тварин і Державного племінного </a:t>
            </a:r>
            <a:r>
              <a:rPr lang="uk-UA" dirty="0" err="1"/>
              <a:t>реєст</a:t>
            </a:r>
            <a:r>
              <a:rPr lang="uk-UA" dirty="0"/>
              <a:t>- </a:t>
            </a:r>
            <a:r>
              <a:rPr lang="uk-UA" dirty="0" err="1"/>
              <a:t>ру</a:t>
            </a:r>
            <a:r>
              <a:rPr lang="uk-UA" dirty="0"/>
              <a:t> з метою формування відповідної бази даних про племінні ресурси. </a:t>
            </a:r>
            <a:endParaRPr lang="ru-RU" dirty="0"/>
          </a:p>
          <a:p>
            <a:r>
              <a:rPr lang="uk-UA" sz="2000" b="1" i="1" dirty="0"/>
              <a:t>Державний племінний реєстр </a:t>
            </a:r>
            <a:r>
              <a:rPr lang="uk-UA" sz="2000" dirty="0"/>
              <a:t>— це ін- формаційна база даних про племінні стада. Процедура ведення Дер- </a:t>
            </a:r>
            <a:r>
              <a:rPr lang="uk-UA" sz="2000" dirty="0" err="1"/>
              <a:t>жавного</a:t>
            </a:r>
            <a:r>
              <a:rPr lang="uk-UA" sz="2000" dirty="0"/>
              <a:t> племінного реєстру здійснюється відповідно до Положення про Державний племінний реєстр, затвердженого наказом </a:t>
            </a:r>
            <a:r>
              <a:rPr lang="uk-UA" sz="2000" dirty="0" err="1"/>
              <a:t>Мінагропо</a:t>
            </a:r>
            <a:r>
              <a:rPr lang="uk-UA" sz="2000" dirty="0"/>
              <a:t>- </a:t>
            </a:r>
            <a:r>
              <a:rPr lang="uk-UA" sz="2000" dirty="0" err="1"/>
              <a:t>літики</a:t>
            </a:r>
            <a:r>
              <a:rPr lang="uk-UA" sz="2000" dirty="0"/>
              <a:t> України і УААН від 20 травня 2002 р.</a:t>
            </a:r>
            <a:endParaRPr lang="ru-RU" sz="2400" dirty="0"/>
          </a:p>
        </p:txBody>
      </p:sp>
    </p:spTree>
    <p:extLst>
      <p:ext uri="{BB962C8B-B14F-4D97-AF65-F5344CB8AC3E}">
        <p14:creationId xmlns:p14="http://schemas.microsoft.com/office/powerpoint/2010/main" val="258669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Процедура ідентифікації і державної реєстрації має свої </a:t>
            </a:r>
            <a:r>
              <a:rPr lang="uk-UA" sz="2000" dirty="0" err="1"/>
              <a:t>особли</a:t>
            </a:r>
            <a:r>
              <a:rPr lang="uk-UA" sz="2000" dirty="0"/>
              <a:t>- </a:t>
            </a:r>
            <a:r>
              <a:rPr lang="uk-UA" sz="2000" dirty="0" err="1"/>
              <a:t>вості</a:t>
            </a:r>
            <a:r>
              <a:rPr lang="uk-UA" sz="2000" dirty="0"/>
              <a:t> залежно від виду сільськогосподарських тварин. </a:t>
            </a:r>
            <a:endParaRPr lang="uk-UA" sz="2000" dirty="0" smtClean="0"/>
          </a:p>
          <a:p>
            <a:r>
              <a:rPr lang="uk-UA" sz="2000" dirty="0"/>
              <a:t>Ці особливості виокремлено у низці відповідних положень, які у своїй сукупності охоплюють правову регламентацію цілісного процесу ідентифікації і державної реєстрації племінних </a:t>
            </a:r>
            <a:r>
              <a:rPr lang="uk-UA" sz="2000" dirty="0" smtClean="0"/>
              <a:t>тварин</a:t>
            </a:r>
          </a:p>
          <a:p>
            <a:r>
              <a:rPr lang="uk-UA" sz="2000" dirty="0"/>
              <a:t>Слід зазначити, що в Україні функціонує спеціальний держав- ний орган, який координує роботу з ідентифікації і реєстрації тварин,</a:t>
            </a:r>
            <a:endParaRPr lang="ru-RU" sz="2000" dirty="0"/>
          </a:p>
          <a:p>
            <a:r>
              <a:rPr lang="uk-UA" sz="2000" dirty="0"/>
              <a:t>Державне підприємство «Агентство з ідентифікації і реєстрації тварин», створене наказом Міністерства аграрної політики України від 29 липня 2002 р. № 213</a:t>
            </a:r>
            <a:endParaRPr lang="uk-UA" sz="2400" dirty="0" smtClean="0"/>
          </a:p>
        </p:txBody>
      </p:sp>
    </p:spTree>
    <p:extLst>
      <p:ext uri="{BB962C8B-B14F-4D97-AF65-F5344CB8AC3E}">
        <p14:creationId xmlns:p14="http://schemas.microsoft.com/office/powerpoint/2010/main" val="624395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762000"/>
            <a:ext cx="8915400" cy="5149222"/>
          </a:xfrm>
        </p:spPr>
        <p:txBody>
          <a:bodyPr>
            <a:normAutofit/>
          </a:bodyPr>
          <a:lstStyle/>
          <a:p>
            <a:r>
              <a:rPr lang="uk-UA" sz="2000" dirty="0"/>
              <a:t>Для окремих видів сільськогосподарських тварин (великої рога- тої худоби) встановлено необхідність мати </a:t>
            </a:r>
            <a:r>
              <a:rPr lang="uk-UA" sz="2000" i="1" dirty="0"/>
              <a:t>паспорти і ветеринарні ка- </a:t>
            </a:r>
            <a:r>
              <a:rPr lang="uk-UA" sz="2000" i="1" dirty="0" err="1"/>
              <a:t>ртки</a:t>
            </a:r>
            <a:r>
              <a:rPr lang="uk-UA" sz="2000" i="1" dirty="0"/>
              <a:t> до </a:t>
            </a:r>
            <a:r>
              <a:rPr lang="uk-UA" sz="2000" i="1" dirty="0" smtClean="0"/>
              <a:t>паспорта</a:t>
            </a:r>
          </a:p>
          <a:p>
            <a:r>
              <a:rPr lang="uk-UA" sz="2000" b="1" i="1" dirty="0"/>
              <a:t>Паспорт великої рогатої худоби </a:t>
            </a:r>
            <a:r>
              <a:rPr lang="uk-UA" sz="2000" i="1" dirty="0"/>
              <a:t>— </a:t>
            </a:r>
            <a:r>
              <a:rPr lang="uk-UA" sz="2000" dirty="0"/>
              <a:t>це документ, виданий </a:t>
            </a:r>
            <a:r>
              <a:rPr lang="uk-UA" sz="2000" dirty="0" err="1"/>
              <a:t>Аге</a:t>
            </a:r>
            <a:r>
              <a:rPr lang="uk-UA" sz="2000" dirty="0"/>
              <a:t>- </a:t>
            </a:r>
            <a:r>
              <a:rPr lang="uk-UA" sz="2000" dirty="0" err="1"/>
              <a:t>нтством</a:t>
            </a:r>
            <a:r>
              <a:rPr lang="uk-UA" sz="2000" dirty="0"/>
              <a:t> з ідентифікації і реєстрації тварин, що містить дані стосовно тварини, її переміщення, власників або утримувачів, </a:t>
            </a:r>
            <a:r>
              <a:rPr lang="uk-UA" sz="2000" dirty="0" err="1"/>
              <a:t>місцезнаходжен</a:t>
            </a:r>
            <a:r>
              <a:rPr lang="uk-UA" sz="2000" dirty="0"/>
              <a:t>- ня і реєстрації в Реєстрі тварин та є супровідним документом при будь-якому переміщенні тварини.</a:t>
            </a:r>
            <a:endParaRPr lang="ru-RU" sz="2000" dirty="0"/>
          </a:p>
          <a:p>
            <a:r>
              <a:rPr lang="uk-UA" sz="2000" b="1" i="1" dirty="0"/>
              <a:t>Ветеринарна картка </a:t>
            </a:r>
            <a:r>
              <a:rPr lang="uk-UA" sz="2000" dirty="0"/>
              <a:t>до паспорта вели- </a:t>
            </a:r>
            <a:r>
              <a:rPr lang="uk-UA" sz="2000" dirty="0" err="1"/>
              <a:t>кої</a:t>
            </a:r>
            <a:r>
              <a:rPr lang="uk-UA" sz="2000" dirty="0"/>
              <a:t> рогатої худоби — документ, що засвідчує дані щодо ветеринарно- санітарного стану господарства, де перебуває тварина, та стану </a:t>
            </a:r>
            <a:r>
              <a:rPr lang="uk-UA" sz="2000" dirty="0" err="1"/>
              <a:t>здоро</a:t>
            </a:r>
            <a:r>
              <a:rPr lang="uk-UA" sz="2000" dirty="0"/>
              <a:t>- </a:t>
            </a:r>
            <a:r>
              <a:rPr lang="uk-UA" sz="2000" dirty="0" err="1"/>
              <a:t>в'я</a:t>
            </a:r>
            <a:r>
              <a:rPr lang="uk-UA" sz="2000" dirty="0"/>
              <a:t> тварини, факт проведення вакцинацій, діагностичних досліджень і профілактичних обробок та є додатком до паспорта великої рогатої худоби.</a:t>
            </a:r>
            <a:endParaRPr lang="ru-RU" sz="2400" i="1" dirty="0"/>
          </a:p>
        </p:txBody>
      </p:sp>
    </p:spTree>
    <p:extLst>
      <p:ext uri="{BB962C8B-B14F-4D97-AF65-F5344CB8AC3E}">
        <p14:creationId xmlns:p14="http://schemas.microsoft.com/office/powerpoint/2010/main" val="414577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831273"/>
            <a:ext cx="8915400" cy="5079949"/>
          </a:xfrm>
        </p:spPr>
        <p:txBody>
          <a:bodyPr/>
          <a:lstStyle/>
          <a:p>
            <a:r>
              <a:rPr lang="uk-UA" sz="2000" dirty="0"/>
              <a:t>Ветеринарні картки бувають двох кольорів: зеленого і жовтого. Ветеринарна картка зеленого кольору видається тільки на здорову тварину, тоді як ветеринарна картка жовтого кольору видається </a:t>
            </a:r>
            <a:r>
              <a:rPr lang="uk-UA" sz="2000" dirty="0" smtClean="0"/>
              <a:t>на</a:t>
            </a:r>
            <a:r>
              <a:rPr lang="uk-UA" sz="2400" dirty="0" smtClean="0"/>
              <a:t> </a:t>
            </a:r>
            <a:r>
              <a:rPr lang="uk-UA" sz="2000" dirty="0" smtClean="0"/>
              <a:t>тварин</a:t>
            </a:r>
            <a:r>
              <a:rPr lang="uk-UA" sz="2000" dirty="0"/>
              <a:t>, які є не придатними для подальшого розведення і </a:t>
            </a:r>
            <a:r>
              <a:rPr lang="uk-UA" sz="2000" dirty="0" err="1"/>
              <a:t>направля</a:t>
            </a:r>
            <a:r>
              <a:rPr lang="uk-UA" sz="2000" dirty="0"/>
              <a:t>- </a:t>
            </a:r>
            <a:r>
              <a:rPr lang="uk-UA" sz="2000" dirty="0" err="1"/>
              <a:t>ються</a:t>
            </a:r>
            <a:r>
              <a:rPr lang="uk-UA" sz="2000" dirty="0"/>
              <a:t> на забійні </a:t>
            </a:r>
            <a:r>
              <a:rPr lang="uk-UA" sz="2000" dirty="0" smtClean="0"/>
              <a:t>підприємства.</a:t>
            </a:r>
            <a:endParaRPr lang="ru-RU" sz="2400" dirty="0"/>
          </a:p>
          <a:p>
            <a:r>
              <a:rPr lang="uk-UA" sz="2000" dirty="0"/>
              <a:t>Забороняється використання тварин для відтворення та приймання і продаж молока, молочної сировини від тварин, на яких видана ветеринарна картка жовтого кольору.</a:t>
            </a:r>
            <a:endParaRPr lang="ru-RU" sz="2000" dirty="0"/>
          </a:p>
        </p:txBody>
      </p:sp>
    </p:spTree>
    <p:extLst>
      <p:ext uri="{BB962C8B-B14F-4D97-AF65-F5344CB8AC3E}">
        <p14:creationId xmlns:p14="http://schemas.microsoft.com/office/powerpoint/2010/main" val="123294278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6" y="624110"/>
            <a:ext cx="8767802" cy="664363"/>
          </a:xfrm>
        </p:spPr>
        <p:txBody>
          <a:bodyPr>
            <a:normAutofit fontScale="90000"/>
          </a:bodyPr>
          <a:lstStyle/>
          <a:p>
            <a:pPr algn="ctr"/>
            <a:r>
              <a:rPr lang="uk-UA" sz="2700" b="1" dirty="0"/>
              <a:t>ПРАВОВЕ РЕГУЛЮВАННЯ ТВАРИННИЦТВА</a:t>
            </a:r>
            <a:r>
              <a:rPr lang="ru-RU" dirty="0"/>
              <a:t/>
            </a:r>
            <a:br>
              <a:rPr lang="ru-RU" dirty="0"/>
            </a:br>
            <a:endParaRPr lang="ru-RU" dirty="0"/>
          </a:p>
        </p:txBody>
      </p:sp>
      <p:sp>
        <p:nvSpPr>
          <p:cNvPr id="3" name="Місце для вмісту 2"/>
          <p:cNvSpPr>
            <a:spLocks noGrp="1"/>
          </p:cNvSpPr>
          <p:nvPr>
            <p:ph idx="1"/>
          </p:nvPr>
        </p:nvSpPr>
        <p:spPr>
          <a:xfrm>
            <a:off x="2589212" y="1191491"/>
            <a:ext cx="8915400" cy="4719731"/>
          </a:xfrm>
        </p:spPr>
        <p:txBody>
          <a:bodyPr/>
          <a:lstStyle/>
          <a:p>
            <a:pPr marL="342900" lvl="1" indent="-342900"/>
            <a:endParaRPr lang="uk-UA" sz="2000" b="1" dirty="0" smtClean="0"/>
          </a:p>
          <a:p>
            <a:pPr marL="342900" lvl="1" indent="-342900"/>
            <a:r>
              <a:rPr lang="uk-UA" sz="2000" b="1" dirty="0" smtClean="0"/>
              <a:t>Загальна </a:t>
            </a:r>
            <a:r>
              <a:rPr lang="uk-UA" sz="2000" b="1" dirty="0"/>
              <a:t>характеристика правового регулювання галузі </a:t>
            </a:r>
            <a:r>
              <a:rPr lang="uk-UA" sz="2000" b="1" dirty="0" smtClean="0"/>
              <a:t>тваринництва</a:t>
            </a:r>
          </a:p>
          <a:p>
            <a:pPr marL="342900" lvl="1" indent="-342900"/>
            <a:r>
              <a:rPr lang="uk-UA" sz="2000" b="1" dirty="0"/>
              <a:t>Правове регулювання племінної справи у </a:t>
            </a:r>
            <a:r>
              <a:rPr lang="uk-UA" sz="2000" b="1" dirty="0" smtClean="0"/>
              <a:t>тваринництві</a:t>
            </a:r>
          </a:p>
          <a:p>
            <a:pPr marL="342900" lvl="1" indent="-342900"/>
            <a:r>
              <a:rPr lang="uk-UA" sz="2000" b="1" dirty="0"/>
              <a:t>Правові засади виробництва молока і м'яса</a:t>
            </a:r>
            <a:endParaRPr lang="ru-RU" sz="2000" b="1" dirty="0"/>
          </a:p>
          <a:p>
            <a:pPr marL="342900" lvl="1" indent="-342900"/>
            <a:r>
              <a:rPr lang="uk-UA" sz="2000" b="1" dirty="0"/>
              <a:t>Правове регулювання виробництва рибної продукції</a:t>
            </a:r>
            <a:endParaRPr lang="ru-RU" sz="2000" b="1" dirty="0"/>
          </a:p>
          <a:p>
            <a:pPr marL="342900" lvl="1" indent="-342900"/>
            <a:r>
              <a:rPr lang="uk-UA" sz="2000" b="1" dirty="0"/>
              <a:t>Правове регулювання бджільництва</a:t>
            </a:r>
            <a:endParaRPr lang="ru-RU" sz="2000" b="1" dirty="0"/>
          </a:p>
          <a:p>
            <a:pPr marL="342900" lvl="1" indent="-342900"/>
            <a:r>
              <a:rPr lang="uk-UA" sz="2000" b="1" dirty="0"/>
              <a:t>Правове регулювання виробництва інших продуктів </a:t>
            </a:r>
            <a:r>
              <a:rPr lang="uk-UA" sz="2000" b="1" dirty="0" err="1"/>
              <a:t>тва</a:t>
            </a:r>
            <a:r>
              <a:rPr lang="uk-UA" sz="2000" b="1" dirty="0"/>
              <a:t>- </a:t>
            </a:r>
            <a:r>
              <a:rPr lang="uk-UA" sz="2000" b="1" dirty="0" err="1"/>
              <a:t>ринництва</a:t>
            </a:r>
            <a:endParaRPr lang="ru-RU" sz="2000" b="1" dirty="0"/>
          </a:p>
          <a:p>
            <a:pPr marL="342900" lvl="1" indent="-342900"/>
            <a:endParaRPr lang="ru-RU" b="1" dirty="0"/>
          </a:p>
          <a:p>
            <a:pPr marL="342900" lvl="1" indent="-342900"/>
            <a:endParaRPr lang="ru-RU" b="1" dirty="0"/>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43468" y="4738253"/>
            <a:ext cx="2948532" cy="2119747"/>
          </a:xfrm>
          <a:prstGeom prst="rect">
            <a:avLst/>
          </a:prstGeom>
        </p:spPr>
      </p:pic>
    </p:spTree>
    <p:extLst>
      <p:ext uri="{BB962C8B-B14F-4D97-AF65-F5344CB8AC3E}">
        <p14:creationId xmlns:p14="http://schemas.microsoft.com/office/powerpoint/2010/main" val="1458869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734291"/>
            <a:ext cx="8915400" cy="5176931"/>
          </a:xfrm>
        </p:spPr>
        <p:txBody>
          <a:bodyPr>
            <a:normAutofit/>
          </a:bodyPr>
          <a:lstStyle/>
          <a:p>
            <a:r>
              <a:rPr lang="uk-UA" sz="2000" dirty="0"/>
              <a:t>Відповідність племінних (генетичних) ресурсів установленим вимогам </a:t>
            </a:r>
            <a:r>
              <a:rPr lang="uk-UA" sz="2000" dirty="0" smtClean="0"/>
              <a:t>засвідчується </a:t>
            </a:r>
            <a:r>
              <a:rPr lang="uk-UA" sz="2000" i="1" dirty="0"/>
              <a:t>племінним свідоцтвом </a:t>
            </a:r>
            <a:endParaRPr lang="uk-UA" sz="2000" i="1" dirty="0" smtClean="0"/>
          </a:p>
          <a:p>
            <a:r>
              <a:rPr lang="uk-UA" sz="2000" b="1" i="1" dirty="0"/>
              <a:t>Племінне свідоцтво (сертифікат) </a:t>
            </a:r>
            <a:r>
              <a:rPr lang="uk-UA" sz="2000" i="1" dirty="0"/>
              <a:t>— </a:t>
            </a:r>
            <a:r>
              <a:rPr lang="uk-UA" sz="2000" dirty="0"/>
              <a:t>документ установленої форми про походження, продуктивність, тип та інші якості племінних (генетичних) ресурсів, складений на основі даних офіційного обліку продуктивності, </a:t>
            </a:r>
            <a:r>
              <a:rPr lang="uk-UA" sz="2000" dirty="0" err="1"/>
              <a:t>імуногенетичного</a:t>
            </a:r>
            <a:r>
              <a:rPr lang="uk-UA" sz="2000" dirty="0"/>
              <a:t> контролю та офіційної класифікації (оцінки) за типом. </a:t>
            </a:r>
            <a:endParaRPr lang="uk-UA" sz="2000" dirty="0" smtClean="0"/>
          </a:p>
          <a:p>
            <a:r>
              <a:rPr lang="uk-UA" sz="2000" dirty="0"/>
              <a:t>Зразки </a:t>
            </a:r>
            <a:r>
              <a:rPr lang="uk-UA" sz="2000" dirty="0" err="1"/>
              <a:t>свідоцтв</a:t>
            </a:r>
            <a:r>
              <a:rPr lang="uk-UA" sz="2000" dirty="0"/>
              <a:t> затверджуються Міністерством </a:t>
            </a:r>
            <a:r>
              <a:rPr lang="uk-UA" sz="2000" dirty="0" err="1"/>
              <a:t>аг</a:t>
            </a:r>
            <a:r>
              <a:rPr lang="uk-UA" sz="2000" dirty="0"/>
              <a:t>- </a:t>
            </a:r>
            <a:r>
              <a:rPr lang="uk-UA" sz="2000" dirty="0" err="1"/>
              <a:t>рарної</a:t>
            </a:r>
            <a:r>
              <a:rPr lang="uk-UA" sz="2000" dirty="0"/>
              <a:t> політики України. Наявність свідоцтва на племінні (генетичні) ресурси обов'язкова у таких випадках: 1) при реалізації для </a:t>
            </a:r>
            <a:r>
              <a:rPr lang="uk-UA" sz="2000" dirty="0" err="1"/>
              <a:t>відтворен</a:t>
            </a:r>
            <a:r>
              <a:rPr lang="uk-UA" sz="2000" dirty="0"/>
              <a:t>- ня на внутрішньому і зовнішньому ринках; 2) при переміщеннях ко- ней з метою проведення їх випробування, участі у змаганнях та пару- вальній кампанії. </a:t>
            </a:r>
            <a:endParaRPr lang="ru-RU" sz="2800" i="1" dirty="0"/>
          </a:p>
        </p:txBody>
      </p:sp>
    </p:spTree>
    <p:extLst>
      <p:ext uri="{BB962C8B-B14F-4D97-AF65-F5344CB8AC3E}">
        <p14:creationId xmlns:p14="http://schemas.microsoft.com/office/powerpoint/2010/main" val="341862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900546"/>
            <a:ext cx="8915400" cy="5010676"/>
          </a:xfrm>
        </p:spPr>
        <p:txBody>
          <a:bodyPr/>
          <a:lstStyle/>
          <a:p>
            <a:r>
              <a:rPr lang="uk-UA" sz="2000" dirty="0"/>
              <a:t>Свідоцтво заповнюється та видається на замовлення власника племінних (генетичних) ресурсів </a:t>
            </a:r>
            <a:r>
              <a:rPr lang="uk-UA" sz="2000" dirty="0" err="1"/>
              <a:t>держплемінспектором</a:t>
            </a:r>
            <a:r>
              <a:rPr lang="uk-UA" sz="2000" dirty="0"/>
              <a:t> ра- </a:t>
            </a:r>
            <a:r>
              <a:rPr lang="uk-UA" sz="2000" dirty="0" err="1"/>
              <a:t>йону</a:t>
            </a:r>
            <a:r>
              <a:rPr lang="uk-UA" sz="2000" dirty="0"/>
              <a:t>. Контроль за оборотом племінних сертифікатів здійснює Головна державна племінна інспекція Міністерства аграрної політики України, керівником якої одночасно є начальник Департаменту ринків </a:t>
            </a:r>
            <a:r>
              <a:rPr lang="uk-UA" sz="2000" dirty="0" err="1"/>
              <a:t>продук</a:t>
            </a:r>
            <a:r>
              <a:rPr lang="uk-UA" sz="2000" dirty="0"/>
              <a:t>- </a:t>
            </a:r>
            <a:r>
              <a:rPr lang="uk-UA" sz="2000" dirty="0" err="1"/>
              <a:t>ції</a:t>
            </a:r>
            <a:r>
              <a:rPr lang="uk-UA" sz="2000" dirty="0"/>
              <a:t> тваринництва Мінагрополітики. Правовою основою обороту </a:t>
            </a:r>
            <a:r>
              <a:rPr lang="uk-UA" sz="2000" dirty="0" err="1"/>
              <a:t>пле</a:t>
            </a:r>
            <a:r>
              <a:rPr lang="uk-UA" sz="2000" dirty="0"/>
              <a:t>- мінних </a:t>
            </a:r>
            <a:r>
              <a:rPr lang="uk-UA" sz="2000" dirty="0" err="1"/>
              <a:t>свідоцтв</a:t>
            </a:r>
            <a:r>
              <a:rPr lang="uk-UA" sz="2000" dirty="0"/>
              <a:t> виступає Інструкція з порядку обліку, видачі, </a:t>
            </a:r>
            <a:r>
              <a:rPr lang="uk-UA" sz="2000" dirty="0" err="1"/>
              <a:t>збері</a:t>
            </a:r>
            <a:r>
              <a:rPr lang="uk-UA" sz="2000" dirty="0"/>
              <a:t>- </a:t>
            </a:r>
            <a:r>
              <a:rPr lang="uk-UA" sz="2000" dirty="0" err="1"/>
              <a:t>гання</a:t>
            </a:r>
            <a:r>
              <a:rPr lang="uk-UA" sz="2000" dirty="0"/>
              <a:t> та витрачання бланків племінних </a:t>
            </a:r>
            <a:r>
              <a:rPr lang="uk-UA" sz="2000" dirty="0" err="1"/>
              <a:t>свідоцтв</a:t>
            </a:r>
            <a:r>
              <a:rPr lang="uk-UA" sz="2000" dirty="0"/>
              <a:t> (сертифікатів), за- </a:t>
            </a:r>
            <a:r>
              <a:rPr lang="uk-UA" sz="2000" dirty="0" err="1"/>
              <a:t>тверджена</a:t>
            </a:r>
            <a:r>
              <a:rPr lang="uk-UA" sz="2000" dirty="0"/>
              <a:t> наказом Мінагрополітики України від 20 травня 2004 р. № 171, зареєстрована в Міністерстві юстиції України 26 травня 2004 р. </a:t>
            </a:r>
            <a:r>
              <a:rPr lang="uk-UA" sz="2000" dirty="0" smtClean="0"/>
              <a:t>за </a:t>
            </a:r>
            <a:r>
              <a:rPr lang="uk-UA" sz="2000" dirty="0"/>
              <a:t>№ 667/9266.</a:t>
            </a:r>
            <a:endParaRPr lang="ru-RU" sz="2000" dirty="0"/>
          </a:p>
          <a:p>
            <a:endParaRPr lang="ru-RU" dirty="0"/>
          </a:p>
          <a:p>
            <a:endParaRPr lang="ru-RU" dirty="0"/>
          </a:p>
        </p:txBody>
      </p:sp>
    </p:spTree>
    <p:extLst>
      <p:ext uri="{BB962C8B-B14F-4D97-AF65-F5344CB8AC3E}">
        <p14:creationId xmlns:p14="http://schemas.microsoft.com/office/powerpoint/2010/main" val="18692353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872836"/>
            <a:ext cx="8915400" cy="5038385"/>
          </a:xfrm>
        </p:spPr>
        <p:txBody>
          <a:bodyPr/>
          <a:lstStyle/>
          <a:p>
            <a:r>
              <a:rPr lang="uk-UA" sz="2000" dirty="0"/>
              <a:t>Ведення племінної справи у тваринництві неможливе без </a:t>
            </a:r>
            <a:r>
              <a:rPr lang="uk-UA" sz="2000" dirty="0" err="1"/>
              <a:t>існу</a:t>
            </a:r>
            <a:r>
              <a:rPr lang="uk-UA" sz="2000" dirty="0"/>
              <a:t>- </a:t>
            </a:r>
            <a:r>
              <a:rPr lang="uk-UA" sz="2000" dirty="0" err="1"/>
              <a:t>вання</a:t>
            </a:r>
            <a:r>
              <a:rPr lang="uk-UA" sz="2000" dirty="0"/>
              <a:t> оцінки індивідуальних продуктивних і племінних якостей </a:t>
            </a:r>
            <a:r>
              <a:rPr lang="uk-UA" sz="2000" dirty="0" err="1"/>
              <a:t>тва</a:t>
            </a:r>
            <a:r>
              <a:rPr lang="uk-UA" sz="2000" dirty="0"/>
              <a:t>- </a:t>
            </a:r>
            <a:r>
              <a:rPr lang="uk-UA" sz="2000" dirty="0" err="1"/>
              <a:t>рин</a:t>
            </a:r>
            <a:r>
              <a:rPr lang="uk-UA" sz="2000" dirty="0"/>
              <a:t>, яка здійснюється шляхом процедури </a:t>
            </a:r>
            <a:r>
              <a:rPr lang="uk-UA" sz="2000" i="1" dirty="0"/>
              <a:t>бонітування</a:t>
            </a:r>
            <a:r>
              <a:rPr lang="uk-UA" sz="2000" dirty="0"/>
              <a:t> племінних </a:t>
            </a:r>
            <a:r>
              <a:rPr lang="uk-UA" sz="2000" dirty="0" err="1"/>
              <a:t>тва</a:t>
            </a:r>
            <a:r>
              <a:rPr lang="uk-UA" sz="2000" dirty="0"/>
              <a:t>- </a:t>
            </a:r>
            <a:r>
              <a:rPr lang="uk-UA" sz="2000" dirty="0" err="1"/>
              <a:t>рин</a:t>
            </a:r>
            <a:r>
              <a:rPr lang="uk-UA" sz="2000" dirty="0"/>
              <a:t>. </a:t>
            </a:r>
            <a:endParaRPr lang="uk-UA" sz="2000" dirty="0" smtClean="0"/>
          </a:p>
          <a:p>
            <a:r>
              <a:rPr lang="uk-UA" sz="2000" b="1" i="1" dirty="0"/>
              <a:t>Бонітування </a:t>
            </a:r>
            <a:r>
              <a:rPr lang="uk-UA" sz="2000" i="1" dirty="0"/>
              <a:t>— </a:t>
            </a:r>
            <a:r>
              <a:rPr lang="uk-UA" sz="2000" dirty="0"/>
              <a:t>це індивідуальна комплексна оцінка тварин за племінними і продуктивними якостями, яка проводиться в усіх </a:t>
            </a:r>
            <a:r>
              <a:rPr lang="uk-UA" sz="2000" dirty="0" err="1"/>
              <a:t>госпо</a:t>
            </a:r>
            <a:r>
              <a:rPr lang="uk-UA" sz="2000" dirty="0"/>
              <a:t>- </a:t>
            </a:r>
            <a:r>
              <a:rPr lang="uk-UA" sz="2000" dirty="0" err="1"/>
              <a:t>дарствах</a:t>
            </a:r>
            <a:r>
              <a:rPr lang="uk-UA" sz="2000" dirty="0"/>
              <a:t>, що мають племінних тварин, незалежно від форми </a:t>
            </a:r>
            <a:r>
              <a:rPr lang="uk-UA" sz="2000" dirty="0" err="1"/>
              <a:t>власнос</a:t>
            </a:r>
            <a:r>
              <a:rPr lang="uk-UA" sz="2000" dirty="0"/>
              <a:t>- ті. Метою бонітування є визначення комплексного класу тварин, за- </a:t>
            </a:r>
            <a:r>
              <a:rPr lang="uk-UA" sz="2000" dirty="0" err="1"/>
              <a:t>лежно</a:t>
            </a:r>
            <a:r>
              <a:rPr lang="uk-UA" sz="2000" dirty="0"/>
              <a:t> від якого визначається їх племінне та виробниче призначення </a:t>
            </a:r>
            <a:r>
              <a:rPr lang="uk-UA" sz="2000" dirty="0" err="1" smtClean="0"/>
              <a:t>і</a:t>
            </a:r>
            <a:r>
              <a:rPr lang="uk-UA" sz="2000" dirty="0" err="1"/>
              <a:t>раціональне</a:t>
            </a:r>
            <a:r>
              <a:rPr lang="uk-UA" sz="2000" dirty="0"/>
              <a:t> використання. Звичайно, що наявність видового і навіть </a:t>
            </a:r>
            <a:r>
              <a:rPr lang="uk-UA" sz="2000" dirty="0" err="1"/>
              <a:t>породового</a:t>
            </a:r>
            <a:r>
              <a:rPr lang="uk-UA" sz="2000" dirty="0"/>
              <a:t> поділу тварин зумовлює відмінності у методиках оцінки їх племінних і продуктивних властивостей.</a:t>
            </a:r>
            <a:endParaRPr lang="ru-RU" sz="2000" dirty="0"/>
          </a:p>
          <a:p>
            <a:endParaRPr lang="ru-RU" dirty="0"/>
          </a:p>
          <a:p>
            <a:endParaRPr lang="ru-RU" dirty="0"/>
          </a:p>
        </p:txBody>
      </p:sp>
    </p:spTree>
    <p:extLst>
      <p:ext uri="{BB962C8B-B14F-4D97-AF65-F5344CB8AC3E}">
        <p14:creationId xmlns:p14="http://schemas.microsoft.com/office/powerpoint/2010/main" val="149241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955965"/>
            <a:ext cx="8915400" cy="4955258"/>
          </a:xfrm>
        </p:spPr>
        <p:txBody>
          <a:bodyPr/>
          <a:lstStyle/>
          <a:p>
            <a:r>
              <a:rPr lang="uk-UA" sz="2000" dirty="0" smtClean="0"/>
              <a:t>Племінних </a:t>
            </a:r>
            <a:r>
              <a:rPr lang="uk-UA" sz="2000" dirty="0"/>
              <a:t>тварин оцінюють також за якістю їхньої продукції. Здійснюється ця процедура на підставі Інструкції з оцінки якості </a:t>
            </a:r>
            <a:r>
              <a:rPr lang="uk-UA" sz="2000" dirty="0" err="1"/>
              <a:t>мо</a:t>
            </a:r>
            <a:r>
              <a:rPr lang="uk-UA" sz="2000" dirty="0"/>
              <a:t>- </a:t>
            </a:r>
            <a:r>
              <a:rPr lang="uk-UA" sz="2000" dirty="0" err="1"/>
              <a:t>лока</a:t>
            </a:r>
            <a:r>
              <a:rPr lang="uk-UA" sz="2000" dirty="0"/>
              <a:t> корів, </a:t>
            </a:r>
            <a:r>
              <a:rPr lang="uk-UA" sz="2000" dirty="0" err="1"/>
              <a:t>овець</a:t>
            </a:r>
            <a:r>
              <a:rPr lang="uk-UA" sz="2000" dirty="0"/>
              <a:t> та кіз у племінному тваринництві, затвердженої на- </a:t>
            </a:r>
            <a:r>
              <a:rPr lang="uk-UA" sz="2000" dirty="0" err="1"/>
              <a:t>казом</a:t>
            </a:r>
            <a:r>
              <a:rPr lang="uk-UA" sz="2000" dirty="0"/>
              <a:t> Мінагрополітики від 14 липня 2008 р. №421, зареєстрованої в Мін'юсті України 1 серпня 2008 р. за № 715/15406, а також Інструкції  з оцінки кнурів і свиноматок за якістю потомства в умовах </a:t>
            </a:r>
            <a:r>
              <a:rPr lang="uk-UA" sz="2000" dirty="0" err="1"/>
              <a:t>спеціалізо</a:t>
            </a:r>
            <a:r>
              <a:rPr lang="uk-UA" sz="2000" dirty="0"/>
              <a:t>- </a:t>
            </a:r>
            <a:r>
              <a:rPr lang="uk-UA" sz="2000" dirty="0" err="1"/>
              <a:t>ваних</a:t>
            </a:r>
            <a:r>
              <a:rPr lang="uk-UA" sz="2000" dirty="0"/>
              <a:t> контрольно-випробувальних станцій, затвердженої наказом Мі- </a:t>
            </a:r>
            <a:r>
              <a:rPr lang="uk-UA" sz="2000" dirty="0" err="1"/>
              <a:t>ністерства</a:t>
            </a:r>
            <a:r>
              <a:rPr lang="uk-UA" sz="2000" dirty="0"/>
              <a:t> аграрної політики України від 6 серпня 2004 р. № 290, за- реєстрованої в Міністерстві юстиції України 25 серпня 2004 р. за № 1048/9647.</a:t>
            </a:r>
            <a:endParaRPr lang="ru-RU" sz="2000" dirty="0"/>
          </a:p>
          <a:p>
            <a:endParaRPr lang="ru-RU" dirty="0"/>
          </a:p>
        </p:txBody>
      </p:sp>
    </p:spTree>
    <p:extLst>
      <p:ext uri="{BB962C8B-B14F-4D97-AF65-F5344CB8AC3E}">
        <p14:creationId xmlns:p14="http://schemas.microsoft.com/office/powerpoint/2010/main" val="249723693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36654"/>
          </a:xfrm>
        </p:spPr>
        <p:txBody>
          <a:bodyPr>
            <a:normAutofit fontScale="90000"/>
          </a:bodyPr>
          <a:lstStyle/>
          <a:p>
            <a:pPr lvl="1" algn="ctr" defTabSz="457200" rtl="0">
              <a:spcBef>
                <a:spcPct val="0"/>
              </a:spcBef>
            </a:pPr>
            <a:r>
              <a:rPr lang="uk-UA" sz="2700" b="1" dirty="0"/>
              <a:t>Правові засади виробництва молока і м'яса</a:t>
            </a:r>
            <a:r>
              <a:rPr lang="ru-RU" b="1" dirty="0"/>
              <a:t/>
            </a:r>
            <a:br>
              <a:rPr lang="ru-RU" b="1" dirty="0"/>
            </a:br>
            <a:endParaRPr lang="ru-RU" dirty="0"/>
          </a:p>
        </p:txBody>
      </p:sp>
      <p:sp>
        <p:nvSpPr>
          <p:cNvPr id="3" name="Місце для вмісту 2"/>
          <p:cNvSpPr>
            <a:spLocks noGrp="1"/>
          </p:cNvSpPr>
          <p:nvPr>
            <p:ph idx="1"/>
          </p:nvPr>
        </p:nvSpPr>
        <p:spPr>
          <a:xfrm>
            <a:off x="2589212" y="1939636"/>
            <a:ext cx="8915400" cy="3971586"/>
          </a:xfrm>
        </p:spPr>
        <p:txBody>
          <a:bodyPr>
            <a:normAutofit/>
          </a:bodyPr>
          <a:lstStyle/>
          <a:p>
            <a:r>
              <a:rPr lang="uk-UA" sz="2000" dirty="0"/>
              <a:t>Правові засади виробництва, переробки і реалізації продукції </a:t>
            </a:r>
            <a:r>
              <a:rPr lang="uk-UA" sz="2000" b="1" i="1" dirty="0"/>
              <a:t>молочного тваринництва </a:t>
            </a:r>
            <a:r>
              <a:rPr lang="uk-UA" sz="2000" dirty="0"/>
              <a:t>встановлюються Законом України «Про молоко та молочні продукти» від 24 червня 2004 р. № 1870-ІУ.</a:t>
            </a:r>
            <a:endParaRPr lang="ru-RU" sz="2000" dirty="0"/>
          </a:p>
          <a:p>
            <a:r>
              <a:rPr lang="uk-UA" sz="2000" dirty="0"/>
              <a:t>Встановлюються правові засади державної підтримки </a:t>
            </a:r>
            <a:r>
              <a:rPr lang="uk-UA" sz="2000" dirty="0" err="1"/>
              <a:t>виробни</a:t>
            </a:r>
            <a:r>
              <a:rPr lang="uk-UA" sz="2000" dirty="0"/>
              <a:t>- </a:t>
            </a:r>
            <a:r>
              <a:rPr lang="uk-UA" sz="2000" dirty="0" err="1"/>
              <a:t>ків</a:t>
            </a:r>
            <a:r>
              <a:rPr lang="uk-UA" sz="2000" dirty="0"/>
              <a:t> молока, молочної сировини і молочних продуктів, яка </a:t>
            </a:r>
            <a:r>
              <a:rPr lang="uk-UA" sz="2000" dirty="0" err="1"/>
              <a:t>здійснюєть</a:t>
            </a:r>
            <a:r>
              <a:rPr lang="uk-UA" sz="2000" dirty="0"/>
              <a:t>- ся виходячи з пріоритетності розвитку молочної галузі </a:t>
            </a:r>
            <a:r>
              <a:rPr lang="uk-UA" sz="2000" dirty="0" err="1"/>
              <a:t>агропромисло</a:t>
            </a:r>
            <a:r>
              <a:rPr lang="uk-UA" sz="2000" dirty="0"/>
              <a:t>- </a:t>
            </a:r>
            <a:r>
              <a:rPr lang="uk-UA" sz="2000" dirty="0" err="1"/>
              <a:t>вого</a:t>
            </a:r>
            <a:r>
              <a:rPr lang="uk-UA" sz="2000" dirty="0"/>
              <a:t> комплексу, зокрема шляхом фінансування з Державного </a:t>
            </a:r>
            <a:r>
              <a:rPr lang="uk-UA" sz="2000" dirty="0" err="1"/>
              <a:t>бюдже</a:t>
            </a:r>
            <a:r>
              <a:rPr lang="uk-UA" sz="2000" dirty="0"/>
              <a:t>- ту України</a:t>
            </a:r>
            <a:endParaRPr lang="ru-RU" sz="2000" dirty="0"/>
          </a:p>
        </p:txBody>
      </p:sp>
    </p:spTree>
    <p:extLst>
      <p:ext uri="{BB962C8B-B14F-4D97-AF65-F5344CB8AC3E}">
        <p14:creationId xmlns:p14="http://schemas.microsoft.com/office/powerpoint/2010/main" val="7008045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1080654"/>
            <a:ext cx="8915400" cy="4830567"/>
          </a:xfrm>
        </p:spPr>
        <p:txBody>
          <a:bodyPr/>
          <a:lstStyle/>
          <a:p>
            <a:r>
              <a:rPr lang="uk-UA" sz="2000" dirty="0"/>
              <a:t>Для забезпечення рентабельного ведення </a:t>
            </a:r>
            <a:r>
              <a:rPr lang="uk-UA" sz="2000" b="1" i="1" dirty="0"/>
              <a:t>м'ясного скотарства </a:t>
            </a:r>
            <a:r>
              <a:rPr lang="uk-UA" sz="2000" dirty="0"/>
              <a:t>було прийнято цільову програму «М'ясне скотарство», затверджену наказом Мінагрополітики України і УААН від 21 жовтня 2003 р. </a:t>
            </a:r>
            <a:r>
              <a:rPr lang="uk-UA" sz="2000" dirty="0" smtClean="0"/>
              <a:t>№</a:t>
            </a:r>
            <a:r>
              <a:rPr lang="uk-UA" sz="2000" dirty="0"/>
              <a:t>372/99. До 2012 р. передбачається істотно підвищити економічну ефе- </a:t>
            </a:r>
            <a:r>
              <a:rPr lang="uk-UA" sz="2000" dirty="0" err="1"/>
              <a:t>ктивність</a:t>
            </a:r>
            <a:r>
              <a:rPr lang="uk-UA" sz="2000" dirty="0"/>
              <a:t> розведення м'ясної худоби шляхом підвищення її продукти- </a:t>
            </a:r>
            <a:r>
              <a:rPr lang="uk-UA" sz="2000" dirty="0" err="1"/>
              <a:t>вності</a:t>
            </a:r>
            <a:r>
              <a:rPr lang="uk-UA" sz="2000" dirty="0"/>
              <a:t> ), що призведе до зниження витрат кормів на 1 ц виробленої живої маси (включаючи годівлю корів) до 14,0—14,2 ц кормових одиниць.</a:t>
            </a:r>
            <a:endParaRPr lang="ru-RU" sz="2000" dirty="0"/>
          </a:p>
          <a:p>
            <a:r>
              <a:rPr lang="uk-UA" sz="2000" dirty="0"/>
              <a:t>Вищенаведене поняття «кормова одиниця» застосовується для уніфікації поживності різних видів кормів. </a:t>
            </a:r>
            <a:r>
              <a:rPr lang="uk-UA" sz="2000" b="1" i="1" dirty="0"/>
              <a:t>Кормова одиниця (корм, од.) </a:t>
            </a:r>
            <a:r>
              <a:rPr lang="uk-UA" sz="2000" dirty="0"/>
              <a:t>— це поживність 1 кг вівса, яку взято за еталон. Усі інші корми порівнюються з цією еталонною одиницею.</a:t>
            </a:r>
            <a:endParaRPr lang="ru-RU" sz="2000" dirty="0"/>
          </a:p>
          <a:p>
            <a:endParaRPr lang="ru-RU" dirty="0"/>
          </a:p>
        </p:txBody>
      </p:sp>
    </p:spTree>
    <p:extLst>
      <p:ext uri="{BB962C8B-B14F-4D97-AF65-F5344CB8AC3E}">
        <p14:creationId xmlns:p14="http://schemas.microsoft.com/office/powerpoint/2010/main" val="6533556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817418"/>
            <a:ext cx="8915400" cy="5093804"/>
          </a:xfrm>
        </p:spPr>
        <p:txBody>
          <a:bodyPr>
            <a:normAutofit/>
          </a:bodyPr>
          <a:lstStyle/>
          <a:p>
            <a:r>
              <a:rPr lang="uk-UA" sz="2000" dirty="0"/>
              <a:t>Завдяки скоростиглості та високій якості продукції </a:t>
            </a:r>
            <a:r>
              <a:rPr lang="uk-UA" sz="2000" b="1" i="1" dirty="0" err="1"/>
              <a:t>птахівниц</a:t>
            </a:r>
            <a:r>
              <a:rPr lang="uk-UA" sz="2000" b="1" i="1" dirty="0"/>
              <a:t>- </a:t>
            </a:r>
            <a:r>
              <a:rPr lang="uk-UA" sz="2000" b="1" i="1" dirty="0" err="1"/>
              <a:t>тва</a:t>
            </a:r>
            <a:r>
              <a:rPr lang="uk-UA" sz="2000" b="1" i="1" dirty="0"/>
              <a:t> </a:t>
            </a:r>
            <a:r>
              <a:rPr lang="uk-UA" sz="2000" dirty="0"/>
              <a:t>ця галузь посідає пріоритетне місце серед галузей тваринництва</a:t>
            </a:r>
            <a:endParaRPr lang="ru-RU" sz="2000" dirty="0"/>
          </a:p>
          <a:p>
            <a:r>
              <a:rPr lang="uk-UA" sz="2000" dirty="0"/>
              <a:t>Напрями і заходи розвитку птахівницької галузі визначає </a:t>
            </a:r>
            <a:r>
              <a:rPr lang="uk-UA" sz="2000" dirty="0" err="1"/>
              <a:t>цільо</a:t>
            </a:r>
            <a:r>
              <a:rPr lang="uk-UA" sz="2000" dirty="0"/>
              <a:t>- ва програма «Птахівництво», затверджена спільним наказом </a:t>
            </a:r>
            <a:r>
              <a:rPr lang="uk-UA" sz="2000" dirty="0" err="1"/>
              <a:t>Мінагро</a:t>
            </a:r>
            <a:r>
              <a:rPr lang="uk-UA" sz="2000" dirty="0"/>
              <a:t>- політики України та УААН від 31 грудня 2003 р. № 485/131</a:t>
            </a:r>
            <a:r>
              <a:rPr lang="uk-UA" sz="2000" dirty="0" smtClean="0"/>
              <a:t>.</a:t>
            </a:r>
            <a:endParaRPr lang="uk-UA" sz="2400" dirty="0"/>
          </a:p>
          <a:p>
            <a:r>
              <a:rPr lang="uk-UA" sz="2000" dirty="0" smtClean="0"/>
              <a:t>Узагальнюючого </a:t>
            </a:r>
            <a:r>
              <a:rPr lang="uk-UA" sz="2000" dirty="0"/>
              <a:t>програмного значення у питаннях правового регулювання виробництва </a:t>
            </a:r>
            <a:r>
              <a:rPr lang="uk-UA" sz="2000" b="1" i="1" dirty="0"/>
              <a:t>тваринницької продукції </a:t>
            </a:r>
            <a:r>
              <a:rPr lang="uk-UA" sz="2000" dirty="0"/>
              <a:t>набувають «За- ходи щодо розвитку м'ясного та молочного тваринництва», </a:t>
            </a:r>
            <a:r>
              <a:rPr lang="uk-UA" sz="2000" dirty="0" err="1"/>
              <a:t>затвер</a:t>
            </a:r>
            <a:r>
              <a:rPr lang="uk-UA" sz="2000" dirty="0"/>
              <a:t>- </a:t>
            </a:r>
            <a:r>
              <a:rPr lang="uk-UA" sz="2000" dirty="0" err="1"/>
              <a:t>джені</a:t>
            </a:r>
            <a:r>
              <a:rPr lang="uk-UA" sz="2000" dirty="0"/>
              <a:t> наказом Мінагрополітики України від 24 березня 2006 р. № 144. Цим відомчим правовим актом передбачено здійснення програмних заходів, які </a:t>
            </a:r>
            <a:r>
              <a:rPr lang="uk-UA" sz="2000" dirty="0" err="1"/>
              <a:t>спрямованці</a:t>
            </a:r>
            <a:r>
              <a:rPr lang="uk-UA" sz="2000" dirty="0"/>
              <a:t> на розвиток виробництва тваринницької про- </a:t>
            </a:r>
            <a:r>
              <a:rPr lang="uk-UA" sz="2000" dirty="0" err="1"/>
              <a:t>дукції</a:t>
            </a:r>
            <a:r>
              <a:rPr lang="uk-UA" sz="2000" dirty="0"/>
              <a:t>.</a:t>
            </a:r>
            <a:endParaRPr lang="ru-RU" sz="2000" dirty="0"/>
          </a:p>
          <a:p>
            <a:endParaRPr lang="ru-RU" dirty="0"/>
          </a:p>
        </p:txBody>
      </p:sp>
    </p:spTree>
    <p:extLst>
      <p:ext uri="{BB962C8B-B14F-4D97-AF65-F5344CB8AC3E}">
        <p14:creationId xmlns:p14="http://schemas.microsoft.com/office/powerpoint/2010/main" val="3171842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09"/>
            <a:ext cx="8911687" cy="664363"/>
          </a:xfrm>
        </p:spPr>
        <p:txBody>
          <a:bodyPr>
            <a:normAutofit fontScale="90000"/>
          </a:bodyPr>
          <a:lstStyle/>
          <a:p>
            <a:pPr lvl="1" algn="ctr" defTabSz="457200" rtl="0">
              <a:spcBef>
                <a:spcPct val="0"/>
              </a:spcBef>
            </a:pPr>
            <a:r>
              <a:rPr lang="uk-UA" sz="2700" b="1" dirty="0"/>
              <a:t>Правове регулювання виробництва рибної продукції</a:t>
            </a:r>
            <a:r>
              <a:rPr lang="ru-RU" b="1" dirty="0"/>
              <a:t/>
            </a:r>
            <a:br>
              <a:rPr lang="ru-RU" b="1" dirty="0"/>
            </a:br>
            <a:endParaRPr lang="ru-RU" dirty="0"/>
          </a:p>
        </p:txBody>
      </p:sp>
      <p:sp>
        <p:nvSpPr>
          <p:cNvPr id="3" name="Місце для вмісту 2"/>
          <p:cNvSpPr>
            <a:spLocks noGrp="1"/>
          </p:cNvSpPr>
          <p:nvPr>
            <p:ph idx="1"/>
          </p:nvPr>
        </p:nvSpPr>
        <p:spPr>
          <a:xfrm>
            <a:off x="2589212" y="2549236"/>
            <a:ext cx="8915400" cy="3361986"/>
          </a:xfrm>
        </p:spPr>
        <p:txBody>
          <a:bodyPr/>
          <a:lstStyle/>
          <a:p>
            <a:r>
              <a:rPr lang="uk-UA" sz="2000" b="1" i="1" dirty="0"/>
              <a:t>Рибне господарство - </a:t>
            </a:r>
            <a:r>
              <a:rPr lang="uk-UA" sz="2000" dirty="0"/>
              <a:t>це галузь економіки, завданнями якої є вивчення, охорона, відтворення, вирощування, використання риби та інших водних живих ресурсів, їх вилучення (вилов, добування, </a:t>
            </a:r>
            <a:r>
              <a:rPr lang="uk-UA" sz="2000" dirty="0" err="1"/>
              <a:t>зби</a:t>
            </a:r>
            <a:r>
              <a:rPr lang="uk-UA" sz="2000" dirty="0"/>
              <a:t>- рання) та переробка з метою одержання харчової, технічної, кормової, медичної та іншої продукції для задоволення потреб населення.</a:t>
            </a:r>
            <a:endParaRPr lang="ru-RU" sz="2000" dirty="0"/>
          </a:p>
          <a:p>
            <a:endParaRPr lang="ru-RU" dirty="0"/>
          </a:p>
        </p:txBody>
      </p:sp>
    </p:spTree>
    <p:extLst>
      <p:ext uri="{BB962C8B-B14F-4D97-AF65-F5344CB8AC3E}">
        <p14:creationId xmlns:p14="http://schemas.microsoft.com/office/powerpoint/2010/main" val="41793778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1274618"/>
            <a:ext cx="8915400" cy="4636604"/>
          </a:xfrm>
        </p:spPr>
        <p:txBody>
          <a:bodyPr/>
          <a:lstStyle/>
          <a:p>
            <a:r>
              <a:rPr lang="uk-UA" sz="2000" dirty="0"/>
              <a:t>Законодавчою основою виробництва рибної продукції є </a:t>
            </a:r>
            <a:r>
              <a:rPr lang="uk-UA" sz="2000" dirty="0" err="1"/>
              <a:t>спеціа</a:t>
            </a:r>
            <a:r>
              <a:rPr lang="uk-UA" sz="2000" dirty="0"/>
              <a:t>- </a:t>
            </a:r>
            <a:r>
              <a:rPr lang="uk-UA" sz="2000" dirty="0" err="1"/>
              <a:t>льний</a:t>
            </a:r>
            <a:r>
              <a:rPr lang="uk-UA" sz="2000" dirty="0"/>
              <a:t> Закон України «Про рибу, інші водні живі ресурси та харчову продукцію з них» від 6 лютого 2003 р. Цей закон спрямовано на </a:t>
            </a:r>
            <a:r>
              <a:rPr lang="uk-UA" sz="2000" dirty="0" err="1"/>
              <a:t>вста</a:t>
            </a:r>
            <a:r>
              <a:rPr lang="uk-UA" sz="2000" dirty="0"/>
              <a:t>- </a:t>
            </a:r>
            <a:r>
              <a:rPr lang="uk-UA" sz="2000" dirty="0" err="1"/>
              <a:t>новлення</a:t>
            </a:r>
            <a:r>
              <a:rPr lang="uk-UA" sz="2000" dirty="0"/>
              <a:t> загальних засад регулювання якості й безпечності </a:t>
            </a:r>
            <a:r>
              <a:rPr lang="uk-UA" sz="2000" dirty="0" err="1" smtClean="0"/>
              <a:t>вироще</a:t>
            </a:r>
            <a:r>
              <a:rPr lang="uk-UA" sz="2400" dirty="0" err="1" smtClean="0"/>
              <a:t>-</a:t>
            </a:r>
            <a:r>
              <a:rPr lang="uk-UA" sz="2000" dirty="0" err="1"/>
              <a:t>ної</a:t>
            </a:r>
            <a:r>
              <a:rPr lang="uk-UA" sz="2000" dirty="0"/>
              <a:t> рибної продукції і вироблених з неї продуктів харчування для життя і здоров'я населення та запобігання негативному впливу на до- </a:t>
            </a:r>
            <a:r>
              <a:rPr lang="uk-UA" sz="2000" dirty="0" err="1"/>
              <a:t>вкілля</a:t>
            </a:r>
            <a:r>
              <a:rPr lang="uk-UA" dirty="0"/>
              <a:t>.</a:t>
            </a:r>
            <a:endParaRPr lang="ru-RU" dirty="0"/>
          </a:p>
          <a:p>
            <a:r>
              <a:rPr lang="uk-UA" sz="2000" i="1" dirty="0"/>
              <a:t>Рибальством </a:t>
            </a:r>
            <a:r>
              <a:rPr lang="uk-UA" sz="2000" dirty="0"/>
              <a:t>визнається промисел риби та інших водних живих ресурсів у рибогосподарських водних об'єктах. </a:t>
            </a:r>
            <a:r>
              <a:rPr lang="uk-UA" sz="2000" i="1" dirty="0"/>
              <a:t>Рибництвом </a:t>
            </a:r>
            <a:r>
              <a:rPr lang="uk-UA" sz="2000" dirty="0"/>
              <a:t>є </a:t>
            </a:r>
            <a:r>
              <a:rPr lang="uk-UA" sz="2000" dirty="0" err="1"/>
              <a:t>розве</a:t>
            </a:r>
            <a:r>
              <a:rPr lang="uk-UA" sz="2000" dirty="0"/>
              <a:t>- </a:t>
            </a:r>
            <a:r>
              <a:rPr lang="uk-UA" sz="2000" dirty="0" err="1"/>
              <a:t>дення</a:t>
            </a:r>
            <a:r>
              <a:rPr lang="uk-UA" sz="2000" dirty="0"/>
              <a:t> і вирощування риби та інших водних живих ресурсів у </a:t>
            </a:r>
            <a:r>
              <a:rPr lang="uk-UA" sz="2000" dirty="0" err="1"/>
              <a:t>спеціа</a:t>
            </a:r>
            <a:r>
              <a:rPr lang="uk-UA" sz="2000" dirty="0"/>
              <a:t>- </a:t>
            </a:r>
            <a:r>
              <a:rPr lang="uk-UA" sz="2000" dirty="0" err="1"/>
              <a:t>льно</a:t>
            </a:r>
            <a:r>
              <a:rPr lang="uk-UA" sz="2000" dirty="0"/>
              <a:t> створених штучних умовах або визначених для цього </a:t>
            </a:r>
            <a:r>
              <a:rPr lang="uk-UA" sz="2000" dirty="0" err="1"/>
              <a:t>рибогоспо</a:t>
            </a:r>
            <a:r>
              <a:rPr lang="uk-UA" sz="2000" dirty="0"/>
              <a:t>- </a:t>
            </a:r>
            <a:r>
              <a:rPr lang="uk-UA" sz="2000" dirty="0" err="1"/>
              <a:t>дарських</a:t>
            </a:r>
            <a:r>
              <a:rPr lang="uk-UA" sz="2000" dirty="0"/>
              <a:t> водних об'єктах.</a:t>
            </a:r>
            <a:endParaRPr lang="ru-RU" sz="2000" dirty="0"/>
          </a:p>
          <a:p>
            <a:endParaRPr lang="ru-RU" sz="2000" dirty="0"/>
          </a:p>
          <a:p>
            <a:endParaRPr lang="ru-RU" dirty="0"/>
          </a:p>
        </p:txBody>
      </p:sp>
    </p:spTree>
    <p:extLst>
      <p:ext uri="{BB962C8B-B14F-4D97-AF65-F5344CB8AC3E}">
        <p14:creationId xmlns:p14="http://schemas.microsoft.com/office/powerpoint/2010/main" val="30446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775855"/>
            <a:ext cx="8915400" cy="5135367"/>
          </a:xfrm>
        </p:spPr>
        <p:txBody>
          <a:bodyPr/>
          <a:lstStyle/>
          <a:p>
            <a:r>
              <a:rPr lang="uk-UA" sz="2000" dirty="0"/>
              <a:t>Вилов вирощеної у внутрішніх водоймах риби належить до </a:t>
            </a:r>
            <a:r>
              <a:rPr lang="uk-UA" sz="2000" dirty="0" err="1"/>
              <a:t>сфе</a:t>
            </a:r>
            <a:r>
              <a:rPr lang="uk-UA" sz="2000" dirty="0"/>
              <a:t>- </a:t>
            </a:r>
            <a:r>
              <a:rPr lang="uk-UA" sz="2000" dirty="0" err="1"/>
              <a:t>ри</a:t>
            </a:r>
            <a:r>
              <a:rPr lang="uk-UA" sz="2000" dirty="0"/>
              <a:t> безпосереднього аграрно-правового регулювання. Промислове </a:t>
            </a:r>
            <a:r>
              <a:rPr lang="uk-UA" sz="2000" dirty="0" err="1"/>
              <a:t>ри</a:t>
            </a:r>
            <a:r>
              <a:rPr lang="uk-UA" sz="2000" dirty="0"/>
              <a:t>- </a:t>
            </a:r>
            <a:r>
              <a:rPr lang="uk-UA" sz="2000" dirty="0" err="1"/>
              <a:t>бальство</a:t>
            </a:r>
            <a:r>
              <a:rPr lang="uk-UA" sz="2000" dirty="0"/>
              <a:t> дикоростучих біоресурсів не є сільськогосподарською </a:t>
            </a:r>
            <a:r>
              <a:rPr lang="uk-UA" sz="2000" dirty="0" err="1"/>
              <a:t>діяль</a:t>
            </a:r>
            <a:r>
              <a:rPr lang="uk-UA" sz="2000" dirty="0"/>
              <a:t>- </a:t>
            </a:r>
            <a:r>
              <a:rPr lang="uk-UA" sz="2000" dirty="0" err="1"/>
              <a:t>ністю</a:t>
            </a:r>
            <a:r>
              <a:rPr lang="uk-UA" sz="2000" dirty="0"/>
              <a:t>, але підпадає під сферу дії права агропромислового комплексу, бо є складовою агропромислового комплексу у частині </a:t>
            </a:r>
            <a:r>
              <a:rPr lang="uk-UA" sz="2000" dirty="0" err="1"/>
              <a:t>рибоперероб</a:t>
            </a:r>
            <a:r>
              <a:rPr lang="uk-UA" sz="2000" dirty="0"/>
              <a:t>- </a:t>
            </a:r>
            <a:r>
              <a:rPr lang="uk-UA" sz="2000" dirty="0" err="1"/>
              <a:t>ної</a:t>
            </a:r>
            <a:r>
              <a:rPr lang="uk-UA" sz="2000" dirty="0"/>
              <a:t> харчової промисловості.</a:t>
            </a:r>
            <a:endParaRPr lang="ru-RU" sz="2000" dirty="0"/>
          </a:p>
          <a:p>
            <a:r>
              <a:rPr lang="uk-UA" sz="2000" dirty="0"/>
              <a:t>Основні вимоги щодо ведення рибного господарства та </a:t>
            </a:r>
            <a:r>
              <a:rPr lang="uk-UA" sz="2000" dirty="0" err="1"/>
              <a:t>здійс</a:t>
            </a:r>
            <a:r>
              <a:rPr lang="uk-UA" sz="2000" dirty="0"/>
              <a:t>- </a:t>
            </a:r>
            <a:r>
              <a:rPr lang="uk-UA" sz="2000" dirty="0" err="1"/>
              <a:t>нення</a:t>
            </a:r>
            <a:r>
              <a:rPr lang="uk-UA" sz="2000" dirty="0"/>
              <a:t> рибальства висуває Тимчасовий порядок ведення рибного </a:t>
            </a:r>
            <a:r>
              <a:rPr lang="uk-UA" sz="2000" dirty="0" err="1"/>
              <a:t>гос</a:t>
            </a:r>
            <a:r>
              <a:rPr lang="uk-UA" sz="2000" dirty="0"/>
              <a:t>- </a:t>
            </a:r>
            <a:r>
              <a:rPr lang="uk-UA" sz="2000" dirty="0" err="1"/>
              <a:t>подарства</a:t>
            </a:r>
            <a:r>
              <a:rPr lang="uk-UA" sz="2000" dirty="0"/>
              <a:t> і здійснення рибальства, затверджений постановою </a:t>
            </a:r>
            <a:r>
              <a:rPr lang="uk-UA" sz="2000" dirty="0" err="1"/>
              <a:t>Кабіне</a:t>
            </a:r>
            <a:r>
              <a:rPr lang="uk-UA" sz="2000" dirty="0"/>
              <a:t>- ту Міністрів України від 28 вересня 1996 р. № 1192. Ведення рибного господарства та рибальство повинні здійснюватися з додержанням таких основних вимог: </a:t>
            </a:r>
            <a:endParaRPr lang="ru-RU" sz="2000" dirty="0"/>
          </a:p>
        </p:txBody>
      </p:sp>
    </p:spTree>
    <p:extLst>
      <p:ext uri="{BB962C8B-B14F-4D97-AF65-F5344CB8AC3E}">
        <p14:creationId xmlns:p14="http://schemas.microsoft.com/office/powerpoint/2010/main" val="69962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456545"/>
          </a:xfrm>
        </p:spPr>
        <p:txBody>
          <a:bodyPr>
            <a:noAutofit/>
          </a:bodyPr>
          <a:lstStyle/>
          <a:p>
            <a:pPr lvl="1" algn="ctr" defTabSz="457200" rtl="0">
              <a:spcBef>
                <a:spcPct val="0"/>
              </a:spcBef>
            </a:pPr>
            <a:r>
              <a:rPr lang="uk-UA" sz="2400" b="1" dirty="0"/>
              <a:t>Загальна характеристика правового регулювання галузі тваринництва</a:t>
            </a:r>
            <a:r>
              <a:rPr lang="ru-RU" sz="2400" b="1" dirty="0"/>
              <a:t/>
            </a:r>
            <a:br>
              <a:rPr lang="ru-RU" sz="2400" b="1" dirty="0"/>
            </a:br>
            <a:endParaRPr lang="ru-RU" sz="2400" dirty="0"/>
          </a:p>
        </p:txBody>
      </p:sp>
      <p:sp>
        <p:nvSpPr>
          <p:cNvPr id="3" name="Місце для вмісту 2"/>
          <p:cNvSpPr>
            <a:spLocks noGrp="1"/>
          </p:cNvSpPr>
          <p:nvPr>
            <p:ph idx="1"/>
          </p:nvPr>
        </p:nvSpPr>
        <p:spPr>
          <a:xfrm>
            <a:off x="2589212" y="1080655"/>
            <a:ext cx="8915400" cy="4830567"/>
          </a:xfrm>
        </p:spPr>
        <p:txBody>
          <a:bodyPr>
            <a:noAutofit/>
          </a:bodyPr>
          <a:lstStyle/>
          <a:p>
            <a:endParaRPr lang="uk-UA" sz="2000" dirty="0" smtClean="0">
              <a:latin typeface="Times New Roman" panose="02020603050405020304" pitchFamily="18" charset="0"/>
              <a:cs typeface="Times New Roman" panose="02020603050405020304" pitchFamily="18" charset="0"/>
            </a:endParaRPr>
          </a:p>
          <a:p>
            <a:r>
              <a:rPr lang="uk-UA" sz="2000" dirty="0" smtClean="0">
                <a:latin typeface="Times New Roman" panose="02020603050405020304" pitchFamily="18" charset="0"/>
                <a:cs typeface="Times New Roman" panose="02020603050405020304" pitchFamily="18" charset="0"/>
              </a:rPr>
              <a:t>Тваринництво </a:t>
            </a:r>
            <a:r>
              <a:rPr lang="uk-UA" sz="2000" dirty="0">
                <a:latin typeface="Times New Roman" panose="02020603050405020304" pitchFamily="18" charset="0"/>
                <a:cs typeface="Times New Roman" panose="02020603050405020304" pitchFamily="18" charset="0"/>
              </a:rPr>
              <a:t>є провідною галуззю сільського господарства, основним постачальником повноцінного харчового білка й сировини для переробної промисловості АПК. Під час переходу країни до </a:t>
            </a:r>
            <a:r>
              <a:rPr lang="uk-UA" sz="2000" dirty="0" err="1">
                <a:latin typeface="Times New Roman" panose="02020603050405020304" pitchFamily="18" charset="0"/>
                <a:cs typeface="Times New Roman" panose="02020603050405020304" pitchFamily="18" charset="0"/>
              </a:rPr>
              <a:t>рин</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кових</a:t>
            </a:r>
            <a:r>
              <a:rPr lang="uk-UA" sz="2000" dirty="0">
                <a:latin typeface="Times New Roman" panose="02020603050405020304" pitchFamily="18" charset="0"/>
                <a:cs typeface="Times New Roman" panose="02020603050405020304" pitchFamily="18" charset="0"/>
              </a:rPr>
              <a:t> методів господарювання криза охопила, насамперед, сільське господарство, найбільшого ж спаду зазнало тваринництво.</a:t>
            </a:r>
            <a:endParaRPr lang="ru-RU" sz="2000" dirty="0">
              <a:latin typeface="Times New Roman" panose="02020603050405020304" pitchFamily="18" charset="0"/>
              <a:cs typeface="Times New Roman" panose="02020603050405020304" pitchFamily="18" charset="0"/>
            </a:endParaRPr>
          </a:p>
          <a:p>
            <a:r>
              <a:rPr lang="uk-UA" sz="2000" b="1" i="1" dirty="0" smtClean="0">
                <a:latin typeface="Times New Roman" panose="02020603050405020304" pitchFamily="18" charset="0"/>
                <a:cs typeface="Times New Roman" panose="02020603050405020304" pitchFamily="18" charset="0"/>
              </a:rPr>
              <a:t>Тваринництво - це </a:t>
            </a:r>
            <a:r>
              <a:rPr lang="uk-UA" sz="2000" dirty="0" smtClean="0">
                <a:latin typeface="Times New Roman" panose="02020603050405020304" pitchFamily="18" charset="0"/>
                <a:cs typeface="Times New Roman" panose="02020603050405020304" pitchFamily="18" charset="0"/>
              </a:rPr>
              <a:t>галузь сільського господарства, пов'язана з діяльністю по утриманню і розведенню сільськогосподарських тварин для одержання продуктів харчування і сировини для промисловості. Харчові продукти тваринного походження — це продукти, що </a:t>
            </a:r>
            <a:r>
              <a:rPr lang="uk-UA" sz="2000" dirty="0" err="1" smtClean="0">
                <a:latin typeface="Times New Roman" panose="02020603050405020304" pitchFamily="18" charset="0"/>
                <a:cs typeface="Times New Roman" panose="02020603050405020304" pitchFamily="18" charset="0"/>
              </a:rPr>
              <a:t>вжива</a:t>
            </a:r>
            <a:r>
              <a:rPr lang="uk-UA" sz="2000" dirty="0" smtClean="0">
                <a:latin typeface="Times New Roman" panose="02020603050405020304" pitchFamily="18" charset="0"/>
                <a:cs typeface="Times New Roman" panose="02020603050405020304" pitchFamily="18" charset="0"/>
              </a:rPr>
              <a:t>- </a:t>
            </a:r>
            <a:r>
              <a:rPr lang="uk-UA" sz="2000" dirty="0" err="1" smtClean="0">
                <a:latin typeface="Times New Roman" panose="02020603050405020304" pitchFamily="18" charset="0"/>
                <a:cs typeface="Times New Roman" panose="02020603050405020304" pitchFamily="18" charset="0"/>
              </a:rPr>
              <a:t>ються</a:t>
            </a:r>
            <a:r>
              <a:rPr lang="uk-UA" sz="2000" dirty="0" smtClean="0">
                <a:latin typeface="Times New Roman" panose="02020603050405020304" pitchFamily="18" charset="0"/>
                <a:cs typeface="Times New Roman" panose="02020603050405020304" pitchFamily="18" charset="0"/>
              </a:rPr>
              <a:t> людиною в натуральному вигляді чи після відповідної обробки продовольчої сировини тваринного походження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775855"/>
            <a:ext cx="8915400" cy="5135367"/>
          </a:xfrm>
        </p:spPr>
        <p:txBody>
          <a:bodyPr>
            <a:normAutofit fontScale="92500"/>
          </a:bodyPr>
          <a:lstStyle/>
          <a:p>
            <a:r>
              <a:rPr lang="uk-UA" sz="2000" dirty="0"/>
              <a:t>1) недопущення погіршення умов існування водних живих ресурсів</a:t>
            </a:r>
            <a:r>
              <a:rPr lang="uk-UA" sz="2000" dirty="0" smtClean="0"/>
              <a:t>;</a:t>
            </a:r>
          </a:p>
          <a:p>
            <a:r>
              <a:rPr lang="uk-UA" sz="2000" dirty="0" smtClean="0"/>
              <a:t> </a:t>
            </a:r>
            <a:r>
              <a:rPr lang="uk-UA" sz="2000" dirty="0"/>
              <a:t>2) забезпечення охорони водних живих </a:t>
            </a:r>
            <a:r>
              <a:rPr lang="uk-UA" sz="2000" dirty="0" err="1"/>
              <a:t>ресур</a:t>
            </a:r>
            <a:r>
              <a:rPr lang="uk-UA" sz="2000" dirty="0"/>
              <a:t>- сів від браконьєрського та іншого використання, що проводиться з порушенням правил; </a:t>
            </a:r>
            <a:endParaRPr lang="uk-UA" sz="2000" dirty="0" smtClean="0"/>
          </a:p>
          <a:p>
            <a:r>
              <a:rPr lang="uk-UA" sz="2000" dirty="0" smtClean="0"/>
              <a:t>3</a:t>
            </a:r>
            <a:r>
              <a:rPr lang="uk-UA" sz="2000" dirty="0"/>
              <a:t>) сприяння природному відтворенню водних живих ресурсів шляхом проведення </a:t>
            </a:r>
            <a:r>
              <a:rPr lang="uk-UA" sz="2000" dirty="0" err="1"/>
              <a:t>біотехнічних</a:t>
            </a:r>
            <a:r>
              <a:rPr lang="uk-UA" sz="2000" dirty="0"/>
              <a:t> та </a:t>
            </a:r>
            <a:r>
              <a:rPr lang="uk-UA" sz="2000" dirty="0" err="1"/>
              <a:t>рибницько</a:t>
            </a:r>
            <a:r>
              <a:rPr lang="uk-UA" sz="2000" dirty="0"/>
              <a:t>- меліоративних робіт, спрямованих на поліпшення умов їх існування, здійснення заходів щодо штучного відтворення водних живих </a:t>
            </a:r>
            <a:r>
              <a:rPr lang="uk-UA" sz="2000" dirty="0" err="1"/>
              <a:t>ресур</a:t>
            </a:r>
            <a:r>
              <a:rPr lang="uk-UA" sz="2000" dirty="0"/>
              <a:t>- сів; </a:t>
            </a:r>
            <a:endParaRPr lang="uk-UA" sz="2000" dirty="0" smtClean="0"/>
          </a:p>
          <a:p>
            <a:r>
              <a:rPr lang="uk-UA" sz="2000" dirty="0" smtClean="0"/>
              <a:t>4</a:t>
            </a:r>
            <a:r>
              <a:rPr lang="uk-UA" sz="2000" dirty="0"/>
              <a:t>) виконання встановлених норм, лімітів (квот), термінів і правил використання водних живих ресурсів</a:t>
            </a:r>
            <a:r>
              <a:rPr lang="uk-UA" sz="2000" dirty="0" smtClean="0"/>
              <a:t>;</a:t>
            </a:r>
          </a:p>
          <a:p>
            <a:r>
              <a:rPr lang="uk-UA" sz="2000" dirty="0" smtClean="0"/>
              <a:t> </a:t>
            </a:r>
            <a:r>
              <a:rPr lang="uk-UA" sz="2000" dirty="0"/>
              <a:t>5) забезпечення управління і контролю у галузі охорони, використання і відтворення водних живих ресурсів та збереження середовища їх перебування</a:t>
            </a:r>
            <a:r>
              <a:rPr lang="uk-UA" sz="2000" dirty="0" smtClean="0"/>
              <a:t>;</a:t>
            </a:r>
          </a:p>
          <a:p>
            <a:r>
              <a:rPr lang="uk-UA" sz="2000" dirty="0" smtClean="0"/>
              <a:t> </a:t>
            </a:r>
            <a:r>
              <a:rPr lang="uk-UA" sz="2000" dirty="0"/>
              <a:t>6)  виконання норм і вимог міжнародного права щодо здійснення рибальства; </a:t>
            </a:r>
            <a:endParaRPr lang="uk-UA" sz="2000" dirty="0" smtClean="0"/>
          </a:p>
          <a:p>
            <a:r>
              <a:rPr lang="uk-UA" sz="2000" dirty="0" smtClean="0"/>
              <a:t>7</a:t>
            </a:r>
            <a:r>
              <a:rPr lang="uk-UA" sz="2000" dirty="0"/>
              <a:t>) за- </a:t>
            </a:r>
            <a:r>
              <a:rPr lang="uk-UA" sz="2000" dirty="0" err="1"/>
              <a:t>безпечення</a:t>
            </a:r>
            <a:r>
              <a:rPr lang="uk-UA" sz="2000" dirty="0"/>
              <a:t> науково обґрунтованого раціонального використання вод- них живих ресурсів.</a:t>
            </a:r>
            <a:endParaRPr lang="ru-RU" sz="2000" dirty="0"/>
          </a:p>
          <a:p>
            <a:endParaRPr lang="ru-RU" dirty="0"/>
          </a:p>
        </p:txBody>
      </p:sp>
    </p:spTree>
    <p:extLst>
      <p:ext uri="{BB962C8B-B14F-4D97-AF65-F5344CB8AC3E}">
        <p14:creationId xmlns:p14="http://schemas.microsoft.com/office/powerpoint/2010/main" val="346166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1177636"/>
            <a:ext cx="8915400" cy="4733586"/>
          </a:xfrm>
        </p:spPr>
        <p:txBody>
          <a:bodyPr/>
          <a:lstStyle/>
          <a:p>
            <a:r>
              <a:rPr lang="uk-UA" sz="2000" dirty="0"/>
              <a:t>Порядок здійснення рибництва встановлює Інструкція про по- рядок здійснення штучного розведення, вирощування риби, інших во- </a:t>
            </a:r>
            <a:r>
              <a:rPr lang="uk-UA" sz="2000" dirty="0" err="1"/>
              <a:t>дних</a:t>
            </a:r>
            <a:r>
              <a:rPr lang="uk-UA" sz="2000" dirty="0"/>
              <a:t> живих ресурсів та їх використання в спеціальних товарних риб- них господарствах, затверджена наказом Державного комітету </a:t>
            </a:r>
            <a:r>
              <a:rPr lang="uk-UA" sz="2000" dirty="0" err="1"/>
              <a:t>рибно</a:t>
            </a:r>
            <a:r>
              <a:rPr lang="uk-UA" sz="2000" dirty="0"/>
              <a:t>- го господарства України від 15 січня 2008 р. № 4, зареєстрована в </a:t>
            </a:r>
            <a:r>
              <a:rPr lang="uk-UA" sz="2000" dirty="0" smtClean="0"/>
              <a:t>Мі-</a:t>
            </a:r>
            <a:r>
              <a:rPr lang="uk-UA" sz="2000" dirty="0" err="1"/>
              <a:t>ністерстві</a:t>
            </a:r>
            <a:r>
              <a:rPr lang="uk-UA" sz="2000" dirty="0"/>
              <a:t> юстиції України 28 січня 2008 р. за № 64/14755.</a:t>
            </a:r>
            <a:endParaRPr lang="ru-RU" sz="2000" dirty="0"/>
          </a:p>
          <a:p>
            <a:r>
              <a:rPr lang="uk-UA" sz="2000" dirty="0"/>
              <a:t>Порядок здійснення та регулювання промислового рибальства (крім любительського та спортивного рибальства в </a:t>
            </a:r>
            <a:r>
              <a:rPr lang="uk-UA" sz="2000" dirty="0" err="1"/>
              <a:t>рибогосподарсь</a:t>
            </a:r>
            <a:r>
              <a:rPr lang="uk-UA" sz="2000" dirty="0"/>
              <a:t>- </a:t>
            </a:r>
            <a:r>
              <a:rPr lang="uk-UA" sz="2000" dirty="0" err="1"/>
              <a:t>ких</a:t>
            </a:r>
            <a:r>
              <a:rPr lang="uk-UA" sz="2000" dirty="0"/>
              <a:t> водних об'єктах загального користування) встановлюється Прави- лами промислового рибальства в рибогосподарських водних об'єктах України, затвердженими наказом Державного комітету рибного </a:t>
            </a:r>
            <a:r>
              <a:rPr lang="uk-UA" sz="2000" dirty="0" err="1"/>
              <a:t>гос</a:t>
            </a:r>
            <a:r>
              <a:rPr lang="uk-UA" sz="2000" dirty="0"/>
              <a:t>- </a:t>
            </a:r>
            <a:r>
              <a:rPr lang="uk-UA" sz="2000" dirty="0" err="1"/>
              <a:t>подарства</a:t>
            </a:r>
            <a:r>
              <a:rPr lang="uk-UA" sz="2000" dirty="0"/>
              <a:t> України від 18 березня 1999 р. № 33, зареєстрованими в Міністерстві юстиції України 25 травня 1999 р. за № 326/3619.</a:t>
            </a:r>
            <a:endParaRPr lang="ru-RU" sz="2000" dirty="0"/>
          </a:p>
          <a:p>
            <a:endParaRPr lang="ru-RU" dirty="0"/>
          </a:p>
          <a:p>
            <a:endParaRPr lang="ru-RU" dirty="0"/>
          </a:p>
        </p:txBody>
      </p:sp>
    </p:spTree>
    <p:extLst>
      <p:ext uri="{BB962C8B-B14F-4D97-AF65-F5344CB8AC3E}">
        <p14:creationId xmlns:p14="http://schemas.microsoft.com/office/powerpoint/2010/main" val="45876510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1025237"/>
            <a:ext cx="8915400" cy="4885986"/>
          </a:xfrm>
        </p:spPr>
        <p:txBody>
          <a:bodyPr>
            <a:normAutofit/>
          </a:bodyPr>
          <a:lstStyle/>
          <a:p>
            <a:r>
              <a:rPr lang="uk-UA" sz="2000" dirty="0"/>
              <a:t>Спеціально уповноваженим центральним органом виконавчої влади з питань рибного господарства є Державний комітет рибного господарства України, правовою основою функціонування якого є по- станова Кабінету Міністрів України «Про утворення Державного ко- </a:t>
            </a:r>
            <a:r>
              <a:rPr lang="uk-UA" sz="2000" dirty="0" err="1"/>
              <a:t>мітету</a:t>
            </a:r>
            <a:r>
              <a:rPr lang="uk-UA" sz="2000" dirty="0"/>
              <a:t> рибного господарства України» від 2 листопада 2006 р. за № 1523, а також Положення про Державний комітет рибного </a:t>
            </a:r>
            <a:r>
              <a:rPr lang="uk-UA" sz="2000" dirty="0" err="1"/>
              <a:t>господарс</a:t>
            </a:r>
            <a:r>
              <a:rPr lang="uk-UA" sz="2000" dirty="0"/>
              <a:t>- </a:t>
            </a:r>
            <a:r>
              <a:rPr lang="uk-UA" sz="2000" dirty="0" err="1"/>
              <a:t>тва</a:t>
            </a:r>
            <a:r>
              <a:rPr lang="uk-UA" sz="2000" dirty="0"/>
              <a:t> України, затверджене постановою Кабінету Міністрів України від 4 січня 2007 р. № 42. Діяльність комітету спрямовується і </a:t>
            </a:r>
            <a:r>
              <a:rPr lang="uk-UA" sz="2000" dirty="0" err="1"/>
              <a:t>координу</a:t>
            </a:r>
            <a:r>
              <a:rPr lang="uk-UA" sz="2000" dirty="0"/>
              <a:t>- </a:t>
            </a:r>
            <a:r>
              <a:rPr lang="uk-UA" sz="2000" dirty="0" err="1"/>
              <a:t>ється</a:t>
            </a:r>
            <a:r>
              <a:rPr lang="uk-UA" sz="2000" dirty="0"/>
              <a:t> Кабінетом Міністрів України через Міністра аграрної політики. </a:t>
            </a:r>
            <a:endParaRPr lang="ru-RU" sz="2000" dirty="0"/>
          </a:p>
        </p:txBody>
      </p:sp>
    </p:spTree>
    <p:extLst>
      <p:ext uri="{BB962C8B-B14F-4D97-AF65-F5344CB8AC3E}">
        <p14:creationId xmlns:p14="http://schemas.microsoft.com/office/powerpoint/2010/main" val="36085296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1246254"/>
          </a:xfrm>
        </p:spPr>
        <p:txBody>
          <a:bodyPr/>
          <a:lstStyle/>
          <a:p>
            <a:pPr lvl="1" algn="ctr" defTabSz="457200" rtl="0">
              <a:spcBef>
                <a:spcPct val="0"/>
              </a:spcBef>
            </a:pPr>
            <a:r>
              <a:rPr lang="uk-UA" sz="2400" b="1" dirty="0"/>
              <a:t>Правове регулювання бджільництва</a:t>
            </a:r>
            <a:r>
              <a:rPr lang="ru-RU" b="1" dirty="0"/>
              <a:t/>
            </a:r>
            <a:br>
              <a:rPr lang="ru-RU" b="1" dirty="0"/>
            </a:br>
            <a:endParaRPr lang="ru-RU" dirty="0"/>
          </a:p>
        </p:txBody>
      </p:sp>
      <p:sp>
        <p:nvSpPr>
          <p:cNvPr id="3" name="Місце для вмісту 2"/>
          <p:cNvSpPr>
            <a:spLocks noGrp="1"/>
          </p:cNvSpPr>
          <p:nvPr>
            <p:ph idx="1"/>
          </p:nvPr>
        </p:nvSpPr>
        <p:spPr/>
        <p:txBody>
          <a:bodyPr>
            <a:normAutofit/>
          </a:bodyPr>
          <a:lstStyle/>
          <a:p>
            <a:r>
              <a:rPr lang="uk-UA" sz="2000" dirty="0"/>
              <a:t>Програма розвитку галузі бджільництва в Україні, затверджена спільним наказом Мінагрополітики України та УААН від 13 липня 2006 р. № 374/62, розроблена на виконання Закону України «Про бджільництво» з метою створення конкурентоспроможної галузі. То- му в програмі враховані й дістали розвитку положення відповідних статей зазначеного Закону щодо удосконалення державного </a:t>
            </a:r>
            <a:r>
              <a:rPr lang="uk-UA" sz="2000" dirty="0" err="1"/>
              <a:t>управлін</a:t>
            </a:r>
            <a:r>
              <a:rPr lang="uk-UA" sz="2000" dirty="0"/>
              <a:t>- ня в галузі бджільництва, </a:t>
            </a:r>
            <a:endParaRPr lang="ru-RU" sz="2000" dirty="0"/>
          </a:p>
        </p:txBody>
      </p:sp>
    </p:spTree>
    <p:extLst>
      <p:ext uri="{BB962C8B-B14F-4D97-AF65-F5344CB8AC3E}">
        <p14:creationId xmlns:p14="http://schemas.microsoft.com/office/powerpoint/2010/main" val="40914366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lnSpcReduction="10000"/>
          </a:bodyPr>
          <a:lstStyle/>
          <a:p>
            <a:r>
              <a:rPr lang="uk-UA" sz="2000" dirty="0"/>
              <a:t>За виробничим напрямом розрізняють </a:t>
            </a:r>
            <a:r>
              <a:rPr lang="uk-UA" sz="2000" b="1" i="1" dirty="0"/>
              <a:t>пасіки</a:t>
            </a:r>
            <a:r>
              <a:rPr lang="uk-UA" sz="2000" b="1" i="1" dirty="0" smtClean="0"/>
              <a:t>:</a:t>
            </a:r>
          </a:p>
          <a:p>
            <a:r>
              <a:rPr lang="uk-UA" sz="2000" b="1" i="1" dirty="0" smtClean="0"/>
              <a:t> </a:t>
            </a:r>
            <a:r>
              <a:rPr lang="uk-UA" sz="2000" dirty="0"/>
              <a:t>1) </a:t>
            </a:r>
            <a:r>
              <a:rPr lang="uk-UA" sz="2000" dirty="0" err="1"/>
              <a:t>медотоварні</a:t>
            </a:r>
            <a:r>
              <a:rPr lang="uk-UA" sz="2000" dirty="0"/>
              <a:t> </a:t>
            </a:r>
            <a:r>
              <a:rPr lang="uk-UA" sz="2000" dirty="0" smtClean="0"/>
              <a:t>—</a:t>
            </a:r>
            <a:r>
              <a:rPr lang="uk-UA" sz="2000" dirty="0"/>
              <a:t>призначені для одержання продуктів бджільництва (товарного меду, воску бджолиного, прополісу, маточного молочка, бджолиної отрути, збору пилку); </a:t>
            </a:r>
            <a:endParaRPr lang="uk-UA" sz="2000" dirty="0" smtClean="0"/>
          </a:p>
          <a:p>
            <a:r>
              <a:rPr lang="uk-UA" sz="2000" dirty="0" smtClean="0"/>
              <a:t>2</a:t>
            </a:r>
            <a:r>
              <a:rPr lang="uk-UA" sz="2000" dirty="0"/>
              <a:t>) </a:t>
            </a:r>
            <a:r>
              <a:rPr lang="uk-UA" sz="2000" dirty="0" err="1"/>
              <a:t>запилювально</a:t>
            </a:r>
            <a:r>
              <a:rPr lang="uk-UA" sz="2000" dirty="0"/>
              <a:t>-медові, де бджоли використовуються для запилення садів, ягідників та ентомофільних </a:t>
            </a:r>
            <a:r>
              <a:rPr lang="uk-UA" sz="2000" dirty="0" err="1"/>
              <a:t>сільськогосподарсь</a:t>
            </a:r>
            <a:r>
              <a:rPr lang="uk-UA" sz="2000" dirty="0"/>
              <a:t>- </a:t>
            </a:r>
            <a:r>
              <a:rPr lang="uk-UA" sz="2000" dirty="0" err="1"/>
              <a:t>ких</a:t>
            </a:r>
            <a:r>
              <a:rPr lang="uk-UA" sz="2000" dirty="0"/>
              <a:t> культур і для виробництва меду; </a:t>
            </a:r>
            <a:endParaRPr lang="uk-UA" sz="2000" dirty="0" smtClean="0"/>
          </a:p>
          <a:p>
            <a:r>
              <a:rPr lang="uk-UA" sz="2000" dirty="0" smtClean="0"/>
              <a:t>3</a:t>
            </a:r>
            <a:r>
              <a:rPr lang="uk-UA" sz="2000" dirty="0"/>
              <a:t>) </a:t>
            </a:r>
            <a:r>
              <a:rPr lang="uk-UA" sz="2000" dirty="0" err="1"/>
              <a:t>запилювальні</a:t>
            </a:r>
            <a:r>
              <a:rPr lang="uk-UA" sz="2000" dirty="0"/>
              <a:t> — призначені для запилення бджолами культур закритого </a:t>
            </a:r>
            <a:r>
              <a:rPr lang="uk-UA" sz="2000" dirty="0" err="1"/>
              <a:t>грунту</a:t>
            </a:r>
            <a:r>
              <a:rPr lang="uk-UA" sz="2000" dirty="0"/>
              <a:t> (в теплицях, пар- </a:t>
            </a:r>
            <a:r>
              <a:rPr lang="uk-UA" sz="2000" dirty="0" err="1"/>
              <a:t>никах</a:t>
            </a:r>
            <a:r>
              <a:rPr lang="uk-UA" sz="2000" dirty="0"/>
              <a:t> тощо); </a:t>
            </a:r>
            <a:endParaRPr lang="uk-UA" sz="2000" dirty="0" smtClean="0"/>
          </a:p>
          <a:p>
            <a:r>
              <a:rPr lang="uk-UA" sz="2000" dirty="0" smtClean="0"/>
              <a:t>4</a:t>
            </a:r>
            <a:r>
              <a:rPr lang="uk-UA" sz="2000" dirty="0"/>
              <a:t>) </a:t>
            </a:r>
            <a:r>
              <a:rPr lang="uk-UA" sz="2000" dirty="0" err="1"/>
              <a:t>репродукторні</a:t>
            </a:r>
            <a:r>
              <a:rPr lang="uk-UA" sz="2000" dirty="0"/>
              <a:t> (розплідники) — для відтворення  бджіл (виведення </a:t>
            </a:r>
            <a:r>
              <a:rPr lang="uk-UA" sz="2000" dirty="0" err="1"/>
              <a:t>бджоломаток</a:t>
            </a:r>
            <a:r>
              <a:rPr lang="uk-UA" sz="2000" dirty="0"/>
              <a:t>, виробництва пакетів бджіл і збору маточного молочка</a:t>
            </a:r>
            <a:r>
              <a:rPr lang="uk-UA" sz="2000" dirty="0" smtClean="0"/>
              <a:t>);</a:t>
            </a:r>
          </a:p>
          <a:p>
            <a:r>
              <a:rPr lang="uk-UA" sz="2000" dirty="0" smtClean="0"/>
              <a:t> </a:t>
            </a:r>
            <a:r>
              <a:rPr lang="uk-UA" sz="2000" dirty="0"/>
              <a:t>5) племінні — для розмноження, поліпшення і виведення бджіл певної породи, зберігання генофонду бджіл, що </a:t>
            </a:r>
            <a:r>
              <a:rPr lang="uk-UA" sz="2000" dirty="0" err="1"/>
              <a:t>іс</a:t>
            </a:r>
            <a:r>
              <a:rPr lang="uk-UA" sz="2000" dirty="0"/>
              <a:t>- </a:t>
            </a:r>
            <a:r>
              <a:rPr lang="uk-UA" sz="2000" dirty="0" err="1"/>
              <a:t>нує</a:t>
            </a:r>
            <a:r>
              <a:rPr lang="uk-UA" sz="2000" dirty="0"/>
              <a:t>, виведення племінних </a:t>
            </a:r>
            <a:r>
              <a:rPr lang="uk-UA" sz="2000" dirty="0" err="1"/>
              <a:t>бджоломаток</a:t>
            </a:r>
            <a:r>
              <a:rPr lang="uk-UA" sz="2000" dirty="0"/>
              <a:t>, виробництва пакетів бджіл і збору маточного молочка; </a:t>
            </a:r>
            <a:endParaRPr lang="uk-UA" sz="2000" dirty="0" smtClean="0"/>
          </a:p>
          <a:p>
            <a:r>
              <a:rPr lang="uk-UA" sz="2000" dirty="0" smtClean="0"/>
              <a:t>6</a:t>
            </a:r>
            <a:r>
              <a:rPr lang="uk-UA" sz="2000" dirty="0"/>
              <a:t>) карантинні — для витримування бджіл у карантині.</a:t>
            </a:r>
            <a:endParaRPr lang="ru-RU" sz="2000" dirty="0"/>
          </a:p>
          <a:p>
            <a:endParaRPr lang="ru-RU" dirty="0"/>
          </a:p>
          <a:p>
            <a:endParaRPr lang="ru-RU" dirty="0"/>
          </a:p>
        </p:txBody>
      </p:sp>
    </p:spTree>
    <p:extLst>
      <p:ext uri="{BB962C8B-B14F-4D97-AF65-F5344CB8AC3E}">
        <p14:creationId xmlns:p14="http://schemas.microsoft.com/office/powerpoint/2010/main" val="282889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900545"/>
            <a:ext cx="8915400" cy="5010677"/>
          </a:xfrm>
        </p:spPr>
        <p:txBody>
          <a:bodyPr/>
          <a:lstStyle/>
          <a:p>
            <a:r>
              <a:rPr lang="uk-UA" sz="2000" dirty="0"/>
              <a:t>На розвиток нормативно-правової бази було прийнято спільний наказ Мінагрополітики України і УААН «Про затвердження </a:t>
            </a:r>
            <a:r>
              <a:rPr lang="uk-UA" sz="2000" dirty="0" err="1"/>
              <a:t>нормати</a:t>
            </a:r>
            <a:r>
              <a:rPr lang="uk-UA" sz="2000" dirty="0"/>
              <a:t>- </a:t>
            </a:r>
            <a:r>
              <a:rPr lang="uk-UA" sz="2000" dirty="0" err="1"/>
              <a:t>вно</a:t>
            </a:r>
            <a:r>
              <a:rPr lang="uk-UA" sz="2000" dirty="0"/>
              <a:t>-правових актів з питань розвитку бджільництва» від 20 вересня 2000 р. № 184/82, зареєстрований в Міністерстві юстиції України 23 жовтня 2000 р. за № 736/4957. Цим наказом було затверджено цілу низку нормативних документів: План породного районування бджіл; Порядок видачі ветеринарно-санітарного паспорта пасіки; Порядок реєстрації пасік; Правила ввезення в Україну та вивезення за її межі бджіл і продуктів бджільництва.</a:t>
            </a:r>
            <a:endParaRPr lang="ru-RU" sz="2000" dirty="0"/>
          </a:p>
          <a:p>
            <a:endParaRPr lang="ru-RU" dirty="0"/>
          </a:p>
        </p:txBody>
      </p:sp>
    </p:spTree>
    <p:extLst>
      <p:ext uri="{BB962C8B-B14F-4D97-AF65-F5344CB8AC3E}">
        <p14:creationId xmlns:p14="http://schemas.microsoft.com/office/powerpoint/2010/main" val="26374412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54182"/>
            <a:ext cx="8911687" cy="69928"/>
          </a:xfrm>
        </p:spPr>
        <p:txBody>
          <a:bodyPr>
            <a:normAutofit fontScale="90000"/>
          </a:bodyPr>
          <a:lstStyle/>
          <a:p>
            <a:endParaRPr lang="ru-RU" dirty="0"/>
          </a:p>
        </p:txBody>
      </p:sp>
      <p:sp>
        <p:nvSpPr>
          <p:cNvPr id="3" name="Місце для вмісту 2"/>
          <p:cNvSpPr>
            <a:spLocks noGrp="1"/>
          </p:cNvSpPr>
          <p:nvPr>
            <p:ph idx="1"/>
          </p:nvPr>
        </p:nvSpPr>
        <p:spPr>
          <a:xfrm>
            <a:off x="2589212" y="734291"/>
            <a:ext cx="8915400" cy="5176931"/>
          </a:xfrm>
        </p:spPr>
        <p:txBody>
          <a:bodyPr/>
          <a:lstStyle/>
          <a:p>
            <a:r>
              <a:rPr lang="uk-UA" sz="2000" dirty="0"/>
              <a:t>У ст. 13 Закону України «Про бджільництво» визначено, що з метою обліку пасік та здійснення лікувально-профілактичних заходів на кожну пасіку видається ветеринарно-санітарний паспорт. </a:t>
            </a:r>
            <a:r>
              <a:rPr lang="uk-UA" sz="2000" dirty="0" err="1"/>
              <a:t>Ветери</a:t>
            </a:r>
            <a:r>
              <a:rPr lang="uk-UA" sz="2000" dirty="0"/>
              <a:t>- </a:t>
            </a:r>
            <a:r>
              <a:rPr lang="uk-UA" sz="2000" dirty="0" err="1"/>
              <a:t>нарно</a:t>
            </a:r>
            <a:r>
              <a:rPr lang="uk-UA" sz="2000" dirty="0"/>
              <a:t>-санітарний паспорт пасіки видається районним (міським) управлінням державної ветеринарної медицини на пасіку </a:t>
            </a:r>
            <a:r>
              <a:rPr lang="uk-UA" sz="2000" dirty="0" smtClean="0"/>
              <a:t>незалежно </a:t>
            </a:r>
            <a:r>
              <a:rPr lang="uk-UA" sz="2000" dirty="0"/>
              <a:t>від форми її власності і є документом, який засвідчує ветеринарно- санітарний стан пасіки</a:t>
            </a:r>
            <a:r>
              <a:rPr lang="uk-UA" sz="2000" dirty="0" smtClean="0"/>
              <a:t>.</a:t>
            </a:r>
          </a:p>
          <a:p>
            <a:r>
              <a:rPr lang="uk-UA" sz="2000" dirty="0"/>
              <a:t>Пасіка також підлягає обов'язковій реєстрації, яка здійснюється відповідно до </a:t>
            </a:r>
            <a:r>
              <a:rPr lang="uk-UA" sz="2000" b="1" i="1" dirty="0"/>
              <a:t>Порядку реєстрації пасік. </a:t>
            </a:r>
            <a:r>
              <a:rPr lang="uk-UA" sz="2000" dirty="0"/>
              <a:t>Проводиться реєстрація за місцем проживання фізичної особи або за місцезнаходженням </a:t>
            </a:r>
            <a:r>
              <a:rPr lang="uk-UA" sz="2000" dirty="0" err="1"/>
              <a:t>юриди</a:t>
            </a:r>
            <a:r>
              <a:rPr lang="uk-UA" sz="2000" dirty="0"/>
              <a:t>- </a:t>
            </a:r>
            <a:r>
              <a:rPr lang="uk-UA" sz="2000" dirty="0" err="1"/>
              <a:t>чної</a:t>
            </a:r>
            <a:r>
              <a:rPr lang="uk-UA" sz="2000" dirty="0"/>
              <a:t> особи, яка займається бджільництвом, у місцевих державних ад- </a:t>
            </a:r>
            <a:r>
              <a:rPr lang="uk-UA" sz="2000" dirty="0" err="1"/>
              <a:t>міністраціях</a:t>
            </a:r>
            <a:r>
              <a:rPr lang="uk-UA" sz="2000" dirty="0"/>
              <a:t> або сільських, селищних, міських радах один раз у рік заснування пасіки. </a:t>
            </a:r>
            <a:endParaRPr lang="ru-RU" sz="2400" dirty="0"/>
          </a:p>
          <a:p>
            <a:endParaRPr lang="ru-RU" dirty="0"/>
          </a:p>
          <a:p>
            <a:endParaRPr lang="ru-RU" dirty="0"/>
          </a:p>
        </p:txBody>
      </p:sp>
    </p:spTree>
    <p:extLst>
      <p:ext uri="{BB962C8B-B14F-4D97-AF65-F5344CB8AC3E}">
        <p14:creationId xmlns:p14="http://schemas.microsoft.com/office/powerpoint/2010/main" val="1876108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1288473"/>
            <a:ext cx="8915400" cy="4622749"/>
          </a:xfrm>
        </p:spPr>
        <p:txBody>
          <a:bodyPr>
            <a:normAutofit/>
          </a:bodyPr>
          <a:lstStyle/>
          <a:p>
            <a:r>
              <a:rPr lang="uk-UA" sz="2000" dirty="0"/>
              <a:t>Реєстрація пасік проводиться на підставі заяви фі- зичної чи юридичної особи незалежно від форми власності. </a:t>
            </a:r>
            <a:endParaRPr lang="uk-UA" sz="2000" dirty="0" smtClean="0"/>
          </a:p>
          <a:p>
            <a:r>
              <a:rPr lang="uk-UA" sz="2000" dirty="0"/>
              <a:t>Під час реєстрації пасік проводиться їх обстеження районними (міськими) управліннями державної ветеринарної </a:t>
            </a:r>
            <a:r>
              <a:rPr lang="uk-UA" sz="2000" dirty="0" err="1"/>
              <a:t>медици</a:t>
            </a:r>
            <a:r>
              <a:rPr lang="uk-UA" sz="2000" dirty="0"/>
              <a:t>- </a:t>
            </a:r>
            <a:r>
              <a:rPr lang="uk-UA" sz="2000" dirty="0" err="1"/>
              <a:t>ни</a:t>
            </a:r>
            <a:r>
              <a:rPr lang="uk-UA" sz="2000" dirty="0"/>
              <a:t>. Дані обстежень заносяться до журналу обліку пасік у районному (міському) управлінні державної ветеринарної медицини. Районне (міське) управління державної ветеринарної медицини повинне </a:t>
            </a:r>
            <a:r>
              <a:rPr lang="uk-UA" sz="2000" dirty="0" err="1"/>
              <a:t>вида</a:t>
            </a:r>
            <a:r>
              <a:rPr lang="uk-UA" sz="2000" dirty="0"/>
              <a:t>- ти в 30-денний термін заявнику ветеринарно-санітарний паспорт пасі- </a:t>
            </a:r>
            <a:r>
              <a:rPr lang="uk-UA" sz="2000" dirty="0" err="1"/>
              <a:t>ки</a:t>
            </a:r>
            <a:r>
              <a:rPr lang="uk-UA" sz="2000" dirty="0"/>
              <a:t>, що засвідчує факт її реєстрації. Порядковий номер у журналі, під яким зареєстрована пасіка, присвоюється ветеринарно-санітарному паспорту пасіки.</a:t>
            </a:r>
            <a:endParaRPr lang="ru-RU" sz="2000" dirty="0"/>
          </a:p>
          <a:p>
            <a:endParaRPr lang="ru-RU" sz="2000" dirty="0"/>
          </a:p>
        </p:txBody>
      </p:sp>
    </p:spTree>
    <p:extLst>
      <p:ext uri="{BB962C8B-B14F-4D97-AF65-F5344CB8AC3E}">
        <p14:creationId xmlns:p14="http://schemas.microsoft.com/office/powerpoint/2010/main" val="1292126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54182"/>
            <a:ext cx="8911687" cy="69928"/>
          </a:xfrm>
        </p:spPr>
        <p:txBody>
          <a:bodyPr>
            <a:normAutofit fontScale="90000"/>
          </a:bodyPr>
          <a:lstStyle/>
          <a:p>
            <a:endParaRPr lang="ru-RU" dirty="0"/>
          </a:p>
        </p:txBody>
      </p:sp>
      <p:sp>
        <p:nvSpPr>
          <p:cNvPr id="3" name="Місце для вмісту 2"/>
          <p:cNvSpPr>
            <a:spLocks noGrp="1"/>
          </p:cNvSpPr>
          <p:nvPr>
            <p:ph idx="1"/>
          </p:nvPr>
        </p:nvSpPr>
        <p:spPr>
          <a:xfrm>
            <a:off x="2589212" y="1080656"/>
            <a:ext cx="8915400" cy="4830566"/>
          </a:xfrm>
        </p:spPr>
        <p:txBody>
          <a:bodyPr>
            <a:normAutofit/>
          </a:bodyPr>
          <a:lstStyle/>
          <a:p>
            <a:r>
              <a:rPr lang="uk-UA" sz="2000" dirty="0"/>
              <a:t>Важливе значення для регулювання діяльності у галузі </a:t>
            </a:r>
            <a:r>
              <a:rPr lang="uk-UA" sz="2000" dirty="0" err="1"/>
              <a:t>бджіль</a:t>
            </a:r>
            <a:r>
              <a:rPr lang="uk-UA" sz="2000" dirty="0"/>
              <a:t>- </a:t>
            </a:r>
            <a:r>
              <a:rPr lang="uk-UA" sz="2000" dirty="0" err="1"/>
              <a:t>ництва</a:t>
            </a:r>
            <a:r>
              <a:rPr lang="uk-UA" sz="2000" dirty="0"/>
              <a:t> має Інструкція щодо попередження та ліквідації </a:t>
            </a:r>
            <a:r>
              <a:rPr lang="uk-UA" sz="2000" dirty="0" err="1"/>
              <a:t>хвороб</a:t>
            </a:r>
            <a:r>
              <a:rPr lang="uk-UA" sz="2000" dirty="0"/>
              <a:t> і </a:t>
            </a:r>
            <a:r>
              <a:rPr lang="uk-UA" sz="2000" dirty="0" err="1"/>
              <a:t>отру</a:t>
            </a:r>
            <a:r>
              <a:rPr lang="uk-UA" sz="2000" dirty="0"/>
              <a:t>- </a:t>
            </a:r>
            <a:r>
              <a:rPr lang="uk-UA" sz="2000" dirty="0" err="1"/>
              <a:t>єнь</a:t>
            </a:r>
            <a:r>
              <a:rPr lang="uk-UA" sz="2000" dirty="0"/>
              <a:t> бджіл, затверджена наказом Головного державного інспектора </a:t>
            </a:r>
            <a:r>
              <a:rPr lang="uk-UA" sz="2000" dirty="0" err="1"/>
              <a:t>ве</a:t>
            </a:r>
            <a:r>
              <a:rPr lang="uk-UA" sz="2000" dirty="0"/>
              <a:t>- </a:t>
            </a:r>
            <a:r>
              <a:rPr lang="uk-UA" sz="2000" dirty="0" err="1"/>
              <a:t>теринарної</a:t>
            </a:r>
            <a:r>
              <a:rPr lang="uk-UA" sz="2000" dirty="0"/>
              <a:t> медицини України від 30 січня 2001 р. № 9, зареєстрована в Міністерстві юстиції України 12 </a:t>
            </a:r>
            <a:r>
              <a:rPr lang="uk-UA" sz="2000" dirty="0" smtClean="0"/>
              <a:t>лютого </a:t>
            </a:r>
            <a:r>
              <a:rPr lang="uk-UA" sz="2000" dirty="0"/>
              <a:t>2001 р. за № 131/5322. </a:t>
            </a:r>
            <a:endParaRPr lang="uk-UA" sz="2000" dirty="0" smtClean="0"/>
          </a:p>
        </p:txBody>
      </p:sp>
    </p:spTree>
    <p:extLst>
      <p:ext uri="{BB962C8B-B14F-4D97-AF65-F5344CB8AC3E}">
        <p14:creationId xmlns:p14="http://schemas.microsoft.com/office/powerpoint/2010/main" val="14521229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54182"/>
            <a:ext cx="8911687" cy="69928"/>
          </a:xfrm>
        </p:spPr>
        <p:txBody>
          <a:bodyPr>
            <a:normAutofit fontScale="90000"/>
          </a:bodyPr>
          <a:lstStyle/>
          <a:p>
            <a:endParaRPr lang="ru-RU" dirty="0"/>
          </a:p>
        </p:txBody>
      </p:sp>
      <p:sp>
        <p:nvSpPr>
          <p:cNvPr id="3" name="Місце для вмісту 2"/>
          <p:cNvSpPr>
            <a:spLocks noGrp="1"/>
          </p:cNvSpPr>
          <p:nvPr>
            <p:ph idx="1"/>
          </p:nvPr>
        </p:nvSpPr>
        <p:spPr>
          <a:xfrm>
            <a:off x="2589212" y="845127"/>
            <a:ext cx="8915400" cy="5066095"/>
          </a:xfrm>
        </p:spPr>
        <p:txBody>
          <a:bodyPr/>
          <a:lstStyle/>
          <a:p>
            <a:r>
              <a:rPr lang="uk-UA" sz="2000" dirty="0"/>
              <a:t>У цій Інструкції викладено основні вимоги щодо раціонального ведення </a:t>
            </a:r>
            <a:r>
              <a:rPr lang="uk-UA" sz="2000" dirty="0" err="1"/>
              <a:t>бджолярства</a:t>
            </a:r>
            <a:r>
              <a:rPr lang="uk-UA" sz="2000" dirty="0" smtClean="0"/>
              <a:t>:</a:t>
            </a:r>
          </a:p>
          <a:p>
            <a:r>
              <a:rPr lang="uk-UA" sz="2000" dirty="0" smtClean="0"/>
              <a:t> </a:t>
            </a:r>
            <a:r>
              <a:rPr lang="uk-UA" sz="2000" dirty="0"/>
              <a:t>1) вимоги щодо розміщення і облаштування пасік; </a:t>
            </a:r>
            <a:endParaRPr lang="uk-UA" sz="2000" dirty="0" smtClean="0"/>
          </a:p>
          <a:p>
            <a:r>
              <a:rPr lang="uk-UA" sz="2000" dirty="0" smtClean="0"/>
              <a:t>2</a:t>
            </a:r>
            <a:r>
              <a:rPr lang="uk-UA" sz="2000" dirty="0"/>
              <a:t>) вимоги до утримання, годівлі й розведення бджіл; </a:t>
            </a:r>
            <a:endParaRPr lang="uk-UA" sz="2000" dirty="0" smtClean="0"/>
          </a:p>
          <a:p>
            <a:r>
              <a:rPr lang="uk-UA" sz="2000" dirty="0" smtClean="0"/>
              <a:t>3</a:t>
            </a:r>
            <a:r>
              <a:rPr lang="uk-UA" sz="2000" dirty="0"/>
              <a:t>) вимоги під час перевезення (кочівлі) бджіл на медозбір і запилення; </a:t>
            </a:r>
            <a:endParaRPr lang="uk-UA" sz="2000" dirty="0" smtClean="0"/>
          </a:p>
          <a:p>
            <a:r>
              <a:rPr lang="uk-UA" sz="2000" dirty="0" smtClean="0"/>
              <a:t>4</a:t>
            </a:r>
            <a:r>
              <a:rPr lang="uk-UA" sz="2000" dirty="0"/>
              <a:t>) заходи щодо охорони пасік від занесення збудників заразних </a:t>
            </a:r>
            <a:r>
              <a:rPr lang="uk-UA" sz="2000" dirty="0" err="1"/>
              <a:t>хвороб</a:t>
            </a:r>
            <a:r>
              <a:rPr lang="uk-UA" sz="2000" dirty="0"/>
              <a:t> бджіл і </a:t>
            </a:r>
            <a:r>
              <a:rPr lang="uk-UA" sz="2000" dirty="0" err="1"/>
              <a:t>отру</a:t>
            </a:r>
            <a:r>
              <a:rPr lang="uk-UA" sz="2000" dirty="0"/>
              <a:t>- </a:t>
            </a:r>
            <a:r>
              <a:rPr lang="uk-UA" sz="2000" dirty="0" err="1"/>
              <a:t>єння</a:t>
            </a:r>
            <a:r>
              <a:rPr lang="uk-UA" sz="2000" dirty="0"/>
              <a:t> бджіл пестицидами.</a:t>
            </a:r>
            <a:endParaRPr lang="ru-RU" sz="2400" dirty="0"/>
          </a:p>
          <a:p>
            <a:endParaRPr lang="ru-RU" dirty="0"/>
          </a:p>
        </p:txBody>
      </p:sp>
    </p:spTree>
    <p:extLst>
      <p:ext uri="{BB962C8B-B14F-4D97-AF65-F5344CB8AC3E}">
        <p14:creationId xmlns:p14="http://schemas.microsoft.com/office/powerpoint/2010/main" val="77616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119745" y="429491"/>
            <a:ext cx="8783782" cy="221668"/>
          </a:xfrm>
        </p:spPr>
        <p:txBody>
          <a:bodyPr>
            <a:normAutofit fontScale="90000"/>
          </a:bodyPr>
          <a:lstStyle/>
          <a:p>
            <a:endParaRPr lang="ru-RU" dirty="0"/>
          </a:p>
        </p:txBody>
      </p:sp>
      <p:sp>
        <p:nvSpPr>
          <p:cNvPr id="3" name="Місце для вмісту 2"/>
          <p:cNvSpPr>
            <a:spLocks noGrp="1"/>
          </p:cNvSpPr>
          <p:nvPr>
            <p:ph idx="1"/>
          </p:nvPr>
        </p:nvSpPr>
        <p:spPr>
          <a:xfrm>
            <a:off x="2589212" y="1094509"/>
            <a:ext cx="8915400" cy="4816713"/>
          </a:xfrm>
        </p:spPr>
        <p:txBody>
          <a:bodyPr>
            <a:noAutofit/>
          </a:bodyPr>
          <a:lstStyle/>
          <a:p>
            <a:r>
              <a:rPr lang="uk-UA" sz="2000" dirty="0">
                <a:latin typeface="Times New Roman" panose="02020603050405020304" pitchFamily="18" charset="0"/>
                <a:cs typeface="Times New Roman" panose="02020603050405020304" pitchFamily="18" charset="0"/>
              </a:rPr>
              <a:t>Виробництво продукції тваринництва забезпечують закони України «Про молоко та молочні продукти» від 24 червня 2004 р.,</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«Про бджільництво» від 22 лютого 2000 р., «Про рибу, інші водні </a:t>
            </a:r>
            <a:r>
              <a:rPr lang="uk-UA" sz="2000" dirty="0" err="1">
                <a:latin typeface="Times New Roman" panose="02020603050405020304" pitchFamily="18" charset="0"/>
                <a:cs typeface="Times New Roman" panose="02020603050405020304" pitchFamily="18" charset="0"/>
              </a:rPr>
              <a:t>жи</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ві</a:t>
            </a:r>
            <a:r>
              <a:rPr lang="uk-UA" sz="2000" dirty="0">
                <a:latin typeface="Times New Roman" panose="02020603050405020304" pitchFamily="18" charset="0"/>
                <a:cs typeface="Times New Roman" panose="02020603050405020304" pitchFamily="18" charset="0"/>
              </a:rPr>
              <a:t> ресурси та харчову продукцію з них» від 6 лютого 2003 р. </a:t>
            </a:r>
            <a:r>
              <a:rPr lang="uk-UA" sz="2000" dirty="0" err="1">
                <a:latin typeface="Times New Roman" panose="02020603050405020304" pitchFamily="18" charset="0"/>
                <a:cs typeface="Times New Roman" panose="02020603050405020304" pitchFamily="18" charset="0"/>
              </a:rPr>
              <a:t>Розве</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дення</a:t>
            </a:r>
            <a:r>
              <a:rPr lang="uk-UA" sz="2000" dirty="0">
                <a:latin typeface="Times New Roman" panose="02020603050405020304" pitchFamily="18" charset="0"/>
                <a:cs typeface="Times New Roman" panose="02020603050405020304" pitchFamily="18" charset="0"/>
              </a:rPr>
              <a:t> тварин здійснюється на основі законів України «Про племінну справу у тваринництві</a:t>
            </a:r>
            <a:r>
              <a:rPr lang="uk-UA" sz="2000" dirty="0" smtClean="0">
                <a:latin typeface="Times New Roman" panose="02020603050405020304" pitchFamily="18" charset="0"/>
                <a:cs typeface="Times New Roman" panose="02020603050405020304" pitchFamily="18" charset="0"/>
              </a:rPr>
              <a:t>»,</a:t>
            </a:r>
          </a:p>
          <a:p>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«Про внесення змін до деяких законів </a:t>
            </a:r>
            <a:r>
              <a:rPr lang="uk-UA" sz="2000" dirty="0" err="1">
                <a:latin typeface="Times New Roman" panose="02020603050405020304" pitchFamily="18" charset="0"/>
                <a:cs typeface="Times New Roman" panose="02020603050405020304" pitchFamily="18" charset="0"/>
              </a:rPr>
              <a:t>Украї</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ни</a:t>
            </a:r>
            <a:r>
              <a:rPr lang="uk-UA" sz="2000" dirty="0">
                <a:latin typeface="Times New Roman" panose="02020603050405020304" pitchFamily="18" charset="0"/>
                <a:cs typeface="Times New Roman" panose="02020603050405020304" pitchFamily="18" charset="0"/>
              </a:rPr>
              <a:t> щодо запровадження ліцензування певних видів господарської дія- </a:t>
            </a:r>
            <a:r>
              <a:rPr lang="uk-UA" sz="2000" dirty="0" err="1">
                <a:latin typeface="Times New Roman" panose="02020603050405020304" pitchFamily="18" charset="0"/>
                <a:cs typeface="Times New Roman" panose="02020603050405020304" pitchFamily="18" charset="0"/>
              </a:rPr>
              <a:t>льності</a:t>
            </a:r>
            <a:r>
              <a:rPr lang="uk-UA" sz="2000" dirty="0">
                <a:latin typeface="Times New Roman" panose="02020603050405020304" pitchFamily="18" charset="0"/>
                <a:cs typeface="Times New Roman" panose="02020603050405020304" pitchFamily="18" charset="0"/>
              </a:rPr>
              <a:t> у племінній справі в тваринництві» від 20 лютого 2003 р. За- ходи з розвитку селекції у тваринництві і адаптації законодавства України у сфері племінної справи у тваринництві до законодавства Європейського Союзу здійснюється на основі «Загальнодержавної програми селекції у тваринництві на період до 2010 року», </a:t>
            </a:r>
            <a:r>
              <a:rPr lang="uk-UA" sz="2000" dirty="0" err="1">
                <a:latin typeface="Times New Roman" panose="02020603050405020304" pitchFamily="18" charset="0"/>
                <a:cs typeface="Times New Roman" panose="02020603050405020304" pitchFamily="18" charset="0"/>
              </a:rPr>
              <a:t>затвердже</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ної</a:t>
            </a:r>
            <a:r>
              <a:rPr lang="uk-UA" sz="2000" dirty="0">
                <a:latin typeface="Times New Roman" panose="02020603050405020304" pitchFamily="18" charset="0"/>
                <a:cs typeface="Times New Roman" panose="02020603050405020304" pitchFamily="18" charset="0"/>
              </a:rPr>
              <a:t> Законом України від 19 лютого 2004 р</a:t>
            </a:r>
            <a:r>
              <a:rPr lang="uk-UA" dirty="0"/>
              <a:t>. </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22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defTabSz="457200" rtl="0">
              <a:spcBef>
                <a:spcPct val="0"/>
              </a:spcBef>
            </a:pPr>
            <a:r>
              <a:rPr lang="uk-UA" sz="2400" b="1" dirty="0"/>
              <a:t>Правове регулювання виробництва інших продуктів </a:t>
            </a:r>
            <a:r>
              <a:rPr lang="uk-UA" sz="2400" b="1" dirty="0" err="1"/>
              <a:t>тва</a:t>
            </a:r>
            <a:r>
              <a:rPr lang="uk-UA" sz="2400" b="1" dirty="0"/>
              <a:t>- </a:t>
            </a:r>
            <a:r>
              <a:rPr lang="uk-UA" sz="2400" b="1" dirty="0" err="1"/>
              <a:t>ринництва</a:t>
            </a:r>
            <a:r>
              <a:rPr lang="ru-RU" b="1" dirty="0"/>
              <a:t/>
            </a:r>
            <a:br>
              <a:rPr lang="ru-RU" b="1" dirty="0"/>
            </a:br>
            <a:endParaRPr lang="ru-RU" dirty="0"/>
          </a:p>
        </p:txBody>
      </p:sp>
      <p:sp>
        <p:nvSpPr>
          <p:cNvPr id="3" name="Місце для вмісту 2"/>
          <p:cNvSpPr>
            <a:spLocks noGrp="1"/>
          </p:cNvSpPr>
          <p:nvPr>
            <p:ph idx="1"/>
          </p:nvPr>
        </p:nvSpPr>
        <p:spPr/>
        <p:txBody>
          <a:bodyPr>
            <a:normAutofit/>
          </a:bodyPr>
          <a:lstStyle/>
          <a:p>
            <a:r>
              <a:rPr lang="uk-UA" sz="2000" dirty="0"/>
              <a:t>Дедалі більшої ринкової привабливості і поширення з кожним роком набуває продукція утримання хутрових тварин. Нормативні ви- </a:t>
            </a:r>
            <a:r>
              <a:rPr lang="uk-UA" sz="2000" dirty="0" err="1"/>
              <a:t>моги</a:t>
            </a:r>
            <a:r>
              <a:rPr lang="uk-UA" sz="2000" dirty="0"/>
              <a:t> до утримання таких тварин визначають Методичні рекомендації з утримання хутрових тварин, затверджені наказом Міністерства </a:t>
            </a:r>
            <a:r>
              <a:rPr lang="uk-UA" sz="2000" dirty="0" err="1"/>
              <a:t>агра</a:t>
            </a:r>
            <a:r>
              <a:rPr lang="uk-UA" sz="2000" dirty="0"/>
              <a:t>- </a:t>
            </a:r>
            <a:r>
              <a:rPr lang="uk-UA" sz="2000" dirty="0" err="1"/>
              <a:t>рної</a:t>
            </a:r>
            <a:r>
              <a:rPr lang="uk-UA" sz="2000" dirty="0"/>
              <a:t> політики України від 20 червня 2008 р. № 379. </a:t>
            </a:r>
            <a:endParaRPr lang="uk-UA" sz="2000" dirty="0" smtClean="0"/>
          </a:p>
          <a:p>
            <a:r>
              <a:rPr lang="uk-UA" dirty="0"/>
              <a:t>. </a:t>
            </a:r>
            <a:r>
              <a:rPr lang="uk-UA" sz="2000" dirty="0"/>
              <a:t>Технологічні вимоги до розміщення кожного виду хутрових тварин містяться у додатках 1 — 6 Методичних </a:t>
            </a:r>
            <a:r>
              <a:rPr lang="uk-UA" sz="2000" dirty="0" err="1"/>
              <a:t>реко</a:t>
            </a:r>
            <a:r>
              <a:rPr lang="uk-UA" sz="2000" dirty="0"/>
              <a:t>- </a:t>
            </a:r>
            <a:r>
              <a:rPr lang="uk-UA" sz="2000" dirty="0" err="1"/>
              <a:t>мендацій</a:t>
            </a:r>
            <a:r>
              <a:rPr lang="uk-UA" sz="2000" dirty="0"/>
              <a:t> з утримання хутрових тварин. З метою дотримання вимог Закон України «Про захист тварин від жорстокого поводження» ви- </a:t>
            </a:r>
            <a:r>
              <a:rPr lang="uk-UA" sz="2000" dirty="0" err="1"/>
              <a:t>значає</a:t>
            </a:r>
            <a:r>
              <a:rPr lang="uk-UA" sz="2000" dirty="0"/>
              <a:t> методи забою хутрових тварин, які диференційовані залежно від виду тварин.</a:t>
            </a:r>
            <a:endParaRPr lang="ru-RU" sz="2000" dirty="0"/>
          </a:p>
          <a:p>
            <a:endParaRPr lang="ru-RU" sz="2000" dirty="0"/>
          </a:p>
        </p:txBody>
      </p:sp>
    </p:spTree>
    <p:extLst>
      <p:ext uri="{BB962C8B-B14F-4D97-AF65-F5344CB8AC3E}">
        <p14:creationId xmlns:p14="http://schemas.microsoft.com/office/powerpoint/2010/main" val="4085773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845127"/>
            <a:ext cx="8915400" cy="5066095"/>
          </a:xfrm>
        </p:spPr>
        <p:txBody>
          <a:bodyPr/>
          <a:lstStyle/>
          <a:p>
            <a:r>
              <a:rPr lang="uk-UA" sz="2000" b="1" i="1" dirty="0"/>
              <a:t>Вимоги до хутрової і шкіряної продукції </a:t>
            </a:r>
            <a:r>
              <a:rPr lang="uk-UA" sz="2000" dirty="0"/>
              <a:t>містить Інструкція з порядку ветеринарного клеймування шкіряної та хутрової сировини, затверджена наказом Головного державного інспектора ветеринарної медицини України від 3 липня 2001 р. № 52, зареєстрована в </a:t>
            </a:r>
            <a:r>
              <a:rPr lang="uk-UA" sz="2000" dirty="0" err="1"/>
              <a:t>Мініс</a:t>
            </a:r>
            <a:r>
              <a:rPr lang="uk-UA" sz="2000" dirty="0"/>
              <a:t>- </a:t>
            </a:r>
            <a:r>
              <a:rPr lang="uk-UA" sz="2000" dirty="0" err="1"/>
              <a:t>терстві</a:t>
            </a:r>
            <a:r>
              <a:rPr lang="uk-UA" sz="2000" dirty="0"/>
              <a:t> юстиції України 3 жовтня 2001 р. за № 855/6046. Загальною вимогою є те, що суб'єкт господарювання реалізовує лише ту шкіряну та хутрову сировину, яка пройшла ветеринарно-санітарну оцінку, за- клеймована спеціалістами державної служби ветеринарної медицини з оформленням відповідних документів (ветеринарні свідоцтва, довідки тощо).</a:t>
            </a:r>
            <a:endParaRPr lang="ru-RU" sz="2000" dirty="0"/>
          </a:p>
          <a:p>
            <a:endParaRPr lang="ru-RU" dirty="0"/>
          </a:p>
        </p:txBody>
      </p:sp>
    </p:spTree>
    <p:extLst>
      <p:ext uri="{BB962C8B-B14F-4D97-AF65-F5344CB8AC3E}">
        <p14:creationId xmlns:p14="http://schemas.microsoft.com/office/powerpoint/2010/main" val="686727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54182"/>
            <a:ext cx="8911687" cy="69928"/>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Ветеринарно-санітарні вимоги при виробництві, заготівлі, при- </a:t>
            </a:r>
            <a:r>
              <a:rPr lang="uk-UA" sz="2000" dirty="0" err="1"/>
              <a:t>йманні</a:t>
            </a:r>
            <a:r>
              <a:rPr lang="uk-UA" sz="2000" dirty="0"/>
              <a:t>, зберіганні, транспортуванні й реалізації </a:t>
            </a:r>
            <a:r>
              <a:rPr lang="uk-UA" sz="2000" b="1" i="1" dirty="0"/>
              <a:t>яєць свійської птиці, </a:t>
            </a:r>
            <a:r>
              <a:rPr lang="uk-UA" sz="2000" dirty="0"/>
              <a:t>ветеринарно-санітарні норми якості і безпеки яєць, порядок </a:t>
            </a:r>
            <a:r>
              <a:rPr lang="uk-UA" sz="2000" dirty="0" err="1"/>
              <a:t>проведен</a:t>
            </a:r>
            <a:r>
              <a:rPr lang="uk-UA" sz="2000" dirty="0"/>
              <a:t>- ня ветеринарно-санітарної експертизи, лабораторних досліджень, а також використання продукції, яка підлягає промисловій переробці </a:t>
            </a:r>
            <a:r>
              <a:rPr lang="uk-UA" sz="2000" dirty="0" smtClean="0"/>
              <a:t>та</a:t>
            </a:r>
            <a:r>
              <a:rPr lang="uk-UA" sz="2400" dirty="0" smtClean="0"/>
              <a:t> </a:t>
            </a:r>
            <a:r>
              <a:rPr lang="uk-UA" sz="2000" dirty="0"/>
              <a:t>знезараженню встановлюють Правила ветеринарно-санітарної </a:t>
            </a:r>
            <a:r>
              <a:rPr lang="uk-UA" sz="2000" dirty="0" err="1"/>
              <a:t>експер</a:t>
            </a:r>
            <a:r>
              <a:rPr lang="uk-UA" sz="2000" dirty="0"/>
              <a:t>- </a:t>
            </a:r>
            <a:r>
              <a:rPr lang="uk-UA" sz="2000" dirty="0" err="1"/>
              <a:t>тизи</a:t>
            </a:r>
            <a:r>
              <a:rPr lang="uk-UA" sz="2000" dirty="0"/>
              <a:t> яєць свійської птиці, затверджені наказом Головного державного інспектора ветеринарної медицини України від 7 вересня 2001 р. № 70, зареєстрована в Міністерстві юстиції України 27 вересня 2001 р. за</a:t>
            </a:r>
            <a:endParaRPr lang="ru-RU" sz="2000" dirty="0"/>
          </a:p>
          <a:p>
            <a:endParaRPr lang="ru-RU" sz="2000" dirty="0"/>
          </a:p>
          <a:p>
            <a:endParaRPr lang="ru-RU" dirty="0"/>
          </a:p>
        </p:txBody>
      </p:sp>
    </p:spTree>
    <p:extLst>
      <p:ext uri="{BB962C8B-B14F-4D97-AF65-F5344CB8AC3E}">
        <p14:creationId xmlns:p14="http://schemas.microsoft.com/office/powerpoint/2010/main" val="33316441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Безпека яєць свійської птиці — відсутність токсичної, </a:t>
            </a:r>
            <a:r>
              <a:rPr lang="uk-UA" sz="2000" dirty="0" err="1"/>
              <a:t>канцеро</a:t>
            </a:r>
            <a:r>
              <a:rPr lang="uk-UA" sz="2000" dirty="0"/>
              <a:t>- генної, мутагенної, алергенної чи іншої несприятливої для організму людини дії харчових яєць при їх споживанні у загальноприйнятих </a:t>
            </a:r>
            <a:r>
              <a:rPr lang="uk-UA" sz="2000" dirty="0" err="1"/>
              <a:t>кі</a:t>
            </a:r>
            <a:r>
              <a:rPr lang="uk-UA" sz="2000" dirty="0"/>
              <a:t>- </a:t>
            </a:r>
            <a:r>
              <a:rPr lang="uk-UA" sz="2000" dirty="0" err="1"/>
              <a:t>лькостях</a:t>
            </a:r>
            <a:r>
              <a:rPr lang="uk-UA" sz="2000" dirty="0"/>
              <a:t>, межі яких встановлюються Міністерством охорони здоров'я України.</a:t>
            </a:r>
            <a:endParaRPr lang="ru-RU" sz="2000" dirty="0"/>
          </a:p>
          <a:p>
            <a:r>
              <a:rPr lang="uk-UA" sz="2000" dirty="0"/>
              <a:t>Для харчових цілей використовують доброякісні яйця курей, це- </a:t>
            </a:r>
            <a:r>
              <a:rPr lang="uk-UA" sz="2000" dirty="0" err="1"/>
              <a:t>сарок</a:t>
            </a:r>
            <a:r>
              <a:rPr lang="uk-UA" sz="2000" dirty="0"/>
              <a:t>, перепілок, індиків, качок та </a:t>
            </a:r>
            <a:r>
              <a:rPr lang="uk-UA" sz="2000" dirty="0" err="1"/>
              <a:t>гусей</a:t>
            </a:r>
            <a:r>
              <a:rPr lang="uk-UA" sz="2000" dirty="0"/>
              <a:t>. Харчові яйця (промислового виробництва) сортують не пізніше 1 доби після знесення. Яйця, які </a:t>
            </a:r>
            <a:r>
              <a:rPr lang="uk-UA" sz="2000" dirty="0" err="1"/>
              <a:t>заготовляються</a:t>
            </a:r>
            <a:r>
              <a:rPr lang="uk-UA" sz="2000" dirty="0"/>
              <a:t> суб'єктами господа- </a:t>
            </a:r>
            <a:r>
              <a:rPr lang="uk-UA" sz="2000" dirty="0" err="1"/>
              <a:t>рювання</a:t>
            </a:r>
            <a:r>
              <a:rPr lang="uk-UA" sz="2000" dirty="0"/>
              <a:t>, доставляються до пункту сортування протягом 1 доби і </a:t>
            </a:r>
            <a:r>
              <a:rPr lang="uk-UA" sz="2000" dirty="0" err="1"/>
              <a:t>сор</a:t>
            </a:r>
            <a:r>
              <a:rPr lang="uk-UA" sz="2000" dirty="0"/>
              <a:t>- </a:t>
            </a:r>
            <a:r>
              <a:rPr lang="uk-UA" sz="2000" dirty="0" err="1"/>
              <a:t>туються</a:t>
            </a:r>
            <a:r>
              <a:rPr lang="uk-UA" sz="2000" dirty="0"/>
              <a:t> не пізніше ніж через 2 доби як столові. До реалізації </a:t>
            </a:r>
            <a:r>
              <a:rPr lang="uk-UA" sz="2000" dirty="0" err="1"/>
              <a:t>допус</a:t>
            </a:r>
            <a:r>
              <a:rPr lang="uk-UA" sz="2000" dirty="0"/>
              <a:t>- каються яйця птиці без механічних пошкоджень, з висотою повітряної камери не більше 9 мм (для курячих яєць), з щільним, що просвітлю- </a:t>
            </a:r>
            <a:r>
              <a:rPr lang="uk-UA" sz="2000" dirty="0" err="1"/>
              <a:t>ється</a:t>
            </a:r>
            <a:r>
              <a:rPr lang="uk-UA" sz="2000" dirty="0"/>
              <a:t>, білком і щільним малопомітним, який займає центральне поло- </a:t>
            </a:r>
            <a:r>
              <a:rPr lang="uk-UA" sz="2000" dirty="0" err="1"/>
              <a:t>ження</a:t>
            </a:r>
            <a:r>
              <a:rPr lang="uk-UA" sz="2000" dirty="0"/>
              <a:t>, або трохи рухомим жовтком та з незакінченим терміном </a:t>
            </a:r>
            <a:r>
              <a:rPr lang="uk-UA" sz="2000" dirty="0" err="1"/>
              <a:t>збері</a:t>
            </a:r>
            <a:r>
              <a:rPr lang="uk-UA" sz="2000" dirty="0"/>
              <a:t>- </a:t>
            </a:r>
            <a:r>
              <a:rPr lang="uk-UA" sz="2000" dirty="0" err="1"/>
              <a:t>гання</a:t>
            </a:r>
            <a:r>
              <a:rPr lang="uk-UA" sz="2000" dirty="0"/>
              <a:t>.</a:t>
            </a:r>
            <a:endParaRPr lang="ru-RU" sz="2000" dirty="0"/>
          </a:p>
          <a:p>
            <a:endParaRPr lang="ru-RU" dirty="0"/>
          </a:p>
        </p:txBody>
      </p:sp>
    </p:spTree>
    <p:extLst>
      <p:ext uri="{BB962C8B-B14F-4D97-AF65-F5344CB8AC3E}">
        <p14:creationId xmlns:p14="http://schemas.microsoft.com/office/powerpoint/2010/main" val="309521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68036"/>
            <a:ext cx="8911687" cy="56074"/>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Однією з підгалузей тваринництва </a:t>
            </a:r>
            <a:r>
              <a:rPr lang="uk-UA" sz="2000" b="1" i="1" dirty="0"/>
              <a:t>є шовківництво</a:t>
            </a:r>
            <a:r>
              <a:rPr lang="uk-UA" sz="2000" dirty="0"/>
              <a:t>, яке </a:t>
            </a:r>
            <a:r>
              <a:rPr lang="uk-UA" sz="2000" dirty="0" err="1"/>
              <a:t>вклю</a:t>
            </a:r>
            <a:r>
              <a:rPr lang="uk-UA" sz="2000" dirty="0"/>
              <a:t>- </a:t>
            </a:r>
            <a:r>
              <a:rPr lang="uk-UA" sz="2000" dirty="0" err="1"/>
              <a:t>чає</a:t>
            </a:r>
            <a:r>
              <a:rPr lang="uk-UA" sz="2000" dirty="0"/>
              <a:t> виробництво коконів тутового шовкопряду для повнішого </a:t>
            </a:r>
            <a:r>
              <a:rPr lang="uk-UA" sz="2000" dirty="0" err="1"/>
              <a:t>забез</a:t>
            </a:r>
            <a:r>
              <a:rPr lang="uk-UA" sz="2000" dirty="0"/>
              <a:t>- печення переробної промисловості </a:t>
            </a:r>
            <a:r>
              <a:rPr lang="uk-UA" sz="2000" dirty="0" err="1"/>
              <a:t>шовкосировиною</a:t>
            </a:r>
            <a:r>
              <a:rPr lang="uk-UA" sz="2000" dirty="0"/>
              <a:t>. З метою «</a:t>
            </a:r>
            <a:r>
              <a:rPr lang="uk-UA" sz="2000" dirty="0" err="1"/>
              <a:t>реані</a:t>
            </a:r>
            <a:r>
              <a:rPr lang="uk-UA" sz="2000" dirty="0"/>
              <a:t>- </a:t>
            </a:r>
            <a:r>
              <a:rPr lang="uk-UA" sz="2000" dirty="0" err="1"/>
              <a:t>мування</a:t>
            </a:r>
            <a:r>
              <a:rPr lang="uk-UA" sz="2000" dirty="0"/>
              <a:t>» виробництва цієї тваринницької продукції було прийнято постанову Кабінету Міністрів України «Про збільшення виробництва коконів тутового шовкопряду в 1992—1995 роках» від 2 березня 1992 р. № 105. </a:t>
            </a:r>
            <a:endParaRPr lang="uk-UA" sz="2000" dirty="0" smtClean="0"/>
          </a:p>
          <a:p>
            <a:r>
              <a:rPr lang="uk-UA" sz="2000" dirty="0"/>
              <a:t>З метою підвищення матеріальної заінтересованості </a:t>
            </a:r>
            <a:r>
              <a:rPr lang="uk-UA" sz="2000" dirty="0" err="1"/>
              <a:t>шовківни</a:t>
            </a:r>
            <a:r>
              <a:rPr lang="uk-UA" sz="2000" dirty="0"/>
              <a:t>- </a:t>
            </a:r>
            <a:r>
              <a:rPr lang="uk-UA" sz="2000" dirty="0" err="1"/>
              <a:t>цьких</a:t>
            </a:r>
            <a:r>
              <a:rPr lang="uk-UA" sz="2000" dirty="0"/>
              <a:t> підприємств було прийнято Порядок використання коштів дер- </a:t>
            </a:r>
            <a:r>
              <a:rPr lang="uk-UA" sz="2000" dirty="0" err="1"/>
              <a:t>жавного</a:t>
            </a:r>
            <a:r>
              <a:rPr lang="uk-UA" sz="2000" dirty="0"/>
              <a:t> бюджету України</a:t>
            </a:r>
            <a:endParaRPr lang="ru-RU" sz="2400" dirty="0"/>
          </a:p>
        </p:txBody>
      </p:sp>
    </p:spTree>
    <p:extLst>
      <p:ext uri="{BB962C8B-B14F-4D97-AF65-F5344CB8AC3E}">
        <p14:creationId xmlns:p14="http://schemas.microsoft.com/office/powerpoint/2010/main" val="197052412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ПРАВОВЕ РЕГУЛЮВАННЯ РОСЛИННИЦТВА</a:t>
            </a:r>
            <a:r>
              <a:rPr lang="ru-RU" dirty="0"/>
              <a:t/>
            </a:r>
            <a:br>
              <a:rPr lang="ru-RU" dirty="0"/>
            </a:br>
            <a:endParaRPr lang="ru-RU" dirty="0"/>
          </a:p>
        </p:txBody>
      </p:sp>
      <p:sp>
        <p:nvSpPr>
          <p:cNvPr id="3" name="Місце для вмісту 2"/>
          <p:cNvSpPr>
            <a:spLocks noGrp="1"/>
          </p:cNvSpPr>
          <p:nvPr>
            <p:ph idx="1"/>
          </p:nvPr>
        </p:nvSpPr>
        <p:spPr/>
        <p:txBody>
          <a:bodyPr/>
          <a:lstStyle/>
          <a:p>
            <a:pPr marL="342900" lvl="1" indent="-342900"/>
            <a:r>
              <a:rPr lang="uk-UA" sz="2000" b="1" dirty="0"/>
              <a:t>Правова охорона прав на сорти рослин</a:t>
            </a:r>
            <a:endParaRPr lang="ru-RU" sz="2000" b="1" dirty="0"/>
          </a:p>
          <a:p>
            <a:pPr marL="342900" lvl="1" indent="-342900"/>
            <a:r>
              <a:rPr lang="uk-UA" sz="2000" b="1" dirty="0"/>
              <a:t>Суб'єкти і об'єкти насінництва та </a:t>
            </a:r>
            <a:r>
              <a:rPr lang="uk-UA" sz="2000" b="1" dirty="0" err="1"/>
              <a:t>розсадництва</a:t>
            </a:r>
            <a:endParaRPr lang="ru-RU" sz="2000" b="1" dirty="0"/>
          </a:p>
          <a:p>
            <a:pPr marL="342900" lvl="1" indent="-342900"/>
            <a:r>
              <a:rPr lang="uk-UA" sz="2000" b="1" dirty="0"/>
              <a:t>Правове регулювання захисту сільськогосподарських </a:t>
            </a:r>
            <a:r>
              <a:rPr lang="uk-UA" sz="2000" b="1" dirty="0" smtClean="0"/>
              <a:t>рослин</a:t>
            </a:r>
            <a:endParaRPr lang="ru-RU" sz="2000" dirty="0"/>
          </a:p>
          <a:p>
            <a:pPr marL="342900" lvl="1" indent="-342900"/>
            <a:r>
              <a:rPr lang="uk-UA" sz="2000" b="1" dirty="0"/>
              <a:t>Карантинний режим як прояв особливого режиму захисту рослин</a:t>
            </a:r>
            <a:endParaRPr lang="ru-RU" sz="2000" b="1" dirty="0"/>
          </a:p>
          <a:p>
            <a:pPr marL="342900" lvl="1" indent="-342900"/>
            <a:r>
              <a:rPr lang="uk-UA" sz="2000" b="1" dirty="0"/>
              <a:t>Правові аспекти вирощування наркотичних рослин</a:t>
            </a:r>
            <a:endParaRPr lang="ru-RU" sz="2000" b="1" dirty="0"/>
          </a:p>
          <a:p>
            <a:endParaRPr lang="ru-RU" dirty="0"/>
          </a:p>
        </p:txBody>
      </p:sp>
      <p:pic>
        <p:nvPicPr>
          <p:cNvPr id="4" name="Рисунок 3"/>
          <p:cNvPicPr>
            <a:picLocks noChangeAspect="1"/>
          </p:cNvPicPr>
          <p:nvPr/>
        </p:nvPicPr>
        <p:blipFill>
          <a:blip r:embed="rId2"/>
          <a:stretch>
            <a:fillRect/>
          </a:stretch>
        </p:blipFill>
        <p:spPr>
          <a:xfrm>
            <a:off x="9953625" y="3862388"/>
            <a:ext cx="2238375" cy="2995612"/>
          </a:xfrm>
          <a:prstGeom prst="rect">
            <a:avLst/>
          </a:prstGeom>
        </p:spPr>
      </p:pic>
    </p:spTree>
    <p:extLst>
      <p:ext uri="{BB962C8B-B14F-4D97-AF65-F5344CB8AC3E}">
        <p14:creationId xmlns:p14="http://schemas.microsoft.com/office/powerpoint/2010/main" val="29252453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defTabSz="457200" rtl="0">
              <a:spcBef>
                <a:spcPct val="0"/>
              </a:spcBef>
            </a:pPr>
            <a:r>
              <a:rPr lang="uk-UA" sz="2400" b="1" dirty="0"/>
              <a:t>Правова охорона прав на сорти рослин</a:t>
            </a:r>
            <a:r>
              <a:rPr lang="ru-RU" b="1" dirty="0"/>
              <a:t/>
            </a:r>
            <a:br>
              <a:rPr lang="ru-RU" b="1" dirty="0"/>
            </a:br>
            <a:endParaRPr lang="ru-RU" dirty="0"/>
          </a:p>
        </p:txBody>
      </p:sp>
      <p:sp>
        <p:nvSpPr>
          <p:cNvPr id="3" name="Місце для вмісту 2"/>
          <p:cNvSpPr>
            <a:spLocks noGrp="1"/>
          </p:cNvSpPr>
          <p:nvPr>
            <p:ph idx="1"/>
          </p:nvPr>
        </p:nvSpPr>
        <p:spPr>
          <a:xfrm>
            <a:off x="2589212" y="1704109"/>
            <a:ext cx="8915400" cy="4207113"/>
          </a:xfrm>
        </p:spPr>
        <p:txBody>
          <a:bodyPr/>
          <a:lstStyle/>
          <a:p>
            <a:r>
              <a:rPr lang="uk-UA" sz="2000" b="1" i="1" dirty="0"/>
              <a:t>Рослинництво </a:t>
            </a:r>
            <a:r>
              <a:rPr lang="uk-UA" sz="2000" b="1" dirty="0"/>
              <a:t>— </a:t>
            </a:r>
            <a:r>
              <a:rPr lang="uk-UA" sz="2000" dirty="0"/>
              <a:t>це галузь сільськогосподарського </a:t>
            </a:r>
            <a:r>
              <a:rPr lang="uk-UA" sz="2000" dirty="0" err="1"/>
              <a:t>виробницт</a:t>
            </a:r>
            <a:r>
              <a:rPr lang="uk-UA" sz="2000" dirty="0"/>
              <a:t>- ва, яка ґрунтується на вирощуванні культурних сільськогосподарських рослин з метою одержання продуктів харчування і сировини для пере- </a:t>
            </a:r>
            <a:r>
              <a:rPr lang="uk-UA" sz="2000" dirty="0" err="1"/>
              <a:t>робної</a:t>
            </a:r>
            <a:r>
              <a:rPr lang="uk-UA" sz="2000" dirty="0"/>
              <a:t> промисловості. Рослинництво поділяється на підгалузі, основ- ними з яких є: зернове господарство, </a:t>
            </a:r>
            <a:r>
              <a:rPr lang="uk-UA" sz="2000" dirty="0" err="1"/>
              <a:t>цукробуряківництво</a:t>
            </a:r>
            <a:r>
              <a:rPr lang="uk-UA" sz="2000" dirty="0"/>
              <a:t>, картопляр- </a:t>
            </a:r>
            <a:r>
              <a:rPr lang="uk-UA" sz="2000" dirty="0" err="1"/>
              <a:t>ство</a:t>
            </a:r>
            <a:r>
              <a:rPr lang="uk-UA" sz="2000" dirty="0"/>
              <a:t>, льонарство, овочівництво, плодівництво, </a:t>
            </a:r>
            <a:r>
              <a:rPr lang="uk-UA" sz="2000" dirty="0" err="1"/>
              <a:t>кормовиробництво</a:t>
            </a:r>
            <a:r>
              <a:rPr lang="uk-UA" sz="2000" dirty="0"/>
              <a:t> та ін.</a:t>
            </a:r>
            <a:endParaRPr lang="ru-RU" sz="2000" dirty="0"/>
          </a:p>
          <a:p>
            <a:r>
              <a:rPr lang="uk-UA" sz="2000" dirty="0"/>
              <a:t>Важливим законодавчим актом в системі охорони прав на сорти рослин є Закон України «Про охорону прав на сорти рослин».</a:t>
            </a:r>
            <a:endParaRPr lang="ru-RU" sz="2000" dirty="0"/>
          </a:p>
          <a:p>
            <a:endParaRPr lang="ru-RU" dirty="0"/>
          </a:p>
        </p:txBody>
      </p:sp>
    </p:spTree>
    <p:extLst>
      <p:ext uri="{BB962C8B-B14F-4D97-AF65-F5344CB8AC3E}">
        <p14:creationId xmlns:p14="http://schemas.microsoft.com/office/powerpoint/2010/main" val="12772942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498764"/>
            <a:ext cx="8911687" cy="125346"/>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dirty="0"/>
              <a:t>Згідно зі ст. 1 Закону «Про охорону прав на сорти рослин», сорт рослин визначається як окрема група рослин (клон, лінія, гібрид пер- </a:t>
            </a:r>
            <a:r>
              <a:rPr lang="uk-UA" dirty="0" err="1"/>
              <a:t>шого</a:t>
            </a:r>
            <a:r>
              <a:rPr lang="uk-UA" dirty="0"/>
              <a:t> покоління, популяція) в рамках нижчого із відомих ботанічних таксонів, яка, незалежно від того, відповідає вона цілком або ні </a:t>
            </a:r>
            <a:r>
              <a:rPr lang="uk-UA" dirty="0" err="1"/>
              <a:t>умо</a:t>
            </a:r>
            <a:r>
              <a:rPr lang="uk-UA" dirty="0"/>
              <a:t>- вам надання правової охорони:</a:t>
            </a:r>
            <a:endParaRPr lang="ru-RU" dirty="0"/>
          </a:p>
          <a:p>
            <a:pPr lvl="0"/>
            <a:r>
              <a:rPr lang="uk-UA" dirty="0"/>
              <a:t>може бути визначена ступенем прояву ознак, що є </a:t>
            </a:r>
            <a:r>
              <a:rPr lang="uk-UA" dirty="0" err="1"/>
              <a:t>результа</a:t>
            </a:r>
            <a:r>
              <a:rPr lang="uk-UA" dirty="0"/>
              <a:t>- том діяльності даного генотипу або комбінації генотипів;</a:t>
            </a:r>
            <a:endParaRPr lang="ru-RU" dirty="0"/>
          </a:p>
          <a:p>
            <a:pPr lvl="0"/>
            <a:r>
              <a:rPr lang="uk-UA" dirty="0"/>
              <a:t>може бути відрізнена від будь-якої іншої групи рослин </a:t>
            </a:r>
            <a:r>
              <a:rPr lang="uk-UA" dirty="0" err="1"/>
              <a:t>ступе</a:t>
            </a:r>
            <a:r>
              <a:rPr lang="uk-UA" dirty="0"/>
              <a:t>- </a:t>
            </a:r>
            <a:r>
              <a:rPr lang="uk-UA" dirty="0" err="1"/>
              <a:t>нем</a:t>
            </a:r>
            <a:r>
              <a:rPr lang="uk-UA" dirty="0"/>
              <a:t> прояву принаймні однієї з цих ознак;</a:t>
            </a:r>
            <a:endParaRPr lang="ru-RU" dirty="0"/>
          </a:p>
          <a:p>
            <a:pPr lvl="0"/>
            <a:r>
              <a:rPr lang="uk-UA" dirty="0"/>
              <a:t>може розглядатися як єдине ціле з точки зору її придатності для відтворення в незмінному вигляді цілих рослин сорту.</a:t>
            </a:r>
            <a:endParaRPr lang="ru-RU" dirty="0"/>
          </a:p>
          <a:p>
            <a:endParaRPr lang="ru-RU" dirty="0"/>
          </a:p>
        </p:txBody>
      </p:sp>
    </p:spTree>
    <p:extLst>
      <p:ext uri="{BB962C8B-B14F-4D97-AF65-F5344CB8AC3E}">
        <p14:creationId xmlns:p14="http://schemas.microsoft.com/office/powerpoint/2010/main" val="175618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221673"/>
            <a:ext cx="8911687" cy="402437"/>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Закон регулює охорону особистих немайнових і майнових прав на сорт. Особисте немайнове право на сорт підтверджується Держав- ним реєстром сортів рослин, придатних для поширення в Україні, Державним реєстром прав власників сортів рослин, свідоцтвом про авторство на сорт рослин і патентом. Майнове право власника сорту підтверджується Державним реєстром прав власників сортів рослин і патентом.</a:t>
            </a:r>
            <a:endParaRPr lang="ru-RU" sz="2000" dirty="0"/>
          </a:p>
          <a:p>
            <a:r>
              <a:rPr lang="uk-UA" sz="2000" dirty="0"/>
              <a:t>Патент — це охоронний документ, що засвідчує авторство на винахід та виключне право на використання його протягом певного строку. Термін «патент» походить від латинського слова «</a:t>
            </a:r>
            <a:r>
              <a:rPr lang="uk-UA" sz="2000" dirty="0" err="1"/>
              <a:t>patere</a:t>
            </a:r>
            <a:r>
              <a:rPr lang="uk-UA" sz="2000" dirty="0"/>
              <a:t>», що означає «класти на огляд».</a:t>
            </a:r>
            <a:endParaRPr lang="ru-RU" sz="2000" dirty="0"/>
          </a:p>
          <a:p>
            <a:endParaRPr lang="ru-RU" dirty="0"/>
          </a:p>
        </p:txBody>
      </p:sp>
    </p:spTree>
    <p:extLst>
      <p:ext uri="{BB962C8B-B14F-4D97-AF65-F5344CB8AC3E}">
        <p14:creationId xmlns:p14="http://schemas.microsoft.com/office/powerpoint/2010/main" val="4236287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В Україні існують три реєстри, за допомогою яких здійснюється державна реєстрація і правова охорона сортів рослин. Це </a:t>
            </a:r>
            <a:r>
              <a:rPr lang="uk-UA" sz="2000" b="1" i="1" dirty="0"/>
              <a:t>Реєстр за- явок </a:t>
            </a:r>
            <a:r>
              <a:rPr lang="uk-UA" sz="2000" dirty="0"/>
              <a:t>(Державний реєстр заявок на сорти рослин), </a:t>
            </a:r>
            <a:r>
              <a:rPr lang="uk-UA" sz="2000" b="1" i="1" dirty="0"/>
              <a:t>Реєстр патентів </a:t>
            </a:r>
            <a:r>
              <a:rPr lang="uk-UA" sz="2000" dirty="0"/>
              <a:t>(Державний реєстр прав інтелектуальної власності на сорти рослин) і </a:t>
            </a:r>
            <a:r>
              <a:rPr lang="uk-UA" sz="2000" b="1" i="1" dirty="0"/>
              <a:t>Реєстр сортів </a:t>
            </a:r>
            <a:r>
              <a:rPr lang="uk-UA" sz="2000" dirty="0"/>
              <a:t>(Державний реєстр сортів </a:t>
            </a:r>
            <a:r>
              <a:rPr lang="uk-UA" sz="2000" dirty="0" smtClean="0"/>
              <a:t>рослин</a:t>
            </a:r>
            <a:r>
              <a:rPr lang="uk-UA" sz="2000" dirty="0"/>
              <a:t>, придатних для по- ширення в Україні). </a:t>
            </a:r>
            <a:endParaRPr lang="uk-UA" sz="2000" dirty="0" smtClean="0"/>
          </a:p>
          <a:p>
            <a:r>
              <a:rPr lang="uk-UA" sz="2000" b="1" i="1" dirty="0"/>
              <a:t>Реєстр заявок </a:t>
            </a:r>
            <a:r>
              <a:rPr lang="uk-UA" sz="2000" dirty="0"/>
              <a:t>є офіційним документом, призначеним для дер- </a:t>
            </a:r>
            <a:r>
              <a:rPr lang="uk-UA" sz="2000" dirty="0" err="1"/>
              <a:t>жавної</a:t>
            </a:r>
            <a:r>
              <a:rPr lang="uk-UA" sz="2000" dirty="0"/>
              <a:t> реєстрації заявок на сорти рослин. Здійснюється </a:t>
            </a:r>
            <a:r>
              <a:rPr lang="uk-UA" sz="2000" dirty="0" smtClean="0"/>
              <a:t>процедура </a:t>
            </a:r>
            <a:r>
              <a:rPr lang="uk-UA" sz="2000" dirty="0"/>
              <a:t>заявок на основі Положення про Державний реєстр заявок на сорти рослин, затвердженого наказом Мінагрополітики від 26 лютого 2003 р. </a:t>
            </a:r>
            <a:endParaRPr lang="uk-UA" sz="2000" dirty="0" smtClean="0"/>
          </a:p>
          <a:p>
            <a:r>
              <a:rPr lang="uk-UA" sz="2000" b="1" i="1" dirty="0"/>
              <a:t>Реєстр патентів </a:t>
            </a:r>
            <a:r>
              <a:rPr lang="uk-UA" sz="2000" dirty="0"/>
              <a:t>є документом, який призначений для держав- </a:t>
            </a:r>
            <a:r>
              <a:rPr lang="uk-UA" sz="2000" dirty="0" err="1"/>
              <a:t>ної</a:t>
            </a:r>
            <a:r>
              <a:rPr lang="uk-UA" sz="2000" dirty="0"/>
              <a:t> реєстрації майнових прав інтелектуальної власності на сорт рослин в Україні та містить відомості щодо майнових прав інтелектуальної власності на сорт рослин та прав, пов'язаних з цим правом. Норматив- но-правовою основою ведення Реєстру патентів виступає вже </a:t>
            </a:r>
            <a:r>
              <a:rPr lang="uk-UA" sz="2000" dirty="0" err="1"/>
              <a:t>згадува</a:t>
            </a:r>
            <a:r>
              <a:rPr lang="uk-UA" sz="2000" dirty="0"/>
              <a:t>- не Положення про Державний реєстр прав інтелектуальної власності на сорти рослин та про видачу патентів України на сорти рослин.</a:t>
            </a:r>
            <a:endParaRPr lang="ru-RU" sz="2000" dirty="0"/>
          </a:p>
          <a:p>
            <a:endParaRPr lang="ru-RU" dirty="0"/>
          </a:p>
          <a:p>
            <a:endParaRPr lang="ru-RU" sz="2000" dirty="0"/>
          </a:p>
        </p:txBody>
      </p:sp>
    </p:spTree>
    <p:extLst>
      <p:ext uri="{BB962C8B-B14F-4D97-AF65-F5344CB8AC3E}">
        <p14:creationId xmlns:p14="http://schemas.microsoft.com/office/powerpoint/2010/main" val="171514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6" y="568037"/>
            <a:ext cx="1868238" cy="56074"/>
          </a:xfrm>
        </p:spPr>
        <p:txBody>
          <a:bodyPr>
            <a:normAutofit fontScale="90000"/>
          </a:bodyPr>
          <a:lstStyle/>
          <a:p>
            <a:endParaRPr lang="ru-RU" dirty="0"/>
          </a:p>
        </p:txBody>
      </p:sp>
      <p:sp>
        <p:nvSpPr>
          <p:cNvPr id="3" name="Місце для вмісту 2"/>
          <p:cNvSpPr>
            <a:spLocks noGrp="1"/>
          </p:cNvSpPr>
          <p:nvPr>
            <p:ph idx="1"/>
          </p:nvPr>
        </p:nvSpPr>
        <p:spPr>
          <a:xfrm>
            <a:off x="2589212" y="624111"/>
            <a:ext cx="8915400" cy="5287111"/>
          </a:xfrm>
        </p:spPr>
        <p:txBody>
          <a:bodyPr>
            <a:normAutofit/>
          </a:bodyPr>
          <a:lstStyle/>
          <a:p>
            <a:r>
              <a:rPr lang="uk-UA" sz="2000" dirty="0">
                <a:latin typeface="Times New Roman" panose="02020603050405020304" pitchFamily="18" charset="0"/>
                <a:cs typeface="Times New Roman" panose="02020603050405020304" pitchFamily="18" charset="0"/>
              </a:rPr>
              <a:t>Крім зазначених законів, правовому врегулюванню аграрних відносин з виробництва продукції тваринництва присвячено значну кількість підзаконних актів</a:t>
            </a:r>
            <a:r>
              <a:rPr lang="uk-UA" sz="2000" dirty="0" smtClean="0">
                <a:latin typeface="Times New Roman" panose="02020603050405020304" pitchFamily="18" charset="0"/>
                <a:cs typeface="Times New Roman" panose="02020603050405020304" pitchFamily="18" charset="0"/>
              </a:rPr>
              <a:t>.</a:t>
            </a:r>
          </a:p>
          <a:p>
            <a:r>
              <a:rPr lang="uk-UA" sz="2000" dirty="0">
                <a:latin typeface="Times New Roman" panose="02020603050405020304" pitchFamily="18" charset="0"/>
                <a:cs typeface="Times New Roman" panose="02020603050405020304" pitchFamily="18" charset="0"/>
              </a:rPr>
              <a:t>Програмне значення має постанова  Кабінету Міністрів </a:t>
            </a:r>
            <a:r>
              <a:rPr lang="uk-UA" sz="2000" dirty="0" smtClean="0">
                <a:latin typeface="Times New Roman" panose="02020603050405020304" pitchFamily="18" charset="0"/>
                <a:cs typeface="Times New Roman" panose="02020603050405020304" pitchFamily="18" charset="0"/>
              </a:rPr>
              <a:t>України</a:t>
            </a:r>
            <a:r>
              <a:rPr lang="ru-RU" sz="2000" dirty="0">
                <a:latin typeface="Times New Roman" panose="02020603050405020304" pitchFamily="18" charset="0"/>
                <a:cs typeface="Times New Roman" panose="02020603050405020304" pitchFamily="18" charset="0"/>
              </a:rPr>
              <a:t> </a:t>
            </a:r>
            <a:r>
              <a:rPr lang="uk-UA" sz="2000" dirty="0" smtClean="0">
                <a:latin typeface="Times New Roman" panose="02020603050405020304" pitchFamily="18" charset="0"/>
                <a:cs typeface="Times New Roman" panose="02020603050405020304" pitchFamily="18" charset="0"/>
              </a:rPr>
              <a:t>«Про </a:t>
            </a:r>
            <a:r>
              <a:rPr lang="uk-UA" sz="2000" dirty="0">
                <a:latin typeface="Times New Roman" panose="02020603050405020304" pitchFamily="18" charset="0"/>
                <a:cs typeface="Times New Roman" panose="02020603050405020304" pitchFamily="18" charset="0"/>
              </a:rPr>
              <a:t>заходи щодо активізації роботи з розвитку тваринництва» від 20 серпня 2008 р. № 729, </a:t>
            </a:r>
            <a:endParaRPr lang="uk-UA" sz="2000" dirty="0" smtClean="0">
              <a:latin typeface="Times New Roman" panose="02020603050405020304" pitchFamily="18" charset="0"/>
              <a:cs typeface="Times New Roman" panose="02020603050405020304" pitchFamily="18" charset="0"/>
            </a:endParaRPr>
          </a:p>
          <a:p>
            <a:r>
              <a:rPr lang="uk-UA" sz="2000" dirty="0"/>
              <a:t>Розвиток ринкових </a:t>
            </a:r>
            <a:r>
              <a:rPr lang="uk-UA" sz="2000" dirty="0" smtClean="0"/>
              <a:t>від</a:t>
            </a:r>
            <a:r>
              <a:rPr lang="uk-UA" sz="2000" dirty="0"/>
              <a:t>носин у тваринництві передбачено постановою Кабінету Міністрів України «Деякі питання координації міжгалузевих відносин на ринку продукції тваринного походження» від 25 грудня 2002 р. № 1964. Було утворено Міжвідомчу комісію з питань координації міжгалузевих від- </a:t>
            </a:r>
            <a:r>
              <a:rPr lang="uk-UA" sz="2000" dirty="0" err="1"/>
              <a:t>носин</a:t>
            </a:r>
            <a:r>
              <a:rPr lang="uk-UA" sz="2000" dirty="0"/>
              <a:t> на ринку продукції тваринного </a:t>
            </a:r>
            <a:r>
              <a:rPr lang="uk-UA" sz="2000" dirty="0" smtClean="0"/>
              <a:t>походження.</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445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457200"/>
            <a:ext cx="8911687" cy="166910"/>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b="1" i="1" dirty="0"/>
              <a:t>Реєстр сортів </a:t>
            </a:r>
            <a:r>
              <a:rPr lang="uk-UA" dirty="0"/>
              <a:t>є офіційним документом, який містить відомості про сорти рослин, а також щодо державної реєстрації майнового права інтелектуальної власності. </a:t>
            </a:r>
            <a:endParaRPr lang="uk-UA" dirty="0" smtClean="0"/>
          </a:p>
          <a:p>
            <a:r>
              <a:rPr lang="uk-UA" dirty="0"/>
              <a:t>Нещодавно набув чинності ще один реєстр сортів рослин — </a:t>
            </a:r>
            <a:r>
              <a:rPr lang="uk-UA" b="1" i="1" dirty="0"/>
              <a:t>Державний реєстр генетично модифікованих організмів сортів сільськогосподарських рослин у відкритій системі, </a:t>
            </a:r>
            <a:endParaRPr lang="uk-UA" b="1" i="1" dirty="0" smtClean="0"/>
          </a:p>
          <a:p>
            <a:r>
              <a:rPr lang="uk-UA" dirty="0" err="1"/>
              <a:t>Держсортслужба</a:t>
            </a:r>
            <a:r>
              <a:rPr lang="uk-UA" dirty="0"/>
              <a:t> на підставі експертних висновків приймає </a:t>
            </a:r>
            <a:r>
              <a:rPr lang="uk-UA" dirty="0" err="1"/>
              <a:t>рі</a:t>
            </a:r>
            <a:r>
              <a:rPr lang="uk-UA" dirty="0"/>
              <a:t>- </a:t>
            </a:r>
            <a:r>
              <a:rPr lang="uk-UA" dirty="0" err="1"/>
              <a:t>шення</a:t>
            </a:r>
            <a:r>
              <a:rPr lang="uk-UA" dirty="0"/>
              <a:t> про державну реєстрацію сорту та прав на нього шляхом </a:t>
            </a:r>
            <a:r>
              <a:rPr lang="uk-UA" dirty="0" err="1"/>
              <a:t>вне</a:t>
            </a:r>
            <a:r>
              <a:rPr lang="uk-UA" dirty="0"/>
              <a:t>- </a:t>
            </a:r>
            <a:r>
              <a:rPr lang="uk-UA" dirty="0" err="1"/>
              <a:t>сення</a:t>
            </a:r>
            <a:r>
              <a:rPr lang="uk-UA" dirty="0"/>
              <a:t> відомостей до Державного реєстру прав власників сортів рослин та Державного реєстру сортів рослин, придатних до поширення в Україні.</a:t>
            </a:r>
            <a:endParaRPr lang="ru-RU" dirty="0"/>
          </a:p>
          <a:p>
            <a:endParaRPr lang="ru-RU" dirty="0"/>
          </a:p>
        </p:txBody>
      </p:sp>
    </p:spTree>
    <p:extLst>
      <p:ext uri="{BB962C8B-B14F-4D97-AF65-F5344CB8AC3E}">
        <p14:creationId xmlns:p14="http://schemas.microsoft.com/office/powerpoint/2010/main" val="375660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defTabSz="457200" rtl="0">
              <a:spcBef>
                <a:spcPct val="0"/>
              </a:spcBef>
            </a:pPr>
            <a:r>
              <a:rPr lang="uk-UA" sz="2400" b="1" dirty="0"/>
              <a:t>Суб'єкти і об'єкти насінництва та </a:t>
            </a:r>
            <a:r>
              <a:rPr lang="uk-UA" sz="2400" b="1" dirty="0" err="1"/>
              <a:t>розсадництва</a:t>
            </a:r>
            <a:r>
              <a:rPr lang="ru-RU" b="1" dirty="0"/>
              <a:t/>
            </a:r>
            <a:br>
              <a:rPr lang="ru-RU" b="1" dirty="0"/>
            </a:br>
            <a:endParaRPr lang="ru-RU" dirty="0"/>
          </a:p>
        </p:txBody>
      </p:sp>
      <p:sp>
        <p:nvSpPr>
          <p:cNvPr id="3" name="Місце для вмісту 2"/>
          <p:cNvSpPr>
            <a:spLocks noGrp="1"/>
          </p:cNvSpPr>
          <p:nvPr>
            <p:ph idx="1"/>
          </p:nvPr>
        </p:nvSpPr>
        <p:spPr>
          <a:xfrm>
            <a:off x="2589212" y="1524000"/>
            <a:ext cx="8915400" cy="4387222"/>
          </a:xfrm>
        </p:spPr>
        <p:txBody>
          <a:bodyPr/>
          <a:lstStyle/>
          <a:p>
            <a:r>
              <a:rPr lang="uk-UA" sz="2000" dirty="0"/>
              <a:t>Закон України «Про насіння і садивний матеріал» від 26 грудня 2002 р. визначає насінництво та </a:t>
            </a:r>
            <a:r>
              <a:rPr lang="uk-UA" sz="2000" dirty="0" err="1"/>
              <a:t>розсадництво</a:t>
            </a:r>
            <a:r>
              <a:rPr lang="uk-UA" sz="2000" dirty="0"/>
              <a:t> як галузь рослинництва, що займається розмноженням насіння і садивного матеріалу, </a:t>
            </a:r>
            <a:r>
              <a:rPr lang="uk-UA" sz="2000" dirty="0" err="1"/>
              <a:t>збере</a:t>
            </a:r>
            <a:r>
              <a:rPr lang="uk-UA" sz="2000" dirty="0"/>
              <a:t>- </a:t>
            </a:r>
            <a:r>
              <a:rPr lang="uk-UA" sz="2000" dirty="0" err="1"/>
              <a:t>женням</a:t>
            </a:r>
            <a:r>
              <a:rPr lang="uk-UA" sz="2000" dirty="0"/>
              <a:t> і поліпшенням їх сортових, посівних і врожайних якостей (властивостей), а також здійснює сортовий та насіннєвий контроль. Відповідно до ст. З зазначеного Закону до суб'єктів насінництва та </a:t>
            </a:r>
            <a:r>
              <a:rPr lang="uk-UA" sz="2000" dirty="0" err="1"/>
              <a:t>розсадництва</a:t>
            </a:r>
            <a:r>
              <a:rPr lang="uk-UA" sz="2000" dirty="0"/>
              <a:t> належать фізичні та юридичні особи, яким надано право займатися виробництвом, реалізацією та використанням насіння і </a:t>
            </a:r>
            <a:r>
              <a:rPr lang="uk-UA" sz="2000" dirty="0" err="1"/>
              <a:t>са</a:t>
            </a:r>
            <a:r>
              <a:rPr lang="uk-UA" sz="2000" dirty="0"/>
              <a:t>- дивного матеріалу відповідно до законодавства України.</a:t>
            </a:r>
            <a:endParaRPr lang="ru-RU" sz="2000" dirty="0"/>
          </a:p>
          <a:p>
            <a:endParaRPr lang="ru-RU" dirty="0"/>
          </a:p>
        </p:txBody>
      </p:sp>
    </p:spTree>
    <p:extLst>
      <p:ext uri="{BB962C8B-B14F-4D97-AF65-F5344CB8AC3E}">
        <p14:creationId xmlns:p14="http://schemas.microsoft.com/office/powerpoint/2010/main" val="23551863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803564"/>
            <a:ext cx="8915400" cy="5107658"/>
          </a:xfrm>
        </p:spPr>
        <p:txBody>
          <a:bodyPr>
            <a:normAutofit/>
          </a:bodyPr>
          <a:lstStyle/>
          <a:p>
            <a:r>
              <a:rPr lang="uk-UA" sz="2000" b="1" i="1" dirty="0"/>
              <a:t>Державний реєстр виробників насіння і садивного матеріалу </a:t>
            </a:r>
            <a:r>
              <a:rPr lang="uk-UA" sz="2000" dirty="0"/>
              <a:t>(далі</a:t>
            </a:r>
            <a:endParaRPr lang="ru-RU" sz="2000" b="1" i="1" dirty="0"/>
          </a:p>
          <a:p>
            <a:r>
              <a:rPr lang="uk-UA" sz="2000" dirty="0"/>
              <a:t>Реєстр) — це перелік суб'єктів насінництва та </a:t>
            </a:r>
            <a:r>
              <a:rPr lang="uk-UA" sz="2000" dirty="0" err="1"/>
              <a:t>розсадництва</a:t>
            </a:r>
            <a:r>
              <a:rPr lang="uk-UA" sz="2000" dirty="0"/>
              <a:t>, яким надано право виробляти та реалізовувати насіння і садивний матеріал. </a:t>
            </a:r>
            <a:endParaRPr lang="uk-UA" sz="2000" dirty="0" smtClean="0"/>
          </a:p>
          <a:p>
            <a:r>
              <a:rPr lang="uk-UA" sz="2000" dirty="0"/>
              <a:t>Реєстрація суб'єктів насінництва і </a:t>
            </a:r>
            <a:r>
              <a:rPr lang="uk-UA" sz="2000" dirty="0" err="1"/>
              <a:t>розсадництва</a:t>
            </a:r>
            <a:r>
              <a:rPr lang="uk-UA" sz="2000" dirty="0"/>
              <a:t> проводиться на під- </a:t>
            </a:r>
            <a:r>
              <a:rPr lang="uk-UA" sz="2000" dirty="0" err="1"/>
              <a:t>ставі</a:t>
            </a:r>
            <a:r>
              <a:rPr lang="uk-UA" sz="2000" dirty="0"/>
              <a:t> наказу Міністерства аграрної політики України про видачу пас- </a:t>
            </a:r>
            <a:r>
              <a:rPr lang="uk-UA" sz="2000" dirty="0" err="1"/>
              <a:t>порта</a:t>
            </a:r>
            <a:r>
              <a:rPr lang="uk-UA" sz="2000" dirty="0"/>
              <a:t> на виробництво та реалізацію насіння і садивного матеріалу та занесення його до Реєстру. Суб'єкти насінництва і </a:t>
            </a:r>
            <a:r>
              <a:rPr lang="uk-UA" sz="2000" dirty="0" err="1"/>
              <a:t>розсадництва</a:t>
            </a:r>
            <a:r>
              <a:rPr lang="uk-UA" sz="2000" dirty="0"/>
              <a:t>, не занесені до Реєстру, не мають права виробляти насіння та садивний матеріал для реалізації. Реєстр за дорученням Міністерства аграрної політики України веде Державна служба з охорони прав на сорти рос- лин</a:t>
            </a:r>
            <a:endParaRPr lang="ru-RU" sz="2000" dirty="0"/>
          </a:p>
        </p:txBody>
      </p:sp>
    </p:spTree>
    <p:extLst>
      <p:ext uri="{BB962C8B-B14F-4D97-AF65-F5344CB8AC3E}">
        <p14:creationId xmlns:p14="http://schemas.microsoft.com/office/powerpoint/2010/main" val="323918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817418"/>
            <a:ext cx="8915400" cy="5093804"/>
          </a:xfrm>
        </p:spPr>
        <p:txBody>
          <a:bodyPr/>
          <a:lstStyle/>
          <a:p>
            <a:r>
              <a:rPr lang="uk-UA" sz="2000" b="1" i="1" dirty="0"/>
              <a:t>Об'єктами </a:t>
            </a:r>
            <a:r>
              <a:rPr lang="uk-UA" sz="2000" dirty="0"/>
              <a:t>насінництва та </a:t>
            </a:r>
            <a:r>
              <a:rPr lang="uk-UA" sz="2000" dirty="0" err="1"/>
              <a:t>розсадництва</a:t>
            </a:r>
            <a:r>
              <a:rPr lang="uk-UA" sz="2000" dirty="0"/>
              <a:t> згідно зі ст. 2 Закону України «Про насіння і садивний матеріал» є</a:t>
            </a:r>
            <a:r>
              <a:rPr lang="uk-UA" sz="2000" dirty="0" smtClean="0"/>
              <a:t>:</a:t>
            </a:r>
          </a:p>
          <a:p>
            <a:r>
              <a:rPr lang="uk-UA" sz="2000" dirty="0" smtClean="0"/>
              <a:t> </a:t>
            </a:r>
            <a:r>
              <a:rPr lang="uk-UA" sz="2000" dirty="0"/>
              <a:t>1) сорт рослин (клон, лінія, гібрид, популяція, </a:t>
            </a:r>
            <a:r>
              <a:rPr lang="uk-UA" sz="2000" dirty="0" err="1"/>
              <a:t>сортосуміш</a:t>
            </a:r>
            <a:r>
              <a:rPr lang="uk-UA" sz="2000" dirty="0" smtClean="0"/>
              <a:t>);</a:t>
            </a:r>
          </a:p>
          <a:p>
            <a:r>
              <a:rPr lang="uk-UA" sz="2000" dirty="0" smtClean="0"/>
              <a:t> </a:t>
            </a:r>
            <a:r>
              <a:rPr lang="uk-UA" sz="2000" dirty="0"/>
              <a:t>2) насіння і садивний матеріал;</a:t>
            </a:r>
            <a:endParaRPr lang="ru-RU" sz="2000" dirty="0"/>
          </a:p>
          <a:p>
            <a:r>
              <a:rPr lang="uk-UA" sz="2000" dirty="0"/>
              <a:t>3) насінницькі посіви та насадження.</a:t>
            </a:r>
            <a:endParaRPr lang="ru-RU" sz="2000" dirty="0"/>
          </a:p>
          <a:p>
            <a:endParaRPr lang="ru-RU" dirty="0"/>
          </a:p>
        </p:txBody>
      </p:sp>
    </p:spTree>
    <p:extLst>
      <p:ext uri="{BB962C8B-B14F-4D97-AF65-F5344CB8AC3E}">
        <p14:creationId xmlns:p14="http://schemas.microsoft.com/office/powerpoint/2010/main" val="134762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defTabSz="457200" rtl="0">
              <a:spcBef>
                <a:spcPct val="0"/>
              </a:spcBef>
            </a:pPr>
            <a:r>
              <a:rPr lang="uk-UA" sz="2000" b="1" dirty="0"/>
              <a:t>Правове регулювання захисту сільськогосподарських </a:t>
            </a:r>
            <a:r>
              <a:rPr lang="uk-UA" sz="2000" b="1" dirty="0" smtClean="0"/>
              <a:t>рослин</a:t>
            </a:r>
            <a:r>
              <a:rPr lang="ru-RU" dirty="0"/>
              <a:t/>
            </a:r>
            <a:br>
              <a:rPr lang="ru-RU" dirty="0"/>
            </a:br>
            <a:endParaRPr lang="ru-RU" dirty="0"/>
          </a:p>
        </p:txBody>
      </p:sp>
      <p:sp>
        <p:nvSpPr>
          <p:cNvPr id="3" name="Місце для вмісту 2"/>
          <p:cNvSpPr>
            <a:spLocks noGrp="1"/>
          </p:cNvSpPr>
          <p:nvPr>
            <p:ph idx="1"/>
          </p:nvPr>
        </p:nvSpPr>
        <p:spPr>
          <a:xfrm>
            <a:off x="2589212" y="1371600"/>
            <a:ext cx="8915400" cy="4539622"/>
          </a:xfrm>
        </p:spPr>
        <p:txBody>
          <a:bodyPr/>
          <a:lstStyle/>
          <a:p>
            <a:r>
              <a:rPr lang="uk-UA" dirty="0"/>
              <a:t>, </a:t>
            </a:r>
            <a:r>
              <a:rPr lang="uk-UA" sz="2000" b="1" i="1" dirty="0"/>
              <a:t>захист сільськогосподарських </a:t>
            </a:r>
            <a:r>
              <a:rPr lang="uk-UA" sz="2000" b="1" i="1" dirty="0" smtClean="0"/>
              <a:t>рослин</a:t>
            </a:r>
            <a:r>
              <a:rPr lang="uk-UA" sz="2000" i="1" dirty="0" smtClean="0"/>
              <a:t>— </a:t>
            </a:r>
            <a:r>
              <a:rPr lang="uk-UA" sz="2000" dirty="0"/>
              <a:t>це комплекс заходів щодо попередження і зменшення втрат врожаю сільськогосподарських культур від шкідників, </a:t>
            </a:r>
            <a:r>
              <a:rPr lang="uk-UA" sz="2000" dirty="0" err="1"/>
              <a:t>хвороб</a:t>
            </a:r>
            <a:r>
              <a:rPr lang="uk-UA" sz="2000" dirty="0"/>
              <a:t> і бур'янів.</a:t>
            </a:r>
            <a:endParaRPr lang="ru-RU" sz="2000" dirty="0"/>
          </a:p>
          <a:p>
            <a:r>
              <a:rPr lang="uk-UA" sz="2000" dirty="0"/>
              <a:t>Шкідниками є види тварин (комахи, кліщі, мікроорганізми</a:t>
            </a:r>
            <a:r>
              <a:rPr lang="uk-UA" sz="2000" dirty="0" smtClean="0"/>
              <a:t>)</a:t>
            </a:r>
            <a:r>
              <a:rPr lang="uk-UA" sz="2000" dirty="0"/>
              <a:t> здатні заподіяти шкоду рослинам, чагарникам, деревам, продукції ро- слинного походження, збитки від якої економічно доцільно відверну- ти. </a:t>
            </a:r>
            <a:endParaRPr lang="uk-UA" sz="2000" dirty="0" smtClean="0"/>
          </a:p>
          <a:p>
            <a:r>
              <a:rPr lang="uk-UA" sz="2000" dirty="0"/>
              <a:t>Під хворобами розуміють порушення нормального обміну речовин у рослині під впливом </a:t>
            </a:r>
            <a:r>
              <a:rPr lang="uk-UA" sz="2000" dirty="0" err="1"/>
              <a:t>фітопатогенів</a:t>
            </a:r>
            <a:r>
              <a:rPr lang="uk-UA" sz="2000" dirty="0"/>
              <a:t> (віруси, бактерії, гриби) </a:t>
            </a:r>
            <a:endParaRPr lang="uk-UA" sz="2000" dirty="0" smtClean="0"/>
          </a:p>
          <a:p>
            <a:r>
              <a:rPr lang="uk-UA" sz="2000" dirty="0"/>
              <a:t>До бур'янів належить небажана рос- </a:t>
            </a:r>
            <a:r>
              <a:rPr lang="uk-UA" sz="2000" dirty="0" err="1"/>
              <a:t>линність</a:t>
            </a:r>
            <a:r>
              <a:rPr lang="uk-UA" sz="2000" dirty="0"/>
              <a:t> в угіддях, посівах, насадженнях культурних рослин, яка </a:t>
            </a:r>
            <a:r>
              <a:rPr lang="uk-UA" sz="2000" dirty="0" err="1"/>
              <a:t>кон</a:t>
            </a:r>
            <a:r>
              <a:rPr lang="uk-UA" sz="2000" dirty="0"/>
              <a:t>- курує з ними за світло, воду, поживні речовини, а також сприяє </a:t>
            </a:r>
            <a:r>
              <a:rPr lang="uk-UA" sz="2000" dirty="0" err="1"/>
              <a:t>поши</a:t>
            </a:r>
            <a:r>
              <a:rPr lang="uk-UA" sz="2000" dirty="0"/>
              <a:t>- </a:t>
            </a:r>
            <a:r>
              <a:rPr lang="uk-UA" sz="2000" dirty="0" err="1"/>
              <a:t>ренню</a:t>
            </a:r>
            <a:r>
              <a:rPr lang="uk-UA" sz="2000" dirty="0"/>
              <a:t> шкідників та </a:t>
            </a:r>
            <a:r>
              <a:rPr lang="uk-UA" sz="2000" dirty="0" err="1"/>
              <a:t>хвороб</a:t>
            </a:r>
            <a:r>
              <a:rPr lang="uk-UA" sz="2000" dirty="0"/>
              <a:t>.</a:t>
            </a:r>
            <a:endParaRPr lang="ru-RU" sz="2000" dirty="0"/>
          </a:p>
        </p:txBody>
      </p:sp>
    </p:spTree>
    <p:extLst>
      <p:ext uri="{BB962C8B-B14F-4D97-AF65-F5344CB8AC3E}">
        <p14:creationId xmlns:p14="http://schemas.microsoft.com/office/powerpoint/2010/main" val="25360751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26473"/>
            <a:ext cx="8911687" cy="97637"/>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Посівам сільськогосподарських культур, плодово-ягідним, лісо- </a:t>
            </a:r>
            <a:r>
              <a:rPr lang="uk-UA" sz="2000" dirty="0" err="1"/>
              <a:t>вим</a:t>
            </a:r>
            <a:r>
              <a:rPr lang="uk-UA" sz="2000" dirty="0"/>
              <a:t> та лісопарковим насадженням, продукції рослинництва завдають шкоду понад 400 видів шкідників, рослини уражують 200 збудників небезпечних </a:t>
            </a:r>
            <a:r>
              <a:rPr lang="uk-UA" sz="2000" dirty="0" err="1"/>
              <a:t>хвороб</a:t>
            </a:r>
            <a:r>
              <a:rPr lang="uk-UA" sz="2000" dirty="0"/>
              <a:t>, а поля засмічують близько 300 видів бур'янів. </a:t>
            </a:r>
            <a:r>
              <a:rPr lang="uk-UA" sz="2000" dirty="0" smtClean="0"/>
              <a:t>Найприйнятнішими </a:t>
            </a:r>
            <a:r>
              <a:rPr lang="uk-UA" sz="2000" dirty="0"/>
              <a:t>нині все ж є засоби боротьби проти шкідливих організмів, які містять токсичні ре- </a:t>
            </a:r>
            <a:r>
              <a:rPr lang="uk-UA" sz="2000" dirty="0" err="1"/>
              <a:t>човини</a:t>
            </a:r>
            <a:r>
              <a:rPr lang="uk-UA" sz="2000" dirty="0" smtClean="0"/>
              <a:t>.</a:t>
            </a:r>
          </a:p>
          <a:p>
            <a:r>
              <a:rPr lang="uk-UA" sz="2000" dirty="0"/>
              <a:t>Такі засоби об'єднуються під загальною назвою </a:t>
            </a:r>
            <a:r>
              <a:rPr lang="uk-UA" sz="2000" i="1" dirty="0" smtClean="0"/>
              <a:t>пестицидів</a:t>
            </a:r>
          </a:p>
          <a:p>
            <a:r>
              <a:rPr lang="uk-UA" sz="2000" b="1" i="1" dirty="0"/>
              <a:t>Пестицидами </a:t>
            </a:r>
            <a:r>
              <a:rPr lang="uk-UA" sz="2000" dirty="0"/>
              <a:t>є токсичні речовини, їх сполуки або суміші речовин хімічного чи біологічного походження, призначені для </a:t>
            </a:r>
            <a:r>
              <a:rPr lang="uk-UA" sz="2000" dirty="0" err="1"/>
              <a:t>зни</a:t>
            </a:r>
            <a:r>
              <a:rPr lang="uk-UA" sz="2000" dirty="0"/>
              <a:t>- </a:t>
            </a:r>
            <a:r>
              <a:rPr lang="uk-UA" sz="2000" dirty="0" err="1"/>
              <a:t>щення</a:t>
            </a:r>
            <a:r>
              <a:rPr lang="uk-UA" sz="2000" dirty="0"/>
              <a:t>, регуляції та припинення розвитку шкідливих організмів, </a:t>
            </a:r>
            <a:r>
              <a:rPr lang="uk-UA" sz="2000" dirty="0" err="1"/>
              <a:t>вна</a:t>
            </a:r>
            <a:r>
              <a:rPr lang="uk-UA" sz="2000" dirty="0"/>
              <a:t>- слідок діяльності яких вражаються рослини, тварини, люди і </a:t>
            </a:r>
            <a:r>
              <a:rPr lang="uk-UA" sz="2000" dirty="0" err="1"/>
              <a:t>завдаєть</a:t>
            </a:r>
            <a:r>
              <a:rPr lang="uk-UA" sz="2000" dirty="0"/>
              <a:t>- ся шкода матеріальним цінностям, а також гризунів, бур'янів, </a:t>
            </a:r>
            <a:r>
              <a:rPr lang="uk-UA" sz="2000" dirty="0" smtClean="0"/>
              <a:t>дерев</a:t>
            </a:r>
            <a:r>
              <a:rPr lang="uk-UA" sz="2000" dirty="0"/>
              <a:t>ної, чагарникової рослинності, </a:t>
            </a:r>
            <a:r>
              <a:rPr lang="uk-UA" sz="2000" dirty="0" err="1"/>
              <a:t>засмічуючих</a:t>
            </a:r>
            <a:r>
              <a:rPr lang="uk-UA" sz="2000" dirty="0"/>
              <a:t> видів риб</a:t>
            </a:r>
            <a:endParaRPr lang="ru-RU" sz="2000" dirty="0"/>
          </a:p>
          <a:p>
            <a:endParaRPr lang="ru-RU" dirty="0"/>
          </a:p>
          <a:p>
            <a:endParaRPr lang="ru-RU" dirty="0"/>
          </a:p>
        </p:txBody>
      </p:sp>
    </p:spTree>
    <p:extLst>
      <p:ext uri="{BB962C8B-B14F-4D97-AF65-F5344CB8AC3E}">
        <p14:creationId xmlns:p14="http://schemas.microsoft.com/office/powerpoint/2010/main" val="1162091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Органом ліцензування виробництва пестицидів згідно з п. 14 Переліку органів ліцензування, затвердженого постановою Кабінету Міністрів України від 14 листопада 2000 р. № 1698, визначено </a:t>
            </a:r>
            <a:r>
              <a:rPr lang="uk-UA" sz="2000" dirty="0" err="1"/>
              <a:t>Мініс</a:t>
            </a:r>
            <a:r>
              <a:rPr lang="uk-UA" sz="2000" dirty="0"/>
              <a:t>- </a:t>
            </a:r>
            <a:r>
              <a:rPr lang="uk-UA" sz="2000" dirty="0" err="1"/>
              <a:t>терство</a:t>
            </a:r>
            <a:r>
              <a:rPr lang="uk-UA" sz="2000" dirty="0"/>
              <a:t> промислової політики України</a:t>
            </a:r>
            <a:r>
              <a:rPr lang="uk-UA" sz="2000" dirty="0" smtClean="0"/>
              <a:t>.</a:t>
            </a:r>
          </a:p>
          <a:p>
            <a:r>
              <a:rPr lang="uk-UA" sz="2000" dirty="0"/>
              <a:t>Пестициди містять токсичні речовини, тобто речовини хімічно- го чи біологічного походження, здатні у певних кількостях викликати порушення життєдіяльності людського чи тваринного організму. </a:t>
            </a:r>
            <a:endParaRPr lang="uk-UA" sz="2000" dirty="0" smtClean="0"/>
          </a:p>
          <a:p>
            <a:r>
              <a:rPr lang="uk-UA" sz="2000" dirty="0"/>
              <a:t>«Допустимі дози, концентрації, кількості та рівні вмісту пестицидів у сільськогосподарській сировині, харчових продуктах, повітрі робочої зони, атмосферному повітрі, воді водо- </a:t>
            </a:r>
            <a:r>
              <a:rPr lang="uk-UA" sz="2000" dirty="0" err="1"/>
              <a:t>ймищ</a:t>
            </a:r>
            <a:r>
              <a:rPr lang="uk-UA" sz="2000" dirty="0"/>
              <a:t>, ґрунті», затвердженими постановою Головного державного </a:t>
            </a:r>
            <a:r>
              <a:rPr lang="uk-UA" sz="2000" dirty="0" err="1"/>
              <a:t>са</a:t>
            </a:r>
            <a:r>
              <a:rPr lang="uk-UA" sz="2000" dirty="0"/>
              <a:t>- </a:t>
            </a:r>
            <a:r>
              <a:rPr lang="uk-UA" sz="2000" dirty="0" err="1"/>
              <a:t>нітарного</a:t>
            </a:r>
            <a:r>
              <a:rPr lang="uk-UA" sz="2000" dirty="0"/>
              <a:t> лікаря України від 20 вересня 2001 р. № 137.</a:t>
            </a:r>
            <a:endParaRPr lang="ru-RU" sz="2400" dirty="0"/>
          </a:p>
          <a:p>
            <a:endParaRPr lang="ru-RU" dirty="0"/>
          </a:p>
        </p:txBody>
      </p:sp>
    </p:spTree>
    <p:extLst>
      <p:ext uri="{BB962C8B-B14F-4D97-AF65-F5344CB8AC3E}">
        <p14:creationId xmlns:p14="http://schemas.microsoft.com/office/powerpoint/2010/main" val="3534771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 </a:t>
            </a:r>
            <a:r>
              <a:rPr lang="uk-UA" sz="2700" b="1" dirty="0" smtClean="0"/>
              <a:t>Карантинний </a:t>
            </a:r>
            <a:r>
              <a:rPr lang="uk-UA" sz="2700" b="1" dirty="0"/>
              <a:t>режим як прояв особливого режиму захисту рослин</a:t>
            </a:r>
            <a:r>
              <a:rPr lang="ru-RU" b="1" dirty="0"/>
              <a:t/>
            </a:r>
            <a:br>
              <a:rPr lang="ru-RU" b="1" dirty="0"/>
            </a:br>
            <a:endParaRPr lang="ru-RU" dirty="0"/>
          </a:p>
        </p:txBody>
      </p:sp>
      <p:sp>
        <p:nvSpPr>
          <p:cNvPr id="3" name="Місце для вмісту 2"/>
          <p:cNvSpPr>
            <a:spLocks noGrp="1"/>
          </p:cNvSpPr>
          <p:nvPr>
            <p:ph idx="1"/>
          </p:nvPr>
        </p:nvSpPr>
        <p:spPr/>
        <p:txBody>
          <a:bodyPr>
            <a:normAutofit/>
          </a:bodyPr>
          <a:lstStyle/>
          <a:p>
            <a:r>
              <a:rPr lang="uk-UA" sz="2000" dirty="0"/>
              <a:t>Серед заходів захисту рослин слід виділити особливий </a:t>
            </a:r>
            <a:r>
              <a:rPr lang="uk-UA" sz="2000" i="1" dirty="0" err="1"/>
              <a:t>каран</a:t>
            </a:r>
            <a:r>
              <a:rPr lang="uk-UA" sz="2000" i="1" dirty="0"/>
              <a:t>- </a:t>
            </a:r>
            <a:r>
              <a:rPr lang="uk-UA" sz="2000" i="1" dirty="0" err="1"/>
              <a:t>тинний</a:t>
            </a:r>
            <a:r>
              <a:rPr lang="uk-UA" sz="2000" i="1" dirty="0"/>
              <a:t> </a:t>
            </a:r>
            <a:r>
              <a:rPr lang="uk-UA" sz="2000" dirty="0"/>
              <a:t>режим, спрямований на запобігання занесенню та поширенню відсутніх на території України регульованих шкідливих організмів. Як правило, такі організми заносяться в Україну із-за кордону і </a:t>
            </a:r>
            <a:r>
              <a:rPr lang="uk-UA" sz="2000" dirty="0" err="1"/>
              <a:t>виявля</a:t>
            </a:r>
            <a:r>
              <a:rPr lang="uk-UA" sz="2000" dirty="0"/>
              <a:t>- </a:t>
            </a:r>
            <a:r>
              <a:rPr lang="uk-UA" sz="2000" dirty="0" err="1"/>
              <a:t>ються</a:t>
            </a:r>
            <a:r>
              <a:rPr lang="uk-UA" sz="2000" dirty="0"/>
              <a:t> шляхом проведення </a:t>
            </a:r>
            <a:r>
              <a:rPr lang="uk-UA" sz="2000" dirty="0" err="1"/>
              <a:t>фітосанітарного</a:t>
            </a:r>
            <a:r>
              <a:rPr lang="uk-UA" sz="2000" dirty="0"/>
              <a:t> контролю на митному ко- </a:t>
            </a:r>
            <a:r>
              <a:rPr lang="uk-UA" sz="2000" dirty="0" err="1"/>
              <a:t>рдоні</a:t>
            </a:r>
            <a:r>
              <a:rPr lang="uk-UA" sz="2000" dirty="0"/>
              <a:t>. </a:t>
            </a:r>
            <a:endParaRPr lang="uk-UA" sz="2000" dirty="0" smtClean="0"/>
          </a:p>
          <a:p>
            <a:r>
              <a:rPr lang="uk-UA" sz="2000" dirty="0" smtClean="0"/>
              <a:t>Таким </a:t>
            </a:r>
            <a:r>
              <a:rPr lang="uk-UA" sz="2000" dirty="0"/>
              <a:t>чином, карантинний режим належить до митних </a:t>
            </a:r>
            <a:r>
              <a:rPr lang="uk-UA" sz="2000" dirty="0" err="1"/>
              <a:t>техніч</a:t>
            </a:r>
            <a:r>
              <a:rPr lang="uk-UA" sz="2000" dirty="0"/>
              <a:t>- них бар'єрів у зовнішньоекономічній діяльності. Взагалі за своїм </a:t>
            </a:r>
            <a:r>
              <a:rPr lang="uk-UA" sz="2000" dirty="0" err="1"/>
              <a:t>зна</a:t>
            </a:r>
            <a:r>
              <a:rPr lang="uk-UA" sz="2000" dirty="0"/>
              <a:t>- </a:t>
            </a:r>
            <a:r>
              <a:rPr lang="uk-UA" sz="2000" dirty="0" err="1"/>
              <a:t>ченням</a:t>
            </a:r>
            <a:r>
              <a:rPr lang="uk-UA" sz="2000" dirty="0"/>
              <a:t> карантинний режим є особливим режимом захисту рослин</a:t>
            </a:r>
            <a:endParaRPr lang="ru-RU" sz="2000" dirty="0"/>
          </a:p>
        </p:txBody>
      </p:sp>
    </p:spTree>
    <p:extLst>
      <p:ext uri="{BB962C8B-B14F-4D97-AF65-F5344CB8AC3E}">
        <p14:creationId xmlns:p14="http://schemas.microsoft.com/office/powerpoint/2010/main" val="27931185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26473"/>
            <a:ext cx="8911687" cy="97637"/>
          </a:xfrm>
        </p:spPr>
        <p:txBody>
          <a:bodyPr>
            <a:normAutofit fontScale="90000"/>
          </a:bodyPr>
          <a:lstStyle/>
          <a:p>
            <a:endParaRPr lang="ru-RU" dirty="0"/>
          </a:p>
        </p:txBody>
      </p:sp>
      <p:sp>
        <p:nvSpPr>
          <p:cNvPr id="3" name="Місце для вмісту 2"/>
          <p:cNvSpPr>
            <a:spLocks noGrp="1"/>
          </p:cNvSpPr>
          <p:nvPr>
            <p:ph idx="1"/>
          </p:nvPr>
        </p:nvSpPr>
        <p:spPr>
          <a:xfrm>
            <a:off x="2589212" y="803564"/>
            <a:ext cx="8915400" cy="5107658"/>
          </a:xfrm>
        </p:spPr>
        <p:txBody>
          <a:bodyPr/>
          <a:lstStyle/>
          <a:p>
            <a:r>
              <a:rPr lang="uk-UA" sz="2000" dirty="0"/>
              <a:t>Врегульовує відносини з карантинного захисту рослин </a:t>
            </a:r>
            <a:r>
              <a:rPr lang="uk-UA" sz="2000" dirty="0" smtClean="0"/>
              <a:t>Закон України </a:t>
            </a:r>
            <a:r>
              <a:rPr lang="uk-UA" sz="2000" dirty="0"/>
              <a:t>«Про карантин рослин» від 30 червня 1993 р. (у редакції За- </a:t>
            </a:r>
            <a:r>
              <a:rPr lang="uk-UA" sz="2000" dirty="0" err="1"/>
              <a:t>кону</a:t>
            </a:r>
            <a:r>
              <a:rPr lang="uk-UA" sz="2000" dirty="0"/>
              <a:t> від 19 січня 2006 р. № 3369-ІУ). </a:t>
            </a:r>
            <a:r>
              <a:rPr lang="uk-UA" sz="2000" b="1" i="1" dirty="0"/>
              <a:t>Карантином </a:t>
            </a:r>
            <a:r>
              <a:rPr lang="uk-UA" sz="2000" dirty="0"/>
              <a:t>є утримання </a:t>
            </a:r>
            <a:r>
              <a:rPr lang="uk-UA" sz="2000" dirty="0" err="1"/>
              <a:t>об'єк</a:t>
            </a:r>
            <a:r>
              <a:rPr lang="uk-UA" sz="2000" dirty="0"/>
              <a:t>- </a:t>
            </a:r>
            <a:r>
              <a:rPr lang="uk-UA" sz="2000" dirty="0" err="1"/>
              <a:t>тів</a:t>
            </a:r>
            <a:r>
              <a:rPr lang="uk-UA" sz="2000" dirty="0"/>
              <a:t> регулювання у визначених місцях для проведення їх моніторингу або подальшого інспектування, </a:t>
            </a:r>
            <a:r>
              <a:rPr lang="uk-UA" sz="2000" dirty="0" err="1"/>
              <a:t>фітосанітарної</a:t>
            </a:r>
            <a:r>
              <a:rPr lang="uk-UA" sz="2000" dirty="0"/>
              <a:t> експертизи та обробки.</a:t>
            </a:r>
            <a:endParaRPr lang="ru-RU" sz="2000" dirty="0"/>
          </a:p>
          <a:p>
            <a:r>
              <a:rPr lang="uk-UA" sz="2000" dirty="0"/>
              <a:t>При цьому </a:t>
            </a:r>
            <a:r>
              <a:rPr lang="uk-UA" sz="2000" b="1" i="1" dirty="0" err="1"/>
              <a:t>фітосанітарною</a:t>
            </a:r>
            <a:r>
              <a:rPr lang="uk-UA" sz="2000" b="1" i="1" dirty="0"/>
              <a:t> експертизою </a:t>
            </a:r>
            <a:r>
              <a:rPr lang="uk-UA" sz="2000" dirty="0"/>
              <a:t>є перевірка та аналіз об'єктів регулювання в лабораторних умовах на предмет наявності або відсутності регульованих шкідливих </a:t>
            </a:r>
            <a:r>
              <a:rPr lang="uk-UA" sz="2000" dirty="0" smtClean="0"/>
              <a:t>організмів </a:t>
            </a:r>
            <a:r>
              <a:rPr lang="uk-UA" sz="2000" dirty="0"/>
              <a:t>а </a:t>
            </a:r>
            <a:r>
              <a:rPr lang="uk-UA" sz="2000" b="1" i="1" dirty="0"/>
              <a:t>інспектуванням </a:t>
            </a:r>
            <a:r>
              <a:rPr lang="uk-UA" sz="2000" i="1" dirty="0"/>
              <a:t>— </a:t>
            </a:r>
            <a:r>
              <a:rPr lang="uk-UA" sz="2000" dirty="0"/>
              <a:t>візуальна перевірка об'єктів регулювання для визначення наявності регульованих шкідливих організмів та/або відповідності </a:t>
            </a:r>
            <a:r>
              <a:rPr lang="uk-UA" sz="2000" dirty="0" err="1"/>
              <a:t>фітосанітар</a:t>
            </a:r>
            <a:r>
              <a:rPr lang="uk-UA" sz="2000" dirty="0"/>
              <a:t>- ним правилам</a:t>
            </a:r>
            <a:endParaRPr lang="ru-RU" sz="2000" dirty="0" smtClean="0"/>
          </a:p>
          <a:p>
            <a:endParaRPr lang="ru-RU" dirty="0"/>
          </a:p>
        </p:txBody>
      </p:sp>
    </p:spTree>
    <p:extLst>
      <p:ext uri="{BB962C8B-B14F-4D97-AF65-F5344CB8AC3E}">
        <p14:creationId xmlns:p14="http://schemas.microsoft.com/office/powerpoint/2010/main" val="353238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54182"/>
            <a:ext cx="8911687" cy="69928"/>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Державне управління у сфері карантину рослин здійснюється Кабінетом Міністрів України, Міністерством аграрної політики </a:t>
            </a:r>
            <a:r>
              <a:rPr lang="uk-UA" sz="2000" dirty="0" err="1"/>
              <a:t>Укра</a:t>
            </a:r>
            <a:r>
              <a:rPr lang="uk-UA" sz="2000" dirty="0"/>
              <a:t>- </a:t>
            </a:r>
            <a:r>
              <a:rPr lang="uk-UA" sz="2000" dirty="0" err="1"/>
              <a:t>їни</a:t>
            </a:r>
            <a:r>
              <a:rPr lang="uk-UA" sz="2000" dirty="0"/>
              <a:t>, органами Державної служби з карантину рослин України, яка діє на основі Положення, затвердженого наказом Мінагрополітики </a:t>
            </a:r>
            <a:r>
              <a:rPr lang="uk-UA" sz="2000" dirty="0" err="1"/>
              <a:t>Украї</a:t>
            </a:r>
            <a:r>
              <a:rPr lang="uk-UA" sz="2000" dirty="0"/>
              <a:t>- </a:t>
            </a:r>
            <a:r>
              <a:rPr lang="uk-UA" sz="2000" dirty="0" err="1"/>
              <a:t>ни</a:t>
            </a:r>
            <a:r>
              <a:rPr lang="uk-UA" sz="2000" dirty="0"/>
              <a:t> від 8 травня 2007 р. № 310, зареєстрованого в Міністерстві юстиції України 24 травня 2007 р. за № 532/13799.</a:t>
            </a:r>
            <a:endParaRPr lang="ru-RU" sz="2000" dirty="0"/>
          </a:p>
          <a:p>
            <a:r>
              <a:rPr lang="uk-UA" sz="2000" dirty="0"/>
              <a:t>Важливе значення у боротьбі з карантинними організмами </a:t>
            </a:r>
            <a:r>
              <a:rPr lang="uk-UA" sz="2000" dirty="0" err="1"/>
              <a:t>віді</a:t>
            </a:r>
            <a:r>
              <a:rPr lang="uk-UA" sz="2000" dirty="0"/>
              <a:t>- грає </a:t>
            </a:r>
            <a:r>
              <a:rPr lang="uk-UA" sz="2000" dirty="0" err="1"/>
              <a:t>фітосанітарний</a:t>
            </a:r>
            <a:r>
              <a:rPr lang="uk-UA" sz="2000" dirty="0"/>
              <a:t> контроль за переміщенням рослинницької </a:t>
            </a:r>
            <a:r>
              <a:rPr lang="uk-UA" sz="2000" dirty="0" err="1"/>
              <a:t>проду</a:t>
            </a:r>
            <a:r>
              <a:rPr lang="uk-UA" sz="2000" dirty="0"/>
              <a:t>- </a:t>
            </a:r>
            <a:r>
              <a:rPr lang="uk-UA" sz="2000" dirty="0" err="1"/>
              <a:t>кції</a:t>
            </a:r>
            <a:r>
              <a:rPr lang="uk-UA" sz="2000" dirty="0"/>
              <a:t> як із-за кордону, так і всередині країни</a:t>
            </a:r>
            <a:endParaRPr lang="ru-RU" sz="2000" dirty="0"/>
          </a:p>
        </p:txBody>
      </p:sp>
    </p:spTree>
    <p:extLst>
      <p:ext uri="{BB962C8B-B14F-4D97-AF65-F5344CB8AC3E}">
        <p14:creationId xmlns:p14="http://schemas.microsoft.com/office/powerpoint/2010/main" val="887050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defTabSz="457200" rtl="0">
              <a:spcBef>
                <a:spcPct val="0"/>
              </a:spcBef>
            </a:pPr>
            <a:r>
              <a:rPr lang="uk-UA" sz="2400" b="1" dirty="0"/>
              <a:t>Правове регулювання племінної справи у тваринництві</a:t>
            </a:r>
            <a:r>
              <a:rPr lang="ru-RU" b="1" dirty="0"/>
              <a:t/>
            </a:r>
            <a:br>
              <a:rPr lang="ru-RU" b="1" dirty="0"/>
            </a:br>
            <a:endParaRPr lang="ru-RU" dirty="0"/>
          </a:p>
        </p:txBody>
      </p:sp>
      <p:sp>
        <p:nvSpPr>
          <p:cNvPr id="3" name="Місце для вмісту 2"/>
          <p:cNvSpPr>
            <a:spLocks noGrp="1"/>
          </p:cNvSpPr>
          <p:nvPr>
            <p:ph idx="1"/>
          </p:nvPr>
        </p:nvSpPr>
        <p:spPr/>
        <p:txBody>
          <a:bodyPr/>
          <a:lstStyle/>
          <a:p>
            <a:r>
              <a:rPr lang="uk-UA" sz="2000" dirty="0"/>
              <a:t>Як свідчить світова практика, зростання продуктивності тварин і підвищення якісних характеристик продукції тваринництва можливе лише за рахунок сталого розвитку селекції й племінної справи. Не останнє місце у забезпеченні ефективності селекційних процесів </a:t>
            </a:r>
            <a:r>
              <a:rPr lang="uk-UA" sz="2000" dirty="0" err="1"/>
              <a:t>віді</a:t>
            </a:r>
            <a:r>
              <a:rPr lang="uk-UA" sz="2000" dirty="0"/>
              <a:t>- грає їх юридичне закріплення у відповідних нормативно-правових </a:t>
            </a:r>
            <a:r>
              <a:rPr lang="uk-UA" sz="2000" dirty="0" err="1"/>
              <a:t>ак</a:t>
            </a:r>
            <a:r>
              <a:rPr lang="uk-UA" sz="2000" dirty="0"/>
              <a:t>- </a:t>
            </a:r>
            <a:r>
              <a:rPr lang="uk-UA" sz="2000" dirty="0" err="1"/>
              <a:t>тах</a:t>
            </a:r>
            <a:r>
              <a:rPr lang="uk-UA" sz="2000" dirty="0"/>
              <a:t>.</a:t>
            </a:r>
            <a:endParaRPr lang="ru-RU" sz="2000" dirty="0"/>
          </a:p>
          <a:p>
            <a:r>
              <a:rPr lang="uk-UA" sz="2000" b="1" dirty="0"/>
              <a:t>Племінна справа </a:t>
            </a:r>
            <a:r>
              <a:rPr lang="uk-UA" sz="2000" dirty="0"/>
              <a:t>— це система зоотехнічних, селекційних та </a:t>
            </a:r>
            <a:r>
              <a:rPr lang="uk-UA" sz="2000" dirty="0" err="1"/>
              <a:t>ор</a:t>
            </a:r>
            <a:r>
              <a:rPr lang="uk-UA" sz="2000" dirty="0"/>
              <a:t>- </a:t>
            </a:r>
            <a:r>
              <a:rPr lang="uk-UA" sz="2000" dirty="0" err="1"/>
              <a:t>ганізаційно</a:t>
            </a:r>
            <a:r>
              <a:rPr lang="uk-UA" sz="2000" dirty="0"/>
              <a:t>-господарських заходів, спрямованих на поліпшення </a:t>
            </a:r>
            <a:r>
              <a:rPr lang="uk-UA" sz="2000" dirty="0" err="1"/>
              <a:t>пле</a:t>
            </a:r>
            <a:r>
              <a:rPr lang="uk-UA" sz="2000" dirty="0"/>
              <a:t>- мінних і продуктивних якостей тварин.</a:t>
            </a:r>
            <a:endParaRPr lang="ru-RU" sz="2000" dirty="0"/>
          </a:p>
          <a:p>
            <a:endParaRPr lang="ru-RU" dirty="0"/>
          </a:p>
        </p:txBody>
      </p:sp>
    </p:spTree>
    <p:extLst>
      <p:ext uri="{BB962C8B-B14F-4D97-AF65-F5344CB8AC3E}">
        <p14:creationId xmlns:p14="http://schemas.microsoft.com/office/powerpoint/2010/main" val="15674052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1218545"/>
          </a:xfrm>
        </p:spPr>
        <p:txBody>
          <a:bodyPr/>
          <a:lstStyle/>
          <a:p>
            <a:pPr lvl="1" algn="ctr" defTabSz="457200" rtl="0">
              <a:spcBef>
                <a:spcPct val="0"/>
              </a:spcBef>
            </a:pPr>
            <a:r>
              <a:rPr lang="uk-UA" sz="2400" b="1" dirty="0"/>
              <a:t>Правові аспекти вирощування наркотичних рослин</a:t>
            </a:r>
            <a:r>
              <a:rPr lang="ru-RU" b="1" dirty="0"/>
              <a:t/>
            </a:r>
            <a:br>
              <a:rPr lang="ru-RU" b="1" dirty="0"/>
            </a:br>
            <a:endParaRPr lang="ru-RU" dirty="0"/>
          </a:p>
        </p:txBody>
      </p:sp>
      <p:sp>
        <p:nvSpPr>
          <p:cNvPr id="3" name="Місце для вмісту 2"/>
          <p:cNvSpPr>
            <a:spLocks noGrp="1"/>
          </p:cNvSpPr>
          <p:nvPr>
            <p:ph idx="1"/>
          </p:nvPr>
        </p:nvSpPr>
        <p:spPr>
          <a:xfrm>
            <a:off x="2589212" y="1662545"/>
            <a:ext cx="8915400" cy="4248677"/>
          </a:xfrm>
        </p:spPr>
        <p:txBody>
          <a:bodyPr/>
          <a:lstStyle/>
          <a:p>
            <a:r>
              <a:rPr lang="uk-UA" sz="2000" dirty="0"/>
              <a:t>У сільському господарстві України вирощується досить доступ- на для споживачів </a:t>
            </a:r>
            <a:r>
              <a:rPr lang="uk-UA" sz="2000" dirty="0" err="1"/>
              <a:t>наркосировина</a:t>
            </a:r>
            <a:r>
              <a:rPr lang="uk-UA" sz="2000" dirty="0"/>
              <a:t> — </a:t>
            </a:r>
            <a:r>
              <a:rPr lang="uk-UA" sz="2000" b="1" i="1" dirty="0"/>
              <a:t>мак снотворний і коноплі, </a:t>
            </a:r>
            <a:r>
              <a:rPr lang="uk-UA" sz="2000" dirty="0"/>
              <a:t>з яких виготовляють наркотичні засоби. Найбільш поширене незаконне вирощування маку снотворного має місце в західних, а конопель — у південних областях. Такий стан висуває об'єктивну необхідність </a:t>
            </a:r>
            <a:r>
              <a:rPr lang="uk-UA" sz="2000" dirty="0" err="1"/>
              <a:t>вста</a:t>
            </a:r>
            <a:r>
              <a:rPr lang="uk-UA" sz="2000" dirty="0"/>
              <a:t>- </a:t>
            </a:r>
            <a:r>
              <a:rPr lang="uk-UA" sz="2000" dirty="0" err="1"/>
              <a:t>новлення</a:t>
            </a:r>
            <a:r>
              <a:rPr lang="uk-UA" sz="2000" dirty="0"/>
              <a:t> особливого режиму виробництва продукції рослинного по- ходження, що містить наркотичні речовини.</a:t>
            </a:r>
            <a:endParaRPr lang="ru-RU" sz="2000" dirty="0"/>
          </a:p>
          <a:p>
            <a:endParaRPr lang="ru-RU" dirty="0"/>
          </a:p>
        </p:txBody>
      </p:sp>
    </p:spTree>
    <p:extLst>
      <p:ext uri="{BB962C8B-B14F-4D97-AF65-F5344CB8AC3E}">
        <p14:creationId xmlns:p14="http://schemas.microsoft.com/office/powerpoint/2010/main" val="20079840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12618"/>
            <a:ext cx="8911687" cy="111492"/>
          </a:xfrm>
        </p:spPr>
        <p:txBody>
          <a:bodyPr>
            <a:normAutofit fontScale="90000"/>
          </a:bodyPr>
          <a:lstStyle/>
          <a:p>
            <a:endParaRPr lang="ru-RU" dirty="0"/>
          </a:p>
        </p:txBody>
      </p:sp>
      <p:sp>
        <p:nvSpPr>
          <p:cNvPr id="3" name="Місце для вмісту 2"/>
          <p:cNvSpPr>
            <a:spLocks noGrp="1"/>
          </p:cNvSpPr>
          <p:nvPr>
            <p:ph idx="1"/>
          </p:nvPr>
        </p:nvSpPr>
        <p:spPr>
          <a:xfrm>
            <a:off x="2589212" y="1080654"/>
            <a:ext cx="8915400" cy="4830567"/>
          </a:xfrm>
        </p:spPr>
        <p:txBody>
          <a:bodyPr>
            <a:normAutofit/>
          </a:bodyPr>
          <a:lstStyle/>
          <a:p>
            <a:r>
              <a:rPr lang="uk-UA" sz="2000" dirty="0"/>
              <a:t>Правовий режим виробництва і обігу наркотичних засобів і ре- </a:t>
            </a:r>
            <a:r>
              <a:rPr lang="uk-UA" sz="2000" dirty="0" err="1"/>
              <a:t>човин</a:t>
            </a:r>
            <a:r>
              <a:rPr lang="uk-UA" sz="2000" dirty="0"/>
              <a:t> в Україні встановлено на законодавчому рівні Законом України</a:t>
            </a:r>
            <a:endParaRPr lang="ru-RU" sz="2000" dirty="0"/>
          </a:p>
          <a:p>
            <a:r>
              <a:rPr lang="uk-UA" sz="2000" dirty="0"/>
              <a:t>«Про наркотичні засоби, психотропні речовини і прекурсори» від 22 грудня 2006 р. При цьому наркотичні засоби визначаються як </a:t>
            </a:r>
            <a:r>
              <a:rPr lang="uk-UA" sz="2000" dirty="0" err="1"/>
              <a:t>речови</a:t>
            </a:r>
            <a:r>
              <a:rPr lang="uk-UA" sz="2000" dirty="0"/>
              <a:t>- </a:t>
            </a:r>
            <a:r>
              <a:rPr lang="uk-UA" sz="2000" dirty="0" err="1"/>
              <a:t>ни</a:t>
            </a:r>
            <a:r>
              <a:rPr lang="uk-UA" sz="2000" dirty="0"/>
              <a:t> природні чи синтетичні, препарати, рослини, включені до Переліку наркотичних засобів, психотропних речовин і прекурсорів, </a:t>
            </a:r>
            <a:r>
              <a:rPr lang="uk-UA" sz="2000" dirty="0" err="1"/>
              <a:t>затвердже</a:t>
            </a:r>
            <a:r>
              <a:rPr lang="uk-UA" sz="2000" dirty="0"/>
              <a:t>- ного постановою Кабінету Міністрів України від 6 травня 2000 р</a:t>
            </a:r>
            <a:endParaRPr lang="ru-RU" sz="2000" dirty="0"/>
          </a:p>
        </p:txBody>
      </p:sp>
    </p:spTree>
    <p:extLst>
      <p:ext uri="{BB962C8B-B14F-4D97-AF65-F5344CB8AC3E}">
        <p14:creationId xmlns:p14="http://schemas.microsoft.com/office/powerpoint/2010/main" val="352833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Відповідно до п. 23 ст. 9 Закону України «Про ліцензування </a:t>
            </a:r>
            <a:r>
              <a:rPr lang="uk-UA" sz="2000" dirty="0" err="1"/>
              <a:t>пе</a:t>
            </a:r>
            <a:r>
              <a:rPr lang="uk-UA" sz="2000" dirty="0"/>
              <a:t>- </a:t>
            </a:r>
            <a:r>
              <a:rPr lang="uk-UA" sz="2000" dirty="0" err="1"/>
              <a:t>вних</a:t>
            </a:r>
            <a:r>
              <a:rPr lang="uk-UA" sz="2000" dirty="0"/>
              <a:t> видів господарської діяльності» від 1 червня 2000 р. діяльність, пов'язана з культивуванням та використанням чи реалізацією рослин, включених до таблиці №1 Переліку, підлягає ліцензуванню. Згідно зі списком № 3 таблиці №1 зазначеного Переліку такими рослинами, що містять наркотичні речовини, є «мак опійний, снотворний» (у тому числі олійний та інші, що містять опій) та «коноплі» будь-якого </a:t>
            </a:r>
            <a:r>
              <a:rPr lang="uk-UA" sz="2000" dirty="0" smtClean="0"/>
              <a:t>виду</a:t>
            </a:r>
          </a:p>
          <a:p>
            <a:r>
              <a:rPr lang="uk-UA" sz="2000" dirty="0"/>
              <a:t>Основним правовим регулятором діяльності з вирощування нар- </a:t>
            </a:r>
            <a:r>
              <a:rPr lang="uk-UA" sz="2000" dirty="0" err="1"/>
              <a:t>котичних</a:t>
            </a:r>
            <a:r>
              <a:rPr lang="uk-UA" sz="2000" dirty="0"/>
              <a:t> рослин є Порядок провадження діяльності, пов'язаної з </a:t>
            </a:r>
            <a:r>
              <a:rPr lang="uk-UA" sz="2000" dirty="0" err="1"/>
              <a:t>обі</a:t>
            </a:r>
            <a:r>
              <a:rPr lang="uk-UA" sz="2000" dirty="0"/>
              <a:t>- гом наркотичних засобів, психотропних речовин і прекурсорів, та ко- </a:t>
            </a:r>
            <a:r>
              <a:rPr lang="uk-UA" sz="2000" dirty="0" err="1"/>
              <a:t>нтролю</a:t>
            </a:r>
            <a:r>
              <a:rPr lang="uk-UA" sz="2000" dirty="0"/>
              <a:t> за їх обігом, затверджений постановою Кабінету Міністрів України від 3 червня 2009 р. № 589. Насамперед, встановлюється ви- </a:t>
            </a:r>
            <a:r>
              <a:rPr lang="uk-UA" sz="2000" dirty="0" err="1"/>
              <a:t>мога</a:t>
            </a:r>
            <a:r>
              <a:rPr lang="uk-UA" sz="2000" dirty="0"/>
              <a:t> щодо ліцензування цієї діяльності.</a:t>
            </a:r>
            <a:endParaRPr lang="ru-RU" sz="2000" dirty="0"/>
          </a:p>
          <a:p>
            <a:endParaRPr lang="ru-RU" dirty="0"/>
          </a:p>
        </p:txBody>
      </p:sp>
    </p:spTree>
    <p:extLst>
      <p:ext uri="{BB962C8B-B14F-4D97-AF65-F5344CB8AC3E}">
        <p14:creationId xmlns:p14="http://schemas.microsoft.com/office/powerpoint/2010/main" val="2918439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Також суб'єкти господарювання під час провадження зазначеної діяльності повинні забезпечити виконання умов для запобігання роз- </a:t>
            </a:r>
            <a:r>
              <a:rPr lang="uk-UA" sz="2000" dirty="0" err="1"/>
              <a:t>краданню</a:t>
            </a:r>
            <a:r>
              <a:rPr lang="uk-UA" sz="2000" dirty="0"/>
              <a:t> наркотичних рослин, визначених постановою Кабінету Мі- </a:t>
            </a:r>
            <a:r>
              <a:rPr lang="uk-UA" sz="2000" dirty="0" err="1"/>
              <a:t>ністрів</a:t>
            </a:r>
            <a:r>
              <a:rPr lang="uk-UA" sz="2000" dirty="0"/>
              <a:t> України від 26 листопада 2008 р. № 1026. Під час збирання врожаю маку знищення їх пожнивних залишків здійснюється </a:t>
            </a:r>
            <a:r>
              <a:rPr lang="uk-UA" sz="2000" dirty="0" err="1"/>
              <a:t>суб'єк</a:t>
            </a:r>
            <a:r>
              <a:rPr lang="uk-UA" sz="2000" dirty="0"/>
              <a:t>- том господарювання шляхом подрібнення і розкидання, після чого проводиться дискування поля з наступним переорюванням. Комбайни, що використовуються для збирання врожаю рослин маку, повинні бу- ти обладнані пристроями для подрібнення пожнивних залишків. </a:t>
            </a:r>
            <a:r>
              <a:rPr lang="uk-UA" sz="2000" dirty="0" err="1"/>
              <a:t>Ме</a:t>
            </a:r>
            <a:r>
              <a:rPr lang="uk-UA" sz="2000" dirty="0"/>
              <a:t>- </a:t>
            </a:r>
            <a:r>
              <a:rPr lang="uk-UA" sz="2000" dirty="0" err="1"/>
              <a:t>ханізми</a:t>
            </a:r>
            <a:r>
              <a:rPr lang="uk-UA" sz="2000" dirty="0"/>
              <a:t> комбайнів після збирання врожаю маку в той же день </a:t>
            </a:r>
            <a:r>
              <a:rPr lang="uk-UA" sz="2000" dirty="0" err="1"/>
              <a:t>очищу</a:t>
            </a:r>
            <a:r>
              <a:rPr lang="uk-UA" sz="2000" dirty="0"/>
              <a:t>- </a:t>
            </a:r>
            <a:r>
              <a:rPr lang="uk-UA" sz="2000" dirty="0" err="1"/>
              <a:t>ються</a:t>
            </a:r>
            <a:r>
              <a:rPr lang="uk-UA" sz="2000" dirty="0"/>
              <a:t> від відходів, пожнивні залишки щодня </a:t>
            </a:r>
            <a:r>
              <a:rPr lang="uk-UA" sz="2000" dirty="0" err="1" smtClean="0"/>
              <a:t>приорюються</a:t>
            </a:r>
            <a:endParaRPr lang="uk-UA" sz="2000" dirty="0" smtClean="0"/>
          </a:p>
          <a:p>
            <a:r>
              <a:rPr lang="uk-UA" sz="2000" dirty="0"/>
              <a:t>Знищення пожнивних залишків здійснюється суб'єктами </a:t>
            </a:r>
            <a:r>
              <a:rPr lang="uk-UA" sz="2000" dirty="0" err="1"/>
              <a:t>госпо</a:t>
            </a:r>
            <a:r>
              <a:rPr lang="uk-UA" sz="2000" dirty="0"/>
              <a:t>- </a:t>
            </a:r>
            <a:r>
              <a:rPr lang="uk-UA" sz="2000" dirty="0" err="1"/>
              <a:t>дарювання</a:t>
            </a:r>
            <a:r>
              <a:rPr lang="uk-UA" sz="2000" dirty="0"/>
              <a:t> у присутності комісії, до складу якої включаються </a:t>
            </a:r>
            <a:r>
              <a:rPr lang="uk-UA" sz="2000" dirty="0" err="1"/>
              <a:t>керів</a:t>
            </a:r>
            <a:r>
              <a:rPr lang="uk-UA" sz="2000" dirty="0"/>
              <a:t>- </a:t>
            </a:r>
            <a:r>
              <a:rPr lang="uk-UA" sz="2000" dirty="0" err="1"/>
              <a:t>ники</a:t>
            </a:r>
            <a:r>
              <a:rPr lang="uk-UA" sz="2000" dirty="0"/>
              <a:t> суб'єкта господарювання і представник територіального органу внутрішніх справ.</a:t>
            </a:r>
            <a:endParaRPr lang="ru-RU" sz="2000" dirty="0"/>
          </a:p>
          <a:p>
            <a:endParaRPr lang="ru-RU" dirty="0"/>
          </a:p>
        </p:txBody>
      </p:sp>
    </p:spTree>
    <p:extLst>
      <p:ext uri="{BB962C8B-B14F-4D97-AF65-F5344CB8AC3E}">
        <p14:creationId xmlns:p14="http://schemas.microsoft.com/office/powerpoint/2010/main" val="147628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40327"/>
            <a:ext cx="8911687" cy="83783"/>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lstStyle/>
          <a:p>
            <a:r>
              <a:rPr lang="uk-UA" sz="2000" dirty="0"/>
              <a:t>За результатами будь-якого із наведених видів знищення </a:t>
            </a:r>
            <a:r>
              <a:rPr lang="uk-UA" sz="2000" dirty="0" err="1"/>
              <a:t>нарко</a:t>
            </a:r>
            <a:r>
              <a:rPr lang="uk-UA" sz="2000" dirty="0"/>
              <a:t>- </a:t>
            </a:r>
            <a:r>
              <a:rPr lang="uk-UA" sz="2000" dirty="0" err="1"/>
              <a:t>тичних</a:t>
            </a:r>
            <a:r>
              <a:rPr lang="uk-UA" sz="2000" dirty="0"/>
              <a:t> рослин складається акт у трьох примірниках, який засвідчу- </a:t>
            </a:r>
            <a:r>
              <a:rPr lang="uk-UA" sz="2000" dirty="0" err="1"/>
              <a:t>ється</a:t>
            </a:r>
            <a:r>
              <a:rPr lang="uk-UA" sz="2000" dirty="0"/>
              <a:t> підписами членів комісії і скріплюється печаткою суб'єкта </a:t>
            </a:r>
            <a:r>
              <a:rPr lang="uk-UA" sz="2000" dirty="0" err="1"/>
              <a:t>гос</a:t>
            </a:r>
            <a:r>
              <a:rPr lang="uk-UA" sz="2000" dirty="0"/>
              <a:t>- </a:t>
            </a:r>
            <a:r>
              <a:rPr lang="uk-UA" sz="2000" dirty="0" err="1"/>
              <a:t>подарювання</a:t>
            </a:r>
            <a:r>
              <a:rPr lang="uk-UA" sz="2000" dirty="0"/>
              <a:t>. Перший примірник </a:t>
            </a:r>
            <a:r>
              <a:rPr lang="uk-UA" sz="2000" dirty="0" err="1"/>
              <a:t>акта</a:t>
            </a:r>
            <a:r>
              <a:rPr lang="uk-UA" sz="2000" dirty="0"/>
              <a:t> залишається у суб'єкта </a:t>
            </a:r>
            <a:r>
              <a:rPr lang="uk-UA" sz="2000" dirty="0" err="1"/>
              <a:t>госпо</a:t>
            </a:r>
            <a:r>
              <a:rPr lang="uk-UA" sz="2000" dirty="0"/>
              <a:t>- </a:t>
            </a:r>
            <a:r>
              <a:rPr lang="uk-UA" sz="2000" dirty="0" err="1"/>
              <a:t>дарювання</a:t>
            </a:r>
            <a:r>
              <a:rPr lang="uk-UA" sz="2000" dirty="0"/>
              <a:t>, інші надсилаються МВС та Комітету з контролю за </a:t>
            </a:r>
            <a:r>
              <a:rPr lang="uk-UA" sz="2000" dirty="0" err="1"/>
              <a:t>нарко</a:t>
            </a:r>
            <a:r>
              <a:rPr lang="uk-UA" sz="2000" dirty="0"/>
              <a:t>- тиками. Суб'єкти господарювання щороку до 1 жовтня подають Комі- тету звіт про результати діяльності із зазначенням кількості </a:t>
            </a:r>
            <a:r>
              <a:rPr lang="uk-UA" sz="2000" dirty="0" err="1"/>
              <a:t>вироще</a:t>
            </a:r>
            <a:r>
              <a:rPr lang="uk-UA" sz="2000" dirty="0"/>
              <a:t>- них і перероблених рослин.</a:t>
            </a:r>
            <a:endParaRPr lang="ru-RU" sz="2000" dirty="0"/>
          </a:p>
          <a:p>
            <a:endParaRPr lang="ru-RU" dirty="0"/>
          </a:p>
        </p:txBody>
      </p:sp>
    </p:spTree>
    <p:extLst>
      <p:ext uri="{BB962C8B-B14F-4D97-AF65-F5344CB8AC3E}">
        <p14:creationId xmlns:p14="http://schemas.microsoft.com/office/powerpoint/2010/main" val="430947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0"/>
            <a:ext cx="8915400" cy="5287112"/>
          </a:xfrm>
        </p:spPr>
        <p:txBody>
          <a:bodyPr>
            <a:normAutofit/>
          </a:bodyPr>
          <a:lstStyle/>
          <a:p>
            <a:r>
              <a:rPr lang="uk-UA" sz="2000" dirty="0"/>
              <a:t>Господарська діяльність у племінній справі в тваринництві, по- в'язана з виробництвом, зберіганням і реалізацією племінних (</a:t>
            </a:r>
            <a:r>
              <a:rPr lang="uk-UA" sz="2000" dirty="0" err="1"/>
              <a:t>генети</a:t>
            </a:r>
            <a:r>
              <a:rPr lang="uk-UA" sz="2000" dirty="0"/>
              <a:t>- </a:t>
            </a:r>
            <a:r>
              <a:rPr lang="uk-UA" sz="2000" dirty="0" err="1"/>
              <a:t>чних</a:t>
            </a:r>
            <a:r>
              <a:rPr lang="uk-UA" sz="2000" dirty="0"/>
              <a:t>) ресурсів, проведенням генетичної експертизи походження та аномалій тварин, підлягає ліцензуванню відповідно до вимог Закону України «Про внесення змін до деяких законів України щодо </a:t>
            </a:r>
            <a:r>
              <a:rPr lang="uk-UA" sz="2000" dirty="0" err="1"/>
              <a:t>запрова</a:t>
            </a:r>
            <a:r>
              <a:rPr lang="uk-UA" sz="2000" dirty="0"/>
              <a:t>- </a:t>
            </a:r>
            <a:r>
              <a:rPr lang="uk-UA" sz="2000" dirty="0" err="1"/>
              <a:t>дження</a:t>
            </a:r>
            <a:r>
              <a:rPr lang="uk-UA" sz="2000" dirty="0"/>
              <a:t> ліцензування певних видів господарської діяльності у </a:t>
            </a:r>
            <a:r>
              <a:rPr lang="uk-UA" sz="2000" dirty="0" err="1"/>
              <a:t>племін</a:t>
            </a:r>
            <a:r>
              <a:rPr lang="uk-UA" sz="2000" dirty="0"/>
              <a:t>- ній справі в тваринництві» від 20 лютого 2003 р. </a:t>
            </a:r>
            <a:endParaRPr lang="uk-UA" sz="2000" dirty="0" smtClean="0"/>
          </a:p>
          <a:p>
            <a:r>
              <a:rPr lang="uk-UA" sz="2000" dirty="0"/>
              <a:t>Ліцензування </a:t>
            </a:r>
            <a:r>
              <a:rPr lang="uk-UA" sz="2000" dirty="0" err="1"/>
              <a:t>здійс</a:t>
            </a:r>
            <a:r>
              <a:rPr lang="uk-UA" sz="2000" dirty="0"/>
              <a:t>- </a:t>
            </a:r>
            <a:r>
              <a:rPr lang="uk-UA" sz="2000" dirty="0" err="1"/>
              <a:t>нюється</a:t>
            </a:r>
            <a:r>
              <a:rPr lang="uk-UA" sz="2000" dirty="0"/>
              <a:t> ліцензійною комісією Міністерства аграрної політики </a:t>
            </a:r>
            <a:r>
              <a:rPr lang="uk-UA" sz="2000" dirty="0" err="1"/>
              <a:t>Украї</a:t>
            </a:r>
            <a:r>
              <a:rPr lang="uk-UA" sz="2000" dirty="0"/>
              <a:t>- </a:t>
            </a:r>
            <a:r>
              <a:rPr lang="uk-UA" sz="2000" dirty="0" err="1"/>
              <a:t>ни</a:t>
            </a:r>
            <a:r>
              <a:rPr lang="uk-UA" sz="2000" dirty="0"/>
              <a:t> на підставі Положення про ліцензійну комісію з ліцензування про- </a:t>
            </a:r>
            <a:r>
              <a:rPr lang="uk-UA" sz="2000" dirty="0" err="1"/>
              <a:t>вадження</a:t>
            </a:r>
            <a:r>
              <a:rPr lang="uk-UA" sz="2000" dirty="0"/>
              <a:t> господарської діяльності з виробництва, зберігання, </a:t>
            </a:r>
            <a:r>
              <a:rPr lang="uk-UA" sz="2000" dirty="0" err="1"/>
              <a:t>реаліза</a:t>
            </a:r>
            <a:r>
              <a:rPr lang="uk-UA" sz="2000" dirty="0"/>
              <a:t>- </a:t>
            </a:r>
            <a:r>
              <a:rPr lang="uk-UA" sz="2000" dirty="0" err="1"/>
              <a:t>ції</a:t>
            </a:r>
            <a:r>
              <a:rPr lang="uk-UA" sz="2000" dirty="0"/>
              <a:t> племінних (генетичних) ресурсів, проведення генетичної експерти- </a:t>
            </a:r>
            <a:r>
              <a:rPr lang="uk-UA" sz="2000" dirty="0" err="1"/>
              <a:t>зи</a:t>
            </a:r>
            <a:r>
              <a:rPr lang="uk-UA" sz="2000" dirty="0"/>
              <a:t> походження та аномалій тварин, затвердженого наказом </a:t>
            </a:r>
            <a:r>
              <a:rPr lang="uk-UA" sz="2000" dirty="0" err="1"/>
              <a:t>Мінагро</a:t>
            </a:r>
            <a:r>
              <a:rPr lang="uk-UA" sz="2000" dirty="0"/>
              <a:t>- політики від 15 серпня 2005 р. № 380.</a:t>
            </a:r>
            <a:endParaRPr lang="ru-RU" sz="2000" dirty="0"/>
          </a:p>
          <a:p>
            <a:endParaRPr lang="ru-RU" sz="2000" dirty="0"/>
          </a:p>
        </p:txBody>
      </p:sp>
    </p:spTree>
    <p:extLst>
      <p:ext uri="{BB962C8B-B14F-4D97-AF65-F5344CB8AC3E}">
        <p14:creationId xmlns:p14="http://schemas.microsoft.com/office/powerpoint/2010/main" val="316457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1"/>
            <a:ext cx="8915400" cy="5287112"/>
          </a:xfrm>
        </p:spPr>
        <p:txBody>
          <a:bodyPr>
            <a:normAutofit/>
          </a:bodyPr>
          <a:lstStyle/>
          <a:p>
            <a:r>
              <a:rPr lang="uk-UA" sz="2000" b="1" i="1" dirty="0"/>
              <a:t>Об'єктами</a:t>
            </a:r>
            <a:r>
              <a:rPr lang="uk-UA" sz="2000" dirty="0"/>
              <a:t> племінної справи у тваринництві відповідно до </a:t>
            </a:r>
            <a:r>
              <a:rPr lang="uk-UA" sz="2000" dirty="0" err="1"/>
              <a:t>Зако</a:t>
            </a:r>
            <a:r>
              <a:rPr lang="uk-UA" sz="2000" dirty="0"/>
              <a:t>- ну України «Про племінну справу у тваринництві</a:t>
            </a:r>
            <a:r>
              <a:rPr lang="uk-UA" sz="2000" dirty="0" smtClean="0"/>
              <a:t>» </a:t>
            </a:r>
            <a:r>
              <a:rPr lang="uk-UA" sz="2000" i="1" dirty="0" smtClean="0"/>
              <a:t>є:</a:t>
            </a:r>
          </a:p>
          <a:p>
            <a:pPr marL="0" indent="0">
              <a:buNone/>
            </a:pPr>
            <a:r>
              <a:rPr lang="uk-UA" sz="2000" i="1" dirty="0" smtClean="0"/>
              <a:t> </a:t>
            </a:r>
          </a:p>
          <a:p>
            <a:pPr marL="0" indent="0">
              <a:buNone/>
            </a:pPr>
            <a:r>
              <a:rPr lang="uk-UA" sz="2000" i="1" dirty="0" smtClean="0"/>
              <a:t>велика </a:t>
            </a:r>
            <a:r>
              <a:rPr lang="uk-UA" sz="2000" i="1" dirty="0"/>
              <a:t>рогата худоба, свині, вівці, кози, коні, птиця, риба, бджоли, шовкопряди, </a:t>
            </a:r>
            <a:r>
              <a:rPr lang="uk-UA" sz="2000" i="1" dirty="0" err="1"/>
              <a:t>ху</a:t>
            </a:r>
            <a:r>
              <a:rPr lang="uk-UA" sz="2000" i="1" dirty="0"/>
              <a:t>- </a:t>
            </a:r>
            <a:r>
              <a:rPr lang="uk-UA" sz="2000" i="1" dirty="0" err="1"/>
              <a:t>трові</a:t>
            </a:r>
            <a:r>
              <a:rPr lang="uk-UA" sz="2000" i="1" dirty="0"/>
              <a:t> звірі</a:t>
            </a:r>
            <a:r>
              <a:rPr lang="uk-UA" sz="2000" dirty="0"/>
              <a:t>, яких розводять з метою одержання від них певної </a:t>
            </a:r>
            <a:r>
              <a:rPr lang="uk-UA" sz="2000" dirty="0" err="1"/>
              <a:t>продук</a:t>
            </a:r>
            <a:r>
              <a:rPr lang="uk-UA" sz="2000" dirty="0"/>
              <a:t>- </a:t>
            </a:r>
            <a:r>
              <a:rPr lang="uk-UA" sz="2000" dirty="0" err="1"/>
              <a:t>ції</a:t>
            </a:r>
            <a:r>
              <a:rPr lang="uk-UA" sz="2000" dirty="0"/>
              <a:t>. </a:t>
            </a:r>
            <a:endParaRPr lang="ru-RU" sz="2000" dirty="0"/>
          </a:p>
        </p:txBody>
      </p:sp>
    </p:spTree>
    <p:extLst>
      <p:ext uri="{BB962C8B-B14F-4D97-AF65-F5344CB8AC3E}">
        <p14:creationId xmlns:p14="http://schemas.microsoft.com/office/powerpoint/2010/main" val="229487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Місце для вмісту 2"/>
          <p:cNvSpPr>
            <a:spLocks noGrp="1"/>
          </p:cNvSpPr>
          <p:nvPr>
            <p:ph idx="1"/>
          </p:nvPr>
        </p:nvSpPr>
        <p:spPr>
          <a:xfrm>
            <a:off x="2589212" y="624111"/>
            <a:ext cx="8915400" cy="5287112"/>
          </a:xfrm>
        </p:spPr>
        <p:txBody>
          <a:bodyPr>
            <a:normAutofit/>
          </a:bodyPr>
          <a:lstStyle/>
          <a:p>
            <a:r>
              <a:rPr lang="uk-UA" sz="2000" b="1" i="1" dirty="0"/>
              <a:t>Суб'єктами</a:t>
            </a:r>
            <a:r>
              <a:rPr lang="uk-UA" sz="2000" dirty="0"/>
              <a:t> племінної справи у тваринництві є</a:t>
            </a:r>
            <a:r>
              <a:rPr lang="uk-UA" sz="2000" dirty="0" smtClean="0"/>
              <a:t>:</a:t>
            </a:r>
          </a:p>
          <a:p>
            <a:pPr marL="0" indent="0">
              <a:buNone/>
            </a:pPr>
            <a:r>
              <a:rPr lang="uk-UA" sz="2000" dirty="0" smtClean="0"/>
              <a:t> </a:t>
            </a:r>
            <a:r>
              <a:rPr lang="uk-UA" sz="2000" dirty="0"/>
              <a:t>1</a:t>
            </a:r>
            <a:r>
              <a:rPr lang="uk-UA" sz="2000" i="1" dirty="0"/>
              <a:t>) </a:t>
            </a:r>
            <a:r>
              <a:rPr lang="uk-UA" sz="2000" dirty="0"/>
              <a:t>власники</a:t>
            </a:r>
            <a:r>
              <a:rPr lang="uk-UA" sz="2000" i="1" dirty="0"/>
              <a:t> </a:t>
            </a:r>
            <a:r>
              <a:rPr lang="uk-UA" sz="2000" dirty="0" err="1"/>
              <a:t>пле</a:t>
            </a:r>
            <a:r>
              <a:rPr lang="uk-UA" sz="2000" dirty="0"/>
              <a:t>- мінних (генетичних) ресурсів</a:t>
            </a:r>
            <a:r>
              <a:rPr lang="uk-UA" sz="2000" dirty="0" smtClean="0"/>
              <a:t>;</a:t>
            </a:r>
          </a:p>
          <a:p>
            <a:pPr marL="0" indent="0">
              <a:buNone/>
            </a:pPr>
            <a:r>
              <a:rPr lang="uk-UA" sz="2000" dirty="0" smtClean="0"/>
              <a:t> </a:t>
            </a:r>
            <a:r>
              <a:rPr lang="uk-UA" sz="2000" dirty="0"/>
              <a:t>2) підприємства (об'єднання) з </a:t>
            </a:r>
            <a:r>
              <a:rPr lang="uk-UA" sz="2000" dirty="0" err="1"/>
              <a:t>племін</a:t>
            </a:r>
            <a:r>
              <a:rPr lang="uk-UA" sz="2000" dirty="0"/>
              <a:t>- </a:t>
            </a:r>
            <a:r>
              <a:rPr lang="uk-UA" sz="2000" dirty="0" err="1"/>
              <a:t>ної</a:t>
            </a:r>
            <a:r>
              <a:rPr lang="uk-UA" sz="2000" dirty="0"/>
              <a:t> справи, селекційні, селекційно-технологічні та селекційно-гібридні центри, іподроми, станції оцінки племінних тварин; </a:t>
            </a:r>
            <a:endParaRPr lang="uk-UA" sz="2000" dirty="0" smtClean="0"/>
          </a:p>
          <a:p>
            <a:pPr marL="0" indent="0">
              <a:buNone/>
            </a:pPr>
            <a:r>
              <a:rPr lang="uk-UA" sz="2000" dirty="0" smtClean="0"/>
              <a:t>3</a:t>
            </a:r>
            <a:r>
              <a:rPr lang="uk-UA" sz="2000" i="1" dirty="0"/>
              <a:t>) </a:t>
            </a:r>
            <a:r>
              <a:rPr lang="uk-UA" sz="2000" dirty="0"/>
              <a:t>підприємства, установи, організації, незалежно від форм власності, та фізичні осо- би—суб'єкти підприємницької діяльності</a:t>
            </a:r>
            <a:r>
              <a:rPr lang="uk-UA" sz="2000" i="1" dirty="0"/>
              <a:t>, </a:t>
            </a:r>
            <a:r>
              <a:rPr lang="uk-UA" sz="2000" dirty="0"/>
              <a:t>які надають відповідні по- слуги та беруть участь у створенні та використанні племінних (гене- </a:t>
            </a:r>
            <a:r>
              <a:rPr lang="uk-UA" sz="2000" dirty="0" err="1"/>
              <a:t>тичних</a:t>
            </a:r>
            <a:r>
              <a:rPr lang="uk-UA" sz="2000" dirty="0"/>
              <a:t>) ресурсів</a:t>
            </a:r>
            <a:r>
              <a:rPr lang="uk-UA" sz="2000" dirty="0" smtClean="0"/>
              <a:t>;</a:t>
            </a:r>
          </a:p>
          <a:p>
            <a:pPr marL="0" indent="0">
              <a:buNone/>
            </a:pPr>
            <a:r>
              <a:rPr lang="uk-UA" sz="2000" dirty="0" smtClean="0"/>
              <a:t> </a:t>
            </a:r>
            <a:r>
              <a:rPr lang="uk-UA" sz="2000" dirty="0"/>
              <a:t>4</a:t>
            </a:r>
            <a:r>
              <a:rPr lang="uk-UA" sz="2000" i="1" dirty="0"/>
              <a:t>) </a:t>
            </a:r>
            <a:r>
              <a:rPr lang="uk-UA" sz="2000" dirty="0"/>
              <a:t>власники неплемінних тварин — споживачі </a:t>
            </a:r>
            <a:r>
              <a:rPr lang="uk-UA" sz="2000" dirty="0" err="1"/>
              <a:t>пле</a:t>
            </a:r>
            <a:r>
              <a:rPr lang="uk-UA" sz="2000" dirty="0"/>
              <a:t>- мінних (генетичних) ресурсів та замовники послуг з племінної справи у тваринництві.</a:t>
            </a:r>
            <a:endParaRPr lang="ru-RU" sz="2000" dirty="0"/>
          </a:p>
        </p:txBody>
      </p:sp>
    </p:spTree>
    <p:extLst>
      <p:ext uri="{BB962C8B-B14F-4D97-AF65-F5344CB8AC3E}">
        <p14:creationId xmlns:p14="http://schemas.microsoft.com/office/powerpoint/2010/main" val="3219128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Пасмо">
  <a:themeElements>
    <a:clrScheme name="Пасмо">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Настроювані 1">
      <a:majorFont>
        <a:latin typeface="Century Gothic"/>
        <a:ea typeface=""/>
        <a:cs typeface=""/>
      </a:majorFont>
      <a:minorFont>
        <a:latin typeface="Times New Roman"/>
        <a:ea typeface=""/>
        <a:cs typeface=""/>
      </a:minorFont>
    </a:fontScheme>
    <a:fmtScheme name="Пасмо">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367</TotalTime>
  <Words>5892</Words>
  <Application>Microsoft Office PowerPoint</Application>
  <PresentationFormat>Широкий екран</PresentationFormat>
  <Paragraphs>175</Paragraphs>
  <Slides>64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64</vt:i4>
      </vt:variant>
    </vt:vector>
  </HeadingPairs>
  <TitlesOfParts>
    <vt:vector size="69" baseType="lpstr">
      <vt:lpstr>Arial</vt:lpstr>
      <vt:lpstr>Century Gothic</vt:lpstr>
      <vt:lpstr>Times New Roman</vt:lpstr>
      <vt:lpstr>Wingdings 3</vt:lpstr>
      <vt:lpstr>Пасмо</vt:lpstr>
      <vt:lpstr>Тема 7. Правове регулювання тваринництва та рослинництва</vt:lpstr>
      <vt:lpstr>ПРАВОВЕ РЕГУЛЮВАННЯ ТВАРИННИЦТВА </vt:lpstr>
      <vt:lpstr>Загальна характеристика правового регулювання галузі тваринництва </vt:lpstr>
      <vt:lpstr>Презентація PowerPoint</vt:lpstr>
      <vt:lpstr>Презентація PowerPoint</vt:lpstr>
      <vt:lpstr>Правове регулювання племінної справи у тваринництві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Правові засади виробництва молока і м'яса </vt:lpstr>
      <vt:lpstr>Презентація PowerPoint</vt:lpstr>
      <vt:lpstr>Презентація PowerPoint</vt:lpstr>
      <vt:lpstr>Правове регулювання виробництва рибної продукції </vt:lpstr>
      <vt:lpstr>Презентація PowerPoint</vt:lpstr>
      <vt:lpstr>Презентація PowerPoint</vt:lpstr>
      <vt:lpstr>Презентація PowerPoint</vt:lpstr>
      <vt:lpstr>Презентація PowerPoint</vt:lpstr>
      <vt:lpstr>Презентація PowerPoint</vt:lpstr>
      <vt:lpstr>Правове регулювання бджільництва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Правове регулювання виробництва інших продуктів тва- ринництва </vt:lpstr>
      <vt:lpstr>Презентація PowerPoint</vt:lpstr>
      <vt:lpstr>Презентація PowerPoint</vt:lpstr>
      <vt:lpstr>Презентація PowerPoint</vt:lpstr>
      <vt:lpstr>Презентація PowerPoint</vt:lpstr>
      <vt:lpstr>ПРАВОВЕ РЕГУЛЮВАННЯ РОСЛИННИЦТВА </vt:lpstr>
      <vt:lpstr>Правова охорона прав на сорти рослин </vt:lpstr>
      <vt:lpstr>Презентація PowerPoint</vt:lpstr>
      <vt:lpstr>Презентація PowerPoint</vt:lpstr>
      <vt:lpstr>Презентація PowerPoint</vt:lpstr>
      <vt:lpstr>Презентація PowerPoint</vt:lpstr>
      <vt:lpstr>Суб'єкти і об'єкти насінництва та розсадництва </vt:lpstr>
      <vt:lpstr>Презентація PowerPoint</vt:lpstr>
      <vt:lpstr>Презентація PowerPoint</vt:lpstr>
      <vt:lpstr>Правове регулювання захисту сільськогосподарських рослин </vt:lpstr>
      <vt:lpstr>Презентація PowerPoint</vt:lpstr>
      <vt:lpstr>Презентація PowerPoint</vt:lpstr>
      <vt:lpstr> Карантинний режим як прояв особливого режиму захисту рослин </vt:lpstr>
      <vt:lpstr>Презентація PowerPoint</vt:lpstr>
      <vt:lpstr>Презентація PowerPoint</vt:lpstr>
      <vt:lpstr>Правові аспекти вирощування наркотичних рослин </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пяврвая</dc:title>
  <dc:creator>Пользователь</dc:creator>
  <cp:lastModifiedBy>Пользователь</cp:lastModifiedBy>
  <cp:revision>40</cp:revision>
  <dcterms:created xsi:type="dcterms:W3CDTF">2020-11-09T12:46:16Z</dcterms:created>
  <dcterms:modified xsi:type="dcterms:W3CDTF">2020-11-11T14:26:42Z</dcterms:modified>
</cp:coreProperties>
</file>