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1" r:id="rId18"/>
    <p:sldId id="272" r:id="rId19"/>
    <p:sldId id="273" r:id="rId20"/>
    <p:sldId id="274" r:id="rId21"/>
    <p:sldId id="277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uk.wikipedia.org/wiki/%D0%9B%D0%B0%D1%82%D0%B8%D0%BD%D1%81%D1%8C%D0%BA%D0%B0_%D0%BC%D0%BE%D0%B2%D0%B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357562"/>
            <a:ext cx="8196290" cy="25098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Тема 8. </a:t>
            </a:r>
            <a:r>
              <a:rPr lang="uk-UA" b="1" dirty="0" smtClean="0"/>
              <a:t>Креативність, креативне мислення, </a:t>
            </a:r>
            <a:r>
              <a:rPr lang="uk-UA" b="1" dirty="0" err="1" smtClean="0"/>
              <a:t>мислення</a:t>
            </a:r>
            <a:r>
              <a:rPr lang="uk-UA" b="1" dirty="0" smtClean="0"/>
              <a:t> як комбінаторна гра. </a:t>
            </a:r>
            <a:endParaRPr lang="uk-UA" dirty="0"/>
          </a:p>
        </p:txBody>
      </p:sp>
      <p:pic>
        <p:nvPicPr>
          <p:cNvPr id="57346" name="Picture 2" descr="Ігри на розвиток креативності - Матеріали - Портал превентивної осві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60024"/>
            <a:ext cx="4857784" cy="3497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876"/>
            <a:ext cx="8623204" cy="31146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/>
              <a:t>Мозковий штурм – метод розв’язання задачі шляхом впровадження процедури групового креативного мислення. Розроблений і описаний психологом із США А. </a:t>
            </a:r>
            <a:r>
              <a:rPr lang="uk-UA" dirty="0" err="1" smtClean="0"/>
              <a:t>Осборном</a:t>
            </a:r>
            <a:r>
              <a:rPr lang="uk-UA" dirty="0" smtClean="0"/>
              <a:t>. Він вивів правило, що в будь-якій компанії є люди, які краще генерують ідеї, але не схильні до аналізу, і навпаки – є люди, які краще детально осмислюють запропоноване рішення, але не в змозі виробити його самостійно. На цьому спостереженні і </a:t>
            </a:r>
            <a:r>
              <a:rPr lang="uk-UA" dirty="0" err="1" smtClean="0"/>
              <a:t>грунтується</a:t>
            </a:r>
            <a:r>
              <a:rPr lang="uk-UA" dirty="0" smtClean="0"/>
              <a:t> метод мозкового штурму – для вирішення поставленого завдання придумується величезна кількість можливих варіантів, без відбору хороших і поганих.</a:t>
            </a:r>
          </a:p>
          <a:p>
            <a:endParaRPr lang="uk-UA" dirty="0"/>
          </a:p>
        </p:txBody>
      </p:sp>
      <p:pic>
        <p:nvPicPr>
          <p:cNvPr id="13314" name="Picture 2" descr="Квест «Мозковий штурм» | Корпоративні та бізнес заходи Arch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716" y="142852"/>
            <a:ext cx="46863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80328" cy="2828932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Метод </a:t>
            </a:r>
            <a:r>
              <a:rPr lang="uk-UA" dirty="0" err="1" smtClean="0"/>
              <a:t>синектики</a:t>
            </a:r>
            <a:r>
              <a:rPr lang="uk-UA" dirty="0" smtClean="0"/>
              <a:t> народився з досліджень практичного застосування методу мозкового штурму. Його автор, Дж. Гордон, професор Гарвардського і Каліфорнійського університетів, трохи по-іншому підійшов до процесу відбору учасників групи для вирішення проблеми та їх роботи.</a:t>
            </a:r>
          </a:p>
          <a:p>
            <a:pPr algn="just"/>
            <a:endParaRPr lang="uk-UA" dirty="0"/>
          </a:p>
        </p:txBody>
      </p:sp>
      <p:pic>
        <p:nvPicPr>
          <p:cNvPr id="12290" name="Picture 2" descr="Мозковий штурм: поради фахівця про те, як поліпшити цей метод. – Бізнес-UA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096079"/>
            <a:ext cx="4786346" cy="2690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80328" cy="297180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Метод багатомірних матриць (метод «морфологічного ящика»). В якості інструменту для підвищення ефективності виробництва вперше був застосований в Німеччині в 1907 р. Бернсом. Але детальний аналіз був проведений в 1942 р. американським фізиком швейцарського походження Ф. </a:t>
            </a:r>
            <a:r>
              <a:rPr lang="uk-UA" dirty="0" err="1" smtClean="0"/>
              <a:t>Цвіккі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11266" name="Picture 2" descr="20 лет «Матрице»: как творение Вачовски изменило мир — oKino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714884"/>
            <a:ext cx="6357982" cy="197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80328" cy="32575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/>
              <a:t>Метод інверсії – евристичний метод, що передбачає пошук рішення в нових, несподіваних, протилежних напрямках. В основу методу покладена діалектика Гегеля, коли будь-який предмет або явище пізнаються через застосування протилежних процедур творчого мислення: аналізу і синтезу, логічного та інтуїтивного, статики і динаміки. Використання цього методу вимагає досить розвинених спеціальних навичок, базисних знань і досвіду, але при цьому дає можливість знайти самі несподівані й оригінальні рішення для поставлених завдань.</a:t>
            </a:r>
          </a:p>
          <a:p>
            <a:endParaRPr lang="uk-UA" dirty="0"/>
          </a:p>
        </p:txBody>
      </p:sp>
      <p:pic>
        <p:nvPicPr>
          <p:cNvPr id="10242" name="Picture 2" descr="Правила і методи мозкового штурму! – Бізнес-UA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143380"/>
            <a:ext cx="7239000" cy="2419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643998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b="1" dirty="0" smtClean="0"/>
              <a:t>3. Креативність як здатність продукувати нові ідеї, знаходити нестандартні рішення проблемних задач. Структура креативного процесу.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337452" cy="48291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/>
              <a:t>Психолого-педагогічні дослідження свідчать, що в процесі оволодіння учнями професійними знаннями простежується три взаємопов’язаних етапи. </a:t>
            </a:r>
          </a:p>
          <a:p>
            <a:pPr algn="just"/>
            <a:r>
              <a:rPr lang="uk-UA" dirty="0" smtClean="0"/>
              <a:t>Етап перший – формування основ понять, їх початкове розуміння та запам’ятовування. Цей етап часто називають репродуктивним. </a:t>
            </a:r>
          </a:p>
          <a:p>
            <a:pPr algn="just"/>
            <a:r>
              <a:rPr lang="uk-UA" dirty="0" smtClean="0"/>
              <a:t>Етап другий – різнобічне відтворення і осмислення основ понять, їх доповнення новими відомостями і формування умінь пов’язувати ці поняття з новою інформацію. Це етап продуктивного відтворення і застосування знань у різних умовах.</a:t>
            </a:r>
          </a:p>
          <a:p>
            <a:pPr algn="just"/>
            <a:r>
              <a:rPr lang="uk-UA" dirty="0" smtClean="0"/>
              <a:t> Етап третій – виникнення нових проблем, гіпотез і пошуки їх розв’язування. Це етап творчого застосування знань. Із наростанням кількості пасивних, а далі – активних повторень з </a:t>
            </a:r>
            <a:r>
              <a:rPr lang="uk-UA" dirty="0" err="1" smtClean="0"/>
              <a:t>мисленевим</a:t>
            </a:r>
            <a:r>
              <a:rPr lang="uk-UA" dirty="0" smtClean="0"/>
              <a:t> відтворенням інформації і за умови наполегливої навчальної роботи учня через певний час поступово перший етап в роботі понятійно-логічної сфери мислення переростає в другий, пізніше із другого - в третій етапи.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362200"/>
            <a:ext cx="8480328" cy="4495800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Проблемне навчання не є чимось абсолютно новим. Воно пройшло довгий шлях розвитку і становлення. Елементи проблемного навчання використовували Платон, Сократ, які обґрунтували значення добровільного, активного і самостійного оволодівання знаннями. У своїх судженнях вони виходили з того, що розвиток мислення людини може успішно відбуватися тільки у процесі самостійної діяльності. </a:t>
            </a:r>
            <a:endParaRPr lang="uk-UA" dirty="0"/>
          </a:p>
        </p:txBody>
      </p:sp>
      <p:pic>
        <p:nvPicPr>
          <p:cNvPr id="8194" name="Picture 2" descr="Мозковий штурм | Народний Огляда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572000" cy="2047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Креат́ивність</a:t>
            </a:r>
            <a:r>
              <a:rPr lang="uk-UA" dirty="0" smtClean="0"/>
              <a:t> 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408890" cy="2828932"/>
          </a:xfrm>
        </p:spPr>
        <p:txBody>
          <a:bodyPr/>
          <a:lstStyle/>
          <a:p>
            <a:pPr algn="just"/>
            <a:r>
              <a:rPr lang="uk-UA" dirty="0" smtClean="0"/>
              <a:t>— </a:t>
            </a:r>
            <a:r>
              <a:rPr lang="uk-UA" dirty="0" smtClean="0"/>
              <a:t>(</a:t>
            </a:r>
            <a:r>
              <a:rPr lang="uk-UA" u="sng" dirty="0" smtClean="0">
                <a:hlinkClick r:id="rId2" tooltip="Латинська мова"/>
              </a:rPr>
              <a:t>лат.</a:t>
            </a:r>
            <a:r>
              <a:rPr lang="uk-UA" dirty="0" smtClean="0"/>
              <a:t> </a:t>
            </a:r>
            <a:r>
              <a:rPr lang="la-Latn" i="1" dirty="0" smtClean="0"/>
              <a:t>creatio</a:t>
            </a:r>
            <a:r>
              <a:rPr lang="uk-UA" dirty="0" smtClean="0"/>
              <a:t> — створення) — творча, новаторська діяльність; новітній термін, яким окреслюються «творчі здібності індивіда, що характеризуються здатністю до продукування принципово нових ідей і що входять в структуру обдарованості як незалежний фактор».</a:t>
            </a:r>
            <a:endParaRPr lang="uk-UA" dirty="0"/>
          </a:p>
        </p:txBody>
      </p:sp>
      <p:pic>
        <p:nvPicPr>
          <p:cNvPr id="7170" name="Picture 2" descr="7 онлайн-курсів, які навчать знаходити креативні рішення пробле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429132"/>
            <a:ext cx="4572032" cy="2214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Креатив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61475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 (</a:t>
            </a:r>
            <a:r>
              <a:rPr lang="uk-UA" u="sng" dirty="0" smtClean="0">
                <a:hlinkClick r:id="rId2" tooltip="Англійська мова"/>
              </a:rPr>
              <a:t>англ.</a:t>
            </a:r>
            <a:r>
              <a:rPr lang="uk-UA" dirty="0" smtClean="0"/>
              <a:t> </a:t>
            </a:r>
            <a:r>
              <a:rPr lang="uk-UA" i="1" dirty="0" err="1" smtClean="0"/>
              <a:t>Creative</a:t>
            </a:r>
            <a:r>
              <a:rPr lang="uk-UA" dirty="0" smtClean="0"/>
              <a:t>) — визначення, що характеризує продукт діяльності людини, створеної способом, що відрізняється від аналогічних, новизною підходу, творчим рішенням. Як правило створюється для привертання уваги, в основному за рахунок шокування, пародіювання, легкості сприйняття, яскравості і високою </a:t>
            </a:r>
            <a:r>
              <a:rPr lang="uk-UA" dirty="0" err="1" smtClean="0"/>
              <a:t>запам'ятованістю</a:t>
            </a:r>
            <a:r>
              <a:rPr lang="uk-UA" dirty="0" smtClean="0"/>
              <a:t> образу. </a:t>
            </a:r>
            <a:endParaRPr lang="uk-UA" dirty="0"/>
          </a:p>
        </p:txBody>
      </p:sp>
      <p:pic>
        <p:nvPicPr>
          <p:cNvPr id="6146" name="Picture 2" descr="Креативність в освіті має значення: 5 порад для викладачів, як навчати  цікаво | Українська правда _Житт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786322"/>
            <a:ext cx="5286412" cy="2018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Обдарованість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38290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/>
              <a:t>- </a:t>
            </a:r>
            <a:r>
              <a:rPr lang="uk-UA" dirty="0" smtClean="0"/>
              <a:t>це ніби природний дар, який людина одержує, щось спадково зумовлене</a:t>
            </a:r>
            <a:r>
              <a:rPr lang="uk-UA" dirty="0" smtClean="0"/>
              <a:t>.</a:t>
            </a:r>
          </a:p>
          <a:p>
            <a:pPr algn="just"/>
            <a:r>
              <a:rPr lang="uk-UA" dirty="0" smtClean="0"/>
              <a:t> </a:t>
            </a:r>
            <a:r>
              <a:rPr lang="uk-UA" dirty="0" smtClean="0"/>
              <a:t>Обдарованість є функцією всієї системи умов життєдіяльності в її єдності, функцією особистості. </a:t>
            </a:r>
            <a:endParaRPr lang="uk-UA" dirty="0" smtClean="0"/>
          </a:p>
          <a:p>
            <a:pPr algn="just"/>
            <a:r>
              <a:rPr lang="uk-UA" dirty="0" smtClean="0"/>
              <a:t>Обдарованість </a:t>
            </a:r>
            <a:r>
              <a:rPr lang="uk-UA" dirty="0" smtClean="0"/>
              <a:t>виражає внутрішні можливості розвитку не організму як такого, а особистості. </a:t>
            </a:r>
            <a:endParaRPr lang="uk-UA" dirty="0" smtClean="0"/>
          </a:p>
          <a:p>
            <a:pPr algn="just"/>
            <a:r>
              <a:rPr lang="uk-UA" dirty="0" smtClean="0"/>
              <a:t>Обдарованість </a:t>
            </a:r>
            <a:r>
              <a:rPr lang="uk-UA" dirty="0" smtClean="0"/>
              <a:t>виявляється лише через свою співвіднесеність з умовами, в яких відбувається конкретна діяльність людини. Вона виражає внутрішні задатки й можливості людини, тобто внутрішні психологічні умови діяльності в їхньому співвіднесенні з вимогами, які ставить ця діяльність.</a:t>
            </a:r>
            <a:endParaRPr lang="uk-UA" dirty="0"/>
          </a:p>
        </p:txBody>
      </p:sp>
      <p:pic>
        <p:nvPicPr>
          <p:cNvPr id="5122" name="Picture 2" descr="Креативність проти ботів: Ольга Сімсон про переваги креативності у праві |  Громадський Прості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857760"/>
            <a:ext cx="5979846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Талант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80328" cy="347187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b="1" dirty="0" smtClean="0"/>
              <a:t> </a:t>
            </a:r>
            <a:r>
              <a:rPr lang="uk-UA" b="1" i="1" dirty="0" smtClean="0"/>
              <a:t>- </a:t>
            </a:r>
            <a:r>
              <a:rPr lang="uk-UA" dirty="0" smtClean="0"/>
              <a:t>вищий рівень здібностей людини до певної діяльності. Це поєднання здібностей, які дають людині змогу успішно, самостійно й оригінально виконати певну складну трудову діяльність. </a:t>
            </a:r>
            <a:endParaRPr lang="uk-UA" dirty="0" smtClean="0"/>
          </a:p>
          <a:p>
            <a:pPr algn="just"/>
            <a:r>
              <a:rPr lang="uk-UA" dirty="0" smtClean="0"/>
              <a:t>Талант </a:t>
            </a:r>
            <a:r>
              <a:rPr lang="uk-UA" dirty="0" smtClean="0"/>
              <a:t>- це високий рівень розвитку спеціальних здібностей; сукупність таких здібностей, що дають змогу одержати продукт діяльності, який вирізняється новизною, високим рівнем досконалості і суспільною значимістю. Вже в дитячому віці можуть виявитися перші ознаки таланту в галузях музики, математики, лінгвістики, техніки, спорту тощо.</a:t>
            </a:r>
          </a:p>
          <a:p>
            <a:endParaRPr lang="uk-UA" dirty="0"/>
          </a:p>
        </p:txBody>
      </p:sp>
      <p:pic>
        <p:nvPicPr>
          <p:cNvPr id="4098" name="Picture 2" descr="Майстер-клас Катерини Руденко «Креативне мислення та техніки креативності в  бізнесі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500570"/>
            <a:ext cx="6858048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/>
              <a:t>План: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uk-UA" dirty="0" smtClean="0"/>
              <a:t>1. Сутність евристики і креативність.</a:t>
            </a:r>
          </a:p>
          <a:p>
            <a:pPr lvl="0"/>
            <a:r>
              <a:rPr lang="uk-UA" dirty="0" smtClean="0"/>
              <a:t>2. Евристичні методи та практичні евристичні правила. </a:t>
            </a:r>
          </a:p>
          <a:p>
            <a:pPr lvl="0"/>
            <a:r>
              <a:rPr lang="uk-UA" dirty="0" smtClean="0"/>
              <a:t>3. Креативність як здатність продукувати нові ідеї, знаходити нестандартні рішення проблемних задач. Структура креативного процесу.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Геніальність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971676"/>
          </a:xfrm>
        </p:spPr>
        <p:txBody>
          <a:bodyPr/>
          <a:lstStyle/>
          <a:p>
            <a:pPr algn="just"/>
            <a:r>
              <a:rPr lang="uk-UA" b="1" i="1" dirty="0" smtClean="0"/>
              <a:t> </a:t>
            </a:r>
            <a:r>
              <a:rPr lang="uk-UA" dirty="0" smtClean="0"/>
              <a:t>- найвищий рівень творчих проявів особистості, втілюється у творчості, що має історичне значення для життя суспільства.</a:t>
            </a:r>
          </a:p>
          <a:p>
            <a:endParaRPr lang="uk-UA" dirty="0"/>
          </a:p>
        </p:txBody>
      </p:sp>
      <p:sp>
        <p:nvSpPr>
          <p:cNvPr id="3074" name="AutoShape 2" descr="Про геніальність з точки зору «ідіота» | Журнал Пробуд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6" name="AutoShape 4" descr="геніальність | Менеджмент@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8" name="AutoShape 6" descr="геніальність | Менеджмент@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80" name="AutoShape 8" descr="Про геніальність з точки зору «ідіота» | Журнал Пробуд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82" name="AutoShape 10" descr="Про геніальність з точки зору «ідіота» | Журнал Пробуд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84" name="Picture 12" descr="Менше, швидше, складніше: як розвивати геніальність | Українська правда  _Житт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86124"/>
            <a:ext cx="7240749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4816608" cy="48291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Геній, образно кажучи, створює нову епоху у своїй царині знань. Для генія характерні творча продуктивність, оволодівання культурною спадщиною минулого і водночас рішуче долання старих норм і традицій</a:t>
            </a:r>
            <a:r>
              <a:rPr lang="uk-UA" dirty="0" smtClean="0"/>
              <a:t>.</a:t>
            </a:r>
          </a:p>
          <a:p>
            <a:pPr algn="just"/>
            <a:r>
              <a:rPr lang="uk-UA" dirty="0" smtClean="0"/>
              <a:t> </a:t>
            </a:r>
            <a:r>
              <a:rPr lang="uk-UA" dirty="0" smtClean="0"/>
              <a:t>Геніальна особистість своєю творчою діяльністю сприяє прогресивному розвитку суспільства.</a:t>
            </a:r>
          </a:p>
          <a:p>
            <a:pPr algn="just"/>
            <a:endParaRPr lang="uk-UA" dirty="0"/>
          </a:p>
        </p:txBody>
      </p:sp>
      <p:pic>
        <p:nvPicPr>
          <p:cNvPr id="2050" name="Picture 2" descr="Про геніїв, відрізане вухо і повій – ЧЕline 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71678"/>
            <a:ext cx="3571900" cy="3238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  <p:pic>
        <p:nvPicPr>
          <p:cNvPr id="37890" name="Picture 2" descr="Ігри на розвиток креативності - Матеріали - Портал превентивної осві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151" y="1643050"/>
            <a:ext cx="6814435" cy="4906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 smtClean="0"/>
              <a:t>1. Сутність евристики і креативність.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900370"/>
          </a:xfrm>
        </p:spPr>
        <p:txBody>
          <a:bodyPr/>
          <a:lstStyle/>
          <a:p>
            <a:pPr algn="just"/>
            <a:r>
              <a:rPr lang="uk-UA" dirty="0" smtClean="0"/>
              <a:t>Практично кожен з нас чув або безпосередньо сам вживав фразу – «методом спроб і помилок», не замислюючись, що під цим тривіальним виразом, щільно </a:t>
            </a:r>
            <a:r>
              <a:rPr lang="uk-UA" dirty="0" err="1" smtClean="0"/>
              <a:t>ввійшовшим</a:t>
            </a:r>
            <a:r>
              <a:rPr lang="uk-UA" dirty="0" smtClean="0"/>
              <a:t> в ужиток, мається на увазі науковий евристичний метод.</a:t>
            </a:r>
          </a:p>
          <a:p>
            <a:pPr algn="just"/>
            <a:endParaRPr lang="uk-UA" dirty="0"/>
          </a:p>
        </p:txBody>
      </p:sp>
      <p:sp>
        <p:nvSpPr>
          <p:cNvPr id="20482" name="AutoShape 2" descr="Що таке евристика | Самоосві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484" name="Picture 4" descr="Методом проб и ошибок: что такое эвристика и причем тут искажения? — Блог  Вики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929066"/>
            <a:ext cx="5715040" cy="281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Евристика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496"/>
            <a:ext cx="8501122" cy="373857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 </a:t>
            </a:r>
            <a:r>
              <a:rPr lang="uk-UA" dirty="0" smtClean="0"/>
              <a:t>(від давньогрецького ευρίσκω – «відшукую», «відкриваю») – сукупність логічних прийомів, методів і правил, що полегшують і спрощують рішення пізнавальних, конструктивних, практичних завдань.</a:t>
            </a:r>
          </a:p>
          <a:p>
            <a:pPr algn="just"/>
            <a:r>
              <a:rPr lang="uk-UA" dirty="0" smtClean="0"/>
              <a:t>Евристика – це момент відкриття нового, а також методи, які використовуються в процесі цього відкриття. Евристикою ще називають науку, яка має справу з вивченням творчої діяльності. В педагогіці під цією категорією розуміється метод навчання.</a:t>
            </a:r>
          </a:p>
          <a:p>
            <a:endParaRPr lang="uk-UA" dirty="0"/>
          </a:p>
        </p:txBody>
      </p:sp>
      <p:pic>
        <p:nvPicPr>
          <p:cNvPr id="19458" name="Picture 2" descr="Що таке евристика | Самоосві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04"/>
            <a:ext cx="2428892" cy="2361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Як наука, що вивчає творче, неусвідомлене мислення людини, евристика ще повністю не сформувалася. Її предмет, методи тісно пов’язані з психологією, філософією, фізіологією вищої нервової діяльності і іншими. Ми не будемо зосереджуватися на застосуванні цього терміна в конкретних галузях науки, а зробимо спробу з’ясувати які судження, явища, смисли історично перебували в центрі поняття «евристика».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571876"/>
            <a:ext cx="8480328" cy="30956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Виділення евристики з системи логічного знання почалося в 1850-1860-х рр. До цього спроби виділити евристику в окрему науку робилися Евклідом, Р. Декартом, Р. </a:t>
            </a:r>
            <a:r>
              <a:rPr lang="uk-UA" dirty="0" err="1" smtClean="0"/>
              <a:t>Лейбніцем</a:t>
            </a:r>
            <a:r>
              <a:rPr lang="uk-UA" dirty="0" smtClean="0"/>
              <a:t>. Але лише в означений період в науці почав формуватися підхід до евристики як своєрідного міждисциплінарного методу зі своїми правилами, упевнені канадські вчені М. </a:t>
            </a:r>
            <a:r>
              <a:rPr lang="uk-UA" dirty="0" err="1" smtClean="0"/>
              <a:t>Романісія</a:t>
            </a:r>
            <a:r>
              <a:rPr lang="uk-UA" dirty="0" smtClean="0"/>
              <a:t> і Ф. </a:t>
            </a:r>
            <a:r>
              <a:rPr lang="uk-UA" dirty="0" err="1" smtClean="0"/>
              <a:t>Пелатье</a:t>
            </a:r>
            <a:r>
              <a:rPr lang="uk-UA" dirty="0" smtClean="0"/>
              <a:t>, які розробляють дану проблематику.</a:t>
            </a:r>
          </a:p>
          <a:p>
            <a:endParaRPr lang="uk-UA" dirty="0"/>
          </a:p>
        </p:txBody>
      </p:sp>
      <p:pic>
        <p:nvPicPr>
          <p:cNvPr id="17410" name="Picture 2" descr="Эвристика, что это? Смысл и цели эвристического обучения. - Snail -  эйдетика, мнемотехника, скорочтение, развитие памяти Днепр Днепропетровск.  ТРИЗ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66"/>
            <a:ext cx="4000528" cy="2962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2852"/>
            <a:ext cx="8480328" cy="449580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Подальший розвиток евристики пов’язаний з розвитком у галузі інших наук, насамперед психології творчості і фізіології мозку. </a:t>
            </a:r>
            <a:endParaRPr lang="uk-UA" dirty="0" smtClean="0"/>
          </a:p>
          <a:p>
            <a:pPr algn="just"/>
            <a:r>
              <a:rPr lang="uk-UA" dirty="0" smtClean="0"/>
              <a:t>Сучасна </a:t>
            </a:r>
            <a:r>
              <a:rPr lang="uk-UA" dirty="0" smtClean="0"/>
              <a:t>психологія і евристика тісно пов’язані: вони зосереджуються на задачі визначення механізму прийняття людиною рішення в умовах недостатності інформації. Недосконалість евристичних методів призводить до помилок пізнання, які в психології прийнято називати когнітивними спотвореннями.</a:t>
            </a:r>
          </a:p>
          <a:p>
            <a:endParaRPr lang="uk-UA" dirty="0"/>
          </a:p>
        </p:txBody>
      </p:sp>
      <p:sp>
        <p:nvSpPr>
          <p:cNvPr id="16386" name="AutoShape 2" descr="Эвристика – какие есть методы, мозговой штурм, синектика, полезная  литерату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88" name="AutoShape 4" descr="Эвристика – какие есть методы, мозговой штурм, синектика, полезная  литерату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0" name="AutoShape 6" descr="Эвристика – какие есть методы, мозговой штурм, синектика, полезная  литерату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2" name="AutoShape 8" descr="Эвристика – какие есть методы, мозговой штурм, синектика, полезная  литерату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6394" name="Picture 10" descr="Что такое эвристика, или Как активировать творческое мышление | IFO |  Яндекс Дз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357694"/>
            <a:ext cx="4357718" cy="2402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4500570"/>
            <a:ext cx="8480328" cy="216693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Якщо опустити наукове визначення цього терміна і сформулювати його простими словами, то евристика доступності – це оцінка реальності виникнення ситуації або явища на основі легкості приведення прикладів для підтвердження. Важливу роль у цьому процесі відіграють ЗМІ. </a:t>
            </a:r>
            <a:endParaRPr lang="uk-UA" dirty="0"/>
          </a:p>
        </p:txBody>
      </p:sp>
      <p:pic>
        <p:nvPicPr>
          <p:cNvPr id="15364" name="Picture 4" descr="Евристика доступності: приклади та визнач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365" y="166711"/>
            <a:ext cx="7223097" cy="4333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 smtClean="0"/>
              <a:t>2. Евристичні методи та практичні евристичні правила.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5357850" cy="490063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По суті, сама евристика є методом, інструментом пізнання і пошуку рішення. Наукове визначення наступне: евристичні методи – логічні прийоми та методичні правила наукового дослідження і винахідницької творчості, які здатні призводити до мети в умовах неповноти вихідної інформації та відсутності чіткої програми управління процесом вирішення завдань.</a:t>
            </a:r>
          </a:p>
          <a:p>
            <a:pPr algn="just"/>
            <a:endParaRPr lang="uk-UA" dirty="0"/>
          </a:p>
        </p:txBody>
      </p:sp>
      <p:pic>
        <p:nvPicPr>
          <p:cNvPr id="4" name="Picture 2" descr="Idées bizarres : symptômes, traitement, définition - docteurclic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071678"/>
            <a:ext cx="3295650" cy="329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</TotalTime>
  <Words>1036</Words>
  <PresentationFormat>Экран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Обычная</vt:lpstr>
      <vt:lpstr>Тема 8. Креативність, креативне мислення, мислення як комбінаторна гра. </vt:lpstr>
      <vt:lpstr>План:</vt:lpstr>
      <vt:lpstr>1. Сутність евристики і креативність.</vt:lpstr>
      <vt:lpstr>Евристика</vt:lpstr>
      <vt:lpstr>Слайд 5</vt:lpstr>
      <vt:lpstr>Слайд 6</vt:lpstr>
      <vt:lpstr>Слайд 7</vt:lpstr>
      <vt:lpstr>Слайд 8</vt:lpstr>
      <vt:lpstr>2. Евристичні методи та практичні евристичні правила. </vt:lpstr>
      <vt:lpstr>Слайд 10</vt:lpstr>
      <vt:lpstr>Слайд 11</vt:lpstr>
      <vt:lpstr>Слайд 12</vt:lpstr>
      <vt:lpstr>Слайд 13</vt:lpstr>
      <vt:lpstr> 3. Креативність як здатність продукувати нові ідеї, знаходити нестандартні рішення проблемних задач. Структура креативного процесу. </vt:lpstr>
      <vt:lpstr>Слайд 15</vt:lpstr>
      <vt:lpstr>Креат́ивність </vt:lpstr>
      <vt:lpstr>Креатив</vt:lpstr>
      <vt:lpstr>Обдарованість</vt:lpstr>
      <vt:lpstr>Талант</vt:lpstr>
      <vt:lpstr>Геніальність</vt:lpstr>
      <vt:lpstr>Слайд 21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8. Креативність, креативне мислення, мислення як комбінаторна гра. </dc:title>
  <dc:creator>Ira</dc:creator>
  <cp:lastModifiedBy>Ira</cp:lastModifiedBy>
  <cp:revision>6</cp:revision>
  <dcterms:created xsi:type="dcterms:W3CDTF">2022-02-02T09:44:29Z</dcterms:created>
  <dcterms:modified xsi:type="dcterms:W3CDTF">2022-02-03T19:25:58Z</dcterms:modified>
</cp:coreProperties>
</file>