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0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89BA1-732A-46A1-B642-DCD405C5E1E3}" type="datetimeFigureOut">
              <a:rPr lang="uk-UA" smtClean="0"/>
              <a:t>31.10.2016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FBF968-9F23-4DFC-81BF-C01E9EF5DD2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6420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BF968-9F23-4DFC-81BF-C01E9EF5DD25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2201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BF968-9F23-4DFC-81BF-C01E9EF5DD25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71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ACF5-848F-4AE5-AE03-2079FA6E89F0}" type="datetimeFigureOut">
              <a:rPr lang="uk-UA" smtClean="0"/>
              <a:t>31.10.2016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12EF8-03EF-4DB2-B08F-066184D9B04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ACF5-848F-4AE5-AE03-2079FA6E89F0}" type="datetimeFigureOut">
              <a:rPr lang="uk-UA" smtClean="0"/>
              <a:t>31.10.2016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12EF8-03EF-4DB2-B08F-066184D9B04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ACF5-848F-4AE5-AE03-2079FA6E89F0}" type="datetimeFigureOut">
              <a:rPr lang="uk-UA" smtClean="0"/>
              <a:t>31.10.2016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12EF8-03EF-4DB2-B08F-066184D9B04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ACF5-848F-4AE5-AE03-2079FA6E89F0}" type="datetimeFigureOut">
              <a:rPr lang="uk-UA" smtClean="0"/>
              <a:t>31.10.2016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12EF8-03EF-4DB2-B08F-066184D9B04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ACF5-848F-4AE5-AE03-2079FA6E89F0}" type="datetimeFigureOut">
              <a:rPr lang="uk-UA" smtClean="0"/>
              <a:t>31.10.2016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12EF8-03EF-4DB2-B08F-066184D9B04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ACF5-848F-4AE5-AE03-2079FA6E89F0}" type="datetimeFigureOut">
              <a:rPr lang="uk-UA" smtClean="0"/>
              <a:t>31.10.2016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12EF8-03EF-4DB2-B08F-066184D9B04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ACF5-848F-4AE5-AE03-2079FA6E89F0}" type="datetimeFigureOut">
              <a:rPr lang="uk-UA" smtClean="0"/>
              <a:t>31.10.2016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12EF8-03EF-4DB2-B08F-066184D9B04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ACF5-848F-4AE5-AE03-2079FA6E89F0}" type="datetimeFigureOut">
              <a:rPr lang="uk-UA" smtClean="0"/>
              <a:t>31.10.2016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12EF8-03EF-4DB2-B08F-066184D9B04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ACF5-848F-4AE5-AE03-2079FA6E89F0}" type="datetimeFigureOut">
              <a:rPr lang="uk-UA" smtClean="0"/>
              <a:t>31.10.2016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12EF8-03EF-4DB2-B08F-066184D9B04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ACF5-848F-4AE5-AE03-2079FA6E89F0}" type="datetimeFigureOut">
              <a:rPr lang="uk-UA" smtClean="0"/>
              <a:t>31.10.2016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12EF8-03EF-4DB2-B08F-066184D9B04A}" type="slidenum">
              <a:rPr lang="uk-UA" smtClean="0"/>
              <a:t>‹#›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ACF5-848F-4AE5-AE03-2079FA6E89F0}" type="datetimeFigureOut">
              <a:rPr lang="uk-UA" smtClean="0"/>
              <a:t>31.10.2016</a:t>
            </a:fld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C12EF8-03EF-4DB2-B08F-066184D9B04A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4C12EF8-03EF-4DB2-B08F-066184D9B04A}" type="slidenum">
              <a:rPr lang="uk-UA" smtClean="0"/>
              <a:t>‹#›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5899ACF5-848F-4AE5-AE03-2079FA6E89F0}" type="datetimeFigureOut">
              <a:rPr lang="uk-UA" smtClean="0"/>
              <a:t>31.10.2016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543800" cy="2593975"/>
          </a:xfrm>
        </p:spPr>
        <p:txBody>
          <a:bodyPr/>
          <a:lstStyle/>
          <a:p>
            <a:r>
              <a:rPr lang="uk-UA" sz="4800" b="1" u="sng" dirty="0" smtClean="0">
                <a:solidFill>
                  <a:schemeClr val="accent3">
                    <a:lumMod val="50000"/>
                  </a:schemeClr>
                </a:solidFill>
              </a:rPr>
              <a:t>Економічна оцінка виробничого процесу: племінне </a:t>
            </a:r>
            <a:r>
              <a:rPr lang="uk-UA" sz="4800" b="1" u="sng" dirty="0">
                <a:solidFill>
                  <a:schemeClr val="accent3">
                    <a:lumMod val="50000"/>
                  </a:schemeClr>
                </a:solidFill>
              </a:rPr>
              <a:t>свинарство </a:t>
            </a:r>
            <a:endParaRPr lang="uk-UA" sz="4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SzPct val="76000"/>
            </a:pPr>
            <a:r>
              <a:rPr lang="uk-UA" b="1" dirty="0">
                <a:solidFill>
                  <a:schemeClr val="bg2">
                    <a:lumMod val="50000"/>
                  </a:schemeClr>
                </a:solidFill>
              </a:rPr>
              <a:t>Дисципліна. Економіка виробництва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53046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5924128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uk-UA" sz="2400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Пропорційно</a:t>
            </a:r>
            <a:r>
              <a:rPr lang="uk-UA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-змінні </a:t>
            </a:r>
            <a:r>
              <a:rPr lang="uk-UA" sz="24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спеціальні </a:t>
            </a:r>
            <a:r>
              <a:rPr lang="uk-UA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витрати</a:t>
            </a:r>
          </a:p>
          <a:p>
            <a:pPr marL="114300" indent="0">
              <a:buNone/>
            </a:pPr>
            <a:r>
              <a:rPr lang="uk-UA" sz="3200" dirty="0"/>
              <a:t>– витрати на ремонт основного поголів’я;</a:t>
            </a:r>
          </a:p>
          <a:p>
            <a:pPr marL="114300" indent="0">
              <a:buNone/>
            </a:pPr>
            <a:r>
              <a:rPr lang="uk-UA" sz="3200" dirty="0"/>
              <a:t>– витрати на вирощування поросят до реалізаційної маси (або до початку їх внутрішньогосподарського використання);</a:t>
            </a:r>
          </a:p>
          <a:p>
            <a:pPr marL="114300" indent="0">
              <a:buNone/>
            </a:pPr>
            <a:r>
              <a:rPr lang="uk-UA" sz="3200" dirty="0"/>
              <a:t>– витрати на корми;</a:t>
            </a:r>
          </a:p>
          <a:p>
            <a:pPr marL="114300" indent="0">
              <a:buNone/>
            </a:pPr>
            <a:r>
              <a:rPr lang="uk-UA" sz="3200" dirty="0"/>
              <a:t>–  витрати  механізації виробничого процесу;</a:t>
            </a:r>
          </a:p>
          <a:p>
            <a:pPr marL="114300" indent="0">
              <a:buNone/>
            </a:pPr>
            <a:r>
              <a:rPr lang="uk-UA" sz="3200" dirty="0"/>
              <a:t>– інші змінні витрати (ветлікар, запліднення, вода, електроенергія, реалізація).</a:t>
            </a:r>
          </a:p>
          <a:p>
            <a:pPr marL="114300" indent="0">
              <a:buNone/>
            </a:pPr>
            <a:endParaRPr lang="uk-UA" sz="24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799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592412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uk-UA" sz="24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Ремонт </a:t>
            </a:r>
            <a:r>
              <a:rPr lang="uk-UA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основного поголів'я</a:t>
            </a:r>
          </a:p>
          <a:p>
            <a:pPr marL="114300" indent="0">
              <a:buNone/>
            </a:pPr>
            <a:endParaRPr lang="uk-UA" sz="24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4744"/>
            <a:ext cx="8311102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80928"/>
            <a:ext cx="8311102" cy="2533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1219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uk-UA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Витрати </a:t>
            </a:r>
            <a:r>
              <a:rPr lang="uk-UA" sz="24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 </a:t>
            </a:r>
            <a:r>
              <a:rPr lang="uk-UA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корми</a:t>
            </a:r>
          </a:p>
          <a:p>
            <a:endParaRPr lang="uk-UA" sz="2400" dirty="0"/>
          </a:p>
          <a:p>
            <a:pPr marL="114300" indent="0">
              <a:buNone/>
            </a:pPr>
            <a:r>
              <a:rPr lang="uk-UA" sz="2400" dirty="0" smtClean="0"/>
              <a:t>Кормовий </a:t>
            </a:r>
            <a:r>
              <a:rPr lang="uk-UA" sz="2400" dirty="0"/>
              <a:t>раціон оцінюється за ринковими цінами на кормові компоненти  незалежно від того, чи це придбаний концентрований корм (фуражне зерно) чи вироблений самостійно (використання зерна у внутрішньогосподарських цілях). До цих витрат додаються витрати на подрібнення і змішування. У даному випадку, вони можуть бути враховані як змінні витратами механізації.</a:t>
            </a:r>
          </a:p>
          <a:p>
            <a:r>
              <a:rPr lang="uk-UA" sz="2400" dirty="0"/>
              <a:t>Розрахунок  кількості енергії (</a:t>
            </a:r>
            <a:r>
              <a:rPr lang="uk-UA" sz="2400" dirty="0" err="1"/>
              <a:t>Мдж</a:t>
            </a:r>
            <a:r>
              <a:rPr lang="uk-UA" sz="2400" dirty="0"/>
              <a:t> ОЕ), що міститься в кормах, спрощує контроль  за годівлею тварин, - чи досить  енергії одержують </a:t>
            </a:r>
            <a:r>
              <a:rPr lang="uk-UA" sz="2400" dirty="0" smtClean="0"/>
              <a:t>тварини. </a:t>
            </a:r>
            <a:r>
              <a:rPr lang="ru-RU" sz="2400" dirty="0" err="1"/>
              <a:t>Застосовуваний</a:t>
            </a:r>
            <a:r>
              <a:rPr lang="ru-RU" sz="2400" dirty="0"/>
              <a:t> </a:t>
            </a:r>
            <a:r>
              <a:rPr lang="ru-RU" sz="2400" dirty="0" err="1"/>
              <a:t>вміст</a:t>
            </a:r>
            <a:r>
              <a:rPr lang="ru-RU" sz="2400" dirty="0"/>
              <a:t> </a:t>
            </a:r>
            <a:r>
              <a:rPr lang="ru-RU" sz="2400" dirty="0" err="1"/>
              <a:t>поживних</a:t>
            </a:r>
            <a:r>
              <a:rPr lang="ru-RU" sz="2400" dirty="0"/>
              <a:t> </a:t>
            </a:r>
            <a:r>
              <a:rPr lang="ru-RU" sz="2400" dirty="0" err="1"/>
              <a:t>речовин</a:t>
            </a:r>
            <a:r>
              <a:rPr lang="ru-RU" sz="2400" dirty="0"/>
              <a:t> </a:t>
            </a:r>
            <a:r>
              <a:rPr lang="ru-RU" sz="2400" dirty="0" err="1"/>
              <a:t>одержують</a:t>
            </a:r>
            <a:r>
              <a:rPr lang="ru-RU" sz="2400" dirty="0"/>
              <a:t> з </a:t>
            </a:r>
            <a:r>
              <a:rPr lang="ru-RU" sz="2400" dirty="0" err="1"/>
              <a:t>господарських</a:t>
            </a:r>
            <a:r>
              <a:rPr lang="ru-RU" sz="2400" dirty="0"/>
              <a:t> </a:t>
            </a:r>
            <a:r>
              <a:rPr lang="ru-RU" sz="2400" dirty="0" err="1"/>
              <a:t>аналізів</a:t>
            </a:r>
            <a:r>
              <a:rPr lang="ru-RU" sz="2400" dirty="0"/>
              <a:t> </a:t>
            </a:r>
            <a:r>
              <a:rPr lang="ru-RU" sz="2400" dirty="0" err="1"/>
              <a:t>підприємства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даних</a:t>
            </a:r>
            <a:r>
              <a:rPr lang="ru-RU" sz="2400" dirty="0"/>
              <a:t> </a:t>
            </a:r>
            <a:r>
              <a:rPr lang="ru-RU" sz="2400" dirty="0" err="1"/>
              <a:t>кормових</a:t>
            </a:r>
            <a:r>
              <a:rPr lang="ru-RU" sz="2400" dirty="0"/>
              <a:t> </a:t>
            </a:r>
            <a:r>
              <a:rPr lang="ru-RU" sz="2400" dirty="0" err="1"/>
              <a:t>таблиць</a:t>
            </a:r>
            <a:r>
              <a:rPr lang="ru-RU" sz="2400" dirty="0"/>
              <a:t>. </a:t>
            </a:r>
            <a:endParaRPr lang="uk-UA" sz="2400" dirty="0"/>
          </a:p>
          <a:p>
            <a:pPr marL="114300" indent="0">
              <a:buNone/>
            </a:pPr>
            <a:endParaRPr lang="uk-UA" sz="24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677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5924128"/>
          </a:xfrm>
        </p:spPr>
        <p:txBody>
          <a:bodyPr>
            <a:normAutofit fontScale="85000" lnSpcReduction="10000"/>
          </a:bodyPr>
          <a:lstStyle/>
          <a:p>
            <a:pPr marL="114300" lvl="1" indent="0">
              <a:buClr>
                <a:schemeClr val="accent1"/>
              </a:buClr>
              <a:buNone/>
            </a:pPr>
            <a:r>
              <a:rPr lang="uk-UA" sz="24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Змінні витрати механізації виробництва</a:t>
            </a:r>
          </a:p>
          <a:p>
            <a:pPr marL="114300" indent="0">
              <a:buNone/>
            </a:pPr>
            <a:r>
              <a:rPr lang="uk-UA" dirty="0"/>
              <a:t>Змінні витрати використання технічного устаткування і машин, враховуються якщо вони попередньо не були враховані в інших статтях витрат (матеріали, ремонт, техогляд, утримання техніки). </a:t>
            </a:r>
            <a:endParaRPr lang="uk-UA" dirty="0" smtClean="0"/>
          </a:p>
          <a:p>
            <a:r>
              <a:rPr lang="uk-UA" dirty="0"/>
              <a:t>Нижче представлені як приклад змінні витрати механізації процесу вирощування поросяти (за 1 рік) по деяких технологічних операціях:</a:t>
            </a:r>
          </a:p>
          <a:p>
            <a:r>
              <a:rPr lang="uk-UA" dirty="0"/>
              <a:t>Вентиляція		                                   </a:t>
            </a:r>
            <a:r>
              <a:rPr lang="uk-UA" dirty="0" smtClean="0"/>
              <a:t>             </a:t>
            </a:r>
            <a:r>
              <a:rPr lang="en-US" dirty="0" smtClean="0"/>
              <a:t>10</a:t>
            </a:r>
            <a:r>
              <a:rPr lang="uk-UA" dirty="0" smtClean="0"/>
              <a:t>0 </a:t>
            </a:r>
            <a:r>
              <a:rPr lang="uk-UA" dirty="0"/>
              <a:t>- </a:t>
            </a:r>
            <a:r>
              <a:rPr lang="en-US" dirty="0" smtClean="0"/>
              <a:t>1</a:t>
            </a:r>
            <a:r>
              <a:rPr lang="uk-UA" dirty="0" smtClean="0"/>
              <a:t>25</a:t>
            </a:r>
            <a:r>
              <a:rPr lang="uk-UA" dirty="0"/>
              <a:t>	грн/</a:t>
            </a:r>
            <a:r>
              <a:rPr lang="uk-UA" dirty="0" err="1"/>
              <a:t>с.м</a:t>
            </a:r>
            <a:r>
              <a:rPr lang="uk-UA" dirty="0"/>
              <a:t>.</a:t>
            </a:r>
          </a:p>
          <a:p>
            <a:r>
              <a:rPr lang="uk-UA" dirty="0" smtClean="0"/>
              <a:t>Опалення</a:t>
            </a:r>
            <a:r>
              <a:rPr lang="uk-UA" dirty="0"/>
              <a:t> </a:t>
            </a:r>
            <a:r>
              <a:rPr lang="uk-UA" dirty="0" smtClean="0"/>
              <a:t> Інфрачервоне </a:t>
            </a:r>
            <a:r>
              <a:rPr lang="uk-UA" dirty="0"/>
              <a:t>освітлення	</a:t>
            </a:r>
            <a:r>
              <a:rPr lang="uk-UA" dirty="0" smtClean="0"/>
              <a:t>  </a:t>
            </a:r>
            <a:r>
              <a:rPr lang="en-US" dirty="0" smtClean="0"/>
              <a:t>1</a:t>
            </a:r>
            <a:r>
              <a:rPr lang="uk-UA" dirty="0" smtClean="0"/>
              <a:t>20 </a:t>
            </a:r>
            <a:r>
              <a:rPr lang="uk-UA" dirty="0"/>
              <a:t>- </a:t>
            </a:r>
            <a:r>
              <a:rPr lang="en-US" dirty="0" smtClean="0"/>
              <a:t>1</a:t>
            </a:r>
            <a:r>
              <a:rPr lang="uk-UA" dirty="0" smtClean="0"/>
              <a:t>45</a:t>
            </a:r>
            <a:r>
              <a:rPr lang="uk-UA" dirty="0"/>
              <a:t>	грн/</a:t>
            </a:r>
            <a:r>
              <a:rPr lang="uk-UA" dirty="0" err="1"/>
              <a:t>оп</a:t>
            </a:r>
            <a:r>
              <a:rPr lang="uk-UA" dirty="0"/>
              <a:t>.</a:t>
            </a:r>
          </a:p>
          <a:p>
            <a:pPr marL="114300" indent="0">
              <a:buNone/>
            </a:pPr>
            <a:r>
              <a:rPr lang="uk-UA" dirty="0" smtClean="0"/>
              <a:t>	Газовий </a:t>
            </a:r>
            <a:r>
              <a:rPr lang="uk-UA" dirty="0"/>
              <a:t>обігрівач			              </a:t>
            </a:r>
            <a:r>
              <a:rPr lang="en-US" dirty="0" smtClean="0"/>
              <a:t>1</a:t>
            </a:r>
            <a:r>
              <a:rPr lang="uk-UA" dirty="0" smtClean="0"/>
              <a:t>25 </a:t>
            </a:r>
            <a:r>
              <a:rPr lang="uk-UA" dirty="0"/>
              <a:t>- </a:t>
            </a:r>
            <a:r>
              <a:rPr lang="en-US" dirty="0" smtClean="0"/>
              <a:t>1</a:t>
            </a:r>
            <a:r>
              <a:rPr lang="uk-UA" dirty="0" smtClean="0"/>
              <a:t>35</a:t>
            </a:r>
            <a:r>
              <a:rPr lang="uk-UA" dirty="0"/>
              <a:t>	грн/</a:t>
            </a:r>
            <a:r>
              <a:rPr lang="uk-UA" dirty="0" err="1"/>
              <a:t>оп</a:t>
            </a:r>
            <a:r>
              <a:rPr lang="uk-UA" dirty="0"/>
              <a:t>.</a:t>
            </a:r>
          </a:p>
          <a:p>
            <a:pPr marL="114300" indent="0">
              <a:buNone/>
            </a:pPr>
            <a:r>
              <a:rPr lang="uk-UA" dirty="0" smtClean="0"/>
              <a:t>	</a:t>
            </a:r>
            <a:r>
              <a:rPr lang="uk-UA" dirty="0" err="1" smtClean="0"/>
              <a:t>Електроопалення</a:t>
            </a:r>
            <a:r>
              <a:rPr lang="uk-UA" dirty="0" smtClean="0"/>
              <a:t> </a:t>
            </a:r>
            <a:r>
              <a:rPr lang="uk-UA" dirty="0"/>
              <a:t>підлоги 		</a:t>
            </a:r>
            <a:r>
              <a:rPr lang="uk-UA" dirty="0" smtClean="0"/>
              <a:t>  </a:t>
            </a:r>
            <a:r>
              <a:rPr lang="en-US" dirty="0" smtClean="0"/>
              <a:t>1</a:t>
            </a:r>
            <a:r>
              <a:rPr lang="uk-UA" dirty="0" smtClean="0"/>
              <a:t>35 </a:t>
            </a:r>
            <a:r>
              <a:rPr lang="uk-UA" dirty="0"/>
              <a:t>- </a:t>
            </a:r>
            <a:r>
              <a:rPr lang="en-US" dirty="0" smtClean="0"/>
              <a:t>1</a:t>
            </a:r>
            <a:r>
              <a:rPr lang="uk-UA" dirty="0" smtClean="0"/>
              <a:t>40</a:t>
            </a:r>
            <a:r>
              <a:rPr lang="uk-UA" dirty="0"/>
              <a:t>	грн/</a:t>
            </a:r>
            <a:r>
              <a:rPr lang="uk-UA" dirty="0" err="1"/>
              <a:t>оп</a:t>
            </a:r>
            <a:r>
              <a:rPr lang="uk-UA" dirty="0"/>
              <a:t>.</a:t>
            </a:r>
          </a:p>
          <a:p>
            <a:pPr marL="114300" indent="0">
              <a:buNone/>
            </a:pPr>
            <a:r>
              <a:rPr lang="uk-UA" dirty="0" smtClean="0"/>
              <a:t>	Опалення </a:t>
            </a:r>
            <a:r>
              <a:rPr lang="uk-UA" dirty="0"/>
              <a:t>приміщень (</a:t>
            </a:r>
            <a:r>
              <a:rPr lang="uk-UA" dirty="0" err="1"/>
              <a:t>вкл</a:t>
            </a:r>
            <a:r>
              <a:rPr lang="uk-UA" dirty="0"/>
              <a:t>. газове опалення</a:t>
            </a:r>
            <a:r>
              <a:rPr lang="uk-UA" dirty="0" smtClean="0"/>
              <a:t>)  </a:t>
            </a:r>
            <a:r>
              <a:rPr lang="en-US" dirty="0" smtClean="0"/>
              <a:t>1</a:t>
            </a:r>
            <a:r>
              <a:rPr lang="uk-UA" dirty="0" smtClean="0"/>
              <a:t>20 </a:t>
            </a:r>
            <a:r>
              <a:rPr lang="uk-UA" dirty="0"/>
              <a:t>- </a:t>
            </a:r>
            <a:r>
              <a:rPr lang="en-US" dirty="0" smtClean="0"/>
              <a:t>1</a:t>
            </a:r>
            <a:r>
              <a:rPr lang="uk-UA" dirty="0" smtClean="0"/>
              <a:t>60</a:t>
            </a:r>
            <a:r>
              <a:rPr lang="uk-UA" dirty="0"/>
              <a:t>	грн/</a:t>
            </a:r>
            <a:r>
              <a:rPr lang="uk-UA" dirty="0" err="1"/>
              <a:t>оп</a:t>
            </a:r>
            <a:r>
              <a:rPr lang="uk-UA" dirty="0"/>
              <a:t>.</a:t>
            </a:r>
          </a:p>
          <a:p>
            <a:r>
              <a:rPr lang="uk-UA" dirty="0"/>
              <a:t>Устаткування для приготування сухих </a:t>
            </a:r>
            <a:r>
              <a:rPr lang="uk-UA" dirty="0" err="1" smtClean="0"/>
              <a:t>кормосумішей</a:t>
            </a:r>
            <a:r>
              <a:rPr lang="uk-UA" dirty="0" smtClean="0"/>
              <a:t> </a:t>
            </a:r>
            <a:r>
              <a:rPr lang="en-US" dirty="0" smtClean="0"/>
              <a:t>1</a:t>
            </a:r>
            <a:r>
              <a:rPr lang="uk-UA" dirty="0" smtClean="0"/>
              <a:t>15 </a:t>
            </a:r>
            <a:r>
              <a:rPr lang="uk-UA" dirty="0" smtClean="0"/>
              <a:t>– </a:t>
            </a:r>
            <a:r>
              <a:rPr lang="en-US" dirty="0" smtClean="0"/>
              <a:t>1</a:t>
            </a:r>
            <a:r>
              <a:rPr lang="uk-UA" dirty="0" smtClean="0"/>
              <a:t>25 </a:t>
            </a:r>
            <a:r>
              <a:rPr lang="uk-UA" dirty="0" smtClean="0"/>
              <a:t>грн/</a:t>
            </a:r>
            <a:r>
              <a:rPr lang="uk-UA" dirty="0" err="1" smtClean="0"/>
              <a:t>с.м</a:t>
            </a:r>
            <a:r>
              <a:rPr lang="uk-UA" dirty="0"/>
              <a:t>.</a:t>
            </a:r>
          </a:p>
          <a:p>
            <a:r>
              <a:rPr lang="uk-UA" dirty="0"/>
              <a:t>Твердий гній	 </a:t>
            </a:r>
            <a:r>
              <a:rPr lang="uk-UA" dirty="0" smtClean="0"/>
              <a:t>  </a:t>
            </a:r>
            <a:r>
              <a:rPr lang="uk-UA" dirty="0"/>
              <a:t>Механічне збирання </a:t>
            </a:r>
            <a:r>
              <a:rPr lang="uk-UA" dirty="0" smtClean="0"/>
              <a:t>гною  </a:t>
            </a:r>
            <a:r>
              <a:rPr lang="en-US" dirty="0" smtClean="0"/>
              <a:t>1</a:t>
            </a:r>
            <a:r>
              <a:rPr lang="uk-UA" dirty="0" smtClean="0"/>
              <a:t>12 </a:t>
            </a:r>
            <a:r>
              <a:rPr lang="uk-UA" dirty="0"/>
              <a:t>- </a:t>
            </a:r>
            <a:r>
              <a:rPr lang="en-US" dirty="0" smtClean="0"/>
              <a:t>1</a:t>
            </a:r>
            <a:r>
              <a:rPr lang="uk-UA" dirty="0" smtClean="0"/>
              <a:t>16 </a:t>
            </a:r>
            <a:r>
              <a:rPr lang="uk-UA" dirty="0"/>
              <a:t>	грн/</a:t>
            </a:r>
            <a:r>
              <a:rPr lang="uk-UA" dirty="0" err="1"/>
              <a:t>с.м</a:t>
            </a:r>
            <a:r>
              <a:rPr lang="uk-UA" dirty="0"/>
              <a:t>.</a:t>
            </a:r>
          </a:p>
          <a:p>
            <a:pPr marL="114300" indent="0">
              <a:buNone/>
            </a:pPr>
            <a:r>
              <a:rPr lang="uk-UA" dirty="0"/>
              <a:t>	</a:t>
            </a:r>
            <a:r>
              <a:rPr lang="uk-UA" dirty="0" smtClean="0"/>
              <a:t>	    Внесення</a:t>
            </a:r>
            <a:r>
              <a:rPr lang="uk-UA" dirty="0"/>
              <a:t>	                          </a:t>
            </a:r>
            <a:r>
              <a:rPr lang="en-US" dirty="0" smtClean="0"/>
              <a:t>1</a:t>
            </a:r>
            <a:r>
              <a:rPr lang="uk-UA" dirty="0" smtClean="0"/>
              <a:t>15 </a:t>
            </a:r>
            <a:r>
              <a:rPr lang="uk-UA" dirty="0" smtClean="0"/>
              <a:t>– </a:t>
            </a:r>
            <a:r>
              <a:rPr lang="en-US" dirty="0" smtClean="0"/>
              <a:t>12</a:t>
            </a:r>
            <a:r>
              <a:rPr lang="uk-UA" dirty="0" smtClean="0"/>
              <a:t>5 </a:t>
            </a:r>
            <a:r>
              <a:rPr lang="uk-UA" dirty="0" smtClean="0"/>
              <a:t>грн/</a:t>
            </a:r>
            <a:r>
              <a:rPr lang="uk-UA" dirty="0" err="1" smtClean="0"/>
              <a:t>с.м</a:t>
            </a:r>
            <a:r>
              <a:rPr lang="uk-UA" dirty="0"/>
              <a:t>.</a:t>
            </a:r>
          </a:p>
          <a:p>
            <a:r>
              <a:rPr lang="uk-UA" dirty="0"/>
              <a:t>Рідкий гній	</a:t>
            </a:r>
            <a:r>
              <a:rPr lang="uk-UA" dirty="0" smtClean="0"/>
              <a:t>                                                              </a:t>
            </a:r>
            <a:r>
              <a:rPr lang="en-US" dirty="0" smtClean="0"/>
              <a:t>1</a:t>
            </a:r>
            <a:r>
              <a:rPr lang="uk-UA" dirty="0" smtClean="0"/>
              <a:t>15 </a:t>
            </a:r>
            <a:r>
              <a:rPr lang="uk-UA" dirty="0"/>
              <a:t>- </a:t>
            </a:r>
            <a:r>
              <a:rPr lang="en-US" dirty="0" smtClean="0"/>
              <a:t>120</a:t>
            </a:r>
            <a:r>
              <a:rPr lang="uk-UA" dirty="0"/>
              <a:t>	грн/</a:t>
            </a:r>
            <a:r>
              <a:rPr lang="uk-UA" dirty="0" err="1"/>
              <a:t>с.м</a:t>
            </a:r>
            <a:r>
              <a:rPr lang="uk-UA" dirty="0"/>
              <a:t>.</a:t>
            </a:r>
          </a:p>
          <a:p>
            <a:pPr marL="114300" indent="0">
              <a:buNone/>
            </a:pPr>
            <a:r>
              <a:rPr lang="uk-UA" dirty="0" smtClean="0"/>
              <a:t>				</a:t>
            </a:r>
            <a:r>
              <a:rPr lang="uk-UA" dirty="0" err="1" smtClean="0"/>
              <a:t>с.м</a:t>
            </a:r>
            <a:r>
              <a:rPr lang="uk-UA" dirty="0"/>
              <a:t>. – </a:t>
            </a:r>
            <a:r>
              <a:rPr lang="uk-UA" dirty="0" err="1"/>
              <a:t>ското</a:t>
            </a:r>
            <a:r>
              <a:rPr lang="uk-UA" dirty="0"/>
              <a:t>-місце;   </a:t>
            </a:r>
            <a:r>
              <a:rPr lang="uk-UA" dirty="0" err="1"/>
              <a:t>оп</a:t>
            </a:r>
            <a:r>
              <a:rPr lang="uk-UA" dirty="0"/>
              <a:t>. – опорос</a:t>
            </a:r>
          </a:p>
          <a:p>
            <a:pPr marL="11430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74451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8640"/>
            <a:ext cx="7620000" cy="5924128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uk-UA" sz="18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Інші змінні витрати</a:t>
            </a:r>
          </a:p>
          <a:p>
            <a:pPr marL="114300" indent="0">
              <a:buNone/>
            </a:pPr>
            <a:r>
              <a:rPr lang="uk-UA" sz="1800" dirty="0" smtClean="0"/>
              <a:t>– </a:t>
            </a:r>
            <a:r>
              <a:rPr lang="uk-UA" sz="1800" dirty="0"/>
              <a:t>Запліднення (</a:t>
            </a:r>
            <a:r>
              <a:rPr lang="uk-UA" sz="1800" dirty="0" err="1"/>
              <a:t>вкл</a:t>
            </a:r>
            <a:r>
              <a:rPr lang="uk-UA" sz="1800" dirty="0"/>
              <a:t>. штучне). При утриманні власного кнура-плідника для нього можна скласти окрему маржинальну калькуляцію доходу. При штучному заплідненні необхідно враховувати усі виникаючі при цьому витрати.</a:t>
            </a:r>
          </a:p>
          <a:p>
            <a:pPr marL="114300" indent="0">
              <a:buNone/>
            </a:pPr>
            <a:r>
              <a:rPr lang="uk-UA" sz="1800" dirty="0" smtClean="0"/>
              <a:t>– </a:t>
            </a:r>
            <a:r>
              <a:rPr lang="uk-UA" sz="1800" dirty="0"/>
              <a:t>Ветлікар, медикаменти. </a:t>
            </a:r>
          </a:p>
          <a:p>
            <a:pPr marL="114300" indent="0">
              <a:buNone/>
            </a:pPr>
            <a:r>
              <a:rPr lang="uk-UA" sz="1800" dirty="0"/>
              <a:t>Враховуються усі виплати на ветеринарне обслуговування поголів'я, медикаменти, дезінфекцію і миючі </a:t>
            </a:r>
            <a:r>
              <a:rPr lang="uk-UA" sz="1800" dirty="0" smtClean="0"/>
              <a:t>засоби.</a:t>
            </a:r>
          </a:p>
          <a:p>
            <a:pPr marL="114300" indent="0">
              <a:buNone/>
            </a:pPr>
            <a:r>
              <a:rPr lang="uk-UA" sz="1800" dirty="0" smtClean="0"/>
              <a:t>– </a:t>
            </a:r>
            <a:r>
              <a:rPr lang="uk-UA" sz="1800" dirty="0"/>
              <a:t>Вода, електроенергія.</a:t>
            </a:r>
          </a:p>
          <a:p>
            <a:pPr marL="114300" indent="0">
              <a:buNone/>
            </a:pPr>
            <a:r>
              <a:rPr lang="uk-UA" sz="1800" dirty="0"/>
              <a:t>На практиці використовуються нормативні дані на енергоносії із сільськогосподарських довідників, тому що визначення і розподіл даних витрат у підприємстві практично неможливе.</a:t>
            </a:r>
          </a:p>
          <a:p>
            <a:pPr marL="114300" indent="0">
              <a:buNone/>
            </a:pPr>
            <a:r>
              <a:rPr lang="uk-UA" sz="1800" dirty="0" smtClean="0"/>
              <a:t>– </a:t>
            </a:r>
            <a:r>
              <a:rPr lang="uk-UA" sz="1800" dirty="0"/>
              <a:t>Контроль, страхування. </a:t>
            </a:r>
          </a:p>
          <a:p>
            <a:pPr marL="114300" indent="0">
              <a:buNone/>
            </a:pPr>
            <a:r>
              <a:rPr lang="uk-UA" sz="1800" dirty="0" smtClean="0"/>
              <a:t>Страхові </a:t>
            </a:r>
            <a:r>
              <a:rPr lang="uk-UA" sz="1800" dirty="0"/>
              <a:t>збори і контроль </a:t>
            </a:r>
            <a:endParaRPr lang="uk-UA" sz="1800" dirty="0" smtClean="0"/>
          </a:p>
          <a:p>
            <a:pPr marL="114300" indent="0">
              <a:buNone/>
            </a:pPr>
            <a:r>
              <a:rPr lang="uk-UA" sz="1800" dirty="0" smtClean="0"/>
              <a:t>– </a:t>
            </a:r>
            <a:r>
              <a:rPr lang="uk-UA" sz="1800" dirty="0"/>
              <a:t>Витрати по реалізації</a:t>
            </a:r>
            <a:r>
              <a:rPr lang="uk-UA" sz="1800" dirty="0" smtClean="0"/>
              <a:t>.</a:t>
            </a:r>
            <a:endParaRPr lang="uk-UA" sz="1800" dirty="0"/>
          </a:p>
          <a:p>
            <a:pPr marL="114300" indent="0">
              <a:buNone/>
            </a:pPr>
            <a:r>
              <a:rPr lang="uk-UA" sz="1800" dirty="0"/>
              <a:t>Транспортні витрати і страхування транспорту необхідно враховувати тільки в тому випадку, якщо їх не несе покупець (як правило, як надбавки до вартості поросяти). Тут же відображають витрати на реалізацію забійних свиноматок (</a:t>
            </a:r>
            <a:r>
              <a:rPr lang="uk-UA" sz="1800" dirty="0" err="1"/>
              <a:t>вкл</a:t>
            </a:r>
            <a:r>
              <a:rPr lang="uk-UA" sz="1800" dirty="0"/>
              <a:t>. забій</a:t>
            </a:r>
            <a:r>
              <a:rPr lang="uk-UA" sz="1800" dirty="0" smtClean="0"/>
              <a:t>).</a:t>
            </a:r>
          </a:p>
          <a:p>
            <a:pPr marL="114300" indent="0">
              <a:buNone/>
            </a:pPr>
            <a:r>
              <a:rPr lang="uk-UA" sz="1800" dirty="0" smtClean="0"/>
              <a:t> </a:t>
            </a:r>
            <a:r>
              <a:rPr lang="uk-UA" sz="1800" dirty="0"/>
              <a:t>– Інші</a:t>
            </a:r>
          </a:p>
          <a:p>
            <a:pPr marL="114300" indent="0">
              <a:buNone/>
            </a:pPr>
            <a:r>
              <a:rPr lang="uk-UA" sz="1800" dirty="0"/>
              <a:t>Не відображені в інших статтях змінні витрати (</a:t>
            </a:r>
            <a:r>
              <a:rPr lang="uk-UA" sz="1800" dirty="0" smtClean="0"/>
              <a:t>наприклад, </a:t>
            </a:r>
            <a:r>
              <a:rPr lang="uk-UA" sz="1800" dirty="0"/>
              <a:t>робочий одяг</a:t>
            </a:r>
            <a:r>
              <a:rPr lang="uk-UA" sz="1800" dirty="0" smtClean="0"/>
              <a:t>).</a:t>
            </a:r>
            <a:endParaRPr lang="uk-UA" sz="18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6763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5924128"/>
          </a:xfrm>
        </p:spPr>
        <p:txBody>
          <a:bodyPr>
            <a:normAutofit/>
          </a:bodyPr>
          <a:lstStyle/>
          <a:p>
            <a:pPr marL="114300" lvl="0" indent="0">
              <a:buNone/>
            </a:pPr>
            <a:r>
              <a:rPr lang="uk-UA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Умовно-змінні </a:t>
            </a:r>
            <a:r>
              <a:rPr lang="uk-UA" sz="24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і постійні </a:t>
            </a:r>
            <a:r>
              <a:rPr lang="uk-UA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витрати</a:t>
            </a:r>
          </a:p>
          <a:p>
            <a:pPr marL="114300" indent="0">
              <a:buNone/>
            </a:pPr>
            <a:r>
              <a:rPr lang="uk-UA" sz="2400" dirty="0"/>
              <a:t>Оборотні засоби (корми, ПММ, і </a:t>
            </a:r>
            <a:r>
              <a:rPr lang="uk-UA" sz="2400" dirty="0" err="1"/>
              <a:t>т.д</a:t>
            </a:r>
            <a:r>
              <a:rPr lang="uk-UA" sz="2400" dirty="0"/>
              <a:t>.) протягом одного </a:t>
            </a:r>
            <a:r>
              <a:rPr lang="uk-UA" sz="2400" dirty="0" err="1" smtClean="0"/>
              <a:t>виробничогопроцесу</a:t>
            </a:r>
            <a:r>
              <a:rPr lang="uk-UA" sz="2400" dirty="0" smtClean="0"/>
              <a:t> </a:t>
            </a:r>
            <a:r>
              <a:rPr lang="uk-UA" sz="2400" dirty="0"/>
              <a:t>повністю використовуються, але тривалість їх </a:t>
            </a:r>
            <a:r>
              <a:rPr lang="uk-UA" sz="2400" dirty="0" smtClean="0"/>
              <a:t> використання </a:t>
            </a:r>
            <a:r>
              <a:rPr lang="uk-UA" sz="2400" dirty="0"/>
              <a:t>різна. У прикладі розрахунку маржинального доходу потреба в живих і оборотних засобах спрощено прирівняна до ціни ремонтної свиноматки + 25% витрат на корми. При цьому було прийнято, що всі інші витрати можуть покриватися виручкою від реалізації поросят</a:t>
            </a:r>
            <a:r>
              <a:rPr lang="uk-UA" sz="2400" dirty="0" smtClean="0"/>
              <a:t>.</a:t>
            </a:r>
          </a:p>
          <a:p>
            <a:pPr marL="114300" indent="0">
              <a:buNone/>
            </a:pPr>
            <a:r>
              <a:rPr lang="uk-UA" sz="2400" dirty="0"/>
              <a:t>Витрати використання живого і оборотного капіталу враховуються у формі відсотків:</a:t>
            </a:r>
          </a:p>
          <a:p>
            <a:pPr lvl="0"/>
            <a:r>
              <a:rPr lang="uk-UA" sz="2400" dirty="0"/>
              <a:t>Витрати на використаний власний капітал = відсоткова ставка (альтернативні витрати)</a:t>
            </a:r>
          </a:p>
          <a:p>
            <a:pPr lvl="0"/>
            <a:r>
              <a:rPr lang="uk-UA" sz="2400" dirty="0"/>
              <a:t>Витрати на використаний позиковий капітал =  відсотки</a:t>
            </a:r>
          </a:p>
          <a:p>
            <a:pPr marL="114300" indent="0">
              <a:buNone/>
            </a:pPr>
            <a:endParaRPr lang="uk-UA" sz="2400" dirty="0"/>
          </a:p>
          <a:p>
            <a:pPr marL="114300" lvl="0" indent="0">
              <a:buNone/>
            </a:pPr>
            <a:endParaRPr lang="uk-UA" sz="24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5115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620000" cy="490066"/>
          </a:xfrm>
        </p:spPr>
        <p:txBody>
          <a:bodyPr/>
          <a:lstStyle/>
          <a:p>
            <a:pPr lvl="0"/>
            <a:r>
              <a:rPr lang="uk-UA" sz="3200" b="1" i="1" dirty="0">
                <a:solidFill>
                  <a:schemeClr val="accent3">
                    <a:lumMod val="75000"/>
                  </a:schemeClr>
                </a:solidFill>
              </a:rPr>
              <a:t>Показники економічної ефективності</a:t>
            </a:r>
            <a:r>
              <a:rPr lang="uk-UA" b="1" i="1" dirty="0"/>
              <a:t/>
            </a:r>
            <a:br>
              <a:rPr lang="uk-UA" b="1" i="1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7620000" cy="5636096"/>
          </a:xfrm>
        </p:spPr>
        <p:txBody>
          <a:bodyPr/>
          <a:lstStyle/>
          <a:p>
            <a:pPr marL="342900" lvl="1">
              <a:buClr>
                <a:schemeClr val="accent1"/>
              </a:buClr>
            </a:pPr>
            <a:r>
              <a:rPr lang="uk-UA" sz="3600" b="1" i="1" dirty="0"/>
              <a:t>Маржинальний доход</a:t>
            </a:r>
            <a:r>
              <a:rPr lang="uk-UA" sz="3600" b="1" i="1" dirty="0" smtClean="0"/>
              <a:t>.</a:t>
            </a:r>
          </a:p>
          <a:p>
            <a:pPr marL="342900" lvl="1">
              <a:buClr>
                <a:schemeClr val="accent1"/>
              </a:buClr>
            </a:pPr>
            <a:r>
              <a:rPr lang="uk-UA" sz="3600" b="1" i="1" dirty="0"/>
              <a:t>Загальні виробничі витрати. Підприємницький доход. Прибуток.</a:t>
            </a:r>
          </a:p>
          <a:p>
            <a:pPr marL="342900" lvl="1">
              <a:buClr>
                <a:schemeClr val="accent1"/>
              </a:buClr>
            </a:pPr>
            <a:r>
              <a:rPr lang="uk-UA" sz="3600" b="1" i="1" dirty="0"/>
              <a:t>Окупність виробничих ресурсів.</a:t>
            </a:r>
          </a:p>
          <a:p>
            <a:pPr marL="342900" lvl="1">
              <a:buClr>
                <a:schemeClr val="accent1"/>
              </a:buClr>
            </a:pPr>
            <a:r>
              <a:rPr lang="ru-RU" sz="3600" b="1" i="1" dirty="0" err="1"/>
              <a:t>Поріг</a:t>
            </a:r>
            <a:r>
              <a:rPr lang="ru-RU" sz="3600" b="1" i="1" dirty="0"/>
              <a:t> </a:t>
            </a:r>
            <a:r>
              <a:rPr lang="ru-RU" sz="3600" b="1" i="1" dirty="0" err="1"/>
              <a:t>виробництва</a:t>
            </a:r>
            <a:r>
              <a:rPr lang="ru-RU" sz="3600" b="1" i="1" dirty="0"/>
              <a:t> і </a:t>
            </a:r>
            <a:r>
              <a:rPr lang="ru-RU" sz="3600" b="1" i="1" dirty="0" err="1"/>
              <a:t>поріг</a:t>
            </a:r>
            <a:r>
              <a:rPr lang="ru-RU" sz="3600" b="1" i="1" dirty="0"/>
              <a:t> </a:t>
            </a:r>
            <a:r>
              <a:rPr lang="ru-RU" sz="3600" b="1" i="1" dirty="0" err="1" smtClean="0"/>
              <a:t>рентабельності</a:t>
            </a:r>
            <a:r>
              <a:rPr lang="ru-RU" sz="3600" b="1" i="1" dirty="0" smtClean="0"/>
              <a:t>.</a:t>
            </a:r>
          </a:p>
          <a:p>
            <a:pPr marL="342900" lvl="1">
              <a:buClr>
                <a:schemeClr val="accent1"/>
              </a:buClr>
            </a:pPr>
            <a:endParaRPr lang="uk-UA" b="1" i="1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095741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5924128"/>
          </a:xfrm>
        </p:spPr>
        <p:txBody>
          <a:bodyPr/>
          <a:lstStyle/>
          <a:p>
            <a:pPr marL="114300" lvl="1" indent="0">
              <a:buClr>
                <a:schemeClr val="accent1"/>
              </a:buClr>
              <a:buNone/>
            </a:pP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Поріг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виробництва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 і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поріг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рентабельності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r>
              <a:rPr lang="uk-UA" sz="2800" dirty="0"/>
              <a:t>При визначенні порога рентабельності (приблизно відповідає розрахункові повної собівартості) здійснюється перерахунок усіх витрат виробництва (</a:t>
            </a:r>
            <a:r>
              <a:rPr lang="uk-UA" sz="2800" dirty="0" err="1"/>
              <a:t>вкл</a:t>
            </a:r>
            <a:r>
              <a:rPr lang="uk-UA" sz="2800" dirty="0"/>
              <a:t>. постійні і накладні витрати) на визначений носій (наприклад, одиницю виробленої основної продукції); при визначенні порога виробництва – враховуються тільки змінні витрати (</a:t>
            </a:r>
            <a:r>
              <a:rPr lang="uk-UA" sz="2800" dirty="0" err="1"/>
              <a:t>вкл</a:t>
            </a:r>
            <a:r>
              <a:rPr lang="uk-UA" sz="2800" dirty="0"/>
              <a:t>. альтернативні). </a:t>
            </a:r>
            <a:endParaRPr lang="uk-UA" sz="2800" dirty="0" smtClean="0"/>
          </a:p>
          <a:p>
            <a:r>
              <a:rPr lang="uk-UA" sz="2800" b="1" dirty="0"/>
              <a:t>Поріг виробництва </a:t>
            </a:r>
            <a:r>
              <a:rPr lang="uk-UA" sz="2800" dirty="0"/>
              <a:t>являє собою суму змінних (граничних) витрат у розрахунку на одиницю виробленої (основної) продукції.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771237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7620000" cy="6068144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uk-UA" i="1" dirty="0"/>
              <a:t>При розрахунку </a:t>
            </a:r>
            <a:r>
              <a:rPr lang="uk-UA" b="1" i="1" dirty="0"/>
              <a:t>порога виробництва </a:t>
            </a:r>
            <a:r>
              <a:rPr lang="uk-UA" i="1" dirty="0"/>
              <a:t>використовуються наступні статті витрат:</a:t>
            </a:r>
          </a:p>
          <a:p>
            <a:pPr marL="114300" indent="0">
              <a:buNone/>
            </a:pPr>
            <a:r>
              <a:rPr lang="uk-UA" dirty="0"/>
              <a:t>– змінні витрати, відображені в маржинальній калькуляції;</a:t>
            </a:r>
          </a:p>
          <a:p>
            <a:pPr marL="114300" indent="0">
              <a:buNone/>
            </a:pPr>
            <a:r>
              <a:rPr lang="uk-UA" dirty="0"/>
              <a:t>– за мінусом вартості органічних добрив (побічної продукції);</a:t>
            </a:r>
          </a:p>
          <a:p>
            <a:pPr marL="114300" indent="0">
              <a:buNone/>
            </a:pPr>
            <a:r>
              <a:rPr lang="uk-UA" dirty="0"/>
              <a:t>– за мінусом вартості вибракуваної свиноматки;</a:t>
            </a:r>
          </a:p>
          <a:p>
            <a:pPr marL="114300" indent="0">
              <a:buNone/>
            </a:pPr>
            <a:r>
              <a:rPr lang="uk-UA" dirty="0"/>
              <a:t>– всі інші змінні витрати, що не були враховані в маржинальній калькуляції:</a:t>
            </a:r>
          </a:p>
          <a:p>
            <a:pPr marL="114300" indent="0">
              <a:buNone/>
            </a:pPr>
            <a:r>
              <a:rPr lang="uk-UA" dirty="0"/>
              <a:t>– витрати використання живих і оборотних засобів;</a:t>
            </a:r>
          </a:p>
          <a:p>
            <a:pPr marL="114300" indent="0">
              <a:buNone/>
            </a:pPr>
            <a:r>
              <a:rPr lang="uk-UA" dirty="0"/>
              <a:t>– ставка заробітної плати для неоплачуваної робочої сили (можливо альтернативне використання робочої сили за грн/люд.-год.);</a:t>
            </a:r>
          </a:p>
          <a:p>
            <a:pPr marL="114300" indent="0">
              <a:buNone/>
            </a:pPr>
            <a:r>
              <a:rPr lang="uk-UA" dirty="0"/>
              <a:t>– заробітна плата </a:t>
            </a:r>
            <a:r>
              <a:rPr lang="uk-UA" dirty="0" smtClean="0"/>
              <a:t>найманої </a:t>
            </a:r>
            <a:r>
              <a:rPr lang="uk-UA" dirty="0"/>
              <a:t>робочої;</a:t>
            </a:r>
          </a:p>
          <a:p>
            <a:pPr marL="114300" indent="0">
              <a:buNone/>
            </a:pPr>
            <a:r>
              <a:rPr lang="uk-UA" dirty="0"/>
              <a:t>– інші альтернативні витрати (використання основних засобів);</a:t>
            </a:r>
          </a:p>
          <a:p>
            <a:pPr marL="114300" indent="0">
              <a:buNone/>
            </a:pPr>
            <a:r>
              <a:rPr lang="uk-UA" dirty="0"/>
              <a:t>– у залежності від терміновості: витрати, що виникають у результаті запланованих інвестицій.</a:t>
            </a:r>
          </a:p>
          <a:p>
            <a:pPr marL="11430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72689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7620000" cy="6068144"/>
          </a:xfrm>
        </p:spPr>
        <p:txBody>
          <a:bodyPr>
            <a:normAutofit fontScale="85000" lnSpcReduction="20000"/>
          </a:bodyPr>
          <a:lstStyle/>
          <a:p>
            <a:pPr marL="114300" indent="0">
              <a:buNone/>
            </a:pPr>
            <a:r>
              <a:rPr lang="uk-UA" i="1" dirty="0"/>
              <a:t>При розрахунку </a:t>
            </a:r>
            <a:r>
              <a:rPr lang="uk-UA" b="1" i="1" dirty="0"/>
              <a:t>порога рентабельності </a:t>
            </a:r>
            <a:r>
              <a:rPr lang="uk-UA" i="1" dirty="0"/>
              <a:t>використовуються наступні статті витрат:</a:t>
            </a:r>
          </a:p>
          <a:p>
            <a:pPr marL="114300" indent="0">
              <a:buNone/>
            </a:pPr>
            <a:r>
              <a:rPr lang="uk-UA" dirty="0"/>
              <a:t>– змінні витрати, відображені в маржинальній </a:t>
            </a:r>
            <a:r>
              <a:rPr lang="uk-UA" dirty="0" smtClean="0"/>
              <a:t>калькуляції</a:t>
            </a:r>
            <a:endParaRPr lang="uk-UA" dirty="0"/>
          </a:p>
          <a:p>
            <a:pPr marL="114300" indent="0">
              <a:buNone/>
            </a:pPr>
            <a:r>
              <a:rPr lang="uk-UA" dirty="0" smtClean="0"/>
              <a:t> </a:t>
            </a:r>
            <a:r>
              <a:rPr lang="uk-UA" dirty="0"/>
              <a:t>– за мінусом вартості органічних добрив (побічної </a:t>
            </a:r>
            <a:r>
              <a:rPr lang="uk-UA" dirty="0" smtClean="0"/>
              <a:t>продукції) </a:t>
            </a:r>
            <a:r>
              <a:rPr lang="uk-UA" dirty="0"/>
              <a:t>і</a:t>
            </a:r>
          </a:p>
          <a:p>
            <a:pPr marL="114300" indent="0">
              <a:buNone/>
            </a:pPr>
            <a:r>
              <a:rPr lang="uk-UA" dirty="0" smtClean="0"/>
              <a:t>– </a:t>
            </a:r>
            <a:r>
              <a:rPr lang="uk-UA" dirty="0"/>
              <a:t>вартості м'яса вибракуваних тварин (свиноматки);</a:t>
            </a:r>
          </a:p>
          <a:p>
            <a:pPr marL="114300" indent="0">
              <a:buNone/>
            </a:pPr>
            <a:r>
              <a:rPr lang="uk-UA" dirty="0"/>
              <a:t>– всі інші змінні витрати, що не були враховані в маржинальній калькуляції (наприклад, витрати використання робочої сили, оборотного капіталу і </a:t>
            </a:r>
            <a:r>
              <a:rPr lang="uk-UA" dirty="0" err="1"/>
              <a:t>т.д</a:t>
            </a:r>
            <a:r>
              <a:rPr lang="uk-UA" dirty="0"/>
              <a:t>.);</a:t>
            </a:r>
          </a:p>
          <a:p>
            <a:pPr marL="114300" indent="0">
              <a:buNone/>
            </a:pPr>
            <a:r>
              <a:rPr lang="uk-UA" dirty="0"/>
              <a:t>– витрати по експлуатації (використанню і утриманню) основних засобів (машин, будинків, споруд і </a:t>
            </a:r>
            <a:r>
              <a:rPr lang="uk-UA" dirty="0" err="1"/>
              <a:t>т.д</a:t>
            </a:r>
            <a:r>
              <a:rPr lang="uk-UA" dirty="0"/>
              <a:t>.), тобто постійні витрати;</a:t>
            </a:r>
          </a:p>
          <a:p>
            <a:pPr marL="114300" indent="0">
              <a:buNone/>
            </a:pPr>
            <a:r>
              <a:rPr lang="uk-UA" dirty="0"/>
              <a:t>Якщо існує можливість альтернативного використання основних засобів, то відносно способу визначення витрат розрізняють наступні варіанти:</a:t>
            </a:r>
          </a:p>
          <a:p>
            <a:pPr lvl="0"/>
            <a:r>
              <a:rPr lang="uk-UA" dirty="0"/>
              <a:t>Постійні витрати  &gt; Альтернативних витрат  (Як правило!)</a:t>
            </a:r>
          </a:p>
          <a:p>
            <a:pPr marL="114300" indent="0">
              <a:buNone/>
            </a:pPr>
            <a:r>
              <a:rPr lang="uk-UA" dirty="0"/>
              <a:t>Враховуються постійні витрати: амортизаційні відрахування, утримання, </a:t>
            </a:r>
            <a:r>
              <a:rPr lang="uk-UA" dirty="0" smtClean="0"/>
              <a:t>витрати </a:t>
            </a:r>
            <a:r>
              <a:rPr lang="uk-UA" dirty="0"/>
              <a:t>використання ресурсів/</a:t>
            </a:r>
          </a:p>
          <a:p>
            <a:pPr lvl="0"/>
            <a:r>
              <a:rPr lang="uk-UA" dirty="0"/>
              <a:t>Постійні витрати  &lt; Альтернативних витрат</a:t>
            </a:r>
          </a:p>
          <a:p>
            <a:pPr marL="114300" indent="0">
              <a:buNone/>
            </a:pPr>
            <a:r>
              <a:rPr lang="uk-UA" dirty="0"/>
              <a:t>Враховуються альтернативні витрати</a:t>
            </a:r>
          </a:p>
          <a:p>
            <a:pPr marL="114300" indent="0">
              <a:buNone/>
            </a:pPr>
            <a:r>
              <a:rPr lang="uk-UA" dirty="0"/>
              <a:t>Для основних засобів не можна одночасно враховувати альтернативні і постійні витрати.</a:t>
            </a:r>
          </a:p>
          <a:p>
            <a:r>
              <a:rPr lang="uk-UA" dirty="0"/>
              <a:t>– інші постійні і накладні витрати (наприклад, профспілкові внески).</a:t>
            </a:r>
          </a:p>
          <a:p>
            <a:pPr marL="11430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37115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br>
              <a:rPr lang="uk-UA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uk-UA" dirty="0" smtClean="0">
                <a:solidFill>
                  <a:schemeClr val="accent3">
                    <a:lumMod val="50000"/>
                  </a:schemeClr>
                </a:solidFill>
              </a:rPr>
              <a:t>Особливості </a:t>
            </a:r>
            <a:r>
              <a:rPr lang="uk-UA" dirty="0">
                <a:solidFill>
                  <a:schemeClr val="accent3">
                    <a:lumMod val="50000"/>
                  </a:schemeClr>
                </a:solidFill>
              </a:rPr>
              <a:t>виробничого процесу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uk-UA" sz="2400" dirty="0"/>
              <a:t>Для економічного аналізу даного виробничого процесу тваринництва необхідна наступна інформація:</a:t>
            </a:r>
          </a:p>
          <a:p>
            <a:r>
              <a:rPr lang="uk-UA" sz="2400" dirty="0"/>
              <a:t>вид і порода тварини;</a:t>
            </a:r>
          </a:p>
          <a:p>
            <a:r>
              <a:rPr lang="uk-UA" sz="2400" dirty="0"/>
              <a:t>спосіб утримання </a:t>
            </a:r>
          </a:p>
          <a:p>
            <a:r>
              <a:rPr lang="uk-UA" sz="2400" dirty="0"/>
              <a:t>годівля, середньорічне поголів'я і кількість оборотів тварин);</a:t>
            </a:r>
          </a:p>
          <a:p>
            <a:r>
              <a:rPr lang="uk-UA" sz="2400" dirty="0" smtClean="0"/>
              <a:t>(ціни </a:t>
            </a:r>
            <a:r>
              <a:rPr lang="uk-UA" sz="2400" dirty="0"/>
              <a:t>на товарну продукцію і необхідні засоби виробництва;</a:t>
            </a:r>
          </a:p>
          <a:p>
            <a:r>
              <a:rPr lang="uk-UA" sz="2400" dirty="0"/>
              <a:t>техніка (види, витрати).</a:t>
            </a:r>
          </a:p>
          <a:p>
            <a:r>
              <a:rPr lang="uk-UA" sz="2400" dirty="0"/>
              <a:t>ресурсах (наприклад: корми, ремонтний молодняк, страхові відрахування, праця</a:t>
            </a:r>
            <a:r>
              <a:rPr lang="uk-UA" sz="2400" dirty="0" smtClean="0"/>
              <a:t>);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220343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7620000" cy="5708104"/>
          </a:xfrm>
        </p:spPr>
        <p:txBody>
          <a:bodyPr>
            <a:normAutofit fontScale="92500" lnSpcReduction="10000"/>
          </a:bodyPr>
          <a:lstStyle/>
          <a:p>
            <a:r>
              <a:rPr lang="uk-UA" sz="2400" dirty="0"/>
              <a:t>основні виробничі показники (наприклад: продуктивність, якість, вміст поживних речовин);</a:t>
            </a:r>
          </a:p>
          <a:p>
            <a:r>
              <a:rPr lang="uk-UA" sz="2400" dirty="0"/>
              <a:t>способи використання продукції (реалізація, переробка, ремонт поголів’я);</a:t>
            </a:r>
          </a:p>
          <a:p>
            <a:r>
              <a:rPr lang="ru-RU" sz="2400" dirty="0" smtClean="0"/>
              <a:t>потреба </a:t>
            </a:r>
            <a:r>
              <a:rPr lang="ru-RU" sz="2400" dirty="0"/>
              <a:t>у </a:t>
            </a:r>
            <a:r>
              <a:rPr lang="ru-RU" sz="2400" dirty="0" err="1"/>
              <a:t>виробничих</a:t>
            </a:r>
            <a:r>
              <a:rPr lang="ru-RU" sz="2400" dirty="0"/>
              <a:t> ресурсах (</a:t>
            </a:r>
            <a:r>
              <a:rPr lang="ru-RU" sz="2400" dirty="0" err="1"/>
              <a:t>наприклад</a:t>
            </a:r>
            <a:r>
              <a:rPr lang="ru-RU" sz="2400" dirty="0"/>
              <a:t>: корми, </a:t>
            </a:r>
            <a:r>
              <a:rPr lang="ru-RU" sz="2400" dirty="0" err="1"/>
              <a:t>ремонтний</a:t>
            </a:r>
            <a:r>
              <a:rPr lang="ru-RU" sz="2400" dirty="0"/>
              <a:t> молодняк, </a:t>
            </a:r>
            <a:r>
              <a:rPr lang="ru-RU" sz="2400" dirty="0" err="1"/>
              <a:t>страхові</a:t>
            </a:r>
            <a:r>
              <a:rPr lang="ru-RU" sz="2400" dirty="0"/>
              <a:t> </a:t>
            </a:r>
            <a:r>
              <a:rPr lang="ru-RU" sz="2400" dirty="0" err="1"/>
              <a:t>відрахування</a:t>
            </a:r>
            <a:r>
              <a:rPr lang="ru-RU" sz="2400" dirty="0"/>
              <a:t>, </a:t>
            </a:r>
            <a:r>
              <a:rPr lang="ru-RU" sz="2400" dirty="0" err="1"/>
              <a:t>праця</a:t>
            </a:r>
            <a:r>
              <a:rPr lang="ru-RU" sz="2400" dirty="0"/>
              <a:t>);</a:t>
            </a:r>
          </a:p>
          <a:p>
            <a:r>
              <a:rPr lang="ru-RU" sz="2400" dirty="0" err="1"/>
              <a:t>ціни</a:t>
            </a:r>
            <a:r>
              <a:rPr lang="ru-RU" sz="2400" dirty="0"/>
              <a:t> на </a:t>
            </a:r>
            <a:r>
              <a:rPr lang="ru-RU" sz="2400" dirty="0" err="1"/>
              <a:t>товарну</a:t>
            </a:r>
            <a:r>
              <a:rPr lang="ru-RU" sz="2400" dirty="0"/>
              <a:t> </a:t>
            </a:r>
            <a:r>
              <a:rPr lang="ru-RU" sz="2400" dirty="0" err="1"/>
              <a:t>продукцію</a:t>
            </a:r>
            <a:r>
              <a:rPr lang="ru-RU" sz="2400" dirty="0"/>
              <a:t> і </a:t>
            </a:r>
            <a:r>
              <a:rPr lang="ru-RU" sz="2400" dirty="0" err="1"/>
              <a:t>необхідні</a:t>
            </a:r>
            <a:r>
              <a:rPr lang="ru-RU" sz="2400" dirty="0"/>
              <a:t> </a:t>
            </a:r>
            <a:r>
              <a:rPr lang="ru-RU" sz="2400" dirty="0" err="1"/>
              <a:t>засоби</a:t>
            </a:r>
            <a:r>
              <a:rPr lang="ru-RU" sz="2400" dirty="0"/>
              <a:t> </a:t>
            </a:r>
            <a:r>
              <a:rPr lang="ru-RU" sz="2400" dirty="0" err="1"/>
              <a:t>виробництва</a:t>
            </a:r>
            <a:r>
              <a:rPr lang="ru-RU" sz="2400" dirty="0"/>
              <a:t>;</a:t>
            </a:r>
          </a:p>
          <a:p>
            <a:r>
              <a:rPr lang="ru-RU" sz="2400" dirty="0" err="1"/>
              <a:t>техніка</a:t>
            </a:r>
            <a:r>
              <a:rPr lang="ru-RU" sz="2400" dirty="0"/>
              <a:t> (</a:t>
            </a:r>
            <a:r>
              <a:rPr lang="ru-RU" sz="2400" dirty="0" err="1"/>
              <a:t>види</a:t>
            </a:r>
            <a:r>
              <a:rPr lang="ru-RU" sz="2400" dirty="0"/>
              <a:t>, </a:t>
            </a:r>
            <a:r>
              <a:rPr lang="ru-RU" sz="2400" dirty="0" err="1"/>
              <a:t>витрати</a:t>
            </a:r>
            <a:r>
              <a:rPr lang="ru-RU" sz="2400" dirty="0"/>
              <a:t>).</a:t>
            </a:r>
          </a:p>
          <a:p>
            <a:pPr marL="114300" indent="0">
              <a:buNone/>
            </a:pPr>
            <a:endParaRPr lang="uk-UA" sz="2400" dirty="0" smtClean="0"/>
          </a:p>
          <a:p>
            <a:pPr marL="114300" indent="0">
              <a:buNone/>
            </a:pPr>
            <a:r>
              <a:rPr lang="uk-UA" sz="2400" i="1" dirty="0" smtClean="0"/>
              <a:t>!!</a:t>
            </a:r>
            <a:r>
              <a:rPr lang="uk-UA" sz="2400" i="1" dirty="0"/>
              <a:t> На відміну від виробничого процесу утримання великої рогатої худоби, племінне свинарство, як правило, не залежить від виробництва основних кормів, а отже від наявності сільськогосподарських угідь. У кінцевому рахунку, земельні площі необхідні для утилізації виробленого галуззю гною, однак існує можливість укладання договору про його реалізацію іншим підприємствам.</a:t>
            </a:r>
          </a:p>
          <a:p>
            <a:pPr marL="114300" indent="0">
              <a:buNone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699946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60648"/>
            <a:ext cx="7620000" cy="9505056"/>
          </a:xfrm>
        </p:spPr>
        <p:txBody>
          <a:bodyPr/>
          <a:lstStyle/>
          <a:p>
            <a:pPr marL="114300" indent="0">
              <a:buNone/>
            </a:pPr>
            <a:r>
              <a:rPr lang="uk-UA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Одиниця </a:t>
            </a:r>
            <a:r>
              <a:rPr lang="uk-UA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виміру для виробничого процесу вирощування поросят (утримання племінного поголів'я свиней) </a:t>
            </a:r>
            <a:r>
              <a:rPr lang="uk-UA" dirty="0" smtClean="0"/>
              <a:t>- утримання </a:t>
            </a:r>
            <a:r>
              <a:rPr lang="uk-UA" dirty="0"/>
              <a:t>однієї свиноматки протягом року, що, як правило, включає кілька опоросів.</a:t>
            </a:r>
          </a:p>
          <a:p>
            <a:pPr marL="114300" indent="0">
              <a:buNone/>
            </a:pPr>
            <a:r>
              <a:rPr lang="uk-UA" dirty="0"/>
              <a:t>Розмежування виробничих процесів відгодівлі свиней і вирощування поросят здійснюється в точці, в якій для приплоду, що досяг визначеної ваги, існує реальна ринкова ціна реалізації (25 – 30 кг), що також є об'єктивною основою </a:t>
            </a:r>
            <a:r>
              <a:rPr lang="uk-UA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оцінки вартості поросяти</a:t>
            </a:r>
            <a:r>
              <a:rPr lang="uk-UA" dirty="0"/>
              <a:t>. Для процесу вирощування поросяти це означає, що усі витрати по утриманню  поросяти до цього моменту часу зараховуються на свиноматку. Якщо приплід не реалізується, а відгодовується далі підприємством – з цього моменту витрати відносяться до процесу відгодівлі свиней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07206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78488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Економічна ефективність вирощування поросят і потреба даної галузі у виробничих ресурсах залежать від:</a:t>
            </a:r>
          </a:p>
          <a:p>
            <a:endParaRPr lang="uk-UA" sz="2800" dirty="0"/>
          </a:p>
          <a:p>
            <a:r>
              <a:rPr lang="uk-UA" sz="2800" dirty="0" smtClean="0"/>
              <a:t>– </a:t>
            </a:r>
            <a:r>
              <a:rPr lang="uk-UA" sz="2800" dirty="0"/>
              <a:t>способів утримання підсосних і </a:t>
            </a:r>
            <a:r>
              <a:rPr lang="uk-UA" sz="2800" dirty="0" err="1"/>
              <a:t>супоросних</a:t>
            </a:r>
            <a:r>
              <a:rPr lang="uk-UA" sz="2800" dirty="0"/>
              <a:t> свиноматок;</a:t>
            </a:r>
          </a:p>
          <a:p>
            <a:r>
              <a:rPr lang="uk-UA" sz="2800" dirty="0"/>
              <a:t>– тривалості підсосного періоду;</a:t>
            </a:r>
          </a:p>
          <a:p>
            <a:r>
              <a:rPr lang="uk-UA" sz="2800" dirty="0"/>
              <a:t>– способу утримання відлучених </a:t>
            </a:r>
            <a:r>
              <a:rPr lang="uk-UA" sz="2800" dirty="0" smtClean="0"/>
              <a:t>поросят;</a:t>
            </a:r>
          </a:p>
          <a:p>
            <a:r>
              <a:rPr lang="uk-UA" sz="2800" dirty="0"/>
              <a:t>– використовуваних кормових засобів і кормороздавальної </a:t>
            </a:r>
          </a:p>
          <a:p>
            <a:r>
              <a:rPr lang="uk-UA" sz="2800" dirty="0" smtClean="0"/>
              <a:t>техніки</a:t>
            </a:r>
            <a:r>
              <a:rPr lang="uk-UA" sz="2800" dirty="0"/>
              <a:t>.</a:t>
            </a:r>
          </a:p>
          <a:p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676643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7620000" cy="6068144"/>
          </a:xfrm>
        </p:spPr>
        <p:txBody>
          <a:bodyPr/>
          <a:lstStyle/>
          <a:p>
            <a:pPr marL="114300" lvl="0" indent="0">
              <a:buNone/>
            </a:pPr>
            <a:r>
              <a:rPr lang="uk-UA" sz="3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Методика </a:t>
            </a:r>
            <a:r>
              <a:rPr lang="uk-UA" sz="32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оцінки виробленої продукції.</a:t>
            </a:r>
          </a:p>
          <a:p>
            <a:pPr marL="114300" indent="0">
              <a:buNone/>
            </a:pPr>
            <a:r>
              <a:rPr lang="uk-UA" sz="2800" dirty="0"/>
              <a:t>Вартість виробленої продукції при утриманні основного поголів'я свиней включає:</a:t>
            </a:r>
          </a:p>
          <a:p>
            <a:pPr marL="114300" indent="0">
              <a:buNone/>
            </a:pPr>
            <a:r>
              <a:rPr lang="uk-UA" sz="2800" dirty="0" smtClean="0"/>
              <a:t>– </a:t>
            </a:r>
            <a:r>
              <a:rPr lang="uk-UA" sz="2800" dirty="0"/>
              <a:t>вартість отриманого приплоду; </a:t>
            </a:r>
          </a:p>
          <a:p>
            <a:pPr marL="114300" indent="0">
              <a:buNone/>
            </a:pPr>
            <a:r>
              <a:rPr lang="uk-UA" sz="2800" dirty="0" smtClean="0"/>
              <a:t>– </a:t>
            </a:r>
            <a:r>
              <a:rPr lang="uk-UA" sz="2800" dirty="0"/>
              <a:t>вартість забійної маси вибракуваних основних тварин; </a:t>
            </a:r>
            <a:endParaRPr lang="uk-UA" sz="2800" dirty="0" smtClean="0"/>
          </a:p>
          <a:p>
            <a:pPr marL="114300" indent="0">
              <a:buNone/>
            </a:pPr>
            <a:r>
              <a:rPr lang="uk-UA" sz="2800" dirty="0" smtClean="0"/>
              <a:t>– </a:t>
            </a:r>
            <a:r>
              <a:rPr lang="uk-UA" sz="2800" dirty="0"/>
              <a:t>вартість органічних добрив (при проведенні </a:t>
            </a:r>
            <a:r>
              <a:rPr lang="uk-UA" sz="2800" dirty="0" err="1"/>
              <a:t>методично</a:t>
            </a:r>
            <a:r>
              <a:rPr lang="uk-UA" sz="2800" dirty="0"/>
              <a:t> дійсної маржинальної калькуляції доходів – тільки для внутрішньогосподарського користування).</a:t>
            </a:r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268957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uk-UA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Оцінка </a:t>
            </a:r>
            <a:r>
              <a:rPr lang="uk-UA" sz="28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отриманих </a:t>
            </a:r>
            <a:r>
              <a:rPr lang="uk-UA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поросят</a:t>
            </a:r>
          </a:p>
          <a:p>
            <a:pPr marL="114300" indent="0">
              <a:buNone/>
            </a:pPr>
            <a:r>
              <a:rPr lang="uk-UA" sz="2800" dirty="0"/>
              <a:t>Кількість вирощених поросят у розрахунку на 1 свиноматку за рік розраховується як добуток кількості народжених поросят в одному опоросі на середньорічну кількість опоросів, за мінусом падежу.</a:t>
            </a:r>
          </a:p>
          <a:p>
            <a:r>
              <a:rPr lang="uk-UA" sz="2800" dirty="0"/>
              <a:t>Ціна поросяти (25 кг) розраховується наступним чином:</a:t>
            </a:r>
          </a:p>
          <a:p>
            <a:pPr marL="114300" indent="0">
              <a:buNone/>
            </a:pPr>
            <a:r>
              <a:rPr lang="uk-UA" sz="2800" dirty="0" smtClean="0"/>
              <a:t>Базисна </a:t>
            </a:r>
            <a:r>
              <a:rPr lang="uk-UA" sz="2800" dirty="0"/>
              <a:t>ціна 25 кг </a:t>
            </a:r>
            <a:r>
              <a:rPr lang="uk-UA" sz="2800" dirty="0" smtClean="0"/>
              <a:t>поросяти              </a:t>
            </a:r>
            <a:r>
              <a:rPr lang="en-US" sz="2800" dirty="0" smtClean="0"/>
              <a:t>600</a:t>
            </a:r>
            <a:r>
              <a:rPr lang="uk-UA" sz="2800" dirty="0" smtClean="0"/>
              <a:t> </a:t>
            </a:r>
            <a:r>
              <a:rPr lang="uk-UA" sz="2800" dirty="0" smtClean="0"/>
              <a:t>грн/гол</a:t>
            </a:r>
            <a:r>
              <a:rPr lang="uk-UA" sz="2800" dirty="0"/>
              <a:t>.</a:t>
            </a:r>
          </a:p>
          <a:p>
            <a:pPr marL="114300" indent="0">
              <a:buNone/>
            </a:pPr>
            <a:r>
              <a:rPr lang="uk-UA" sz="2800" u="sng" dirty="0"/>
              <a:t>+ Збільшення за кожен додатковий кілограм маси               </a:t>
            </a:r>
            <a:r>
              <a:rPr lang="en-US" sz="2800" i="1" u="sng" dirty="0" smtClean="0"/>
              <a:t>25</a:t>
            </a:r>
            <a:r>
              <a:rPr lang="uk-UA" sz="2800" i="1" u="sng" dirty="0" smtClean="0"/>
              <a:t>,00 </a:t>
            </a:r>
            <a:r>
              <a:rPr lang="uk-UA" sz="2800" i="1" u="sng" dirty="0"/>
              <a:t>грн/кг  х  3 кг</a:t>
            </a:r>
            <a:r>
              <a:rPr lang="uk-UA" sz="2800" u="sng" dirty="0"/>
              <a:t>	</a:t>
            </a:r>
            <a:r>
              <a:rPr lang="en-US" sz="2800" u="sng" dirty="0" smtClean="0"/>
              <a:t>75</a:t>
            </a:r>
            <a:r>
              <a:rPr lang="uk-UA" sz="2800" u="sng" dirty="0"/>
              <a:t>	грн/гол.</a:t>
            </a:r>
            <a:endParaRPr lang="uk-UA" sz="2800" dirty="0"/>
          </a:p>
          <a:p>
            <a:r>
              <a:rPr lang="uk-UA" sz="2800" b="1" u="sng" dirty="0"/>
              <a:t>= Поточна вартість	</a:t>
            </a:r>
            <a:r>
              <a:rPr lang="en-US" sz="2800" b="1" u="sng" dirty="0" smtClean="0"/>
              <a:t>675</a:t>
            </a:r>
            <a:r>
              <a:rPr lang="ru-RU" sz="2800" b="1" u="sng" dirty="0" smtClean="0"/>
              <a:t>   </a:t>
            </a:r>
            <a:r>
              <a:rPr lang="ru-RU" sz="2800" b="1" u="sng" dirty="0" err="1"/>
              <a:t>грн</a:t>
            </a:r>
            <a:r>
              <a:rPr lang="ru-RU" sz="2800" b="1" u="sng" dirty="0"/>
              <a:t>/гол.</a:t>
            </a:r>
            <a:endParaRPr lang="uk-UA" sz="2800" b="1" u="sng" dirty="0"/>
          </a:p>
          <a:p>
            <a:pPr marL="114300" indent="0">
              <a:buNone/>
            </a:pPr>
            <a:r>
              <a:rPr lang="uk-UA" sz="2800" b="1" u="sng" dirty="0"/>
              <a:t>                                           </a:t>
            </a:r>
          </a:p>
          <a:p>
            <a:pPr marL="114300" indent="0">
              <a:buNone/>
            </a:pPr>
            <a:endParaRPr lang="uk-UA" sz="28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616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400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Побічна</a:t>
            </a:r>
            <a:r>
              <a:rPr lang="ru-RU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продукція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ru-RU" sz="2400" b="1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забійна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маса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вибракуваних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основних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свиноматок</a:t>
            </a:r>
          </a:p>
          <a:p>
            <a:pPr marL="114300" indent="0">
              <a:buNone/>
            </a:pP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реалізованих</a:t>
            </a:r>
            <a:r>
              <a:rPr lang="ru-RU" dirty="0"/>
              <a:t> </a:t>
            </a:r>
            <a:r>
              <a:rPr lang="ru-RU" dirty="0" err="1"/>
              <a:t>вибракуваних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:</a:t>
            </a:r>
          </a:p>
          <a:p>
            <a:pPr marL="114300" indent="0">
              <a:buNone/>
            </a:pPr>
            <a:r>
              <a:rPr lang="ru-RU" dirty="0"/>
              <a:t>– </a:t>
            </a:r>
            <a:r>
              <a:rPr lang="ru-RU" dirty="0" err="1"/>
              <a:t>середнього</a:t>
            </a:r>
            <a:r>
              <a:rPr lang="ru-RU" dirty="0"/>
              <a:t> </a:t>
            </a:r>
            <a:r>
              <a:rPr lang="ru-RU" dirty="0" err="1"/>
              <a:t>терміну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свиноматок;</a:t>
            </a:r>
          </a:p>
          <a:p>
            <a:pPr marL="114300" indent="0">
              <a:buNone/>
            </a:pPr>
            <a:r>
              <a:rPr lang="ru-RU" dirty="0"/>
              <a:t>– падежу </a:t>
            </a:r>
            <a:r>
              <a:rPr lang="ru-RU" dirty="0" err="1"/>
              <a:t>тварин</a:t>
            </a:r>
            <a:r>
              <a:rPr lang="ru-RU" dirty="0"/>
              <a:t>;</a:t>
            </a:r>
          </a:p>
          <a:p>
            <a:pPr marL="114300" indent="0">
              <a:buNone/>
            </a:pPr>
            <a:r>
              <a:rPr lang="ru-RU" dirty="0"/>
              <a:t>– </a:t>
            </a:r>
            <a:r>
              <a:rPr lang="ru-RU" dirty="0" err="1"/>
              <a:t>ціни</a:t>
            </a:r>
            <a:r>
              <a:rPr lang="ru-RU" dirty="0"/>
              <a:t> на </a:t>
            </a:r>
            <a:r>
              <a:rPr lang="ru-RU" dirty="0" err="1"/>
              <a:t>м'ясо</a:t>
            </a:r>
            <a:r>
              <a:rPr lang="ru-RU" dirty="0"/>
              <a:t> (свинину).</a:t>
            </a:r>
          </a:p>
          <a:p>
            <a:pPr marL="114300" indent="0">
              <a:buNone/>
            </a:pPr>
            <a:r>
              <a:rPr lang="uk-UA" dirty="0"/>
              <a:t>З урахуванням втрат тварин (переведення в іншу статево-вікову групу, вимушений забій) розрахунок здійснюється наступним чином:</a:t>
            </a:r>
          </a:p>
          <a:p>
            <a:pPr marL="114300" indent="0">
              <a:buNone/>
            </a:pPr>
            <a:r>
              <a:rPr lang="uk-UA" dirty="0"/>
              <a:t>   Ремонт поголів’я за </a:t>
            </a:r>
            <a:r>
              <a:rPr lang="uk-UA" dirty="0" smtClean="0"/>
              <a:t>рік   1/2,5 </a:t>
            </a:r>
            <a:r>
              <a:rPr lang="uk-UA" dirty="0"/>
              <a:t>= </a:t>
            </a:r>
            <a:r>
              <a:rPr lang="uk-UA" dirty="0" smtClean="0"/>
              <a:t>   </a:t>
            </a:r>
            <a:r>
              <a:rPr lang="uk-UA" dirty="0"/>
              <a:t>0,400 гол.		40,0%</a:t>
            </a:r>
          </a:p>
          <a:p>
            <a:pPr marL="114300" indent="0">
              <a:buNone/>
            </a:pPr>
            <a:r>
              <a:rPr lang="uk-UA" dirty="0"/>
              <a:t>– Втрати </a:t>
            </a:r>
            <a:r>
              <a:rPr lang="uk-UA" dirty="0" smtClean="0"/>
              <a:t>тварин                             </a:t>
            </a:r>
            <a:r>
              <a:rPr lang="uk-UA" dirty="0"/>
              <a:t>0,0120 гол.		1,0%</a:t>
            </a:r>
          </a:p>
          <a:p>
            <a:pPr marL="114300" indent="0">
              <a:buNone/>
            </a:pPr>
            <a:r>
              <a:rPr lang="uk-UA" dirty="0"/>
              <a:t>= Вибракуване поголів'я за рік	</a:t>
            </a:r>
            <a:r>
              <a:rPr lang="uk-UA" dirty="0" smtClean="0"/>
              <a:t>0,390 </a:t>
            </a:r>
            <a:r>
              <a:rPr lang="uk-UA" dirty="0"/>
              <a:t>гол</a:t>
            </a:r>
            <a:r>
              <a:rPr lang="uk-UA" dirty="0" smtClean="0"/>
              <a:t>.</a:t>
            </a:r>
            <a:r>
              <a:rPr lang="uk-UA" dirty="0"/>
              <a:t>	39,0%</a:t>
            </a:r>
          </a:p>
          <a:p>
            <a:pPr marL="114300" indent="0">
              <a:buNone/>
            </a:pPr>
            <a:r>
              <a:rPr lang="uk-UA" dirty="0"/>
              <a:t>Ремонт поголів’я є показником, оберненим терміну використання свиноматок (років).</a:t>
            </a:r>
          </a:p>
          <a:p>
            <a:pPr marL="11430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50247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7620000" cy="585212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400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Побічна</a:t>
            </a:r>
            <a:r>
              <a:rPr lang="ru-RU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b="1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продукція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ru-RU" sz="2400" b="1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органічні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добрива</a:t>
            </a:r>
            <a:endParaRPr lang="ru-RU" sz="2400" b="1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uk-UA" sz="2800" dirty="0" smtClean="0"/>
              <a:t>Нетоварна </a:t>
            </a:r>
            <a:r>
              <a:rPr lang="uk-UA" sz="2800" dirty="0"/>
              <a:t>продукція, наприклад, свинячий гній, у </a:t>
            </a:r>
            <a:r>
              <a:rPr lang="uk-UA" sz="2800" dirty="0" err="1"/>
              <a:t>методично</a:t>
            </a:r>
            <a:r>
              <a:rPr lang="uk-UA" sz="2800" dirty="0"/>
              <a:t> дійсних розрахунках повинна відображатись лише в натуральних одиницях. Однак у приведеному практичному прикладі органічні добрива оцінюються і їх вартість додається до загальної вартості виробленої продукції.</a:t>
            </a:r>
          </a:p>
          <a:p>
            <a:r>
              <a:rPr lang="uk-UA" sz="2800" dirty="0"/>
              <a:t>Вартість органічних добрив оцінюється на основі вартості еквівалентної кількості діючої речовини (д. р.) мінеральних добрив.</a:t>
            </a:r>
          </a:p>
          <a:p>
            <a:endParaRPr lang="uk-UA" sz="2800" dirty="0"/>
          </a:p>
          <a:p>
            <a:pPr marL="114300" indent="0">
              <a:buNone/>
            </a:pPr>
            <a:endParaRPr lang="uk-UA" sz="28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4773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99</TotalTime>
  <Words>1385</Words>
  <Application>Microsoft Office PowerPoint</Application>
  <PresentationFormat>Экран (4:3)</PresentationFormat>
  <Paragraphs>125</Paragraphs>
  <Slides>19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Соседство</vt:lpstr>
      <vt:lpstr>Економічна оцінка виробничого процесу: племінне свинарство </vt:lpstr>
      <vt:lpstr>  Особливості виробничого процесу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Показники економічної ефективності 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Економічна оцінка виробничого процесу: племінне свинарство </dc:title>
  <dc:creator>Natali</dc:creator>
  <cp:lastModifiedBy>Natali</cp:lastModifiedBy>
  <cp:revision>13</cp:revision>
  <dcterms:created xsi:type="dcterms:W3CDTF">2016-10-24T07:35:19Z</dcterms:created>
  <dcterms:modified xsi:type="dcterms:W3CDTF">2016-10-31T20:10:43Z</dcterms:modified>
</cp:coreProperties>
</file>