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A2FF-3654-467B-A4C2-B13F40CC1C92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B8B4-FD45-4A5C-94B5-C686C86EB6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18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A2FF-3654-467B-A4C2-B13F40CC1C92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B8B4-FD45-4A5C-94B5-C686C86EB6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54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A2FF-3654-467B-A4C2-B13F40CC1C92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B8B4-FD45-4A5C-94B5-C686C86EB6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79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A2FF-3654-467B-A4C2-B13F40CC1C92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B8B4-FD45-4A5C-94B5-C686C86EB6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021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A2FF-3654-467B-A4C2-B13F40CC1C92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B8B4-FD45-4A5C-94B5-C686C86EB6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128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A2FF-3654-467B-A4C2-B13F40CC1C92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B8B4-FD45-4A5C-94B5-C686C86EB6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82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A2FF-3654-467B-A4C2-B13F40CC1C92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B8B4-FD45-4A5C-94B5-C686C86EB6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54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A2FF-3654-467B-A4C2-B13F40CC1C92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B8B4-FD45-4A5C-94B5-C686C86EB6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02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A2FF-3654-467B-A4C2-B13F40CC1C92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B8B4-FD45-4A5C-94B5-C686C86EB6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30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A2FF-3654-467B-A4C2-B13F40CC1C92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B8B4-FD45-4A5C-94B5-C686C86EB6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74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A2FF-3654-467B-A4C2-B13F40CC1C92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B8B4-FD45-4A5C-94B5-C686C86EB6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35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7A2FF-3654-467B-A4C2-B13F40CC1C92}" type="datetimeFigureOut">
              <a:rPr lang="uk-UA" smtClean="0"/>
              <a:t>02.11.2021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FB8B4-FD45-4A5C-94B5-C686C86EB6E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80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588653"/>
            <a:ext cx="6858000" cy="2248427"/>
          </a:xfrm>
        </p:spPr>
        <p:txBody>
          <a:bodyPr>
            <a:normAutofit fontScale="90000"/>
          </a:bodyPr>
          <a:lstStyle/>
          <a:p>
            <a:br>
              <a:rPr lang="uk-UA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Економічний факультет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Лекція 9.</a:t>
            </a:r>
            <a:b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Моделі загальної та часткової рівноваги для прогнозування та моделювання аграрної політики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3690" y="4450925"/>
            <a:ext cx="6858000" cy="1241822"/>
          </a:xfrm>
        </p:spPr>
        <p:txBody>
          <a:bodyPr/>
          <a:lstStyle/>
          <a:p>
            <a:endParaRPr lang="uk-UA" dirty="0"/>
          </a:p>
          <a:p>
            <a:r>
              <a:rPr lang="uk-UA" sz="2100" dirty="0">
                <a:latin typeface="Arial" panose="020B0604020202020204" pitchFamily="34" charset="0"/>
                <a:cs typeface="Arial" panose="020B0604020202020204" pitchFamily="34" charset="0"/>
              </a:rPr>
              <a:t>Лектор – професор Діброва А.Д.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992" y="291707"/>
            <a:ext cx="75001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біоресурсів і природокористування України</a:t>
            </a:r>
          </a:p>
          <a:p>
            <a:pPr algn="ctr"/>
            <a:endParaRPr lang="ru-RU" sz="21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513"/>
            <a:ext cx="561431" cy="57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77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0B88B19-DE7F-4FB9-8713-7489EB0F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/>
          </a:bodyPr>
          <a:lstStyle/>
          <a:p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Економічна модель – інструмент підтримки політичних рішень</a:t>
            </a:r>
            <a:endParaRPr lang="uk-UA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04D2BC-0149-426F-B924-B76CF31E0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0" y="1302326"/>
            <a:ext cx="8902725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B117A6-B0EF-4578-B4E6-E19F28C9C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Типи моделей для аналізу </a:t>
            </a:r>
            <a:r>
              <a:rPr lang="uk-UA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агрополітичних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рішень</a:t>
            </a:r>
            <a:endParaRPr lang="uk-UA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C0822B-B0FF-4571-8D4D-BDC52FC8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0" y="1198318"/>
            <a:ext cx="8878819" cy="29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3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4CEC84-2239-4C4B-9418-6E0FBEFC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69" y="1246910"/>
            <a:ext cx="8721739" cy="454429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EC3EA8-7FD8-4A3A-9D89-9C9EEE74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Типи моделей для аналізу </a:t>
            </a:r>
            <a:r>
              <a:rPr lang="uk-UA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агрополітичних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рішень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85401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4E86733-8353-4798-8A75-61DBED26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Типи моделей для аналізу </a:t>
            </a:r>
            <a:r>
              <a:rPr lang="uk-UA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агрополітичних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рішень</a:t>
            </a:r>
            <a:endParaRPr lang="uk-UA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A52308-EE84-49BA-92FB-0C00361F3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69" y="1099128"/>
            <a:ext cx="8578709" cy="43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9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B4C70EA-B0E3-4F49-A484-70A85DD7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Типи моделей для аналізу </a:t>
            </a:r>
            <a:r>
              <a:rPr lang="uk-UA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агрополітичних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рішень</a:t>
            </a:r>
            <a:endParaRPr lang="uk-UA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4D53E8-8314-4B27-AFDE-A25D654CD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57" y="1099128"/>
            <a:ext cx="8788990" cy="47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18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5C5992D-057B-4B05-A3DE-F83058A7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Схематична модель аграрного сектора та 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ферми 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кухні»</a:t>
            </a:r>
            <a:endParaRPr lang="uk-UA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6E701D-0FA5-4883-8141-6771561FD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61" y="1773383"/>
            <a:ext cx="8688612" cy="49359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632D2D-7DF9-45EB-90D6-3DAB054B3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243" y="1099128"/>
            <a:ext cx="26574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9C6DD5A-995E-4E19-8B87-2294C9A4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Схематична модель аграрного сектора та 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ферми 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кухні»</a:t>
            </a:r>
            <a:endParaRPr lang="uk-UA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20908A-42C5-43E2-9186-9FE3D7D2A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5" y="1283854"/>
            <a:ext cx="8958480" cy="46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2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DC2AAD5-FE75-4454-A604-49304CA3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Схематична модель аграрного сектора та 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ферми 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кухні»</a:t>
            </a:r>
            <a:endParaRPr lang="uk-UA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4DE17E-E93A-41E8-997B-EA61D0802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24" y="1099128"/>
            <a:ext cx="4306340" cy="565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9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0D738F4-AA18-42B1-A555-4C4D8E66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Схематична модель аграрного сектора та 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ферми 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кухні»</a:t>
            </a:r>
            <a:endParaRPr lang="uk-UA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B2D58A-81B2-49B4-8F68-C036A27B5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6" y="1170579"/>
            <a:ext cx="8526189" cy="46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EE7D111-4141-4774-9933-8E1CE064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 fontScale="90000"/>
          </a:bodyPr>
          <a:lstStyle/>
          <a:p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Схематична модель аграрного сектора та 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ферми 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кухні»</a:t>
            </a:r>
            <a:endParaRPr lang="uk-UA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3552ED-EB07-4EFA-A88E-CEC69DB5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0" y="1099128"/>
            <a:ext cx="8935001" cy="516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2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95CC5-4632-4393-9530-57F6616D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41" y="189635"/>
            <a:ext cx="7886700" cy="56774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3399"/>
                </a:solidFill>
                <a:latin typeface="Arial" charset="0"/>
                <a:cs typeface="Arial" charset="0"/>
              </a:rPr>
              <a:t>ЗМІСТ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622FF3-A330-4C16-A2ED-AAFECF3B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6" y="923636"/>
            <a:ext cx="8331200" cy="35744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Економічна модель – інструмент підтримки політичних рішень</a:t>
            </a:r>
          </a:p>
          <a:p>
            <a:pPr marL="0" indent="0" algn="just">
              <a:buNone/>
            </a:pP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Типи моделей для аналізу політичних рішень у аграрному секторі</a:t>
            </a:r>
          </a:p>
          <a:p>
            <a:pPr marL="0" indent="0" algn="just">
              <a:buNone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Схематична модель аграрного сектора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ферми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кухні»</a:t>
            </a:r>
          </a:p>
          <a:p>
            <a:pPr marL="0" indent="0" algn="just">
              <a:buNone/>
            </a:pP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uk-UA" sz="2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Основні моделі міжнародної торгівлі </a:t>
            </a:r>
            <a:r>
              <a:rPr lang="uk-UA" sz="24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агропродовольчою</a:t>
            </a:r>
            <a:r>
              <a:rPr lang="uk-UA" sz="2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продукцією</a:t>
            </a:r>
            <a:endParaRPr lang="uk-UA" sz="24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uk-UA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>
            <a:extLst>
              <a:ext uri="{FF2B5EF4-FFF2-40B4-BE49-F238E27FC236}">
                <a16:creationId xmlns:a16="http://schemas.microsoft.com/office/drawing/2014/main" id="{26D7AC14-108D-416A-8C1A-862A08D6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513"/>
            <a:ext cx="561431" cy="57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802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634680-264F-44E3-B602-F07A1647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 fontScale="90000"/>
          </a:bodyPr>
          <a:lstStyle/>
          <a:p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Схематична модель аграрного сектора та 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ферми 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кухні»</a:t>
            </a:r>
            <a:endParaRPr lang="uk-UA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6285FE-E7E9-42B7-B902-25BB389C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3" y="1099127"/>
            <a:ext cx="8900492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56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634680-264F-44E3-B602-F07A1647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 fontScale="90000"/>
          </a:bodyPr>
          <a:lstStyle/>
          <a:p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Схематична модель аграрного сектора та 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ферми 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кухні»</a:t>
            </a:r>
            <a:endParaRPr lang="uk-UA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A8B759-C0A1-4CF4-A4A2-43498DDB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6" y="1099127"/>
            <a:ext cx="8934881" cy="51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53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DC2AAD5-FE75-4454-A604-49304CA3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Схематична модель аграрного сектора та 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ферми 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кухні»</a:t>
            </a:r>
            <a:endParaRPr lang="uk-UA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9CA030-2D6C-4F82-8987-164C80CEC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6" y="1021059"/>
            <a:ext cx="8908728" cy="51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50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DC2AAD5-FE75-4454-A604-49304CA3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Схематична модель аграрного сектора та 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32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ферми </a:t>
            </a:r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кухні»</a:t>
            </a:r>
            <a:endParaRPr lang="uk-UA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DB50F8-4C2F-401E-9C41-4DA1D996E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" y="1047011"/>
            <a:ext cx="8999736" cy="52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72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DC2AAD5-FE75-4454-A604-49304CA3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891018"/>
          </a:xfrm>
        </p:spPr>
        <p:txBody>
          <a:bodyPr>
            <a:noAutofit/>
          </a:bodyPr>
          <a:lstStyle/>
          <a:p>
            <a:pPr algn="ctr"/>
            <a:r>
              <a:rPr lang="uk-UA" sz="28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Основні моделі міжнародної торгівлі </a:t>
            </a:r>
            <a:r>
              <a:rPr lang="uk-UA" sz="2800" b="1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агропродовольчою</a:t>
            </a:r>
            <a:r>
              <a:rPr lang="uk-UA" sz="28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продукцією 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09B9B43-6D91-45A9-AEFD-E2369F07BD12}"/>
              </a:ext>
            </a:extLst>
          </p:cNvPr>
          <p:cNvSpPr txBox="1">
            <a:spLocks/>
          </p:cNvSpPr>
          <p:nvPr/>
        </p:nvSpPr>
        <p:spPr>
          <a:xfrm>
            <a:off x="184728" y="1099127"/>
            <a:ext cx="8601248" cy="5569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345" indent="-347345" algn="ctr" fontAlgn="base">
              <a:lnSpc>
                <a:spcPct val="80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Моделі загальної рівноваги</a:t>
            </a:r>
            <a:endParaRPr lang="ru-UA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GTAP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Trade Analysis Project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– </a:t>
            </a:r>
            <a:r>
              <a:rPr lang="uk-UA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Університет </a:t>
            </a:r>
            <a:r>
              <a:rPr lang="uk-UA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Пурдью</a:t>
            </a:r>
            <a:r>
              <a:rPr lang="uk-UA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США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MIRAGE</a:t>
            </a:r>
            <a:r>
              <a:rPr lang="uk-UA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Modelling International Relationships in Applied General Equilibrium</a:t>
            </a:r>
            <a:r>
              <a:rPr lang="uk-UA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CEPII</a:t>
            </a:r>
            <a:r>
              <a:rPr lang="uk-UA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Французький дослідницький центр із міжнародної економіки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UNCTAD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United Nations Conference on Trade and Development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– </a:t>
            </a:r>
            <a:r>
              <a:rPr lang="uk-UA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ЮНКТАД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LINKAGE – 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Світовий банк, 2005</a:t>
            </a:r>
          </a:p>
          <a:p>
            <a:pPr indent="-347345" algn="ctr" fontAlgn="base">
              <a:lnSpc>
                <a:spcPct val="80000"/>
              </a:lnSpc>
              <a:spcBef>
                <a:spcPts val="600"/>
              </a:spcBef>
              <a:spcAft>
                <a:spcPts val="800"/>
              </a:spcAft>
            </a:pPr>
            <a:r>
              <a:rPr lang="uk-UA" sz="24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Моделі часткової рівноваги</a:t>
            </a:r>
            <a:endParaRPr lang="ru-UA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0000"/>
              </a:lnSpc>
              <a:buFont typeface="Arial" panose="020B0604020202020204" pitchFamily="34" charset="0"/>
              <a:buChar char="-"/>
            </a:pP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FAPRI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 and Agricultural Policy Research Institute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– </a:t>
            </a:r>
            <a:r>
              <a:rPr lang="uk-UA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Університет штату Айова, США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0000"/>
              </a:lnSpc>
              <a:buFont typeface="Arial" panose="020B0604020202020204" pitchFamily="34" charset="0"/>
              <a:buChar char="-"/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ATPSM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Agricultural Trade Policy Simulation </a:t>
            </a:r>
            <a:r>
              <a:rPr lang="en-US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– 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ЮНКТАД та ФАО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0000"/>
              </a:lnSpc>
              <a:buFont typeface="Arial" panose="020B0604020202020204" pitchFamily="34" charset="0"/>
              <a:buChar char="-"/>
            </a:pP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SWOPSIM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Static Word Policy Simulation Modeling Framework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0000"/>
              </a:lnSpc>
              <a:buFont typeface="Arial" panose="020B0604020202020204" pitchFamily="34" charset="0"/>
              <a:buChar char="-"/>
            </a:pP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AGLINK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ОЕСР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0000"/>
              </a:lnSpc>
              <a:buFont typeface="Arial" panose="020B0604020202020204" pitchFamily="34" charset="0"/>
              <a:buChar char="-"/>
            </a:pPr>
            <a:r>
              <a:rPr lang="uk-UA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CAPRI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 Agricultural Policy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Regionalised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Impact) </a:t>
            </a:r>
          </a:p>
          <a:p>
            <a:pPr marL="342900" lvl="0" indent="-342900" algn="just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sz="2000" dirty="0" err="1">
                <a:effectLst/>
                <a:latin typeface="Arial" panose="020B0604020202020204" pitchFamily="34" charset="0"/>
                <a:ea typeface="Tahoma-Bold"/>
                <a:cs typeface="Arial" panose="020B0604020202020204" pitchFamily="34" charset="0"/>
              </a:rPr>
              <a:t>ESIM</a:t>
            </a:r>
            <a:r>
              <a:rPr lang="en-US" sz="2000" dirty="0">
                <a:effectLst/>
                <a:latin typeface="Arial" panose="020B0604020202020204" pitchFamily="34" charset="0"/>
                <a:ea typeface="Tahoma-Bold"/>
                <a:cs typeface="Arial" panose="020B0604020202020204" pitchFamily="34" charset="0"/>
              </a:rPr>
              <a:t> (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European Simulation Model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uk-UA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AGMEMOD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AGricultural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states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MODelling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79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74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FFA90-F327-4A4D-B261-7BE7AE0B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9636"/>
            <a:ext cx="7886700" cy="752474"/>
          </a:xfrm>
        </p:spPr>
        <p:txBody>
          <a:bodyPr>
            <a:normAutofit/>
          </a:bodyPr>
          <a:lstStyle/>
          <a:p>
            <a:pPr algn="ctr"/>
            <a:r>
              <a:rPr lang="uk-UA" sz="24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Економічна модель – інструмент підтримки політичних рішень</a:t>
            </a:r>
            <a:endParaRPr lang="uk-U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D1C3CE-24B9-4827-88F4-A875248EB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52945"/>
            <a:ext cx="8182841" cy="5124018"/>
          </a:xfrm>
        </p:spPr>
        <p:txBody>
          <a:bodyPr/>
          <a:lstStyle/>
          <a:p>
            <a:pPr marL="0" indent="0" algn="l">
              <a:buNone/>
            </a:pPr>
            <a:r>
              <a:rPr lang="uk-UA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Ціль</a:t>
            </a:r>
          </a:p>
          <a:p>
            <a:pPr marL="0" indent="0" algn="l">
              <a:buNone/>
            </a:pP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розробка політичних стратегій та рішень на основі фактичних даних та їх аналізу (</a:t>
            </a:r>
            <a:r>
              <a:rPr lang="uk-UA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Створення </a:t>
            </a:r>
            <a:r>
              <a:rPr lang="uk-UA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обгрунтованої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фактами політичної стратегії)</a:t>
            </a:r>
          </a:p>
          <a:p>
            <a:pPr marL="0" indent="0" algn="ctr">
              <a:buNone/>
            </a:pPr>
            <a:r>
              <a:rPr lang="uk-UA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Складові «фактичних даних та аналізу»</a:t>
            </a:r>
          </a:p>
          <a:p>
            <a:pPr marL="0" indent="0" algn="l">
              <a:buNone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1. Факти та свідчення з практики (учасники аграрного ринку, експерти)</a:t>
            </a:r>
          </a:p>
          <a:p>
            <a:pPr marL="0" indent="0" algn="l">
              <a:buNone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Дослідження літератури</a:t>
            </a:r>
          </a:p>
          <a:p>
            <a:pPr marL="0" indent="0" algn="l">
              <a:buNone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3. Науково-практичний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та дослідження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9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CFCC2-013C-4876-8CCF-BE3FF518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67" y="44739"/>
            <a:ext cx="7886700" cy="96491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Економічна модель – інструмент підтримки політичних рішень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CFA8D3-5A89-46D6-B287-122BB0951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45" y="1003588"/>
            <a:ext cx="8774545" cy="5406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інших країн в галузі </a:t>
            </a:r>
            <a:r>
              <a:rPr lang="uk-UA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с.г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uk-UA" sz="4000" b="1" dirty="0">
                <a:solidFill>
                  <a:srgbClr val="002060"/>
                </a:solidFill>
                <a:latin typeface="Calibri,Bold"/>
              </a:rPr>
            </a:b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1. ЄС.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JRC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l">
              <a:buNone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«Служба науки та знань Європейської Комісії»</a:t>
            </a:r>
          </a:p>
          <a:p>
            <a:pPr marL="0" indent="0" algn="l">
              <a:buNone/>
            </a:pPr>
            <a:r>
              <a:rPr lang="uk-UA" sz="24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Інструменти</a:t>
            </a:r>
          </a:p>
          <a:p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Бази даних (наприклад, просторові дані використання землі, дані виробництва, торгівлі, цін та інше)</a:t>
            </a:r>
          </a:p>
          <a:p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Програмне забезпечення (наприклад, програма обробки фотографій з сателіту)</a:t>
            </a:r>
          </a:p>
          <a:p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Моделі економічного аналізу (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АGLINK-COSIMO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CAPRI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AGMEMOD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GLOBE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RegEU27)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8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5724D-628D-4E34-A623-0F63BDB9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164"/>
            <a:ext cx="8358332" cy="1223745"/>
          </a:xfrm>
        </p:spPr>
        <p:txBody>
          <a:bodyPr>
            <a:normAutofit/>
          </a:bodyPr>
          <a:lstStyle/>
          <a:p>
            <a:pPr algn="ctr"/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Економічна модель – інструмент підтримки політичних рішень</a:t>
            </a:r>
            <a:endParaRPr lang="uk-UA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27D6A-FB6F-4555-A80C-AEEF1302AF1C}"/>
              </a:ext>
            </a:extLst>
          </p:cNvPr>
          <p:cNvSpPr txBox="1"/>
          <p:nvPr/>
        </p:nvSpPr>
        <p:spPr>
          <a:xfrm>
            <a:off x="628649" y="1039980"/>
            <a:ext cx="827520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2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країн</a:t>
            </a:r>
            <a:r>
              <a:rPr lang="ru-RU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галузі</a:t>
            </a:r>
            <a:r>
              <a:rPr lang="ru-RU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с.г</a:t>
            </a:r>
            <a:r>
              <a:rPr lang="ru-RU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ru-RU" sz="2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продовж</a:t>
            </a:r>
            <a:r>
              <a:rPr lang="ru-RU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CША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United States Department of Agriculture (USDA) → Farm </a:t>
            </a:r>
            <a:r>
              <a:rPr lang="en-US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Sevice</a:t>
            </a:r>
            <a:r>
              <a:rPr lang="ru-RU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Agency → Economic and Policy Analysis Staff (EPAS) 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«Співробітники з питань аналізу економіки та політичної стратегії/рішень»</a:t>
            </a:r>
          </a:p>
          <a:p>
            <a:pPr algn="l"/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Інструменти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Якісний (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аналіз на основі фактичних даних, трендів, прикладів інших країн/секторів та експертної думки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Використання аналітичних звітів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FAPRI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– Інститут досліджень у сфері політики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с.г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та продовольства), Світового Банку і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FAPRI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 моделі часткової рівноваги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3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88BE3-E610-483D-9945-9A419AF9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13" y="120073"/>
            <a:ext cx="8265968" cy="1121928"/>
          </a:xfrm>
        </p:spPr>
        <p:txBody>
          <a:bodyPr>
            <a:normAutofit/>
          </a:bodyPr>
          <a:lstStyle/>
          <a:p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Економічна модель – інструмент підтримки політичних рішень</a:t>
            </a:r>
            <a:endParaRPr lang="uk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8C9DF-CCE2-4C49-B9B0-9C750E16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242001"/>
            <a:ext cx="8599053" cy="549592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Сучасна економіка – складна взаємопов’язана система</a:t>
            </a:r>
          </a:p>
          <a:p>
            <a:pPr marL="0" indent="0" algn="l">
              <a:buNone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• Багато різних виробників (розмір, технології, менеджмент, маркетинг)</a:t>
            </a:r>
          </a:p>
          <a:p>
            <a:pPr marL="0" indent="0" algn="l">
              <a:buNone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• Різні споживачі (різні вподобання)</a:t>
            </a:r>
          </a:p>
          <a:p>
            <a:pPr marL="0" indent="0" algn="l">
              <a:buNone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• Різні ринки (інші країни, регіони всередині країни)</a:t>
            </a:r>
          </a:p>
          <a:p>
            <a:pPr marL="0" indent="0" algn="l">
              <a:buNone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• Транспортування</a:t>
            </a:r>
          </a:p>
          <a:p>
            <a:pPr marL="0" indent="0" algn="l">
              <a:buNone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• Різні торгові мережі</a:t>
            </a:r>
          </a:p>
          <a:p>
            <a:pPr marL="0" indent="0" algn="l">
              <a:buNone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• Підтипи товарів (види хліба, м’ясних товарів, вина, масла, борошна)</a:t>
            </a:r>
          </a:p>
          <a:p>
            <a:pPr marL="0" indent="0" algn="l">
              <a:buNone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• Ринки первинних та вторинних ресурсів виробництва</a:t>
            </a:r>
          </a:p>
          <a:p>
            <a:pPr marL="0" indent="0" algn="l">
              <a:buNone/>
            </a:pP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Макропоказники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(курс валют, </a:t>
            </a:r>
            <a:r>
              <a:rPr lang="uk-UA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ВВП</a:t>
            </a:r>
            <a:r>
              <a:rPr lang="uk-UA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зміни кількості/типу населення,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світова економіка)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8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A948C-B14A-4EA5-BC6C-9F87AE51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/>
          </a:bodyPr>
          <a:lstStyle/>
          <a:p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Економічна модель – інструмент підтримки політичних рішень</a:t>
            </a:r>
            <a:endParaRPr lang="uk-UA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44DF65-3BB1-44D3-9CDD-43D4F0EC6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27" y="1099129"/>
            <a:ext cx="8253050" cy="56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8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0A8C6CE-0639-4300-BA5E-8D80A2DD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/>
          </a:bodyPr>
          <a:lstStyle/>
          <a:p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Економічна модель – інструмент підтримки політичних рішень</a:t>
            </a:r>
            <a:endParaRPr lang="uk-UA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DCBD13-D4B9-4948-BF77-A2ED2431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" y="1147233"/>
            <a:ext cx="8920791" cy="516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2822E24-7078-474E-B8F6-5C227409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800"/>
            <a:ext cx="8157327" cy="1020328"/>
          </a:xfrm>
        </p:spPr>
        <p:txBody>
          <a:bodyPr>
            <a:normAutofit/>
          </a:bodyPr>
          <a:lstStyle/>
          <a:p>
            <a:r>
              <a:rPr lang="uk-UA" sz="32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Економічна модель – інструмент підтримки політичних рішень</a:t>
            </a:r>
            <a:endParaRPr lang="uk-UA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61D86-923E-4A8D-A481-24A958E8A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3" y="1293616"/>
            <a:ext cx="8647433" cy="45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91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762</Words>
  <Application>Microsoft Office PowerPoint</Application>
  <PresentationFormat>Экран (4:3)</PresentationFormat>
  <Paragraphs>71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Calibri,Bold</vt:lpstr>
      <vt:lpstr>Тема Office</vt:lpstr>
      <vt:lpstr>  Економічний факультет  Лекція 9.  Моделі загальної та часткової рівноваги для прогнозування та моделювання аграрної політики</vt:lpstr>
      <vt:lpstr>ЗМІСТ</vt:lpstr>
      <vt:lpstr>1. Економічна модель – інструмент підтримки політичних рішень</vt:lpstr>
      <vt:lpstr>1. Економічна модель – інструмент підтримки політичних рішень</vt:lpstr>
      <vt:lpstr>1. Економічна модель – інструмент підтримки політичних рішень</vt:lpstr>
      <vt:lpstr>1. Економічна модель – інструмент підтримки політичних рішень</vt:lpstr>
      <vt:lpstr>1. Економічна модель – інструмент підтримки політичних рішень</vt:lpstr>
      <vt:lpstr>1. Економічна модель – інструмент підтримки політичних рішень</vt:lpstr>
      <vt:lpstr>1. Економічна модель – інструмент підтримки політичних рішень</vt:lpstr>
      <vt:lpstr>1. Економічна модель – інструмент підтримки політичних рішень</vt:lpstr>
      <vt:lpstr>2. Типи моделей для аналізу агрополітичних рішень</vt:lpstr>
      <vt:lpstr>2. Типи моделей для аналізу агрополітичних рішень</vt:lpstr>
      <vt:lpstr>2. Типи моделей для аналізу агрополітичних рішень</vt:lpstr>
      <vt:lpstr>2. Типи моделей для аналізу агрополітичних рішень</vt:lpstr>
      <vt:lpstr>3. Схематична модель аграрного сектора та ланцюг «від ферми до кухні»</vt:lpstr>
      <vt:lpstr>3. Схематична модель аграрного сектора та ланцюг «від ферми до кухні»</vt:lpstr>
      <vt:lpstr>3. Схематична модель аграрного сектора та ланцюг «від ферми до кухні»</vt:lpstr>
      <vt:lpstr>3. Схематична модель аграрного сектора та ланцюг «від ферми до кухні»</vt:lpstr>
      <vt:lpstr>3. Схематична модель аграрного сектора та ланцюг «від ферми до кухні»</vt:lpstr>
      <vt:lpstr>3. Схематична модель аграрного сектора та ланцюг «від ферми до кухні»</vt:lpstr>
      <vt:lpstr>3. Схематична модель аграрного сектора та ланцюг «від ферми до кухні»</vt:lpstr>
      <vt:lpstr>3. Схематична модель аграрного сектора та ланцюг «від ферми до кухні»</vt:lpstr>
      <vt:lpstr>3. Схематична модель аграрного сектора та ланцюг «від ферми до кухні»</vt:lpstr>
      <vt:lpstr>4. Основні моделі міжнародної торгівлі агропродовольчою продукцією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Економічний факультет  Лекція 9.  Моделі загальної та часткової рівноваги для прогнозування та моделювання аграрної політики</dc:title>
  <dc:creator>bogdan32d pro dibrova</dc:creator>
  <cp:lastModifiedBy>bogdan32d pro dibrova</cp:lastModifiedBy>
  <cp:revision>29</cp:revision>
  <dcterms:created xsi:type="dcterms:W3CDTF">2021-10-28T09:00:51Z</dcterms:created>
  <dcterms:modified xsi:type="dcterms:W3CDTF">2021-11-02T07:19:38Z</dcterms:modified>
</cp:coreProperties>
</file>