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66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6" r:id="rId46"/>
    <p:sldId id="307" r:id="rId47"/>
    <p:sldId id="308" r:id="rId48"/>
    <p:sldId id="313" r:id="rId49"/>
    <p:sldId id="312" r:id="rId50"/>
    <p:sldId id="314" r:id="rId51"/>
    <p:sldId id="315" r:id="rId52"/>
    <p:sldId id="316" r:id="rId53"/>
    <p:sldId id="317" r:id="rId54"/>
    <p:sldId id="318" r:id="rId55"/>
    <p:sldId id="320" r:id="rId56"/>
    <p:sldId id="319" r:id="rId57"/>
    <p:sldId id="321" r:id="rId58"/>
    <p:sldId id="322" r:id="rId59"/>
    <p:sldId id="323" r:id="rId60"/>
    <p:sldId id="325" r:id="rId61"/>
    <p:sldId id="326" r:id="rId62"/>
    <p:sldId id="327" r:id="rId63"/>
    <p:sldId id="329" r:id="rId64"/>
    <p:sldId id="328" r:id="rId65"/>
    <p:sldId id="330" r:id="rId66"/>
    <p:sldId id="331" r:id="rId67"/>
    <p:sldId id="332" r:id="rId68"/>
    <p:sldId id="333" r:id="rId69"/>
    <p:sldId id="334" r:id="rId70"/>
    <p:sldId id="335" r:id="rId71"/>
    <p:sldId id="336" r:id="rId72"/>
    <p:sldId id="337" r:id="rId73"/>
    <p:sldId id="338" r:id="rId74"/>
    <p:sldId id="339" r:id="rId75"/>
    <p:sldId id="340" r:id="rId7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53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2FE98-F399-4CC4-9A69-3638DB5AE026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C5A2A-C78F-4F49-B976-261520A0E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9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3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4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7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0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3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428737"/>
            <a:ext cx="8643966" cy="2171714"/>
          </a:xfrm>
        </p:spPr>
        <p:txBody>
          <a:bodyPr>
            <a:normAutofit fontScale="90000"/>
          </a:bodyPr>
          <a:lstStyle/>
          <a:p>
            <a:r>
              <a:rPr lang="uk-UA" b="1" cap="all" dirty="0" smtClean="0"/>
              <a:t>Модуль 5 </a:t>
            </a:r>
            <a:br>
              <a:rPr lang="uk-UA" b="1" cap="all" dirty="0" smtClean="0"/>
            </a:br>
            <a:r>
              <a:rPr lang="en-US" b="1" cap="all" dirty="0" smtClean="0"/>
              <a:t/>
            </a:r>
            <a:br>
              <a:rPr lang="en-US" b="1" cap="all" dirty="0" smtClean="0"/>
            </a:br>
            <a:r>
              <a:rPr lang="uk-UA" b="1" cap="all" dirty="0" smtClean="0"/>
              <a:t>ТЕМА: </a:t>
            </a:r>
            <a:r>
              <a:rPr lang="uk-UA" cap="all" dirty="0" smtClean="0"/>
              <a:t>Цифро-аналогові </a:t>
            </a:r>
            <a:r>
              <a:rPr lang="uk-UA" cap="all" dirty="0"/>
              <a:t>та </a:t>
            </a:r>
            <a:r>
              <a:rPr lang="uk-UA" cap="all" dirty="0" smtClean="0"/>
              <a:t>аналого-цифрові</a:t>
            </a:r>
            <a:r>
              <a:rPr lang="en-US" cap="all" dirty="0" smtClean="0"/>
              <a:t> </a:t>
            </a:r>
            <a:r>
              <a:rPr lang="uk-UA" cap="all" dirty="0" smtClean="0"/>
              <a:t>перетворювачі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5911873"/>
          </a:xfrm>
        </p:spPr>
        <p:txBody>
          <a:bodyPr>
            <a:normAutofit lnSpcReduction="10000"/>
          </a:bodyPr>
          <a:lstStyle/>
          <a:p>
            <a:pPr marL="0" indent="342900">
              <a:buNone/>
            </a:pPr>
            <a:r>
              <a:rPr lang="uk-UA" dirty="0"/>
              <a:t>У випадку двійкового коду робота ЦАП описується рівнянням:</a:t>
            </a:r>
            <a:endParaRPr lang="ru-RU" dirty="0"/>
          </a:p>
          <a:p>
            <a:pPr marL="0" indent="342900">
              <a:buNone/>
            </a:pPr>
            <a:r>
              <a:rPr lang="uk-UA" dirty="0"/>
              <a:t>					</a:t>
            </a:r>
            <a:endParaRPr lang="ru-RU" dirty="0"/>
          </a:p>
          <a:p>
            <a:pPr marL="0" indent="342900" algn="ctr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baseline="-25000" dirty="0">
                <a:latin typeface="Times New Roman" pitchFamily="18" charset="0"/>
                <a:cs typeface="Times New Roman" pitchFamily="18" charset="0"/>
              </a:rPr>
              <a:t>вих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uk-UA" baseline="-25000" dirty="0"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+ …. + 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i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buNone/>
            </a:pPr>
            <a:r>
              <a:rPr lang="uk-UA" dirty="0"/>
              <a:t>         </a:t>
            </a:r>
            <a:endParaRPr lang="ru-RU" dirty="0"/>
          </a:p>
          <a:p>
            <a:pPr marL="0" indent="342900">
              <a:buNone/>
            </a:pPr>
            <a:r>
              <a:rPr lang="uk-UA" dirty="0"/>
              <a:t>де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baseline="-25000" dirty="0">
                <a:latin typeface="Times New Roman" pitchFamily="18" charset="0"/>
                <a:cs typeface="Times New Roman" pitchFamily="18" charset="0"/>
              </a:rPr>
              <a:t>вих</a:t>
            </a:r>
            <a:r>
              <a:rPr lang="uk-UA" i="1" dirty="0"/>
              <a:t> </a:t>
            </a:r>
            <a:r>
              <a:rPr lang="uk-UA" dirty="0"/>
              <a:t>– вихідна аналогова напруга;</a:t>
            </a:r>
            <a:endParaRPr lang="ru-RU" dirty="0"/>
          </a:p>
          <a:p>
            <a:pPr marL="0" indent="342900">
              <a:buNone/>
            </a:pPr>
            <a:r>
              <a:rPr lang="uk-UA" i="1" dirty="0"/>
              <a:t>    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baseline="-25000" dirty="0"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uk-UA" dirty="0"/>
              <a:t> – опорна напруга;</a:t>
            </a:r>
            <a:endParaRPr lang="ru-RU" dirty="0"/>
          </a:p>
          <a:p>
            <a:pPr marL="0" indent="342900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i="1" baseline="-25000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dirty="0" smtClean="0"/>
              <a:t>– </a:t>
            </a:r>
            <a:r>
              <a:rPr lang="uk-UA" dirty="0"/>
              <a:t>коефіцієнти відповідних двійкових розрядів, які приймають значення або одиниці, або нуля;</a:t>
            </a:r>
            <a:endParaRPr lang="ru-RU" dirty="0"/>
          </a:p>
          <a:p>
            <a:pPr marL="0" indent="342900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i="1" dirty="0"/>
              <a:t> </a:t>
            </a:r>
            <a:r>
              <a:rPr lang="uk-UA" dirty="0"/>
              <a:t>– число розрядів.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5911873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b="1" i="1" dirty="0" smtClean="0"/>
              <a:t>Опорною</a:t>
            </a:r>
            <a:r>
              <a:rPr lang="uk-UA" sz="2800" b="1" dirty="0" smtClean="0"/>
              <a:t> </a:t>
            </a:r>
            <a:r>
              <a:rPr lang="uk-UA" sz="2800" dirty="0"/>
              <a:t>може бути напруга постійного або змінного струму. З неї формуються окремі еталонні величини, що відповідають значенням розрядів вхідного числа, які підсумовуються й утворюють дискретні значення вихідної напруги (аналогової величини).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5911873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i="1" dirty="0"/>
              <a:t>Класифікація</a:t>
            </a:r>
            <a:r>
              <a:rPr lang="uk-UA" sz="2800" dirty="0"/>
              <a:t> ЦАП може бути подана за різноманітними ознаками: 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– </a:t>
            </a:r>
            <a:r>
              <a:rPr lang="uk-UA" sz="2800" b="1" dirty="0"/>
              <a:t>за способом формування вихідного сигналу </a:t>
            </a:r>
            <a:r>
              <a:rPr lang="uk-UA" sz="2800" dirty="0"/>
              <a:t>(підсумовування напруг, ділення напруг, підсумовування струмів);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– </a:t>
            </a:r>
            <a:r>
              <a:rPr lang="uk-UA" sz="2800" b="1" dirty="0"/>
              <a:t>за видом вихідного сигналу</a:t>
            </a:r>
            <a:r>
              <a:rPr lang="uk-UA" sz="2800" dirty="0"/>
              <a:t> (зі струмовим виходом, з виходом за напругою</a:t>
            </a:r>
            <a:r>
              <a:rPr lang="uk-UA" sz="2800" dirty="0" smtClean="0"/>
              <a:t>)</a:t>
            </a:r>
          </a:p>
          <a:p>
            <a:pPr marL="0" indent="342900" algn="just">
              <a:buNone/>
            </a:pPr>
            <a:r>
              <a:rPr lang="uk-UA" sz="2800" dirty="0" smtClean="0"/>
              <a:t>– </a:t>
            </a:r>
            <a:r>
              <a:rPr lang="uk-UA" sz="2800" b="1" dirty="0"/>
              <a:t>за полярністю вихідного сигналу </a:t>
            </a:r>
            <a:r>
              <a:rPr lang="uk-UA" sz="2800" dirty="0"/>
              <a:t>(уніполярні, біполярні – за полярністю вихідного сигналу;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– </a:t>
            </a:r>
            <a:r>
              <a:rPr lang="uk-UA" sz="2800" b="1" dirty="0"/>
              <a:t>за характером джерела опорної напруги </a:t>
            </a:r>
            <a:r>
              <a:rPr lang="uk-UA" sz="2800" dirty="0"/>
              <a:t>(постійної чи змінної);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– </a:t>
            </a:r>
            <a:r>
              <a:rPr lang="uk-UA" sz="2800" b="1" dirty="0"/>
              <a:t>за типом елементів </a:t>
            </a:r>
            <a:r>
              <a:rPr lang="uk-UA" sz="2800" dirty="0"/>
              <a:t>(резистивні, ємнісні, </a:t>
            </a:r>
            <a:r>
              <a:rPr lang="uk-UA" sz="2800" dirty="0" smtClean="0"/>
              <a:t>оптоелектронні).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5911873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dirty="0"/>
              <a:t>Схеми ЦАП виготовляють здебільшого в інтегральному виконанні. Серед різних способів ЦА перетворення широкого використання набули ЦАП, спільною ознакою яких є наявність матриці резисторів </a:t>
            </a:r>
            <a:r>
              <a:rPr lang="uk-UA" sz="2800" i="1" dirty="0"/>
              <a:t>R</a:t>
            </a:r>
            <a:r>
              <a:rPr lang="uk-UA" sz="2800" dirty="0"/>
              <a:t> з вихідним аналоговим суматором на операційному підсилювачі (ОП).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Матриця резисторів призначена для “зважування” цифрового сигналу, який подано паралельним кодом. Для реалізації ЦА перетворення переважно використовують два типи матриць резисторів: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– складеної з двійково-зважених резисторів;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– на основі резисторів зі співвідношенням  </a:t>
            </a:r>
            <a:r>
              <a:rPr lang="uk-UA" sz="2800" i="1" dirty="0"/>
              <a:t>R-2R.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591187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800" b="1" dirty="0"/>
              <a:t>5</a:t>
            </a:r>
            <a:r>
              <a:rPr lang="uk-UA" sz="2800" b="1" dirty="0" smtClean="0"/>
              <a:t>.2.1  </a:t>
            </a:r>
            <a:r>
              <a:rPr lang="uk-UA" sz="2800" b="1" dirty="0"/>
              <a:t>Параметри </a:t>
            </a:r>
            <a:r>
              <a:rPr lang="uk-UA" sz="2800" b="1" dirty="0" smtClean="0"/>
              <a:t>ЦАП</a:t>
            </a:r>
          </a:p>
          <a:p>
            <a:pPr algn="ctr">
              <a:buNone/>
            </a:pPr>
            <a:endParaRPr lang="uk-UA" sz="2800" b="1" dirty="0" smtClean="0"/>
          </a:p>
          <a:p>
            <a:pPr marL="0" indent="342900" algn="just">
              <a:buNone/>
            </a:pPr>
            <a:r>
              <a:rPr lang="uk-UA" sz="2800" dirty="0"/>
              <a:t>Параметри, що нормуються для даного типу  ЦАП, визначаються їхнім призначенням або областю їхнього використання. Основні параметри інтегральних мікросхем ЦАП регламентуються стандартом. Однак є параметри, на які впливає ступень конструктивної та функціональної скінченності, наприклад, мікросхема, де відсутнє джерело еталонної напруги. В цьому разі мікросхема являє собою комплектуючий елемент. Номенклатура нормованих параметрів розбивається на дві групи: </a:t>
            </a:r>
            <a:r>
              <a:rPr lang="uk-UA" sz="2800" b="1" i="1" dirty="0"/>
              <a:t>статичні</a:t>
            </a:r>
            <a:r>
              <a:rPr lang="uk-UA" sz="2800" i="1" dirty="0"/>
              <a:t> </a:t>
            </a:r>
            <a:r>
              <a:rPr lang="uk-UA" sz="2800" dirty="0"/>
              <a:t>та </a:t>
            </a:r>
            <a:r>
              <a:rPr lang="uk-UA" sz="2800" b="1" i="1" dirty="0"/>
              <a:t>динамічні</a:t>
            </a:r>
            <a:r>
              <a:rPr lang="uk-UA" sz="2800" dirty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5911873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b="1" i="1" dirty="0"/>
              <a:t>Статичні параметри</a:t>
            </a:r>
            <a:r>
              <a:rPr lang="uk-UA" sz="2800" b="1" dirty="0"/>
              <a:t> </a:t>
            </a:r>
            <a:r>
              <a:rPr lang="uk-UA" sz="2800" dirty="0"/>
              <a:t>описують роботу перетворювачів у статичному режимі і містять наступне.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b="1" i="1" dirty="0"/>
              <a:t>Число розрядів</a:t>
            </a:r>
            <a:r>
              <a:rPr lang="uk-UA" sz="2800" b="1" dirty="0"/>
              <a:t>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/>
              <a:t> визначається як двійковий логарифм максимального числа кодових комбінацій на вході ЦАП</a:t>
            </a:r>
            <a:endParaRPr lang="ru-RU" sz="2800" dirty="0"/>
          </a:p>
          <a:p>
            <a:pPr marL="0" indent="342900" algn="ctr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=  log</a:t>
            </a:r>
            <a:r>
              <a:rPr lang="uk-UA" sz="2800" b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buNone/>
            </a:pPr>
            <a:r>
              <a:rPr lang="uk-UA" sz="2800" dirty="0" smtClean="0"/>
              <a:t>де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i="1" dirty="0" smtClean="0"/>
              <a:t> </a:t>
            </a:r>
            <a:r>
              <a:rPr lang="uk-UA" sz="2800" dirty="0" smtClean="0"/>
              <a:t>– </a:t>
            </a:r>
            <a:r>
              <a:rPr lang="uk-UA" sz="2800" dirty="0"/>
              <a:t>число можливих кодових комбінацій на вході ЦАП. 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Сукупність значень вихідної аналогової величини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800" baseline="-25000" dirty="0"/>
              <a:t>, </a:t>
            </a:r>
            <a:r>
              <a:rPr lang="uk-UA" sz="2800" dirty="0"/>
              <a:t> (найчастіше це напруга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dirty="0" smtClean="0"/>
              <a:t>), </a:t>
            </a:r>
            <a:r>
              <a:rPr lang="uk-UA" sz="2800" dirty="0"/>
              <a:t>в залежності від вхідного числа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i="1" baseline="-250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baseline="-25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baseline="-25000" dirty="0"/>
              <a:t> </a:t>
            </a:r>
            <a:r>
              <a:rPr lang="uk-UA" sz="2800" dirty="0"/>
              <a:t>називають </a:t>
            </a:r>
            <a:r>
              <a:rPr lang="uk-UA" sz="2800" b="1" i="1" dirty="0"/>
              <a:t>номінальною функцією</a:t>
            </a:r>
            <a:r>
              <a:rPr lang="uk-UA" sz="2800" b="1" dirty="0"/>
              <a:t> </a:t>
            </a:r>
            <a:r>
              <a:rPr lang="uk-UA" sz="2800" dirty="0"/>
              <a:t>або </a:t>
            </a:r>
            <a:r>
              <a:rPr lang="uk-UA" sz="2800" b="1" i="1" dirty="0"/>
              <a:t>характеристикою перетворення</a:t>
            </a:r>
            <a:r>
              <a:rPr lang="uk-UA" sz="2800" b="1" dirty="0"/>
              <a:t> </a:t>
            </a:r>
            <a:r>
              <a:rPr lang="uk-UA" sz="2800" dirty="0"/>
              <a:t>(ХП</a:t>
            </a:r>
            <a:r>
              <a:rPr lang="uk-UA" sz="2800" dirty="0" smtClean="0"/>
              <a:t>)</a:t>
            </a:r>
            <a:r>
              <a:rPr lang="uk-UA" sz="2800" b="1" dirty="0" smtClean="0"/>
              <a:t>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928670"/>
            <a:ext cx="5857916" cy="4427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840435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Кількісний зв’язок між вхідним числом та його аналоговим еквівалентом установлює формула </a:t>
            </a:r>
            <a:endParaRPr lang="ru-RU" sz="2800" dirty="0" smtClean="0"/>
          </a:p>
          <a:p>
            <a:pPr marL="0" indent="342900" algn="ctr">
              <a:buNone/>
            </a:pPr>
            <a:r>
              <a:rPr lang="uk-UA" sz="2800" i="1" dirty="0" smtClean="0"/>
              <a:t>	</a:t>
            </a:r>
          </a:p>
          <a:p>
            <a:pPr marL="0" indent="0" algn="ctr">
              <a:buNone/>
            </a:pP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 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= hN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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342900" algn="ctr">
              <a:buNone/>
            </a:pPr>
            <a:endParaRPr lang="uk-UA" sz="2800" baseline="-25000" dirty="0" smtClean="0"/>
          </a:p>
          <a:p>
            <a:pPr indent="342900">
              <a:buNone/>
            </a:pPr>
            <a:r>
              <a:rPr lang="uk-UA" sz="2800" dirty="0" smtClean="0"/>
              <a:t>де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i="1" dirty="0" smtClean="0"/>
              <a:t> </a:t>
            </a:r>
            <a:r>
              <a:rPr lang="uk-UA" sz="2800" dirty="0" smtClean="0"/>
              <a:t>– крок квантування; </a:t>
            </a:r>
            <a:endParaRPr lang="ru-RU" sz="2800" dirty="0" smtClean="0"/>
          </a:p>
          <a:p>
            <a:pPr indent="34290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 δ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– похибка перетворення;	</a:t>
            </a:r>
          </a:p>
          <a:p>
            <a:pPr indent="342900">
              <a:buNone/>
            </a:pPr>
            <a:r>
              <a:rPr lang="uk-UA" sz="2800" i="1" dirty="0" smtClean="0"/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baseline="-25000" dirty="0" smtClean="0"/>
              <a:t>   </a:t>
            </a:r>
            <a:r>
              <a:rPr lang="uk-UA" sz="2800" dirty="0" smtClean="0"/>
              <a:t>–  число.</a:t>
            </a:r>
            <a:endParaRPr lang="ru-RU" sz="2800" dirty="0" smtClean="0"/>
          </a:p>
          <a:p>
            <a:pPr marL="0" indent="342900" algn="ctr"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715436" cy="5840435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Двійкове число складається з певного числа розрядів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i="1" baseline="300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800" i="1" dirty="0" smtClean="0"/>
              <a:t> ,</a:t>
            </a:r>
            <a:r>
              <a:rPr lang="uk-UA" sz="2800" dirty="0" smtClean="0"/>
              <a:t> які можуть набувати значень або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dirty="0" smtClean="0"/>
              <a:t>, або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/>
              <a:t>.</a:t>
            </a:r>
            <a:r>
              <a:rPr lang="uk-UA" sz="2800" i="1" dirty="0" smtClean="0"/>
              <a:t> </a:t>
            </a:r>
            <a:endParaRPr lang="ru-RU" sz="2800" dirty="0" smtClean="0"/>
          </a:p>
          <a:p>
            <a:pPr marL="0" indent="342900">
              <a:buNone/>
            </a:pP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buNone/>
            </a:pP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 =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+…+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i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=           </a:t>
            </a:r>
            <a:r>
              <a:rPr lang="uk-UA" sz="2800" dirty="0" smtClean="0"/>
              <a:t>                            </a:t>
            </a:r>
            <a:endParaRPr lang="ru-RU" sz="2800" dirty="0" smtClean="0"/>
          </a:p>
          <a:p>
            <a:pPr marL="0" indent="342900">
              <a:buNone/>
            </a:pPr>
            <a:r>
              <a:rPr lang="uk-UA" sz="2800" dirty="0" smtClean="0"/>
              <a:t>                               </a:t>
            </a:r>
          </a:p>
          <a:p>
            <a:pPr marL="0" indent="342900">
              <a:buNone/>
            </a:pP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,….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},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buNone/>
            </a:pPr>
            <a:r>
              <a:rPr lang="uk-UA" sz="2800" dirty="0" smtClean="0"/>
              <a:t> </a:t>
            </a:r>
            <a:endParaRPr lang="ru-RU" sz="2800" dirty="0" smtClean="0"/>
          </a:p>
          <a:p>
            <a:pPr marL="0" indent="342900">
              <a:buNone/>
            </a:pPr>
            <a:r>
              <a:rPr lang="uk-UA" sz="2800" dirty="0" smtClean="0"/>
              <a:t>де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/>
              <a:t> – кількість двійкових розрядів.</a:t>
            </a:r>
            <a:endParaRPr lang="ru-RU" sz="2800" dirty="0" smtClean="0"/>
          </a:p>
          <a:p>
            <a:pPr marL="0" indent="342900" algn="ctr">
              <a:buNone/>
            </a:pPr>
            <a:endParaRPr lang="ru-RU" sz="28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000628" y="1500174"/>
          <a:ext cx="1071571" cy="1012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3" imgW="457200" imgH="431640" progId="Equation.3">
                  <p:embed/>
                </p:oleObj>
              </mc:Choice>
              <mc:Fallback>
                <p:oleObj name="Формула" r:id="rId3" imgW="45720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1500174"/>
                        <a:ext cx="1071571" cy="1012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715436" cy="5840435"/>
          </a:xfrm>
        </p:spPr>
        <p:txBody>
          <a:bodyPr>
            <a:normAutofit/>
          </a:bodyPr>
          <a:lstStyle/>
          <a:p>
            <a:pPr marL="0" indent="342900" algn="ctr">
              <a:buNone/>
            </a:pPr>
            <a:r>
              <a:rPr lang="uk-UA" sz="2800" dirty="0" smtClean="0"/>
              <a:t>Таблиця істинності </a:t>
            </a:r>
            <a:endParaRPr lang="ru-RU" sz="2800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428992" y="785794"/>
          <a:ext cx="12287336" cy="5072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Документ" r:id="rId3" imgW="6084442" imgH="2158763" progId="Word.Document.12">
                  <p:embed/>
                </p:oleObj>
              </mc:Choice>
              <mc:Fallback>
                <p:oleObj name="Документ" r:id="rId3" imgW="6084442" imgH="2158763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785794"/>
                        <a:ext cx="12287336" cy="50720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uk-UA" b="1" dirty="0" smtClean="0"/>
              <a:t>Зміст </a:t>
            </a:r>
            <a:endParaRPr lang="en-US" b="1" dirty="0" smtClean="0"/>
          </a:p>
          <a:p>
            <a:pPr algn="ctr">
              <a:buNone/>
            </a:pPr>
            <a:endParaRPr lang="uk-UA" b="1" dirty="0" smtClean="0"/>
          </a:p>
          <a:p>
            <a:r>
              <a:rPr lang="uk-UA" dirty="0"/>
              <a:t>5.1 Загальні відомості  </a:t>
            </a:r>
            <a:endParaRPr lang="ru-RU" dirty="0"/>
          </a:p>
          <a:p>
            <a:r>
              <a:rPr lang="uk-UA" dirty="0"/>
              <a:t>5.2 Цифро-аналогові перетворювачі </a:t>
            </a:r>
            <a:endParaRPr lang="ru-RU" dirty="0"/>
          </a:p>
          <a:p>
            <a:r>
              <a:rPr lang="uk-UA" dirty="0"/>
              <a:t>5.3 Аналого-цифрові перетворювачі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/>
          <a:lstStyle/>
          <a:p>
            <a:pPr marL="0" indent="342900" algn="just">
              <a:buNone/>
            </a:pPr>
            <a:r>
              <a:rPr lang="uk-UA" sz="2800" dirty="0" smtClean="0"/>
              <a:t>Інтервал значень вихідної напруги від</a:t>
            </a:r>
            <a:r>
              <a:rPr lang="uk-UA" sz="2800" i="1" dirty="0" smtClean="0"/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 min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до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 max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називають </a:t>
            </a:r>
            <a:r>
              <a:rPr lang="uk-UA" sz="2800" b="1" i="1" dirty="0" smtClean="0"/>
              <a:t>діапазоном змінення вихідної величини.</a:t>
            </a:r>
            <a:r>
              <a:rPr lang="uk-UA" sz="2800" b="1" dirty="0" smtClean="0"/>
              <a:t> </a:t>
            </a:r>
            <a:endParaRPr lang="ru-RU" sz="2800" b="1" dirty="0" smtClean="0"/>
          </a:p>
          <a:p>
            <a:pPr marL="0" indent="342900" algn="just">
              <a:buNone/>
            </a:pPr>
            <a:r>
              <a:rPr lang="uk-UA" sz="2800" b="1" dirty="0" smtClean="0"/>
              <a:t>Крок квантування</a:t>
            </a:r>
            <a:r>
              <a:rPr lang="uk-UA" sz="2800" dirty="0" smtClean="0"/>
              <a:t> та </a:t>
            </a:r>
            <a:r>
              <a:rPr lang="uk-UA" sz="2800" b="1" dirty="0" smtClean="0"/>
              <a:t>діапазон змінення вихідної величини</a:t>
            </a:r>
            <a:r>
              <a:rPr lang="uk-UA" sz="2800" dirty="0" smtClean="0"/>
              <a:t> (без урахування похибки перетворення) зв’язані співвідношенням                                       </a:t>
            </a:r>
            <a:endParaRPr lang="ru-RU" sz="2800" dirty="0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714744" y="3643314"/>
          <a:ext cx="2693162" cy="1428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3" imgW="863280" imgH="431640" progId="Equation.3">
                  <p:embed/>
                </p:oleObj>
              </mc:Choice>
              <mc:Fallback>
                <p:oleObj name="Формула" r:id="rId3" imgW="86328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44" y="3643314"/>
                        <a:ext cx="2693162" cy="1428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" y="5500702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При зменшенні кроку квантування ХП  наближається до прямої лінії 1.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 fontScale="85000" lnSpcReduction="20000"/>
          </a:bodyPr>
          <a:lstStyle/>
          <a:p>
            <a:pPr marL="0" indent="342900" algn="just">
              <a:buNone/>
            </a:pPr>
            <a:r>
              <a:rPr lang="uk-UA" sz="2800" dirty="0" smtClean="0"/>
              <a:t>У випадку </a:t>
            </a:r>
            <a:r>
              <a:rPr lang="uk-UA" sz="2800" i="1" dirty="0" smtClean="0"/>
              <a:t>ідеального</a:t>
            </a:r>
            <a:r>
              <a:rPr lang="uk-UA" sz="2800" dirty="0" smtClean="0"/>
              <a:t> лінійного ЦАП усі кроки квантування однакові. В </a:t>
            </a:r>
            <a:r>
              <a:rPr lang="uk-UA" sz="2800" i="1" dirty="0" smtClean="0"/>
              <a:t>реальних</a:t>
            </a:r>
            <a:r>
              <a:rPr lang="uk-UA" sz="2800" dirty="0" smtClean="0"/>
              <a:t> ЦАП кроки квантування в різних точках відрізняються одне від одного, що зумовлює похибку перетворення. Тому використовують середнє значення кроку квантування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сер</a:t>
            </a:r>
            <a:r>
              <a:rPr lang="uk-UA" sz="2800" dirty="0" smtClean="0"/>
              <a:t>.</a:t>
            </a:r>
          </a:p>
          <a:p>
            <a:pPr marL="0" indent="342900" algn="just">
              <a:buNone/>
            </a:pPr>
            <a:r>
              <a:rPr lang="uk-UA" sz="2800" dirty="0" smtClean="0"/>
              <a:t>Реальні характеристики перетворення відрізняються від ідеальної неоднаковим значенням кроків квантування на всій довжині ХП. Ступінь збігу реальної ХП з ідеальною визначає </a:t>
            </a:r>
            <a:r>
              <a:rPr lang="uk-UA" sz="2800" b="1" i="1" dirty="0" smtClean="0"/>
              <a:t>точність перетворювання</a:t>
            </a:r>
            <a:r>
              <a:rPr lang="uk-UA" sz="2800" i="1" dirty="0" smtClean="0"/>
              <a:t>.</a:t>
            </a:r>
            <a:r>
              <a:rPr lang="uk-UA" sz="2800" dirty="0" smtClean="0"/>
              <a:t> </a:t>
            </a:r>
          </a:p>
          <a:p>
            <a:pPr marL="0" indent="342900" algn="just">
              <a:buNone/>
            </a:pPr>
            <a:r>
              <a:rPr lang="uk-UA" sz="2800" dirty="0" smtClean="0"/>
              <a:t>Похибка, яка виникає в реальному випадку, характеризується рядом відхилень та визначається відповідними параметрами:</a:t>
            </a:r>
          </a:p>
          <a:p>
            <a:pPr marL="0" indent="342900" algn="just">
              <a:buFontTx/>
              <a:buChar char="-"/>
            </a:pPr>
            <a:r>
              <a:rPr lang="uk-UA" sz="2800" b="1" dirty="0" smtClean="0"/>
              <a:t>нелінійність</a:t>
            </a:r>
            <a:r>
              <a:rPr lang="uk-UA" sz="2800" dirty="0" smtClean="0"/>
              <a:t>;</a:t>
            </a:r>
          </a:p>
          <a:p>
            <a:pPr marL="0" indent="342900" algn="just">
              <a:buFontTx/>
              <a:buChar char="-"/>
            </a:pPr>
            <a:r>
              <a:rPr lang="uk-UA" sz="2800" b="1" dirty="0" smtClean="0"/>
              <a:t> диференційна нелінійність</a:t>
            </a:r>
            <a:r>
              <a:rPr lang="uk-UA" sz="2800" dirty="0" smtClean="0"/>
              <a:t>;</a:t>
            </a:r>
          </a:p>
          <a:p>
            <a:pPr marL="0" indent="342900" algn="just">
              <a:buFontTx/>
              <a:buChar char="-"/>
            </a:pPr>
            <a:r>
              <a:rPr lang="uk-UA" sz="2800" b="1" dirty="0" smtClean="0"/>
              <a:t> відхилення аналогової величини від номінального значення</a:t>
            </a:r>
            <a:r>
              <a:rPr lang="uk-UA" sz="2800" dirty="0" smtClean="0"/>
              <a:t>;</a:t>
            </a:r>
          </a:p>
          <a:p>
            <a:pPr marL="0" indent="342900" algn="just">
              <a:buFontTx/>
              <a:buChar char="-"/>
            </a:pPr>
            <a:r>
              <a:rPr lang="uk-UA" sz="2800" b="1" dirty="0" smtClean="0"/>
              <a:t>напруга зсуву нуля</a:t>
            </a:r>
            <a:r>
              <a:rPr lang="uk-UA" sz="2800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i="1" dirty="0" smtClean="0"/>
              <a:t>Нелінійність </a:t>
            </a:r>
            <a:r>
              <a:rPr lang="uk-UA" sz="2800" dirty="0" smtClean="0"/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2800" dirty="0" smtClean="0"/>
              <a:t> – це максимальне відхилення точки реальної ХП від ідеальної. Нелінійність може бути приведеною до виходу і тоді вона визначається   у відносних одиницях формулою</a:t>
            </a:r>
          </a:p>
          <a:p>
            <a:pPr marL="0" indent="342900" algn="just">
              <a:buNone/>
            </a:pPr>
            <a:endParaRPr lang="ru-RU" sz="2800" dirty="0" smtClean="0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3428992" y="2571744"/>
          <a:ext cx="2290098" cy="121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0" name="Формула" r:id="rId3" imgW="838080" imgH="444240" progId="Equation.3">
                  <p:embed/>
                </p:oleObj>
              </mc:Choice>
              <mc:Fallback>
                <p:oleObj name="Формула" r:id="rId3" imgW="83808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2571744"/>
                        <a:ext cx="2290098" cy="12144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2910" y="4572008"/>
            <a:ext cx="82153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де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mах</a:t>
            </a:r>
            <a:r>
              <a:rPr lang="ru-RU" sz="2800" dirty="0" smtClean="0"/>
              <a:t> – максимальне відхилення будь-якої точки реальної ХП від ідеальної.</a:t>
            </a:r>
            <a:endParaRPr lang="ru-RU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b="1" i="1" dirty="0" smtClean="0"/>
              <a:t>Диференційна нелінійність</a:t>
            </a:r>
            <a:r>
              <a:rPr lang="uk-UA" sz="2800" b="1" dirty="0" smtClean="0"/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LD</a:t>
            </a:r>
            <a:r>
              <a:rPr lang="uk-UA" sz="2800" dirty="0" smtClean="0"/>
              <a:t> – це відхилення дійсного кроку квантування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baseline="-25000" dirty="0" smtClean="0"/>
              <a:t> </a:t>
            </a:r>
            <a:r>
              <a:rPr lang="uk-UA" sz="2800" dirty="0" smtClean="0"/>
              <a:t>від його середнього значення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сер</a:t>
            </a:r>
            <a:r>
              <a:rPr lang="uk-UA" sz="2800" dirty="0" smtClean="0"/>
              <a:t> , яке визначається формулою </a:t>
            </a:r>
            <a:endParaRPr lang="ru-RU" sz="2800" dirty="0" smtClean="0"/>
          </a:p>
          <a:p>
            <a:pPr marL="0" indent="342900" algn="just">
              <a:buNone/>
            </a:pPr>
            <a:endParaRPr lang="ru-RU" sz="2800" dirty="0" smtClean="0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214678" y="2214554"/>
          <a:ext cx="2636456" cy="1300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4" name="Формула" r:id="rId3" imgW="927000" imgH="457200" progId="Equation.3">
                  <p:embed/>
                </p:oleObj>
              </mc:Choice>
              <mc:Fallback>
                <p:oleObj name="Формула" r:id="rId3" imgW="9270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2214554"/>
                        <a:ext cx="2636456" cy="13001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b="1" i="1" dirty="0" smtClean="0"/>
              <a:t>Абсолютна погрішність перетворення в кінцевій точці шкали</a:t>
            </a:r>
            <a:r>
              <a:rPr lang="uk-UA" sz="2800" b="1" dirty="0" smtClean="0"/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FS</a:t>
            </a:r>
            <a:r>
              <a:rPr lang="uk-UA" sz="2800" dirty="0" smtClean="0"/>
              <a:t>  відлічується, як відхилення реального значення кінцевої точки характеристики перетворення від ідеального за формулою </a:t>
            </a:r>
            <a:endParaRPr lang="en-US" sz="2800" dirty="0" smtClean="0"/>
          </a:p>
          <a:p>
            <a:pPr marL="0" indent="342900" algn="just">
              <a:buNone/>
            </a:pPr>
            <a:endParaRPr lang="en-US" sz="2800" dirty="0" smtClean="0"/>
          </a:p>
          <a:p>
            <a:pPr marL="0" indent="342900" algn="ctr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FS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 max 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 max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buNone/>
            </a:pPr>
            <a:endParaRPr lang="en-US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де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 max 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і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 max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dirty="0" smtClean="0"/>
              <a:t>– значення вихідної напруги в кінцевій точці, відповідно реальної та ідеальної ХП.</a:t>
            </a:r>
            <a:endParaRPr lang="ru-RU" sz="2800" dirty="0" smtClean="0"/>
          </a:p>
          <a:p>
            <a:pPr marL="0" indent="342900" algn="just">
              <a:buNone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 fontScale="92500"/>
          </a:bodyPr>
          <a:lstStyle/>
          <a:p>
            <a:pPr marL="0" indent="342900" algn="just">
              <a:buNone/>
            </a:pPr>
            <a:r>
              <a:rPr lang="uk-UA" sz="2800" b="1" i="1" dirty="0" smtClean="0"/>
              <a:t>Напруга зсуву нуля вихідної аналогової величини</a:t>
            </a:r>
            <a:r>
              <a:rPr lang="uk-UA" sz="2800" b="1" dirty="0" smtClean="0"/>
              <a:t> </a:t>
            </a:r>
            <a:r>
              <a:rPr lang="uk-UA" sz="2800" dirty="0" smtClean="0"/>
              <a:t>– це дійсне значення вихідної величини при нульовому вхідному числі. Цей параметр визначається, як величина, на яку паралельно ідеальній зсувається реальна ХП відносно початку координат.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b="1" i="1" dirty="0" smtClean="0"/>
              <a:t>Динамічні параметри</a:t>
            </a:r>
            <a:r>
              <a:rPr lang="uk-UA" sz="2800" b="1" dirty="0" smtClean="0"/>
              <a:t> ЦАП </a:t>
            </a:r>
            <a:r>
              <a:rPr lang="uk-UA" sz="2800" dirty="0" smtClean="0"/>
              <a:t>зумовлені тим, що в реальних умовах експлуатації ЦАП працюють при безперервному зміненні значень вхідного числа. Відлік напруги на виході ЦАП повинен відбуватися тільки після закінчення всіх перехідних процесів у ньому. Тому  </a:t>
            </a:r>
            <a:r>
              <a:rPr lang="uk-UA" sz="2800" i="1" dirty="0" smtClean="0"/>
              <a:t>швидкодія</a:t>
            </a:r>
            <a:r>
              <a:rPr lang="uk-UA" sz="2800" dirty="0" smtClean="0"/>
              <a:t> ЦАП визначається </a:t>
            </a:r>
            <a:r>
              <a:rPr lang="uk-UA" sz="2800" b="1" dirty="0" smtClean="0"/>
              <a:t>часом його перехідних процесів</a:t>
            </a:r>
            <a:r>
              <a:rPr lang="uk-UA" sz="2800" dirty="0" smtClean="0"/>
              <a:t>, а динамічні параметри обумовлюють </a:t>
            </a:r>
            <a:r>
              <a:rPr lang="uk-UA" sz="2800" u="sng" dirty="0" smtClean="0"/>
              <a:t>продуктивність оброблення інформації</a:t>
            </a:r>
            <a:r>
              <a:rPr lang="uk-UA" sz="2800" dirty="0" smtClean="0"/>
              <a:t>. </a:t>
            </a:r>
            <a:endParaRPr lang="ru-RU" sz="2800" dirty="0" smtClean="0"/>
          </a:p>
          <a:p>
            <a:pPr marL="0" indent="342900" algn="just">
              <a:buNone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 fontScale="92500" lnSpcReduction="10000"/>
          </a:bodyPr>
          <a:lstStyle/>
          <a:p>
            <a:pPr marL="0" indent="342900" algn="just">
              <a:buNone/>
            </a:pPr>
            <a:r>
              <a:rPr lang="uk-UA" sz="2800" dirty="0" smtClean="0"/>
              <a:t>Найважливішим динамічним параметром є </a:t>
            </a:r>
            <a:r>
              <a:rPr lang="uk-UA" sz="2800" b="1" i="1" dirty="0" smtClean="0"/>
              <a:t>час установлення вихідного сигналу</a:t>
            </a:r>
            <a:r>
              <a:rPr lang="uk-UA" sz="2800" b="1" dirty="0" smtClean="0"/>
              <a:t> або </a:t>
            </a:r>
            <a:r>
              <a:rPr lang="uk-UA" sz="2800" b="1" i="1" dirty="0" smtClean="0"/>
              <a:t>час перетворення</a:t>
            </a:r>
            <a:r>
              <a:rPr lang="uk-UA" sz="2800" b="1" dirty="0" smtClean="0"/>
              <a:t>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b="1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 smtClean="0"/>
              <a:t>. Він визначається, як час від початку зміни цифрового сигналу на вході ЦАП до появи на виході відносно сталого аналогового сигналу. В залежності від типу ЦАП це може бути час установлення вихідного струму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uk-UA" sz="2800" dirty="0" smtClean="0"/>
              <a:t>, або час установлення вихідної напруги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uk-UA" sz="2800" dirty="0" smtClean="0"/>
              <a:t>. Найчастіше в довідниках наводять час установлення при стрибкоподібній зміні вхідного числа від мінімуму до максимуму, або навпаки.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Другий важливий динамічний параметр – це </a:t>
            </a:r>
            <a:r>
              <a:rPr lang="uk-UA" sz="2800" b="1" i="1" dirty="0" smtClean="0"/>
              <a:t>час затримки розповсюдження</a:t>
            </a:r>
            <a:r>
              <a:rPr lang="uk-UA" sz="2800" b="1" dirty="0" smtClean="0"/>
              <a:t>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b="1" i="1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dirty="0" smtClean="0"/>
              <a:t>. Він визначається тривалістю часу до моменту досягнення вихідною аналоговою величиною половини максимального вихідного значення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 max</a:t>
            </a:r>
            <a:r>
              <a:rPr lang="uk-UA" sz="2800" dirty="0" smtClean="0"/>
              <a:t>.</a:t>
            </a:r>
            <a:endParaRPr lang="ru-RU" sz="2800" dirty="0" smtClean="0"/>
          </a:p>
          <a:p>
            <a:pPr marL="0" indent="342900" algn="just"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3000" b="1" dirty="0" smtClean="0"/>
              <a:t>5.2.2 Схеми цифро-аналогових перетворювачів</a:t>
            </a:r>
          </a:p>
          <a:p>
            <a:pPr marL="0" indent="342900" algn="ctr">
              <a:buNone/>
            </a:pPr>
            <a:endParaRPr lang="uk-UA" sz="2800" b="1" dirty="0" smtClean="0"/>
          </a:p>
          <a:p>
            <a:pPr marL="0" indent="342900" algn="ctr">
              <a:buNone/>
            </a:pPr>
            <a:r>
              <a:rPr lang="uk-UA" sz="2800" b="1" dirty="0" smtClean="0"/>
              <a:t>Схема цифро-аналогових перетворювачів на двійково-зважених резисторах</a:t>
            </a:r>
            <a:endParaRPr lang="uk-UA" sz="2800" b="1" i="1" dirty="0" smtClean="0"/>
          </a:p>
          <a:p>
            <a:pPr marL="0" indent="342900" algn="just">
              <a:buNone/>
            </a:pPr>
            <a:r>
              <a:rPr lang="uk-UA" sz="2800" i="1" dirty="0" smtClean="0"/>
              <a:t>Схеми </a:t>
            </a:r>
            <a:r>
              <a:rPr lang="uk-UA" sz="2800" dirty="0" smtClean="0"/>
              <a:t>(</a:t>
            </a:r>
            <a:r>
              <a:rPr lang="uk-UA" sz="2800" i="1" dirty="0" smtClean="0"/>
              <a:t>цифро-аналогових перетворювачів</a:t>
            </a:r>
            <a:r>
              <a:rPr lang="uk-UA" sz="2800" dirty="0" smtClean="0"/>
              <a:t>) ЦАП</a:t>
            </a:r>
            <a:r>
              <a:rPr lang="uk-UA" sz="2800" i="1" dirty="0" smtClean="0"/>
              <a:t>  </a:t>
            </a:r>
            <a:r>
              <a:rPr lang="uk-UA" sz="2800" dirty="0" smtClean="0"/>
              <a:t>у мікросхемному виконанні є резистивними матрицями.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Номінали резисторів, які для них використовуються, визначаються з ряду</a:t>
            </a:r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ctr">
              <a:buNone/>
            </a:pPr>
            <a:r>
              <a:rPr lang="uk-UA" sz="2800" dirty="0" smtClean="0"/>
              <a:t>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2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2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…, 2</a:t>
            </a:r>
            <a:r>
              <a:rPr lang="uk-UA" sz="2800" i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–1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де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– число двійкових розрядів.</a:t>
            </a:r>
            <a:r>
              <a:rPr lang="uk-UA" sz="2800" baseline="30000" dirty="0" smtClean="0"/>
              <a:t> </a:t>
            </a:r>
            <a:r>
              <a:rPr lang="uk-UA" sz="2800" dirty="0" smtClean="0"/>
              <a:t> 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225" y="0"/>
            <a:ext cx="8704775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00034" y="5000636"/>
            <a:ext cx="757242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746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 smtClean="0">
                <a:latin typeface="Arial" pitchFamily="34" charset="0"/>
                <a:ea typeface="Times New Roman" pitchFamily="18" charset="0"/>
              </a:rPr>
              <a:t>В схемі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74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4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8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 матриця двійково-зважених резисторів;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74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 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– джерело стабілізованої опорної напруги;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74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A1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комутатор;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74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A2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суматор зважених струмів на ОП.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429420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При нульовому вхідному числі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= {0000} </a:t>
            </a:r>
            <a:r>
              <a:rPr lang="uk-UA" sz="2800" dirty="0" smtClean="0"/>
              <a:t>всі ключі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/>
              <a:t> закриті, 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baseline="30000" dirty="0" smtClean="0"/>
              <a:t> </a:t>
            </a:r>
            <a:r>
              <a:rPr lang="uk-UA" sz="2800" dirty="0" smtClean="0"/>
              <a:t>відкриті. Тому виходи резисторів відключені від входу суматора і підключені до нуля. Через це сума струмів на вході суматора теж нульова</a:t>
            </a:r>
          </a:p>
          <a:p>
            <a:pPr marL="0" indent="342900" algn="just">
              <a:buNone/>
            </a:pPr>
            <a:r>
              <a:rPr lang="uk-UA" sz="2800" dirty="0" smtClean="0"/>
              <a:t> </a:t>
            </a:r>
          </a:p>
          <a:p>
            <a:pPr marL="0" indent="342900" algn="just">
              <a:buNone/>
            </a:pPr>
            <a:endParaRPr lang="uk-UA" sz="2800" i="1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через що вихідна напруга дорівнює нулю: </a:t>
            </a:r>
            <a:endParaRPr lang="ru-RU" sz="2800" dirty="0" smtClean="0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3041650" y="2247900"/>
          <a:ext cx="2133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6" name="Формула" r:id="rId3" imgW="533160" imgH="215640" progId="Equation.3">
                  <p:embed/>
                </p:oleObj>
              </mc:Choice>
              <mc:Fallback>
                <p:oleObj name="Формула" r:id="rId3" imgW="53316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2247900"/>
                        <a:ext cx="2133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965450" y="4500563"/>
          <a:ext cx="32861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7" name="Формула" r:id="rId5" imgW="1180800" imgH="241200" progId="Equation.3">
                  <p:embed/>
                </p:oleObj>
              </mc:Choice>
              <mc:Fallback>
                <p:oleObj name="Формула" r:id="rId5" imgW="118080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4500563"/>
                        <a:ext cx="32861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>
            <a:noAutofit/>
          </a:bodyPr>
          <a:lstStyle/>
          <a:p>
            <a:pPr marL="0" indent="342900" algn="ctr">
              <a:buNone/>
            </a:pPr>
            <a:r>
              <a:rPr lang="uk-UA" sz="2800" b="1" dirty="0" smtClean="0"/>
              <a:t>5.1 Загальні відомості  </a:t>
            </a:r>
            <a:endParaRPr lang="ru-RU" sz="2800" b="1" dirty="0" smtClean="0"/>
          </a:p>
          <a:p>
            <a:pPr marL="0" indent="342900" algn="just">
              <a:buNone/>
            </a:pPr>
            <a:endParaRPr lang="en-US" sz="800" dirty="0" smtClean="0"/>
          </a:p>
          <a:p>
            <a:pPr marL="0" indent="342900" algn="just">
              <a:buNone/>
            </a:pPr>
            <a:r>
              <a:rPr lang="uk-UA" sz="2800" dirty="0" smtClean="0"/>
              <a:t>У </a:t>
            </a:r>
            <a:r>
              <a:rPr lang="uk-UA" sz="2800" dirty="0"/>
              <a:t>більшості випадків сигнал, який надходить від джерела інформації, має аналогову форму та описується неперервною функцією із миттєвими значеннями, які розміщені в деякому інтервалі часу. 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Передача та обробка таких сигналів може виконуватись двома способами: </a:t>
            </a:r>
            <a:r>
              <a:rPr lang="uk-UA" sz="2800" i="1" dirty="0"/>
              <a:t>аналоговим</a:t>
            </a:r>
            <a:r>
              <a:rPr lang="uk-UA" sz="2800" dirty="0"/>
              <a:t> та </a:t>
            </a:r>
            <a:r>
              <a:rPr lang="uk-UA" sz="2800" i="1" dirty="0"/>
              <a:t>цифровим</a:t>
            </a:r>
            <a:r>
              <a:rPr lang="uk-UA" sz="2800" dirty="0"/>
              <a:t>. Останнім часом найбільшого розповсюдження набули </a:t>
            </a:r>
            <a:r>
              <a:rPr lang="uk-UA" sz="2800" i="1" dirty="0"/>
              <a:t>цифрові системи передачі</a:t>
            </a:r>
            <a:r>
              <a:rPr lang="uk-UA" sz="2800" dirty="0"/>
              <a:t> (ЦСП). 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На передавальному кінці ЦСП аналогові сигнали перетворюються в цифрові, а на приймальному кінці виконується обернене перетворення сигналів з цифрової форми в аналогову.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429420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Якщо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= {1111}, </a:t>
            </a:r>
            <a:r>
              <a:rPr lang="uk-UA" sz="2800" dirty="0" smtClean="0"/>
              <a:t>то стани ключів змінюються на протилежні: ключі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baseline="30000" dirty="0" smtClean="0"/>
              <a:t>  </a:t>
            </a:r>
            <a:r>
              <a:rPr lang="uk-UA" sz="2800" dirty="0" smtClean="0"/>
              <a:t>закриваються, відключаючи резистори від нуля, а ключі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/>
              <a:t> відкриваються, підключаючи резистори до входу суматора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 smtClean="0"/>
              <a:t>. Через це сума струмів на вході суматора максимальна:</a:t>
            </a:r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  через що вихідна напруга теж максимальна: </a:t>
            </a:r>
          </a:p>
          <a:p>
            <a:pPr marL="0" indent="342900" algn="ctr">
              <a:spcBef>
                <a:spcPts val="1200"/>
              </a:spcBef>
              <a:buNone/>
            </a:pP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 max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RІ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1200"/>
              </a:spcBef>
              <a:buNone/>
            </a:pPr>
            <a:r>
              <a:rPr lang="uk-UA" sz="2800" dirty="0" smtClean="0"/>
              <a:t>Проміжні значення вхідного числа</a:t>
            </a:r>
          </a:p>
          <a:p>
            <a:pPr marL="0" indent="342900" algn="ctr">
              <a:buNone/>
            </a:pPr>
            <a:r>
              <a:rPr lang="uk-UA" sz="2800" dirty="0" smtClean="0"/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{0000}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{1111} </a:t>
            </a:r>
          </a:p>
          <a:p>
            <a:pPr marL="0" indent="342900" algn="just">
              <a:buNone/>
            </a:pPr>
            <a:r>
              <a:rPr lang="uk-UA" sz="2800" dirty="0" smtClean="0"/>
              <a:t>викликають відповідні проміжні пропорційні значення вихідної напруги</a:t>
            </a:r>
          </a:p>
          <a:p>
            <a:pPr marL="0" indent="342900" algn="ctr">
              <a:buNone/>
            </a:pPr>
            <a:r>
              <a:rPr lang="uk-UA" sz="2800" dirty="0" smtClean="0"/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&lt; 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&lt; 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вих max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buNone/>
            </a:pPr>
            <a:endParaRPr lang="ru-RU" sz="2800" dirty="0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3786182" y="2357430"/>
          <a:ext cx="16541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39" name="Формула" r:id="rId3" imgW="698400" imgH="241200" progId="Equation.3">
                  <p:embed/>
                </p:oleObj>
              </mc:Choice>
              <mc:Fallback>
                <p:oleObj name="Формула" r:id="rId3" imgW="69840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2" y="2357430"/>
                        <a:ext cx="16541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429420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Розряд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= 1 </a:t>
            </a:r>
            <a:r>
              <a:rPr lang="uk-UA" sz="2800" dirty="0" smtClean="0"/>
              <a:t>забезпечить на вході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 smtClean="0"/>
              <a:t> градацію струму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/8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dirty="0" smtClean="0"/>
              <a:t>, розряд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-25000" dirty="0" smtClean="0"/>
              <a:t>3</a:t>
            </a:r>
            <a:r>
              <a:rPr lang="uk-UA" sz="2800" dirty="0" smtClean="0"/>
              <a:t> = 1 забезпечить дві таких градації і т.д. </a:t>
            </a:r>
          </a:p>
          <a:p>
            <a:pPr marL="0" indent="342900">
              <a:buNone/>
            </a:pPr>
            <a:r>
              <a:rPr lang="uk-UA" sz="2800" dirty="0" smtClean="0"/>
              <a:t>Сума струмів на вході суматора становитиме: </a:t>
            </a:r>
            <a:endParaRPr lang="ru-RU" sz="2800" dirty="0" smtClean="0"/>
          </a:p>
          <a:p>
            <a:pPr marL="0" indent="342900">
              <a:buNone/>
            </a:pPr>
            <a:r>
              <a:rPr lang="uk-UA" sz="2800" dirty="0" smtClean="0"/>
              <a:t> </a:t>
            </a:r>
            <a:endParaRPr lang="ru-RU" sz="2800" dirty="0" smtClean="0"/>
          </a:p>
          <a:p>
            <a:pPr marL="0" indent="342900">
              <a:buNone/>
            </a:pPr>
            <a:endParaRPr lang="uk-UA" sz="2800" dirty="0" smtClean="0"/>
          </a:p>
          <a:p>
            <a:pPr marL="0" indent="342900">
              <a:buNone/>
            </a:pPr>
            <a:endParaRPr lang="uk-UA" sz="2800" dirty="0" smtClean="0"/>
          </a:p>
          <a:p>
            <a:pPr marL="0" indent="342900">
              <a:buNone/>
            </a:pPr>
            <a:r>
              <a:rPr lang="uk-UA" sz="2800" dirty="0" smtClean="0"/>
              <a:t>Вихідна напруга визначиться як                      , тобто</a:t>
            </a:r>
            <a:endParaRPr lang="ru-RU" sz="2800" dirty="0" smtClean="0"/>
          </a:p>
          <a:p>
            <a:pPr marL="0" indent="342900">
              <a:buNone/>
            </a:pPr>
            <a:r>
              <a:rPr lang="uk-UA" sz="2800" dirty="0" smtClean="0"/>
              <a:t>              </a:t>
            </a:r>
            <a:endParaRPr lang="ru-RU" sz="2800" dirty="0" smtClean="0"/>
          </a:p>
          <a:p>
            <a:pPr marL="0" indent="342900">
              <a:buNone/>
            </a:pPr>
            <a:r>
              <a:rPr lang="uk-UA" sz="2800" dirty="0" smtClean="0"/>
              <a:t> </a:t>
            </a:r>
            <a:endParaRPr lang="ru-RU" sz="2800" dirty="0" smtClean="0"/>
          </a:p>
          <a:p>
            <a:pPr marL="0" indent="342900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ru-RU" sz="2800" dirty="0"/>
          </a:p>
          <a:p>
            <a:pPr marL="0" indent="342900" algn="just">
              <a:buNone/>
            </a:pPr>
            <a:endParaRPr lang="ru-RU" sz="2800" dirty="0"/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2143108" y="2285992"/>
          <a:ext cx="5391585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5" name="Формула" r:id="rId3" imgW="3136680" imgH="457200" progId="Equation.3">
                  <p:embed/>
                </p:oleObj>
              </mc:Choice>
              <mc:Fallback>
                <p:oleObj name="Формула" r:id="rId3" imgW="313668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08" y="2285992"/>
                        <a:ext cx="5391585" cy="8572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5643570" y="3643314"/>
          <a:ext cx="1601716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6" name="Формула" r:id="rId5" imgW="901440" imgH="241200" progId="Equation.3">
                  <p:embed/>
                </p:oleObj>
              </mc:Choice>
              <mc:Fallback>
                <p:oleObj name="Формула" r:id="rId5" imgW="90144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3643314"/>
                        <a:ext cx="1601716" cy="4286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643043" y="4357694"/>
          <a:ext cx="6215106" cy="834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7" name="Формула" r:id="rId7" imgW="3403440" imgH="457200" progId="Equation.3">
                  <p:embed/>
                </p:oleObj>
              </mc:Choice>
              <mc:Fallback>
                <p:oleObj name="Формула" r:id="rId7" imgW="3403440" imgH="457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3" y="4357694"/>
                        <a:ext cx="6215106" cy="8348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dirty="0" smtClean="0"/>
              <a:t>Максимальна вихідна напруга визначається при умові коли 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i="1" baseline="-250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= 1</a:t>
            </a:r>
            <a:r>
              <a:rPr lang="uk-UA" dirty="0" smtClean="0">
                <a:latin typeface="+mj-lt"/>
                <a:cs typeface="Times New Roman" pitchFamily="18" charset="0"/>
              </a:rPr>
              <a:t> і дорівнює:</a:t>
            </a:r>
            <a:endParaRPr lang="ru-RU" dirty="0" smtClean="0">
              <a:latin typeface="+mj-lt"/>
            </a:endParaRPr>
          </a:p>
          <a:p>
            <a:pPr marL="0" indent="342900">
              <a:buNone/>
            </a:pPr>
            <a:r>
              <a:rPr lang="uk-UA" dirty="0" smtClean="0"/>
              <a:t> </a:t>
            </a:r>
            <a:endParaRPr lang="ru-RU" dirty="0" smtClean="0"/>
          </a:p>
          <a:p>
            <a:pPr marL="0" indent="342900">
              <a:buNone/>
            </a:pPr>
            <a:r>
              <a:rPr lang="uk-UA" dirty="0" smtClean="0"/>
              <a:t> </a:t>
            </a:r>
            <a:endParaRPr lang="ru-RU" dirty="0" smtClean="0"/>
          </a:p>
          <a:p>
            <a:pPr marL="0" indent="342900">
              <a:buNone/>
            </a:pPr>
            <a:endParaRPr lang="uk-UA" dirty="0" smtClean="0"/>
          </a:p>
          <a:p>
            <a:pPr marL="0" indent="342900" algn="just">
              <a:buNone/>
            </a:pPr>
            <a:r>
              <a:rPr lang="uk-UA" dirty="0" smtClean="0"/>
              <a:t>Значення кроку квантування дорівнює градації вихідної напруги від найменшого розряду 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= 1</a:t>
            </a:r>
            <a:r>
              <a:rPr lang="uk-UA" dirty="0" smtClean="0"/>
              <a:t>):</a:t>
            </a:r>
          </a:p>
          <a:p>
            <a:pPr marL="0" indent="34290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3273425" y="1785938"/>
          <a:ext cx="2579688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8" name="Формула" r:id="rId3" imgW="1269720" imgH="457200" progId="Equation.3">
                  <p:embed/>
                </p:oleObj>
              </mc:Choice>
              <mc:Fallback>
                <p:oleObj name="Формула" r:id="rId3" imgW="126972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3425" y="1785938"/>
                        <a:ext cx="2579688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4025900" y="5000625"/>
          <a:ext cx="1878013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9" name="Формула" r:id="rId5" imgW="774360" imgH="457200" progId="Equation.3">
                  <p:embed/>
                </p:oleObj>
              </mc:Choice>
              <mc:Fallback>
                <p:oleObj name="Формула" r:id="rId5" imgW="77436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5000625"/>
                        <a:ext cx="1878013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dirty="0" smtClean="0"/>
              <a:t>Кількість кроків квантування чотирьохрозрядного двійкового ЦАП можна визначити наступним співвідношенням:</a:t>
            </a:r>
            <a:endParaRPr lang="ru-RU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marL="0" indent="342900" algn="just">
              <a:buNone/>
            </a:pPr>
            <a:r>
              <a:rPr lang="uk-UA" dirty="0" smtClean="0"/>
              <a:t>В залежності від вхідного числа 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 smtClean="0"/>
              <a:t>  проміжні значення вихідної напруги приймають значення в межах: </a:t>
            </a:r>
            <a:endParaRPr lang="ru-RU" dirty="0"/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3917950" y="2071688"/>
          <a:ext cx="237013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2" name="Формула" r:id="rId3" imgW="1155600" imgH="457200" progId="Equation.3">
                  <p:embed/>
                </p:oleObj>
              </mc:Choice>
              <mc:Fallback>
                <p:oleObj name="Формула" r:id="rId3" imgW="11556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7950" y="2071688"/>
                        <a:ext cx="2370138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643307" y="5072074"/>
          <a:ext cx="2286015" cy="542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3" name="Формула" r:id="rId5" imgW="1015920" imgH="241200" progId="Equation.3">
                  <p:embed/>
                </p:oleObj>
              </mc:Choice>
              <mc:Fallback>
                <p:oleObj name="Формула" r:id="rId5" imgW="101592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07" y="5072074"/>
                        <a:ext cx="2286015" cy="5427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715436" cy="6286544"/>
          </a:xfrm>
        </p:spPr>
        <p:txBody>
          <a:bodyPr>
            <a:normAutofit fontScale="47500" lnSpcReduction="20000"/>
          </a:bodyPr>
          <a:lstStyle/>
          <a:p>
            <a:pPr marL="0" indent="342900" algn="just">
              <a:buNone/>
            </a:pPr>
            <a:r>
              <a:rPr lang="uk-UA" sz="5900" dirty="0" smtClean="0"/>
              <a:t>У сучасній техніці кількість кроків квантування використовують у межах 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uk-UA" sz="59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 … 10</a:t>
            </a:r>
            <a:r>
              <a:rPr lang="uk-UA" sz="59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900" dirty="0" smtClean="0"/>
              <a:t>кроків. Тому виникає задача нарощування розрядності ЦАП. </a:t>
            </a:r>
            <a:endParaRPr lang="ru-RU" sz="5900" dirty="0" smtClean="0"/>
          </a:p>
          <a:p>
            <a:pPr marL="0" indent="342900">
              <a:buNone/>
            </a:pPr>
            <a:r>
              <a:rPr lang="uk-UA" sz="5900" dirty="0" smtClean="0"/>
              <a:t>Цю задачу вирішує каскадне з’єднання тетрад, через маштабуючі резистори з опорами: </a:t>
            </a:r>
            <a:endParaRPr lang="ru-RU" sz="5900" dirty="0" smtClean="0"/>
          </a:p>
          <a:p>
            <a:pPr marL="0" indent="34290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uk-UA" sz="5900" dirty="0" smtClean="0"/>
              <a:t> </a:t>
            </a:r>
            <a:r>
              <a:rPr lang="uk-UA" sz="59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5900" i="1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 = 8,1</a:t>
            </a:r>
            <a:r>
              <a:rPr lang="uk-UA" sz="59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5900" i="1" baseline="-250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59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ru-RU" sz="5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buNone/>
            </a:pPr>
            <a:r>
              <a:rPr lang="uk-UA" sz="5900" dirty="0" smtClean="0"/>
              <a:t> де </a:t>
            </a:r>
            <a:r>
              <a:rPr lang="uk-UA" sz="59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5900" i="1" baseline="-250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5900" dirty="0" smtClean="0"/>
              <a:t> – внутрішній опір тетради. Його провідність визначається сумою провідностей всіх резисторів:</a:t>
            </a:r>
            <a:endParaRPr lang="ru-RU" sz="5900" dirty="0" smtClean="0"/>
          </a:p>
          <a:p>
            <a:pPr marL="0" indent="342900">
              <a:buNone/>
            </a:pPr>
            <a:r>
              <a:rPr lang="uk-UA" sz="5900" dirty="0" smtClean="0"/>
              <a:t> </a:t>
            </a:r>
          </a:p>
          <a:p>
            <a:pPr marL="0" indent="342900">
              <a:buNone/>
            </a:pPr>
            <a:endParaRPr lang="uk-UA" sz="5900" dirty="0" smtClean="0"/>
          </a:p>
          <a:p>
            <a:pPr marL="0" indent="342900">
              <a:buNone/>
            </a:pPr>
            <a:endParaRPr lang="ru-RU" sz="5900" dirty="0" smtClean="0"/>
          </a:p>
          <a:p>
            <a:pPr marL="0" indent="342900">
              <a:buNone/>
            </a:pPr>
            <a:r>
              <a:rPr lang="uk-UA" sz="5900" dirty="0" smtClean="0">
                <a:latin typeface="+mj-lt"/>
                <a:cs typeface="Times New Roman" pitchFamily="18" charset="0"/>
              </a:rPr>
              <a:t>звідки внутрішній опір тетради становить:</a:t>
            </a:r>
            <a:endParaRPr lang="ru-RU" sz="5900" dirty="0" smtClean="0">
              <a:latin typeface="+mj-lt"/>
              <a:cs typeface="Times New Roman" pitchFamily="18" charset="0"/>
            </a:endParaRPr>
          </a:p>
          <a:p>
            <a:pPr marL="0" indent="342900">
              <a:buNone/>
            </a:pPr>
            <a:r>
              <a:rPr lang="uk-UA" sz="5900" dirty="0" smtClean="0"/>
              <a:t> </a:t>
            </a:r>
            <a:r>
              <a:rPr lang="uk-UA" dirty="0" smtClean="0"/>
              <a:t> </a:t>
            </a:r>
            <a:endParaRPr lang="ru-RU" dirty="0" smtClean="0"/>
          </a:p>
          <a:p>
            <a:pPr marL="0" indent="342900">
              <a:buNone/>
            </a:pPr>
            <a:endParaRPr lang="ru-RU" dirty="0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3263900" y="3929063"/>
          <a:ext cx="38036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6" name="Формула" r:id="rId3" imgW="2197080" imgH="495000" progId="Equation.3">
                  <p:embed/>
                </p:oleObj>
              </mc:Choice>
              <mc:Fallback>
                <p:oleObj name="Формула" r:id="rId3" imgW="2197080" imgH="495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3929063"/>
                        <a:ext cx="38036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4346575" y="5500688"/>
          <a:ext cx="13335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7" name="Формула" r:id="rId5" imgW="711000" imgH="457200" progId="Equation.3">
                  <p:embed/>
                </p:oleObj>
              </mc:Choice>
              <mc:Fallback>
                <p:oleObj name="Формула" r:id="rId5" imgW="7110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575" y="5500688"/>
                        <a:ext cx="133350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714884"/>
            <a:ext cx="87154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800" dirty="0" smtClean="0"/>
              <a:t>Наведена схема з шістьома номіналами резисторів забезпечує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9999</a:t>
            </a:r>
            <a:r>
              <a:rPr lang="uk-UA" sz="2800" dirty="0" smtClean="0"/>
              <a:t> десяткових градацій вихідної напруги,  тобто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9999</a:t>
            </a:r>
            <a:r>
              <a:rPr lang="uk-UA" sz="2800" dirty="0" smtClean="0"/>
              <a:t>  кроків квантування. </a:t>
            </a:r>
            <a:endParaRPr lang="ru-RU" sz="2800" dirty="0" smtClean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8748310" cy="314327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42844" y="3214686"/>
            <a:ext cx="871543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Схема нарощування розрядності двійково-десяткового ЦАП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715436" cy="5911873"/>
          </a:xfrm>
        </p:spPr>
        <p:txBody>
          <a:bodyPr>
            <a:noAutofit/>
          </a:bodyPr>
          <a:lstStyle/>
          <a:p>
            <a:pPr indent="342900" algn="just">
              <a:buNone/>
            </a:pPr>
            <a:r>
              <a:rPr lang="uk-UA" sz="2800" i="1" dirty="0" smtClean="0"/>
              <a:t>Недоліком ЦАП на матриці </a:t>
            </a:r>
            <a:r>
              <a:rPr lang="uk-UA" sz="2800" b="1" i="1" dirty="0" smtClean="0"/>
              <a:t>двійково-зважених резисторах</a:t>
            </a:r>
            <a:r>
              <a:rPr lang="uk-UA" sz="2800" dirty="0" smtClean="0"/>
              <a:t> є досить значна кількість номіналів - шість. Цей недолік усунений в ЦАП на матриці типу  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– 2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dirty="0" smtClean="0"/>
              <a:t>.</a:t>
            </a:r>
            <a:endParaRPr lang="ru-RU" sz="2800" dirty="0" smtClean="0"/>
          </a:p>
          <a:p>
            <a:pPr indent="342900" algn="just">
              <a:buNone/>
            </a:pPr>
            <a:endParaRPr lang="uk-UA" sz="2800" b="1" dirty="0" smtClean="0"/>
          </a:p>
          <a:p>
            <a:pPr indent="342900" algn="ctr">
              <a:buNone/>
            </a:pPr>
            <a:r>
              <a:rPr lang="uk-UA" sz="2800" b="1" smtClean="0"/>
              <a:t> </a:t>
            </a:r>
            <a:r>
              <a:rPr lang="uk-UA" sz="2800" b="1" dirty="0" smtClean="0"/>
              <a:t>Схема цифро-аналогових перетворювачів на матриці  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R –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</a:p>
          <a:p>
            <a:pPr indent="342900" algn="just">
              <a:buNone/>
            </a:pPr>
            <a:endParaRPr lang="uk-UA" sz="2800" i="1" dirty="0" smtClean="0"/>
          </a:p>
          <a:p>
            <a:pPr indent="342900" algn="just">
              <a:buNone/>
            </a:pPr>
            <a:r>
              <a:rPr lang="uk-UA" sz="2800" b="1" i="1" dirty="0" smtClean="0"/>
              <a:t>Перевага матриці типу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R – 2R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полягає в простоті її виготовлення, бо вона має лише </a:t>
            </a:r>
            <a:r>
              <a:rPr lang="uk-UA" sz="2800" i="1" dirty="0" smtClean="0"/>
              <a:t>два</a:t>
            </a:r>
            <a:r>
              <a:rPr lang="uk-UA" sz="2800" dirty="0" smtClean="0"/>
              <a:t> номінали резисторів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dirty="0" smtClean="0"/>
              <a:t>  та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dirty="0" smtClean="0"/>
              <a:t> проти </a:t>
            </a:r>
            <a:r>
              <a:rPr lang="uk-UA" sz="2800" i="1" dirty="0" smtClean="0"/>
              <a:t>багатьох</a:t>
            </a:r>
            <a:r>
              <a:rPr lang="uk-UA" sz="2800" dirty="0" smtClean="0"/>
              <a:t> номіналів матриці на двійково-зважених резисторах.</a:t>
            </a:r>
            <a:endParaRPr lang="ru-RU" sz="2800" dirty="0" smtClean="0"/>
          </a:p>
          <a:p>
            <a:pPr marL="0" indent="342900" algn="just"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854901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5911873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Підрахуємо кількість кроків квантування, яку забезпечує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800" dirty="0" smtClean="0"/>
              <a:t>розрядний двійковий ЦАП. 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Для цього визначимо опір між кожною з точок</a:t>
            </a:r>
            <a:r>
              <a:rPr lang="uk-UA" sz="2800" i="1" dirty="0" smtClean="0"/>
              <a:t>         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…,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F </a:t>
            </a:r>
            <a:r>
              <a:rPr lang="uk-UA" sz="2800" dirty="0" smtClean="0"/>
              <a:t>і нульовою шиною (корпусом) та потенціали цих точок. </a:t>
            </a:r>
          </a:p>
          <a:p>
            <a:pPr marL="0" indent="342900" algn="just">
              <a:buNone/>
            </a:pPr>
            <a:r>
              <a:rPr lang="uk-UA" sz="2800" dirty="0" smtClean="0"/>
              <a:t>Між точкою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i="1" dirty="0" smtClean="0"/>
              <a:t>  </a:t>
            </a:r>
            <a:r>
              <a:rPr lang="uk-UA" sz="2800" dirty="0" smtClean="0"/>
              <a:t>і корпусом увімкнено два паралельно з’єднаних резистори з опорами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dirty="0" smtClean="0"/>
              <a:t>, що дорівнює</a:t>
            </a:r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900" dirty="0" smtClean="0"/>
          </a:p>
          <a:p>
            <a:pPr marL="0" indent="342900" algn="just">
              <a:buNone/>
            </a:pPr>
            <a:r>
              <a:rPr lang="uk-UA" sz="2800" dirty="0" smtClean="0"/>
              <a:t>Тоді точка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i="1" dirty="0" smtClean="0"/>
              <a:t> </a:t>
            </a:r>
            <a:r>
              <a:rPr lang="uk-UA" sz="2800" dirty="0" smtClean="0"/>
              <a:t> є виходом подільника напруги з опором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i="1" dirty="0" smtClean="0"/>
              <a:t> </a:t>
            </a:r>
            <a:r>
              <a:rPr lang="uk-UA" sz="2800" dirty="0" smtClean="0"/>
              <a:t>в кожному плечі і тому потенціал точки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 smtClean="0"/>
              <a:t> буде результатом ділення на два вхідної напруги цього подільника.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 </a:t>
            </a:r>
            <a:endParaRPr lang="ru-RU" sz="2800" dirty="0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3187700" y="3929063"/>
          <a:ext cx="26400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9" name="Формула" r:id="rId3" imgW="1231560" imgH="266400" progId="Equation.3">
                  <p:embed/>
                </p:oleObj>
              </mc:Choice>
              <mc:Fallback>
                <p:oleObj name="Формула" r:id="rId3" imgW="1231560" imgH="266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929063"/>
                        <a:ext cx="26400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5911873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Отже потенціал точки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dirty="0" smtClean="0"/>
              <a:t> буде результатом ділення на два потенціалу точки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dirty="0" smtClean="0"/>
              <a:t>. Таким же чином переконуємося в тому, що між точкою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dirty="0" smtClean="0"/>
              <a:t> і корпусом ввімкнений еквівалентний опір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= R</a:t>
            </a:r>
            <a:r>
              <a:rPr lang="uk-UA" sz="2800" dirty="0" smtClean="0"/>
              <a:t>. Тоді потенціал точки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dirty="0" smtClean="0"/>
              <a:t> також буде результатом ділення на два, але потенціалу точки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dirty="0" smtClean="0"/>
              <a:t>.</a:t>
            </a:r>
          </a:p>
          <a:p>
            <a:pPr marL="0" indent="342900" algn="just">
              <a:buNone/>
            </a:pPr>
            <a:r>
              <a:rPr lang="uk-UA" sz="2800" dirty="0" smtClean="0"/>
              <a:t>Таким чином, від розряду до розряду потенціал ділиться на два. Тому потенціали точок </a:t>
            </a:r>
            <a:r>
              <a:rPr lang="uk-UA" sz="2800" i="1" dirty="0" smtClean="0"/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B, C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…,  </a:t>
            </a:r>
            <a:r>
              <a:rPr lang="uk-UA" sz="2800" dirty="0" smtClean="0"/>
              <a:t>відповідно становлять </a:t>
            </a:r>
          </a:p>
          <a:p>
            <a:pPr marL="0" indent="342900" algn="ctr"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ctr">
              <a:buNone/>
            </a:pP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(1/2)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(1/4)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…;(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1/2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Е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dirty="0" smtClean="0"/>
              <a:t>.</a:t>
            </a:r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ru-RU" sz="2800" dirty="0" smtClean="0"/>
          </a:p>
          <a:p>
            <a:pPr marL="0" indent="342900" algn="just">
              <a:buNone/>
            </a:pP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dirty="0"/>
              <a:t>Основні переваги цифрових методів обробки та передавання порівняно з аналоговими </a:t>
            </a:r>
            <a:r>
              <a:rPr lang="uk-UA" sz="2800" dirty="0" smtClean="0"/>
              <a:t>наступні:</a:t>
            </a:r>
          </a:p>
          <a:p>
            <a:pPr marL="0" indent="342900" algn="just">
              <a:buNone/>
            </a:pPr>
            <a:r>
              <a:rPr lang="uk-UA" sz="2800" dirty="0" smtClean="0"/>
              <a:t>- висока завадостійкість;</a:t>
            </a:r>
          </a:p>
          <a:p>
            <a:pPr marL="0" indent="342900" algn="just">
              <a:buFontTx/>
              <a:buChar char="-"/>
            </a:pPr>
            <a:r>
              <a:rPr lang="uk-UA" sz="2800" dirty="0" smtClean="0"/>
              <a:t>принциповій </a:t>
            </a:r>
            <a:r>
              <a:rPr lang="uk-UA" sz="2800" dirty="0"/>
              <a:t>можливості виключення апаратурної похибки при </a:t>
            </a:r>
            <a:r>
              <a:rPr lang="uk-UA" sz="2800" dirty="0" smtClean="0"/>
              <a:t>обчисленнях;</a:t>
            </a:r>
          </a:p>
          <a:p>
            <a:pPr marL="0" indent="342900" algn="just">
              <a:buFontTx/>
              <a:buChar char="-"/>
            </a:pPr>
            <a:r>
              <a:rPr lang="uk-UA" sz="2800" dirty="0" smtClean="0"/>
              <a:t> </a:t>
            </a:r>
            <a:r>
              <a:rPr lang="uk-UA" sz="2800" dirty="0"/>
              <a:t>стабільності параметрів  (незалежно від часу та змін температури</a:t>
            </a:r>
            <a:r>
              <a:rPr lang="uk-UA" sz="2800" dirty="0" smtClean="0"/>
              <a:t>);</a:t>
            </a:r>
          </a:p>
          <a:p>
            <a:pPr marL="0" indent="342900" algn="just">
              <a:buFontTx/>
              <a:buChar char="-"/>
            </a:pPr>
            <a:r>
              <a:rPr lang="uk-UA" sz="2800" dirty="0" smtClean="0"/>
              <a:t> </a:t>
            </a:r>
            <a:r>
              <a:rPr lang="uk-UA" sz="2800" dirty="0"/>
              <a:t>оперативності зміни алгоритму </a:t>
            </a:r>
            <a:r>
              <a:rPr lang="uk-UA" sz="2800" dirty="0" smtClean="0"/>
              <a:t>обробки;</a:t>
            </a:r>
          </a:p>
          <a:p>
            <a:pPr marL="0" indent="342900" algn="just">
              <a:buFontTx/>
              <a:buChar char="-"/>
            </a:pPr>
            <a:r>
              <a:rPr lang="uk-UA" sz="2800" dirty="0" smtClean="0"/>
              <a:t> </a:t>
            </a:r>
            <a:r>
              <a:rPr lang="uk-UA" sz="2800" dirty="0"/>
              <a:t>підвищенні швидкодії.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Перетворення сигналів з аналогової форми в цифрову виконується в приладах, які називаються  аналого-цифровими перетворювачами (АЦП).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6286544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400" dirty="0" smtClean="0"/>
              <a:t>З цього випливає, що розряд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4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1 </a:t>
            </a:r>
            <a:r>
              <a:rPr lang="uk-UA" sz="2400" dirty="0" smtClean="0"/>
              <a:t>забезпечить на вході приймача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А2</a:t>
            </a:r>
            <a:r>
              <a:rPr lang="uk-UA" sz="2400" dirty="0" smtClean="0"/>
              <a:t> протікання струму</a:t>
            </a:r>
            <a:r>
              <a:rPr lang="en-US" sz="2400" dirty="0" smtClean="0"/>
              <a:t>:</a:t>
            </a:r>
            <a:endParaRPr lang="uk-UA" sz="2400" dirty="0" smtClean="0"/>
          </a:p>
          <a:p>
            <a:pPr marL="0" indent="342900" algn="just">
              <a:buNone/>
            </a:pPr>
            <a:endParaRPr lang="uk-UA" sz="2400" dirty="0" smtClean="0"/>
          </a:p>
          <a:p>
            <a:pPr marL="0" indent="342900" algn="just">
              <a:buNone/>
            </a:pPr>
            <a:endParaRPr lang="uk-UA" sz="2400" dirty="0" smtClean="0"/>
          </a:p>
          <a:p>
            <a:pPr marL="0" indent="342900" algn="just">
              <a:buNone/>
            </a:pPr>
            <a:r>
              <a:rPr lang="uk-UA" sz="2400" dirty="0" smtClean="0"/>
              <a:t>розряд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1 </a:t>
            </a:r>
            <a:r>
              <a:rPr lang="uk-UA" sz="2400" dirty="0" smtClean="0"/>
              <a:t>забезпечить</a:t>
            </a:r>
            <a:r>
              <a:rPr lang="en-US" sz="2400" dirty="0" smtClean="0"/>
              <a:t>:</a:t>
            </a:r>
            <a:endParaRPr lang="uk-UA" sz="2400" dirty="0" smtClean="0"/>
          </a:p>
          <a:p>
            <a:pPr marL="0" indent="342900" algn="just">
              <a:buNone/>
            </a:pPr>
            <a:endParaRPr lang="uk-UA" sz="2400" dirty="0" smtClean="0"/>
          </a:p>
          <a:p>
            <a:pPr marL="0" indent="342900" algn="just">
              <a:buNone/>
            </a:pPr>
            <a:endParaRPr lang="uk-UA" sz="2400" dirty="0" smtClean="0"/>
          </a:p>
          <a:p>
            <a:pPr marL="0" indent="342900" algn="just">
              <a:buNone/>
            </a:pPr>
            <a:r>
              <a:rPr lang="uk-UA" sz="2400" dirty="0" smtClean="0"/>
              <a:t>Сумарний струм на вході приймача струму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А2</a:t>
            </a:r>
            <a:r>
              <a:rPr lang="uk-UA" sz="2400" dirty="0" smtClean="0"/>
              <a:t> при вхідному двійковому числі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baseline="-25000" dirty="0" smtClean="0"/>
              <a:t> </a:t>
            </a:r>
            <a:r>
              <a:rPr lang="uk-UA" sz="2400" dirty="0" smtClean="0"/>
              <a:t>становитиме</a:t>
            </a:r>
            <a:r>
              <a:rPr lang="en-US" sz="2400" dirty="0" smtClean="0"/>
              <a:t>:</a:t>
            </a:r>
            <a:r>
              <a:rPr lang="uk-UA" sz="2400" dirty="0" smtClean="0"/>
              <a:t> </a:t>
            </a:r>
          </a:p>
          <a:p>
            <a:pPr marL="0" indent="342900" algn="just">
              <a:buNone/>
            </a:pPr>
            <a:endParaRPr lang="uk-UA" sz="2400" dirty="0" smtClean="0"/>
          </a:p>
          <a:p>
            <a:pPr marL="0" indent="342900" algn="just">
              <a:buNone/>
            </a:pPr>
            <a:endParaRPr lang="uk-UA" sz="2400" dirty="0" smtClean="0"/>
          </a:p>
          <a:p>
            <a:pPr marL="0" indent="342900" algn="just">
              <a:buNone/>
            </a:pPr>
            <a:endParaRPr lang="uk-UA" sz="2400" dirty="0" smtClean="0"/>
          </a:p>
          <a:p>
            <a:pPr marL="0" indent="342900" algn="just">
              <a:buNone/>
            </a:pPr>
            <a:r>
              <a:rPr lang="uk-UA" sz="2400" dirty="0" smtClean="0"/>
              <a:t>де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400" i="1" baseline="-250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 smtClean="0"/>
              <a:t> – коефіцієнт розряду, який приймає значення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 smtClean="0"/>
              <a:t> або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 smtClean="0"/>
              <a:t> в залежності від двійкового вхідного числа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 smtClean="0"/>
              <a:t>.</a:t>
            </a:r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785786" y="4214818"/>
          <a:ext cx="7552584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5" name="Формула" r:id="rId3" imgW="4394160" imgH="457200" progId="Equation.3">
                  <p:embed/>
                </p:oleObj>
              </mc:Choice>
              <mc:Fallback>
                <p:oleObj name="Формула" r:id="rId3" imgW="439416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4214818"/>
                        <a:ext cx="7552584" cy="785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4071934" y="1142984"/>
          <a:ext cx="928688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6" name="Формула" r:id="rId5" imgW="583920" imgH="444240" progId="Equation.3">
                  <p:embed/>
                </p:oleObj>
              </mc:Choice>
              <mc:Fallback>
                <p:oleObj name="Формула" r:id="rId5" imgW="58392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4" y="1142984"/>
                        <a:ext cx="928688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4429124" y="2428868"/>
          <a:ext cx="1217612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" name="Формула" r:id="rId7" imgW="711000" imgH="444240" progId="Equation.3">
                  <p:embed/>
                </p:oleObj>
              </mc:Choice>
              <mc:Fallback>
                <p:oleObj name="Формула" r:id="rId7" imgW="71100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2428868"/>
                        <a:ext cx="1217612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840435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Вихідна напруга визначиться як</a:t>
            </a:r>
            <a:r>
              <a:rPr lang="en-US" sz="2800" dirty="0" smtClean="0"/>
              <a:t>:</a:t>
            </a:r>
            <a:endParaRPr lang="uk-UA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тобто</a:t>
            </a:r>
            <a:r>
              <a:rPr lang="en-US" sz="2800" dirty="0" smtClean="0"/>
              <a:t>,</a:t>
            </a:r>
            <a:endParaRPr lang="uk-UA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Приймаючи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та</a:t>
            </a:r>
            <a:r>
              <a:rPr lang="uk-UA" sz="2800" i="1" dirty="0" smtClean="0"/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800" dirty="0" smtClean="0"/>
              <a:t>, знаходимо максимальну вихідну напругу</a:t>
            </a:r>
            <a:r>
              <a:rPr lang="en-US" sz="2800" dirty="0" smtClean="0"/>
              <a:t>:</a:t>
            </a:r>
            <a:r>
              <a:rPr lang="uk-UA" sz="2800" dirty="0" smtClean="0"/>
              <a:t> </a:t>
            </a:r>
          </a:p>
          <a:p>
            <a:pPr marL="0" indent="342900" algn="just">
              <a:buNone/>
            </a:pPr>
            <a:endParaRPr lang="ru-RU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 </a:t>
            </a:r>
          </a:p>
          <a:p>
            <a:pPr marL="0" indent="342900" algn="just">
              <a:buNone/>
            </a:pPr>
            <a:endParaRPr lang="ru-RU" sz="2800" dirty="0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3428992" y="1500174"/>
          <a:ext cx="18161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9" name="Формула" r:id="rId3" imgW="876240" imgH="241200" progId="Equation.3">
                  <p:embed/>
                </p:oleObj>
              </mc:Choice>
              <mc:Fallback>
                <p:oleObj name="Формула" r:id="rId3" imgW="87624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1500174"/>
                        <a:ext cx="18161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214282" y="2786058"/>
          <a:ext cx="86963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0" name="Формула" r:id="rId5" imgW="5524200" imgH="457200" progId="Equation.3">
                  <p:embed/>
                </p:oleObj>
              </mc:Choice>
              <mc:Fallback>
                <p:oleObj name="Формула" r:id="rId5" imgW="55242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2786058"/>
                        <a:ext cx="8696325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3548063" y="4973638"/>
          <a:ext cx="314325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1" name="Формула" r:id="rId7" imgW="1777680" imgH="393480" progId="Equation.3">
                  <p:embed/>
                </p:oleObj>
              </mc:Choice>
              <mc:Fallback>
                <p:oleObj name="Формула" r:id="rId7" imgW="17776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063" y="4973638"/>
                        <a:ext cx="314325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715436" cy="5840435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Значення кроку квантування знаходиться  як різниця між будь-якими двома суміжними членами:</a:t>
            </a:r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Кількість кроків квантування в залежності від числа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800" i="1" dirty="0" smtClean="0"/>
              <a:t> </a:t>
            </a:r>
            <a:r>
              <a:rPr lang="uk-UA" sz="2800" dirty="0" smtClean="0"/>
              <a:t>двійкових розрядів знаходимо за формулою:</a:t>
            </a:r>
          </a:p>
          <a:p>
            <a:pPr marL="0" indent="342900" algn="ctr">
              <a:spcBef>
                <a:spcPts val="2400"/>
              </a:spcBef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1).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ctr">
              <a:spcBef>
                <a:spcPts val="2400"/>
              </a:spcBef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buNone/>
            </a:pPr>
            <a:endParaRPr lang="ru-RU" sz="2800" dirty="0" smtClean="0"/>
          </a:p>
          <a:p>
            <a:pPr marL="0" indent="342900" algn="ctr">
              <a:buNone/>
            </a:pPr>
            <a:endParaRPr lang="ru-RU" sz="2800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830638" y="1643063"/>
          <a:ext cx="2230437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1" name="Формула" r:id="rId3" imgW="1066680" imgH="444240" progId="Equation.3">
                  <p:embed/>
                </p:oleObj>
              </mc:Choice>
              <mc:Fallback>
                <p:oleObj name="Формула" r:id="rId3" imgW="1066680" imgH="4442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638" y="1643063"/>
                        <a:ext cx="2230437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715436" cy="584043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sz="2800" dirty="0" smtClean="0"/>
              <a:t>На основі розглянутих формул можна зробити наступні </a:t>
            </a:r>
            <a:r>
              <a:rPr lang="uk-UA" sz="2800" b="1" dirty="0" smtClean="0"/>
              <a:t>висновки</a:t>
            </a:r>
            <a:r>
              <a:rPr lang="uk-UA" sz="2800" dirty="0" smtClean="0"/>
              <a:t>:</a:t>
            </a:r>
            <a:endParaRPr lang="ru-RU" sz="2800" dirty="0" smtClean="0"/>
          </a:p>
          <a:p>
            <a:pPr algn="just">
              <a:buNone/>
            </a:pPr>
            <a:r>
              <a:rPr lang="uk-UA" sz="2800" dirty="0" smtClean="0"/>
              <a:t>      – вихідна напруга ЦАП прямопропорційна напрузі живлення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baseline="-25000" dirty="0" smtClean="0"/>
              <a:t> </a:t>
            </a:r>
            <a:r>
              <a:rPr lang="uk-UA" sz="2800" dirty="0" smtClean="0"/>
              <a:t>і вхідному двійковому числу </a:t>
            </a:r>
          </a:p>
          <a:p>
            <a:pPr algn="ctr">
              <a:buNone/>
            </a:pP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= {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};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800" dirty="0" smtClean="0"/>
              <a:t>       – крок квантування не залежить від максимальної вихідної напруги і за інших рівних умов визначається тільки кількістю розрядів вхідного числа;</a:t>
            </a:r>
            <a:endParaRPr lang="ru-RU" sz="2800" dirty="0" smtClean="0"/>
          </a:p>
          <a:p>
            <a:pPr algn="just">
              <a:buNone/>
            </a:pPr>
            <a:r>
              <a:rPr lang="uk-UA" sz="2800" dirty="0" smtClean="0"/>
              <a:t>       – кількість кроків квантування за будь-яких умов визначається тільки кількістю розрядів вхідного числа;</a:t>
            </a:r>
            <a:endParaRPr lang="ru-RU" sz="2800" dirty="0" smtClean="0"/>
          </a:p>
          <a:p>
            <a:pPr algn="just">
              <a:buNone/>
            </a:pPr>
            <a:r>
              <a:rPr lang="uk-UA" sz="2800" dirty="0" smtClean="0"/>
              <a:t>       –  чим більше вхідне число, тим менше крок квантування.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/>
          <a:lstStyle/>
          <a:p>
            <a:pPr marL="0" indent="342900" algn="just">
              <a:buNone/>
            </a:pPr>
            <a:r>
              <a:rPr lang="uk-UA" sz="2800" dirty="0" smtClean="0"/>
              <a:t>Щодо серійних мікросхем ЦАП, то вони містять усі елементи, які позначені на розглянутих вище схемах, крім операційного підсилювача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А2</a:t>
            </a:r>
            <a:r>
              <a:rPr lang="uk-UA" sz="2800" dirty="0" smtClean="0"/>
              <a:t>. Тому його під’єднують до ЦАП зовнішньо наступним чином:</a:t>
            </a:r>
          </a:p>
          <a:p>
            <a:pPr marL="0" indent="342900" algn="just">
              <a:buNone/>
            </a:pPr>
            <a:endParaRPr lang="ru-RU" sz="2800" dirty="0" smtClean="0"/>
          </a:p>
          <a:p>
            <a:pPr marL="0" indent="342900" algn="just">
              <a:buNone/>
            </a:pPr>
            <a:endParaRPr lang="uk-UA" sz="2800" dirty="0" smtClean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1" y="2714620"/>
            <a:ext cx="8728225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64" y="357166"/>
            <a:ext cx="857259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800" b="1" dirty="0" smtClean="0"/>
              <a:t>5.3 Аналого-цифрові перетворювачі</a:t>
            </a:r>
            <a:endParaRPr lang="ru-RU" sz="2800" dirty="0" smtClean="0"/>
          </a:p>
          <a:p>
            <a:pPr indent="457200" algn="just"/>
            <a:r>
              <a:rPr lang="uk-UA" sz="2800" b="1" dirty="0" smtClean="0"/>
              <a:t> </a:t>
            </a:r>
            <a:endParaRPr lang="ru-RU" sz="2800" dirty="0" smtClean="0"/>
          </a:p>
          <a:p>
            <a:pPr indent="457200" algn="just"/>
            <a:r>
              <a:rPr lang="uk-UA" sz="2800" b="1" i="1" dirty="0" smtClean="0"/>
              <a:t>Аналого-цифровими перетворювачами</a:t>
            </a:r>
            <a:r>
              <a:rPr lang="uk-UA" sz="2800" b="1" dirty="0" smtClean="0"/>
              <a:t> </a:t>
            </a:r>
            <a:r>
              <a:rPr lang="uk-UA" sz="2800" dirty="0" smtClean="0"/>
              <a:t>(АЦП)</a:t>
            </a:r>
            <a:r>
              <a:rPr lang="uk-UA" sz="2800" b="1" dirty="0" smtClean="0"/>
              <a:t> </a:t>
            </a:r>
            <a:r>
              <a:rPr lang="uk-UA" sz="2800" dirty="0" smtClean="0"/>
              <a:t>називаються пристрої, які перетворюють аналогову величину в пропорційне  число, тобто створюють цифрову копію аналогової величини і таким чином перетворюють аналог в код.</a:t>
            </a:r>
            <a:endParaRPr lang="ru-RU" sz="2800" dirty="0" smtClean="0"/>
          </a:p>
          <a:p>
            <a:pPr indent="457200" algn="just"/>
            <a:r>
              <a:rPr lang="uk-UA" sz="2800" b="1" i="1" dirty="0" smtClean="0"/>
              <a:t>Аналого-цифрове перетворення</a:t>
            </a:r>
            <a:r>
              <a:rPr lang="uk-UA" sz="2800" b="1" dirty="0" smtClean="0"/>
              <a:t> </a:t>
            </a:r>
            <a:r>
              <a:rPr lang="uk-UA" sz="2800" dirty="0" smtClean="0"/>
              <a:t>містить наступні операції: </a:t>
            </a:r>
            <a:r>
              <a:rPr lang="uk-UA" sz="2800" b="1" i="1" u="sng" dirty="0" smtClean="0"/>
              <a:t>дискретизацію</a:t>
            </a:r>
            <a:r>
              <a:rPr lang="uk-UA" sz="2800" dirty="0" smtClean="0"/>
              <a:t>, </a:t>
            </a:r>
            <a:r>
              <a:rPr lang="uk-UA" sz="2800" b="1" i="1" u="sng" dirty="0" smtClean="0"/>
              <a:t>квантування</a:t>
            </a:r>
            <a:r>
              <a:rPr lang="uk-UA" sz="2800" dirty="0" smtClean="0"/>
              <a:t> та </a:t>
            </a:r>
            <a:r>
              <a:rPr lang="uk-UA" sz="2800" b="1" i="1" u="sng" dirty="0" smtClean="0"/>
              <a:t>кодування</a:t>
            </a:r>
            <a:r>
              <a:rPr lang="uk-UA" sz="2800" b="1" dirty="0" smtClean="0"/>
              <a:t>.</a:t>
            </a:r>
            <a:endParaRPr lang="ru-RU" sz="2800" b="1" dirty="0" smtClean="0"/>
          </a:p>
          <a:p>
            <a:pPr indent="457200" algn="just"/>
            <a:r>
              <a:rPr lang="uk-UA" sz="2800" b="1" i="1" dirty="0" smtClean="0"/>
              <a:t>Дискретизація</a:t>
            </a:r>
            <a:r>
              <a:rPr lang="uk-UA" sz="2800" dirty="0" smtClean="0"/>
              <a:t> складається з вибору із неперервного за часом аналогового сигналу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dirty="0" smtClean="0"/>
              <a:t> окремих миттєвих його значень, які надходять через визначений часовий  проміжок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–  t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 txBox="1">
            <a:spLocks/>
          </p:cNvSpPr>
          <p:nvPr/>
        </p:nvSpPr>
        <p:spPr>
          <a:xfrm>
            <a:off x="0" y="4857760"/>
            <a:ext cx="9144000" cy="18573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Моменти </a:t>
            </a: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</a:t>
            </a:r>
            <a:r>
              <a:rPr kumimoji="0" lang="ru-RU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;</a:t>
            </a:r>
            <a:r>
              <a:rPr kumimoji="0" lang="ru-RU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</a:t>
            </a:r>
            <a:r>
              <a:rPr kumimoji="0" lang="ru-RU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; …;</a:t>
            </a: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t</a:t>
            </a:r>
            <a:r>
              <a:rPr kumimoji="0" lang="ru-RU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і</a:t>
            </a:r>
            <a:r>
              <a:rPr kumimoji="0" lang="ru-RU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-1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; </a:t>
            </a: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</a:t>
            </a:r>
            <a:r>
              <a:rPr kumimoji="0" lang="ru-RU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і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,</a:t>
            </a:r>
            <a:r>
              <a:rPr kumimoji="0" lang="ru-RU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в яких визначаються миттєві значення, називаються 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тактовими моментами часу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,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а різниця між суміжними моментами </a:t>
            </a: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</a:t>
            </a:r>
            <a:r>
              <a:rPr kumimoji="0" lang="ru-RU" sz="2400" b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= (</a:t>
            </a: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</a:t>
            </a:r>
            <a:r>
              <a:rPr kumimoji="0" lang="ru-RU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</a:t>
            </a:r>
            <a:r>
              <a:rPr kumimoji="0" lang="ru-RU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+1 </a:t>
            </a: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–t</a:t>
            </a:r>
            <a:r>
              <a:rPr kumimoji="0" lang="ru-RU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–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тактовим інтервалом часу або інтервалом дискретизації</a:t>
            </a: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44041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5" y="0"/>
            <a:ext cx="7859001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0"/>
            <a:ext cx="7772400" cy="2928958"/>
          </a:xfrm>
        </p:spPr>
        <p:txBody>
          <a:bodyPr>
            <a:normAutofit fontScale="90000"/>
          </a:bodyPr>
          <a:lstStyle/>
          <a:p>
            <a:pPr indent="457200" algn="just"/>
            <a:r>
              <a:rPr lang="uk-UA" sz="2800" dirty="0" smtClean="0"/>
              <a:t>Згідно з </a:t>
            </a:r>
            <a:r>
              <a:rPr lang="uk-UA" sz="2800" b="1" dirty="0" smtClean="0"/>
              <a:t>теоремою Котельникова</a:t>
            </a:r>
            <a:r>
              <a:rPr lang="uk-UA" sz="2800" dirty="0" smtClean="0"/>
              <a:t>, якщо сигнал має обмежений спектр, тобто всі його спектральні складові мають частоти нижче, ніж деяка частота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uk-UA" sz="2800" baseline="-25000" dirty="0" smtClean="0"/>
              <a:t> </a:t>
            </a:r>
            <a:r>
              <a:rPr lang="uk-UA" sz="2800" dirty="0" smtClean="0"/>
              <a:t>, то для установлення аналогового сигналу з послідовності його дискретних значень тактовий інтервал має задовольняти умові:    </a:t>
            </a:r>
            <a:endParaRPr lang="ru-RU" sz="2800" dirty="0"/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4214810" y="2500306"/>
          <a:ext cx="1218229" cy="819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7" name="Формула" r:id="rId3" imgW="736560" imgH="495000" progId="Equation.3">
                  <p:embed/>
                </p:oleObj>
              </mc:Choice>
              <mc:Fallback>
                <p:oleObj name="Формула" r:id="rId3" imgW="736560" imgH="495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0" y="2500306"/>
                        <a:ext cx="1218229" cy="819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928662" y="3571876"/>
            <a:ext cx="7772400" cy="32861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just"/>
            <a:r>
              <a:rPr lang="uk-UA" sz="2800" dirty="0" smtClean="0"/>
              <a:t>Наприклад, при дискретизації мовних сигналів, що мають спектр частот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300…3400 Гц</a:t>
            </a:r>
            <a:r>
              <a:rPr lang="uk-UA" sz="2800" dirty="0" smtClean="0"/>
              <a:t>, вибирається тактова частота                                   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При цьому тактовий інтервал становить:</a:t>
            </a:r>
          </a:p>
          <a:p>
            <a:pPr algn="just"/>
            <a:endParaRPr lang="uk-UA" sz="2800" dirty="0" smtClean="0"/>
          </a:p>
          <a:p>
            <a:pPr algn="just"/>
            <a:endParaRPr lang="uk-UA" sz="2800" dirty="0" smtClean="0"/>
          </a:p>
          <a:p>
            <a:pPr algn="just"/>
            <a:endParaRPr lang="ru-RU" sz="2800" dirty="0"/>
          </a:p>
        </p:txBody>
      </p:sp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3357554" y="5929330"/>
          <a:ext cx="3095567" cy="928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8" name="Формула" r:id="rId5" imgW="1231560" imgH="507960" progId="Equation.3">
                  <p:embed/>
                </p:oleObj>
              </mc:Choice>
              <mc:Fallback>
                <p:oleObj name="Формула" r:id="rId5" imgW="1231560" imgH="5079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5929330"/>
                        <a:ext cx="3095567" cy="9286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3635375" y="4595813"/>
          <a:ext cx="35385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Формула" r:id="rId7" imgW="1307880" imgH="228600" progId="Equation.3">
                  <p:embed/>
                </p:oleObj>
              </mc:Choice>
              <mc:Fallback>
                <p:oleObj name="Формула" r:id="rId7" imgW="130788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595813"/>
                        <a:ext cx="35385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72518" cy="5911873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b="1" i="1" dirty="0" smtClean="0"/>
              <a:t>Операція квантування</a:t>
            </a:r>
            <a:r>
              <a:rPr lang="uk-UA" sz="2800" b="1" dirty="0" smtClean="0"/>
              <a:t> </a:t>
            </a:r>
            <a:r>
              <a:rPr lang="uk-UA" sz="2800" dirty="0" smtClean="0"/>
              <a:t>складається з утворення сітки так званих рівнів квантування, які зсунені один відносно одного на крок квантування</a:t>
            </a:r>
            <a:r>
              <a:rPr lang="uk-UA" sz="2800" i="1" dirty="0" smtClean="0"/>
              <a:t> h</a:t>
            </a:r>
            <a:r>
              <a:rPr lang="uk-UA" sz="2800" dirty="0" smtClean="0"/>
              <a:t>. При цьому кожний рівень має свій порядковий номер (0; 1; 2;</a:t>
            </a:r>
            <a:r>
              <a:rPr lang="ru-RU" sz="2800" dirty="0" smtClean="0"/>
              <a:t> </a:t>
            </a:r>
            <a:r>
              <a:rPr lang="uk-UA" sz="2800" dirty="0" smtClean="0"/>
              <a:t>…).</a:t>
            </a:r>
          </a:p>
          <a:p>
            <a:pPr marL="0" indent="342900" algn="just">
              <a:buNone/>
            </a:pPr>
            <a:r>
              <a:rPr lang="ru-RU" sz="2800" dirty="0" smtClean="0"/>
              <a:t>    </a:t>
            </a:r>
            <a:r>
              <a:rPr lang="uk-UA" sz="2800" b="1" i="1" dirty="0" smtClean="0"/>
              <a:t>Кодування</a:t>
            </a:r>
            <a:r>
              <a:rPr lang="uk-UA" sz="2800" b="1" dirty="0" smtClean="0"/>
              <a:t> </a:t>
            </a:r>
            <a:r>
              <a:rPr lang="uk-UA" sz="2800" dirty="0" smtClean="0"/>
              <a:t>здійснюється тим, що</a:t>
            </a:r>
            <a:r>
              <a:rPr lang="uk-UA" sz="2800" b="1" dirty="0" smtClean="0"/>
              <a:t> отримані </a:t>
            </a:r>
            <a:r>
              <a:rPr lang="uk-UA" sz="2800" dirty="0" smtClean="0"/>
              <a:t>в процесі дискретизації значення аналогового сигналу </a:t>
            </a:r>
            <a:r>
              <a:rPr lang="uk-UA" sz="2800" i="1" dirty="0" smtClean="0"/>
              <a:t>U</a:t>
            </a:r>
            <a:r>
              <a:rPr lang="uk-UA" sz="2800" baseline="-25000" dirty="0" smtClean="0"/>
              <a:t>с</a:t>
            </a:r>
            <a:r>
              <a:rPr lang="uk-UA" sz="2800" dirty="0" smtClean="0"/>
              <a:t> заміняють ближчими до них номерами рівнів квантування</a:t>
            </a:r>
            <a:r>
              <a:rPr lang="en-US" sz="2800" dirty="0" smtClean="0"/>
              <a:t> </a:t>
            </a:r>
            <a:r>
              <a:rPr lang="uk-UA" sz="2800" dirty="0" smtClean="0"/>
              <a:t>та подальшого їх кодування. На виході кодера формується двійкове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/>
              <a:t>-розрядне число: </a:t>
            </a:r>
          </a:p>
          <a:p>
            <a:pPr marL="0" indent="342900" algn="ctr"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= {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…,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sz="2800" i="1" baseline="-25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}.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buNone/>
            </a:pPr>
            <a:r>
              <a:rPr lang="uk-UA" sz="2800" dirty="0" smtClean="0"/>
              <a:t>Процес квантування вносить погрішність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ε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кв</a:t>
            </a:r>
            <a:r>
              <a:rPr lang="uk-UA" sz="2800" dirty="0" smtClean="0"/>
              <a:t>, яка називається </a:t>
            </a:r>
            <a:r>
              <a:rPr lang="uk-UA" sz="2800" b="1" i="1" dirty="0" smtClean="0"/>
              <a:t>шумом квантування</a:t>
            </a:r>
            <a:r>
              <a:rPr lang="uk-UA" sz="2800" b="1" dirty="0" smtClean="0"/>
              <a:t> </a:t>
            </a:r>
            <a:r>
              <a:rPr lang="uk-UA" sz="2800" dirty="0" smtClean="0"/>
              <a:t>і визначається в межах:</a:t>
            </a:r>
          </a:p>
          <a:p>
            <a:pPr marL="0" indent="342900" algn="ctr">
              <a:buNone/>
            </a:pPr>
            <a:r>
              <a:rPr lang="uk-UA" sz="2800" dirty="0" smtClean="0"/>
              <a:t>       </a:t>
            </a:r>
            <a:r>
              <a:rPr lang="en-US" sz="2800" dirty="0" smtClean="0"/>
              <a:t>-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h/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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ε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кв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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h/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0" indent="342900" algn="just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pPr marL="0" indent="342900" algn="just">
              <a:buNone/>
            </a:pPr>
            <a:r>
              <a:rPr lang="uk-UA" sz="2800" dirty="0" smtClean="0"/>
              <a:t>    Зменшення шуму квантування досягається шляхом зменшення кроку квантування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dirty="0" smtClean="0"/>
              <a:t>, але це призводить до збільшення числа рівнів, через що ускладнюється АЦП. Щоб запобігти невиправданого нарощування апаратних засобів, крок квантування вибирають таким, що дорівнює припустимій абсолютній погрішності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ε</a:t>
            </a:r>
            <a:r>
              <a:rPr lang="uk-UA" sz="2800" dirty="0" smtClean="0"/>
              <a:t>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342900" algn="ctr">
              <a:buNone/>
            </a:pP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h =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ε </a:t>
            </a:r>
          </a:p>
          <a:p>
            <a:pPr marL="0" indent="342900" algn="just">
              <a:buNone/>
            </a:pPr>
            <a:r>
              <a:rPr lang="uk-UA" sz="2800" dirty="0" smtClean="0"/>
              <a:t>Тоді при завжди відомій максимальній вхідній напрузі сигналу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сmax</a:t>
            </a:r>
            <a:r>
              <a:rPr lang="uk-UA" sz="2800" baseline="-25000" dirty="0" smtClean="0"/>
              <a:t> </a:t>
            </a:r>
            <a:r>
              <a:rPr lang="uk-UA" sz="2800" dirty="0" smtClean="0"/>
              <a:t>кількість кроків квантування становить</a:t>
            </a:r>
            <a:endParaRPr lang="ru-RU" sz="2800" dirty="0" smtClean="0"/>
          </a:p>
          <a:p>
            <a:pPr marL="0" indent="342900">
              <a:buNone/>
            </a:pPr>
            <a:r>
              <a:rPr lang="uk-UA" sz="2800" dirty="0" smtClean="0"/>
              <a:t> </a:t>
            </a:r>
            <a:endParaRPr lang="ru-RU" sz="2800" dirty="0" smtClean="0"/>
          </a:p>
          <a:p>
            <a:pPr marL="0" indent="342900" algn="ctr"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= 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сmax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/h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429420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Прилади, які виконують обернене перетворення сигналів з цифрової форми в аналогову, називаються цифро-аналоговими перетворювачами (ЦАП).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АЦП </a:t>
            </a:r>
            <a:r>
              <a:rPr lang="uk-UA" sz="2800" dirty="0"/>
              <a:t>і ЦАП є основними функціональними вузлами цифрової техніки, які визначають точність, швидкодію та конструктивні параметри цифрових радіотехнічних систем. </a:t>
            </a:r>
            <a:endParaRPr lang="ru-RU" sz="2800" dirty="0"/>
          </a:p>
          <a:p>
            <a:pPr marL="0" indent="342900" algn="just">
              <a:buNone/>
            </a:pPr>
            <a:r>
              <a:rPr lang="uk-UA" sz="2800" dirty="0"/>
              <a:t>Параметри ІС ЦАП і АЦП можна поділити на дві групи: </a:t>
            </a:r>
            <a:r>
              <a:rPr lang="uk-UA" sz="2800" b="1" dirty="0"/>
              <a:t>статичні </a:t>
            </a:r>
            <a:r>
              <a:rPr lang="uk-UA" sz="2800" dirty="0" smtClean="0"/>
              <a:t>та </a:t>
            </a:r>
            <a:r>
              <a:rPr lang="uk-UA" sz="2800" b="1" dirty="0" smtClean="0"/>
              <a:t>динамічні</a:t>
            </a:r>
            <a:r>
              <a:rPr lang="uk-UA" sz="2800" dirty="0" smtClean="0"/>
              <a:t>. </a:t>
            </a:r>
          </a:p>
          <a:p>
            <a:pPr marL="0" indent="342900" algn="just">
              <a:buNone/>
            </a:pPr>
            <a:r>
              <a:rPr lang="uk-UA" sz="2800" dirty="0"/>
              <a:t>До </a:t>
            </a:r>
            <a:r>
              <a:rPr lang="uk-UA" sz="2800" b="1" i="1" dirty="0"/>
              <a:t>динамічних параметрів</a:t>
            </a:r>
            <a:r>
              <a:rPr lang="uk-UA" sz="2800" dirty="0"/>
              <a:t> відносяться час перетворення і частота перетворення, які визначають швидкодію ЦАП і АЦП. Динамічні параметри </a:t>
            </a:r>
            <a:r>
              <a:rPr lang="uk-UA" sz="2800" dirty="0" smtClean="0"/>
              <a:t>характеризують </a:t>
            </a:r>
            <a:r>
              <a:rPr lang="uk-UA" sz="2800" dirty="0"/>
              <a:t>продуктивність оброблення інформації.</a:t>
            </a:r>
            <a:endParaRPr lang="ru-RU" sz="2800" dirty="0"/>
          </a:p>
          <a:p>
            <a:pPr marL="0" indent="342900" algn="just">
              <a:buNone/>
            </a:pPr>
            <a:endParaRPr lang="ru-RU" sz="2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pPr marL="0" indent="342900" algn="just">
              <a:buNone/>
            </a:pPr>
            <a:r>
              <a:rPr lang="uk-UA" sz="2800" dirty="0" smtClean="0"/>
              <a:t>  Чим більше число рівнів квантування, тим точніше відтворюється цифрова копія аналогового сигналу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dirty="0" smtClean="0"/>
              <a:t>, але це збільшення обмежують два фактори: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 – по-перше, при збільшенні числа рівнів квантування зменшується крок квантування, а його зменшення обмежується роздільною здатністю апаратури;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  – по-друге, ускладнюється апаратура, бо кількість кроків квантування дорівнює числу двійкових розрядів відповідних вузлів апаратури.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Тому число рівнів квантування для кожного конкретного випадку вибирається з умов одержання заданих параметрів перетворення.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uk-UA" sz="2800" dirty="0" smtClean="0"/>
              <a:t>	 </a:t>
            </a:r>
            <a:r>
              <a:rPr lang="uk-UA" sz="5800" b="1" i="1" cap="all" dirty="0" smtClean="0"/>
              <a:t>к</a:t>
            </a:r>
            <a:r>
              <a:rPr lang="uk-UA" sz="5800" b="1" i="1" dirty="0" smtClean="0"/>
              <a:t>ласифікація</a:t>
            </a:r>
            <a:r>
              <a:rPr lang="uk-UA" sz="5800" b="1" dirty="0" smtClean="0"/>
              <a:t> АЦП. </a:t>
            </a:r>
            <a:r>
              <a:rPr lang="uk-UA" sz="5800" dirty="0" smtClean="0"/>
              <a:t>	АЦП можна поділити на три типи: </a:t>
            </a:r>
            <a:r>
              <a:rPr lang="uk-UA" sz="5800" b="1" i="1" dirty="0" smtClean="0"/>
              <a:t>послідовні</a:t>
            </a:r>
            <a:r>
              <a:rPr lang="uk-UA" sz="5800" dirty="0" smtClean="0"/>
              <a:t>, </a:t>
            </a:r>
            <a:r>
              <a:rPr lang="uk-UA" sz="5800" b="1" i="1" dirty="0" smtClean="0"/>
              <a:t>паралельні</a:t>
            </a:r>
            <a:r>
              <a:rPr lang="uk-UA" sz="5800" dirty="0" smtClean="0"/>
              <a:t> та </a:t>
            </a:r>
            <a:r>
              <a:rPr lang="uk-UA" sz="5800" b="1" i="1" dirty="0" smtClean="0"/>
              <a:t>паралельно-послідовні</a:t>
            </a:r>
            <a:r>
              <a:rPr lang="uk-UA" sz="5800" dirty="0" smtClean="0"/>
              <a:t>.</a:t>
            </a:r>
            <a:endParaRPr lang="ru-RU" sz="5800" dirty="0" smtClean="0"/>
          </a:p>
          <a:p>
            <a:pPr algn="just"/>
            <a:r>
              <a:rPr lang="uk-UA" sz="5800" dirty="0" smtClean="0"/>
              <a:t>До </a:t>
            </a:r>
            <a:r>
              <a:rPr lang="uk-UA" sz="5800" b="1" i="1" dirty="0" smtClean="0"/>
              <a:t>послідовних</a:t>
            </a:r>
            <a:r>
              <a:rPr lang="uk-UA" sz="5800" b="1" dirty="0" smtClean="0"/>
              <a:t> АЦП </a:t>
            </a:r>
            <a:r>
              <a:rPr lang="uk-UA" sz="5800" dirty="0" smtClean="0"/>
              <a:t>відносяться такі, де перетворення відбувається послідовно за часом, тобто крок за кроком. Такими АЦП є, наприклад, перетворювачі послідовних наближень, слідкуючі АЦП,  перетворювачі напруги в частоту, АЦП інтегруючого типу. Усі ці АЦП дозволяють отримувати високу розрядність, але мають низьку швидкодію.</a:t>
            </a:r>
            <a:endParaRPr lang="ru-RU" sz="5800" dirty="0" smtClean="0"/>
          </a:p>
          <a:p>
            <a:pPr algn="just"/>
            <a:r>
              <a:rPr lang="uk-UA" sz="5800" b="1" i="1" dirty="0" smtClean="0"/>
              <a:t>Паралельні</a:t>
            </a:r>
            <a:r>
              <a:rPr lang="uk-UA" sz="5800" b="1" dirty="0" smtClean="0"/>
              <a:t> АЦП </a:t>
            </a:r>
            <a:r>
              <a:rPr lang="uk-UA" sz="5800" dirty="0" smtClean="0"/>
              <a:t>побудовані за принципом одноразового перетворення сигналу шляхом його кодування за допомогою набору компараторів. Такі АЦП виявляються більш швидкодіючими за інші і досягають частот перетворення 100 … 400 МГц. До недоліків паралельних АЦП відноситься збільшення числа компонентів схеми при зростанні розрядності вихідного числа.</a:t>
            </a:r>
            <a:endParaRPr lang="ru-RU" sz="5800" dirty="0" smtClean="0"/>
          </a:p>
          <a:p>
            <a:pPr algn="just"/>
            <a:r>
              <a:rPr lang="uk-UA" sz="5800" b="1" i="1" dirty="0" smtClean="0"/>
              <a:t>Паралельно-послідовні</a:t>
            </a:r>
            <a:r>
              <a:rPr lang="uk-UA" sz="5800" b="1" dirty="0" smtClean="0"/>
              <a:t> АЦП </a:t>
            </a:r>
            <a:r>
              <a:rPr lang="uk-UA" sz="5800" dirty="0" smtClean="0"/>
              <a:t>засновані на двоступеневому алгоритмі перетворення: спочатку відбувається визначення старших розрядів вихідного числа за допомогою першого малорозрядного паралельного АЦП, а далі виділяється залишок аналогового сигналу, який визначається  молодшими розрядами за допомогою другого малорозрядного паралельного АЦП. Зв’язок між цими двома паралельними АЦП відбувається за послідовним алгоритмом. </a:t>
            </a:r>
            <a:endParaRPr lang="ru-RU" sz="5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2800" b="1" dirty="0" smtClean="0"/>
              <a:t>5.3.1 </a:t>
            </a:r>
            <a:r>
              <a:rPr lang="uk-UA" sz="2800" dirty="0" smtClean="0"/>
              <a:t>	 </a:t>
            </a:r>
            <a:r>
              <a:rPr lang="uk-UA" b="1" dirty="0" smtClean="0"/>
              <a:t>Параметри АЦП</a:t>
            </a:r>
          </a:p>
          <a:p>
            <a:pPr marL="0" indent="342900" algn="just">
              <a:buNone/>
            </a:pPr>
            <a:r>
              <a:rPr lang="uk-UA" dirty="0" smtClean="0"/>
              <a:t>Усі параметри АЦП, так само, як і ЦАП, можна поділити на дві групи: </a:t>
            </a:r>
            <a:r>
              <a:rPr lang="uk-UA" b="1" i="1" dirty="0" smtClean="0"/>
              <a:t>статичні</a:t>
            </a:r>
            <a:r>
              <a:rPr lang="uk-UA" dirty="0" smtClean="0"/>
              <a:t> та </a:t>
            </a:r>
            <a:r>
              <a:rPr lang="uk-UA" b="1" i="1" dirty="0" smtClean="0"/>
              <a:t>динамічні</a:t>
            </a:r>
            <a:r>
              <a:rPr lang="uk-UA" dirty="0" smtClean="0"/>
              <a:t>. </a:t>
            </a:r>
            <a:endParaRPr lang="ru-RU" dirty="0" smtClean="0"/>
          </a:p>
          <a:p>
            <a:pPr marL="0" indent="342900" algn="just">
              <a:buNone/>
            </a:pPr>
            <a:r>
              <a:rPr lang="ru-RU" dirty="0" smtClean="0"/>
              <a:t>Найважливішими </a:t>
            </a:r>
            <a:r>
              <a:rPr lang="ru-RU" b="1" i="1" dirty="0" smtClean="0"/>
              <a:t>статичними</a:t>
            </a:r>
            <a:r>
              <a:rPr lang="ru-RU" dirty="0" smtClean="0"/>
              <a:t> параметрами АЦП є такі, що характеризують погрішність перетворення.</a:t>
            </a:r>
          </a:p>
          <a:p>
            <a:pPr marL="0" indent="342900" algn="just">
              <a:buNone/>
            </a:pPr>
            <a:r>
              <a:rPr lang="uk-UA" b="1" i="1" dirty="0" smtClean="0"/>
              <a:t>Число розрядів або розрядність</a:t>
            </a:r>
            <a:r>
              <a:rPr lang="uk-UA" b="1" dirty="0" smtClean="0"/>
              <a:t> </a:t>
            </a:r>
            <a:r>
              <a:rPr lang="uk-UA" dirty="0" smtClean="0"/>
              <a:t>– це найближче ціле двійкового логарифму номінального значення вихідного числа </a:t>
            </a:r>
            <a:r>
              <a:rPr lang="uk-UA" i="1" dirty="0" smtClean="0"/>
              <a:t>N</a:t>
            </a:r>
            <a:r>
              <a:rPr lang="uk-UA" dirty="0" smtClean="0"/>
              <a:t>:</a:t>
            </a:r>
            <a:endParaRPr lang="ru-RU" dirty="0" smtClean="0"/>
          </a:p>
          <a:p>
            <a:pPr marL="0" indent="342900" algn="ctr">
              <a:buNone/>
            </a:pPr>
            <a:r>
              <a:rPr lang="uk-UA" i="1" dirty="0" smtClean="0"/>
              <a:t> 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uk-UA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dirty="0" smtClean="0"/>
              <a:t>	</a:t>
            </a:r>
            <a:endParaRPr lang="ru-RU" dirty="0" smtClean="0"/>
          </a:p>
          <a:p>
            <a:pPr marL="0" indent="342900" algn="just">
              <a:buNone/>
            </a:pPr>
            <a:r>
              <a:rPr lang="uk-UA" dirty="0" smtClean="0"/>
              <a:t> При подачі на вхід АЦП лінійної змінної напруги на виході спостерігається послідовна зміна чисел. Залежність між вхідною аналоговою напругою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 smtClean="0"/>
              <a:t>, яка перетворюється, і вихідним числом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 smtClean="0"/>
              <a:t> називається </a:t>
            </a:r>
            <a:r>
              <a:rPr lang="uk-UA" i="1" dirty="0" smtClean="0"/>
              <a:t>характеристикою перетворення</a:t>
            </a:r>
            <a:r>
              <a:rPr lang="uk-UA" dirty="0" smtClean="0"/>
              <a:t> (ХП). 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500042"/>
            <a:ext cx="6072230" cy="4650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800" dirty="0" smtClean="0"/>
              <a:t>	 </a:t>
            </a:r>
            <a:r>
              <a:rPr lang="en-US" sz="2800" dirty="0" smtClean="0"/>
              <a:t>     </a:t>
            </a:r>
            <a:r>
              <a:rPr lang="uk-UA" dirty="0" smtClean="0"/>
              <a:t>Для отримання ХП ідеального АЦП необхідно, щоб напруга першого міжчислового переходу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baseline="-25000" dirty="0" smtClean="0"/>
              <a:t>  </a:t>
            </a:r>
            <a:r>
              <a:rPr lang="uk-UA" dirty="0" smtClean="0"/>
              <a:t>розміщувалась на відстані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uk-UA" dirty="0" smtClean="0"/>
              <a:t> від початкової опорної напруги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i="1" baseline="-25000" dirty="0" smtClean="0">
                <a:latin typeface="Times New Roman" pitchFamily="18" charset="0"/>
                <a:cs typeface="Times New Roman" pitchFamily="18" charset="0"/>
              </a:rPr>
              <a:t>REF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= 0</a:t>
            </a:r>
            <a:r>
              <a:rPr lang="uk-UA" dirty="0" smtClean="0"/>
              <a:t>. Аналогічно, напруга останнього міжчислового переходу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dirty="0" smtClean="0"/>
              <a:t> повинна відрізнятися від максимальної  опорної напруги </a:t>
            </a:r>
            <a:r>
              <a:rPr lang="uk-UA" i="1" dirty="0" smtClean="0"/>
              <a:t>U</a:t>
            </a:r>
            <a:r>
              <a:rPr lang="uk-UA" i="1" baseline="-25000" dirty="0" smtClean="0"/>
              <a:t>RER</a:t>
            </a:r>
            <a:r>
              <a:rPr lang="uk-UA" baseline="-25000" dirty="0" smtClean="0"/>
              <a:t>2</a:t>
            </a:r>
            <a:r>
              <a:rPr lang="uk-UA" dirty="0" smtClean="0"/>
              <a:t> на половину кроку квантування ХП.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uk-UA" dirty="0" smtClean="0"/>
              <a:t>    Для ідеального АЦП ширина сходинки дорівнює кроку квантування: </a:t>
            </a:r>
            <a:endParaRPr lang="ru-RU" dirty="0" smtClean="0"/>
          </a:p>
          <a:p>
            <a:pPr algn="ctr">
              <a:buNone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U = U</a:t>
            </a:r>
            <a:r>
              <a:rPr lang="uk-UA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fontScale="70000" lnSpcReduction="20000"/>
          </a:bodyPr>
          <a:lstStyle/>
          <a:p>
            <a:pPr marL="0" indent="342900" algn="just">
              <a:buNone/>
            </a:pPr>
            <a:r>
              <a:rPr lang="uk-UA" sz="3400" dirty="0" smtClean="0"/>
              <a:t>Відхилення реальної ХП від ідеальної визначає </a:t>
            </a:r>
            <a:r>
              <a:rPr lang="uk-UA" sz="3400" i="1" dirty="0" smtClean="0"/>
              <a:t>погрішність </a:t>
            </a:r>
            <a:r>
              <a:rPr lang="uk-UA" sz="3400" dirty="0" smtClean="0"/>
              <a:t>АЦП і характеризується наступними параметрами: </a:t>
            </a:r>
            <a:r>
              <a:rPr lang="uk-UA" sz="3400" b="1" dirty="0" err="1" smtClean="0"/>
              <a:t>нелінійність</a:t>
            </a:r>
            <a:r>
              <a:rPr lang="uk-UA" sz="3400" dirty="0" smtClean="0"/>
              <a:t>; </a:t>
            </a:r>
            <a:r>
              <a:rPr lang="uk-UA" sz="3400" b="1" dirty="0" smtClean="0"/>
              <a:t>напруга зсуву нуля</a:t>
            </a:r>
            <a:r>
              <a:rPr lang="uk-UA" sz="3400" dirty="0" smtClean="0"/>
              <a:t>; </a:t>
            </a:r>
            <a:r>
              <a:rPr lang="uk-UA" sz="3400" b="1" dirty="0" smtClean="0"/>
              <a:t>диференційна </a:t>
            </a:r>
            <a:r>
              <a:rPr lang="uk-UA" sz="3400" b="1" dirty="0" err="1" smtClean="0"/>
              <a:t>нелінійність</a:t>
            </a:r>
            <a:r>
              <a:rPr lang="uk-UA" sz="3400" dirty="0" smtClean="0"/>
              <a:t>.</a:t>
            </a:r>
            <a:endParaRPr lang="ru-RU" sz="3400" dirty="0" smtClean="0"/>
          </a:p>
          <a:p>
            <a:pPr marL="0" indent="342900" algn="just">
              <a:buNone/>
            </a:pPr>
            <a:r>
              <a:rPr lang="uk-UA" sz="3400" dirty="0" smtClean="0"/>
              <a:t>Дійсне значення вхідної напруги в нульовій точці ХП, відносно номінального нульового значення цієї напруги, визначає </a:t>
            </a:r>
            <a:r>
              <a:rPr lang="uk-UA" sz="3400" b="1" i="1" dirty="0" smtClean="0"/>
              <a:t>напругу зсуву нуля</a:t>
            </a:r>
            <a:r>
              <a:rPr lang="uk-UA" sz="3400" i="1" dirty="0" smtClean="0"/>
              <a:t>.</a:t>
            </a:r>
            <a:r>
              <a:rPr lang="uk-UA" sz="3400" dirty="0" smtClean="0"/>
              <a:t> Фізично ця напруга показує паралельний зсув ХП уздовж осі абсцис.</a:t>
            </a:r>
            <a:endParaRPr lang="ru-RU" sz="3400" dirty="0" smtClean="0"/>
          </a:p>
          <a:p>
            <a:pPr marL="0" indent="342900" algn="just">
              <a:buNone/>
            </a:pPr>
            <a:r>
              <a:rPr lang="uk-UA" sz="3400" b="1" i="1" dirty="0" err="1" smtClean="0"/>
              <a:t>Нелінійність</a:t>
            </a:r>
            <a:r>
              <a:rPr lang="uk-UA" sz="3400" b="1" i="1" dirty="0" smtClean="0"/>
              <a:t> </a:t>
            </a:r>
            <a:r>
              <a:rPr lang="uk-UA" sz="3400" b="1" dirty="0" smtClean="0"/>
              <a:t>АЦП </a:t>
            </a:r>
            <a:r>
              <a:rPr lang="uk-UA" sz="3400" dirty="0" smtClean="0"/>
              <a:t>– це відхилення вхідної наруги в будь-якій точці ХП від величини, визначеної за ідеальною ХП  у цій же точці. Цей параметр характеризує відхилення центрів сходинок дійсної ХП від прямої лінії, що апроксимує номінальну ХП.</a:t>
            </a:r>
            <a:endParaRPr lang="ru-RU" sz="3400" dirty="0" smtClean="0"/>
          </a:p>
          <a:p>
            <a:pPr marL="0" indent="342900" algn="just">
              <a:buNone/>
            </a:pPr>
            <a:r>
              <a:rPr lang="uk-UA" sz="3400" b="1" i="1" dirty="0" smtClean="0"/>
              <a:t>Диференційна </a:t>
            </a:r>
            <a:r>
              <a:rPr lang="uk-UA" sz="3400" b="1" i="1" dirty="0" err="1" smtClean="0"/>
              <a:t>нелінійність</a:t>
            </a:r>
            <a:r>
              <a:rPr lang="uk-UA" sz="3400" b="1" i="1" dirty="0" smtClean="0"/>
              <a:t> </a:t>
            </a:r>
            <a:r>
              <a:rPr lang="uk-UA" sz="3400" b="1" dirty="0" smtClean="0"/>
              <a:t>АЦП </a:t>
            </a:r>
            <a:r>
              <a:rPr lang="uk-UA" sz="3400" dirty="0" smtClean="0"/>
              <a:t>– це відхилення дійсних значень кроків квантування ХП від їхнього середнього значення. Диференційна </a:t>
            </a:r>
            <a:r>
              <a:rPr lang="uk-UA" sz="3400" dirty="0" err="1" smtClean="0"/>
              <a:t>нелінійність</a:t>
            </a:r>
            <a:r>
              <a:rPr lang="uk-UA" sz="3400" dirty="0" smtClean="0"/>
              <a:t> визначає, наскільки відрізняється реальна сходинка між сусідніми числами від ідеальної.</a:t>
            </a:r>
            <a:endParaRPr lang="ru-RU" sz="3400" dirty="0" smtClean="0"/>
          </a:p>
          <a:p>
            <a:pPr marL="0" indent="342900" algn="just">
              <a:buNone/>
            </a:pPr>
            <a:r>
              <a:rPr lang="uk-UA" sz="3400" b="1" i="1" dirty="0" smtClean="0"/>
              <a:t>Діапазон перетворень</a:t>
            </a:r>
            <a:r>
              <a:rPr lang="uk-UA" sz="3400" b="1" dirty="0" smtClean="0"/>
              <a:t> </a:t>
            </a:r>
            <a:r>
              <a:rPr lang="uk-UA" sz="3400" dirty="0" smtClean="0"/>
              <a:t>– це різниця між максимальним та мінімальним значеннями вхідної напруги </a:t>
            </a:r>
            <a:endParaRPr lang="ru-RU" sz="3400" dirty="0" smtClean="0"/>
          </a:p>
          <a:p>
            <a:pPr marL="0" indent="342900" algn="just">
              <a:buNone/>
            </a:pPr>
            <a:r>
              <a:rPr lang="uk-UA" sz="3400" i="1" dirty="0" smtClean="0"/>
              <a:t> </a:t>
            </a:r>
            <a:endParaRPr lang="ru-RU" sz="3400" dirty="0" smtClean="0"/>
          </a:p>
          <a:p>
            <a:pPr marL="0" indent="342900" algn="ctr">
              <a:buNone/>
            </a:pPr>
            <a:r>
              <a:rPr lang="uk-UA" sz="3400" b="1" i="1" dirty="0" smtClean="0">
                <a:latin typeface="Times New Roman" pitchFamily="18" charset="0"/>
                <a:cs typeface="Times New Roman" pitchFamily="18" charset="0"/>
              </a:rPr>
              <a:t>А = </a:t>
            </a:r>
            <a:r>
              <a:rPr lang="uk-UA" sz="3400" b="1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3400" b="1" baseline="-25000" dirty="0" err="1" smtClean="0">
                <a:latin typeface="Times New Roman" pitchFamily="18" charset="0"/>
                <a:cs typeface="Times New Roman" pitchFamily="18" charset="0"/>
              </a:rPr>
              <a:t>вх</a:t>
            </a:r>
            <a:r>
              <a:rPr lang="uk-UA" sz="34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b="1" baseline="-25000" dirty="0" err="1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uk-UA" sz="34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3400" b="1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3400" b="1" baseline="-25000" dirty="0" err="1" smtClean="0">
                <a:latin typeface="Times New Roman" pitchFamily="18" charset="0"/>
                <a:cs typeface="Times New Roman" pitchFamily="18" charset="0"/>
              </a:rPr>
              <a:t>вх</a:t>
            </a:r>
            <a:r>
              <a:rPr lang="uk-UA" sz="34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b="1" baseline="-25000" dirty="0" err="1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3400" dirty="0" smtClean="0"/>
              <a:t>           </a:t>
            </a:r>
            <a:endParaRPr lang="ru-RU" sz="3400" dirty="0" smtClean="0"/>
          </a:p>
          <a:p>
            <a:pPr marL="0" indent="342900">
              <a:buNone/>
            </a:pPr>
            <a:r>
              <a:rPr lang="uk-UA" sz="3400" dirty="0" smtClean="0"/>
              <a:t> </a:t>
            </a:r>
            <a:endParaRPr lang="ru-RU" sz="3400" dirty="0" smtClean="0"/>
          </a:p>
          <a:p>
            <a:pPr marL="0" indent="342900" algn="just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pPr marL="0" indent="342900">
              <a:buNone/>
            </a:pPr>
            <a:r>
              <a:rPr lang="uk-UA" sz="2800" dirty="0" smtClean="0"/>
              <a:t>До </a:t>
            </a:r>
            <a:r>
              <a:rPr lang="uk-UA" sz="2800" i="1" dirty="0" smtClean="0"/>
              <a:t>д</a:t>
            </a:r>
            <a:r>
              <a:rPr lang="uk-UA" sz="2800" b="1" i="1" dirty="0" smtClean="0"/>
              <a:t>инамічних</a:t>
            </a:r>
            <a:r>
              <a:rPr lang="uk-UA" sz="2800" i="1" dirty="0" smtClean="0"/>
              <a:t> </a:t>
            </a:r>
            <a:r>
              <a:rPr lang="uk-UA" sz="2800" dirty="0" smtClean="0"/>
              <a:t>параметрів належать </a:t>
            </a:r>
            <a:r>
              <a:rPr lang="uk-UA" sz="2800" b="1" i="1" dirty="0" smtClean="0"/>
              <a:t>швидкодія</a:t>
            </a:r>
            <a:r>
              <a:rPr lang="uk-UA" sz="2800" dirty="0" smtClean="0"/>
              <a:t> та </a:t>
            </a:r>
            <a:r>
              <a:rPr lang="uk-UA" sz="2800" b="1" i="1" dirty="0" smtClean="0"/>
              <a:t>час перетворення</a:t>
            </a:r>
            <a:r>
              <a:rPr lang="uk-UA" sz="2800" b="1" dirty="0" smtClean="0"/>
              <a:t>.</a:t>
            </a:r>
            <a:endParaRPr lang="ru-RU" sz="2800" b="1" dirty="0" smtClean="0"/>
          </a:p>
          <a:p>
            <a:pPr marL="0" indent="342900">
              <a:buNone/>
            </a:pPr>
            <a:r>
              <a:rPr lang="uk-UA" sz="2800" b="1" i="1" dirty="0" smtClean="0"/>
              <a:t>Швидкодія</a:t>
            </a:r>
            <a:r>
              <a:rPr lang="uk-UA" sz="2800" dirty="0" smtClean="0"/>
              <a:t> АЦП характеризується часом перетворення або частотою перетворення.</a:t>
            </a:r>
            <a:endParaRPr lang="ru-RU" sz="2800" dirty="0" smtClean="0"/>
          </a:p>
          <a:p>
            <a:pPr marL="0" indent="342900">
              <a:buNone/>
            </a:pPr>
            <a:r>
              <a:rPr lang="uk-UA" sz="2800" b="1" i="1" dirty="0" smtClean="0"/>
              <a:t>Час перетворення</a:t>
            </a:r>
            <a:r>
              <a:rPr lang="uk-UA" sz="2800" b="1" dirty="0" smtClean="0"/>
              <a:t> </a:t>
            </a:r>
            <a:r>
              <a:rPr lang="uk-UA" sz="28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baseline="-25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800" b="1" dirty="0" smtClean="0"/>
              <a:t> </a:t>
            </a:r>
            <a:r>
              <a:rPr lang="uk-UA" sz="2800" dirty="0" smtClean="0"/>
              <a:t>– це інтервал часу між моментами появи двох сусідніх вихідних чисел.</a:t>
            </a:r>
            <a:endParaRPr lang="ru-RU" sz="2800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pPr marL="0" indent="342900" algn="ctr">
              <a:buNone/>
            </a:pPr>
            <a:r>
              <a:rPr lang="uk-UA" sz="2800" b="1" dirty="0" smtClean="0"/>
              <a:t>5.3.2 Схеми АЦП</a:t>
            </a:r>
          </a:p>
          <a:p>
            <a:pPr marL="0" indent="342900" algn="ctr">
              <a:buNone/>
            </a:pPr>
            <a:endParaRPr lang="uk-UA" sz="2800" b="1" dirty="0" smtClean="0"/>
          </a:p>
          <a:p>
            <a:pPr marL="0" indent="342900" algn="ctr">
              <a:buNone/>
            </a:pPr>
            <a:r>
              <a:rPr lang="uk-UA" sz="2800" b="1" dirty="0" smtClean="0"/>
              <a:t>5.3.2.1 АЦП послідовного наближення</a:t>
            </a:r>
          </a:p>
          <a:p>
            <a:pPr marL="0" indent="342900" algn="ctr">
              <a:buNone/>
            </a:pPr>
            <a:endParaRPr lang="uk-UA" sz="2800" b="1" dirty="0" smtClean="0"/>
          </a:p>
          <a:p>
            <a:pPr marL="0" indent="342900" algn="just">
              <a:buNone/>
            </a:pPr>
            <a:r>
              <a:rPr lang="uk-UA" sz="2800" dirty="0" smtClean="0"/>
              <a:t>	Принцип роботи АЦП полягає в зіставленні вхідної напруги </a:t>
            </a:r>
            <a:r>
              <a:rPr lang="uk-UA" sz="2800" i="1" dirty="0" err="1" smtClean="0"/>
              <a:t>U</a:t>
            </a:r>
            <a:r>
              <a:rPr lang="uk-UA" sz="2800" i="1" baseline="-25000" dirty="0" err="1" smtClean="0"/>
              <a:t>x</a:t>
            </a:r>
            <a:r>
              <a:rPr lang="uk-UA" sz="2800" dirty="0" smtClean="0"/>
              <a:t> з еталонною </a:t>
            </a:r>
            <a:r>
              <a:rPr lang="uk-UA" sz="2800" i="1" dirty="0" smtClean="0"/>
              <a:t>U</a:t>
            </a:r>
            <a:r>
              <a:rPr lang="uk-UA" sz="2800" baseline="-25000" dirty="0" smtClean="0"/>
              <a:t>0</a:t>
            </a:r>
            <a:r>
              <a:rPr lang="uk-UA" sz="2800" dirty="0" smtClean="0"/>
              <a:t> , послідовному нарощуванні еталонної напруги </a:t>
            </a:r>
            <a:r>
              <a:rPr lang="uk-UA" sz="2800" i="1" dirty="0" smtClean="0"/>
              <a:t>U</a:t>
            </a:r>
            <a:r>
              <a:rPr lang="uk-UA" sz="2800" baseline="-25000" dirty="0" smtClean="0"/>
              <a:t>0  </a:t>
            </a:r>
            <a:r>
              <a:rPr lang="uk-UA" sz="2800" dirty="0" smtClean="0"/>
              <a:t>та формуванні чисел </a:t>
            </a:r>
            <a:r>
              <a:rPr lang="uk-UA" sz="2800" i="1" dirty="0" smtClean="0"/>
              <a:t>N</a:t>
            </a:r>
            <a:r>
              <a:rPr lang="uk-UA" sz="2800" baseline="-25000" dirty="0" smtClean="0"/>
              <a:t>1</a:t>
            </a:r>
            <a:r>
              <a:rPr lang="uk-UA" sz="2800" dirty="0" smtClean="0"/>
              <a:t>,</a:t>
            </a:r>
            <a:r>
              <a:rPr lang="uk-UA" sz="2800" i="1" dirty="0" smtClean="0"/>
              <a:t> N</a:t>
            </a:r>
            <a:r>
              <a:rPr lang="uk-UA" sz="2800" baseline="-25000" dirty="0" smtClean="0"/>
              <a:t>2 </a:t>
            </a:r>
            <a:r>
              <a:rPr lang="uk-UA" sz="2800" dirty="0" smtClean="0"/>
              <a:t>…,</a:t>
            </a:r>
            <a:r>
              <a:rPr lang="uk-UA" sz="2800" i="1" dirty="0" smtClean="0"/>
              <a:t> </a:t>
            </a:r>
            <a:r>
              <a:rPr lang="uk-UA" sz="2800" i="1" dirty="0" err="1" smtClean="0"/>
              <a:t>N</a:t>
            </a:r>
            <a:r>
              <a:rPr lang="uk-UA" sz="2800" i="1" baseline="-25000" dirty="0" err="1" smtClean="0"/>
              <a:t>і</a:t>
            </a:r>
            <a:r>
              <a:rPr lang="uk-UA" sz="2800" i="1" dirty="0" smtClean="0"/>
              <a:t> </a:t>
            </a:r>
            <a:r>
              <a:rPr lang="uk-UA" sz="2800" dirty="0" smtClean="0"/>
              <a:t>, пропорційних аналоговому сигналу, коли еталонна напруга досягає вхідної: </a:t>
            </a:r>
            <a:r>
              <a:rPr lang="uk-UA" sz="2800" i="1" dirty="0" smtClean="0"/>
              <a:t>U</a:t>
            </a:r>
            <a:r>
              <a:rPr lang="uk-UA" sz="2800" baseline="-25000" dirty="0" smtClean="0"/>
              <a:t>0  </a:t>
            </a:r>
            <a:r>
              <a:rPr lang="uk-UA" sz="2800" dirty="0" smtClean="0"/>
              <a:t>=</a:t>
            </a:r>
            <a:r>
              <a:rPr lang="uk-UA" sz="2800" i="1" dirty="0" smtClean="0"/>
              <a:t> </a:t>
            </a:r>
            <a:r>
              <a:rPr lang="uk-UA" sz="2800" i="1" dirty="0" err="1" smtClean="0"/>
              <a:t>U</a:t>
            </a:r>
            <a:r>
              <a:rPr lang="uk-UA" sz="2800" i="1" baseline="-25000" dirty="0" err="1" smtClean="0"/>
              <a:t>х</a:t>
            </a:r>
            <a:r>
              <a:rPr lang="uk-UA" sz="2800" dirty="0" smtClean="0"/>
              <a:t>.</a:t>
            </a:r>
          </a:p>
          <a:p>
            <a:pPr marL="0" indent="342900" algn="ctr">
              <a:buNone/>
            </a:pP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8929750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3249" name="Object 1"/>
          <p:cNvGraphicFramePr>
            <a:graphicFrameLocks noChangeAspect="1"/>
          </p:cNvGraphicFramePr>
          <p:nvPr/>
        </p:nvGraphicFramePr>
        <p:xfrm>
          <a:off x="0" y="0"/>
          <a:ext cx="8769387" cy="4929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0" name="Точечный рисунок" r:id="rId3" imgW="5830114" imgH="3277057" progId="PBrush">
                  <p:embed/>
                </p:oleObj>
              </mc:Choice>
              <mc:Fallback>
                <p:oleObj name="Точечный рисунок" r:id="rId3" imgW="5830114" imgH="3277057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769387" cy="49291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429420"/>
          </a:xfrm>
        </p:spPr>
        <p:txBody>
          <a:bodyPr>
            <a:noAutofit/>
          </a:bodyPr>
          <a:lstStyle/>
          <a:p>
            <a:pPr marL="0" indent="342900" algn="just">
              <a:buNone/>
            </a:pPr>
            <a:r>
              <a:rPr lang="uk-UA" sz="2800" b="1" dirty="0"/>
              <a:t>Статичні параметри</a:t>
            </a:r>
            <a:r>
              <a:rPr lang="uk-UA" sz="2800" dirty="0"/>
              <a:t>, в свою чергу, розподіляються на дві підгрупи. </a:t>
            </a: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До </a:t>
            </a:r>
            <a:r>
              <a:rPr lang="uk-UA" sz="2800" b="1" dirty="0"/>
              <a:t>першої підгрупи статичних параметрів </a:t>
            </a:r>
            <a:r>
              <a:rPr lang="uk-UA" sz="2800" dirty="0"/>
              <a:t>відносяться параметри, загально прийняті для усіх типів ІС, які визначають енергетичні показники, наприклад, струм споживання , напругу живлення і т.д</a:t>
            </a:r>
            <a:r>
              <a:rPr lang="uk-UA" sz="2800" dirty="0" smtClean="0"/>
              <a:t>.</a:t>
            </a:r>
          </a:p>
          <a:p>
            <a:pPr marL="0" indent="342900" algn="just">
              <a:buNone/>
            </a:pPr>
            <a:r>
              <a:rPr lang="uk-UA" sz="2800" dirty="0" smtClean="0"/>
              <a:t> </a:t>
            </a:r>
            <a:r>
              <a:rPr lang="uk-UA" sz="2800" dirty="0"/>
              <a:t>До </a:t>
            </a:r>
            <a:r>
              <a:rPr lang="uk-UA" sz="2800" b="1" dirty="0"/>
              <a:t>другої підгрупи відносяться параметри</a:t>
            </a:r>
            <a:r>
              <a:rPr lang="uk-UA" sz="2800" dirty="0"/>
              <a:t>, які характерні лише для перетворювачів. Це характеристика перетворення (ХП), розрядність, діапазон та рівні вхідних і вихідних сигналів, </a:t>
            </a:r>
            <a:r>
              <a:rPr lang="uk-UA" sz="2800" dirty="0" smtClean="0"/>
              <a:t>нелінійність, абсолютна </a:t>
            </a:r>
            <a:r>
              <a:rPr lang="uk-UA" sz="2800" dirty="0"/>
              <a:t>похибка перетворення, напруга відхилення нуля на виході ЦАП або АЦП. </a:t>
            </a:r>
            <a:endParaRPr lang="ru-RU" sz="2800" dirty="0"/>
          </a:p>
          <a:p>
            <a:pPr marL="0" indent="342900" algn="just">
              <a:buNone/>
            </a:pPr>
            <a:endParaRPr lang="ru-RU" sz="2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lnSpcReduction="10000"/>
          </a:bodyPr>
          <a:lstStyle/>
          <a:p>
            <a:pPr marL="0" indent="342900">
              <a:buNone/>
            </a:pPr>
            <a:r>
              <a:rPr lang="uk-UA" sz="2800" dirty="0" smtClean="0"/>
              <a:t>До складу АЦП послідовного наближення мають входити наступні пристрої: </a:t>
            </a:r>
          </a:p>
          <a:p>
            <a:pPr marL="0" indent="342900">
              <a:buNone/>
            </a:pPr>
            <a:r>
              <a:rPr lang="uk-UA" sz="2800" dirty="0" smtClean="0"/>
              <a:t>         – генератор прямокутних імпульсів </a:t>
            </a:r>
            <a:r>
              <a:rPr lang="uk-UA" sz="2800" i="1" dirty="0" smtClean="0"/>
              <a:t>D1</a:t>
            </a:r>
            <a:r>
              <a:rPr lang="uk-UA" sz="2800" dirty="0" smtClean="0"/>
              <a:t>; </a:t>
            </a:r>
          </a:p>
          <a:p>
            <a:pPr marL="0" indent="342900">
              <a:buNone/>
            </a:pPr>
            <a:r>
              <a:rPr lang="uk-UA" sz="2800" dirty="0" smtClean="0"/>
              <a:t>         – лічильник імпульсів </a:t>
            </a:r>
            <a:r>
              <a:rPr lang="uk-UA" sz="2800" i="1" dirty="0" smtClean="0"/>
              <a:t>D2</a:t>
            </a:r>
            <a:r>
              <a:rPr lang="uk-UA" sz="2800" dirty="0" smtClean="0"/>
              <a:t>;</a:t>
            </a:r>
          </a:p>
          <a:p>
            <a:pPr marL="0" indent="342900">
              <a:buNone/>
            </a:pPr>
            <a:r>
              <a:rPr lang="uk-UA" sz="2800" dirty="0" smtClean="0"/>
              <a:t>         – ЦАП </a:t>
            </a:r>
            <a:r>
              <a:rPr lang="uk-UA" sz="2800" i="1" dirty="0" smtClean="0"/>
              <a:t>D5</a:t>
            </a:r>
            <a:r>
              <a:rPr lang="uk-UA" sz="2800" dirty="0" smtClean="0"/>
              <a:t>;</a:t>
            </a:r>
          </a:p>
          <a:p>
            <a:pPr marL="0" indent="342900">
              <a:buNone/>
            </a:pPr>
            <a:r>
              <a:rPr lang="uk-UA" sz="2800" dirty="0" smtClean="0"/>
              <a:t>         – паралельний регістр </a:t>
            </a:r>
            <a:r>
              <a:rPr lang="uk-UA" sz="2800" i="1" dirty="0" smtClean="0"/>
              <a:t>D6</a:t>
            </a:r>
            <a:r>
              <a:rPr lang="uk-UA" sz="2800" dirty="0" smtClean="0"/>
              <a:t>;</a:t>
            </a:r>
          </a:p>
          <a:p>
            <a:pPr marL="0" indent="342900">
              <a:buNone/>
            </a:pPr>
            <a:r>
              <a:rPr lang="uk-UA" sz="2800" dirty="0" smtClean="0"/>
              <a:t>         – формувач одиничного імпульсу </a:t>
            </a:r>
            <a:r>
              <a:rPr lang="uk-UA" sz="2800" i="1" dirty="0" smtClean="0"/>
              <a:t>D3</a:t>
            </a:r>
            <a:r>
              <a:rPr lang="uk-UA" sz="2800" dirty="0" smtClean="0"/>
              <a:t>,</a:t>
            </a:r>
            <a:r>
              <a:rPr lang="uk-UA" sz="2800" i="1" dirty="0" smtClean="0"/>
              <a:t> D4</a:t>
            </a:r>
            <a:r>
              <a:rPr lang="uk-UA" sz="2800" dirty="0" smtClean="0"/>
              <a:t> для запуску регістра </a:t>
            </a:r>
            <a:r>
              <a:rPr lang="uk-UA" sz="2800" i="1" dirty="0" smtClean="0"/>
              <a:t>D6</a:t>
            </a:r>
            <a:r>
              <a:rPr lang="uk-UA" sz="2800" dirty="0" smtClean="0"/>
              <a:t>;</a:t>
            </a:r>
          </a:p>
          <a:p>
            <a:pPr marL="0" indent="342900">
              <a:buNone/>
            </a:pPr>
            <a:r>
              <a:rPr lang="uk-UA" sz="2800" dirty="0" smtClean="0"/>
              <a:t>         – аналоговий </a:t>
            </a:r>
            <a:r>
              <a:rPr lang="uk-UA" sz="2800" dirty="0" err="1" smtClean="0"/>
              <a:t>віднімач</a:t>
            </a:r>
            <a:r>
              <a:rPr lang="uk-UA" sz="2800" dirty="0" smtClean="0"/>
              <a:t> </a:t>
            </a:r>
            <a:r>
              <a:rPr lang="uk-UA" sz="2800" i="1" dirty="0" smtClean="0"/>
              <a:t>А1</a:t>
            </a:r>
            <a:r>
              <a:rPr lang="uk-UA" sz="2800" dirty="0" smtClean="0"/>
              <a:t>;</a:t>
            </a:r>
          </a:p>
          <a:p>
            <a:pPr marL="0" indent="342900">
              <a:buNone/>
            </a:pPr>
            <a:r>
              <a:rPr lang="uk-UA" sz="2800" dirty="0" smtClean="0"/>
              <a:t>         – підсилювач-обмежувач </a:t>
            </a:r>
            <a:r>
              <a:rPr lang="uk-UA" sz="2800" i="1" dirty="0" smtClean="0"/>
              <a:t>А2</a:t>
            </a:r>
            <a:r>
              <a:rPr lang="uk-UA" sz="2800" dirty="0" smtClean="0"/>
              <a:t>;</a:t>
            </a:r>
          </a:p>
          <a:p>
            <a:pPr marL="0" indent="342900">
              <a:buNone/>
            </a:pPr>
            <a:r>
              <a:rPr lang="uk-UA" sz="2800" dirty="0" smtClean="0"/>
              <a:t>         – </a:t>
            </a:r>
            <a:r>
              <a:rPr lang="uk-UA" sz="2800" dirty="0" err="1" smtClean="0"/>
              <a:t>пороговий</a:t>
            </a:r>
            <a:r>
              <a:rPr lang="uk-UA" sz="2800" dirty="0" smtClean="0"/>
              <a:t> елемент з гістерезисом, наприклад, тригер </a:t>
            </a:r>
            <a:r>
              <a:rPr lang="uk-UA" sz="2800" dirty="0" err="1" smtClean="0"/>
              <a:t>Шмітта</a:t>
            </a:r>
            <a:r>
              <a:rPr lang="uk-UA" sz="2800" dirty="0" smtClean="0"/>
              <a:t> </a:t>
            </a:r>
            <a:r>
              <a:rPr lang="uk-UA" sz="2800" i="1" dirty="0" smtClean="0"/>
              <a:t>А3</a:t>
            </a:r>
            <a:r>
              <a:rPr lang="uk-UA" sz="2800" dirty="0" smtClean="0"/>
              <a:t>;</a:t>
            </a:r>
          </a:p>
          <a:p>
            <a:pPr marL="0" indent="342900">
              <a:buNone/>
            </a:pPr>
            <a:r>
              <a:rPr lang="uk-UA" sz="2800" dirty="0" smtClean="0"/>
              <a:t>         – відтворювальний пристрій </a:t>
            </a:r>
            <a:r>
              <a:rPr lang="uk-UA" sz="2800" i="1" dirty="0" smtClean="0"/>
              <a:t>А4</a:t>
            </a:r>
            <a:r>
              <a:rPr lang="uk-UA" sz="2800" dirty="0" smtClean="0"/>
              <a:t>, яким може бути цифровий індикатор, інтерфейс передавання тощо.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Перевагою АЦП послідовного наближення є висока роздільна здатність, яка зумовлена відсутністю зворотного зв’язку (зв’язок </a:t>
            </a:r>
            <a:r>
              <a:rPr lang="uk-UA" sz="2800" i="1" dirty="0" smtClean="0"/>
              <a:t>А3</a:t>
            </a:r>
            <a:r>
              <a:rPr lang="uk-UA" sz="2800" dirty="0" smtClean="0"/>
              <a:t> – </a:t>
            </a:r>
            <a:r>
              <a:rPr lang="uk-UA" sz="2800" i="1" dirty="0" smtClean="0"/>
              <a:t>D4</a:t>
            </a:r>
            <a:r>
              <a:rPr lang="uk-UA" sz="2800" dirty="0" smtClean="0"/>
              <a:t> не є зворотним, бо не впливає на роботу елементів тракту сигналу: </a:t>
            </a:r>
            <a:r>
              <a:rPr lang="uk-UA" sz="2800" i="1" dirty="0" smtClean="0"/>
              <a:t>D2</a:t>
            </a:r>
            <a:r>
              <a:rPr lang="uk-UA" sz="2800" dirty="0" smtClean="0"/>
              <a:t>, </a:t>
            </a:r>
            <a:r>
              <a:rPr lang="uk-UA" sz="2800" i="1" dirty="0" smtClean="0"/>
              <a:t>D5 </a:t>
            </a:r>
            <a:r>
              <a:rPr lang="uk-UA" sz="2800" dirty="0" smtClean="0"/>
              <a:t>та ін.). Через це можна без появи </a:t>
            </a:r>
            <a:r>
              <a:rPr lang="uk-UA" sz="2800" i="1" dirty="0" smtClean="0"/>
              <a:t>самозбудження</a:t>
            </a:r>
            <a:r>
              <a:rPr lang="uk-UA" sz="2800" dirty="0" smtClean="0"/>
              <a:t> збільшувати коефіцієнт підсилення підсилювача-обмежувача </a:t>
            </a:r>
            <a:r>
              <a:rPr lang="uk-UA" sz="2800" i="1" dirty="0" smtClean="0"/>
              <a:t>А2</a:t>
            </a:r>
            <a:r>
              <a:rPr lang="uk-UA" sz="2800" dirty="0" smtClean="0"/>
              <a:t>, підвищуючи саме тим роздільну здатність.</a:t>
            </a:r>
            <a:endParaRPr lang="ru-RU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Значним недоліком АЦП послідовного наближення є дуже мала швидкодія, яка зумовлена тим, що незалежно від рівня вхідної напруги </a:t>
            </a:r>
            <a:r>
              <a:rPr lang="uk-UA" sz="2800" i="1" dirty="0" err="1" smtClean="0"/>
              <a:t>U</a:t>
            </a:r>
            <a:r>
              <a:rPr lang="uk-UA" sz="2800" i="1" baseline="-25000" dirty="0" err="1" smtClean="0"/>
              <a:t>х</a:t>
            </a:r>
            <a:r>
              <a:rPr lang="uk-UA" sz="2800" dirty="0" smtClean="0"/>
              <a:t>, лічильник імпульсів </a:t>
            </a:r>
            <a:r>
              <a:rPr lang="uk-UA" sz="2800" i="1" dirty="0" smtClean="0"/>
              <a:t>D2</a:t>
            </a:r>
            <a:r>
              <a:rPr lang="uk-UA" sz="2800" dirty="0" smtClean="0"/>
              <a:t> починає свою роботу з нульового стану (моменти </a:t>
            </a:r>
            <a:r>
              <a:rPr lang="uk-UA" sz="2800" i="1" dirty="0" smtClean="0"/>
              <a:t>t</a:t>
            </a:r>
            <a:r>
              <a:rPr lang="uk-UA" sz="2800" baseline="-25000" dirty="0" smtClean="0"/>
              <a:t>0</a:t>
            </a:r>
            <a:r>
              <a:rPr lang="uk-UA" sz="2800" dirty="0" smtClean="0"/>
              <a:t>, </a:t>
            </a:r>
            <a:r>
              <a:rPr lang="uk-UA" sz="2800" baseline="-25000" dirty="0" smtClean="0"/>
              <a:t> </a:t>
            </a:r>
            <a:r>
              <a:rPr lang="uk-UA" sz="2800" i="1" dirty="0" smtClean="0"/>
              <a:t>t</a:t>
            </a:r>
            <a:r>
              <a:rPr lang="uk-UA" sz="2800" baseline="-25000" dirty="0" smtClean="0"/>
              <a:t>4</a:t>
            </a:r>
            <a:r>
              <a:rPr lang="uk-UA" sz="2800" dirty="0" smtClean="0"/>
              <a:t>, </a:t>
            </a:r>
            <a:r>
              <a:rPr lang="uk-UA" sz="2800" baseline="-25000" dirty="0" smtClean="0"/>
              <a:t> </a:t>
            </a:r>
            <a:r>
              <a:rPr lang="uk-UA" sz="2800" i="1" dirty="0" smtClean="0"/>
              <a:t>t</a:t>
            </a:r>
            <a:r>
              <a:rPr lang="uk-UA" sz="2800" baseline="-25000" dirty="0" smtClean="0"/>
              <a:t>7</a:t>
            </a:r>
            <a:r>
              <a:rPr lang="uk-UA" sz="2800" dirty="0" smtClean="0"/>
              <a:t> і т. ін.) для кожного перетворювання (моменти </a:t>
            </a:r>
            <a:r>
              <a:rPr lang="uk-UA" sz="2800" i="1" dirty="0" smtClean="0"/>
              <a:t>t</a:t>
            </a:r>
            <a:r>
              <a:rPr lang="uk-UA" sz="2800" baseline="-25000" dirty="0" smtClean="0"/>
              <a:t>3</a:t>
            </a:r>
            <a:r>
              <a:rPr lang="uk-UA" sz="2800" dirty="0" smtClean="0"/>
              <a:t>, </a:t>
            </a:r>
            <a:r>
              <a:rPr lang="uk-UA" sz="2800" baseline="-25000" dirty="0" smtClean="0"/>
              <a:t> </a:t>
            </a:r>
            <a:r>
              <a:rPr lang="uk-UA" sz="2800" i="1" dirty="0" smtClean="0"/>
              <a:t>t</a:t>
            </a:r>
            <a:r>
              <a:rPr lang="uk-UA" sz="2800" baseline="-25000" dirty="0" smtClean="0"/>
              <a:t>6</a:t>
            </a:r>
            <a:r>
              <a:rPr lang="uk-UA" sz="2800" dirty="0" smtClean="0"/>
              <a:t>, </a:t>
            </a:r>
            <a:r>
              <a:rPr lang="uk-UA" sz="2800" baseline="-25000" dirty="0" smtClean="0"/>
              <a:t> </a:t>
            </a:r>
            <a:r>
              <a:rPr lang="uk-UA" sz="2800" i="1" dirty="0" smtClean="0"/>
              <a:t>..</a:t>
            </a:r>
            <a:r>
              <a:rPr lang="uk-UA" sz="2800" dirty="0" smtClean="0"/>
              <a:t>., .). При цьому втрачається значний час </a:t>
            </a:r>
            <a:r>
              <a:rPr lang="uk-UA" sz="2800" i="1" dirty="0" smtClean="0"/>
              <a:t>t</a:t>
            </a:r>
            <a:r>
              <a:rPr lang="uk-UA" sz="2800" baseline="-25000" dirty="0" smtClean="0"/>
              <a:t>3</a:t>
            </a:r>
            <a:r>
              <a:rPr lang="uk-UA" sz="2800" dirty="0" smtClean="0"/>
              <a:t> …</a:t>
            </a:r>
            <a:r>
              <a:rPr lang="uk-UA" sz="2800" i="1" dirty="0" smtClean="0"/>
              <a:t> t</a:t>
            </a:r>
            <a:r>
              <a:rPr lang="uk-UA" sz="2800" baseline="-25000" dirty="0" smtClean="0"/>
              <a:t>4</a:t>
            </a:r>
            <a:r>
              <a:rPr lang="uk-UA" sz="2800" dirty="0" smtClean="0"/>
              <a:t>.</a:t>
            </a:r>
            <a:endParaRPr lang="ru-RU" sz="2800" dirty="0" smtClean="0"/>
          </a:p>
          <a:p>
            <a:pPr marL="0" indent="342900" algn="just"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pPr marL="0" indent="342900" algn="ctr">
              <a:buNone/>
            </a:pPr>
            <a:r>
              <a:rPr lang="uk-UA" sz="2800" b="1" dirty="0" smtClean="0"/>
              <a:t>5.3.2.2 Слідкуючі АЦП</a:t>
            </a:r>
          </a:p>
          <a:p>
            <a:pPr marL="0" indent="342900" algn="ctr">
              <a:buNone/>
            </a:pPr>
            <a:endParaRPr lang="uk-UA" sz="2800" b="1" dirty="0" smtClean="0"/>
          </a:p>
          <a:p>
            <a:pPr marL="0" indent="342900" algn="just">
              <a:buNone/>
            </a:pPr>
            <a:r>
              <a:rPr lang="uk-UA" sz="2800" dirty="0" smtClean="0"/>
              <a:t>Принцип дії </a:t>
            </a:r>
            <a:r>
              <a:rPr lang="uk-UA" sz="2800" i="1" dirty="0" smtClean="0"/>
              <a:t>слідкуючого аналого-цифрового перетворення</a:t>
            </a:r>
            <a:r>
              <a:rPr lang="uk-UA" sz="2800" dirty="0" smtClean="0"/>
              <a:t> полягає в тому, що після кожної перекомпенсації еталонна напруга </a:t>
            </a:r>
            <a:r>
              <a:rPr lang="uk-UA" sz="2800" i="1" dirty="0" smtClean="0"/>
              <a:t>U</a:t>
            </a:r>
            <a:r>
              <a:rPr lang="uk-UA" sz="2800" baseline="-25000" dirty="0" smtClean="0"/>
              <a:t>0</a:t>
            </a:r>
            <a:r>
              <a:rPr lang="uk-UA" sz="2800" dirty="0" smtClean="0"/>
              <a:t> зменшується не на всю величину, а тільки, щоб викликати </a:t>
            </a:r>
            <a:r>
              <a:rPr lang="uk-UA" sz="2800" dirty="0" err="1" smtClean="0"/>
              <a:t>недокомпенсацію</a:t>
            </a:r>
            <a:r>
              <a:rPr lang="uk-UA" sz="2800" dirty="0" smtClean="0"/>
              <a:t>. Так еталонна напруга </a:t>
            </a:r>
            <a:r>
              <a:rPr lang="uk-UA" sz="2800" i="1" dirty="0" smtClean="0"/>
              <a:t>U</a:t>
            </a:r>
            <a:r>
              <a:rPr lang="uk-UA" sz="2800" baseline="-25000" dirty="0" smtClean="0"/>
              <a:t>0</a:t>
            </a:r>
            <a:r>
              <a:rPr lang="uk-UA" sz="2800" dirty="0" smtClean="0"/>
              <a:t> </a:t>
            </a:r>
            <a:r>
              <a:rPr lang="uk-UA" sz="2800" dirty="0" err="1" smtClean="0"/>
              <a:t>“слідкує”</a:t>
            </a:r>
            <a:r>
              <a:rPr lang="uk-UA" sz="2800" dirty="0" smtClean="0"/>
              <a:t> за вхідною напругою </a:t>
            </a:r>
            <a:r>
              <a:rPr lang="uk-UA" sz="2800" i="1" dirty="0" err="1" smtClean="0"/>
              <a:t>U</a:t>
            </a:r>
            <a:r>
              <a:rPr lang="uk-UA" sz="2800" i="1" baseline="-25000" dirty="0" err="1" smtClean="0"/>
              <a:t>х</a:t>
            </a:r>
            <a:r>
              <a:rPr lang="uk-UA" sz="2800" dirty="0" smtClean="0"/>
              <a:t>, відхиляючись від неї лише на малу величину. На це відхилення потрібний малий час, через що підвищується швидкодія. </a:t>
            </a:r>
          </a:p>
          <a:p>
            <a:pPr marL="0" indent="342900" algn="ctr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pPr marL="0" indent="342900" algn="ctr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ru-RU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357166"/>
            <a:ext cx="6429420" cy="51162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0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1" y="214290"/>
            <a:ext cx="8101817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Перевага слідкуючого АЦП полягає у тому що еталонна напруга </a:t>
            </a:r>
            <a:r>
              <a:rPr lang="uk-UA" sz="2800" i="1" dirty="0" smtClean="0"/>
              <a:t>U</a:t>
            </a:r>
            <a:r>
              <a:rPr lang="uk-UA" sz="2800" baseline="-25000" dirty="0" smtClean="0"/>
              <a:t>0</a:t>
            </a:r>
            <a:r>
              <a:rPr lang="uk-UA" sz="2800" dirty="0" smtClean="0"/>
              <a:t> змінюється не на весь свій діапазон, як в АЦП послідовного наближення, а лише на декілька кроків квантування, </a:t>
            </a:r>
            <a:r>
              <a:rPr lang="uk-UA" sz="2800" dirty="0" err="1" smtClean="0"/>
              <a:t>“слідкуючи”</a:t>
            </a:r>
            <a:r>
              <a:rPr lang="uk-UA" sz="2800" dirty="0" smtClean="0"/>
              <a:t> за вхідною напругою </a:t>
            </a:r>
            <a:r>
              <a:rPr lang="uk-UA" sz="2800" i="1" dirty="0" err="1" smtClean="0"/>
              <a:t>U</a:t>
            </a:r>
            <a:r>
              <a:rPr lang="uk-UA" sz="2800" i="1" baseline="-25000" dirty="0" err="1" smtClean="0"/>
              <a:t>х</a:t>
            </a:r>
            <a:r>
              <a:rPr lang="uk-UA" sz="2800" dirty="0" smtClean="0"/>
              <a:t>. Це й підвищує швидкодію.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Щодо недоліків слідкуючого АЦП, то головний з них полягає в тому, що АЦП має </a:t>
            </a:r>
            <a:r>
              <a:rPr lang="uk-UA" sz="2800" b="1" dirty="0" smtClean="0"/>
              <a:t>зворотний зв’язок </a:t>
            </a:r>
            <a:r>
              <a:rPr lang="uk-UA" sz="2800" dirty="0" smtClean="0"/>
              <a:t>(</a:t>
            </a:r>
            <a:r>
              <a:rPr lang="uk-UA" sz="2800" i="1" dirty="0" smtClean="0"/>
              <a:t>А3</a:t>
            </a:r>
            <a:r>
              <a:rPr lang="uk-UA" sz="2800" dirty="0" smtClean="0"/>
              <a:t> – </a:t>
            </a:r>
            <a:r>
              <a:rPr lang="uk-UA" sz="2800" i="1" dirty="0" smtClean="0"/>
              <a:t>D6</a:t>
            </a:r>
            <a:r>
              <a:rPr lang="uk-UA" sz="2800" dirty="0" smtClean="0"/>
              <a:t>). Через це слідкуючі АЦП мають схильність до </a:t>
            </a:r>
            <a:r>
              <a:rPr lang="uk-UA" sz="2800" b="1" dirty="0" smtClean="0"/>
              <a:t>самозбудження</a:t>
            </a:r>
            <a:r>
              <a:rPr lang="uk-UA" sz="2800" dirty="0" smtClean="0"/>
              <a:t>. Тому підсилення </a:t>
            </a:r>
            <a:r>
              <a:rPr lang="uk-UA" sz="2800" i="1" dirty="0" smtClean="0"/>
              <a:t>А2</a:t>
            </a:r>
            <a:r>
              <a:rPr lang="uk-UA" sz="2800" dirty="0" smtClean="0"/>
              <a:t> має бути менше за АЦП послідовного наближення, через що й роздільна здатність менше.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Наступним недоліком є те, що час перетворення хоча і менше за АЦП послідовного наближення, але може займати декілька тактових інтервалів.</a:t>
            </a:r>
            <a:endParaRPr lang="ru-RU" sz="2800" dirty="0" smtClean="0"/>
          </a:p>
          <a:p>
            <a:pPr marL="0" indent="342900" algn="ctr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pPr marL="0" indent="342900" algn="ctr">
              <a:buNone/>
            </a:pPr>
            <a:r>
              <a:rPr lang="uk-UA" sz="2800" b="1" dirty="0" smtClean="0"/>
              <a:t>5.3.2.</a:t>
            </a:r>
            <a:r>
              <a:rPr lang="en-US" sz="2800" b="1" dirty="0" smtClean="0"/>
              <a:t>3</a:t>
            </a:r>
            <a:r>
              <a:rPr lang="uk-UA" sz="2800" b="1" dirty="0" smtClean="0"/>
              <a:t> АЦП паралельного кодування</a:t>
            </a:r>
          </a:p>
          <a:p>
            <a:pPr marL="0" indent="342900" algn="ctr">
              <a:buNone/>
            </a:pPr>
            <a:endParaRPr lang="uk-UA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АЦП </a:t>
            </a:r>
            <a:r>
              <a:rPr lang="uk-UA" sz="2800" i="1" dirty="0" smtClean="0"/>
              <a:t>паралельного кодування</a:t>
            </a:r>
            <a:r>
              <a:rPr lang="uk-UA" sz="2800" dirty="0" smtClean="0"/>
              <a:t> – це найбільш швидкодіючі перетворювачі. Висока швидкодія цього типу АЦП забезпечується за рахунок </a:t>
            </a:r>
            <a:r>
              <a:rPr lang="uk-UA" sz="2800" i="1" dirty="0" smtClean="0"/>
              <a:t>одночасного</a:t>
            </a:r>
            <a:r>
              <a:rPr lang="uk-UA" sz="2800" dirty="0" smtClean="0"/>
              <a:t> порівняння вхідного сигналу з багатьма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/>
              <a:t> квантами опорної напруги на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/>
              <a:t> компараторах.</a:t>
            </a:r>
            <a:endParaRPr lang="ru-RU" sz="2800" dirty="0" smtClean="0"/>
          </a:p>
          <a:p>
            <a:pPr marL="0" indent="342900" algn="just"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85728"/>
            <a:ext cx="5715040" cy="6150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28596" y="142852"/>
            <a:ext cx="8715404" cy="6715148"/>
          </a:xfrm>
        </p:spPr>
        <p:txBody>
          <a:bodyPr>
            <a:normAutofit/>
          </a:bodyPr>
          <a:lstStyle/>
          <a:p>
            <a:pPr marL="0" indent="342900">
              <a:buNone/>
            </a:pPr>
            <a:r>
              <a:rPr lang="uk-UA" sz="2800" dirty="0" smtClean="0"/>
              <a:t>АЦП містить:</a:t>
            </a:r>
          </a:p>
          <a:p>
            <a:pPr marL="0" indent="342900">
              <a:buFontTx/>
              <a:buChar char="-"/>
            </a:pPr>
            <a:r>
              <a:rPr lang="uk-UA" sz="2800" dirty="0" smtClean="0"/>
              <a:t>подільник опорних напруг на резисторах </a:t>
            </a:r>
            <a:r>
              <a:rPr lang="uk-UA" sz="2800" i="1" dirty="0" smtClean="0"/>
              <a:t>R</a:t>
            </a:r>
            <a:r>
              <a:rPr lang="uk-UA" sz="2800" dirty="0" smtClean="0"/>
              <a:t>/2, </a:t>
            </a:r>
            <a:r>
              <a:rPr lang="uk-UA" sz="2800" i="1" dirty="0" err="1" smtClean="0"/>
              <a:t>R</a:t>
            </a:r>
            <a:r>
              <a:rPr lang="uk-UA" sz="2800" i="1" dirty="0" smtClean="0"/>
              <a:t>, </a:t>
            </a:r>
            <a:r>
              <a:rPr lang="uk-UA" sz="2800" i="1" dirty="0" err="1" smtClean="0"/>
              <a:t>R</a:t>
            </a:r>
            <a:r>
              <a:rPr lang="uk-UA" sz="2800" i="1" dirty="0" smtClean="0"/>
              <a:t>, </a:t>
            </a:r>
            <a:r>
              <a:rPr lang="uk-UA" sz="2800" dirty="0" smtClean="0"/>
              <a:t>…</a:t>
            </a:r>
            <a:r>
              <a:rPr lang="uk-UA" sz="2800" i="1" dirty="0" smtClean="0"/>
              <a:t>, </a:t>
            </a:r>
            <a:r>
              <a:rPr lang="uk-UA" sz="2800" i="1" dirty="0" err="1" smtClean="0"/>
              <a:t>R</a:t>
            </a:r>
            <a:r>
              <a:rPr lang="uk-UA" sz="2800" dirty="0" smtClean="0"/>
              <a:t>/2;  </a:t>
            </a:r>
          </a:p>
          <a:p>
            <a:pPr marL="0" indent="342900">
              <a:buFontTx/>
              <a:buChar char="-"/>
            </a:pPr>
            <a:r>
              <a:rPr lang="uk-UA" sz="2800" dirty="0" smtClean="0"/>
              <a:t>компаратори </a:t>
            </a:r>
            <a:r>
              <a:rPr lang="uk-UA" sz="2800" i="1" dirty="0" smtClean="0"/>
              <a:t>А1</a:t>
            </a:r>
            <a:r>
              <a:rPr lang="uk-UA" sz="2800" dirty="0" smtClean="0"/>
              <a:t> – </a:t>
            </a:r>
            <a:r>
              <a:rPr lang="uk-UA" sz="2800" i="1" dirty="0" smtClean="0"/>
              <a:t>А7</a:t>
            </a:r>
            <a:r>
              <a:rPr lang="uk-UA" sz="2800" dirty="0" smtClean="0"/>
              <a:t>; </a:t>
            </a:r>
          </a:p>
          <a:p>
            <a:pPr marL="0" indent="342900">
              <a:buFontTx/>
              <a:buChar char="-"/>
            </a:pPr>
            <a:r>
              <a:rPr lang="uk-UA" sz="2800" dirty="0" smtClean="0"/>
              <a:t>тригери </a:t>
            </a:r>
            <a:r>
              <a:rPr lang="uk-UA" sz="2800" i="1" dirty="0" smtClean="0"/>
              <a:t>D1</a:t>
            </a:r>
            <a:r>
              <a:rPr lang="uk-UA" sz="2800" dirty="0" smtClean="0"/>
              <a:t> – </a:t>
            </a:r>
            <a:r>
              <a:rPr lang="uk-UA" sz="2800" i="1" dirty="0" smtClean="0"/>
              <a:t>D7</a:t>
            </a:r>
            <a:r>
              <a:rPr lang="uk-UA" sz="2800" dirty="0" smtClean="0"/>
              <a:t> </a:t>
            </a:r>
          </a:p>
          <a:p>
            <a:pPr marL="0" indent="342900">
              <a:buFontTx/>
              <a:buChar char="-"/>
            </a:pPr>
            <a:r>
              <a:rPr lang="uk-UA" sz="2800" dirty="0" smtClean="0"/>
              <a:t>шифратор унітарного коду в двійковий (або інший) </a:t>
            </a:r>
            <a:r>
              <a:rPr lang="uk-UA" sz="2800" i="1" dirty="0" smtClean="0"/>
              <a:t>D8</a:t>
            </a:r>
            <a:r>
              <a:rPr lang="uk-UA" sz="2800" dirty="0" smtClean="0"/>
              <a:t>. 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Компаратори зіставляють вхідну напругу </a:t>
            </a:r>
            <a:r>
              <a:rPr lang="uk-UA" sz="2800" i="1" dirty="0" err="1" smtClean="0"/>
              <a:t>U</a:t>
            </a:r>
            <a:r>
              <a:rPr lang="uk-UA" sz="2800" i="1" baseline="-25000" dirty="0" err="1" smtClean="0"/>
              <a:t>x</a:t>
            </a:r>
            <a:r>
              <a:rPr lang="uk-UA" sz="2800" dirty="0" smtClean="0"/>
              <a:t> з усіма опорними напругами 1</a:t>
            </a:r>
            <a:r>
              <a:rPr lang="uk-UA" sz="2800" i="1" dirty="0" smtClean="0"/>
              <a:t>h</a:t>
            </a:r>
            <a:r>
              <a:rPr lang="uk-UA" sz="2800" dirty="0" smtClean="0"/>
              <a:t>, 2</a:t>
            </a:r>
            <a:r>
              <a:rPr lang="uk-UA" sz="2800" i="1" dirty="0" smtClean="0"/>
              <a:t>h</a:t>
            </a:r>
            <a:r>
              <a:rPr lang="uk-UA" sz="2800" dirty="0" smtClean="0"/>
              <a:t>, …, 7</a:t>
            </a:r>
            <a:r>
              <a:rPr lang="uk-UA" sz="2800" i="1" dirty="0" smtClean="0"/>
              <a:t>h</a:t>
            </a:r>
            <a:r>
              <a:rPr lang="uk-UA" sz="2800" dirty="0" smtClean="0"/>
              <a:t>, кількість яких дорівнює числу розрядів в унітарному коді.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Тригери запам’ятовують номер рівня опорної напруги, до якого наближена вхідна напруга </a:t>
            </a:r>
            <a:r>
              <a:rPr lang="uk-UA" sz="2800" i="1" dirty="0" err="1" smtClean="0"/>
              <a:t>U</a:t>
            </a:r>
            <a:r>
              <a:rPr lang="uk-UA" sz="2800" i="1" baseline="-25000" dirty="0" err="1" smtClean="0"/>
              <a:t>x</a:t>
            </a:r>
            <a:r>
              <a:rPr lang="uk-UA" sz="2800" dirty="0" smtClean="0"/>
              <a:t>. Тригери необхідні для того, щоб гонки між виходами компараторів не впливали на роботу шифратора.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28596" y="142852"/>
            <a:ext cx="8715404" cy="6715148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Вхідна напруга </a:t>
            </a:r>
            <a:r>
              <a:rPr lang="uk-UA" sz="2800" i="1" dirty="0" err="1" smtClean="0"/>
              <a:t>U</a:t>
            </a:r>
            <a:r>
              <a:rPr lang="uk-UA" sz="2800" i="1" baseline="-25000" dirty="0" err="1" smtClean="0"/>
              <a:t>х</a:t>
            </a:r>
            <a:r>
              <a:rPr lang="uk-UA" sz="2800" dirty="0" smtClean="0"/>
              <a:t> одночасно зіставляється з опорними рівнями, одержаними з подільника. В залежності від неї виходи компараторів набувають значень.</a:t>
            </a:r>
          </a:p>
          <a:p>
            <a:pPr marL="0" indent="342900" algn="ctr">
              <a:buNone/>
            </a:pPr>
            <a:r>
              <a:rPr lang="uk-UA" sz="2400" dirty="0" smtClean="0"/>
              <a:t>Стани елементів паралельного АЦП</a:t>
            </a:r>
            <a:endParaRPr lang="ru-RU" sz="24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8" y="2357430"/>
          <a:ext cx="7358409" cy="4038623"/>
        </p:xfrm>
        <a:graphic>
          <a:graphicData uri="http://schemas.openxmlformats.org/drawingml/2006/table">
            <a:tbl>
              <a:tblPr/>
              <a:tblGrid>
                <a:gridCol w="1143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03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03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2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99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99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99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306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5768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2955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Вхідна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напруга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r>
                        <a:rPr lang="uk-UA" sz="2000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Стани компараторів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Стани шифратора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Десяткове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ru-RU" sz="20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0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0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0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0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0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0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ru-RU" sz="20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0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0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latin typeface="Calibri"/>
                          <a:ea typeface="Times New Roman"/>
                          <a:cs typeface="Times New Roman"/>
                        </a:rPr>
                        <a:t>N</a:t>
                      </a:r>
                      <a:endParaRPr lang="ru-RU" sz="2000" b="1" i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4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000" i="1"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429420"/>
          </a:xfrm>
        </p:spPr>
        <p:txBody>
          <a:bodyPr>
            <a:noAutofit/>
          </a:bodyPr>
          <a:lstStyle/>
          <a:p>
            <a:pPr marL="0" indent="342900" algn="ctr">
              <a:buNone/>
            </a:pPr>
            <a:r>
              <a:rPr lang="uk-UA" sz="2800" b="1" dirty="0"/>
              <a:t>5</a:t>
            </a:r>
            <a:r>
              <a:rPr lang="uk-UA" sz="2800" b="1" dirty="0" smtClean="0"/>
              <a:t>.2 </a:t>
            </a:r>
            <a:r>
              <a:rPr lang="uk-UA" sz="2800" b="1" dirty="0"/>
              <a:t>Цифро-аналогові перетворювачі</a:t>
            </a:r>
            <a:endParaRPr lang="ru-RU" sz="2800" b="1" dirty="0"/>
          </a:p>
          <a:p>
            <a:pPr marL="0" indent="342900" algn="just">
              <a:buNone/>
            </a:pPr>
            <a:r>
              <a:rPr lang="uk-UA" sz="2800" dirty="0"/>
              <a:t> </a:t>
            </a:r>
            <a:r>
              <a:rPr lang="uk-UA" sz="2800" dirty="0" smtClean="0"/>
              <a:t>Цифро-аналоговими </a:t>
            </a:r>
            <a:r>
              <a:rPr lang="uk-UA" sz="2800" dirty="0"/>
              <a:t>перетворювачами (ЦАП) називають пристрої, які виробляють вихідну аналогову величину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вих</a:t>
            </a:r>
            <a:r>
              <a:rPr lang="uk-UA" sz="2800" dirty="0" smtClean="0"/>
              <a:t>, </a:t>
            </a:r>
            <a:r>
              <a:rPr lang="uk-UA" sz="2800" dirty="0"/>
              <a:t>відповідно до цифрової комбінації, наприклад, 20, 21, 22, 23, що надходить до цифрових входів 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3, </a:t>
            </a:r>
            <a:r>
              <a:rPr lang="uk-UA" sz="2800" i="1" dirty="0"/>
              <a:t>х</a:t>
            </a:r>
            <a:r>
              <a:rPr lang="uk-UA" sz="2800" dirty="0"/>
              <a:t>4 перетворювача. </a:t>
            </a:r>
            <a:endParaRPr lang="uk-UA" sz="2800" dirty="0" smtClean="0"/>
          </a:p>
          <a:p>
            <a:pPr marL="0" indent="342900" algn="just">
              <a:buNone/>
            </a:pPr>
            <a:endParaRPr lang="uk-UA" sz="2800" dirty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uk-UA" sz="2800" dirty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ru-RU" sz="2800" dirty="0"/>
          </a:p>
          <a:p>
            <a:pPr marL="0" indent="342900" algn="just">
              <a:buNone/>
            </a:pPr>
            <a:endParaRPr lang="ru-RU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3286124"/>
            <a:ext cx="2857520" cy="3033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04" cy="6715148"/>
          </a:xfrm>
        </p:spPr>
        <p:txBody>
          <a:bodyPr>
            <a:normAutofit lnSpcReduction="10000"/>
          </a:bodyPr>
          <a:lstStyle/>
          <a:p>
            <a:pPr marL="0" indent="342900" algn="just">
              <a:buNone/>
            </a:pPr>
            <a:r>
              <a:rPr lang="uk-UA" sz="2800" dirty="0" smtClean="0"/>
              <a:t>Стани компараторів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за командою </a:t>
            </a:r>
            <a:r>
              <a:rPr lang="uk-UA" sz="2800" i="1" dirty="0" smtClean="0"/>
              <a:t>С</a:t>
            </a:r>
            <a:r>
              <a:rPr lang="uk-UA" sz="2800" dirty="0" smtClean="0"/>
              <a:t> запам’ятовуються відповідно тригерами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D1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D7</a:t>
            </a:r>
            <a:r>
              <a:rPr lang="uk-UA" sz="2800" dirty="0" smtClean="0"/>
              <a:t>.</a:t>
            </a:r>
          </a:p>
          <a:p>
            <a:pPr marL="0" indent="342900" algn="just">
              <a:buNone/>
            </a:pPr>
            <a:r>
              <a:rPr lang="uk-UA" sz="2800" dirty="0" smtClean="0"/>
              <a:t> Завдяки цим тригерам входи шифратора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позбавлені аналогових змін напруг, які діють на виходах компараторів. Тому входи шифратора </a:t>
            </a:r>
            <a:r>
              <a:rPr lang="uk-UA" sz="2800" i="1" dirty="0" smtClean="0"/>
              <a:t>D8</a:t>
            </a:r>
            <a:r>
              <a:rPr lang="uk-UA" sz="2800" dirty="0" smtClean="0"/>
              <a:t> не зазнають гонок, що викликають його хибні спрацьовування. Щодо станів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uk-UA" sz="2800" dirty="0" smtClean="0"/>
              <a:t>, то вони збігаються зі станами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uk-UA" sz="2800" dirty="0" smtClean="0"/>
              <a:t>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Зі схеми видно, що на входи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uk-UA" sz="2800" baseline="-25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/>
              <a:t>шифратора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D8</a:t>
            </a:r>
            <a:r>
              <a:rPr lang="uk-UA" sz="2800" dirty="0" smtClean="0"/>
              <a:t> в унітарному коді надходить номер того рівня опорної напруги, якому дорівнює вхідна напруга </a:t>
            </a:r>
            <a:r>
              <a:rPr lang="uk-UA" sz="28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i="1" baseline="-250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 smtClean="0"/>
              <a:t> з похибкою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uk-UA" sz="2800" dirty="0" smtClean="0"/>
              <a:t>, де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dirty="0" smtClean="0"/>
              <a:t> – крок квантування.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Отже будь-яка вхідна напруга за будь-якої кількості кроків квантування перетворюється в число за лише один такт синхроімпульсу </a:t>
            </a:r>
            <a:r>
              <a:rPr lang="uk-UA" sz="2800" i="1" dirty="0" smtClean="0"/>
              <a:t>С.</a:t>
            </a:r>
            <a:endParaRPr lang="ru-RU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04" cy="6715148"/>
          </a:xfrm>
        </p:spPr>
        <p:txBody>
          <a:bodyPr>
            <a:normAutofit/>
          </a:bodyPr>
          <a:lstStyle/>
          <a:p>
            <a:pPr marL="0" indent="342900" algn="just">
              <a:buNone/>
            </a:pPr>
            <a:r>
              <a:rPr lang="uk-UA" sz="2800" dirty="0" smtClean="0"/>
              <a:t>Паралельний АЦП є найбільш швидкодіючим.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Недоліком АЦП паралельного кодування є значні апаратурні витрати, які пропорційні розрядності перетворювача. Наприклад, для реалізації 100 кроків квантування необхідно мати понад 100 резисторів, 100 компараторів, 100 тригерів і 100-входовий шифратор. 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Реалізувати ці вимоги практично неможливо.</a:t>
            </a:r>
            <a:endParaRPr lang="ru-RU" sz="2800" dirty="0" smtClean="0"/>
          </a:p>
          <a:p>
            <a:pPr marL="0" indent="342900" algn="just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ru-RU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3500438"/>
            <a:ext cx="3527136" cy="3357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04" cy="6715148"/>
          </a:xfrm>
        </p:spPr>
        <p:txBody>
          <a:bodyPr>
            <a:normAutofit/>
          </a:bodyPr>
          <a:lstStyle/>
          <a:p>
            <a:pPr marL="0" indent="342900" algn="ctr">
              <a:buNone/>
            </a:pPr>
            <a:r>
              <a:rPr lang="uk-UA" sz="2800" b="1" dirty="0" smtClean="0"/>
              <a:t>5.3.2.</a:t>
            </a:r>
            <a:r>
              <a:rPr lang="en-US" sz="2800" b="1" dirty="0" smtClean="0"/>
              <a:t>4</a:t>
            </a:r>
            <a:r>
              <a:rPr lang="uk-UA" sz="2800" b="1" dirty="0" smtClean="0"/>
              <a:t> Послідовно-паралельні АЦП</a:t>
            </a:r>
          </a:p>
          <a:p>
            <a:pPr marL="0" indent="342900" algn="just">
              <a:buNone/>
            </a:pPr>
            <a:endParaRPr lang="uk-UA" sz="2800" b="1" dirty="0" smtClean="0"/>
          </a:p>
          <a:p>
            <a:pPr marL="0" indent="342900" algn="just">
              <a:buNone/>
            </a:pPr>
            <a:r>
              <a:rPr lang="uk-UA" sz="2800" dirty="0" smtClean="0"/>
              <a:t>В </a:t>
            </a:r>
            <a:r>
              <a:rPr lang="uk-UA" sz="2800" b="1" i="1" dirty="0" smtClean="0"/>
              <a:t>паралельно-послідовних</a:t>
            </a:r>
            <a:r>
              <a:rPr lang="uk-UA" sz="2800" b="1" dirty="0" smtClean="0"/>
              <a:t> АЦП </a:t>
            </a:r>
            <a:r>
              <a:rPr lang="uk-UA" sz="2800" dirty="0" smtClean="0"/>
              <a:t>використовують два АЦ перетворення: спочатку вхідну напругу перетворюють на число з великим кроком квантування, а потім залишену частину вхідної напруги в межах до одного великого кроку перетворюють дрібними кроками квантування.</a:t>
            </a:r>
            <a:endParaRPr lang="ru-RU" sz="2800" dirty="0" smtClean="0"/>
          </a:p>
          <a:p>
            <a:pPr marL="0" indent="342900" algn="just">
              <a:buNone/>
            </a:pPr>
            <a:r>
              <a:rPr lang="uk-UA" sz="2800" dirty="0" smtClean="0"/>
              <a:t>Нехай кількість кроків дорівнює 100. Як зазначалося раніше, для цього необхідне обладнання 100 унітарних розрядів. Використаємо </a:t>
            </a:r>
            <a:r>
              <a:rPr lang="uk-UA" sz="2800" i="1" dirty="0" smtClean="0"/>
              <a:t>два </a:t>
            </a:r>
            <a:r>
              <a:rPr lang="uk-UA" sz="2800" dirty="0" smtClean="0"/>
              <a:t>АЦП по 10 унітарних розрядів у кожному. Тоді  необхідні лише 20 розрядів. </a:t>
            </a:r>
            <a:endParaRPr lang="ru-RU" sz="2800" dirty="0" smtClean="0"/>
          </a:p>
          <a:p>
            <a:pPr marL="0" indent="342900" algn="just">
              <a:buNone/>
            </a:pPr>
            <a:endParaRPr lang="ru-RU" sz="2800" dirty="0" smtClean="0"/>
          </a:p>
          <a:p>
            <a:pPr marL="0" indent="342900" algn="ctr">
              <a:buNone/>
            </a:pPr>
            <a:endParaRPr lang="uk-UA" sz="2800" dirty="0" smtClean="0"/>
          </a:p>
          <a:p>
            <a:pPr marL="0" indent="342900" algn="just"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857496"/>
            <a:ext cx="9148947" cy="3357586"/>
          </a:xfrm>
          <a:prstGeom prst="rect">
            <a:avLst/>
          </a:prstGeom>
          <a:noFill/>
        </p:spPr>
      </p:pic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0" y="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схема паралельно-послідовного АЦП містить: два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АЦП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D1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і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D5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на 10 унітарних розрядів. АЦП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D1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має опорну напругу 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U</a:t>
            </a:r>
            <a:r>
              <a:rPr kumimoji="0" lang="uk-UA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оп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а АЦП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D5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у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разів менше, де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кількість розрядів.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Тому крок квантування АЦП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D1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становить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= 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U</a:t>
            </a:r>
            <a:r>
              <a:rPr kumimoji="0" lang="uk-UA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оп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/10 = 0,1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U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оп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а АЦП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D5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має крок квантування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 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= 0,1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U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оп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/10 = 0,01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U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оп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/>
            <a:r>
              <a:rPr lang="uk-UA" sz="2800" dirty="0" smtClean="0"/>
              <a:t>Нехай вхідна напруга, яку треба перетворити на число, дорівнює </a:t>
            </a:r>
            <a:r>
              <a:rPr lang="uk-UA" sz="2800" i="1" dirty="0" err="1" smtClean="0"/>
              <a:t>U</a:t>
            </a:r>
            <a:r>
              <a:rPr lang="uk-UA" sz="2800" i="1" baseline="-25000" dirty="0" err="1" smtClean="0"/>
              <a:t>х</a:t>
            </a:r>
            <a:r>
              <a:rPr lang="uk-UA" sz="2800" baseline="-25000" dirty="0" smtClean="0"/>
              <a:t> </a:t>
            </a:r>
            <a:r>
              <a:rPr lang="uk-UA" sz="2800" dirty="0" smtClean="0"/>
              <a:t>= 99</a:t>
            </a:r>
            <a:r>
              <a:rPr lang="uk-UA" sz="2800" i="1" dirty="0" smtClean="0"/>
              <a:t>h</a:t>
            </a:r>
            <a:r>
              <a:rPr lang="uk-UA" sz="2800" dirty="0" smtClean="0"/>
              <a:t>. Тоді число на виході суматора </a:t>
            </a:r>
            <a:r>
              <a:rPr lang="uk-UA" sz="2800" i="1" dirty="0" smtClean="0"/>
              <a:t>D6</a:t>
            </a:r>
            <a:r>
              <a:rPr lang="uk-UA" sz="2800" dirty="0" smtClean="0"/>
              <a:t> має дорівнювати 99. Це здійснюється наступним чином. На виходах АЦП </a:t>
            </a:r>
            <a:r>
              <a:rPr lang="uk-UA" sz="2800" i="1" dirty="0" smtClean="0"/>
              <a:t>D1</a:t>
            </a:r>
            <a:r>
              <a:rPr lang="uk-UA" sz="2800" dirty="0" smtClean="0"/>
              <a:t> буде число 8 + 1 = 9. Суматором </a:t>
            </a:r>
            <a:r>
              <a:rPr lang="uk-UA" sz="2800" i="1" dirty="0" smtClean="0"/>
              <a:t>D6</a:t>
            </a:r>
            <a:r>
              <a:rPr lang="uk-UA" sz="2800" dirty="0" smtClean="0"/>
              <a:t> воно сприймається як  90. </a:t>
            </a:r>
            <a:endParaRPr lang="ru-RU" sz="2800" dirty="0" smtClean="0"/>
          </a:p>
          <a:p>
            <a:pPr indent="457200" algn="just"/>
            <a:r>
              <a:rPr lang="uk-UA" sz="2800" dirty="0" smtClean="0"/>
              <a:t>На виходах АЦП </a:t>
            </a:r>
            <a:r>
              <a:rPr lang="uk-UA" sz="2800" i="1" dirty="0" smtClean="0"/>
              <a:t>D2</a:t>
            </a:r>
            <a:r>
              <a:rPr lang="uk-UA" sz="2800" dirty="0" smtClean="0"/>
              <a:t> буде число 8 + 1 = 9. Разом 90 + 9 = 99. При цьому на виходах суматора </a:t>
            </a:r>
            <a:r>
              <a:rPr lang="uk-UA" sz="2800" i="1" dirty="0" smtClean="0"/>
              <a:t>D6</a:t>
            </a:r>
            <a:r>
              <a:rPr lang="uk-UA" sz="2800" dirty="0" smtClean="0"/>
              <a:t> буде двійкове число 1100011, десятковий еквівалент якого становить 64 + 32 + 2+1 = 99.</a:t>
            </a:r>
            <a:endParaRPr lang="ru-RU" sz="2800" dirty="0" smtClean="0"/>
          </a:p>
          <a:p>
            <a:pPr indent="457200" algn="just"/>
            <a:r>
              <a:rPr lang="uk-UA" sz="2800" dirty="0" smtClean="0"/>
              <a:t>Так число 99 одержане не 99 унітарними розрядами, а лише двадцятьма.</a:t>
            </a:r>
            <a:endParaRPr lang="ru-RU" sz="2800" dirty="0" smtClean="0"/>
          </a:p>
          <a:p>
            <a:pPr indent="457200" algn="just"/>
            <a:r>
              <a:rPr lang="uk-UA" sz="2800" dirty="0" smtClean="0"/>
              <a:t>Недоліком послідовно-паралельних АЦП є подвійний час перетворення порівняно з паралельним АЦП та досить значна кількість елементів, але кращого швидкодіючого АЦП сьогодні немає.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0" y="183986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ctr"/>
            <a:r>
              <a:rPr lang="uk-UA" sz="2800" dirty="0" smtClean="0"/>
              <a:t>Основні параметри і характеристики ЦАП</a:t>
            </a:r>
          </a:p>
          <a:p>
            <a:pPr indent="457200" algn="just"/>
            <a:endParaRPr lang="uk-UA" sz="2800" dirty="0" smtClean="0"/>
          </a:p>
          <a:p>
            <a:pPr indent="457200" algn="just"/>
            <a:endParaRPr lang="uk-UA" sz="2800" dirty="0" smtClean="0"/>
          </a:p>
          <a:p>
            <a:pPr indent="457200" algn="just"/>
            <a:endParaRPr lang="uk-UA" sz="2800" dirty="0" smtClean="0"/>
          </a:p>
          <a:p>
            <a:pPr indent="457200" algn="just"/>
            <a:endParaRPr lang="uk-UA" sz="2800" dirty="0" smtClean="0"/>
          </a:p>
          <a:p>
            <a:pPr indent="457200" algn="just"/>
            <a:endParaRPr lang="uk-UA" sz="2800" dirty="0" smtClean="0"/>
          </a:p>
          <a:p>
            <a:pPr indent="457200" algn="just"/>
            <a:endParaRPr lang="uk-UA" sz="2800" dirty="0" smtClean="0"/>
          </a:p>
          <a:p>
            <a:pPr indent="457200" algn="just"/>
            <a:endParaRPr lang="uk-UA" sz="2800" dirty="0" smtClean="0"/>
          </a:p>
          <a:p>
            <a:pPr lvl="0" indent="457200" algn="ctr"/>
            <a:r>
              <a:rPr lang="uk-UA" sz="2800" dirty="0" smtClean="0">
                <a:solidFill>
                  <a:prstClr val="black"/>
                </a:solidFill>
              </a:rPr>
              <a:t>Основні параметри і характеристики </a:t>
            </a:r>
            <a:r>
              <a:rPr lang="uk-UA" sz="2800" dirty="0" smtClean="0"/>
              <a:t> АЦП</a:t>
            </a:r>
          </a:p>
          <a:p>
            <a:pPr indent="457200" algn="just"/>
            <a:endParaRPr lang="uk-UA" sz="2800" dirty="0" smtClean="0"/>
          </a:p>
          <a:p>
            <a:pPr indent="457200" algn="just"/>
            <a:endParaRPr lang="uk-UA" sz="2800" dirty="0" smtClean="0"/>
          </a:p>
          <a:p>
            <a:pPr indent="457200" algn="just"/>
            <a:endParaRPr lang="uk-UA" sz="2800" dirty="0" smtClean="0"/>
          </a:p>
          <a:p>
            <a:pPr indent="457200" algn="just"/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692696"/>
          <a:ext cx="8892480" cy="249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78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8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9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8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Тип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мікросхеми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Розрядність,</a:t>
                      </a:r>
                    </a:p>
                    <a:p>
                      <a:pPr algn="ctr"/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1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Максимальне відхилення, 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Час перетворення</a:t>
                      </a:r>
                    </a:p>
                    <a:p>
                      <a:pPr algn="ctr"/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uk-UA" sz="1800" i="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п, </a:t>
                      </a:r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мкс</a:t>
                      </a:r>
                      <a:endParaRPr lang="ru-RU" sz="1800" b="0" i="0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Технологія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К427ПА4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0.0015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КМОН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К572ПА2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0.025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Біполярна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КМ1118ПА1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0.75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0.02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Біполярна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К1108ПА3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0.05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Біполярна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КМ1148ПА1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0.75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Біполярна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504" y="4175080"/>
          <a:ext cx="8856985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2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Тип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мікросхеми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Розрядність,</a:t>
                      </a:r>
                    </a:p>
                    <a:p>
                      <a:pPr algn="ctr"/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1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Максимальне відхилення, 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Час перетворення</a:t>
                      </a:r>
                    </a:p>
                    <a:p>
                      <a:pPr algn="ctr"/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uk-UA" sz="1800" i="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п, </a:t>
                      </a:r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мкс</a:t>
                      </a:r>
                      <a:endParaRPr lang="ru-RU" sz="1800" b="0" i="0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Технологія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КР572ПВ3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± 0.75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7.5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КМОН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К1107ПВ1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± 0.5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Біполярна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М1107ПВ6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± 1.5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0.06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Біполярна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К1108ПВ2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± 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0.9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Біполярна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10000"/>
          </a:bodyPr>
          <a:lstStyle/>
          <a:p>
            <a:pPr marL="0" indent="342900" algn="just">
              <a:buNone/>
            </a:pPr>
            <a:r>
              <a:rPr lang="uk-UA" dirty="0" smtClean="0"/>
              <a:t>До входу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>подається стабілізована напруга Uоп, з якої утворюється аналогова копія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вих</a:t>
            </a:r>
            <a:r>
              <a:rPr lang="uk-UA" dirty="0" smtClean="0"/>
              <a:t> вхідного числа.</a:t>
            </a:r>
            <a:endParaRPr lang="ru-RU" dirty="0" smtClean="0"/>
          </a:p>
          <a:p>
            <a:pPr marL="0" indent="342900" algn="just">
              <a:buNone/>
            </a:pPr>
            <a:r>
              <a:rPr lang="uk-UA" dirty="0" smtClean="0"/>
              <a:t>Цифро-аналогове (ЦА) перетворення складається із підсумовування еталонних величин, що відповідають розрядам вхідного числа. </a:t>
            </a:r>
            <a:endParaRPr lang="ru-RU" dirty="0" smtClean="0"/>
          </a:p>
          <a:p>
            <a:pPr marL="0" indent="342900" algn="just">
              <a:buNone/>
            </a:pPr>
            <a:r>
              <a:rPr lang="uk-UA" dirty="0"/>
              <a:t>Еталонна величина формується з опорного стабілізованого джерела напруги. Застосовуються, як правило, два методи ЦА перетворення: підсумовування одиничних еталонних величин та підсумовування еталонних величин, вагові коефіцієнти яких відрізняються. 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marL="0" indent="342900" algn="just">
              <a:lnSpc>
                <a:spcPct val="90000"/>
              </a:lnSpc>
              <a:buNone/>
            </a:pPr>
            <a:r>
              <a:rPr lang="uk-UA" sz="3000" dirty="0"/>
              <a:t>У першому випадку при формуванні вихідного аналогового сигналу використовується тільки одна еталонна величина вагою в один квант. </a:t>
            </a:r>
            <a:endParaRPr lang="ru-RU" sz="3000" dirty="0"/>
          </a:p>
          <a:p>
            <a:pPr marL="0" indent="342900" algn="just">
              <a:lnSpc>
                <a:spcPct val="90000"/>
              </a:lnSpc>
              <a:buNone/>
            </a:pPr>
            <a:r>
              <a:rPr lang="uk-UA" sz="3000" dirty="0"/>
              <a:t>У другому методі використовуються еталонні величини з вагами, залежними від номера розряду, а в підсумовуванні беруть участь лише ті еталонні величини, для яких у відповідних розрядах вхідного числа встановлюється рівень логічної одиниці. При цьому в більшості випадків використовуються двійковий або двійково-десятковий коди.</a:t>
            </a:r>
            <a:endParaRPr lang="ru-RU" sz="30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1487</TotalTime>
  <Words>3569</Words>
  <Application>Microsoft Office PowerPoint</Application>
  <PresentationFormat>Экран (4:3)</PresentationFormat>
  <Paragraphs>509</Paragraphs>
  <Slides>75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75</vt:i4>
      </vt:variant>
    </vt:vector>
  </HeadingPairs>
  <TitlesOfParts>
    <vt:vector size="83" baseType="lpstr">
      <vt:lpstr>Arial</vt:lpstr>
      <vt:lpstr>Calibri</vt:lpstr>
      <vt:lpstr>Symbol</vt:lpstr>
      <vt:lpstr>Times New Roman</vt:lpstr>
      <vt:lpstr>Тема Office</vt:lpstr>
      <vt:lpstr>Формула</vt:lpstr>
      <vt:lpstr>Документ</vt:lpstr>
      <vt:lpstr>Точечный рисунок</vt:lpstr>
      <vt:lpstr>Модуль 5   ТЕМА: Цифро-аналогові та аналого-цифрові перетворювачі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Згідно з теоремою Котельникова, якщо сигнал має обмежений спектр, тобто всі його спектральні складові мають частоти нижче, ніж деяка частота Fmax , то для установлення аналогового сигналу з послідовності його дискретних значень тактовий інтервал має задовольняти умові: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5  ТЕМА Цифро-аналогові та аналого-цифрові перетворювачі</dc:title>
  <dc:creator>Іщенко</dc:creator>
  <cp:lastModifiedBy>Serhii</cp:lastModifiedBy>
  <cp:revision>54</cp:revision>
  <dcterms:created xsi:type="dcterms:W3CDTF">2011-02-26T14:31:42Z</dcterms:created>
  <dcterms:modified xsi:type="dcterms:W3CDTF">2020-10-23T18:38:59Z</dcterms:modified>
</cp:coreProperties>
</file>