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90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44573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02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8252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470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089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910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404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356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9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06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32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72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37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723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287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60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198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479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87824" y="2708920"/>
            <a:ext cx="5760640" cy="3672408"/>
          </a:xfrm>
        </p:spPr>
        <p:txBody>
          <a:bodyPr>
            <a:noAutofit/>
          </a:bodyPr>
          <a:lstStyle/>
          <a:p>
            <a:pPr marL="285750" marR="0" lvl="0" indent="-2857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  <a:p>
            <a:pPr marL="285750" marR="0" lvl="0" indent="-2857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endParaRPr lang="ru-RU" sz="4000" dirty="0">
              <a:solidFill>
                <a:prstClr val="black"/>
              </a:solidFill>
              <a:latin typeface="Corbel" panose="020B0503020204020204"/>
            </a:endParaRPr>
          </a:p>
          <a:p>
            <a:pPr marL="285750" marR="0" lvl="0" indent="-28575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Історичні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передумови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kumimoji="0" lang="ru-RU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туризму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r>
              <a:rPr lang="uk-UA" sz="1600" dirty="0"/>
              <a:t>	</a:t>
            </a:r>
            <a:r>
              <a:rPr lang="uk-UA" sz="4000" dirty="0"/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Лектор- професор, доктор економічних наук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30ACEC">
                  <a:lumMod val="75000"/>
                </a:srgbClr>
              </a:buClr>
              <a:buSzPct val="145000"/>
              <a:buFont typeface="Arial"/>
              <a:buNone/>
              <a:tabLst/>
              <a:defRPr/>
            </a:pP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ЛЕВИЦЬКА ІННА ВАНАДІЇВНА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uk-UA" sz="4000" dirty="0"/>
          </a:p>
          <a:p>
            <a:pPr algn="ctr">
              <a:buNone/>
            </a:pPr>
            <a:endParaRPr lang="uk-UA" sz="4000" dirty="0"/>
          </a:p>
          <a:p>
            <a:pPr algn="ctr">
              <a:buNone/>
            </a:pPr>
            <a:endParaRPr lang="uk-UA" sz="40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51B6D0D-A1F3-1495-CB12-A07519A49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260648"/>
            <a:ext cx="1944216" cy="278092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9C697D4-D5D2-0A6F-2772-65D5D6708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8390" y="620688"/>
            <a:ext cx="6136571" cy="11521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289206"/>
              </p:ext>
            </p:extLst>
          </p:nvPr>
        </p:nvGraphicFramePr>
        <p:xfrm>
          <a:off x="899592" y="548680"/>
          <a:ext cx="8072494" cy="6149089"/>
        </p:xfrm>
        <a:graphic>
          <a:graphicData uri="http://schemas.openxmlformats.org/drawingml/2006/table">
            <a:tbl>
              <a:tblPr/>
              <a:tblGrid>
                <a:gridCol w="2071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0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0681">
                <a:tc row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3. Подорожі в період Ренесансу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en-US" sz="1650" b="0" kern="0" spc="-40" dirty="0">
                          <a:latin typeface="Times New Roman"/>
                          <a:ea typeface="Times New Roman"/>
                        </a:rPr>
                        <a:t>XIII</a:t>
                      </a:r>
                      <a:r>
                        <a:rPr lang="ru-RU" sz="1650" b="0" kern="0" spc="-4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50" b="0" kern="0" spc="-40" dirty="0">
                          <a:latin typeface="Times New Roman"/>
                          <a:ea typeface="Times New Roman"/>
                        </a:rPr>
                        <a:t>XIV </a:t>
                      </a: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ст.)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1. В період пізнього феодалізму починається розвиток подорожей, в яких беруть участь переважно молоді люди аристократичного походження. Об’єктами відвідування стають студентські (університетські) міста – європейські столиці, такі як: Париж, Відень, Лондон,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Краков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, Мадрид та ін.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6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1400" spc="-40">
                          <a:latin typeface="Times New Roman"/>
                          <a:ea typeface="Times New Roman"/>
                        </a:rPr>
                        <a:t>2. Організовуються перші регулярні перевезення людей і пошти діліжансами.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6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1400" spc="-40">
                          <a:latin typeface="Times New Roman"/>
                          <a:ea typeface="Times New Roman"/>
                        </a:rPr>
                        <a:t>3. З‘являються мандруючі артисти, ремісники, кочівники.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38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1400" spc="-40" dirty="0">
                          <a:latin typeface="Times New Roman"/>
                          <a:ea typeface="Times New Roman"/>
                        </a:rPr>
                        <a:t>4. З‘являється  мережа установ для обслуговування подорожуючих, перші готельні підприємства, і, навіть, комплекси ( об’єднані приміщення для ночівлі, харчевні та окремі приміщення для худоби й конюшні).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8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1400" spc="-40">
                          <a:latin typeface="Times New Roman"/>
                          <a:ea typeface="Times New Roman"/>
                        </a:rPr>
                        <a:t>5. Центром духовного тяжіння в період зрілого Ренесансу стають країни Атлантичної Європи – Франція, Англія, Фландрія та Голандія, - де виникають нові капіталістичні відносини і які мають геополітичні переваги відносно вільного судноплавства і зв’язків з Новим Світом: Індією та Китаєм.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84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1400" spc="-40" dirty="0">
                          <a:latin typeface="Times New Roman"/>
                          <a:ea typeface="Times New Roman"/>
                        </a:rPr>
                        <a:t>6. Вперше стає модним відправляти молодих осіб </a:t>
                      </a:r>
                      <a:r>
                        <a:rPr lang="uk-UA" sz="1650" b="0" kern="1400" spc="-40" dirty="0" err="1">
                          <a:latin typeface="Times New Roman"/>
                          <a:ea typeface="Times New Roman"/>
                        </a:rPr>
                        <a:t>аристокристичного</a:t>
                      </a:r>
                      <a:r>
                        <a:rPr lang="uk-UA" sz="1650" b="0" kern="1400" spc="-40" dirty="0">
                          <a:latin typeface="Times New Roman"/>
                          <a:ea typeface="Times New Roman"/>
                        </a:rPr>
                        <a:t> походження на навчання за кордон, так званий “</a:t>
                      </a:r>
                      <a:r>
                        <a:rPr lang="en-US" sz="1650" b="0" kern="1400" spc="-40" dirty="0">
                          <a:latin typeface="Times New Roman"/>
                          <a:ea typeface="Times New Roman"/>
                        </a:rPr>
                        <a:t>Grand Tour</a:t>
                      </a:r>
                      <a:r>
                        <a:rPr lang="ru-RU" sz="1650" b="0" kern="1400" spc="-40" dirty="0">
                          <a:latin typeface="Times New Roman"/>
                          <a:ea typeface="Times New Roman"/>
                        </a:rPr>
                        <a:t>”</a:t>
                      </a:r>
                      <a:r>
                        <a:rPr lang="uk-UA" sz="1650" b="0" kern="1400" spc="-40" dirty="0">
                          <a:latin typeface="Times New Roman"/>
                          <a:ea typeface="Times New Roman"/>
                        </a:rPr>
                        <a:t> в країни Центральної та Північної Європи. Тривалість такої подорожі була 4 роки і головною метою сприяла розширенню культурних, мовних і релігійних знань. 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429185"/>
              </p:ext>
            </p:extLst>
          </p:nvPr>
        </p:nvGraphicFramePr>
        <p:xfrm>
          <a:off x="683568" y="620688"/>
          <a:ext cx="8286808" cy="5958840"/>
        </p:xfrm>
        <a:graphic>
          <a:graphicData uri="http://schemas.openxmlformats.org/drawingml/2006/table">
            <a:tbl>
              <a:tblPr/>
              <a:tblGrid>
                <a:gridCol w="828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092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1" i="1" u="sng" kern="0" spc="-40" dirty="0">
                          <a:latin typeface="Times New Roman"/>
                          <a:ea typeface="Times New Roman"/>
                        </a:rPr>
                        <a:t>Результат: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700" b="0" i="1" kern="0" spc="-40" dirty="0">
                          <a:latin typeface="Times New Roman"/>
                          <a:ea typeface="Times New Roman"/>
                        </a:rPr>
                        <a:t>виникла потреба у засобах тимчасового проживання (розміщення), у харчуванні, у послугах обслуговуючого персоналу, у послугах перекладачів та супроводжуючих осіб; </a:t>
                      </a: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якісне і кількісне зростання </a:t>
                      </a:r>
                      <a:r>
                        <a:rPr lang="uk-UA" sz="1700" b="0" i="1" kern="1400" spc="-40" dirty="0" err="1">
                          <a:latin typeface="Times New Roman"/>
                          <a:ea typeface="Times New Roman"/>
                        </a:rPr>
                        <a:t>пожорожей</a:t>
                      </a: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700" b="0" i="1" kern="0" spc="-40" dirty="0">
                          <a:latin typeface="Times New Roman"/>
                          <a:ea typeface="Times New Roman"/>
                        </a:rPr>
                        <a:t>активізується використання мінеральних купалень з лікувальною метою і з метою відпочинку. Для потреб аристократії деякі старі римські терми перетворюються на водні курорти – </a:t>
                      </a:r>
                      <a:r>
                        <a:rPr lang="uk-UA" sz="1700" b="0" i="1" kern="0" spc="-40" dirty="0" err="1">
                          <a:latin typeface="Times New Roman"/>
                          <a:ea typeface="Times New Roman"/>
                        </a:rPr>
                        <a:t>Карлсбад</a:t>
                      </a:r>
                      <a:r>
                        <a:rPr lang="uk-UA" sz="1700" b="0" i="1" kern="0" spc="-4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uk-UA" sz="1700" b="0" i="1" kern="0" spc="-40" dirty="0" err="1">
                          <a:latin typeface="Times New Roman"/>
                          <a:ea typeface="Times New Roman"/>
                        </a:rPr>
                        <a:t>Віши</a:t>
                      </a:r>
                      <a:r>
                        <a:rPr lang="uk-UA" sz="1700" b="0" i="1" kern="0" spc="-40" dirty="0">
                          <a:latin typeface="Times New Roman"/>
                          <a:ea typeface="Times New Roman"/>
                        </a:rPr>
                        <a:t>, Баден-Баден та ін. З</a:t>
                      </a: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ароджуються перші курорти;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700" b="0" i="1" kern="1400" spc="-40" dirty="0" err="1">
                          <a:latin typeface="Times New Roman"/>
                          <a:ea typeface="Times New Roman"/>
                        </a:rPr>
                        <a:t>почак</a:t>
                      </a: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 епохи великих географічних відкриттів, а саме: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1271-1285 рр. – подорож Марко Поло із Венеції до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Ханбалику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(Пекін);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1338-1353 рр. – подорож Д.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Маріньоллі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від Волги до Пекіну;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1" i="1" kern="1400" spc="-40" dirty="0">
                          <a:latin typeface="Times New Roman"/>
                          <a:ea typeface="Times New Roman"/>
                        </a:rPr>
                        <a:t>Найважливіші морські експедиції європейців в епоху великих географічних відкриттів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1" i="1" kern="1400" spc="-40" dirty="0">
                          <a:latin typeface="Times New Roman"/>
                          <a:ea typeface="Times New Roman"/>
                        </a:rPr>
                        <a:t>(з кінця </a:t>
                      </a:r>
                      <a:r>
                        <a:rPr lang="en-US" sz="1700" b="1" i="1" kern="1400" spc="-40" dirty="0">
                          <a:latin typeface="Times New Roman"/>
                          <a:ea typeface="Times New Roman"/>
                        </a:rPr>
                        <a:t>XV</a:t>
                      </a:r>
                      <a:r>
                        <a:rPr lang="uk-UA" sz="1700" b="1" i="1" kern="1400" spc="-40" dirty="0">
                          <a:latin typeface="Times New Roman"/>
                          <a:ea typeface="Times New Roman"/>
                        </a:rPr>
                        <a:t> до середини </a:t>
                      </a:r>
                      <a:r>
                        <a:rPr lang="en-US" sz="1700" b="1" i="1" kern="1400" spc="-40" dirty="0">
                          <a:latin typeface="Times New Roman"/>
                          <a:ea typeface="Times New Roman"/>
                        </a:rPr>
                        <a:t>XVI</a:t>
                      </a:r>
                      <a:r>
                        <a:rPr lang="uk-UA" sz="1700" b="1" i="1" kern="1400" spc="-40" dirty="0">
                          <a:latin typeface="Times New Roman"/>
                          <a:ea typeface="Times New Roman"/>
                        </a:rPr>
                        <a:t> сторіччя):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1497-1499рр. –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Васко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да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Гама досяг Індії морським шляхом.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1501-1502рр. – Плавання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Амеріго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Веспуччі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з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Ліссабону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в південну Америку;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1492-1493; 1493-1496; 1498-1500; 1502-1504 рр. – подорожі Х.Колумба до берегів Америки;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1499-1500рр. – А.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Охеда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та А.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Веспуччі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пропливли з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Кадису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в Карибське море та дослідили Антильські й Багамські острови;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1519-1521 рр. – Ф.Магеллан </a:t>
                      </a:r>
                      <a:r>
                        <a:rPr lang="uk-UA" sz="1700" b="0" kern="1400" spc="-40" dirty="0" err="1">
                          <a:latin typeface="Times New Roman"/>
                          <a:ea typeface="Times New Roman"/>
                        </a:rPr>
                        <a:t>здіснив</a:t>
                      </a:r>
                      <a:r>
                        <a:rPr lang="uk-UA" sz="1700" b="0" kern="1400" spc="-40" dirty="0">
                          <a:latin typeface="Times New Roman"/>
                          <a:ea typeface="Times New Roman"/>
                        </a:rPr>
                        <a:t> першу навколосвітню подорож.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будуються великі вітрильні кораблі, а звідси і подорожі стають далекими та здійснюються на регулярній основі;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організовується багато науково-пізнавальних експедицій;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відбувається розподіл на окремі види </a:t>
                      </a:r>
                      <a:r>
                        <a:rPr lang="uk-UA" sz="1700" b="0" i="1" kern="1400" spc="-40" dirty="0" err="1">
                          <a:latin typeface="Times New Roman"/>
                          <a:ea typeface="Times New Roman"/>
                        </a:rPr>
                        <a:t>діляьності</a:t>
                      </a:r>
                      <a:r>
                        <a:rPr lang="uk-UA" sz="1700" b="0" i="1" kern="1400" spc="-40" dirty="0">
                          <a:latin typeface="Times New Roman"/>
                          <a:ea typeface="Times New Roman"/>
                        </a:rPr>
                        <a:t>, які обслуговують подорожі.</a:t>
                      </a:r>
                      <a:endParaRPr lang="ru-RU" sz="17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026901"/>
              </p:ext>
            </p:extLst>
          </p:nvPr>
        </p:nvGraphicFramePr>
        <p:xfrm>
          <a:off x="755576" y="548680"/>
          <a:ext cx="8143932" cy="6100671"/>
        </p:xfrm>
        <a:graphic>
          <a:graphicData uri="http://schemas.openxmlformats.org/drawingml/2006/table">
            <a:tbl>
              <a:tblPr/>
              <a:tblGrid>
                <a:gridCol w="114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00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0236">
                <a:tc row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0" kern="0" spc="-40" dirty="0">
                          <a:latin typeface="Times New Roman"/>
                          <a:ea typeface="Times New Roman"/>
                        </a:rPr>
                        <a:t>Подорожі </a:t>
                      </a:r>
                      <a:r>
                        <a:rPr lang="uk-UA" sz="1600" b="0" kern="0" spc="-40" dirty="0" err="1">
                          <a:latin typeface="Times New Roman"/>
                          <a:ea typeface="Times New Roman"/>
                        </a:rPr>
                        <a:t>слов</a:t>
                      </a:r>
                      <a:r>
                        <a:rPr lang="ru-RU" sz="1600" b="0" kern="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00" b="0" kern="0" spc="-40" dirty="0" err="1">
                          <a:latin typeface="Times New Roman"/>
                          <a:ea typeface="Times New Roman"/>
                        </a:rPr>
                        <a:t>ян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1. Відважні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мореходці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та мандрівники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слов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яни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подорожували по Дніпру і вже у 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VI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VII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ст. виходили через Чорне море, через Босфор і Дарданелли у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Мраморне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, Егейське та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Адріатично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моря. В кінці 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VIII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– на початку  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XI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ст.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утворена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велика держава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центром у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Києві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Київська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Русь.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3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2. Освоєний знаменитий водний шлях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“із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варяг у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греки”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, який об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єднував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Чорне та Балтійське море.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3. В 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X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– 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XI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ст. Русь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із-за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свого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географічного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положення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є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центром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перетину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торговельних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шляхів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між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Заходом та Сходом. В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результаті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походів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російських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князів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(Олега (911) та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Ігоря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(944) на Царьград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були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заключені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торгівельні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договори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Візантійською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600" b="0" kern="1400" spc="-40" dirty="0" err="1">
                          <a:latin typeface="Times New Roman"/>
                          <a:ea typeface="Times New Roman"/>
                        </a:rPr>
                        <a:t>Імперією</a:t>
                      </a:r>
                      <a:r>
                        <a:rPr lang="en-US" sz="1600" b="0" kern="1400" spc="-4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7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4. Князь Володимир Мономах наказував синам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“гарно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приймати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гостей”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, турбуватися про них, тому, що вони, ті, які є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“мимоходящі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люди”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можуть рознести по всьому світу вісті про країну та про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князя”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(перші уроки гостинності).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5. Встановлена безмитної торгівлі російських князів у Константинополі. 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3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6. Після хрещення Русі (988р.) отримали розповсюдження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“ходження”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росіян у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“святі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землі”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. 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5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7. Перші літописи, в яких прославляли походи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слов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ян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, їх паломництво та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мореходство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“Повесть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временн</a:t>
                      </a:r>
                      <a:r>
                        <a:rPr lang="ru-RU" sz="1600" b="0" kern="1400" spc="-40" dirty="0" err="1">
                          <a:latin typeface="Times New Roman"/>
                          <a:ea typeface="Times New Roman"/>
                        </a:rPr>
                        <a:t>ый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 лет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” написана монахом Нестором. 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5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8. Найвідоміші в історії мореплавства є подорожі російських поморів по водам Північного Льодовитого океану, які відкрили світу суворі простори Арктики.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3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9. Активно розвивалися торгівельні 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зв</a:t>
                      </a:r>
                      <a:r>
                        <a:rPr lang="ru-RU" sz="1600" b="0" kern="140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00" b="0" kern="1400" spc="-40" dirty="0" err="1">
                          <a:latin typeface="Times New Roman"/>
                          <a:ea typeface="Times New Roman"/>
                        </a:rPr>
                        <a:t>язки</a:t>
                      </a:r>
                      <a:r>
                        <a:rPr lang="uk-UA" sz="1600" b="0" kern="1400" spc="-40" dirty="0">
                          <a:latin typeface="Times New Roman"/>
                          <a:ea typeface="Times New Roman"/>
                        </a:rPr>
                        <a:t> Новгорода зі Скандинавськими країнами (через Балтику) та ін. країнами світу. </a:t>
                      </a:r>
                      <a:endParaRPr lang="ru-RU" sz="1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38100" marR="381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573488"/>
              </p:ext>
            </p:extLst>
          </p:nvPr>
        </p:nvGraphicFramePr>
        <p:xfrm>
          <a:off x="1043608" y="548680"/>
          <a:ext cx="8001056" cy="57607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001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7431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100" u="sng" kern="0" spc="-40" dirty="0"/>
                        <a:t>Результат: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100" kern="0" spc="-40" dirty="0"/>
                        <a:t>розвиток торговельних відносин Др. Русі із </a:t>
                      </a:r>
                      <a:r>
                        <a:rPr lang="uk-UA" sz="2100" kern="0" spc="-40" dirty="0" err="1"/>
                        <a:t>сусідамніми</a:t>
                      </a:r>
                      <a:r>
                        <a:rPr lang="uk-UA" sz="2100" kern="0" spc="-40" dirty="0"/>
                        <a:t> країнами та паломництво </a:t>
                      </a:r>
                      <a:r>
                        <a:rPr lang="uk-UA" sz="2100" kern="0" spc="-40" dirty="0" err="1"/>
                        <a:t>“до</a:t>
                      </a:r>
                      <a:r>
                        <a:rPr lang="uk-UA" sz="2100" kern="0" spc="-40" dirty="0"/>
                        <a:t> святих </a:t>
                      </a:r>
                      <a:r>
                        <a:rPr lang="uk-UA" sz="2100" kern="0" spc="-40" dirty="0" err="1"/>
                        <a:t>земель”</a:t>
                      </a:r>
                      <a:r>
                        <a:rPr lang="uk-UA" sz="2100" kern="0" spc="-40" dirty="0"/>
                        <a:t> сприяли створенню надійних маршрутів слідування торговельних караванів</a:t>
                      </a:r>
                      <a:r>
                        <a:rPr lang="uk-UA" sz="2100" kern="1400" spc="-40" dirty="0"/>
                        <a:t>;</a:t>
                      </a:r>
                      <a:endParaRPr lang="ru-RU" sz="2100" kern="1400" dirty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100" kern="1400" spc="-40" dirty="0"/>
                        <a:t>Історична довідка:</a:t>
                      </a:r>
                      <a:endParaRPr lang="ru-RU" sz="2100" kern="1400" dirty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100" kern="1400" spc="-40" dirty="0">
                          <a:sym typeface="Symbol"/>
                        </a:rPr>
                        <a:t></a:t>
                      </a:r>
                      <a:r>
                        <a:rPr lang="uk-UA" sz="2100" kern="1400" spc="-40" dirty="0"/>
                        <a:t> 1364р. – А.Абакумович та С.Ліпа пройшли шлях від Обі до </a:t>
                      </a:r>
                      <a:r>
                        <a:rPr lang="uk-UA" sz="2100" kern="1400" spc="-40" dirty="0" err="1"/>
                        <a:t>напівострова</a:t>
                      </a:r>
                      <a:r>
                        <a:rPr lang="uk-UA" sz="2100" kern="1400" spc="-40" dirty="0"/>
                        <a:t> Ямал;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1389р. Митрополит </a:t>
                      </a:r>
                      <a:r>
                        <a:rPr lang="uk-UA" sz="2100" kern="1400" spc="-40" dirty="0" err="1"/>
                        <a:t>Пимен</a:t>
                      </a:r>
                      <a:r>
                        <a:rPr lang="uk-UA" sz="2100" kern="1400" spc="-40" dirty="0"/>
                        <a:t> здійснив паломництво із Москви до </a:t>
                      </a:r>
                      <a:r>
                        <a:rPr lang="uk-UA" sz="2100" kern="1400" spc="-40" dirty="0" err="1"/>
                        <a:t>Ієрусалиму</a:t>
                      </a:r>
                      <a:r>
                        <a:rPr lang="uk-UA" sz="2100" kern="1400" spc="-40" dirty="0"/>
                        <a:t>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1466-1472рр. – </a:t>
                      </a:r>
                      <a:r>
                        <a:rPr lang="uk-UA" sz="2100" kern="1400" spc="-40" dirty="0" err="1"/>
                        <a:t>“Ходження”</a:t>
                      </a:r>
                      <a:r>
                        <a:rPr lang="uk-UA" sz="2100" kern="1400" spc="-40" dirty="0"/>
                        <a:t> А.Нікітіна в Індію;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1496р. – плавання Г.</a:t>
                      </a:r>
                      <a:r>
                        <a:rPr lang="uk-UA" sz="2100" kern="1400" spc="-40" dirty="0" err="1"/>
                        <a:t>Істоми</a:t>
                      </a:r>
                      <a:r>
                        <a:rPr lang="uk-UA" sz="2100" kern="1400" spc="-40" dirty="0"/>
                        <a:t> з Архангельська в Копенгаген;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1633-1636рр. – Плавання І.</a:t>
                      </a:r>
                      <a:r>
                        <a:rPr lang="uk-UA" sz="2100" kern="1400" spc="-40" dirty="0" err="1"/>
                        <a:t>Ребюрова</a:t>
                      </a:r>
                      <a:r>
                        <a:rPr lang="uk-UA" sz="2100" kern="1400" spc="-40" dirty="0"/>
                        <a:t> та І.</a:t>
                      </a:r>
                      <a:r>
                        <a:rPr lang="uk-UA" sz="2100" kern="1400" spc="-40" dirty="0" err="1"/>
                        <a:t>Перфильєва</a:t>
                      </a:r>
                      <a:r>
                        <a:rPr lang="uk-UA" sz="2100" kern="1400" spc="-40" dirty="0"/>
                        <a:t> по Індигірці до моря Лаптєвих;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1639-1642рр. І.Ю.</a:t>
                      </a:r>
                      <a:r>
                        <a:rPr lang="uk-UA" sz="2100" kern="1400" spc="-40" dirty="0" err="1"/>
                        <a:t>Москвітін</a:t>
                      </a:r>
                      <a:r>
                        <a:rPr lang="uk-UA" sz="2100" kern="1400" spc="-40" dirty="0"/>
                        <a:t> пройшов від Якутська до Охотського моря;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1645р. – Плавання В.Д.Пояркова по Охотському морю;</a:t>
                      </a:r>
                      <a:endParaRPr lang="ru-RU" sz="2100" kern="14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"/>
                        <a:tabLst>
                          <a:tab pos="228600" algn="l"/>
                        </a:tabLst>
                      </a:pPr>
                      <a:r>
                        <a:rPr lang="uk-UA" sz="2100" kern="1400" spc="-40" dirty="0"/>
                        <a:t>1648р. – С.</a:t>
                      </a:r>
                      <a:r>
                        <a:rPr lang="uk-UA" sz="2100" kern="1400" spc="-40" dirty="0" err="1"/>
                        <a:t>Дежнев</a:t>
                      </a:r>
                      <a:r>
                        <a:rPr lang="uk-UA" sz="2100" kern="1400" spc="-40" dirty="0"/>
                        <a:t> пройшов шлях від устя Колими через Чукотське море в </a:t>
                      </a:r>
                      <a:r>
                        <a:rPr lang="uk-UA" sz="2100" kern="1400" spc="-40" dirty="0" err="1"/>
                        <a:t>Беренговий</a:t>
                      </a:r>
                      <a:r>
                        <a:rPr lang="uk-UA" sz="2100" kern="1400" spc="-40" dirty="0"/>
                        <a:t> пролив та Берингове море.</a:t>
                      </a:r>
                      <a:endParaRPr lang="ru-RU" sz="21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1070" y="188640"/>
            <a:ext cx="7704667" cy="12687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3200" b="1" dirty="0" err="1">
                <a:latin typeface="+mn-lt"/>
              </a:rPr>
              <a:t>Соціально-економічні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передумови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сучасного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етапу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розвитку</a:t>
            </a:r>
            <a:r>
              <a:rPr lang="ru-RU" sz="3200" b="1" dirty="0">
                <a:latin typeface="+mn-lt"/>
              </a:rPr>
              <a:t> туризму</a:t>
            </a:r>
          </a:p>
        </p:txBody>
      </p:sp>
      <p:grpSp>
        <p:nvGrpSpPr>
          <p:cNvPr id="4097" name="Group 1"/>
          <p:cNvGrpSpPr>
            <a:grpSpLocks/>
          </p:cNvGrpSpPr>
          <p:nvPr/>
        </p:nvGrpSpPr>
        <p:grpSpPr bwMode="auto">
          <a:xfrm>
            <a:off x="1088077" y="1772816"/>
            <a:ext cx="8008200" cy="4800600"/>
            <a:chOff x="1440" y="7744"/>
            <a:chExt cx="5841" cy="7560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</p:grpSpPr>
        <p:sp>
          <p:nvSpPr>
            <p:cNvPr id="4098" name="Text Box 2"/>
            <p:cNvSpPr txBox="1">
              <a:spLocks noChangeArrowheads="1"/>
            </p:cNvSpPr>
            <p:nvPr/>
          </p:nvSpPr>
          <p:spPr bwMode="auto">
            <a:xfrm>
              <a:off x="1625" y="7744"/>
              <a:ext cx="5656" cy="853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Економічний ріст і соціальний прогрес привели до розширення об'єму ділових поїздок і поїздок із пізнавальними цілями;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9" name="Text Box 3"/>
            <p:cNvSpPr txBox="1">
              <a:spLocks noChangeArrowheads="1"/>
            </p:cNvSpPr>
            <p:nvPr/>
          </p:nvSpPr>
          <p:spPr bwMode="auto">
            <a:xfrm>
              <a:off x="1625" y="8739"/>
              <a:ext cx="5656" cy="625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Удосконалювання усіх видів транспорту та здешевлення транспортних послуг;</a:t>
              </a: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1625" y="9487"/>
              <a:ext cx="5656" cy="957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Збільшення числа найманих робітників та службовців у розвинутих країнах і підвищення їх матеріального і культурного рівня;</a:t>
              </a:r>
              <a:endPara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1" name="Text Box 5"/>
            <p:cNvSpPr txBox="1">
              <a:spLocks noChangeArrowheads="1"/>
            </p:cNvSpPr>
            <p:nvPr/>
          </p:nvSpPr>
          <p:spPr bwMode="auto">
            <a:xfrm>
              <a:off x="1625" y="10624"/>
              <a:ext cx="5656" cy="1061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Збільшення числа найманих робітників та службовців у </a:t>
              </a:r>
              <a:r>
                <a:rPr kumimoji="0" lang="uk-UA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розвину-тих</a:t>
              </a: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країнах і підвищення їх матеріального і культурного рівня;</a:t>
              </a:r>
              <a:endPara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1625" y="11884"/>
              <a:ext cx="5656" cy="597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600" dirty="0"/>
                <a:t>І</a:t>
              </a:r>
              <a:r>
                <a:rPr kumimoji="0" lang="uk-UA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нтенсифікація</a:t>
              </a: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праці й одержання працюючими більш тривалих відпусток;</a:t>
              </a: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1625" y="12651"/>
              <a:ext cx="5656" cy="853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Розвиток міждержавних зв'язків і культурних обмінів між країнами призвів до розширення </a:t>
              </a:r>
              <a:r>
                <a:rPr kumimoji="0" lang="uk-UA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міжособистих</a:t>
              </a: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зв'язків;</a:t>
              </a:r>
              <a:endPara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4" name="Text Box 8"/>
            <p:cNvSpPr txBox="1">
              <a:spLocks noChangeArrowheads="1"/>
            </p:cNvSpPr>
            <p:nvPr/>
          </p:nvSpPr>
          <p:spPr bwMode="auto">
            <a:xfrm>
              <a:off x="1625" y="13552"/>
              <a:ext cx="5656" cy="852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Розвиток сфери послуг стимулювало розвиток сфери перевезень і технологічний прогрес в сфері </a:t>
              </a:r>
              <a:r>
                <a:rPr kumimoji="0" lang="uk-UA" sz="16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телекомунікацій</a:t>
              </a: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;</a:t>
              </a:r>
              <a:endPara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5" name="Text Box 9"/>
            <p:cNvSpPr txBox="1">
              <a:spLocks noChangeArrowheads="1"/>
            </p:cNvSpPr>
            <p:nvPr/>
          </p:nvSpPr>
          <p:spPr bwMode="auto">
            <a:xfrm>
              <a:off x="1625" y="14451"/>
              <a:ext cx="5656" cy="853"/>
            </a:xfrm>
            <a:prstGeom prst="rect">
              <a:avLst/>
            </a:prstGeom>
            <a:grpFill/>
            <a:ln w="12700">
              <a:solidFill>
                <a:schemeClr val="accent1">
                  <a:lumMod val="50000"/>
                </a:schemeClr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Послаблення обмежень на вивіз валюти в багатьох країнах і спрощення процесу переходу кордону.</a:t>
              </a:r>
              <a:endParaRPr kumimoji="0" lang="uk-UA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>
              <a:off x="1440" y="14944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1440" y="14044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1440" y="13144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1440" y="10984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1440" y="9904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1" name="Line 15"/>
            <p:cNvSpPr>
              <a:spLocks noChangeShapeType="1"/>
            </p:cNvSpPr>
            <p:nvPr/>
          </p:nvSpPr>
          <p:spPr bwMode="auto">
            <a:xfrm>
              <a:off x="1440" y="9165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>
              <a:off x="1440" y="8028"/>
              <a:ext cx="185" cy="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13" name="Line 17"/>
            <p:cNvSpPr>
              <a:spLocks noChangeShapeType="1"/>
            </p:cNvSpPr>
            <p:nvPr/>
          </p:nvSpPr>
          <p:spPr bwMode="auto">
            <a:xfrm>
              <a:off x="1445" y="8082"/>
              <a:ext cx="0" cy="6840"/>
            </a:xfrm>
            <a:prstGeom prst="line">
              <a:avLst/>
            </a:prstGeom>
            <a:grpFill/>
            <a:ln w="9525">
              <a:solidFill>
                <a:schemeClr val="accent1">
                  <a:lumMod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4" name="Line 11"/>
          <p:cNvSpPr>
            <a:spLocks noChangeShapeType="1"/>
          </p:cNvSpPr>
          <p:nvPr/>
        </p:nvSpPr>
        <p:spPr bwMode="auto">
          <a:xfrm>
            <a:off x="571472" y="4357694"/>
            <a:ext cx="25364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383954" cy="1484784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+mn-lt"/>
              </a:rPr>
              <a:t>ХАРАКТЕРИСТИКА ІСТОРИЧНОГО ПРОЦЕСУ </a:t>
            </a:r>
            <a:br>
              <a:rPr lang="ru-RU" sz="2400" b="1" dirty="0">
                <a:latin typeface="+mn-lt"/>
              </a:rPr>
            </a:br>
            <a:r>
              <a:rPr lang="uk-UA" sz="2400" b="1" dirty="0">
                <a:latin typeface="+mn-lt"/>
              </a:rPr>
              <a:t>РОЗВИТКУ ПОДОРОЖЕЙ ТА ТУРИЗМУ В УКРАЇНІ</a:t>
            </a:r>
            <a:br>
              <a:rPr lang="ru-RU" sz="2400" b="1" dirty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729897"/>
              </p:ext>
            </p:extLst>
          </p:nvPr>
        </p:nvGraphicFramePr>
        <p:xfrm>
          <a:off x="771916" y="1196752"/>
          <a:ext cx="8215370" cy="5351654"/>
        </p:xfrm>
        <a:graphic>
          <a:graphicData uri="http://schemas.openxmlformats.org/drawingml/2006/table">
            <a:tbl>
              <a:tblPr/>
              <a:tblGrid>
                <a:gridCol w="2357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7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50" b="1" i="1" kern="0">
                          <a:latin typeface="Times New Roman"/>
                          <a:ea typeface="Times New Roman"/>
                        </a:rPr>
                        <a:t>Етап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50" b="1" i="1" kern="0">
                          <a:latin typeface="Times New Roman"/>
                          <a:ea typeface="Times New Roman"/>
                        </a:rPr>
                        <a:t>Події та їх значення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872">
                <a:tc row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1. З початку сторіччя та до кінця Першої світової війни (1900-1918рр.) 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1. Еволюція транспорту та поява перших </a:t>
                      </a:r>
                      <a:r>
                        <a:rPr lang="uk-UA" sz="1650" b="0" kern="0" spc="-40" dirty="0" err="1">
                          <a:latin typeface="Times New Roman"/>
                          <a:ea typeface="Times New Roman"/>
                        </a:rPr>
                        <a:t>автомобілей</a:t>
                      </a: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, втому числі </a:t>
                      </a:r>
                      <a:r>
                        <a:rPr lang="uk-UA" sz="1650" b="0" kern="0" spc="-40" dirty="0" err="1">
                          <a:latin typeface="Times New Roman"/>
                          <a:ea typeface="Times New Roman"/>
                        </a:rPr>
                        <a:t>економічногок</a:t>
                      </a: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 ласу </a:t>
                      </a:r>
                      <a:r>
                        <a:rPr lang="uk-UA" sz="1650" b="0" kern="0" spc="-40" dirty="0" err="1">
                          <a:latin typeface="Times New Roman"/>
                          <a:ea typeface="Times New Roman"/>
                        </a:rPr>
                        <a:t>сприялирозвитку</a:t>
                      </a: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 туризму в Європі.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5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2. Активізувалися туристичні потоки, посилилися міграція людей.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5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3. З початку сторіччя розвиваються інофрмаційні джерела (радіо).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5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4. Розширюється географія туризму. З</a:t>
                      </a:r>
                      <a:r>
                        <a:rPr lang="ru-RU" sz="1650" b="0" kern="0" spc="-4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являються нові види туризму.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8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5. З’являються міжнародні туристичні організації та починається міжнародне співробітництво в сфері туризму.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1872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2. Період між війнами (1918-1939рр.)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1. В період економічних криз в Європі та Америці призупинилася діляьність і у сфері туризму.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18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>
                          <a:latin typeface="Times New Roman"/>
                          <a:ea typeface="Times New Roman"/>
                        </a:rPr>
                        <a:t>2. Не зважаючи на п.1. розвиваються такі види транспорту, як: автомобільний, авіаційний, залізньодорожній.</a:t>
                      </a:r>
                      <a:endParaRPr lang="ru-RU" sz="1650" b="1" kern="140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691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3. З</a:t>
                      </a:r>
                      <a:r>
                        <a:rPr lang="ru-RU" sz="1650" b="0" kern="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являються такі види </a:t>
                      </a:r>
                      <a:r>
                        <a:rPr lang="uk-UA" sz="1650" b="0" kern="0" spc="-40" dirty="0" err="1">
                          <a:latin typeface="Times New Roman"/>
                          <a:ea typeface="Times New Roman"/>
                        </a:rPr>
                        <a:t>туристчиного</a:t>
                      </a:r>
                      <a:r>
                        <a:rPr lang="uk-UA" sz="1650" b="0" kern="0" spc="-40" dirty="0">
                          <a:latin typeface="Times New Roman"/>
                          <a:ea typeface="Times New Roman"/>
                        </a:rPr>
                        <a:t> обслуговування, як  екскурсійне обслуговування, надання розважальних послуг.</a:t>
                      </a:r>
                      <a:endParaRPr lang="ru-RU" sz="165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3500" marR="6350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790614"/>
              </p:ext>
            </p:extLst>
          </p:nvPr>
        </p:nvGraphicFramePr>
        <p:xfrm>
          <a:off x="683568" y="908720"/>
          <a:ext cx="8286808" cy="556242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14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2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5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kern="0" spc="-40"/>
                        <a:t>3.Період Другої світової війни (1939-1945рр.)</a:t>
                      </a:r>
                      <a:endParaRPr lang="ru-RU" sz="20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kern="0" spc="-40"/>
                        <a:t>1. Повна палізація всіх видів туризму.</a:t>
                      </a:r>
                      <a:endParaRPr lang="ru-RU" sz="20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010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kern="0" spc="-40"/>
                        <a:t>4. Період туристичного бума (1945-1973рр.)</a:t>
                      </a:r>
                      <a:endParaRPr lang="ru-RU" sz="20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kern="0" spc="-40"/>
                        <a:t>1.”Золотий” період туристичного буму. Експансія туризму.</a:t>
                      </a:r>
                      <a:endParaRPr lang="ru-RU" sz="20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69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kern="0" spc="-40" dirty="0"/>
                        <a:t>2. До факторів, які вплинули на вибух масового туризму, належать:</a:t>
                      </a:r>
                      <a:endParaRPr lang="ru-RU" sz="2000" kern="14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800" kern="0" spc="-40" dirty="0"/>
                        <a:t>політичні фактори: мир та </a:t>
                      </a:r>
                      <a:r>
                        <a:rPr lang="uk-UA" sz="1800" kern="0" spc="-40" dirty="0" err="1"/>
                        <a:t>співдружность</a:t>
                      </a:r>
                      <a:r>
                        <a:rPr lang="uk-UA" sz="1800" kern="0" spc="-40" dirty="0"/>
                        <a:t> (окрім 1967-1968рр. – </a:t>
                      </a:r>
                      <a:r>
                        <a:rPr lang="uk-UA" sz="1800" kern="0" spc="-40" dirty="0" err="1"/>
                        <a:t>арабо-ізраїльська</a:t>
                      </a:r>
                      <a:r>
                        <a:rPr lang="uk-UA" sz="1800" kern="0" spc="-40" dirty="0"/>
                        <a:t> війна);</a:t>
                      </a:r>
                      <a:endParaRPr lang="ru-RU" sz="2000" kern="14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800" kern="0" spc="-40" dirty="0"/>
                        <a:t>економічні фактори: підвищується купівельна спроможність;</a:t>
                      </a:r>
                      <a:endParaRPr lang="ru-RU" sz="2000" kern="14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800" kern="0" spc="-40" dirty="0"/>
                        <a:t>соціологічні та трудові фактори: збільшення чисельності міського населення;</a:t>
                      </a:r>
                      <a:endParaRPr lang="ru-RU" sz="2000" kern="14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800" kern="0" spc="-40" dirty="0"/>
                        <a:t>технічні фактори: досягнення у сфері комунікацій та </a:t>
                      </a:r>
                      <a:r>
                        <a:rPr lang="uk-UA" sz="1800" kern="0" spc="-40" dirty="0" err="1"/>
                        <a:t>траснпорту</a:t>
                      </a:r>
                      <a:r>
                        <a:rPr lang="uk-UA" sz="1800" kern="0" spc="-40" dirty="0"/>
                        <a:t>;</a:t>
                      </a:r>
                      <a:endParaRPr lang="ru-RU" sz="2000" kern="1400" dirty="0"/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1800" kern="0" spc="-40" dirty="0"/>
                        <a:t>психологічно-комерційні фактори: розширення інформації та техніки маркетингу;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5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kern="0" spc="-40" dirty="0"/>
                        <a:t>3. Еволюція системи транспорту, розвиток комерційної авіації; технічний </a:t>
                      </a:r>
                      <a:r>
                        <a:rPr lang="uk-UA" sz="1800" kern="0" spc="-40" dirty="0" err="1"/>
                        <a:t>проогрес</a:t>
                      </a:r>
                      <a:r>
                        <a:rPr lang="uk-UA" sz="1800" kern="0" spc="-40" dirty="0"/>
                        <a:t>.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497480"/>
              </p:ext>
            </p:extLst>
          </p:nvPr>
        </p:nvGraphicFramePr>
        <p:xfrm>
          <a:off x="1071506" y="1340768"/>
          <a:ext cx="8072494" cy="42672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274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8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90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0" spc="-40" dirty="0"/>
                        <a:t>5. Період розвитку туризму в 70-80-х роках</a:t>
                      </a:r>
                      <a:endParaRPr lang="ru-RU" sz="24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0" spc="-40" dirty="0"/>
                        <a:t>Період становлення </a:t>
                      </a:r>
                      <a:r>
                        <a:rPr lang="uk-UA" sz="2000" kern="0" spc="-40" dirty="0" err="1"/>
                        <a:t>“радянського”</a:t>
                      </a:r>
                      <a:r>
                        <a:rPr lang="uk-UA" sz="2000" kern="0" spc="-40" dirty="0"/>
                        <a:t> туризму: </a:t>
                      </a:r>
                      <a:r>
                        <a:rPr lang="uk-UA" sz="2000" kern="0" spc="-40" dirty="0" err="1"/>
                        <a:t>напіворганізованого</a:t>
                      </a:r>
                      <a:r>
                        <a:rPr lang="uk-UA" sz="2000" kern="0" spc="-40" dirty="0"/>
                        <a:t> та внутрішнього.</a:t>
                      </a:r>
                      <a:endParaRPr lang="ru-RU" sz="24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8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0" spc="-40"/>
                        <a:t>6. Становлен-ня сучасного період розвитку туризму</a:t>
                      </a:r>
                      <a:endParaRPr lang="ru-RU" sz="24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0" spc="-40" dirty="0"/>
                        <a:t>Масовість; велика різновидність туризму та широкі можливості щодо подорожей; економічна доступність широких мас населення; відпустки та багато вільного часу; </a:t>
                      </a:r>
                      <a:r>
                        <a:rPr lang="uk-UA" sz="2000" kern="0" spc="-40" dirty="0" err="1"/>
                        <a:t>комерціалізаця</a:t>
                      </a:r>
                      <a:r>
                        <a:rPr lang="uk-UA" sz="2000" kern="0" spc="-40" dirty="0"/>
                        <a:t> та соціалізація туризму; рекреація та </a:t>
                      </a:r>
                      <a:r>
                        <a:rPr lang="uk-UA" sz="2000" kern="0" spc="-40" dirty="0" err="1"/>
                        <a:t>велнес</a:t>
                      </a:r>
                      <a:r>
                        <a:rPr lang="uk-UA" sz="2000" kern="0" spc="-40" dirty="0"/>
                        <a:t>; розвиток екстремальних видів туризму; спрощення туристичних формальностей;  уніфікація технологій обслуговування; підвищення комфортності перебування туристів та класифікація засобів розміщення; насиченість програмного обслуговування, тощо. </a:t>
                      </a:r>
                      <a:endParaRPr lang="ru-RU" sz="24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635711" cy="72008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uk-UA" sz="2800" b="1" dirty="0">
                <a:latin typeface="+mn-lt"/>
              </a:rPr>
              <a:t>Етапи становлення туризму в Україні у ХХ ст.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885810"/>
              </p:ext>
            </p:extLst>
          </p:nvPr>
        </p:nvGraphicFramePr>
        <p:xfrm>
          <a:off x="1004381" y="1844824"/>
          <a:ext cx="7858179" cy="36576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459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3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4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Етап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Роки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Характеристика</a:t>
                      </a:r>
                      <a:endParaRPr lang="ru-RU" sz="16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01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перший </a:t>
                      </a:r>
                      <a:r>
                        <a:rPr lang="ru-RU" sz="2400" dirty="0" err="1"/>
                        <a:t>етап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1920 - 1936 </a:t>
                      </a:r>
                      <a:r>
                        <a:rPr lang="ru-RU" sz="2400" dirty="0" err="1"/>
                        <a:t>рр</a:t>
                      </a:r>
                      <a:r>
                        <a:rPr lang="ru-RU" sz="2400" dirty="0"/>
                        <a:t>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/>
                        <a:t>становлення туризму на державних соціалістичних засадах та формування його організаційної структури;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0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другий етап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1936 - 1969 </a:t>
                      </a:r>
                      <a:r>
                        <a:rPr lang="ru-RU" sz="2400" dirty="0" err="1"/>
                        <a:t>рр</a:t>
                      </a:r>
                      <a:r>
                        <a:rPr lang="ru-RU" sz="2400" dirty="0"/>
                        <a:t>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передача туризму у </a:t>
                      </a:r>
                      <a:r>
                        <a:rPr lang="ru-RU" sz="2400" dirty="0" err="1"/>
                        <a:t>відання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профспілок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і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закладення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підвалин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індустрії</a:t>
                      </a:r>
                      <a:r>
                        <a:rPr lang="ru-RU" sz="2400" dirty="0"/>
                        <a:t> туризму;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третій етап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/>
                        <a:t>1970 – 1980 рр.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err="1"/>
                        <a:t>розвиток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індустрії</a:t>
                      </a:r>
                      <a:r>
                        <a:rPr lang="ru-RU" sz="2400" dirty="0"/>
                        <a:t> туризму.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2" y="-99392"/>
            <a:ext cx="7704667" cy="198120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+mn-lt"/>
              </a:rPr>
              <a:t>Характеристика </a:t>
            </a:r>
            <a:r>
              <a:rPr lang="ru-RU" sz="2800" b="1" dirty="0" err="1">
                <a:latin typeface="+mn-lt"/>
              </a:rPr>
              <a:t>діяльності</a:t>
            </a:r>
            <a:r>
              <a:rPr lang="ru-RU" sz="2800" b="1" dirty="0">
                <a:latin typeface="+mn-lt"/>
              </a:rPr>
              <a:t> ВАТ “</a:t>
            </a:r>
            <a:r>
              <a:rPr lang="ru-RU" sz="2800" b="1" dirty="0" err="1">
                <a:latin typeface="+mn-lt"/>
              </a:rPr>
              <a:t>Інтурист</a:t>
            </a:r>
            <a:r>
              <a:rPr lang="ru-RU" sz="2800" b="1" dirty="0">
                <a:latin typeface="+mn-lt"/>
              </a:rPr>
              <a:t>” в 70-80-х роках </a:t>
            </a:r>
            <a:r>
              <a:rPr lang="ru-RU" sz="2800" b="1" dirty="0" err="1">
                <a:latin typeface="+mn-lt"/>
              </a:rPr>
              <a:t>ХХст</a:t>
            </a:r>
            <a:r>
              <a:rPr lang="ru-RU" sz="2800" b="1" dirty="0">
                <a:latin typeface="+mn-lt"/>
              </a:rPr>
              <a:t>.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6087867"/>
              </p:ext>
            </p:extLst>
          </p:nvPr>
        </p:nvGraphicFramePr>
        <p:xfrm>
          <a:off x="928630" y="1412776"/>
          <a:ext cx="8215370" cy="513074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215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74949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uk-UA" sz="2000" spc="-30"/>
                        <a:t>Створений у 1929р. як централізоване Всесоюзне Акціонерне товариство, а в 1964р. його було виділено із структури Міністерства зовнішньої торгівлі й надано статус окремого державного органу управління іноземним туризмом в СРСР.</a:t>
                      </a:r>
                      <a:endParaRPr lang="ru-RU" sz="2400" spc="20"/>
                    </a:p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ru-RU" sz="2000" spc="-30"/>
                        <a:t>У 1969р. Управління з іноз. туризму було реорганізоване у Головне управління з інозем. туризму при Раді міністрів СРСР, а в 1983р. було створено Державний комітет СРСР з інозем.туризму.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38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spc="-30" dirty="0" err="1"/>
                        <a:t>Покликання</a:t>
                      </a:r>
                      <a:r>
                        <a:rPr lang="ru-RU" sz="2000" spc="-30" dirty="0"/>
                        <a:t>: 1) </a:t>
                      </a:r>
                      <a:r>
                        <a:rPr lang="ru-RU" sz="2000" spc="-30" dirty="0" err="1"/>
                        <a:t>проводити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єдину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державну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політику</a:t>
                      </a:r>
                      <a:r>
                        <a:rPr lang="ru-RU" sz="2000" spc="-30" dirty="0"/>
                        <a:t> в </a:t>
                      </a:r>
                      <a:r>
                        <a:rPr lang="ru-RU" sz="2000" spc="-30" dirty="0" err="1"/>
                        <a:t>усіх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республіках</a:t>
                      </a:r>
                      <a:r>
                        <a:rPr lang="ru-RU" sz="2000" spc="-30" dirty="0"/>
                        <a:t> СРСР ( в </a:t>
                      </a:r>
                      <a:r>
                        <a:rPr lang="ru-RU" sz="2000" spc="-30" dirty="0" err="1"/>
                        <a:t>чому</a:t>
                      </a:r>
                      <a:r>
                        <a:rPr lang="ru-RU" sz="2000" spc="-30" dirty="0"/>
                        <a:t> проступала </a:t>
                      </a:r>
                      <a:r>
                        <a:rPr lang="ru-RU" sz="2000" spc="-30" dirty="0" err="1"/>
                        <a:t>унітарність</a:t>
                      </a:r>
                      <a:r>
                        <a:rPr lang="ru-RU" sz="2000" spc="-30" dirty="0"/>
                        <a:t> та </a:t>
                      </a:r>
                      <a:r>
                        <a:rPr lang="ru-RU" sz="2000" spc="-30" dirty="0" err="1"/>
                        <a:t>централізація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управління</a:t>
                      </a:r>
                      <a:r>
                        <a:rPr lang="ru-RU" sz="2000" spc="-30" dirty="0"/>
                        <a:t> в СРСР);</a:t>
                      </a:r>
                      <a:endParaRPr lang="ru-RU" sz="1400" dirty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spc="-30" dirty="0"/>
                        <a:t>2) </a:t>
                      </a:r>
                      <a:r>
                        <a:rPr lang="ru-RU" sz="2000" spc="-30" dirty="0" err="1"/>
                        <a:t>здійснювати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керівництво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міжнародними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турис</a:t>
                      </a:r>
                      <a:r>
                        <a:rPr lang="ru-RU" sz="2000" spc="-30" dirty="0"/>
                        <a:t>. </a:t>
                      </a:r>
                      <a:r>
                        <a:rPr lang="ru-RU" sz="2000" spc="-30" dirty="0" err="1"/>
                        <a:t>зв’язками</a:t>
                      </a:r>
                      <a:r>
                        <a:rPr lang="ru-RU" sz="2000" spc="-30" dirty="0"/>
                        <a:t> СРСР; </a:t>
                      </a:r>
                      <a:endParaRPr lang="ru-RU" sz="1400" dirty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spc="-30" dirty="0"/>
                        <a:t>3) </a:t>
                      </a:r>
                      <a:r>
                        <a:rPr lang="ru-RU" sz="2000" spc="-30" dirty="0" err="1"/>
                        <a:t>забезпечувати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розвиток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іноземного</a:t>
                      </a:r>
                      <a:r>
                        <a:rPr lang="ru-RU" sz="2000" spc="-30" dirty="0"/>
                        <a:t> туризму в СРСР </a:t>
                      </a:r>
                      <a:r>
                        <a:rPr lang="ru-RU" sz="2000" spc="-30" dirty="0" err="1"/>
                        <a:t>і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радянського</a:t>
                      </a:r>
                      <a:r>
                        <a:rPr lang="ru-RU" sz="2000" spc="-30" dirty="0"/>
                        <a:t> – за кордон.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32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spc="-30" dirty="0"/>
                        <a:t>1970-1972рр. – </a:t>
                      </a:r>
                      <a:r>
                        <a:rPr lang="ru-RU" sz="2000" spc="-30" dirty="0" err="1"/>
                        <a:t>було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підписано</a:t>
                      </a:r>
                      <a:r>
                        <a:rPr lang="ru-RU" sz="2000" spc="-30" dirty="0"/>
                        <a:t> угоди про </a:t>
                      </a:r>
                      <a:r>
                        <a:rPr lang="ru-RU" sz="2000" spc="-30" dirty="0" err="1"/>
                        <a:t>співробітництво</a:t>
                      </a:r>
                      <a:r>
                        <a:rPr lang="ru-RU" sz="2000" spc="-30" dirty="0"/>
                        <a:t> в </a:t>
                      </a:r>
                      <a:r>
                        <a:rPr lang="ru-RU" sz="2000" spc="-30" dirty="0" err="1"/>
                        <a:t>галузі</a:t>
                      </a:r>
                      <a:r>
                        <a:rPr lang="ru-RU" sz="2000" spc="-30" dirty="0"/>
                        <a:t> туризму </a:t>
                      </a:r>
                      <a:r>
                        <a:rPr lang="ru-RU" sz="2000" spc="-30" dirty="0" err="1"/>
                        <a:t>з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усіма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європейськими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соціалістичними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країнами</a:t>
                      </a:r>
                      <a:r>
                        <a:rPr lang="ru-RU" sz="2000" spc="-30" dirty="0"/>
                        <a:t> (</a:t>
                      </a:r>
                      <a:r>
                        <a:rPr lang="ru-RU" sz="2000" spc="-30" dirty="0" err="1"/>
                        <a:t>Болгарією</a:t>
                      </a:r>
                      <a:r>
                        <a:rPr lang="ru-RU" sz="2000" spc="-30" dirty="0"/>
                        <a:t>, </a:t>
                      </a:r>
                      <a:r>
                        <a:rPr lang="ru-RU" sz="2000" spc="-30" dirty="0" err="1"/>
                        <a:t>Угорщиною</a:t>
                      </a:r>
                      <a:r>
                        <a:rPr lang="ru-RU" sz="2000" spc="-30" dirty="0"/>
                        <a:t>, НДР, </a:t>
                      </a:r>
                      <a:r>
                        <a:rPr lang="ru-RU" sz="2000" spc="-30" dirty="0" err="1"/>
                        <a:t>Польщею</a:t>
                      </a:r>
                      <a:r>
                        <a:rPr lang="ru-RU" sz="2000" spc="-30" dirty="0"/>
                        <a:t>, </a:t>
                      </a:r>
                      <a:r>
                        <a:rPr lang="ru-RU" sz="2000" spc="-30" dirty="0" err="1"/>
                        <a:t>Чехословаччиною</a:t>
                      </a:r>
                      <a:r>
                        <a:rPr lang="ru-RU" sz="2000" spc="-30" dirty="0"/>
                        <a:t>, </a:t>
                      </a:r>
                      <a:r>
                        <a:rPr lang="ru-RU" sz="2000" spc="-30" dirty="0" err="1"/>
                        <a:t>Югославією</a:t>
                      </a:r>
                      <a:r>
                        <a:rPr lang="ru-RU" sz="2000" spc="-30" dirty="0"/>
                        <a:t>); 1977р.- </a:t>
                      </a:r>
                      <a:r>
                        <a:rPr lang="ru-RU" sz="2000" spc="-30" dirty="0" err="1"/>
                        <a:t>з</a:t>
                      </a:r>
                      <a:r>
                        <a:rPr lang="ru-RU" sz="2000" spc="-30" dirty="0"/>
                        <a:t> Кубою та </a:t>
                      </a:r>
                      <a:r>
                        <a:rPr lang="ru-RU" sz="2000" spc="-30" dirty="0" err="1"/>
                        <a:t>Монголією</a:t>
                      </a:r>
                      <a:r>
                        <a:rPr lang="ru-RU" sz="2000" spc="-30" dirty="0"/>
                        <a:t>. </a:t>
                      </a:r>
                      <a:r>
                        <a:rPr lang="ru-RU" sz="2000" spc="-30" dirty="0" err="1"/>
                        <a:t>Питома</a:t>
                      </a:r>
                      <a:r>
                        <a:rPr lang="ru-RU" sz="2000" spc="-30" dirty="0"/>
                        <a:t> вага </a:t>
                      </a:r>
                      <a:r>
                        <a:rPr lang="ru-RU" sz="2000" spc="-30" dirty="0" err="1"/>
                        <a:t>туристів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із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країн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соцтабору</a:t>
                      </a:r>
                      <a:r>
                        <a:rPr lang="ru-RU" sz="2000" spc="-30" dirty="0"/>
                        <a:t> – 80% </a:t>
                      </a:r>
                      <a:r>
                        <a:rPr lang="ru-RU" sz="2000" spc="-30" dirty="0" err="1"/>
                        <a:t>усіх</a:t>
                      </a:r>
                      <a:r>
                        <a:rPr lang="ru-RU" sz="2000" spc="-30" dirty="0"/>
                        <a:t> </a:t>
                      </a:r>
                      <a:r>
                        <a:rPr lang="ru-RU" sz="2000" spc="-30" dirty="0" err="1"/>
                        <a:t>туробмінів</a:t>
                      </a:r>
                      <a:r>
                        <a:rPr lang="ru-RU" sz="2000" spc="-30" dirty="0"/>
                        <a:t>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-30476"/>
            <a:ext cx="7704667" cy="1981200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лекції: 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 noGrp="1"/>
          </p:cNvSpPr>
          <p:nvPr>
            <p:ph idx="1"/>
          </p:nvPr>
        </p:nvSpPr>
        <p:spPr>
          <a:xfrm>
            <a:off x="761937" y="2420888"/>
            <a:ext cx="7931224" cy="37054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None/>
            </a:pPr>
            <a:r>
              <a:rPr lang="uk-UA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Історичні передумови виникнення туризму.</a:t>
            </a:r>
            <a:endParaRPr lang="ru-RU" sz="24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uk-UA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Подорожі в Стародавньому світі та Середньовічній Європі.</a:t>
            </a:r>
            <a:endParaRPr lang="ru-RU" sz="24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uk-UA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Соціально-економічні передумови сучасного етапу розвитку туризму.</a:t>
            </a:r>
            <a:endParaRPr lang="ru-RU" sz="24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uk-UA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Початок туристичної справи в Росії та Україні. Розвиток туризму в СРСР у 20-60-ті роки XX сторіччя.</a:t>
            </a:r>
            <a:endParaRPr lang="ru-RU" sz="24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uk-UA" sz="24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Загальна характеристика стану туристичної індустрії СРСР в 70-80-ті роки.</a:t>
            </a:r>
            <a:endParaRPr lang="ru-RU" sz="2400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75322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096340"/>
              </p:ext>
            </p:extLst>
          </p:nvPr>
        </p:nvGraphicFramePr>
        <p:xfrm>
          <a:off x="899592" y="620688"/>
          <a:ext cx="8072494" cy="585791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579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 err="1"/>
                        <a:t>Держкомінтурист</a:t>
                      </a:r>
                      <a:r>
                        <a:rPr lang="ru-RU" sz="1400" spc="-30" dirty="0"/>
                        <a:t> проводив </a:t>
                      </a:r>
                      <a:r>
                        <a:rPr lang="ru-RU" sz="1400" spc="-30" dirty="0" err="1"/>
                        <a:t>політику</a:t>
                      </a:r>
                      <a:r>
                        <a:rPr lang="ru-RU" sz="1400" spc="-30" dirty="0"/>
                        <a:t> СРСР </a:t>
                      </a:r>
                      <a:r>
                        <a:rPr lang="ru-RU" sz="1400" spc="-30" dirty="0" err="1"/>
                        <a:t>і</a:t>
                      </a:r>
                      <a:r>
                        <a:rPr lang="ru-RU" sz="1400" spc="-30" dirty="0"/>
                        <a:t> в </a:t>
                      </a:r>
                      <a:r>
                        <a:rPr lang="ru-RU" sz="1400" spc="-30" dirty="0" err="1"/>
                        <a:t>міжнародному</a:t>
                      </a:r>
                      <a:r>
                        <a:rPr lang="ru-RU" sz="1400" spc="-30" dirty="0"/>
                        <a:t> турист. </a:t>
                      </a:r>
                      <a:r>
                        <a:rPr lang="ru-RU" sz="1400" spc="-30" dirty="0" err="1"/>
                        <a:t>співробітництві</a:t>
                      </a:r>
                      <a:r>
                        <a:rPr lang="ru-RU" sz="1400" spc="-30" dirty="0"/>
                        <a:t>: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/>
                        <a:t>брав участь у </a:t>
                      </a:r>
                      <a:r>
                        <a:rPr lang="ru-RU" sz="1400" spc="-30" dirty="0" err="1"/>
                        <a:t>міжнар</a:t>
                      </a:r>
                      <a:r>
                        <a:rPr lang="ru-RU" sz="1400" spc="-30" dirty="0"/>
                        <a:t>. турист. форумах, </a:t>
                      </a:r>
                      <a:r>
                        <a:rPr lang="ru-RU" sz="1400" spc="-30" dirty="0" err="1"/>
                        <a:t>роботі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міжнар</a:t>
                      </a:r>
                      <a:r>
                        <a:rPr lang="ru-RU" sz="1400" spc="-30" dirty="0"/>
                        <a:t>. турист. </a:t>
                      </a:r>
                      <a:r>
                        <a:rPr lang="ru-RU" sz="1400" spc="-30" dirty="0" err="1"/>
                        <a:t>організацій</a:t>
                      </a:r>
                      <a:r>
                        <a:rPr lang="ru-RU" sz="1400" spc="-30" dirty="0"/>
                        <a:t> (ВТО, </a:t>
                      </a:r>
                      <a:r>
                        <a:rPr lang="ru-RU" sz="1400" spc="-30" dirty="0" err="1"/>
                        <a:t>Всесвітня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федерація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асоціацій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туристичних</a:t>
                      </a:r>
                      <a:r>
                        <a:rPr lang="ru-RU" sz="1400" spc="-30" dirty="0"/>
                        <a:t> агентств (ФУААВ), а </a:t>
                      </a:r>
                      <a:r>
                        <a:rPr lang="ru-RU" sz="1400" spc="-30" dirty="0" err="1"/>
                        <a:t>також</a:t>
                      </a:r>
                      <a:r>
                        <a:rPr lang="ru-RU" sz="1400" spc="-30" dirty="0"/>
                        <a:t> у турист. альянсах </a:t>
                      </a:r>
                      <a:r>
                        <a:rPr lang="ru-RU" sz="1400" spc="-30" dirty="0" err="1"/>
                        <a:t>соціалістичних</a:t>
                      </a:r>
                      <a:r>
                        <a:rPr lang="ru-RU" sz="1400" spc="-30" dirty="0"/>
                        <a:t>  </a:t>
                      </a:r>
                      <a:r>
                        <a:rPr lang="ru-RU" sz="1400" spc="-30" dirty="0" err="1"/>
                        <a:t>країн</a:t>
                      </a:r>
                      <a:r>
                        <a:rPr lang="ru-RU" sz="1400" spc="-30" dirty="0"/>
                        <a:t> – </a:t>
                      </a:r>
                      <a:r>
                        <a:rPr lang="ru-RU" sz="1400" spc="-30" dirty="0" err="1"/>
                        <a:t>Нараді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урядових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органів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</a:t>
                      </a:r>
                      <a:r>
                        <a:rPr lang="ru-RU" sz="1400" spc="-30" dirty="0"/>
                        <a:t> туризму </a:t>
                      </a:r>
                      <a:r>
                        <a:rPr lang="ru-RU" sz="1400" spc="-30" dirty="0" err="1"/>
                        <a:t>соціалістичних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країн</a:t>
                      </a:r>
                      <a:r>
                        <a:rPr lang="ru-RU" sz="1400" spc="-30" dirty="0"/>
                        <a:t> та </a:t>
                      </a:r>
                      <a:r>
                        <a:rPr lang="ru-RU" sz="1400" spc="-30" dirty="0" err="1"/>
                        <a:t>Нараді</a:t>
                      </a:r>
                      <a:r>
                        <a:rPr lang="ru-RU" sz="1400" spc="-30" dirty="0"/>
                        <a:t> бюро </a:t>
                      </a:r>
                      <a:r>
                        <a:rPr lang="ru-RU" sz="1400" spc="-30" dirty="0" err="1"/>
                        <a:t>подорожей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соціал.країн</a:t>
                      </a:r>
                      <a:r>
                        <a:rPr lang="ru-RU" sz="1400" spc="-30" dirty="0"/>
                        <a:t>);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/>
                        <a:t>пропаганда </a:t>
                      </a:r>
                      <a:r>
                        <a:rPr lang="ru-RU" sz="1400" spc="-30" dirty="0" err="1"/>
                        <a:t>соціалістичного</a:t>
                      </a:r>
                      <a:r>
                        <a:rPr lang="ru-RU" sz="1400" spc="-30" dirty="0"/>
                        <a:t> способу </a:t>
                      </a:r>
                      <a:r>
                        <a:rPr lang="ru-RU" sz="1400" spc="-30" dirty="0" err="1"/>
                        <a:t>життя</a:t>
                      </a:r>
                      <a:r>
                        <a:rPr lang="ru-RU" sz="1400" spc="-30" dirty="0"/>
                        <a:t> та </a:t>
                      </a:r>
                      <a:r>
                        <a:rPr lang="ru-RU" sz="1400" spc="-30" dirty="0" err="1"/>
                        <a:t>зміцнення</a:t>
                      </a:r>
                      <a:r>
                        <a:rPr lang="ru-RU" sz="1400" spc="-30" dirty="0"/>
                        <a:t> авторитету </a:t>
                      </a:r>
                      <a:r>
                        <a:rPr lang="ru-RU" sz="1400" spc="-30" dirty="0" err="1"/>
                        <a:t>радянської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держави</a:t>
                      </a:r>
                      <a:r>
                        <a:rPr lang="ru-RU" sz="1400" spc="-30" dirty="0"/>
                        <a:t> у </a:t>
                      </a:r>
                      <a:r>
                        <a:rPr lang="ru-RU" sz="1400" spc="-30" dirty="0" err="1"/>
                        <a:t>світі</a:t>
                      </a:r>
                      <a:r>
                        <a:rPr lang="ru-RU" sz="1400" spc="-30" dirty="0"/>
                        <a:t>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 err="1"/>
                        <a:t>економічні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завдання</a:t>
                      </a:r>
                      <a:r>
                        <a:rPr lang="ru-RU" sz="1400" spc="-30" dirty="0"/>
                        <a:t>: </a:t>
                      </a:r>
                      <a:r>
                        <a:rPr lang="ru-RU" sz="1400" spc="-30" dirty="0" err="1"/>
                        <a:t>виконання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державних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планів</a:t>
                      </a:r>
                      <a:r>
                        <a:rPr lang="ru-RU" sz="1400" spc="-30" dirty="0"/>
                        <a:t>, </a:t>
                      </a:r>
                      <a:r>
                        <a:rPr lang="ru-RU" sz="1400" spc="-30" dirty="0" err="1"/>
                        <a:t>збільшення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національного</a:t>
                      </a:r>
                      <a:r>
                        <a:rPr lang="ru-RU" sz="1400" spc="-30" dirty="0"/>
                        <a:t> доходу, </a:t>
                      </a:r>
                      <a:r>
                        <a:rPr lang="ru-RU" sz="1400" spc="-30" dirty="0" err="1"/>
                        <a:t>залучення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валютних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коштів</a:t>
                      </a:r>
                      <a:r>
                        <a:rPr lang="ru-RU" sz="1400" spc="-30" dirty="0"/>
                        <a:t>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/>
                        <a:t>продавав </a:t>
                      </a:r>
                      <a:r>
                        <a:rPr lang="ru-RU" sz="1400" spc="-30" dirty="0" err="1"/>
                        <a:t>національний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турпродукт</a:t>
                      </a:r>
                      <a:r>
                        <a:rPr lang="ru-RU" sz="1400" spc="-30" dirty="0"/>
                        <a:t> на </a:t>
                      </a:r>
                      <a:r>
                        <a:rPr lang="ru-RU" sz="1400" spc="-30" dirty="0" err="1"/>
                        <a:t>комерційних</a:t>
                      </a:r>
                      <a:r>
                        <a:rPr lang="ru-RU" sz="1400" spc="-30" dirty="0"/>
                        <a:t> засадах </a:t>
                      </a:r>
                      <a:r>
                        <a:rPr lang="ru-RU" sz="1400" spc="-30" dirty="0" err="1"/>
                        <a:t>потенційним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клієнтам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капіталістичних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країн</a:t>
                      </a:r>
                      <a:r>
                        <a:rPr lang="ru-RU" sz="1400" spc="-30" dirty="0"/>
                        <a:t> через мережу  </a:t>
                      </a:r>
                      <a:r>
                        <a:rPr lang="ru-RU" sz="1400" spc="-30" dirty="0" err="1"/>
                        <a:t>контрагентів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представництв</a:t>
                      </a:r>
                      <a:r>
                        <a:rPr lang="ru-RU" sz="1400" spc="-30" dirty="0"/>
                        <a:t> ВАТ “</a:t>
                      </a:r>
                      <a:r>
                        <a:rPr lang="ru-RU" sz="1400" spc="-30" dirty="0" err="1"/>
                        <a:t>Інтурист</a:t>
                      </a:r>
                      <a:r>
                        <a:rPr lang="ru-RU" sz="1400" spc="-30" dirty="0"/>
                        <a:t>” за кордоном (28 </a:t>
                      </a:r>
                      <a:r>
                        <a:rPr lang="ru-RU" sz="1400" spc="-30" dirty="0" err="1"/>
                        <a:t>власних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представництв</a:t>
                      </a:r>
                      <a:r>
                        <a:rPr lang="ru-RU" sz="1400" spc="-30" dirty="0"/>
                        <a:t> + </a:t>
                      </a:r>
                      <a:r>
                        <a:rPr lang="ru-RU" sz="1400" spc="-30" dirty="0" err="1"/>
                        <a:t>інформбюро</a:t>
                      </a:r>
                      <a:r>
                        <a:rPr lang="ru-RU" sz="1400" spc="-30" dirty="0"/>
                        <a:t> при </a:t>
                      </a:r>
                      <a:r>
                        <a:rPr lang="ru-RU" sz="1400" spc="-30" dirty="0" err="1"/>
                        <a:t>торгпредставництвах</a:t>
                      </a:r>
                      <a:r>
                        <a:rPr lang="ru-RU" sz="1400" spc="-30" dirty="0"/>
                        <a:t>, 800 </a:t>
                      </a:r>
                      <a:r>
                        <a:rPr lang="ru-RU" sz="1400" spc="-30" dirty="0" err="1"/>
                        <a:t>партнерів</a:t>
                      </a:r>
                      <a:r>
                        <a:rPr lang="ru-RU" sz="1400" spc="-30" dirty="0"/>
                        <a:t> у 100 </a:t>
                      </a:r>
                      <a:r>
                        <a:rPr lang="ru-RU" sz="1400" spc="-30" dirty="0" err="1"/>
                        <a:t>країнах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світу</a:t>
                      </a:r>
                      <a:r>
                        <a:rPr lang="ru-RU" sz="1400" spc="-30" dirty="0"/>
                        <a:t>, 100 </a:t>
                      </a:r>
                      <a:r>
                        <a:rPr lang="ru-RU" sz="1400" spc="-30" dirty="0" err="1"/>
                        <a:t>маршрутів</a:t>
                      </a:r>
                      <a:r>
                        <a:rPr lang="ru-RU" sz="1400" spc="-30" dirty="0"/>
                        <a:t> до СРСР у 156 </a:t>
                      </a:r>
                      <a:r>
                        <a:rPr lang="ru-RU" sz="1400" spc="-30" dirty="0" err="1"/>
                        <a:t>містах</a:t>
                      </a:r>
                      <a:r>
                        <a:rPr lang="ru-RU" sz="1400" spc="-30" dirty="0"/>
                        <a:t>). Тури </a:t>
                      </a:r>
                      <a:r>
                        <a:rPr lang="ru-RU" sz="1400" spc="-30" dirty="0" err="1"/>
                        <a:t>реалізовували</a:t>
                      </a:r>
                      <a:r>
                        <a:rPr lang="ru-RU" sz="1400" spc="-30" dirty="0"/>
                        <a:t> у </a:t>
                      </a:r>
                      <a:r>
                        <a:rPr lang="ru-RU" sz="1400" spc="-30" dirty="0" err="1"/>
                        <a:t>комплексі</a:t>
                      </a:r>
                      <a:r>
                        <a:rPr lang="ru-RU" sz="1400" spc="-30" dirty="0"/>
                        <a:t> , через каталоги та </a:t>
                      </a:r>
                      <a:r>
                        <a:rPr lang="ru-RU" sz="1400" spc="-30" dirty="0" err="1"/>
                        <a:t>збірники</a:t>
                      </a:r>
                      <a:r>
                        <a:rPr lang="ru-RU" sz="1400" spc="-30" dirty="0"/>
                        <a:t> “</a:t>
                      </a:r>
                      <a:r>
                        <a:rPr lang="ru-RU" sz="1400" spc="-30" dirty="0" err="1"/>
                        <a:t>Генеральних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тарифів</a:t>
                      </a:r>
                      <a:r>
                        <a:rPr lang="ru-RU" sz="1400" spc="-30" dirty="0"/>
                        <a:t>”;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 err="1"/>
                        <a:t>закордонні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подорожі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організовувалися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виключно</a:t>
                      </a:r>
                      <a:r>
                        <a:rPr lang="ru-RU" sz="1400" spc="-30" dirty="0"/>
                        <a:t> у </a:t>
                      </a:r>
                      <a:r>
                        <a:rPr lang="ru-RU" sz="1400" spc="-30" dirty="0" err="1"/>
                        <a:t>групах</a:t>
                      </a:r>
                      <a:r>
                        <a:rPr lang="ru-RU" sz="1400" spc="-30" dirty="0"/>
                        <a:t>, </a:t>
                      </a:r>
                      <a:r>
                        <a:rPr lang="ru-RU" sz="1400" spc="-30" dirty="0" err="1"/>
                        <a:t>розподіл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путівок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проводився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у</a:t>
                      </a:r>
                      <a:r>
                        <a:rPr lang="ru-RU" sz="1400" spc="-30" dirty="0"/>
                        <a:t> плановому порядку через ради </a:t>
                      </a:r>
                      <a:r>
                        <a:rPr lang="ru-RU" sz="1400" spc="-30" dirty="0" err="1"/>
                        <a:t>профспілок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жорстко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регламентувався</a:t>
                      </a:r>
                      <a:r>
                        <a:rPr lang="ru-RU" sz="1400" spc="-30" dirty="0"/>
                        <a:t>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 err="1"/>
                        <a:t>матеріальна</a:t>
                      </a:r>
                      <a:r>
                        <a:rPr lang="ru-RU" sz="1400" spc="-30" dirty="0"/>
                        <a:t> база </a:t>
                      </a:r>
                      <a:r>
                        <a:rPr lang="ru-RU" sz="1400" spc="-30" dirty="0" err="1"/>
                        <a:t>іноземного</a:t>
                      </a:r>
                      <a:r>
                        <a:rPr lang="ru-RU" sz="1400" spc="-30" dirty="0"/>
                        <a:t> туризму в </a:t>
                      </a:r>
                      <a:r>
                        <a:rPr lang="ru-RU" sz="1400" spc="-30" dirty="0" err="1"/>
                        <a:t>несезонний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період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завантажувалася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радянськими</a:t>
                      </a:r>
                      <a:r>
                        <a:rPr lang="ru-RU" sz="1400" spc="-30" dirty="0"/>
                        <a:t> туристами;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/>
                        <a:t>в </a:t>
                      </a:r>
                      <a:r>
                        <a:rPr lang="ru-RU" sz="1400" spc="-30" dirty="0" err="1"/>
                        <a:t>системі</a:t>
                      </a:r>
                      <a:r>
                        <a:rPr lang="ru-RU" sz="1400" spc="-30" dirty="0"/>
                        <a:t> “</a:t>
                      </a:r>
                      <a:r>
                        <a:rPr lang="ru-RU" sz="1400" spc="-30" dirty="0" err="1"/>
                        <a:t>Інтурист</a:t>
                      </a:r>
                      <a:r>
                        <a:rPr lang="ru-RU" sz="1400" spc="-30" dirty="0"/>
                        <a:t>” </a:t>
                      </a:r>
                      <a:r>
                        <a:rPr lang="ru-RU" sz="1400" spc="-30" dirty="0" err="1"/>
                        <a:t>була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започаткована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маркетингова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діяльність</a:t>
                      </a:r>
                      <a:r>
                        <a:rPr lang="ru-RU" sz="1400" spc="-30" dirty="0"/>
                        <a:t> по </a:t>
                      </a:r>
                      <a:r>
                        <a:rPr lang="ru-RU" sz="1400" spc="-30" dirty="0" err="1"/>
                        <a:t>вивченню</a:t>
                      </a:r>
                      <a:r>
                        <a:rPr lang="ru-RU" sz="1400" spc="-30" dirty="0"/>
                        <a:t> ринку </a:t>
                      </a:r>
                      <a:r>
                        <a:rPr lang="ru-RU" sz="1400" spc="-30" dirty="0" err="1"/>
                        <a:t>іноземного</a:t>
                      </a:r>
                      <a:r>
                        <a:rPr lang="ru-RU" sz="1400" spc="-30" dirty="0"/>
                        <a:t> туризму та </a:t>
                      </a:r>
                      <a:r>
                        <a:rPr lang="ru-RU" sz="1400" spc="-30" dirty="0" err="1"/>
                        <a:t>дослідження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його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кон’юнктури</a:t>
                      </a:r>
                      <a:r>
                        <a:rPr lang="ru-RU" sz="1400" spc="-30" dirty="0"/>
                        <a:t> (</a:t>
                      </a:r>
                      <a:r>
                        <a:rPr lang="ru-RU" sz="1400" spc="-30" dirty="0" err="1"/>
                        <a:t>відділ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кон’юнктури</a:t>
                      </a:r>
                      <a:r>
                        <a:rPr lang="ru-RU" sz="1400" spc="-30" dirty="0"/>
                        <a:t> Головного </a:t>
                      </a:r>
                      <a:r>
                        <a:rPr lang="ru-RU" sz="1400" spc="-30" dirty="0" err="1"/>
                        <a:t>комерційного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управління</a:t>
                      </a:r>
                      <a:r>
                        <a:rPr lang="ru-RU" sz="1400" spc="-30" dirty="0"/>
                        <a:t> та </a:t>
                      </a:r>
                      <a:r>
                        <a:rPr lang="ru-RU" sz="1400" spc="-30" dirty="0" err="1"/>
                        <a:t>Проблемна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науково-дослідна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лабораторія</a:t>
                      </a:r>
                      <a:r>
                        <a:rPr lang="ru-RU" sz="1400" spc="-30" dirty="0"/>
                        <a:t> створена у 1973р.);</a:t>
                      </a:r>
                      <a:endParaRPr lang="ru-RU" sz="1200" dirty="0"/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1400" spc="-30" dirty="0"/>
                        <a:t>система </a:t>
                      </a:r>
                      <a:r>
                        <a:rPr lang="ru-RU" sz="1400" spc="-30" dirty="0" err="1"/>
                        <a:t>стандартів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обслуговування</a:t>
                      </a:r>
                      <a:r>
                        <a:rPr lang="ru-RU" sz="1400" spc="-30" dirty="0"/>
                        <a:t> “</a:t>
                      </a:r>
                      <a:r>
                        <a:rPr lang="ru-RU" sz="1400" spc="-30" dirty="0" err="1"/>
                        <a:t>Інтуристу</a:t>
                      </a:r>
                      <a:r>
                        <a:rPr lang="ru-RU" sz="1400" spc="-30" dirty="0"/>
                        <a:t>” для </a:t>
                      </a:r>
                      <a:r>
                        <a:rPr lang="ru-RU" sz="1400" spc="-30" dirty="0" err="1"/>
                        <a:t>іноземців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була</a:t>
                      </a:r>
                      <a:r>
                        <a:rPr lang="ru-RU" sz="1400" spc="-30" dirty="0"/>
                        <a:t> максимально </a:t>
                      </a:r>
                      <a:r>
                        <a:rPr lang="ru-RU" sz="1400" spc="-30" dirty="0" err="1"/>
                        <a:t>наближена</a:t>
                      </a:r>
                      <a:r>
                        <a:rPr lang="ru-RU" sz="1400" spc="-30" dirty="0"/>
                        <a:t> до </a:t>
                      </a:r>
                      <a:r>
                        <a:rPr lang="ru-RU" sz="1400" spc="-30" dirty="0" err="1"/>
                        <a:t>світових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стандартів</a:t>
                      </a:r>
                      <a:r>
                        <a:rPr lang="ru-RU" sz="1400" spc="-30" dirty="0"/>
                        <a:t>;</a:t>
                      </a:r>
                      <a:endParaRPr lang="ru-RU" sz="1200" dirty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наприкінці</a:t>
                      </a:r>
                      <a:r>
                        <a:rPr lang="ru-RU" sz="1400" spc="-30" dirty="0"/>
                        <a:t> 80-х </a:t>
                      </a:r>
                      <a:r>
                        <a:rPr lang="ru-RU" sz="1400" spc="-30" dirty="0" err="1"/>
                        <a:t>рр</a:t>
                      </a:r>
                      <a:r>
                        <a:rPr lang="ru-RU" sz="1400" spc="-30" dirty="0"/>
                        <a:t>. “</a:t>
                      </a:r>
                      <a:r>
                        <a:rPr lang="ru-RU" sz="1400" spc="-30" dirty="0" err="1"/>
                        <a:t>Інтурист</a:t>
                      </a:r>
                      <a:r>
                        <a:rPr lang="ru-RU" sz="1400" spc="-30" dirty="0"/>
                        <a:t>” одним </a:t>
                      </a:r>
                      <a:r>
                        <a:rPr lang="ru-RU" sz="1400" spc="-30" dirty="0" err="1"/>
                        <a:t>із</a:t>
                      </a:r>
                      <a:r>
                        <a:rPr lang="ru-RU" sz="1400" spc="-30" dirty="0"/>
                        <a:t> перших почав </a:t>
                      </a:r>
                      <a:r>
                        <a:rPr lang="ru-RU" sz="1400" spc="-30" dirty="0" err="1"/>
                        <a:t>випробувати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ринкові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форми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роботи</a:t>
                      </a:r>
                      <a:r>
                        <a:rPr lang="ru-RU" sz="1400" spc="-30" dirty="0"/>
                        <a:t> – в рамках </a:t>
                      </a:r>
                      <a:r>
                        <a:rPr lang="ru-RU" sz="1400" spc="-30" dirty="0" err="1"/>
                        <a:t>Держкомітету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було</a:t>
                      </a:r>
                      <a:r>
                        <a:rPr lang="ru-RU" sz="1400" spc="-30" dirty="0"/>
                        <a:t> створено </a:t>
                      </a:r>
                      <a:r>
                        <a:rPr lang="ru-RU" sz="1400" spc="-30" dirty="0" err="1"/>
                        <a:t>госпрозрахункові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зовнішньоекономічні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об’єднання</a:t>
                      </a:r>
                      <a:r>
                        <a:rPr lang="ru-RU" sz="1400" spc="-30" dirty="0"/>
                        <a:t> “</a:t>
                      </a:r>
                      <a:r>
                        <a:rPr lang="ru-RU" sz="1400" spc="-30" dirty="0" err="1"/>
                        <a:t>Інтурсервіс</a:t>
                      </a:r>
                      <a:r>
                        <a:rPr lang="ru-RU" sz="1400" spc="-30" dirty="0"/>
                        <a:t>”, “</a:t>
                      </a:r>
                      <a:r>
                        <a:rPr lang="ru-RU" sz="1400" spc="-30" dirty="0" err="1"/>
                        <a:t>Інтуртранс</a:t>
                      </a:r>
                      <a:r>
                        <a:rPr lang="ru-RU" sz="1400" spc="-30" dirty="0"/>
                        <a:t>”, “</a:t>
                      </a:r>
                      <a:r>
                        <a:rPr lang="ru-RU" sz="1400" spc="-30" dirty="0" err="1"/>
                        <a:t>Інтурреклама</a:t>
                      </a:r>
                      <a:r>
                        <a:rPr lang="ru-RU" sz="1400" spc="-30" dirty="0"/>
                        <a:t>”); ряду </a:t>
                      </a:r>
                      <a:r>
                        <a:rPr lang="ru-RU" sz="1400" spc="-30" dirty="0" err="1"/>
                        <a:t>відділень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Держкомінтуриста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було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надано</a:t>
                      </a:r>
                      <a:r>
                        <a:rPr lang="ru-RU" sz="1400" spc="-30" dirty="0"/>
                        <a:t> право </a:t>
                      </a:r>
                      <a:r>
                        <a:rPr lang="ru-RU" sz="1400" spc="-30" dirty="0" err="1"/>
                        <a:t>самостійної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комерційної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діяльності</a:t>
                      </a:r>
                      <a:r>
                        <a:rPr lang="ru-RU" sz="1400" spc="-30" dirty="0"/>
                        <a:t>. Почали </a:t>
                      </a:r>
                      <a:r>
                        <a:rPr lang="ru-RU" sz="1400" spc="-30" dirty="0" err="1"/>
                        <a:t>створюватися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фірми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з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іноземним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капіталом</a:t>
                      </a:r>
                      <a:r>
                        <a:rPr lang="ru-RU" sz="1400" spc="-30" dirty="0"/>
                        <a:t>, </a:t>
                      </a:r>
                      <a:r>
                        <a:rPr lang="ru-RU" sz="1400" spc="-30" dirty="0" err="1"/>
                        <a:t>представництва</a:t>
                      </a:r>
                      <a:r>
                        <a:rPr lang="ru-RU" sz="1400" spc="-30" dirty="0"/>
                        <a:t>. У 1990р. </a:t>
                      </a:r>
                      <a:r>
                        <a:rPr lang="ru-RU" sz="1400" spc="-30" dirty="0" err="1"/>
                        <a:t>Держкомітет</a:t>
                      </a:r>
                      <a:r>
                        <a:rPr lang="ru-RU" sz="1400" spc="-30" dirty="0"/>
                        <a:t> СРСР </a:t>
                      </a:r>
                      <a:r>
                        <a:rPr lang="ru-RU" sz="1400" spc="-30" dirty="0" err="1"/>
                        <a:t>з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іноземного</a:t>
                      </a:r>
                      <a:r>
                        <a:rPr lang="ru-RU" sz="1400" spc="-30" dirty="0"/>
                        <a:t> туризму як </a:t>
                      </a:r>
                      <a:r>
                        <a:rPr lang="ru-RU" sz="1400" spc="-30" dirty="0" err="1"/>
                        <a:t>державний</a:t>
                      </a:r>
                      <a:r>
                        <a:rPr lang="ru-RU" sz="1400" spc="-30" dirty="0"/>
                        <a:t> орган </a:t>
                      </a:r>
                      <a:r>
                        <a:rPr lang="ru-RU" sz="1400" spc="-30" dirty="0" err="1"/>
                        <a:t>було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скасовано</a:t>
                      </a:r>
                      <a:r>
                        <a:rPr lang="ru-RU" sz="1400" spc="-30" dirty="0"/>
                        <a:t>. А початок 90-х </a:t>
                      </a:r>
                      <a:r>
                        <a:rPr lang="ru-RU" sz="1400" spc="-30" dirty="0" err="1"/>
                        <a:t>рр</a:t>
                      </a:r>
                      <a:r>
                        <a:rPr lang="ru-RU" sz="1400" spc="-30" dirty="0"/>
                        <a:t>. </a:t>
                      </a:r>
                      <a:r>
                        <a:rPr lang="ru-RU" sz="1400" spc="-30" dirty="0" err="1"/>
                        <a:t>знаменував</a:t>
                      </a:r>
                      <a:r>
                        <a:rPr lang="ru-RU" sz="1400" spc="-30" dirty="0"/>
                        <a:t> собою </a:t>
                      </a:r>
                      <a:r>
                        <a:rPr lang="ru-RU" sz="1400" spc="-30" dirty="0" err="1"/>
                        <a:t>сучасний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етап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розбудови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туристичної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галузі</a:t>
                      </a:r>
                      <a:r>
                        <a:rPr lang="ru-RU" sz="1400" spc="-30" dirty="0"/>
                        <a:t> в рамках </a:t>
                      </a:r>
                      <a:r>
                        <a:rPr lang="ru-RU" sz="1400" spc="-30" dirty="0" err="1"/>
                        <a:t>національної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політики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суверенної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України</a:t>
                      </a:r>
                      <a:r>
                        <a:rPr lang="ru-RU" sz="1400" spc="-30" dirty="0"/>
                        <a:t>, де </a:t>
                      </a:r>
                      <a:r>
                        <a:rPr lang="ru-RU" sz="1400" spc="-30" dirty="0" err="1"/>
                        <a:t>знайшли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своє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місце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й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реорганізовані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структури</a:t>
                      </a:r>
                      <a:r>
                        <a:rPr lang="ru-RU" sz="1400" spc="-30" dirty="0"/>
                        <a:t> </a:t>
                      </a:r>
                      <a:r>
                        <a:rPr lang="ru-RU" sz="1400" spc="-30" dirty="0" err="1"/>
                        <a:t>колишнього</a:t>
                      </a:r>
                      <a:r>
                        <a:rPr lang="ru-RU" sz="1400" spc="-30" dirty="0"/>
                        <a:t> “</a:t>
                      </a:r>
                      <a:r>
                        <a:rPr lang="ru-RU" sz="1400" spc="-30" dirty="0" err="1"/>
                        <a:t>Інтуристу</a:t>
                      </a:r>
                      <a:r>
                        <a:rPr lang="ru-RU" sz="1400" spc="-30" dirty="0"/>
                        <a:t>”.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31750" marR="317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7861" y="0"/>
            <a:ext cx="7704667" cy="1981200"/>
          </a:xfrm>
        </p:spPr>
        <p:txBody>
          <a:bodyPr>
            <a:noAutofit/>
          </a:bodyPr>
          <a:lstStyle/>
          <a:p>
            <a:r>
              <a:rPr lang="uk-UA" sz="2800" b="1" dirty="0">
                <a:latin typeface="+mn-lt"/>
              </a:rPr>
              <a:t>Характеристика діяльності Бюро молодіжного туризму </a:t>
            </a:r>
            <a:r>
              <a:rPr lang="uk-UA" sz="2800" b="1" dirty="0" err="1">
                <a:latin typeface="+mn-lt"/>
              </a:rPr>
              <a:t>“Супутник”</a:t>
            </a:r>
            <a:r>
              <a:rPr lang="uk-UA" sz="2800" b="1" dirty="0">
                <a:latin typeface="+mn-lt"/>
              </a:rPr>
              <a:t> ЦК ВЛКСМ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132820"/>
              </p:ext>
            </p:extLst>
          </p:nvPr>
        </p:nvGraphicFramePr>
        <p:xfrm>
          <a:off x="867861" y="1412776"/>
          <a:ext cx="8072494" cy="49101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10">
                <a:tc>
                  <a:txBody>
                    <a:bodyPr/>
                    <a:lstStyle/>
                    <a:p>
                      <a:pPr indent="180340" algn="just">
                        <a:spcAft>
                          <a:spcPts val="0"/>
                        </a:spcAft>
                      </a:pPr>
                      <a:r>
                        <a:rPr lang="uk-UA" sz="1600" spc="-30" dirty="0"/>
                        <a:t>Створено: у 1958 році з метою організації </a:t>
                      </a:r>
                      <a:r>
                        <a:rPr lang="uk-UA" sz="1600" spc="-30" dirty="0" err="1"/>
                        <a:t>туробмінів</a:t>
                      </a:r>
                      <a:r>
                        <a:rPr lang="uk-UA" sz="1600" spc="-30" dirty="0"/>
                        <a:t> між радянською та зарубіжною молоддю та для </a:t>
                      </a:r>
                      <a:r>
                        <a:rPr lang="uk-UA" sz="1600" spc="-30" dirty="0" err="1"/>
                        <a:t>“поширення</a:t>
                      </a:r>
                      <a:r>
                        <a:rPr lang="uk-UA" sz="1600" spc="-30" dirty="0"/>
                        <a:t> серед  молоді правдивої інформації про життя радянського </a:t>
                      </a:r>
                      <a:r>
                        <a:rPr lang="uk-UA" sz="1600" spc="-30" dirty="0" err="1"/>
                        <a:t>народу”</a:t>
                      </a:r>
                      <a:r>
                        <a:rPr lang="uk-UA" sz="1600" spc="-30" dirty="0"/>
                        <a:t>.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600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600" spc="-30" dirty="0"/>
                        <a:t>З середини 60-з років </a:t>
                      </a:r>
                      <a:r>
                        <a:rPr lang="uk-UA" sz="1600" spc="-30" dirty="0" err="1"/>
                        <a:t>туробміни</a:t>
                      </a:r>
                      <a:r>
                        <a:rPr lang="uk-UA" sz="1600" spc="-30" dirty="0"/>
                        <a:t> БММТ </a:t>
                      </a:r>
                      <a:r>
                        <a:rPr lang="uk-UA" sz="1600" spc="-30" dirty="0" err="1"/>
                        <a:t>“Супутник”</a:t>
                      </a:r>
                      <a:r>
                        <a:rPr lang="uk-UA" sz="1600" spc="-30" dirty="0"/>
                        <a:t> здійснювалися в основному між </a:t>
                      </a:r>
                      <a:r>
                        <a:rPr lang="uk-UA" sz="1600" spc="-30" dirty="0" err="1"/>
                        <a:t>молод.орг-ми</a:t>
                      </a:r>
                      <a:r>
                        <a:rPr lang="uk-UA" sz="1600" spc="-30" dirty="0"/>
                        <a:t> країн соцтабору в рамках </a:t>
                      </a:r>
                      <a:r>
                        <a:rPr lang="uk-UA" sz="1600" spc="-30" dirty="0" err="1"/>
                        <a:t>“Угоди</a:t>
                      </a:r>
                      <a:r>
                        <a:rPr lang="uk-UA" sz="1600" spc="-30" dirty="0"/>
                        <a:t> про принципи довгострокового співробітництва молодіжних організацій соціалістичних </a:t>
                      </a:r>
                      <a:r>
                        <a:rPr lang="uk-UA" sz="1600" spc="-30" dirty="0" err="1"/>
                        <a:t>країн”</a:t>
                      </a:r>
                      <a:r>
                        <a:rPr lang="uk-UA" sz="1600" spc="-30" dirty="0"/>
                        <a:t> (підписаної в 1964р. в </a:t>
                      </a:r>
                      <a:r>
                        <a:rPr lang="uk-UA" sz="1600" spc="-30" dirty="0" err="1"/>
                        <a:t>м.Закопане</a:t>
                      </a:r>
                      <a:r>
                        <a:rPr lang="uk-UA" sz="1600" spc="-30" dirty="0"/>
                        <a:t> (Польща), ця колективна програма туристичного співробітництва отримала назву </a:t>
                      </a:r>
                      <a:r>
                        <a:rPr lang="uk-UA" sz="1600" spc="-30" dirty="0" err="1"/>
                        <a:t>Закопанська</a:t>
                      </a:r>
                      <a:r>
                        <a:rPr lang="uk-UA" sz="1600" spc="-30" dirty="0"/>
                        <a:t> система. В ній зазначалися мета, зміст і форми </a:t>
                      </a:r>
                      <a:r>
                        <a:rPr lang="uk-UA" sz="1600" spc="-30" dirty="0" err="1"/>
                        <a:t>туробмінів</a:t>
                      </a:r>
                      <a:r>
                        <a:rPr lang="uk-UA" sz="1600" spc="-30" dirty="0"/>
                        <a:t>, а також технічні норми їх регулювання, структура обліку й оцінки туристичних послуг на базі точного врахування їх кількості та якості у бальній системі як основа взаєморозрахунків в умовах </a:t>
                      </a:r>
                      <a:r>
                        <a:rPr lang="uk-UA" sz="1600" spc="-30" dirty="0" err="1"/>
                        <a:t>безвалютного</a:t>
                      </a:r>
                      <a:r>
                        <a:rPr lang="uk-UA" sz="1600" spc="-30" dirty="0"/>
                        <a:t> обміну.</a:t>
                      </a:r>
                      <a:endParaRPr lang="ru-RU" sz="1400" dirty="0"/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uk-UA" sz="1600" spc="-30" dirty="0" err="1"/>
                        <a:t>“Супутник”</a:t>
                      </a:r>
                      <a:r>
                        <a:rPr lang="uk-UA" sz="1600" spc="-30" dirty="0"/>
                        <a:t> мав двосторонні довгострокові угоди з понад 100 організаціями 23 країн Західної Європи, США, Канади, Японії, Австралії та Нової Зеландії. Найбільші обсяги припадали на Фінляндію, НДР, Францію, Італію, Скандинавські країни.</a:t>
                      </a:r>
                      <a:endParaRPr lang="ru-RU" sz="1400" dirty="0"/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spc="-30" dirty="0"/>
                        <a:t>Брали участь у </a:t>
                      </a:r>
                      <a:r>
                        <a:rPr lang="ru-RU" sz="1600" spc="-30" dirty="0" err="1"/>
                        <a:t>роботі</a:t>
                      </a:r>
                      <a:r>
                        <a:rPr lang="ru-RU" sz="1600" spc="-30" dirty="0"/>
                        <a:t>:</a:t>
                      </a:r>
                      <a:endParaRPr lang="ru-RU" sz="1400" dirty="0"/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spc="-30" dirty="0"/>
                        <a:t>1) </a:t>
                      </a:r>
                      <a:r>
                        <a:rPr lang="ru-RU" sz="1600" spc="-30" dirty="0" err="1"/>
                        <a:t>Міжнар</a:t>
                      </a:r>
                      <a:r>
                        <a:rPr lang="ru-RU" sz="1600" spc="-30" dirty="0"/>
                        <a:t>. Бюро туризму та </a:t>
                      </a:r>
                      <a:r>
                        <a:rPr lang="ru-RU" sz="1600" spc="-30" dirty="0" err="1"/>
                        <a:t>обмінів</a:t>
                      </a:r>
                      <a:r>
                        <a:rPr lang="ru-RU" sz="1600" spc="-30" dirty="0"/>
                        <a:t> </a:t>
                      </a:r>
                      <a:r>
                        <a:rPr lang="ru-RU" sz="1600" spc="-30" dirty="0" err="1"/>
                        <a:t>молоді</a:t>
                      </a:r>
                      <a:r>
                        <a:rPr lang="ru-RU" sz="1600" spc="-30" dirty="0"/>
                        <a:t> (БІТЕЖ);</a:t>
                      </a:r>
                      <a:endParaRPr lang="ru-RU" sz="1400" dirty="0"/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spc="-30" dirty="0"/>
                        <a:t>2) </a:t>
                      </a:r>
                      <a:r>
                        <a:rPr lang="ru-RU" sz="1600" spc="-30" dirty="0" err="1"/>
                        <a:t>Федерації</a:t>
                      </a:r>
                      <a:r>
                        <a:rPr lang="ru-RU" sz="1600" spc="-30" dirty="0"/>
                        <a:t> </a:t>
                      </a:r>
                      <a:r>
                        <a:rPr lang="ru-RU" sz="1600" spc="-30" dirty="0" err="1"/>
                        <a:t>міжнарод</a:t>
                      </a:r>
                      <a:r>
                        <a:rPr lang="ru-RU" sz="1600" spc="-30" dirty="0"/>
                        <a:t>. </a:t>
                      </a:r>
                      <a:r>
                        <a:rPr lang="ru-RU" sz="1600" spc="-30" dirty="0" err="1"/>
                        <a:t>молодіжних</a:t>
                      </a:r>
                      <a:r>
                        <a:rPr lang="ru-RU" sz="1600" spc="-30" dirty="0"/>
                        <a:t> </a:t>
                      </a:r>
                      <a:r>
                        <a:rPr lang="ru-RU" sz="1600" spc="-30" dirty="0" err="1"/>
                        <a:t>туристичних</a:t>
                      </a:r>
                      <a:r>
                        <a:rPr lang="ru-RU" sz="1600" spc="-30" dirty="0"/>
                        <a:t> </a:t>
                      </a:r>
                      <a:r>
                        <a:rPr lang="ru-RU" sz="1600" spc="-30" dirty="0" err="1"/>
                        <a:t>організацій</a:t>
                      </a:r>
                      <a:r>
                        <a:rPr lang="ru-RU" sz="1600" spc="-30" dirty="0"/>
                        <a:t> (ФІІТО);</a:t>
                      </a:r>
                      <a:endParaRPr lang="ru-RU" sz="1400" dirty="0"/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spc="-30" dirty="0"/>
                        <a:t>3) </a:t>
                      </a:r>
                      <a:r>
                        <a:rPr lang="ru-RU" sz="1600" spc="-30" dirty="0" err="1"/>
                        <a:t>Міжнар</a:t>
                      </a:r>
                      <a:r>
                        <a:rPr lang="ru-RU" sz="1600" spc="-30" dirty="0"/>
                        <a:t>. </a:t>
                      </a:r>
                      <a:r>
                        <a:rPr lang="ru-RU" sz="1600" spc="-30" dirty="0" err="1"/>
                        <a:t>Конференція</a:t>
                      </a:r>
                      <a:r>
                        <a:rPr lang="ru-RU" sz="1600" spc="-30" dirty="0"/>
                        <a:t> </a:t>
                      </a:r>
                      <a:r>
                        <a:rPr lang="ru-RU" sz="1600" spc="-30" dirty="0" err="1"/>
                        <a:t>зі</a:t>
                      </a:r>
                      <a:r>
                        <a:rPr lang="ru-RU" sz="1600" spc="-30" dirty="0"/>
                        <a:t> </a:t>
                      </a:r>
                      <a:r>
                        <a:rPr lang="ru-RU" sz="1600" spc="-30" dirty="0" err="1"/>
                        <a:t>студентського</a:t>
                      </a:r>
                      <a:r>
                        <a:rPr lang="ru-RU" sz="1600" spc="-30" dirty="0"/>
                        <a:t> туризму (МКСТ).</a:t>
                      </a:r>
                      <a:endParaRPr lang="ru-RU" sz="1400" dirty="0"/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600" spc="-30" dirty="0" err="1"/>
                        <a:t>“Супутник”</a:t>
                      </a:r>
                      <a:r>
                        <a:rPr lang="uk-UA" sz="1600" spc="-30" dirty="0"/>
                        <a:t> практикував виключно груповий туризм для молодих людей. Встановлювався віковий ценз: не менш ніж 16 років і не старше ніж 35 років. (не більш ніж 10% у складі групи).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47625" marR="4762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322" y="620688"/>
            <a:ext cx="8229600" cy="939784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br>
              <a:rPr lang="en-US" sz="2800" b="1" dirty="0">
                <a:latin typeface="+mn-lt"/>
              </a:rPr>
            </a:br>
            <a:r>
              <a:rPr lang="uk-UA" sz="2800" b="1" dirty="0">
                <a:latin typeface="+mn-lt"/>
              </a:rPr>
              <a:t>Характеристика діяльності Центральної Ради з туризму та екскурсій ВЦРПС (ЦРТЕ)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454175"/>
              </p:ext>
            </p:extLst>
          </p:nvPr>
        </p:nvGraphicFramePr>
        <p:xfrm>
          <a:off x="1331640" y="1916832"/>
          <a:ext cx="7572428" cy="46434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7572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88535">
                <a:tc>
                  <a:txBody>
                    <a:bodyPr/>
                    <a:lstStyle/>
                    <a:p>
                      <a:pPr indent="180340" algn="ctr">
                        <a:spcAft>
                          <a:spcPts val="0"/>
                        </a:spcAft>
                      </a:pPr>
                      <a:r>
                        <a:rPr lang="uk-UA" sz="2400" spc="-30" dirty="0"/>
                        <a:t>Наймасовіша організація, що займала провідне місце в організації вітчизняного туризму з кінця 20-х років ХХ ст. профспілки поступово монополізували сферу внутрішнього туризму та відпочинку.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49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/>
                        <a:t>Структурно схема </a:t>
                      </a:r>
                      <a:r>
                        <a:rPr lang="ru-RU" sz="2400" dirty="0" err="1"/>
                        <a:t>її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діяльності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поділялася</a:t>
                      </a:r>
                      <a:r>
                        <a:rPr lang="ru-RU" sz="2400" dirty="0"/>
                        <a:t> на </a:t>
                      </a:r>
                      <a:r>
                        <a:rPr lang="ru-RU" sz="2400" dirty="0" err="1"/>
                        <a:t>п’ять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підсистем</a:t>
                      </a:r>
                      <a:r>
                        <a:rPr lang="ru-RU" sz="2400" dirty="0"/>
                        <a:t>:</a:t>
                      </a:r>
                      <a:endParaRPr lang="ru-RU" sz="1600" dirty="0"/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2400" dirty="0" err="1"/>
                        <a:t>екскурсійний</a:t>
                      </a:r>
                      <a:r>
                        <a:rPr lang="ru-RU" sz="2400" dirty="0"/>
                        <a:t> туризм</a:t>
                      </a:r>
                      <a:endParaRPr lang="ru-RU" sz="1600" dirty="0"/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2400" dirty="0" err="1"/>
                        <a:t>плановий</a:t>
                      </a:r>
                      <a:r>
                        <a:rPr lang="ru-RU" sz="2400" dirty="0"/>
                        <a:t> туризм</a:t>
                      </a:r>
                      <a:endParaRPr lang="ru-RU" sz="1600" dirty="0"/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2400" dirty="0" err="1"/>
                        <a:t>транспортний</a:t>
                      </a:r>
                      <a:r>
                        <a:rPr lang="ru-RU" sz="2400" dirty="0"/>
                        <a:t> туризм</a:t>
                      </a:r>
                      <a:endParaRPr lang="ru-RU" sz="1600" dirty="0"/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ru-RU" sz="2400" dirty="0"/>
                        <a:t>самодіяльний туризм</a:t>
                      </a:r>
                      <a:endParaRPr lang="en-US" sz="1600" dirty="0"/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uk-UA" sz="2400" dirty="0"/>
                        <a:t>туризм на основі внутрішньосистемних угод.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81785" y="318429"/>
            <a:ext cx="6480720" cy="642942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  <a:ln>
            <a:solidFill>
              <a:schemeClr val="accent1"/>
            </a:solidFill>
          </a:ln>
        </p:spPr>
        <p:txBody>
          <a:bodyPr/>
          <a:lstStyle/>
          <a:p>
            <a:pPr>
              <a:buNone/>
            </a:pPr>
            <a:r>
              <a:rPr lang="en-US" b="1" dirty="0"/>
              <a:t>1. </a:t>
            </a:r>
            <a:r>
              <a:rPr lang="ru-RU" b="1" dirty="0"/>
              <a:t>Історичні передумови виникнення туризму</a:t>
            </a:r>
            <a:endParaRPr lang="ru-RU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115616" y="1628800"/>
            <a:ext cx="7858180" cy="4214842"/>
            <a:chOff x="1872" y="7378"/>
            <a:chExt cx="8784" cy="342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1872" y="7378"/>
              <a:ext cx="2160" cy="2880"/>
            </a:xfrm>
            <a:prstGeom prst="rightArrowCallout">
              <a:avLst>
                <a:gd name="adj1" fmla="val 29630"/>
                <a:gd name="adj2" fmla="val 24074"/>
                <a:gd name="adj3" fmla="val 35324"/>
                <a:gd name="adj4" fmla="val 56157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ГІПОТЕЗИ ВИНИКНЕННЯ ТУРИЗМУ</a:t>
              </a:r>
              <a:endPara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4032" y="7379"/>
              <a:ext cx="6624" cy="1296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А.</a:t>
              </a: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Біологічна гіпотеза полягає у тому, що туризм є виразом мандрівного (</a:t>
              </a:r>
              <a:r>
                <a:rPr kumimoji="0" lang="uk-UA" sz="2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номадського</a:t>
              </a:r>
              <a:r>
                <a:rPr kumimoji="0" lang="uk-UA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) інстинкту, закладеного в людині. </a:t>
              </a:r>
              <a:r>
                <a:rPr kumimoji="0" lang="uk-UA" sz="2400" b="0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Мотивація подорожей: цікавість.</a:t>
              </a:r>
              <a:endParaRPr kumimoji="0" lang="ru-RU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4032" y="8928"/>
              <a:ext cx="6624" cy="187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Б.</a:t>
              </a: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Туризм є наслідком трудового процесу і </a:t>
              </a:r>
              <a:r>
                <a:rPr kumimoji="0" lang="uk-UA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побіч-ним</a:t>
              </a: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продуктом розподілу праці і обміну. В </a:t>
              </a:r>
              <a:r>
                <a:rPr kumimoji="0" lang="uk-UA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зв</a:t>
              </a: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’</a:t>
              </a:r>
              <a:r>
                <a:rPr kumimoji="0" lang="uk-UA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</a:rPr>
                <a:t>язку</a:t>
              </a: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з обміном товару здійснюється рух людей, в процесі якого пізнаються нові місця й утверджується звичка до подорожей.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Мотивація подорожей: потреби.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8844" y="404664"/>
            <a:ext cx="7571184" cy="490066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br>
              <a:rPr lang="en-US" sz="2400" b="1" dirty="0">
                <a:latin typeface="+mn-lt"/>
              </a:rPr>
            </a:br>
            <a:r>
              <a:rPr lang="en-US" sz="2400" b="1" dirty="0">
                <a:latin typeface="+mn-lt"/>
              </a:rPr>
              <a:t>2. </a:t>
            </a:r>
            <a:r>
              <a:rPr lang="ru-RU" sz="2400" b="1" dirty="0">
                <a:latin typeface="+mn-lt"/>
              </a:rPr>
              <a:t>ПЕРІОДИЗАЦІЯ ІСТОРІЇ РОЗВИТКУ ТУРИЗМУ</a:t>
            </a:r>
            <a:br>
              <a:rPr lang="ru-RU" sz="2400" b="1" dirty="0">
                <a:latin typeface="+mn-lt"/>
              </a:rPr>
            </a:br>
            <a:endParaRPr lang="ru-RU" sz="24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863022"/>
              </p:ext>
            </p:extLst>
          </p:nvPr>
        </p:nvGraphicFramePr>
        <p:xfrm>
          <a:off x="1183602" y="1124744"/>
          <a:ext cx="7960398" cy="5455920"/>
        </p:xfrm>
        <a:graphic>
          <a:graphicData uri="http://schemas.openxmlformats.org/drawingml/2006/table">
            <a:tbl>
              <a:tblPr/>
              <a:tblGrid>
                <a:gridCol w="3679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kern="0" dirty="0" err="1">
                          <a:latin typeface="Times New Roman"/>
                          <a:ea typeface="Times New Roman"/>
                        </a:rPr>
                        <a:t>Етап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kern="0" dirty="0">
                          <a:latin typeface="Times New Roman"/>
                          <a:ea typeface="Times New Roman"/>
                        </a:rPr>
                        <a:t>Характеристика: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4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b="1" kern="0" spc="-30" dirty="0">
                          <a:latin typeface="Times New Roman"/>
                          <a:ea typeface="Times New Roman"/>
                        </a:rPr>
                        <a:t>І </a:t>
                      </a:r>
                      <a:r>
                        <a:rPr lang="ru-RU" sz="2200" b="1" kern="0" spc="-30" dirty="0" err="1">
                          <a:latin typeface="Times New Roman"/>
                          <a:ea typeface="Times New Roman"/>
                        </a:rPr>
                        <a:t>етап</a:t>
                      </a:r>
                      <a:r>
                        <a:rPr lang="ru-RU" sz="2200" b="1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Античний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світ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- початок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подорожей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які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були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пов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2200" b="0" kern="0" spc="-30" dirty="0" err="1">
                          <a:latin typeface="Times New Roman"/>
                          <a:ea typeface="Times New Roman"/>
                        </a:rPr>
                        <a:t>язані</a:t>
                      </a:r>
                      <a:r>
                        <a:rPr lang="uk-UA" sz="2200" b="0" kern="0" spc="-30" dirty="0">
                          <a:latin typeface="Times New Roman"/>
                          <a:ea typeface="Times New Roman"/>
                        </a:rPr>
                        <a:t> з комерцією, пошуком засобів для існування, необхідністю покращення умов життя.</a:t>
                      </a:r>
                      <a:endParaRPr lang="ru-RU" sz="2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Зміст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подорожей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полягав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не у «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насолодженні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», а у «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стражданні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», так як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умови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, за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яких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вони проходили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були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важкими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небезпечними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2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b="1" kern="0" spc="-30" dirty="0">
                          <a:latin typeface="Times New Roman"/>
                          <a:ea typeface="Times New Roman"/>
                        </a:rPr>
                        <a:t>ІІ </a:t>
                      </a:r>
                      <a:r>
                        <a:rPr lang="ru-RU" sz="2200" b="1" kern="0" spc="-30" dirty="0" err="1">
                          <a:latin typeface="Times New Roman"/>
                          <a:ea typeface="Times New Roman"/>
                        </a:rPr>
                        <a:t>етап</a:t>
                      </a:r>
                      <a:r>
                        <a:rPr lang="ru-RU" sz="2200" b="1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Середньовіччя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- 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бажання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держави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розширити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свої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межі</a:t>
                      </a:r>
                      <a:endParaRPr lang="ru-RU" sz="2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Подорожі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не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були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самоціллю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, в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були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засобом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досугнення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певного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місця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46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b="1" kern="0" spc="-30">
                          <a:latin typeface="Times New Roman"/>
                          <a:ea typeface="Times New Roman"/>
                        </a:rPr>
                        <a:t>ІІІ етап </a:t>
                      </a:r>
                      <a:r>
                        <a:rPr lang="ru-RU" sz="2200" b="0" kern="0" spc="-30">
                          <a:latin typeface="Times New Roman"/>
                          <a:ea typeface="Times New Roman"/>
                        </a:rPr>
                        <a:t>– Епоха Ренесансу</a:t>
                      </a:r>
                      <a:r>
                        <a:rPr lang="ru-RU" sz="2200" b="1" kern="0" spc="-30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ru-RU" sz="2200" b="0" kern="0" spc="-30">
                          <a:latin typeface="Times New Roman"/>
                          <a:ea typeface="Times New Roman"/>
                        </a:rPr>
                        <a:t>бажання відпочити на термальних водах, навчальні та паломницькі подорожі; початок організованого туризму</a:t>
                      </a:r>
                      <a:endParaRPr lang="ru-RU" sz="22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Подорожі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як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самоціль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були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обмежені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та 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привілегією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меншості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Основна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маса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населення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не покидала до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кінця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своїх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днів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рідних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200" b="0" kern="0" spc="-30" dirty="0" err="1">
                          <a:latin typeface="Times New Roman"/>
                          <a:ea typeface="Times New Roman"/>
                        </a:rPr>
                        <a:t>місць</a:t>
                      </a:r>
                      <a:r>
                        <a:rPr lang="ru-RU" sz="2200" b="0" kern="0" spc="-3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2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90519"/>
            <a:ext cx="8229600" cy="582594"/>
          </a:xfrm>
        </p:spPr>
        <p:txBody>
          <a:bodyPr>
            <a:normAutofit/>
          </a:bodyPr>
          <a:lstStyle/>
          <a:p>
            <a:r>
              <a:rPr lang="ru-RU" sz="3200" b="1" dirty="0" err="1">
                <a:latin typeface="+mn-lt"/>
              </a:rPr>
              <a:t>Історичний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розподіл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розвитку</a:t>
            </a:r>
            <a:r>
              <a:rPr lang="ru-RU" sz="3200" b="1" dirty="0">
                <a:latin typeface="+mn-lt"/>
              </a:rPr>
              <a:t> туризму</a:t>
            </a:r>
          </a:p>
        </p:txBody>
      </p:sp>
      <p:grpSp>
        <p:nvGrpSpPr>
          <p:cNvPr id="13313" name="Group 1"/>
          <p:cNvGrpSpPr>
            <a:grpSpLocks/>
          </p:cNvGrpSpPr>
          <p:nvPr/>
        </p:nvGrpSpPr>
        <p:grpSpPr bwMode="auto">
          <a:xfrm>
            <a:off x="1547664" y="1124744"/>
            <a:ext cx="7429552" cy="5429288"/>
            <a:chOff x="2736" y="2338"/>
            <a:chExt cx="6912" cy="7200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3314" name="AutoShape 2"/>
            <p:cNvSpPr>
              <a:spLocks noChangeArrowheads="1"/>
            </p:cNvSpPr>
            <p:nvPr/>
          </p:nvSpPr>
          <p:spPr bwMode="auto">
            <a:xfrm>
              <a:off x="2736" y="2338"/>
              <a:ext cx="6912" cy="720"/>
            </a:xfrm>
            <a:prstGeom prst="bevel">
              <a:avLst>
                <a:gd name="adj" fmla="val 125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І. </a:t>
              </a:r>
              <a:r>
                <a:rPr kumimoji="0" lang="uk-UA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Античний світ.</a:t>
              </a:r>
              <a:endPara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315" name="AutoShape 3"/>
            <p:cNvSpPr>
              <a:spLocks noChangeArrowheads="1"/>
            </p:cNvSpPr>
            <p:nvPr/>
          </p:nvSpPr>
          <p:spPr bwMode="auto">
            <a:xfrm>
              <a:off x="5904" y="3058"/>
              <a:ext cx="720" cy="288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16" name="AutoShape 4"/>
            <p:cNvSpPr>
              <a:spLocks noChangeArrowheads="1"/>
            </p:cNvSpPr>
            <p:nvPr/>
          </p:nvSpPr>
          <p:spPr bwMode="auto">
            <a:xfrm>
              <a:off x="2736" y="3346"/>
              <a:ext cx="6912" cy="720"/>
            </a:xfrm>
            <a:prstGeom prst="bevel">
              <a:avLst>
                <a:gd name="adj" fmla="val 125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ІІ. </a:t>
              </a:r>
              <a:r>
                <a:rPr kumimoji="0" lang="uk-UA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Стародавній світ та Середньовічна Європа.</a:t>
              </a:r>
              <a:endPara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317" name="AutoShape 5"/>
            <p:cNvSpPr>
              <a:spLocks noChangeArrowheads="1"/>
            </p:cNvSpPr>
            <p:nvPr/>
          </p:nvSpPr>
          <p:spPr bwMode="auto">
            <a:xfrm>
              <a:off x="2736" y="4343"/>
              <a:ext cx="6912" cy="1163"/>
            </a:xfrm>
            <a:prstGeom prst="bevel">
              <a:avLst>
                <a:gd name="adj" fmla="val 7912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ІІІ. </a:t>
              </a:r>
              <a:r>
                <a:rPr kumimoji="0" lang="en-US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XIX </a:t>
              </a:r>
              <a:r>
                <a:rPr kumimoji="0" lang="uk-UA" sz="20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сторіччя</a:t>
              </a:r>
              <a:r>
                <a:rPr kumimoji="0" lang="uk-UA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– становлення туризму як галузі економічної діяльності.</a:t>
              </a:r>
              <a:endParaRPr kumimoji="0" lang="ru-RU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318" name="AutoShape 6"/>
            <p:cNvSpPr>
              <a:spLocks noChangeArrowheads="1"/>
            </p:cNvSpPr>
            <p:nvPr/>
          </p:nvSpPr>
          <p:spPr bwMode="auto">
            <a:xfrm>
              <a:off x="2736" y="5794"/>
              <a:ext cx="6912" cy="2016"/>
            </a:xfrm>
            <a:prstGeom prst="bevel">
              <a:avLst>
                <a:gd name="adj" fmla="val 5208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ІV. XX сторіччя: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А. Період від початку сторіччя до ІІ світової війни – це період заснування сучасної туристичної індустрії.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Б. 50-90-ті роки 20 ст. – початок сучасної епохи розвитку туризму, масовий туризм.</a:t>
              </a:r>
              <a:endParaRPr kumimoji="0" lang="ru-RU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319" name="AutoShape 7"/>
            <p:cNvSpPr>
              <a:spLocks noChangeArrowheads="1"/>
            </p:cNvSpPr>
            <p:nvPr/>
          </p:nvSpPr>
          <p:spPr bwMode="auto">
            <a:xfrm>
              <a:off x="5904" y="4066"/>
              <a:ext cx="720" cy="288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20" name="AutoShape 8"/>
            <p:cNvSpPr>
              <a:spLocks noChangeArrowheads="1"/>
            </p:cNvSpPr>
            <p:nvPr/>
          </p:nvSpPr>
          <p:spPr bwMode="auto">
            <a:xfrm>
              <a:off x="5904" y="5506"/>
              <a:ext cx="720" cy="288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21" name="AutoShape 9"/>
            <p:cNvSpPr>
              <a:spLocks noChangeArrowheads="1"/>
            </p:cNvSpPr>
            <p:nvPr/>
          </p:nvSpPr>
          <p:spPr bwMode="auto">
            <a:xfrm>
              <a:off x="2736" y="8098"/>
              <a:ext cx="6912" cy="1440"/>
            </a:xfrm>
            <a:prstGeom prst="bevel">
              <a:avLst>
                <a:gd name="adj" fmla="val 7912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19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V. XXІ сторіччя: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19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А. Період до вересня 2001 року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uk-UA" sz="1900" b="1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</a:rPr>
                <a:t> Б. Сучасний туризм.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endParaRPr kumimoji="0" lang="ru-RU" sz="1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322" name="AutoShape 10"/>
            <p:cNvSpPr>
              <a:spLocks noChangeArrowheads="1"/>
            </p:cNvSpPr>
            <p:nvPr/>
          </p:nvSpPr>
          <p:spPr bwMode="auto">
            <a:xfrm>
              <a:off x="5904" y="7810"/>
              <a:ext cx="720" cy="288"/>
            </a:xfrm>
            <a:prstGeom prst="downArrow">
              <a:avLst>
                <a:gd name="adj1" fmla="val 50000"/>
                <a:gd name="adj2" fmla="val 25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r>
              <a:rPr lang="uk-UA" sz="2000" b="1" dirty="0">
                <a:latin typeface="+mn-lt"/>
              </a:rPr>
              <a:t>ХАРАКТЕРИСТИКА ІСТОРИЧНОГО ПРОЦЕСУ РОЗВИТКУ ПОДОРОЖЕЙ ТА ТУРИЗМУ</a:t>
            </a:r>
            <a:br>
              <a:rPr lang="ru-RU" sz="2000" b="1" dirty="0">
                <a:latin typeface="+mn-lt"/>
              </a:rPr>
            </a:br>
            <a:endParaRPr lang="ru-RU" sz="20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545760"/>
              </p:ext>
            </p:extLst>
          </p:nvPr>
        </p:nvGraphicFramePr>
        <p:xfrm>
          <a:off x="1259632" y="957311"/>
          <a:ext cx="7455772" cy="5600193"/>
        </p:xfrm>
        <a:graphic>
          <a:graphicData uri="http://schemas.openxmlformats.org/drawingml/2006/table">
            <a:tbl>
              <a:tblPr/>
              <a:tblGrid>
                <a:gridCol w="2506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9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2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i="1" kern="0" dirty="0">
                          <a:latin typeface="Times New Roman"/>
                          <a:ea typeface="Times New Roman"/>
                        </a:rPr>
                        <a:t>Етап</a:t>
                      </a:r>
                      <a:endParaRPr lang="ru-RU" sz="2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i="1" kern="0" dirty="0">
                          <a:latin typeface="Times New Roman"/>
                          <a:ea typeface="Times New Roman"/>
                        </a:rPr>
                        <a:t>Події та їх значення</a:t>
                      </a:r>
                      <a:endParaRPr lang="ru-RU" sz="28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7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8273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1. Подорожі в античному світі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1. Після поглиблення суспільного </a:t>
                      </a:r>
                      <a:r>
                        <a:rPr lang="uk-UA" sz="1800" b="0" kern="0" spc="-40" dirty="0" err="1">
                          <a:latin typeface="Times New Roman"/>
                          <a:ea typeface="Times New Roman"/>
                        </a:rPr>
                        <a:t>розполіду</a:t>
                      </a: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 праці та відокремлення землеробства, скотарства та ремісництва й виокремлення торгівлі виникає потреба у обміні продуктами праці, що відповідно змушувало пересуватися з місця проживання до місць оптової торгівлі (обміну).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64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2. Завойовницька мета підбурювала вирушати у походи, більшість з яких мали ще й пізнавальний характер.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773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3. Пошук джерел та засобів лікування вперше відкрили та почали популяризувати мінеральні джерела та цілющі властивості окремих вод і грязей (</a:t>
                      </a:r>
                      <a:r>
                        <a:rPr lang="uk-UA" sz="1800" b="0" kern="0" spc="-40" dirty="0" err="1">
                          <a:latin typeface="Times New Roman"/>
                          <a:ea typeface="Times New Roman"/>
                        </a:rPr>
                        <a:t>“римські</a:t>
                      </a: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800" b="0" kern="0" spc="-40" dirty="0" err="1">
                          <a:latin typeface="Times New Roman"/>
                          <a:ea typeface="Times New Roman"/>
                        </a:rPr>
                        <a:t>терми”</a:t>
                      </a: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 як прототипи сучасних бань).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26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b="0" kern="0" spc="-40" dirty="0">
                          <a:latin typeface="Times New Roman"/>
                          <a:ea typeface="Times New Roman"/>
                        </a:rPr>
                        <a:t>4. Найбільшого розвитку подорожі здобули в тих країнах, які посідали перше місце на карті світу: Єгипет, Греція та Римська імперія (яка об’єднувала весь середземноморський світ).</a:t>
                      </a:r>
                      <a:endParaRPr lang="ru-RU" sz="20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6261" marR="66261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261160"/>
              </p:ext>
            </p:extLst>
          </p:nvPr>
        </p:nvGraphicFramePr>
        <p:xfrm>
          <a:off x="1115616" y="476672"/>
          <a:ext cx="7745514" cy="5692294"/>
        </p:xfrm>
        <a:graphic>
          <a:graphicData uri="http://schemas.openxmlformats.org/drawingml/2006/table">
            <a:tbl>
              <a:tblPr/>
              <a:tblGrid>
                <a:gridCol w="7745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922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800" b="1" i="1" u="sng" kern="0" spc="-40" dirty="0">
                          <a:latin typeface="Times New Roman"/>
                          <a:ea typeface="Times New Roman"/>
                        </a:rPr>
                        <a:t>Результат: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створена мережа шляхів з твердим покриттям, мостів, подорожніх станцій та фортець;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збудований великий військовий і торговельний флот;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відкритий регулярний поштовий </a:t>
                      </a:r>
                      <a:r>
                        <a:rPr lang="uk-UA" sz="2800" b="0" i="1" kern="0" spc="-40" dirty="0" err="1">
                          <a:latin typeface="Times New Roman"/>
                          <a:ea typeface="Times New Roman"/>
                        </a:rPr>
                        <a:t>зв</a:t>
                      </a:r>
                      <a:r>
                        <a:rPr lang="ru-RU" sz="2800" b="0" i="1" kern="0" spc="-40" dirty="0">
                          <a:latin typeface="Times New Roman"/>
                          <a:ea typeface="Times New Roman"/>
                        </a:rPr>
                        <a:t>’</a:t>
                      </a:r>
                      <a:r>
                        <a:rPr lang="uk-UA" sz="2800" b="0" i="1" kern="0" spc="-40" dirty="0" err="1">
                          <a:latin typeface="Times New Roman"/>
                          <a:ea typeface="Times New Roman"/>
                        </a:rPr>
                        <a:t>язок</a:t>
                      </a: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;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участь у спортивних змаганнях та виставах (Рим та інші великі міста Імперії);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експедиції фінікійців, єгиптян, </a:t>
                      </a:r>
                      <a:r>
                        <a:rPr lang="uk-UA" sz="2800" b="0" i="1" kern="0" spc="-40" dirty="0" err="1">
                          <a:latin typeface="Times New Roman"/>
                          <a:ea typeface="Times New Roman"/>
                        </a:rPr>
                        <a:t>елінів</a:t>
                      </a: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 та римлян, які мали військову і торгівельну мету підштовхнули і розвиток подорожей та поїздок з метою відкриття світу; започаткували епоху Великих географічних відкриттів. 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838415"/>
              </p:ext>
            </p:extLst>
          </p:nvPr>
        </p:nvGraphicFramePr>
        <p:xfrm>
          <a:off x="1115616" y="692696"/>
          <a:ext cx="7786742" cy="5371460"/>
        </p:xfrm>
        <a:graphic>
          <a:graphicData uri="http://schemas.openxmlformats.org/drawingml/2006/table">
            <a:tbl>
              <a:tblPr>
                <a:tableStyleId>{10A1B5D5-9B99-4C35-A422-299274C87663}</a:tableStyleId>
              </a:tblPr>
              <a:tblGrid>
                <a:gridCol w="1928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79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9962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0" spc="-40" dirty="0"/>
                        <a:t>2. Середньовіччя</a:t>
                      </a:r>
                      <a:endParaRPr lang="ru-RU" sz="24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1400" spc="-40"/>
                        <a:t>1. В результаті суцільних феодальних війн між окремими державами виникла несприятлива, ворожа атмосфера до подорожей та подорожуючих. Розвиток набувають лише подорожі з метою паломництва до Ватикану, Ієрусалиму, Константинополю та ін. релігійних центрів.</a:t>
                      </a:r>
                      <a:endParaRPr lang="ru-RU" sz="24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1400" spc="-40"/>
                        <a:t>2. Окремі експедиції новили характер розвідування, хоч і з великою небезпекою та труднощами (Хрестові походи та міссіонерство).</a:t>
                      </a:r>
                      <a:endParaRPr lang="ru-RU" sz="24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1400" spc="-40"/>
                        <a:t>3. Сильне класове розшарування спричинили положення, коли подорожі доступні лише для рабовласницької і феодальної аристократії.</a:t>
                      </a:r>
                      <a:endParaRPr lang="ru-RU" sz="2400" b="1" kern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7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kern="1400" spc="-40" dirty="0"/>
                        <a:t>4. Значно переважають пізнавально-релігійні та розважальні мотиви подорожей перед природно-рекреаційними.</a:t>
                      </a:r>
                      <a:endParaRPr lang="ru-RU" sz="24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132011"/>
              </p:ext>
            </p:extLst>
          </p:nvPr>
        </p:nvGraphicFramePr>
        <p:xfrm>
          <a:off x="1331640" y="1916832"/>
          <a:ext cx="7572428" cy="2987040"/>
        </p:xfrm>
        <a:graphic>
          <a:graphicData uri="http://schemas.openxmlformats.org/drawingml/2006/table">
            <a:tbl>
              <a:tblPr/>
              <a:tblGrid>
                <a:gridCol w="7572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8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800" b="1" i="1" u="sng" kern="0" spc="-40" dirty="0">
                          <a:latin typeface="Times New Roman"/>
                          <a:ea typeface="Times New Roman"/>
                        </a:rPr>
                        <a:t>Результат: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228600" algn="l"/>
                        </a:tabLs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відкриття нових земель спричинили базу для розвитку туризму в </a:t>
                      </a:r>
                      <a:r>
                        <a:rPr lang="uk-UA" sz="2800" b="0" i="1" kern="0" spc="-40" dirty="0" err="1">
                          <a:latin typeface="Times New Roman"/>
                          <a:ea typeface="Times New Roman"/>
                        </a:rPr>
                        <a:t>епаху</a:t>
                      </a: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 пізнього середньовіччя (епоху Ренесансу); 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- були започатковані перші готельні підприємства, як </a:t>
                      </a:r>
                      <a:r>
                        <a:rPr lang="uk-UA" sz="2800" b="0" i="1" kern="0" spc="-40" dirty="0" err="1">
                          <a:latin typeface="Times New Roman"/>
                          <a:ea typeface="Times New Roman"/>
                        </a:rPr>
                        <a:t>ночліжки</a:t>
                      </a:r>
                      <a:r>
                        <a:rPr lang="uk-UA" sz="2800" b="0" i="1" kern="0" spc="-40" dirty="0">
                          <a:latin typeface="Times New Roman"/>
                          <a:ea typeface="Times New Roman"/>
                        </a:rPr>
                        <a:t> для пілігримів та паломників.</a:t>
                      </a:r>
                      <a:endParaRPr lang="ru-RU" sz="3200" b="1" kern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129</TotalTime>
  <Words>2928</Words>
  <Application>Microsoft Office PowerPoint</Application>
  <PresentationFormat>Экран (4:3)</PresentationFormat>
  <Paragraphs>191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Corbel</vt:lpstr>
      <vt:lpstr>Symbol</vt:lpstr>
      <vt:lpstr>Times New Roman</vt:lpstr>
      <vt:lpstr>Параллакс</vt:lpstr>
      <vt:lpstr>Презентация PowerPoint</vt:lpstr>
      <vt:lpstr>План лекції: </vt:lpstr>
      <vt:lpstr>Презентация PowerPoint</vt:lpstr>
      <vt:lpstr> 2. ПЕРІОДИЗАЦІЯ ІСТОРІЇ РОЗВИТКУ ТУРИЗМУ </vt:lpstr>
      <vt:lpstr>Історичний розподіл розвитку туризму</vt:lpstr>
      <vt:lpstr>ХАРАКТЕРИСТИКА ІСТОРИЧНОГО ПРОЦЕСУ РОЗВИТКУ ПОДОРОЖЕЙ ТА ТУРИЗМУ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Соціально-економічні передумови сучасного етапу розвитку туризму</vt:lpstr>
      <vt:lpstr>ХАРАКТЕРИСТИКА ІСТОРИЧНОГО ПРОЦЕСУ  РОЗВИТКУ ПОДОРОЖЕЙ ТА ТУРИЗМУ В УКРАЇНІ </vt:lpstr>
      <vt:lpstr>Презентация PowerPoint</vt:lpstr>
      <vt:lpstr>Презентация PowerPoint</vt:lpstr>
      <vt:lpstr>Етапи становлення туризму в Україні у ХХ ст.</vt:lpstr>
      <vt:lpstr>Характеристика діяльності ВАТ “Інтурист” в 70-80-х роках ХХст. </vt:lpstr>
      <vt:lpstr>Презентация PowerPoint</vt:lpstr>
      <vt:lpstr>Характеристика діяльності Бюро молодіжного туризму “Супутник” ЦК ВЛКСМ </vt:lpstr>
      <vt:lpstr> Характеристика діяльності Центральної Ради з туризму та екскурсій ВЦРПС (ЦРТЕ)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pttii</dc:creator>
  <cp:lastModifiedBy>Владелец</cp:lastModifiedBy>
  <cp:revision>15</cp:revision>
  <dcterms:modified xsi:type="dcterms:W3CDTF">2022-10-11T13:58:35Z</dcterms:modified>
</cp:coreProperties>
</file>