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72" r:id="rId11"/>
    <p:sldId id="273" r:id="rId12"/>
    <p:sldId id="274" r:id="rId13"/>
    <p:sldId id="275" r:id="rId14"/>
    <p:sldId id="276" r:id="rId15"/>
    <p:sldId id="265" r:id="rId16"/>
    <p:sldId id="267" r:id="rId17"/>
    <p:sldId id="278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624DBB-1045-4F8A-8061-C6F95A93F9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/>
      <p:bldP spid="297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7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D23-64CA-4D7F-9D54-97F988E898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9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9137-3F39-4FB1-9ECA-3D5C95879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94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E2A72-592B-4F8C-97CE-3A515713C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DFD98-DA92-4920-8CE2-24C8AAFFD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8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5D4FC-F0A6-48AA-9F60-E838C6FCDA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9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955C-9207-4E48-ACA5-3C6689F37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95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3491-6491-42AF-BACF-1867EFC8C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54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7B0C-C895-458A-AA2F-ADDE73617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52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9D723-87DF-424B-94CA-0B94F7646F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8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14C4-E024-42D3-9EC8-0BFE8ABCC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4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F96399-89F6-4C53-A861-AD2971D344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/>
      <p:bldP spid="2869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6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6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69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69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6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736725"/>
          </a:xfrm>
        </p:spPr>
        <p:txBody>
          <a:bodyPr/>
          <a:lstStyle/>
          <a:p>
            <a:r>
              <a:rPr lang="uk-UA" altLang="ru-RU" sz="2000" b="0" dirty="0"/>
              <a:t/>
            </a:r>
            <a:br>
              <a:rPr lang="uk-UA" altLang="ru-RU" sz="2000" b="0" dirty="0"/>
            </a:br>
            <a:r>
              <a:rPr lang="uk-UA" altLang="ru-RU" b="0" dirty="0"/>
              <a:t>Тема: </a:t>
            </a:r>
            <a:r>
              <a:rPr lang="ru-RU" altLang="ru-RU" b="0" dirty="0" err="1"/>
              <a:t>Властивості</a:t>
            </a:r>
            <a:r>
              <a:rPr lang="ru-RU" altLang="ru-RU" b="0" dirty="0"/>
              <a:t> </a:t>
            </a:r>
            <a:r>
              <a:rPr lang="ru-RU" altLang="ru-RU" b="0" dirty="0" err="1"/>
              <a:t>форми</a:t>
            </a:r>
            <a:r>
              <a:rPr lang="ru-RU" altLang="ru-RU" b="0" dirty="0"/>
              <a:t> і </a:t>
            </a:r>
            <a:r>
              <a:rPr lang="ru-RU" altLang="ru-RU" b="0" dirty="0" err="1"/>
              <a:t>поняття</a:t>
            </a:r>
            <a:r>
              <a:rPr lang="ru-RU" altLang="ru-RU" b="0" dirty="0"/>
              <a:t> </a:t>
            </a:r>
            <a:r>
              <a:rPr lang="ru-RU" altLang="ru-RU" b="0" dirty="0" err="1"/>
              <a:t>композиції</a:t>
            </a:r>
            <a:r>
              <a:rPr lang="ru-RU" altLang="ru-RU" b="0" dirty="0"/>
              <a:t> в </a:t>
            </a:r>
            <a:r>
              <a:rPr lang="ru-RU" altLang="ru-RU" b="0" dirty="0" err="1" smtClean="0"/>
              <a:t>інтер’єрі</a:t>
            </a:r>
            <a:r>
              <a:rPr lang="ru-RU" altLang="ru-RU" b="0" dirty="0" smtClean="0"/>
              <a:t/>
            </a:r>
            <a:br>
              <a:rPr lang="ru-RU" altLang="ru-RU" b="0" dirty="0" smtClean="0"/>
            </a:br>
            <a:r>
              <a:rPr lang="ru-RU" altLang="ru-RU" b="0" dirty="0" smtClean="0"/>
              <a:t/>
            </a:r>
            <a:br>
              <a:rPr lang="ru-RU" altLang="ru-RU" b="0" dirty="0" smtClean="0"/>
            </a:br>
            <a:r>
              <a:rPr lang="ru-RU" altLang="ru-RU" sz="3200" b="0" dirty="0" smtClean="0"/>
              <a:t>Лектор: </a:t>
            </a:r>
            <a:r>
              <a:rPr lang="ru-RU" altLang="ru-RU" sz="3200" b="0" dirty="0" err="1" smtClean="0"/>
              <a:t>к.е.н</a:t>
            </a:r>
            <a:r>
              <a:rPr lang="ru-RU" altLang="ru-RU" sz="3200" b="0" dirty="0" smtClean="0"/>
              <a:t>., доц., доцент </a:t>
            </a:r>
            <a:r>
              <a:rPr lang="ru-RU" altLang="ru-RU" sz="3200" b="0" dirty="0" err="1" smtClean="0"/>
              <a:t>кафедри</a:t>
            </a:r>
            <a:r>
              <a:rPr lang="ru-RU" altLang="ru-RU" sz="3200" b="0" dirty="0" smtClean="0"/>
              <a:t> готельно-</a:t>
            </a:r>
            <a:r>
              <a:rPr lang="ru-RU" altLang="ru-RU" sz="3200" b="0" dirty="0" err="1" smtClean="0"/>
              <a:t>ресторанної</a:t>
            </a:r>
            <a:r>
              <a:rPr lang="ru-RU" altLang="ru-RU" sz="3200" b="0" dirty="0" smtClean="0"/>
              <a:t> </a:t>
            </a:r>
            <a:r>
              <a:rPr lang="ru-RU" altLang="ru-RU" sz="3200" b="0" dirty="0" err="1" smtClean="0"/>
              <a:t>справи</a:t>
            </a:r>
            <a:r>
              <a:rPr lang="ru-RU" altLang="ru-RU" sz="3200" b="0" dirty="0" smtClean="0"/>
              <a:t> та туризму Москвічова О.С.</a:t>
            </a:r>
            <a:r>
              <a:rPr lang="uk-UA" altLang="ru-RU" sz="3200" b="0" dirty="0"/>
              <a:t/>
            </a:r>
            <a:br>
              <a:rPr lang="uk-UA" altLang="ru-RU" sz="3200" b="0" dirty="0"/>
            </a:br>
            <a:endParaRPr lang="ru-RU" altLang="ru-RU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Композиційний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0725"/>
          </a:xfrm>
        </p:spPr>
        <p:txBody>
          <a:bodyPr/>
          <a:lstStyle/>
          <a:p>
            <a:r>
              <a:rPr lang="uk-UA" sz="2400" dirty="0"/>
              <a:t>При цьому  композиційний  аналіз    виступає як інструмент уточнення </a:t>
            </a:r>
            <a:r>
              <a:rPr lang="uk-UA" sz="2400" dirty="0" smtClean="0"/>
              <a:t>задуму  </a:t>
            </a:r>
            <a:r>
              <a:rPr lang="uk-UA" sz="2400" dirty="0"/>
              <a:t>проекту  інтер’єру.  Тому  проектувальник  повинен  </a:t>
            </a:r>
            <a:r>
              <a:rPr lang="uk-UA" sz="2400" dirty="0" smtClean="0"/>
              <a:t>визначити принципову  </a:t>
            </a:r>
            <a:r>
              <a:rPr lang="uk-UA" sz="2400" dirty="0" err="1"/>
              <a:t>емоційно</a:t>
            </a:r>
            <a:r>
              <a:rPr lang="uk-UA" sz="2400" dirty="0"/>
              <a:t>-естетичну  спрямованість  композиційного  </a:t>
            </a:r>
            <a:r>
              <a:rPr lang="uk-UA" sz="2400" dirty="0" smtClean="0"/>
              <a:t>задуму інтер’єру</a:t>
            </a:r>
            <a:r>
              <a:rPr lang="uk-UA" sz="2400" dirty="0"/>
              <a:t>;  встановити  «носіїв»  цього  задуму;  визначити  прийоми,  </a:t>
            </a:r>
            <a:r>
              <a:rPr lang="uk-UA" sz="2400" dirty="0" smtClean="0"/>
              <a:t>за допомогою </a:t>
            </a:r>
            <a:r>
              <a:rPr lang="uk-UA" sz="2400" dirty="0"/>
              <a:t>яких можна втілити певний задум. </a:t>
            </a:r>
          </a:p>
          <a:p>
            <a:r>
              <a:rPr lang="uk-UA" sz="2400" dirty="0"/>
              <a:t>На виразність внутрішнього простору впливає: </a:t>
            </a:r>
          </a:p>
          <a:p>
            <a:r>
              <a:rPr lang="uk-UA" sz="2400" dirty="0"/>
              <a:t>1) емоційне сприйняття;</a:t>
            </a:r>
          </a:p>
          <a:p>
            <a:r>
              <a:rPr lang="uk-UA" sz="2400" dirty="0"/>
              <a:t>2) взаємозв’язок та розміри приміщень;</a:t>
            </a:r>
          </a:p>
          <a:p>
            <a:r>
              <a:rPr lang="uk-UA" sz="2400" dirty="0"/>
              <a:t>3) символіка форми;</a:t>
            </a:r>
          </a:p>
          <a:p>
            <a:r>
              <a:rPr lang="uk-UA" sz="2400" dirty="0"/>
              <a:t>4) взаємозв’язок із зовнішнім простором;</a:t>
            </a:r>
          </a:p>
          <a:p>
            <a:r>
              <a:rPr lang="uk-UA" sz="2400" dirty="0"/>
              <a:t>5) зорова маса форми</a:t>
            </a:r>
          </a:p>
        </p:txBody>
      </p:sp>
    </p:spTree>
    <p:extLst>
      <p:ext uri="{BB962C8B-B14F-4D97-AF65-F5344CB8AC3E}">
        <p14:creationId xmlns:p14="http://schemas.microsoft.com/office/powerpoint/2010/main" val="19038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/>
              <a:t>Основні складові композиції </a:t>
            </a:r>
            <a:r>
              <a:rPr lang="uk-UA" dirty="0" err="1"/>
              <a:t>інтер’єрних</a:t>
            </a:r>
            <a:r>
              <a:rPr lang="uk-UA" dirty="0"/>
              <a:t> просторів: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оболонка  </a:t>
            </a:r>
            <a:r>
              <a:rPr lang="uk-UA" dirty="0"/>
              <a:t>–  огороджувальні  поверхні  з  відповідними  деталями </a:t>
            </a:r>
            <a:r>
              <a:rPr lang="uk-UA" dirty="0" smtClean="0"/>
              <a:t>(</a:t>
            </a:r>
            <a:r>
              <a:rPr lang="uk-UA" dirty="0"/>
              <a:t>прорізи, пілястри), підлога, стелі;</a:t>
            </a:r>
          </a:p>
          <a:p>
            <a:r>
              <a:rPr lang="uk-UA" dirty="0" smtClean="0"/>
              <a:t> </a:t>
            </a:r>
            <a:r>
              <a:rPr lang="uk-UA" dirty="0"/>
              <a:t>предметне наповнення;</a:t>
            </a:r>
          </a:p>
          <a:p>
            <a:r>
              <a:rPr lang="uk-UA" dirty="0" smtClean="0"/>
              <a:t>деталі </a:t>
            </a:r>
            <a:r>
              <a:rPr lang="uk-UA" dirty="0"/>
              <a:t>декоративного оформлення, </a:t>
            </a:r>
            <a:r>
              <a:rPr lang="uk-UA" dirty="0" smtClean="0"/>
              <a:t> символіки</a:t>
            </a:r>
            <a:r>
              <a:rPr lang="uk-UA" dirty="0"/>
              <a:t>, твори мистецтва;</a:t>
            </a:r>
          </a:p>
          <a:p>
            <a:r>
              <a:rPr lang="uk-UA" dirty="0" smtClean="0"/>
              <a:t>колористика</a:t>
            </a:r>
            <a:r>
              <a:rPr lang="uk-UA" dirty="0"/>
              <a:t>;</a:t>
            </a:r>
          </a:p>
          <a:p>
            <a:r>
              <a:rPr lang="uk-UA" dirty="0" smtClean="0"/>
              <a:t>світлове </a:t>
            </a:r>
            <a:r>
              <a:rPr lang="uk-UA" dirty="0"/>
              <a:t>середовище.</a:t>
            </a:r>
          </a:p>
        </p:txBody>
      </p:sp>
    </p:spTree>
    <p:extLst>
      <p:ext uri="{BB962C8B-B14F-4D97-AF65-F5344CB8AC3E}">
        <p14:creationId xmlns:p14="http://schemas.microsoft.com/office/powerpoint/2010/main" val="32341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Склалися</a:t>
            </a:r>
            <a:r>
              <a:rPr lang="ru-RU" sz="2800" dirty="0"/>
              <a:t>  </a:t>
            </a:r>
            <a:r>
              <a:rPr lang="ru-RU" sz="2800" dirty="0" err="1"/>
              <a:t>такі</a:t>
            </a:r>
            <a:r>
              <a:rPr lang="ru-RU" sz="2800" dirty="0"/>
              <a:t>  </a:t>
            </a:r>
            <a:r>
              <a:rPr lang="ru-RU" sz="2800" dirty="0" err="1"/>
              <a:t>напрями</a:t>
            </a:r>
            <a:r>
              <a:rPr lang="ru-RU" sz="2800" dirty="0"/>
              <a:t>  в  </a:t>
            </a:r>
            <a:r>
              <a:rPr lang="ru-RU" sz="2800" dirty="0" err="1"/>
              <a:t>системі</a:t>
            </a:r>
            <a:r>
              <a:rPr lang="ru-RU" sz="2800" dirty="0"/>
              <a:t>  </a:t>
            </a:r>
            <a:r>
              <a:rPr lang="ru-RU" sz="2800" dirty="0" err="1"/>
              <a:t>формування</a:t>
            </a:r>
            <a:r>
              <a:rPr lang="ru-RU" sz="2800" dirty="0"/>
              <a:t>  </a:t>
            </a:r>
            <a:r>
              <a:rPr lang="ru-RU" sz="2800" dirty="0" err="1"/>
              <a:t>сучасного</a:t>
            </a:r>
            <a:r>
              <a:rPr lang="ru-RU" sz="2800" dirty="0"/>
              <a:t> </a:t>
            </a:r>
            <a:r>
              <a:rPr lang="ru-RU" sz="2800" dirty="0" err="1" smtClean="0"/>
              <a:t>архітектурного</a:t>
            </a:r>
            <a:r>
              <a:rPr lang="ru-RU" sz="2800" dirty="0" smtClean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/>
              <a:t>інтер’єрів</a:t>
            </a:r>
            <a:r>
              <a:rPr lang="ru-RU" sz="2800" dirty="0" smtClean="0"/>
              <a:t>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/>
              <a:t>1)  формування  структур  інтер’єру </a:t>
            </a:r>
            <a:r>
              <a:rPr lang="uk-UA" sz="2800" dirty="0" smtClean="0"/>
              <a:t> архітектурними  </a:t>
            </a:r>
            <a:r>
              <a:rPr lang="uk-UA" sz="2800" dirty="0"/>
              <a:t>засобами  (за </a:t>
            </a:r>
            <a:r>
              <a:rPr lang="uk-UA" sz="2800" dirty="0" smtClean="0"/>
              <a:t>рахунок </a:t>
            </a:r>
            <a:r>
              <a:rPr lang="uk-UA" sz="2800" dirty="0"/>
              <a:t>виявлення архітектурних конструкцій, композиції);</a:t>
            </a:r>
          </a:p>
          <a:p>
            <a:pPr algn="just"/>
            <a:r>
              <a:rPr lang="uk-UA" sz="2800" dirty="0"/>
              <a:t>2)  формування  сучасного  архітектурного  середовища  засобами </a:t>
            </a:r>
            <a:r>
              <a:rPr lang="uk-UA" sz="2800" dirty="0" smtClean="0"/>
              <a:t>дизайну </a:t>
            </a:r>
            <a:r>
              <a:rPr lang="uk-UA" sz="2800" dirty="0"/>
              <a:t>(форми меблів, обладнання, світильників та ін.).</a:t>
            </a:r>
          </a:p>
          <a:p>
            <a:pPr algn="just"/>
            <a:r>
              <a:rPr lang="uk-UA" sz="2800" dirty="0"/>
              <a:t>3)  формування  структур  інтер’єру  засобами  декоративно-прикладного мистецтва з орієнтацією на традиції національної культури</a:t>
            </a:r>
          </a:p>
        </p:txBody>
      </p:sp>
    </p:spTree>
    <p:extLst>
      <p:ext uri="{BB962C8B-B14F-4D97-AF65-F5344CB8AC3E}">
        <p14:creationId xmlns:p14="http://schemas.microsoft.com/office/powerpoint/2010/main" val="965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Просторова</a:t>
            </a:r>
            <a:r>
              <a:rPr lang="ru-RU" dirty="0" smtClean="0"/>
              <a:t>  </a:t>
            </a:r>
            <a:r>
              <a:rPr lang="ru-RU" dirty="0"/>
              <a:t>форма-</a:t>
            </a:r>
            <a:r>
              <a:rPr lang="ru-RU" dirty="0" err="1"/>
              <a:t>оболонка</a:t>
            </a:r>
            <a:r>
              <a:rPr lang="ru-RU" dirty="0"/>
              <a:t>  </a:t>
            </a:r>
            <a:r>
              <a:rPr lang="ru-RU" dirty="0" err="1"/>
              <a:t>приміщення</a:t>
            </a:r>
            <a:r>
              <a:rPr lang="ru-RU" dirty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 </a:t>
            </a:r>
            <a:r>
              <a:rPr lang="ru-RU" dirty="0" err="1"/>
              <a:t>приміщень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0725"/>
          </a:xfrm>
        </p:spPr>
        <p:txBody>
          <a:bodyPr/>
          <a:lstStyle/>
          <a:p>
            <a:r>
              <a:rPr lang="uk-UA" sz="2800" dirty="0"/>
              <a:t>Форма-оболонка: </a:t>
            </a:r>
            <a:endParaRPr lang="uk-UA" sz="2800" dirty="0" smtClean="0"/>
          </a:p>
          <a:p>
            <a:r>
              <a:rPr lang="uk-UA" sz="2800" dirty="0" smtClean="0"/>
              <a:t>1</a:t>
            </a:r>
            <a:r>
              <a:rPr lang="uk-UA" sz="2800" dirty="0"/>
              <a:t>)  встановлює  межі  простого  або  складного </a:t>
            </a:r>
            <a:r>
              <a:rPr lang="uk-UA" sz="2800" dirty="0" smtClean="0"/>
              <a:t>внутрішнього  </a:t>
            </a:r>
            <a:r>
              <a:rPr lang="uk-UA" sz="2800" dirty="0"/>
              <a:t>простору; </a:t>
            </a:r>
            <a:endParaRPr lang="uk-UA" sz="2800" dirty="0" smtClean="0"/>
          </a:p>
          <a:p>
            <a:r>
              <a:rPr lang="uk-UA" sz="2800" dirty="0" smtClean="0"/>
              <a:t>2</a:t>
            </a:r>
            <a:r>
              <a:rPr lang="uk-UA" sz="2800" dirty="0"/>
              <a:t>)  фіксує  великі  форми,  що  узгоджені  з </a:t>
            </a:r>
          </a:p>
          <a:p>
            <a:r>
              <a:rPr lang="uk-UA" sz="2800" dirty="0"/>
              <a:t>конструктивними  параметрами  та  структурою; </a:t>
            </a:r>
            <a:endParaRPr lang="uk-UA" sz="2800" dirty="0" smtClean="0"/>
          </a:p>
          <a:p>
            <a:r>
              <a:rPr lang="uk-UA" sz="2800" dirty="0" smtClean="0"/>
              <a:t>3</a:t>
            </a:r>
            <a:r>
              <a:rPr lang="uk-UA" sz="2800" dirty="0"/>
              <a:t>)  визначає  </a:t>
            </a:r>
            <a:r>
              <a:rPr lang="uk-UA" sz="2800" dirty="0" smtClean="0"/>
              <a:t>характерні якості  </a:t>
            </a:r>
            <a:r>
              <a:rPr lang="uk-UA" sz="2800" dirty="0"/>
              <a:t>простору,  такі  як:  абсолютна  величина,  членування  на  ділянки, </a:t>
            </a:r>
            <a:r>
              <a:rPr lang="uk-UA" sz="2800" dirty="0" smtClean="0"/>
              <a:t>геометричний  </a:t>
            </a:r>
            <a:r>
              <a:rPr lang="uk-UA" sz="2800" dirty="0"/>
              <a:t>вигляд, статичність  чи  динамічність, ступінь  ізольованості, </a:t>
            </a:r>
            <a:r>
              <a:rPr lang="uk-UA" sz="2800" dirty="0" smtClean="0"/>
              <a:t>розподіл </a:t>
            </a:r>
            <a:r>
              <a:rPr lang="uk-UA" sz="2800" dirty="0"/>
              <a:t>світла.</a:t>
            </a:r>
          </a:p>
        </p:txBody>
      </p:sp>
    </p:spTree>
    <p:extLst>
      <p:ext uri="{BB962C8B-B14F-4D97-AF65-F5344CB8AC3E}">
        <p14:creationId xmlns:p14="http://schemas.microsoft.com/office/powerpoint/2010/main" val="10245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14"/>
            <a:ext cx="9144000" cy="4530725"/>
          </a:xfrm>
        </p:spPr>
        <p:txBody>
          <a:bodyPr/>
          <a:lstStyle/>
          <a:p>
            <a:r>
              <a:rPr lang="uk-UA" sz="2400" dirty="0"/>
              <a:t>Другий компонент –  </a:t>
            </a:r>
            <a:r>
              <a:rPr lang="uk-UA" sz="2400" b="1" dirty="0"/>
              <a:t>огорожа</a:t>
            </a:r>
            <a:r>
              <a:rPr lang="uk-UA" sz="2400" dirty="0"/>
              <a:t>  –  може бути представлений як </a:t>
            </a:r>
            <a:r>
              <a:rPr lang="uk-UA" sz="2400" dirty="0" smtClean="0"/>
              <a:t>умовне розділення  </a:t>
            </a:r>
            <a:r>
              <a:rPr lang="uk-UA" sz="2400" dirty="0"/>
              <a:t>цільної  форми-оболонки  на  низку  основних  </a:t>
            </a:r>
            <a:r>
              <a:rPr lang="uk-UA" sz="2400" dirty="0" err="1"/>
              <a:t>площин</a:t>
            </a:r>
            <a:r>
              <a:rPr lang="uk-UA" sz="2400" dirty="0"/>
              <a:t>  і  опор. </a:t>
            </a:r>
            <a:r>
              <a:rPr lang="uk-UA" sz="2400" dirty="0" smtClean="0"/>
              <a:t>Огороджувальні  </a:t>
            </a:r>
            <a:r>
              <a:rPr lang="uk-UA" sz="2400" dirty="0"/>
              <a:t>елементи  </a:t>
            </a:r>
            <a:r>
              <a:rPr lang="uk-UA" sz="2400" dirty="0" err="1"/>
              <a:t>конструктивно</a:t>
            </a:r>
            <a:r>
              <a:rPr lang="uk-UA" sz="2400" dirty="0"/>
              <a:t>  й  функціонально  визначені  </a:t>
            </a:r>
            <a:r>
              <a:rPr lang="uk-UA" sz="2400" dirty="0" smtClean="0"/>
              <a:t>як стіни</a:t>
            </a:r>
            <a:r>
              <a:rPr lang="uk-UA" sz="2400" dirty="0"/>
              <a:t>, стеля, підлога, перегородки, сходи, колони, галерея, балкони та ін.</a:t>
            </a:r>
          </a:p>
          <a:p>
            <a:r>
              <a:rPr lang="uk-UA" sz="2400" dirty="0"/>
              <a:t>Огорожа  визначає  характер  обмеження  і  </a:t>
            </a:r>
            <a:r>
              <a:rPr lang="uk-UA" sz="2400" dirty="0" err="1"/>
              <a:t>зв’язків</a:t>
            </a:r>
            <a:r>
              <a:rPr lang="uk-UA" sz="2400" dirty="0"/>
              <a:t>  із  суміжними </a:t>
            </a:r>
            <a:r>
              <a:rPr lang="uk-UA" sz="2400" dirty="0" smtClean="0"/>
              <a:t>просторами</a:t>
            </a:r>
            <a:r>
              <a:rPr lang="uk-UA" sz="2400" dirty="0"/>
              <a:t>, внутрішніми і зовнішніми. Площинні огорожі своєю  формою, </a:t>
            </a:r>
            <a:r>
              <a:rPr lang="uk-UA" sz="2400" dirty="0" smtClean="0"/>
              <a:t>матеріалом</a:t>
            </a:r>
            <a:r>
              <a:rPr lang="uk-UA" sz="2400" dirty="0"/>
              <a:t>, пластичною та кольоровою  обробкою надають індивідуально-образних рис інтер’єру. </a:t>
            </a:r>
          </a:p>
          <a:p>
            <a:endParaRPr lang="uk-UA" sz="2400" dirty="0"/>
          </a:p>
          <a:p>
            <a:r>
              <a:rPr lang="uk-UA" sz="2400" dirty="0"/>
              <a:t>Третій  компонент  –  </a:t>
            </a:r>
            <a:r>
              <a:rPr lang="uk-UA" sz="2400" b="1" dirty="0"/>
              <a:t>предметне  наповнення  </a:t>
            </a:r>
            <a:r>
              <a:rPr lang="uk-UA" sz="2400" dirty="0"/>
              <a:t>(обладнання  й  меблі)  </a:t>
            </a:r>
            <a:r>
              <a:rPr lang="uk-UA" sz="2400" dirty="0" smtClean="0"/>
              <a:t>– дає  </a:t>
            </a:r>
            <a:r>
              <a:rPr lang="uk-UA" sz="2400" dirty="0"/>
              <a:t>уявлення  про  типологічний  і  функціональний  зміст  середовища. </a:t>
            </a:r>
            <a:r>
              <a:rPr lang="uk-UA" sz="2400" dirty="0" smtClean="0"/>
              <a:t>Предметне  </a:t>
            </a:r>
            <a:r>
              <a:rPr lang="uk-UA" sz="2400" dirty="0"/>
              <a:t>наповнення  визначає  зональне  розділення  простору,  створює </a:t>
            </a:r>
            <a:r>
              <a:rPr lang="uk-UA" sz="2400" dirty="0" smtClean="0"/>
              <a:t>умови  </a:t>
            </a:r>
            <a:r>
              <a:rPr lang="uk-UA" sz="2400" dirty="0"/>
              <a:t>для  комфортної  роботи.  Форма,  матеріальність,  групування </a:t>
            </a:r>
            <a:r>
              <a:rPr lang="uk-UA" sz="2400" dirty="0" smtClean="0"/>
              <a:t>обладнання </a:t>
            </a:r>
            <a:r>
              <a:rPr lang="uk-UA" sz="2400" dirty="0"/>
              <a:t>сприяють виявленню образно-типологічних рис інтер’єру</a:t>
            </a:r>
          </a:p>
        </p:txBody>
      </p:sp>
    </p:spTree>
    <p:extLst>
      <p:ext uri="{BB962C8B-B14F-4D97-AF65-F5344CB8AC3E}">
        <p14:creationId xmlns:p14="http://schemas.microsoft.com/office/powerpoint/2010/main" val="33060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28752" r="28567" b="23196"/>
          <a:stretch/>
        </p:blipFill>
        <p:spPr bwMode="auto">
          <a:xfrm>
            <a:off x="-34664" y="13071"/>
            <a:ext cx="65376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44663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періоду</a:t>
            </a:r>
            <a:r>
              <a:rPr lang="ru-RU" dirty="0"/>
              <a:t> ряду в </a:t>
            </a:r>
            <a:r>
              <a:rPr lang="ru-RU" dirty="0" err="1"/>
              <a:t>інтер’єрі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, б – </a:t>
            </a:r>
            <a:r>
              <a:rPr lang="ru-RU" dirty="0" err="1"/>
              <a:t>метричне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в – </a:t>
            </a:r>
            <a:r>
              <a:rPr lang="ru-RU" dirty="0" err="1" smtClean="0"/>
              <a:t>ритмічне</a:t>
            </a:r>
            <a:r>
              <a:rPr lang="ru-RU" dirty="0" smtClean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стільців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г </a:t>
            </a:r>
            <a:r>
              <a:rPr lang="ru-RU" dirty="0"/>
              <a:t>– </a:t>
            </a:r>
            <a:r>
              <a:rPr lang="ru-RU" dirty="0" err="1"/>
              <a:t>комбінаторний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стелі</a:t>
            </a:r>
            <a:r>
              <a:rPr lang="ru-RU" dirty="0" smtClean="0"/>
              <a:t> </a:t>
            </a:r>
            <a:r>
              <a:rPr lang="ru-RU" dirty="0"/>
              <a:t>торгового залу магазину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04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26830" r="28747" b="22234"/>
          <a:stretch/>
        </p:blipFill>
        <p:spPr bwMode="auto">
          <a:xfrm>
            <a:off x="0" y="13072"/>
            <a:ext cx="614037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9067" y="1700808"/>
            <a:ext cx="2790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Приклади інтер’єрів приміщень, що мають візуальну виразність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34275" r="29251" b="40129"/>
          <a:stretch/>
        </p:blipFill>
        <p:spPr bwMode="auto">
          <a:xfrm>
            <a:off x="3898144" y="5119166"/>
            <a:ext cx="5239658" cy="18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686006"/>
            <a:ext cx="331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Приклади домінанти в інтер’єрі</a:t>
            </a:r>
          </a:p>
        </p:txBody>
      </p:sp>
    </p:spTree>
    <p:extLst>
      <p:ext uri="{BB962C8B-B14F-4D97-AF65-F5344CB8AC3E}">
        <p14:creationId xmlns:p14="http://schemas.microsoft.com/office/powerpoint/2010/main" val="2796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/>
              <a:t>Пропорція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30725"/>
          </a:xfrm>
        </p:spPr>
        <p:txBody>
          <a:bodyPr/>
          <a:lstStyle/>
          <a:p>
            <a:pPr algn="just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Пропорція</a:t>
            </a:r>
            <a:r>
              <a:rPr lang="uk-UA" sz="1600" dirty="0">
                <a:effectLst/>
              </a:rPr>
              <a:t>  –  це  відношення  між  частинами  об’єкта,  між  цілим </a:t>
            </a:r>
            <a:r>
              <a:rPr lang="uk-UA" sz="1600" dirty="0" smtClean="0">
                <a:effectLst/>
              </a:rPr>
              <a:t>об’єктом </a:t>
            </a:r>
            <a:r>
              <a:rPr lang="uk-UA" sz="1600" dirty="0">
                <a:effectLst/>
              </a:rPr>
              <a:t>та іншою композицією, між двома об’єктами. </a:t>
            </a:r>
          </a:p>
          <a:p>
            <a:pPr algn="just"/>
            <a:r>
              <a:rPr lang="uk-UA" sz="1600" dirty="0">
                <a:effectLst/>
              </a:rPr>
              <a:t>Упродовж  історії  архітекторами  був  розроблений  цілий  ряд  теорій </a:t>
            </a:r>
            <a:r>
              <a:rPr lang="uk-UA" sz="1600" dirty="0" smtClean="0">
                <a:effectLst/>
              </a:rPr>
              <a:t>«</a:t>
            </a:r>
            <a:r>
              <a:rPr lang="uk-UA" sz="1600" dirty="0">
                <a:effectLst/>
              </a:rPr>
              <a:t>ідеальних пропорцій»: </a:t>
            </a:r>
          </a:p>
          <a:p>
            <a:pPr algn="just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золотий 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перетин  </a:t>
            </a:r>
            <a:r>
              <a:rPr lang="uk-UA" sz="1600" dirty="0">
                <a:effectLst/>
              </a:rPr>
              <a:t>(відомий  з  давніх  часів,  був  винайдений  у </a:t>
            </a:r>
            <a:r>
              <a:rPr lang="uk-UA" sz="1600" dirty="0" smtClean="0">
                <a:effectLst/>
              </a:rPr>
              <a:t>Давній  </a:t>
            </a:r>
            <a:r>
              <a:rPr lang="uk-UA" sz="1600" dirty="0">
                <a:effectLst/>
              </a:rPr>
              <a:t>Греції).  Греки  використовували  це  співвідношення  в </a:t>
            </a:r>
            <a:r>
              <a:rPr lang="uk-UA" sz="1600" dirty="0" smtClean="0">
                <a:effectLst/>
              </a:rPr>
              <a:t>архітектурі  </a:t>
            </a:r>
            <a:r>
              <a:rPr lang="uk-UA" sz="1600" dirty="0">
                <a:effectLst/>
              </a:rPr>
              <a:t>і  вважали,  що  золотий  перетин  також  визначає </a:t>
            </a:r>
            <a:r>
              <a:rPr lang="uk-UA" sz="1600" dirty="0" smtClean="0">
                <a:effectLst/>
              </a:rPr>
              <a:t>пропорції </a:t>
            </a:r>
            <a:r>
              <a:rPr lang="uk-UA" sz="1600" dirty="0">
                <a:effectLst/>
              </a:rPr>
              <a:t>людського тіла;</a:t>
            </a:r>
          </a:p>
          <a:p>
            <a:pPr algn="just"/>
            <a:r>
              <a:rPr lang="uk-UA" sz="1600" dirty="0" smtClean="0">
                <a:effectLst/>
              </a:rPr>
              <a:t>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/>
              </a:rPr>
              <a:t>класичні  ордери  </a:t>
            </a:r>
            <a:r>
              <a:rPr lang="uk-UA" sz="1600" dirty="0">
                <a:effectLst/>
              </a:rPr>
              <a:t>–  як  ідеал  краси  і  гармонії,  де  </a:t>
            </a:r>
            <a:r>
              <a:rPr lang="uk-UA" sz="1600" dirty="0" smtClean="0">
                <a:effectLst/>
              </a:rPr>
              <a:t>основною масштабною  </a:t>
            </a:r>
            <a:r>
              <a:rPr lang="uk-UA" sz="1600" dirty="0">
                <a:effectLst/>
              </a:rPr>
              <a:t>одиницею  був  діаметр  колони.  Із  цього  модуля </a:t>
            </a:r>
            <a:r>
              <a:rPr lang="uk-UA" sz="1600" dirty="0" smtClean="0">
                <a:effectLst/>
              </a:rPr>
              <a:t>виводились  </a:t>
            </a:r>
            <a:r>
              <a:rPr lang="uk-UA" sz="1600" dirty="0">
                <a:effectLst/>
              </a:rPr>
              <a:t>усі  інші  розміри:  стовбур  колони,  капітель,  база, </a:t>
            </a:r>
            <a:r>
              <a:rPr lang="uk-UA" sz="1600" dirty="0" smtClean="0">
                <a:effectLst/>
              </a:rPr>
              <a:t>антаблемент </a:t>
            </a:r>
            <a:r>
              <a:rPr lang="uk-UA" sz="1600" dirty="0">
                <a:effectLst/>
              </a:rPr>
              <a:t>та ін.; </a:t>
            </a:r>
          </a:p>
          <a:p>
            <a:pPr algn="just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теорія  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/>
              </a:rPr>
              <a:t>епохи  Ренесансу  </a:t>
            </a:r>
            <a:r>
              <a:rPr lang="uk-UA" sz="1600" dirty="0">
                <a:effectLst/>
              </a:rPr>
              <a:t>–  базувалась  на  правилах  </a:t>
            </a:r>
            <a:r>
              <a:rPr lang="uk-UA" sz="1600" dirty="0" smtClean="0">
                <a:effectLst/>
              </a:rPr>
              <a:t>золотого перетину</a:t>
            </a:r>
            <a:r>
              <a:rPr lang="uk-UA" sz="1600" dirty="0">
                <a:effectLst/>
              </a:rPr>
              <a:t>.  Архітектори  епохи  Ренесансу  розробили  непереривну </a:t>
            </a:r>
            <a:r>
              <a:rPr lang="uk-UA" sz="1600" dirty="0" smtClean="0">
                <a:effectLst/>
              </a:rPr>
              <a:t>прогресію </a:t>
            </a:r>
            <a:r>
              <a:rPr lang="uk-UA" sz="1600" dirty="0">
                <a:effectLst/>
              </a:rPr>
              <a:t>співвідношень,  яка лягла в основу їх архітектури. Так, </a:t>
            </a:r>
            <a:r>
              <a:rPr lang="uk-UA" sz="1600" dirty="0" smtClean="0">
                <a:effectLst/>
              </a:rPr>
              <a:t>А</a:t>
            </a:r>
            <a:r>
              <a:rPr lang="uk-UA" sz="1600" dirty="0">
                <a:effectLst/>
              </a:rPr>
              <a:t>.  </a:t>
            </a:r>
            <a:r>
              <a:rPr lang="uk-UA" sz="1600" dirty="0" err="1">
                <a:effectLst/>
              </a:rPr>
              <a:t>Паладіо</a:t>
            </a:r>
            <a:r>
              <a:rPr lang="uk-UA" sz="1600" dirty="0">
                <a:effectLst/>
              </a:rPr>
              <a:t>  було  розроблено  сім  «найкрасивіших  і </a:t>
            </a:r>
            <a:r>
              <a:rPr lang="uk-UA" sz="1600" dirty="0" err="1" smtClean="0">
                <a:effectLst/>
              </a:rPr>
              <a:t>найпропорціональніших</a:t>
            </a:r>
            <a:r>
              <a:rPr lang="uk-UA" sz="1600" dirty="0" smtClean="0">
                <a:effectLst/>
              </a:rPr>
              <a:t> </a:t>
            </a:r>
            <a:r>
              <a:rPr lang="uk-UA" sz="1600" dirty="0">
                <a:effectLst/>
              </a:rPr>
              <a:t>зразків приміщень»; </a:t>
            </a:r>
          </a:p>
          <a:p>
            <a:pPr algn="just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</a:t>
            </a:r>
            <a:r>
              <a:rPr lang="uk-UA" sz="1600" b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Модулор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/>
              </a:rPr>
              <a:t>»,  </a:t>
            </a:r>
            <a:r>
              <a:rPr lang="uk-UA" sz="1600" dirty="0">
                <a:effectLst/>
              </a:rPr>
              <a:t>винайдений  архітектором  </a:t>
            </a:r>
            <a:r>
              <a:rPr lang="uk-UA" sz="1600" dirty="0" err="1">
                <a:effectLst/>
              </a:rPr>
              <a:t>Ле</a:t>
            </a:r>
            <a:r>
              <a:rPr lang="uk-UA" sz="1600" dirty="0">
                <a:effectLst/>
              </a:rPr>
              <a:t>  </a:t>
            </a:r>
            <a:r>
              <a:rPr lang="uk-UA" sz="1600" dirty="0" err="1">
                <a:effectLst/>
              </a:rPr>
              <a:t>Корбюзье</a:t>
            </a:r>
            <a:r>
              <a:rPr lang="uk-UA" sz="1600" dirty="0">
                <a:effectLst/>
              </a:rPr>
              <a:t>  на  основі </a:t>
            </a:r>
            <a:r>
              <a:rPr lang="uk-UA" sz="1600" dirty="0" smtClean="0">
                <a:effectLst/>
              </a:rPr>
              <a:t>золотого  </a:t>
            </a:r>
            <a:r>
              <a:rPr lang="uk-UA" sz="1600" dirty="0">
                <a:effectLst/>
              </a:rPr>
              <a:t>перетину,  рядів  </a:t>
            </a:r>
            <a:r>
              <a:rPr lang="uk-UA" sz="1600" dirty="0" err="1">
                <a:effectLst/>
              </a:rPr>
              <a:t>Фібоначчі</a:t>
            </a:r>
            <a:r>
              <a:rPr lang="uk-UA" sz="1600" dirty="0">
                <a:effectLst/>
              </a:rPr>
              <a:t>  та  на  пропорціях  людського </a:t>
            </a:r>
            <a:r>
              <a:rPr lang="uk-UA" sz="1600" dirty="0" smtClean="0">
                <a:effectLst/>
              </a:rPr>
              <a:t>тіла  </a:t>
            </a:r>
            <a:r>
              <a:rPr lang="uk-UA" sz="1600" dirty="0">
                <a:effectLst/>
              </a:rPr>
              <a:t>(функціональні величини). Ця система досі застосовується в </a:t>
            </a:r>
            <a:r>
              <a:rPr lang="uk-UA" sz="1600" dirty="0" smtClean="0">
                <a:effectLst/>
              </a:rPr>
              <a:t>архітектурі </a:t>
            </a:r>
            <a:r>
              <a:rPr lang="uk-UA" sz="1600" dirty="0">
                <a:effectLst/>
              </a:rPr>
              <a:t>(рис</a:t>
            </a:r>
            <a:r>
              <a:rPr lang="uk-UA" sz="1600" dirty="0" smtClean="0">
                <a:effectLst/>
              </a:rPr>
              <a:t>.); </a:t>
            </a:r>
            <a:endParaRPr lang="uk-UA" sz="1600" dirty="0">
              <a:effectLst/>
            </a:endParaRPr>
          </a:p>
          <a:p>
            <a:pPr algn="just"/>
            <a:r>
              <a:rPr lang="uk-UA" sz="16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кен</a:t>
            </a:r>
            <a:r>
              <a:rPr lang="uk-UA" sz="1600" dirty="0" smtClean="0">
                <a:effectLst/>
              </a:rPr>
              <a:t>  </a:t>
            </a:r>
            <a:r>
              <a:rPr lang="uk-UA" sz="1600" dirty="0">
                <a:effectLst/>
              </a:rPr>
              <a:t>–  одиниця  виміру  в  Японії  (виникла  у  другій  половині </a:t>
            </a:r>
            <a:r>
              <a:rPr lang="uk-UA" sz="1600" dirty="0" smtClean="0">
                <a:effectLst/>
              </a:rPr>
              <a:t>японського </a:t>
            </a:r>
            <a:r>
              <a:rPr lang="uk-UA" sz="1600" dirty="0">
                <a:effectLst/>
              </a:rPr>
              <a:t>середньовіччя) і стала абсолютною одиницею виміру </a:t>
            </a:r>
            <a:r>
              <a:rPr lang="uk-UA" sz="1600" dirty="0" smtClean="0">
                <a:effectLst/>
              </a:rPr>
              <a:t>естетичного  </a:t>
            </a:r>
            <a:r>
              <a:rPr lang="uk-UA" sz="1600" dirty="0">
                <a:effectLst/>
              </a:rPr>
              <a:t>модуля,  що  упорядковує  структуру,  матеріал  і </a:t>
            </a:r>
          </a:p>
          <a:p>
            <a:pPr algn="just"/>
            <a:r>
              <a:rPr lang="uk-UA" sz="1600" dirty="0">
                <a:effectLst/>
              </a:rPr>
              <a:t>простір в японській архітектурі (</a:t>
            </a:r>
            <a:r>
              <a:rPr lang="uk-UA" sz="1600" dirty="0" smtClean="0">
                <a:effectLst/>
              </a:rPr>
              <a:t>рис.); </a:t>
            </a:r>
            <a:endParaRPr lang="uk-UA" sz="1600" dirty="0">
              <a:effectLst/>
            </a:endParaRPr>
          </a:p>
          <a:p>
            <a:pPr algn="just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антропометрія</a:t>
            </a:r>
            <a:r>
              <a:rPr lang="uk-UA" sz="1600" dirty="0" smtClean="0">
                <a:effectLst/>
              </a:rPr>
              <a:t>  </a:t>
            </a:r>
            <a:r>
              <a:rPr lang="uk-UA" sz="1600" dirty="0">
                <a:effectLst/>
              </a:rPr>
              <a:t>–  базується на теорії, що архітектурний простір і </a:t>
            </a:r>
            <a:r>
              <a:rPr lang="uk-UA" sz="1600" dirty="0" smtClean="0">
                <a:effectLst/>
              </a:rPr>
              <a:t>його  </a:t>
            </a:r>
            <a:r>
              <a:rPr lang="uk-UA" sz="1600" dirty="0">
                <a:effectLst/>
              </a:rPr>
              <a:t>форми  базуються  на  розмірах  людського  тіла,  є  його </a:t>
            </a:r>
            <a:r>
              <a:rPr lang="uk-UA" sz="1600" dirty="0" smtClean="0">
                <a:effectLst/>
              </a:rPr>
              <a:t>продовженням </a:t>
            </a:r>
            <a:r>
              <a:rPr lang="uk-UA" sz="1600" dirty="0">
                <a:effectLst/>
              </a:rPr>
              <a:t>і тому повинні відповідати його вимірам. Важкість </a:t>
            </a:r>
            <a:r>
              <a:rPr lang="uk-UA" sz="1600" dirty="0" smtClean="0">
                <a:effectLst/>
              </a:rPr>
              <a:t>цього  </a:t>
            </a:r>
            <a:r>
              <a:rPr lang="uk-UA" sz="1600" dirty="0">
                <a:effectLst/>
              </a:rPr>
              <a:t>методу  </a:t>
            </a:r>
            <a:r>
              <a:rPr lang="uk-UA" sz="1600" dirty="0" err="1">
                <a:effectLst/>
              </a:rPr>
              <a:t>пропорціонування</a:t>
            </a:r>
            <a:r>
              <a:rPr lang="uk-UA" sz="1600" dirty="0">
                <a:effectLst/>
              </a:rPr>
              <a:t>  </a:t>
            </a:r>
            <a:r>
              <a:rPr lang="uk-UA" sz="1600" dirty="0" err="1">
                <a:effectLst/>
              </a:rPr>
              <a:t>заключається</a:t>
            </a:r>
            <a:r>
              <a:rPr lang="uk-UA" sz="1600" dirty="0">
                <a:effectLst/>
              </a:rPr>
              <a:t>  в  самій  природі </a:t>
            </a:r>
            <a:r>
              <a:rPr lang="uk-UA" sz="1600" dirty="0" smtClean="0">
                <a:effectLst/>
              </a:rPr>
              <a:t>його </a:t>
            </a:r>
            <a:r>
              <a:rPr lang="uk-UA" sz="1600" dirty="0">
                <a:effectLst/>
              </a:rPr>
              <a:t>даних. </a:t>
            </a:r>
          </a:p>
        </p:txBody>
      </p:sp>
    </p:spTree>
    <p:extLst>
      <p:ext uri="{BB962C8B-B14F-4D97-AF65-F5344CB8AC3E}">
        <p14:creationId xmlns:p14="http://schemas.microsoft.com/office/powerpoint/2010/main" val="40316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19461" r="32169" b="31845"/>
          <a:stretch/>
        </p:blipFill>
        <p:spPr bwMode="auto">
          <a:xfrm>
            <a:off x="-1" y="1937"/>
            <a:ext cx="528631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509120"/>
            <a:ext cx="2394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Модулор</a:t>
            </a:r>
            <a:r>
              <a:rPr lang="uk-UA" dirty="0"/>
              <a:t> </a:t>
            </a:r>
            <a:r>
              <a:rPr lang="uk-UA" dirty="0" err="1"/>
              <a:t>Ле</a:t>
            </a:r>
            <a:r>
              <a:rPr lang="uk-UA" dirty="0"/>
              <a:t> </a:t>
            </a:r>
            <a:r>
              <a:rPr lang="uk-UA" dirty="0" err="1"/>
              <a:t>Корбюзьє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8" t="27927" r="36948" b="42311"/>
          <a:stretch/>
        </p:blipFill>
        <p:spPr bwMode="auto">
          <a:xfrm>
            <a:off x="5804023" y="4693786"/>
            <a:ext cx="3309258" cy="21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51240" y="3827921"/>
            <a:ext cx="3309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Модуль «</a:t>
            </a:r>
            <a:r>
              <a:rPr lang="ru-RU" dirty="0" err="1"/>
              <a:t>кен</a:t>
            </a:r>
            <a:r>
              <a:rPr lang="ru-RU" dirty="0"/>
              <a:t>» в </a:t>
            </a:r>
            <a:r>
              <a:rPr lang="ru-RU" dirty="0" err="1"/>
              <a:t>Японії</a:t>
            </a:r>
            <a:r>
              <a:rPr lang="ru-RU" dirty="0"/>
              <a:t> як абсолютна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виміру</a:t>
            </a:r>
            <a:endParaRPr lang="uk-U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t="39167" r="33470" b="50208"/>
          <a:stretch/>
        </p:blipFill>
        <p:spPr bwMode="auto">
          <a:xfrm>
            <a:off x="729967" y="5393737"/>
            <a:ext cx="38862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2" t="45730" r="33610" b="36649"/>
          <a:stretch/>
        </p:blipFill>
        <p:spPr bwMode="auto">
          <a:xfrm>
            <a:off x="1043608" y="23777"/>
            <a:ext cx="7560000" cy="255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874611"/>
            <a:ext cx="4640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Спіраль</a:t>
            </a:r>
            <a:r>
              <a:rPr lang="ru-RU" dirty="0"/>
              <a:t> та </a:t>
            </a:r>
            <a:r>
              <a:rPr lang="ru-RU" dirty="0" err="1"/>
              <a:t>черепиця</a:t>
            </a:r>
            <a:r>
              <a:rPr lang="ru-RU" dirty="0"/>
              <a:t> з квадратами </a:t>
            </a:r>
            <a:r>
              <a:rPr lang="ru-RU" dirty="0" err="1"/>
              <a:t>Фібоначчі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5" t="42422" r="29251" b="27033"/>
          <a:stretch/>
        </p:blipFill>
        <p:spPr bwMode="auto">
          <a:xfrm>
            <a:off x="971600" y="3356992"/>
            <a:ext cx="7776864" cy="223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60617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Стільці та інтер’єр Ч.Р. Макінтоша:</a:t>
            </a:r>
          </a:p>
          <a:p>
            <a:r>
              <a:rPr lang="uk-UA" dirty="0"/>
              <a:t>а) стілець для їдальні «Будинку на пагорбі», що став візитною карткою </a:t>
            </a:r>
          </a:p>
          <a:p>
            <a:r>
              <a:rPr lang="uk-UA" dirty="0"/>
              <a:t>дизайнера; </a:t>
            </a:r>
            <a:endParaRPr lang="uk-UA" dirty="0" smtClean="0"/>
          </a:p>
          <a:p>
            <a:r>
              <a:rPr lang="uk-UA" dirty="0" smtClean="0"/>
              <a:t>б</a:t>
            </a:r>
            <a:r>
              <a:rPr lang="uk-UA" dirty="0"/>
              <a:t>) інтер’єр «Вербної чайної», 1903 р.</a:t>
            </a:r>
          </a:p>
        </p:txBody>
      </p:sp>
    </p:spTree>
    <p:extLst>
      <p:ext uri="{BB962C8B-B14F-4D97-AF65-F5344CB8AC3E}">
        <p14:creationId xmlns:p14="http://schemas.microsoft.com/office/powerpoint/2010/main" val="22654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характеристики оцінки інтер'єру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зовнішня форма;</a:t>
            </a:r>
          </a:p>
          <a:p>
            <a:r>
              <a:rPr lang="uk-UA" dirty="0" smtClean="0"/>
              <a:t>співвідношення</a:t>
            </a:r>
            <a:r>
              <a:rPr lang="uk-UA" dirty="0"/>
              <a:t>;</a:t>
            </a:r>
          </a:p>
          <a:p>
            <a:r>
              <a:rPr lang="uk-UA" dirty="0" err="1" smtClean="0"/>
              <a:t>об'ємно</a:t>
            </a:r>
            <a:r>
              <a:rPr lang="uk-UA" dirty="0" smtClean="0"/>
              <a:t>-просторова </a:t>
            </a:r>
            <a:r>
              <a:rPr lang="uk-UA" dirty="0"/>
              <a:t>побудова;</a:t>
            </a:r>
          </a:p>
          <a:p>
            <a:r>
              <a:rPr lang="uk-UA" dirty="0" smtClean="0"/>
              <a:t>матеріали</a:t>
            </a:r>
            <a:r>
              <a:rPr lang="uk-UA" dirty="0"/>
              <a:t>,  з  якого  виготовлені  елементи  конструкції  та  предметного </a:t>
            </a:r>
            <a:r>
              <a:rPr lang="uk-UA" dirty="0" smtClean="0"/>
              <a:t>середовища </a:t>
            </a:r>
            <a:r>
              <a:rPr lang="uk-UA" dirty="0"/>
              <a:t>інтер'єру, що розглядається</a:t>
            </a:r>
          </a:p>
        </p:txBody>
      </p:sp>
    </p:spTree>
    <p:extLst>
      <p:ext uri="{BB962C8B-B14F-4D97-AF65-F5344CB8AC3E}">
        <p14:creationId xmlns:p14="http://schemas.microsoft.com/office/powerpoint/2010/main" val="7334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28111" r="28567" b="46261"/>
          <a:stretch/>
        </p:blipFill>
        <p:spPr bwMode="auto">
          <a:xfrm>
            <a:off x="971600" y="14762"/>
            <a:ext cx="7560000" cy="266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Інтер’єр</a:t>
            </a:r>
            <a:r>
              <a:rPr lang="ru-RU" dirty="0"/>
              <a:t> </a:t>
            </a:r>
            <a:r>
              <a:rPr lang="ru-RU" dirty="0" err="1"/>
              <a:t>Гонконгського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</a:p>
          <a:p>
            <a:r>
              <a:rPr lang="ru-RU" dirty="0" err="1"/>
              <a:t>аеропорту</a:t>
            </a:r>
            <a:r>
              <a:rPr lang="ru-RU" dirty="0"/>
              <a:t>, арх. Н. </a:t>
            </a:r>
            <a:r>
              <a:rPr lang="ru-RU" dirty="0" err="1"/>
              <a:t>Фостер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874611"/>
            <a:ext cx="353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Інтер’єр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лофт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567500"/>
            <a:ext cx="636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Конструкція</a:t>
            </a:r>
            <a:r>
              <a:rPr lang="ru-RU" dirty="0"/>
              <a:t>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композиційної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в </a:t>
            </a:r>
            <a:r>
              <a:rPr lang="ru-RU" dirty="0" err="1"/>
              <a:t>інтер’єрі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23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8" t="21704" r="28567" b="25759"/>
          <a:stretch/>
        </p:blipFill>
        <p:spPr bwMode="auto">
          <a:xfrm>
            <a:off x="971600" y="0"/>
            <a:ext cx="760609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589240"/>
            <a:ext cx="433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зіставлення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в </a:t>
            </a:r>
            <a:r>
              <a:rPr lang="ru-RU" dirty="0" err="1"/>
              <a:t>інтер’єрі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63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Зовнішня форма.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Геометричний</a:t>
            </a:r>
            <a:r>
              <a:rPr lang="ru-RU" dirty="0" smtClean="0"/>
              <a:t> </a:t>
            </a:r>
            <a:r>
              <a:rPr lang="ru-RU" dirty="0"/>
              <a:t>вид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сприйняття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2976"/>
            <a:ext cx="2286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36561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Симетрією</a:t>
            </a:r>
            <a:r>
              <a:rPr lang="ru-RU" dirty="0"/>
              <a:t>  ми  </a:t>
            </a:r>
            <a:r>
              <a:rPr lang="ru-RU" dirty="0" err="1"/>
              <a:t>називаємо</a:t>
            </a:r>
            <a:r>
              <a:rPr lang="ru-RU" dirty="0"/>
              <a:t> </a:t>
            </a:r>
            <a:r>
              <a:rPr lang="ru-RU" dirty="0" err="1" smtClean="0"/>
              <a:t>однакове</a:t>
            </a:r>
            <a:r>
              <a:rPr lang="ru-RU" dirty="0" smtClean="0"/>
              <a:t> </a:t>
            </a:r>
            <a:r>
              <a:rPr lang="ru-RU" dirty="0" err="1"/>
              <a:t>розташування</a:t>
            </a:r>
            <a:r>
              <a:rPr lang="ru-RU" dirty="0"/>
              <a:t>  </a:t>
            </a:r>
            <a:r>
              <a:rPr lang="ru-RU" dirty="0" err="1"/>
              <a:t>рівних</a:t>
            </a:r>
            <a:r>
              <a:rPr lang="ru-RU" dirty="0"/>
              <a:t>  </a:t>
            </a:r>
            <a:r>
              <a:rPr lang="ru-RU" dirty="0" err="1"/>
              <a:t>частин</a:t>
            </a:r>
            <a:r>
              <a:rPr lang="ru-RU" dirty="0"/>
              <a:t>  </a:t>
            </a:r>
            <a:r>
              <a:rPr lang="ru-RU" dirty="0" err="1"/>
              <a:t>стосовно</a:t>
            </a:r>
            <a:r>
              <a:rPr lang="ru-RU" dirty="0"/>
              <a:t>  </a:t>
            </a:r>
            <a:r>
              <a:rPr lang="ru-RU" dirty="0" err="1"/>
              <a:t>площини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лінії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97838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4654" y="52017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частому  </a:t>
            </a:r>
            <a:r>
              <a:rPr lang="ru-RU" dirty="0" err="1"/>
              <a:t>повторенні</a:t>
            </a:r>
            <a:r>
              <a:rPr lang="ru-RU" dirty="0"/>
              <a:t>  осей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b="1" dirty="0"/>
              <a:t>ритм</a:t>
            </a:r>
            <a:r>
              <a:rPr lang="ru-RU" dirty="0"/>
              <a:t>.  </a:t>
            </a:r>
            <a:r>
              <a:rPr lang="ru-RU" dirty="0" err="1"/>
              <a:t>Ритмічні</a:t>
            </a:r>
            <a:r>
              <a:rPr lang="ru-RU" dirty="0"/>
              <a:t>  </a:t>
            </a:r>
            <a:r>
              <a:rPr lang="ru-RU" dirty="0" err="1"/>
              <a:t>повторення</a:t>
            </a:r>
            <a:r>
              <a:rPr lang="ru-RU" dirty="0"/>
              <a:t>  </a:t>
            </a:r>
            <a:r>
              <a:rPr lang="ru-RU" dirty="0" err="1"/>
              <a:t>надзвичайно</a:t>
            </a:r>
            <a:r>
              <a:rPr lang="ru-RU" dirty="0"/>
              <a:t>  </a:t>
            </a:r>
            <a:r>
              <a:rPr lang="ru-RU" dirty="0" err="1"/>
              <a:t>характерні</a:t>
            </a:r>
            <a:r>
              <a:rPr lang="ru-RU" dirty="0"/>
              <a:t>  для  </a:t>
            </a:r>
            <a:r>
              <a:rPr lang="ru-RU" dirty="0" err="1"/>
              <a:t>інтер'єру</a:t>
            </a:r>
            <a:r>
              <a:rPr lang="ru-RU" dirty="0"/>
              <a:t>. </a:t>
            </a:r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 при </a:t>
            </a:r>
            <a:r>
              <a:rPr lang="ru-RU" dirty="0" err="1"/>
              <a:t>використанні</a:t>
            </a:r>
            <a:r>
              <a:rPr lang="ru-RU" dirty="0"/>
              <a:t>  ритму  –  обрати  частоту 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 smtClean="0"/>
              <a:t>підлеглих</a:t>
            </a:r>
            <a:r>
              <a:rPr lang="ru-RU" dirty="0" smtClean="0"/>
              <a:t> </a:t>
            </a:r>
            <a:r>
              <a:rPr lang="ru-RU" dirty="0"/>
              <a:t>осей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8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7" y="2810957"/>
            <a:ext cx="325770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/>
              <a:t>Асиметрія</a:t>
            </a:r>
            <a:r>
              <a:rPr lang="uk-UA" dirty="0"/>
              <a:t> –  це  лише  відсутність  симетрії.  Стан  завершеності  таких </a:t>
            </a:r>
          </a:p>
          <a:p>
            <a:pPr algn="ctr"/>
            <a:r>
              <a:rPr lang="uk-UA" dirty="0"/>
              <a:t>конструкцій  досягається  шляхом  оптичного  врівноважування  їх  частин.</a:t>
            </a:r>
          </a:p>
          <a:p>
            <a:pPr algn="ctr"/>
            <a:r>
              <a:rPr lang="uk-UA" dirty="0"/>
              <a:t>Асиметричні розв'язки  є  більш  динамічними,  ніж  симетричні,  але  є  </a:t>
            </a:r>
            <a:r>
              <a:rPr lang="uk-UA" dirty="0" smtClean="0"/>
              <a:t>більш складними </a:t>
            </a:r>
            <a:r>
              <a:rPr lang="uk-UA" dirty="0"/>
              <a:t>для сприйняття та супідрядності.</a:t>
            </a:r>
          </a:p>
          <a:p>
            <a:pPr algn="ctr"/>
            <a:r>
              <a:rPr lang="uk-UA" dirty="0"/>
              <a:t>Асиметрична конструкція може складатися із симетричних частин, зв'язок </a:t>
            </a:r>
          </a:p>
          <a:p>
            <a:pPr algn="ctr"/>
            <a:r>
              <a:rPr lang="uk-UA" dirty="0"/>
              <a:t>між  якими  не підкоряється </a:t>
            </a:r>
            <a:r>
              <a:rPr lang="uk-UA" dirty="0" err="1" smtClean="0"/>
              <a:t>акономірностям</a:t>
            </a:r>
            <a:r>
              <a:rPr lang="uk-UA" dirty="0" smtClean="0"/>
              <a:t>  </a:t>
            </a:r>
            <a:r>
              <a:rPr lang="uk-UA" dirty="0"/>
              <a:t>симетрії. Такий  характер  мають  і </a:t>
            </a:r>
          </a:p>
          <a:p>
            <a:pPr algn="ctr"/>
            <a:r>
              <a:rPr lang="uk-UA" dirty="0"/>
              <a:t>багато  природних  форм,  наприклад,  дерево  в  цілому  та  його  листя,  де</a:t>
            </a:r>
          </a:p>
          <a:p>
            <a:pPr algn="ctr"/>
            <a:r>
              <a:rPr lang="uk-UA" dirty="0"/>
              <a:t>спостерігається симетрія підлеглих частини в асиметричному цілому.</a:t>
            </a:r>
          </a:p>
        </p:txBody>
      </p:sp>
    </p:spTree>
    <p:extLst>
      <p:ext uri="{BB962C8B-B14F-4D97-AF65-F5344CB8AC3E}">
        <p14:creationId xmlns:p14="http://schemas.microsoft.com/office/powerpoint/2010/main" val="38516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19141" r="21182" b="10061"/>
          <a:stretch/>
        </p:blipFill>
        <p:spPr bwMode="auto">
          <a:xfrm>
            <a:off x="7888" y="-182"/>
            <a:ext cx="4564111" cy="337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12054" r="24008" b="12748"/>
          <a:stretch/>
        </p:blipFill>
        <p:spPr bwMode="auto">
          <a:xfrm>
            <a:off x="4397496" y="2996952"/>
            <a:ext cx="4746504" cy="398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42549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</a:rPr>
              <a:t>Види</a:t>
            </a:r>
            <a:r>
              <a:rPr lang="ru-RU" dirty="0">
                <a:solidFill>
                  <a:srgbClr val="FFFFFF"/>
                </a:solidFill>
              </a:rPr>
              <a:t> балансу в </a:t>
            </a:r>
            <a:r>
              <a:rPr lang="ru-RU" dirty="0" err="1">
                <a:solidFill>
                  <a:srgbClr val="FFFFFF"/>
                </a:solidFill>
              </a:rPr>
              <a:t>інтер’єрі</a:t>
            </a:r>
            <a:r>
              <a:rPr lang="ru-RU" dirty="0">
                <a:solidFill>
                  <a:srgbClr val="FFFFFF"/>
                </a:solidFill>
              </a:rPr>
              <a:t>: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а</a:t>
            </a:r>
            <a:r>
              <a:rPr lang="ru-RU" dirty="0">
                <a:solidFill>
                  <a:srgbClr val="FFFFFF"/>
                </a:solidFill>
              </a:rPr>
              <a:t>, б – </a:t>
            </a:r>
            <a:r>
              <a:rPr lang="ru-RU" dirty="0" err="1">
                <a:solidFill>
                  <a:srgbClr val="FFFFFF"/>
                </a:solidFill>
              </a:rPr>
              <a:t>симетричний</a:t>
            </a:r>
            <a:r>
              <a:rPr lang="ru-RU" dirty="0">
                <a:solidFill>
                  <a:srgbClr val="FFFFFF"/>
                </a:solidFill>
              </a:rPr>
              <a:t> баланс;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в </a:t>
            </a:r>
            <a:r>
              <a:rPr lang="ru-RU" dirty="0">
                <a:solidFill>
                  <a:srgbClr val="FFFFFF"/>
                </a:solidFill>
              </a:rPr>
              <a:t>– </a:t>
            </a:r>
            <a:r>
              <a:rPr lang="ru-RU" dirty="0" err="1">
                <a:solidFill>
                  <a:srgbClr val="FFFFFF"/>
                </a:solidFill>
              </a:rPr>
              <a:t>радіальний</a:t>
            </a:r>
            <a:r>
              <a:rPr lang="ru-RU" dirty="0">
                <a:solidFill>
                  <a:srgbClr val="FFFFFF"/>
                </a:solidFill>
              </a:rPr>
              <a:t> баланс</a:t>
            </a:r>
            <a:r>
              <a:rPr lang="ru-RU" dirty="0" smtClean="0">
                <a:solidFill>
                  <a:srgbClr val="FFFFFF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г, д</a:t>
            </a:r>
            <a:r>
              <a:rPr lang="ru-RU" dirty="0">
                <a:solidFill>
                  <a:srgbClr val="FFFFFF"/>
                </a:solidFill>
              </a:rPr>
              <a:t>, е – </a:t>
            </a:r>
            <a:r>
              <a:rPr lang="ru-RU" dirty="0" err="1">
                <a:solidFill>
                  <a:srgbClr val="FFFFFF"/>
                </a:solidFill>
              </a:rPr>
              <a:t>асиметричний</a:t>
            </a:r>
            <a:r>
              <a:rPr lang="ru-RU" dirty="0">
                <a:solidFill>
                  <a:srgbClr val="FFFFFF"/>
                </a:solidFill>
              </a:rPr>
              <a:t> баланс</a:t>
            </a:r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Співвідношення.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895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macroart.ru/wp-content/uploads/2010/02/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62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41277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 </a:t>
            </a:r>
            <a:r>
              <a:rPr lang="ru-RU" dirty="0"/>
              <a:t>з  </a:t>
            </a:r>
            <a:r>
              <a:rPr lang="ru-RU" dirty="0" err="1"/>
              <a:t>поняттями</a:t>
            </a:r>
            <a:r>
              <a:rPr lang="ru-RU" dirty="0"/>
              <a:t>   контрасту  й  нюансу. 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 err="1"/>
              <a:t>нюансних</a:t>
            </a:r>
            <a:r>
              <a:rPr lang="uk-UA" dirty="0"/>
              <a:t>  співвідношеннях  ступінь </a:t>
            </a:r>
            <a:r>
              <a:rPr lang="uk-UA" dirty="0" smtClean="0"/>
              <a:t>подібності </a:t>
            </a:r>
            <a:r>
              <a:rPr lang="uk-UA" dirty="0"/>
              <a:t>або відмінності, навпаки, зближені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ru-RU" dirty="0" err="1" smtClean="0"/>
              <a:t>Наприклад</a:t>
            </a:r>
            <a:r>
              <a:rPr lang="ru-RU" dirty="0"/>
              <a:t>, за </a:t>
            </a:r>
            <a:r>
              <a:rPr lang="ru-RU" dirty="0" err="1"/>
              <a:t>кольором</a:t>
            </a:r>
            <a:r>
              <a:rPr lang="ru-RU" dirty="0"/>
              <a:t> – темно-</a:t>
            </a:r>
            <a:r>
              <a:rPr lang="ru-RU" dirty="0" err="1"/>
              <a:t>синій</a:t>
            </a:r>
            <a:r>
              <a:rPr lang="ru-RU" dirty="0"/>
              <a:t>, </a:t>
            </a:r>
            <a:r>
              <a:rPr lang="ru-RU" dirty="0" err="1"/>
              <a:t>синій</a:t>
            </a:r>
            <a:r>
              <a:rPr lang="ru-RU" dirty="0"/>
              <a:t>, </a:t>
            </a:r>
            <a:r>
              <a:rPr lang="ru-RU" dirty="0" err="1"/>
              <a:t>світло-синій</a:t>
            </a:r>
            <a:r>
              <a:rPr lang="ru-RU" dirty="0"/>
              <a:t>, </a:t>
            </a:r>
            <a:r>
              <a:rPr lang="ru-RU" dirty="0" err="1" smtClean="0"/>
              <a:t>блакитний</a:t>
            </a:r>
            <a:r>
              <a:rPr lang="ru-RU" dirty="0" smtClean="0"/>
              <a:t> </a:t>
            </a:r>
            <a:r>
              <a:rPr lang="ru-RU" dirty="0"/>
              <a:t>і т. д.,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– ляльки-</a:t>
            </a:r>
            <a:r>
              <a:rPr lang="ru-RU" dirty="0" err="1"/>
              <a:t>мотрійки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зменшуються</a:t>
            </a:r>
            <a:r>
              <a:rPr lang="ru-RU" dirty="0"/>
              <a:t> (</a:t>
            </a:r>
            <a:r>
              <a:rPr lang="ru-RU" dirty="0" err="1"/>
              <a:t>збільшуються</a:t>
            </a:r>
            <a:r>
              <a:rPr lang="ru-RU" dirty="0"/>
              <a:t>) за </a:t>
            </a:r>
            <a:r>
              <a:rPr lang="ru-RU" dirty="0" err="1"/>
              <a:t>розміром</a:t>
            </a:r>
            <a:r>
              <a:rPr lang="ru-RU" dirty="0"/>
              <a:t>. </a:t>
            </a:r>
            <a:r>
              <a:rPr lang="ru-RU" dirty="0" err="1" smtClean="0"/>
              <a:t>Зіставлення</a:t>
            </a:r>
            <a:r>
              <a:rPr lang="ru-RU" dirty="0" smtClean="0"/>
              <a:t>  </a:t>
            </a:r>
            <a:r>
              <a:rPr lang="ru-RU" dirty="0" err="1"/>
              <a:t>можуть</a:t>
            </a:r>
            <a:r>
              <a:rPr lang="ru-RU" dirty="0"/>
              <a:t>  бути  </a:t>
            </a:r>
            <a:r>
              <a:rPr lang="ru-RU" dirty="0" err="1"/>
              <a:t>різноманітними</a:t>
            </a:r>
            <a:r>
              <a:rPr lang="ru-RU" dirty="0"/>
              <a:t>  за  </a:t>
            </a:r>
            <a:r>
              <a:rPr lang="ru-RU" dirty="0" err="1" smtClean="0"/>
              <a:t>еличиною</a:t>
            </a:r>
            <a:r>
              <a:rPr lang="ru-RU" dirty="0"/>
              <a:t>,  за  пластичною </a:t>
            </a:r>
            <a:r>
              <a:rPr lang="ru-RU" dirty="0" smtClean="0"/>
              <a:t>формою</a:t>
            </a:r>
            <a:r>
              <a:rPr lang="ru-RU" dirty="0"/>
              <a:t>, за фактурою, за текстурою і т. 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22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2" y="1457685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macroart.ru/wp-content/uploads/2010/02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57685"/>
            <a:ext cx="35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Наприклад</a:t>
            </a:r>
            <a:r>
              <a:rPr lang="ru-RU" dirty="0"/>
              <a:t>,  великий  і  маленький  </a:t>
            </a:r>
            <a:r>
              <a:rPr lang="ru-RU" dirty="0" err="1"/>
              <a:t>м'яч</a:t>
            </a:r>
            <a:r>
              <a:rPr lang="ru-RU" dirty="0"/>
              <a:t> – </a:t>
            </a:r>
            <a:r>
              <a:rPr lang="ru-RU" dirty="0" err="1"/>
              <a:t>контрастні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; </a:t>
            </a:r>
            <a:r>
              <a:rPr lang="ru-RU" dirty="0" err="1"/>
              <a:t>контрастні</a:t>
            </a:r>
            <a:r>
              <a:rPr lang="ru-RU" dirty="0"/>
              <a:t> за</a:t>
            </a:r>
          </a:p>
          <a:p>
            <a:r>
              <a:rPr lang="ru-RU" dirty="0" err="1"/>
              <a:t>кольором</a:t>
            </a:r>
            <a:r>
              <a:rPr lang="ru-RU" dirty="0"/>
              <a:t>  </a:t>
            </a:r>
            <a:r>
              <a:rPr lang="ru-RU" dirty="0" err="1"/>
              <a:t>червоний</a:t>
            </a:r>
            <a:r>
              <a:rPr lang="ru-RU" dirty="0"/>
              <a:t> та  </a:t>
            </a:r>
            <a:r>
              <a:rPr lang="ru-RU" dirty="0" err="1"/>
              <a:t>синій</a:t>
            </a:r>
            <a:r>
              <a:rPr lang="ru-RU" dirty="0"/>
              <a:t> і т.  п.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5809" y="20904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Зіставлення</a:t>
            </a:r>
            <a:r>
              <a:rPr lang="ru-RU" dirty="0"/>
              <a:t>  </a:t>
            </a:r>
            <a:r>
              <a:rPr lang="ru-RU" dirty="0" err="1"/>
              <a:t>можуть</a:t>
            </a:r>
            <a:r>
              <a:rPr lang="ru-RU" dirty="0"/>
              <a:t>  бути  </a:t>
            </a:r>
            <a:r>
              <a:rPr lang="ru-RU" dirty="0" err="1"/>
              <a:t>різноманітними</a:t>
            </a:r>
            <a:r>
              <a:rPr lang="ru-RU" dirty="0"/>
              <a:t>  за  величиною,  за  пластичною </a:t>
            </a:r>
          </a:p>
          <a:p>
            <a:r>
              <a:rPr lang="ru-RU" dirty="0"/>
              <a:t>формою, за фактурою, за текстурою і т. 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26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355"/>
            <a:ext cx="8229600" cy="1143000"/>
          </a:xfrm>
        </p:spPr>
        <p:txBody>
          <a:bodyPr/>
          <a:lstStyle/>
          <a:p>
            <a:r>
              <a:rPr lang="uk-UA" dirty="0"/>
              <a:t>Матеріал.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530725"/>
          </a:xfrm>
        </p:spPr>
        <p:txBody>
          <a:bodyPr/>
          <a:lstStyle/>
          <a:p>
            <a:pPr algn="just"/>
            <a:r>
              <a:rPr lang="uk-UA" sz="1800" dirty="0"/>
              <a:t>В оформленні інтер'єру застосовуються різноманітні матеріали, </a:t>
            </a:r>
            <a:r>
              <a:rPr lang="uk-UA" sz="1800" dirty="0" smtClean="0"/>
              <a:t>здебільшого</a:t>
            </a:r>
            <a:r>
              <a:rPr lang="uk-UA" sz="1800" dirty="0"/>
              <a:t>,  знайомі  нам, такі,  що  ми  можемо  розпізнати. Але  в останні  роки </a:t>
            </a:r>
            <a:r>
              <a:rPr lang="uk-UA" sz="1800" dirty="0" smtClean="0"/>
              <a:t>з'явилося  </a:t>
            </a:r>
            <a:r>
              <a:rPr lang="uk-UA" sz="1800" dirty="0"/>
              <a:t>багато  нових обробних  матеріалів,  іноді зовсім  незнайомих  та  не </a:t>
            </a:r>
            <a:r>
              <a:rPr lang="uk-UA" sz="1800" dirty="0" smtClean="0"/>
              <a:t>завжди  </a:t>
            </a:r>
            <a:r>
              <a:rPr lang="uk-UA" sz="1800" dirty="0"/>
              <a:t>пізнаваних  за  зовнішнім  виглядом.  Іноді,  щоб  визначити  </a:t>
            </a:r>
            <a:r>
              <a:rPr lang="uk-UA" sz="1800" dirty="0" smtClean="0"/>
              <a:t>матеріал, доводиться </a:t>
            </a:r>
            <a:r>
              <a:rPr lang="uk-UA" sz="1800" dirty="0"/>
              <a:t>до нього доторкнутися, більш уважно розглянути. Поверхня кожного </a:t>
            </a:r>
            <a:r>
              <a:rPr lang="uk-UA" sz="1800" dirty="0" smtClean="0"/>
              <a:t> предмета </a:t>
            </a:r>
            <a:r>
              <a:rPr lang="uk-UA" sz="1800" dirty="0"/>
              <a:t>відрізняється  своїми характерними  властивостями,  вона  може  бути </a:t>
            </a:r>
            <a:r>
              <a:rPr lang="uk-UA" sz="1800" dirty="0" smtClean="0"/>
              <a:t>гладкою </a:t>
            </a:r>
            <a:r>
              <a:rPr lang="uk-UA" sz="1800" dirty="0"/>
              <a:t>або шорсткуватою, полірованою або рифленою. </a:t>
            </a:r>
            <a:endParaRPr lang="uk-UA" sz="1800" dirty="0" smtClean="0"/>
          </a:p>
          <a:p>
            <a:pPr algn="just"/>
            <a:r>
              <a:rPr lang="uk-UA" sz="1800" dirty="0" smtClean="0"/>
              <a:t>Визначивши </a:t>
            </a:r>
            <a:r>
              <a:rPr lang="uk-UA" sz="1800" dirty="0"/>
              <a:t>основні ознаки, притаманні будь-якому предмету, будь-якому </a:t>
            </a:r>
            <a:r>
              <a:rPr lang="uk-UA" sz="1800" dirty="0" smtClean="0"/>
              <a:t>інтер'єру</a:t>
            </a:r>
            <a:r>
              <a:rPr lang="uk-UA" sz="1800" dirty="0"/>
              <a:t>, незалежно  від їх естетичних властивостей, ми  наблизилися  до </a:t>
            </a:r>
            <a:r>
              <a:rPr lang="uk-UA" sz="1800" dirty="0" smtClean="0"/>
              <a:t>нашої основної </a:t>
            </a:r>
            <a:r>
              <a:rPr lang="uk-UA" sz="1800" dirty="0"/>
              <a:t>мети – пізнання того, що можна  вважати гармонійною формою, які її </a:t>
            </a:r>
            <a:r>
              <a:rPr lang="uk-UA" sz="1800" dirty="0" smtClean="0"/>
              <a:t>основні </a:t>
            </a:r>
            <a:r>
              <a:rPr lang="uk-UA" sz="1800" dirty="0"/>
              <a:t>ознаки та як вона створюється.</a:t>
            </a:r>
          </a:p>
          <a:p>
            <a:pPr algn="just"/>
            <a:r>
              <a:rPr lang="uk-UA" sz="1800" dirty="0"/>
              <a:t>Процес  створення  гармонійної   форми,  гармонійного витвору називається </a:t>
            </a:r>
          </a:p>
          <a:p>
            <a:pPr algn="just"/>
            <a:r>
              <a:rPr lang="uk-UA" sz="1800" dirty="0"/>
              <a:t>композицією</a:t>
            </a:r>
          </a:p>
        </p:txBody>
      </p:sp>
    </p:spTree>
    <p:extLst>
      <p:ext uri="{BB962C8B-B14F-4D97-AF65-F5344CB8AC3E}">
        <p14:creationId xmlns:p14="http://schemas.microsoft.com/office/powerpoint/2010/main" val="95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uk-UA" dirty="0" smtClean="0"/>
              <a:t>Композиція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530725"/>
          </a:xfrm>
        </p:spPr>
        <p:txBody>
          <a:bodyPr/>
          <a:lstStyle/>
          <a:p>
            <a:pPr algn="just"/>
            <a:r>
              <a:rPr lang="uk-UA" sz="1800" b="1" dirty="0"/>
              <a:t>Композиція</a:t>
            </a:r>
            <a:r>
              <a:rPr lang="uk-UA" sz="1800" dirty="0"/>
              <a:t>  –  це  наукова  дисципліна,  яка  розглядає  закономірності </a:t>
            </a:r>
            <a:r>
              <a:rPr lang="uk-UA" sz="1800" dirty="0" smtClean="0"/>
              <a:t>формоутворення</a:t>
            </a:r>
            <a:r>
              <a:rPr lang="uk-UA" sz="1800" dirty="0"/>
              <a:t>,  розташування  окремих  складових  образу,  його  елементів  і </a:t>
            </a:r>
            <a:r>
              <a:rPr lang="uk-UA" sz="1800" dirty="0" smtClean="0"/>
              <a:t>частин  </a:t>
            </a:r>
            <a:r>
              <a:rPr lang="uk-UA" sz="1800" dirty="0"/>
              <a:t>у  певній  системі та  послідовності;  засіб  розкриття  ідейно-художнього </a:t>
            </a:r>
            <a:r>
              <a:rPr lang="uk-UA" sz="1800" dirty="0" smtClean="0"/>
              <a:t>образу </a:t>
            </a:r>
            <a:r>
              <a:rPr lang="uk-UA" sz="1800" dirty="0"/>
              <a:t>витвору</a:t>
            </a:r>
            <a:r>
              <a:rPr lang="uk-UA" sz="1800" dirty="0" smtClean="0"/>
              <a:t>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b="1" dirty="0"/>
              <a:t>Архітектурна композиція </a:t>
            </a:r>
            <a:r>
              <a:rPr lang="uk-UA" sz="1800" dirty="0"/>
              <a:t>– це закономірне й оптимальне сполучення </a:t>
            </a:r>
            <a:r>
              <a:rPr lang="uk-UA" sz="1800" dirty="0" smtClean="0"/>
              <a:t>об’ємів </a:t>
            </a:r>
            <a:r>
              <a:rPr lang="uk-UA" sz="1800" dirty="0"/>
              <a:t>і простору в єдину гармонійну архітектурну форму, що відповідає </a:t>
            </a:r>
            <a:r>
              <a:rPr lang="uk-UA" sz="1800" dirty="0" smtClean="0"/>
              <a:t>призначенню  </a:t>
            </a:r>
            <a:r>
              <a:rPr lang="uk-UA" sz="1800" dirty="0"/>
              <a:t>твору  природним  і  соціальним  умовам  (можливості </a:t>
            </a:r>
            <a:r>
              <a:rPr lang="uk-UA" sz="1800" dirty="0" smtClean="0"/>
              <a:t>будівельної  </a:t>
            </a:r>
            <a:r>
              <a:rPr lang="uk-UA" sz="1800" dirty="0"/>
              <a:t>техніки,  вимоги  економіки,  ідейно-художні  завдання  свого </a:t>
            </a:r>
            <a:r>
              <a:rPr lang="uk-UA" sz="1800" dirty="0" smtClean="0"/>
              <a:t>часу).  </a:t>
            </a:r>
            <a:r>
              <a:rPr lang="uk-UA" sz="1800" dirty="0"/>
              <a:t>І  завдання  архітектора  або  дизайнера  полягає  у  тому,  щоб</a:t>
            </a:r>
            <a:r>
              <a:rPr lang="uk-UA" sz="1800" dirty="0" smtClean="0"/>
              <a:t>, використовуючи  </a:t>
            </a:r>
            <a:r>
              <a:rPr lang="uk-UA" sz="1800" dirty="0"/>
              <a:t>засоби  і  методи  композиції,  зуміти  задовольнити </a:t>
            </a:r>
            <a:r>
              <a:rPr lang="uk-UA" sz="1800" dirty="0" smtClean="0"/>
              <a:t>необхідні </a:t>
            </a:r>
            <a:r>
              <a:rPr lang="uk-UA" sz="1800" dirty="0"/>
              <a:t>вимоги, об’єднати об’єми і простір у  цілісну структуру, що має </a:t>
            </a:r>
            <a:r>
              <a:rPr lang="uk-UA" sz="1800" dirty="0" smtClean="0"/>
              <a:t>художню </a:t>
            </a:r>
            <a:r>
              <a:rPr lang="uk-UA" sz="1800" dirty="0"/>
              <a:t>виразність. </a:t>
            </a:r>
            <a:endParaRPr lang="uk-UA" sz="1800" dirty="0" smtClean="0"/>
          </a:p>
          <a:p>
            <a:pPr algn="just"/>
            <a:endParaRPr lang="uk-UA" sz="1800" dirty="0"/>
          </a:p>
          <a:p>
            <a:pPr algn="just"/>
            <a:r>
              <a:rPr lang="uk-UA" sz="1800" b="1" dirty="0"/>
              <a:t>Композиція  в  інтер’єрі  </a:t>
            </a:r>
            <a:r>
              <a:rPr lang="uk-UA" sz="1800" dirty="0"/>
              <a:t>–    це  взаємозв’язок  елементів  та  простору, </a:t>
            </a:r>
            <a:r>
              <a:rPr lang="uk-UA" sz="1800" dirty="0" smtClean="0"/>
              <a:t>розташованих  </a:t>
            </a:r>
            <a:r>
              <a:rPr lang="uk-UA" sz="1800" dirty="0"/>
              <a:t>і  </a:t>
            </a:r>
            <a:r>
              <a:rPr lang="uk-UA" sz="1800" dirty="0" err="1"/>
              <a:t>співпрацюючих</a:t>
            </a:r>
            <a:r>
              <a:rPr lang="uk-UA" sz="1800" dirty="0"/>
              <a:t>  у  певному  з  художньої  точки  </a:t>
            </a:r>
            <a:r>
              <a:rPr lang="uk-UA" sz="1800" dirty="0" smtClean="0"/>
              <a:t>зору порядку</a:t>
            </a:r>
            <a:r>
              <a:rPr lang="uk-UA" sz="1800" dirty="0"/>
              <a:t>.  Елементи  та  простір  мають  визначені  кількісні  й  якісні </a:t>
            </a:r>
            <a:r>
              <a:rPr lang="uk-UA" sz="1800" dirty="0" smtClean="0"/>
              <a:t>характеристики</a:t>
            </a:r>
            <a:r>
              <a:rPr lang="uk-UA" sz="1800" dirty="0"/>
              <a:t>,  спрямовані на досягнення  загальної цілісності, гармонії </a:t>
            </a:r>
            <a:r>
              <a:rPr lang="uk-UA" sz="1800" dirty="0" smtClean="0"/>
              <a:t>й виразності </a:t>
            </a:r>
            <a:r>
              <a:rPr lang="uk-UA" sz="1800" dirty="0"/>
              <a:t>інтер’єру.</a:t>
            </a:r>
          </a:p>
        </p:txBody>
      </p:sp>
    </p:spTree>
    <p:extLst>
      <p:ext uri="{BB962C8B-B14F-4D97-AF65-F5344CB8AC3E}">
        <p14:creationId xmlns:p14="http://schemas.microsoft.com/office/powerpoint/2010/main" val="12178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234</TotalTime>
  <Words>1301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Клен</vt:lpstr>
      <vt:lpstr> Тема: Властивості форми і поняття композиції в інтер’єрі  Лектор: к.е.н., доц., доцент кафедри готельно-ресторанної справи та туризму Москвічова О.С. </vt:lpstr>
      <vt:lpstr>Загальні характеристики оцінки інтер'єру </vt:lpstr>
      <vt:lpstr>Зовнішня форма.</vt:lpstr>
      <vt:lpstr>Презентация PowerPoint</vt:lpstr>
      <vt:lpstr>Презентация PowerPoint</vt:lpstr>
      <vt:lpstr>Співвідношення.</vt:lpstr>
      <vt:lpstr>Презентация PowerPoint</vt:lpstr>
      <vt:lpstr>Матеріал.</vt:lpstr>
      <vt:lpstr>Композиція</vt:lpstr>
      <vt:lpstr>Композиційний аналіз</vt:lpstr>
      <vt:lpstr>Основні складові композиції інтер’єрних просторів: </vt:lpstr>
      <vt:lpstr>Склалися  такі  напрями  в  системі  формування  сучасного архітектурного середовища інтер’єрів:</vt:lpstr>
      <vt:lpstr>Просторова  форма-оболонка  приміщення  або групи  приміщень</vt:lpstr>
      <vt:lpstr>Презентация PowerPoint</vt:lpstr>
      <vt:lpstr>Презентация PowerPoint</vt:lpstr>
      <vt:lpstr>Презентация PowerPoint</vt:lpstr>
      <vt:lpstr>Пропорція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ІІ блок Лідерство і соціально-психологічний клімат трудового колективу</dc:title>
  <dc:creator>Comp</dc:creator>
  <cp:lastModifiedBy>Нина</cp:lastModifiedBy>
  <cp:revision>24</cp:revision>
  <dcterms:created xsi:type="dcterms:W3CDTF">2008-07-23T19:12:03Z</dcterms:created>
  <dcterms:modified xsi:type="dcterms:W3CDTF">2021-10-26T23:12:39Z</dcterms:modified>
</cp:coreProperties>
</file>