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38"/>
  </p:notesMasterIdLst>
  <p:sldIdLst>
    <p:sldId id="256" r:id="rId2"/>
    <p:sldId id="257" r:id="rId3"/>
    <p:sldId id="298" r:id="rId4"/>
    <p:sldId id="304" r:id="rId5"/>
    <p:sldId id="306" r:id="rId6"/>
    <p:sldId id="287" r:id="rId7"/>
    <p:sldId id="309" r:id="rId8"/>
    <p:sldId id="310" r:id="rId9"/>
    <p:sldId id="307" r:id="rId10"/>
    <p:sldId id="311" r:id="rId11"/>
    <p:sldId id="312" r:id="rId12"/>
    <p:sldId id="313" r:id="rId13"/>
    <p:sldId id="314" r:id="rId14"/>
    <p:sldId id="315" r:id="rId15"/>
    <p:sldId id="305" r:id="rId16"/>
    <p:sldId id="288" r:id="rId17"/>
    <p:sldId id="316" r:id="rId18"/>
    <p:sldId id="317" r:id="rId19"/>
    <p:sldId id="318" r:id="rId20"/>
    <p:sldId id="319" r:id="rId21"/>
    <p:sldId id="320" r:id="rId22"/>
    <p:sldId id="321" r:id="rId23"/>
    <p:sldId id="322" r:id="rId24"/>
    <p:sldId id="324" r:id="rId25"/>
    <p:sldId id="323" r:id="rId26"/>
    <p:sldId id="325" r:id="rId27"/>
    <p:sldId id="260" r:id="rId28"/>
    <p:sldId id="289" r:id="rId29"/>
    <p:sldId id="290" r:id="rId30"/>
    <p:sldId id="327" r:id="rId31"/>
    <p:sldId id="326" r:id="rId32"/>
    <p:sldId id="328" r:id="rId33"/>
    <p:sldId id="329" r:id="rId34"/>
    <p:sldId id="259" r:id="rId35"/>
    <p:sldId id="279" r:id="rId36"/>
    <p:sldId id="295"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1511" autoAdjust="0"/>
  </p:normalViewPr>
  <p:slideViewPr>
    <p:cSldViewPr snapToGrid="0">
      <p:cViewPr varScale="1">
        <p:scale>
          <a:sx n="51" d="100"/>
          <a:sy n="51" d="100"/>
        </p:scale>
        <p:origin x="118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71F10F-54C7-4C0C-971F-C152EB8EC6E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4C52D8A4-C886-45F1-AFE2-4C3372CBBDFE}">
      <dgm:prSet phldrT="[Текст]"/>
      <dgm:spPr/>
      <dgm:t>
        <a:bodyPr/>
        <a:lstStyle/>
        <a:p>
          <a:r>
            <a:rPr lang="uk-UA" noProof="0" dirty="0"/>
            <a:t>Інтегрована автоматизована система (ІАС) державного нагляду (контролю)</a:t>
          </a:r>
        </a:p>
      </dgm:t>
    </dgm:pt>
    <dgm:pt modelId="{800E173D-D559-4585-9424-671AFC7F131D}" type="parTrans" cxnId="{18556BA8-8A9E-42C3-93A2-F9DF34593CCF}">
      <dgm:prSet/>
      <dgm:spPr/>
      <dgm:t>
        <a:bodyPr/>
        <a:lstStyle/>
        <a:p>
          <a:endParaRPr lang="uk-UA"/>
        </a:p>
      </dgm:t>
    </dgm:pt>
    <dgm:pt modelId="{AF25ACF4-0497-4FA9-BA78-2D3CEBE61A00}" type="sibTrans" cxnId="{18556BA8-8A9E-42C3-93A2-F9DF34593CCF}">
      <dgm:prSet/>
      <dgm:spPr/>
      <dgm:t>
        <a:bodyPr/>
        <a:lstStyle/>
        <a:p>
          <a:endParaRPr lang="uk-UA"/>
        </a:p>
      </dgm:t>
    </dgm:pt>
    <dgm:pt modelId="{7B5EEDB4-A0E1-481B-84BE-5E9A7D8988D6}">
      <dgm:prSet phldrT="[Текст]"/>
      <dgm:spPr/>
      <dgm:t>
        <a:bodyPr/>
        <a:lstStyle/>
        <a:p>
          <a:r>
            <a:rPr lang="uk-UA" noProof="0" dirty="0"/>
            <a:t>створюється з метою забезпечення суб’єктів господарювання та органів державної влади, органів місцевого самоврядування інформацією про заходи державного нагляду </a:t>
          </a:r>
          <a:r>
            <a:rPr lang="ru-RU" noProof="0" dirty="0"/>
            <a:t>(контролю)</a:t>
          </a:r>
          <a:r>
            <a:rPr lang="ru-RU" dirty="0"/>
            <a:t>;</a:t>
          </a:r>
          <a:endParaRPr lang="uk-UA" dirty="0"/>
        </a:p>
      </dgm:t>
    </dgm:pt>
    <dgm:pt modelId="{13028455-55EB-4111-9311-B0DA56676894}" type="parTrans" cxnId="{34B79F05-2939-41A1-B0A7-6ED964532F46}">
      <dgm:prSet/>
      <dgm:spPr/>
      <dgm:t>
        <a:bodyPr/>
        <a:lstStyle/>
        <a:p>
          <a:endParaRPr lang="uk-UA"/>
        </a:p>
      </dgm:t>
    </dgm:pt>
    <dgm:pt modelId="{7EE24011-A5B8-486D-A062-829B13F85CC4}" type="sibTrans" cxnId="{34B79F05-2939-41A1-B0A7-6ED964532F46}">
      <dgm:prSet/>
      <dgm:spPr/>
      <dgm:t>
        <a:bodyPr/>
        <a:lstStyle/>
        <a:p>
          <a:endParaRPr lang="uk-UA"/>
        </a:p>
      </dgm:t>
    </dgm:pt>
    <dgm:pt modelId="{B5F90AE5-4A2A-4A09-8E70-DF11DAB6ECD2}">
      <dgm:prSet phldrT="[Текст]"/>
      <dgm:spPr/>
      <dgm:t>
        <a:bodyPr/>
        <a:lstStyle/>
        <a:p>
          <a:r>
            <a:rPr lang="uk-UA" noProof="0" dirty="0"/>
            <a:t>відомості, що містять інформацію з обмеженим </a:t>
          </a:r>
          <a:r>
            <a:rPr lang="ru-RU" dirty="0"/>
            <a:t>доступом, до </a:t>
          </a:r>
          <a:r>
            <a:rPr lang="uk-UA" noProof="0" dirty="0"/>
            <a:t>ІАС </a:t>
          </a:r>
          <a:r>
            <a:rPr lang="ru-RU" dirty="0"/>
            <a:t>державного </a:t>
          </a:r>
          <a:r>
            <a:rPr lang="uk-UA" noProof="0" dirty="0"/>
            <a:t>нагляду</a:t>
          </a:r>
          <a:r>
            <a:rPr lang="ru-RU" dirty="0"/>
            <a:t> (контролю) не </a:t>
          </a:r>
          <a:r>
            <a:rPr lang="uk-UA" noProof="0" dirty="0"/>
            <a:t>вносяться</a:t>
          </a:r>
          <a:r>
            <a:rPr lang="ru-RU" dirty="0"/>
            <a:t>;</a:t>
          </a:r>
          <a:endParaRPr lang="uk-UA" dirty="0"/>
        </a:p>
      </dgm:t>
    </dgm:pt>
    <dgm:pt modelId="{9A91AFBD-200F-4BBF-A086-2FD1A9776FB8}" type="parTrans" cxnId="{C72673BE-C116-4CB8-976F-BEAE799DD59A}">
      <dgm:prSet/>
      <dgm:spPr/>
      <dgm:t>
        <a:bodyPr/>
        <a:lstStyle/>
        <a:p>
          <a:endParaRPr lang="uk-UA"/>
        </a:p>
      </dgm:t>
    </dgm:pt>
    <dgm:pt modelId="{246E659A-04C8-4990-9887-8C72944C7BEB}" type="sibTrans" cxnId="{C72673BE-C116-4CB8-976F-BEAE799DD59A}">
      <dgm:prSet/>
      <dgm:spPr/>
      <dgm:t>
        <a:bodyPr/>
        <a:lstStyle/>
        <a:p>
          <a:endParaRPr lang="uk-UA"/>
        </a:p>
      </dgm:t>
    </dgm:pt>
    <dgm:pt modelId="{56DDDC9A-3DCB-4535-888B-2E3F477465A8}">
      <dgm:prSet phldrT="[Текст]"/>
      <dgm:spPr/>
      <dgm:t>
        <a:bodyPr/>
        <a:lstStyle/>
        <a:p>
          <a:r>
            <a:rPr lang="ru-RU" dirty="0"/>
            <a:t>доступ до </a:t>
          </a:r>
          <a:r>
            <a:rPr lang="uk-UA" noProof="0" dirty="0"/>
            <a:t>відомостей</a:t>
          </a:r>
          <a:r>
            <a:rPr lang="ru-RU" dirty="0"/>
            <a:t> </a:t>
          </a:r>
          <a:r>
            <a:rPr lang="uk-UA" noProof="0" dirty="0"/>
            <a:t>ІАС </a:t>
          </a:r>
          <a:r>
            <a:rPr lang="ru-RU" dirty="0"/>
            <a:t>державного </a:t>
          </a:r>
          <a:r>
            <a:rPr lang="uk-UA" noProof="0" dirty="0"/>
            <a:t>нагляду</a:t>
          </a:r>
          <a:r>
            <a:rPr lang="ru-RU" dirty="0"/>
            <a:t> (контролю) (</a:t>
          </a:r>
          <a:r>
            <a:rPr lang="uk-UA" noProof="0" dirty="0"/>
            <a:t>крім реєстраційних номерів облікових карток платників податків та паспортних даних) здійснюється через мережу Інтернет та є відкритим і безоплатним</a:t>
          </a:r>
          <a:r>
            <a:rPr lang="ru-RU" dirty="0"/>
            <a:t>;</a:t>
          </a:r>
          <a:endParaRPr lang="uk-UA" dirty="0"/>
        </a:p>
      </dgm:t>
    </dgm:pt>
    <dgm:pt modelId="{C9EE90F0-4C87-4CFF-9E91-CF6495A033CE}" type="parTrans" cxnId="{B1534859-88DD-4B7D-B32A-2C4D9C72FA8D}">
      <dgm:prSet/>
      <dgm:spPr/>
      <dgm:t>
        <a:bodyPr/>
        <a:lstStyle/>
        <a:p>
          <a:endParaRPr lang="uk-UA"/>
        </a:p>
      </dgm:t>
    </dgm:pt>
    <dgm:pt modelId="{513872C0-8527-4F64-8BDB-3F4507EBA655}" type="sibTrans" cxnId="{B1534859-88DD-4B7D-B32A-2C4D9C72FA8D}">
      <dgm:prSet/>
      <dgm:spPr/>
      <dgm:t>
        <a:bodyPr/>
        <a:lstStyle/>
        <a:p>
          <a:endParaRPr lang="uk-UA"/>
        </a:p>
      </dgm:t>
    </dgm:pt>
    <dgm:pt modelId="{F8C67F3E-18C5-4400-B572-425D2CA615BA}">
      <dgm:prSet/>
      <dgm:spPr/>
      <dgm:t>
        <a:bodyPr/>
        <a:lstStyle/>
        <a:p>
          <a:r>
            <a:rPr lang="uk-UA" dirty="0"/>
            <a:t>Порядок функціонування цієї ІАС, </a:t>
          </a:r>
          <a:r>
            <a:rPr lang="uk-UA" noProof="0" dirty="0"/>
            <a:t>внесення відомостей до неї </a:t>
          </a:r>
          <a:r>
            <a:rPr lang="ru-RU" dirty="0"/>
            <a:t>та строки </a:t>
          </a:r>
          <a:r>
            <a:rPr lang="uk-UA" noProof="0" dirty="0"/>
            <a:t>розміщення цих відомостей затверджуються Кабінетом Міністрів України</a:t>
          </a:r>
          <a:r>
            <a:rPr lang="ru-RU" dirty="0"/>
            <a:t>.</a:t>
          </a:r>
          <a:endParaRPr lang="uk-UA" dirty="0"/>
        </a:p>
      </dgm:t>
    </dgm:pt>
    <dgm:pt modelId="{69C6ECA6-9239-4D0A-B8E5-9D44C4A03EBA}" type="parTrans" cxnId="{E15693C8-9493-4166-A14B-8CB4EE6206D8}">
      <dgm:prSet/>
      <dgm:spPr/>
      <dgm:t>
        <a:bodyPr/>
        <a:lstStyle/>
        <a:p>
          <a:endParaRPr lang="uk-UA"/>
        </a:p>
      </dgm:t>
    </dgm:pt>
    <dgm:pt modelId="{61B5A0DF-3633-4793-ADE8-CBA0BFC8FDEF}" type="sibTrans" cxnId="{E15693C8-9493-4166-A14B-8CB4EE6206D8}">
      <dgm:prSet/>
      <dgm:spPr/>
      <dgm:t>
        <a:bodyPr/>
        <a:lstStyle/>
        <a:p>
          <a:endParaRPr lang="uk-UA"/>
        </a:p>
      </dgm:t>
    </dgm:pt>
    <dgm:pt modelId="{BC3AF433-897E-4C24-B42B-840356D680B9}">
      <dgm:prSet phldrT="[Текст]"/>
      <dgm:spPr/>
      <dgm:t>
        <a:bodyPr/>
        <a:lstStyle/>
        <a:p>
          <a:r>
            <a:rPr lang="uk-UA" noProof="0" dirty="0"/>
            <a:t>сумісна і взаємодіє з іншими інформаційними системами та мережами, що складають інформаційний </a:t>
          </a:r>
          <a:r>
            <a:rPr lang="ru-RU" dirty="0"/>
            <a:t>ресурс держав;</a:t>
          </a:r>
          <a:endParaRPr lang="uk-UA" dirty="0"/>
        </a:p>
      </dgm:t>
    </dgm:pt>
    <dgm:pt modelId="{0B8F4C6A-CE01-4137-85C9-78890169A5E1}" type="parTrans" cxnId="{90C30EA9-D175-425C-B866-FFC99E47BD7A}">
      <dgm:prSet/>
      <dgm:spPr/>
      <dgm:t>
        <a:bodyPr/>
        <a:lstStyle/>
        <a:p>
          <a:endParaRPr lang="uk-UA"/>
        </a:p>
      </dgm:t>
    </dgm:pt>
    <dgm:pt modelId="{CF0D8DBE-0584-4491-9DD7-18B46D3EAC1E}" type="sibTrans" cxnId="{90C30EA9-D175-425C-B866-FFC99E47BD7A}">
      <dgm:prSet/>
      <dgm:spPr/>
      <dgm:t>
        <a:bodyPr/>
        <a:lstStyle/>
        <a:p>
          <a:endParaRPr lang="uk-UA"/>
        </a:p>
      </dgm:t>
    </dgm:pt>
    <dgm:pt modelId="{B9AFA092-363D-4492-AD72-4F79BB5D2B41}">
      <dgm:prSet phldrT="[Текст]"/>
      <dgm:spPr/>
      <dgm:t>
        <a:bodyPr/>
        <a:lstStyle/>
        <a:p>
          <a:r>
            <a:rPr lang="ru-RU" dirty="0"/>
            <a:t>є </a:t>
          </a:r>
          <a:r>
            <a:rPr lang="uk-UA" noProof="0" dirty="0"/>
            <a:t>об’єктом права державної власності</a:t>
          </a:r>
          <a:r>
            <a:rPr lang="ru-RU" dirty="0"/>
            <a:t>;</a:t>
          </a:r>
        </a:p>
      </dgm:t>
    </dgm:pt>
    <dgm:pt modelId="{60BC819D-3388-4865-90F5-61DB21D27562}" type="parTrans" cxnId="{F1532965-239D-4F3F-AC09-0A53EB988F6E}">
      <dgm:prSet/>
      <dgm:spPr/>
      <dgm:t>
        <a:bodyPr/>
        <a:lstStyle/>
        <a:p>
          <a:endParaRPr lang="uk-UA"/>
        </a:p>
      </dgm:t>
    </dgm:pt>
    <dgm:pt modelId="{94564E5F-3401-43BD-990A-B19C0E8BB124}" type="sibTrans" cxnId="{F1532965-239D-4F3F-AC09-0A53EB988F6E}">
      <dgm:prSet/>
      <dgm:spPr/>
      <dgm:t>
        <a:bodyPr/>
        <a:lstStyle/>
        <a:p>
          <a:endParaRPr lang="uk-UA"/>
        </a:p>
      </dgm:t>
    </dgm:pt>
    <dgm:pt modelId="{15E8EFE2-6ECA-42C3-B897-0485204FDF04}" type="pres">
      <dgm:prSet presAssocID="{7071F10F-54C7-4C0C-971F-C152EB8EC6EA}" presName="linear" presStyleCnt="0">
        <dgm:presLayoutVars>
          <dgm:animLvl val="lvl"/>
          <dgm:resizeHandles val="exact"/>
        </dgm:presLayoutVars>
      </dgm:prSet>
      <dgm:spPr/>
    </dgm:pt>
    <dgm:pt modelId="{827D8244-CBE7-4924-93E5-7C5312712206}" type="pres">
      <dgm:prSet presAssocID="{4C52D8A4-C886-45F1-AFE2-4C3372CBBDFE}" presName="parentText" presStyleLbl="node1" presStyleIdx="0" presStyleCnt="1">
        <dgm:presLayoutVars>
          <dgm:chMax val="0"/>
          <dgm:bulletEnabled val="1"/>
        </dgm:presLayoutVars>
      </dgm:prSet>
      <dgm:spPr/>
    </dgm:pt>
    <dgm:pt modelId="{DFDB5B19-F1C7-49D7-87DE-05B1E6902C23}" type="pres">
      <dgm:prSet presAssocID="{4C52D8A4-C886-45F1-AFE2-4C3372CBBDFE}" presName="childText" presStyleLbl="revTx" presStyleIdx="0" presStyleCnt="1">
        <dgm:presLayoutVars>
          <dgm:bulletEnabled val="1"/>
        </dgm:presLayoutVars>
      </dgm:prSet>
      <dgm:spPr/>
    </dgm:pt>
  </dgm:ptLst>
  <dgm:cxnLst>
    <dgm:cxn modelId="{34B79F05-2939-41A1-B0A7-6ED964532F46}" srcId="{4C52D8A4-C886-45F1-AFE2-4C3372CBBDFE}" destId="{7B5EEDB4-A0E1-481B-84BE-5E9A7D8988D6}" srcOrd="0" destOrd="0" parTransId="{13028455-55EB-4111-9311-B0DA56676894}" sibTransId="{7EE24011-A5B8-486D-A062-829B13F85CC4}"/>
    <dgm:cxn modelId="{00B1CF18-33BA-4A77-846A-7B714F81FEF1}" type="presOf" srcId="{F8C67F3E-18C5-4400-B572-425D2CA615BA}" destId="{DFDB5B19-F1C7-49D7-87DE-05B1E6902C23}" srcOrd="0" destOrd="5" presId="urn:microsoft.com/office/officeart/2005/8/layout/vList2"/>
    <dgm:cxn modelId="{BC64933F-079C-40B0-A34A-7E9DD2543922}" type="presOf" srcId="{B5F90AE5-4A2A-4A09-8E70-DF11DAB6ECD2}" destId="{DFDB5B19-F1C7-49D7-87DE-05B1E6902C23}" srcOrd="0" destOrd="1" presId="urn:microsoft.com/office/officeart/2005/8/layout/vList2"/>
    <dgm:cxn modelId="{28009D44-C697-41DF-8211-125E926FFD61}" type="presOf" srcId="{56DDDC9A-3DCB-4535-888B-2E3F477465A8}" destId="{DFDB5B19-F1C7-49D7-87DE-05B1E6902C23}" srcOrd="0" destOrd="2" presId="urn:microsoft.com/office/officeart/2005/8/layout/vList2"/>
    <dgm:cxn modelId="{F1532965-239D-4F3F-AC09-0A53EB988F6E}" srcId="{4C52D8A4-C886-45F1-AFE2-4C3372CBBDFE}" destId="{B9AFA092-363D-4492-AD72-4F79BB5D2B41}" srcOrd="4" destOrd="0" parTransId="{60BC819D-3388-4865-90F5-61DB21D27562}" sibTransId="{94564E5F-3401-43BD-990A-B19C0E8BB124}"/>
    <dgm:cxn modelId="{959BE376-7632-4C20-9010-CB2261BC05CD}" type="presOf" srcId="{B9AFA092-363D-4492-AD72-4F79BB5D2B41}" destId="{DFDB5B19-F1C7-49D7-87DE-05B1E6902C23}" srcOrd="0" destOrd="4" presId="urn:microsoft.com/office/officeart/2005/8/layout/vList2"/>
    <dgm:cxn modelId="{B1534859-88DD-4B7D-B32A-2C4D9C72FA8D}" srcId="{4C52D8A4-C886-45F1-AFE2-4C3372CBBDFE}" destId="{56DDDC9A-3DCB-4535-888B-2E3F477465A8}" srcOrd="2" destOrd="0" parTransId="{C9EE90F0-4C87-4CFF-9E91-CF6495A033CE}" sibTransId="{513872C0-8527-4F64-8BDB-3F4507EBA655}"/>
    <dgm:cxn modelId="{22D9A879-B629-4DCC-8A81-D1CB6C056554}" type="presOf" srcId="{7B5EEDB4-A0E1-481B-84BE-5E9A7D8988D6}" destId="{DFDB5B19-F1C7-49D7-87DE-05B1E6902C23}" srcOrd="0" destOrd="0" presId="urn:microsoft.com/office/officeart/2005/8/layout/vList2"/>
    <dgm:cxn modelId="{0773FB7B-1B31-4423-8851-DE2180449D02}" type="presOf" srcId="{BC3AF433-897E-4C24-B42B-840356D680B9}" destId="{DFDB5B19-F1C7-49D7-87DE-05B1E6902C23}" srcOrd="0" destOrd="3" presId="urn:microsoft.com/office/officeart/2005/8/layout/vList2"/>
    <dgm:cxn modelId="{18556BA8-8A9E-42C3-93A2-F9DF34593CCF}" srcId="{7071F10F-54C7-4C0C-971F-C152EB8EC6EA}" destId="{4C52D8A4-C886-45F1-AFE2-4C3372CBBDFE}" srcOrd="0" destOrd="0" parTransId="{800E173D-D559-4585-9424-671AFC7F131D}" sibTransId="{AF25ACF4-0497-4FA9-BA78-2D3CEBE61A00}"/>
    <dgm:cxn modelId="{90C30EA9-D175-425C-B866-FFC99E47BD7A}" srcId="{4C52D8A4-C886-45F1-AFE2-4C3372CBBDFE}" destId="{BC3AF433-897E-4C24-B42B-840356D680B9}" srcOrd="3" destOrd="0" parTransId="{0B8F4C6A-CE01-4137-85C9-78890169A5E1}" sibTransId="{CF0D8DBE-0584-4491-9DD7-18B46D3EAC1E}"/>
    <dgm:cxn modelId="{C72673BE-C116-4CB8-976F-BEAE799DD59A}" srcId="{4C52D8A4-C886-45F1-AFE2-4C3372CBBDFE}" destId="{B5F90AE5-4A2A-4A09-8E70-DF11DAB6ECD2}" srcOrd="1" destOrd="0" parTransId="{9A91AFBD-200F-4BBF-A086-2FD1A9776FB8}" sibTransId="{246E659A-04C8-4990-9887-8C72944C7BEB}"/>
    <dgm:cxn modelId="{4A00D7C4-1759-4790-9025-35EAAEF085DC}" type="presOf" srcId="{7071F10F-54C7-4C0C-971F-C152EB8EC6EA}" destId="{15E8EFE2-6ECA-42C3-B897-0485204FDF04}" srcOrd="0" destOrd="0" presId="urn:microsoft.com/office/officeart/2005/8/layout/vList2"/>
    <dgm:cxn modelId="{E15693C8-9493-4166-A14B-8CB4EE6206D8}" srcId="{4C52D8A4-C886-45F1-AFE2-4C3372CBBDFE}" destId="{F8C67F3E-18C5-4400-B572-425D2CA615BA}" srcOrd="5" destOrd="0" parTransId="{69C6ECA6-9239-4D0A-B8E5-9D44C4A03EBA}" sibTransId="{61B5A0DF-3633-4793-ADE8-CBA0BFC8FDEF}"/>
    <dgm:cxn modelId="{FDB048F7-8D78-4BE1-9610-5CCD5CBAF5A9}" type="presOf" srcId="{4C52D8A4-C886-45F1-AFE2-4C3372CBBDFE}" destId="{827D8244-CBE7-4924-93E5-7C5312712206}" srcOrd="0" destOrd="0" presId="urn:microsoft.com/office/officeart/2005/8/layout/vList2"/>
    <dgm:cxn modelId="{3CF13695-A219-4B8D-BC04-CB22BAD4FCF2}" type="presParOf" srcId="{15E8EFE2-6ECA-42C3-B897-0485204FDF04}" destId="{827D8244-CBE7-4924-93E5-7C5312712206}" srcOrd="0" destOrd="0" presId="urn:microsoft.com/office/officeart/2005/8/layout/vList2"/>
    <dgm:cxn modelId="{A0DF4472-80FC-49CB-8B2F-8F9BF76F3197}" type="presParOf" srcId="{15E8EFE2-6ECA-42C3-B897-0485204FDF04}" destId="{DFDB5B19-F1C7-49D7-87DE-05B1E6902C2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846D46-DEAC-4659-BF70-AF2F224234D0}" type="doc">
      <dgm:prSet loTypeId="urn:microsoft.com/office/officeart/2005/8/layout/vList2" loCatId="list" qsTypeId="urn:microsoft.com/office/officeart/2005/8/quickstyle/simple3" qsCatId="simple" csTypeId="urn:microsoft.com/office/officeart/2005/8/colors/accent6_4" csCatId="accent6" phldr="1"/>
      <dgm:spPr/>
      <dgm:t>
        <a:bodyPr/>
        <a:lstStyle/>
        <a:p>
          <a:endParaRPr lang="uk-UA"/>
        </a:p>
      </dgm:t>
    </dgm:pt>
    <dgm:pt modelId="{4E45690B-D323-4F0D-B423-79D431416728}">
      <dgm:prSet phldrT="[Текст]"/>
      <dgm:spPr>
        <a:solidFill>
          <a:schemeClr val="accent4">
            <a:lumMod val="20000"/>
            <a:lumOff val="80000"/>
          </a:schemeClr>
        </a:solidFill>
      </dgm:spPr>
      <dgm:t>
        <a:bodyPr/>
        <a:lstStyle/>
        <a:p>
          <a:pPr algn="just"/>
          <a:r>
            <a:rPr lang="uk-UA" dirty="0"/>
            <a:t>Планові заходи здійснюються </a:t>
          </a:r>
          <a:r>
            <a:rPr lang="uk-UA" u="sng" dirty="0"/>
            <a:t>відповідно до річних планів, </a:t>
          </a:r>
          <a:r>
            <a:rPr lang="uk-UA" dirty="0"/>
            <a:t>що затверджуються органом державного нагляду (контролю) не пізніше 1 грудня року, що передує плановому. </a:t>
          </a:r>
        </a:p>
        <a:p>
          <a:pPr algn="just"/>
          <a:r>
            <a:rPr lang="uk-UA" dirty="0"/>
            <a:t>Внесення змін до річних планів здійснення заходів державного нагляду (контролю) не допускається, </a:t>
          </a:r>
          <a:r>
            <a:rPr lang="uk-UA" u="sng" dirty="0"/>
            <a:t>крім випадків зміни найменування суб’єкта господарювання та виправлення технічних помилок.</a:t>
          </a:r>
        </a:p>
      </dgm:t>
    </dgm:pt>
    <dgm:pt modelId="{F17E8CD9-573C-4CB3-8F9D-9F91241FB736}" type="parTrans" cxnId="{99DF9B9F-FAC9-4239-88BE-94CBA25BD316}">
      <dgm:prSet/>
      <dgm:spPr/>
      <dgm:t>
        <a:bodyPr/>
        <a:lstStyle/>
        <a:p>
          <a:endParaRPr lang="uk-UA"/>
        </a:p>
      </dgm:t>
    </dgm:pt>
    <dgm:pt modelId="{C931C4F6-3C3B-4778-8F5F-9CADB2E1F061}" type="sibTrans" cxnId="{99DF9B9F-FAC9-4239-88BE-94CBA25BD316}">
      <dgm:prSet/>
      <dgm:spPr/>
      <dgm:t>
        <a:bodyPr/>
        <a:lstStyle/>
        <a:p>
          <a:endParaRPr lang="uk-UA"/>
        </a:p>
      </dgm:t>
    </dgm:pt>
    <dgm:pt modelId="{36FB5797-D0FB-438B-B00D-F8274148241C}">
      <dgm:prSet/>
      <dgm:spPr/>
      <dgm:t>
        <a:bodyPr/>
        <a:lstStyle/>
        <a:p>
          <a:pPr marL="363538" indent="-363538">
            <a:buFont typeface="+mj-lt"/>
            <a:buNone/>
          </a:pPr>
          <a:endParaRPr lang="uk-UA" noProof="0" dirty="0"/>
        </a:p>
      </dgm:t>
    </dgm:pt>
    <dgm:pt modelId="{74A9A569-3ABF-4484-957F-100449E082BB}" type="parTrans" cxnId="{33CFEAD1-13CC-4B75-8249-A02313FB7BB5}">
      <dgm:prSet/>
      <dgm:spPr/>
      <dgm:t>
        <a:bodyPr/>
        <a:lstStyle/>
        <a:p>
          <a:endParaRPr lang="uk-UA"/>
        </a:p>
      </dgm:t>
    </dgm:pt>
    <dgm:pt modelId="{D477CCAE-C642-4291-81EA-216457F93621}" type="sibTrans" cxnId="{33CFEAD1-13CC-4B75-8249-A02313FB7BB5}">
      <dgm:prSet/>
      <dgm:spPr/>
      <dgm:t>
        <a:bodyPr/>
        <a:lstStyle/>
        <a:p>
          <a:endParaRPr lang="uk-UA"/>
        </a:p>
      </dgm:t>
    </dgm:pt>
    <dgm:pt modelId="{9E45285B-3C18-4739-BD27-5B6244E910A8}" type="pres">
      <dgm:prSet presAssocID="{9D846D46-DEAC-4659-BF70-AF2F224234D0}" presName="linear" presStyleCnt="0">
        <dgm:presLayoutVars>
          <dgm:animLvl val="lvl"/>
          <dgm:resizeHandles val="exact"/>
        </dgm:presLayoutVars>
      </dgm:prSet>
      <dgm:spPr/>
    </dgm:pt>
    <dgm:pt modelId="{88C5C5CD-AF04-4A23-B6C3-A1E4E9CB86C6}" type="pres">
      <dgm:prSet presAssocID="{4E45690B-D323-4F0D-B423-79D431416728}" presName="parentText" presStyleLbl="node1" presStyleIdx="0" presStyleCnt="1" custLinFactNeighborX="-365" custLinFactNeighborY="55391">
        <dgm:presLayoutVars>
          <dgm:chMax val="0"/>
          <dgm:bulletEnabled val="1"/>
        </dgm:presLayoutVars>
      </dgm:prSet>
      <dgm:spPr/>
    </dgm:pt>
    <dgm:pt modelId="{B88898F2-9159-4920-B60C-E1706B195EE3}" type="pres">
      <dgm:prSet presAssocID="{4E45690B-D323-4F0D-B423-79D431416728}" presName="childText" presStyleLbl="revTx" presStyleIdx="0" presStyleCnt="1">
        <dgm:presLayoutVars>
          <dgm:bulletEnabled val="1"/>
        </dgm:presLayoutVars>
      </dgm:prSet>
      <dgm:spPr/>
    </dgm:pt>
  </dgm:ptLst>
  <dgm:cxnLst>
    <dgm:cxn modelId="{B93D611C-72BA-4243-B40B-343B39318053}" type="presOf" srcId="{36FB5797-D0FB-438B-B00D-F8274148241C}" destId="{B88898F2-9159-4920-B60C-E1706B195EE3}" srcOrd="0" destOrd="0" presId="urn:microsoft.com/office/officeart/2005/8/layout/vList2"/>
    <dgm:cxn modelId="{B2AA8C62-B8B9-481E-BBFA-8F0D4204AA55}" type="presOf" srcId="{4E45690B-D323-4F0D-B423-79D431416728}" destId="{88C5C5CD-AF04-4A23-B6C3-A1E4E9CB86C6}" srcOrd="0" destOrd="0" presId="urn:microsoft.com/office/officeart/2005/8/layout/vList2"/>
    <dgm:cxn modelId="{4951E046-36B2-4938-B369-59CE002731A6}" type="presOf" srcId="{9D846D46-DEAC-4659-BF70-AF2F224234D0}" destId="{9E45285B-3C18-4739-BD27-5B6244E910A8}" srcOrd="0" destOrd="0" presId="urn:microsoft.com/office/officeart/2005/8/layout/vList2"/>
    <dgm:cxn modelId="{99DF9B9F-FAC9-4239-88BE-94CBA25BD316}" srcId="{9D846D46-DEAC-4659-BF70-AF2F224234D0}" destId="{4E45690B-D323-4F0D-B423-79D431416728}" srcOrd="0" destOrd="0" parTransId="{F17E8CD9-573C-4CB3-8F9D-9F91241FB736}" sibTransId="{C931C4F6-3C3B-4778-8F5F-9CADB2E1F061}"/>
    <dgm:cxn modelId="{33CFEAD1-13CC-4B75-8249-A02313FB7BB5}" srcId="{4E45690B-D323-4F0D-B423-79D431416728}" destId="{36FB5797-D0FB-438B-B00D-F8274148241C}" srcOrd="0" destOrd="0" parTransId="{74A9A569-3ABF-4484-957F-100449E082BB}" sibTransId="{D477CCAE-C642-4291-81EA-216457F93621}"/>
    <dgm:cxn modelId="{2CE1DEFB-00D3-4169-8A6F-CE68AA361B67}" type="presParOf" srcId="{9E45285B-3C18-4739-BD27-5B6244E910A8}" destId="{88C5C5CD-AF04-4A23-B6C3-A1E4E9CB86C6}" srcOrd="0" destOrd="0" presId="urn:microsoft.com/office/officeart/2005/8/layout/vList2"/>
    <dgm:cxn modelId="{E001C8AC-4965-497D-A157-491532263BED}" type="presParOf" srcId="{9E45285B-3C18-4739-BD27-5B6244E910A8}" destId="{B88898F2-9159-4920-B60C-E1706B195EE3}"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846D46-DEAC-4659-BF70-AF2F224234D0}" type="doc">
      <dgm:prSet loTypeId="urn:microsoft.com/office/officeart/2008/layout/LinedList" loCatId="list" qsTypeId="urn:microsoft.com/office/officeart/2005/8/quickstyle/simple3" qsCatId="simple" csTypeId="urn:microsoft.com/office/officeart/2005/8/colors/accent6_4" csCatId="accent6" phldr="1"/>
      <dgm:spPr/>
      <dgm:t>
        <a:bodyPr/>
        <a:lstStyle/>
        <a:p>
          <a:endParaRPr lang="uk-UA"/>
        </a:p>
      </dgm:t>
    </dgm:pt>
    <dgm:pt modelId="{4E45690B-D323-4F0D-B423-79D431416728}">
      <dgm:prSet phldrT="[Текст]" custT="1"/>
      <dgm:spPr>
        <a:solidFill>
          <a:schemeClr val="accent1">
            <a:lumMod val="20000"/>
            <a:lumOff val="80000"/>
          </a:schemeClr>
        </a:solidFill>
      </dgm:spPr>
      <dgm:t>
        <a:bodyPr vert="vert270"/>
        <a:lstStyle/>
        <a:p>
          <a:pPr algn="l"/>
          <a:r>
            <a:rPr lang="uk-UA" sz="2400" noProof="0" dirty="0"/>
            <a:t>Підставами для здійснення позапланових заходів є:</a:t>
          </a:r>
        </a:p>
      </dgm:t>
    </dgm:pt>
    <dgm:pt modelId="{F17E8CD9-573C-4CB3-8F9D-9F91241FB736}" type="parTrans" cxnId="{99DF9B9F-FAC9-4239-88BE-94CBA25BD316}">
      <dgm:prSet/>
      <dgm:spPr/>
      <dgm:t>
        <a:bodyPr/>
        <a:lstStyle/>
        <a:p>
          <a:endParaRPr lang="uk-UA"/>
        </a:p>
      </dgm:t>
    </dgm:pt>
    <dgm:pt modelId="{C931C4F6-3C3B-4778-8F5F-9CADB2E1F061}" type="sibTrans" cxnId="{99DF9B9F-FAC9-4239-88BE-94CBA25BD316}">
      <dgm:prSet/>
      <dgm:spPr/>
      <dgm:t>
        <a:bodyPr/>
        <a:lstStyle/>
        <a:p>
          <a:endParaRPr lang="uk-UA"/>
        </a:p>
      </dgm:t>
    </dgm:pt>
    <dgm:pt modelId="{BF8169E3-B01F-47D0-95D9-3F338AF5161C}">
      <dgm:prSet phldrT="[Текст]" custT="1"/>
      <dgm:spPr>
        <a:solidFill>
          <a:schemeClr val="accent1">
            <a:lumMod val="20000"/>
            <a:lumOff val="80000"/>
          </a:schemeClr>
        </a:solidFill>
      </dgm:spPr>
      <dgm:t>
        <a:bodyPr/>
        <a:lstStyle/>
        <a:p>
          <a:pPr algn="just"/>
          <a:r>
            <a:rPr lang="uk-UA" sz="1600" b="0" i="0" noProof="0" dirty="0">
              <a:solidFill>
                <a:srgbClr val="333333"/>
              </a:solidFill>
              <a:effectLst/>
              <a:latin typeface="Times New Roman" panose="02020603050405020304" pitchFamily="18" charset="0"/>
            </a:rPr>
            <a:t>подання суб’єктом господарювання письмової заяви до відповідного органу державного нагляду (контролю) про здійснення заходу державного нагляду (контролю) за його бажанням;</a:t>
          </a:r>
        </a:p>
        <a:p>
          <a:pPr algn="just"/>
          <a:r>
            <a:rPr lang="uk-UA" sz="1600" b="0" i="0" noProof="0" dirty="0">
              <a:solidFill>
                <a:srgbClr val="333333"/>
              </a:solidFill>
              <a:effectLst/>
              <a:latin typeface="Times New Roman" panose="02020603050405020304" pitchFamily="18" charset="0"/>
            </a:rPr>
            <a:t>виявлення та підтвердження недостовірності даних, заявлених суб’єктом господарювання у документі обов’язкової звітності;</a:t>
          </a:r>
        </a:p>
        <a:p>
          <a:pPr algn="just"/>
          <a:r>
            <a:rPr lang="uk-UA" sz="1600" b="0" i="0" noProof="0" dirty="0">
              <a:solidFill>
                <a:srgbClr val="333333"/>
              </a:solidFill>
              <a:effectLst/>
              <a:latin typeface="Times New Roman" panose="02020603050405020304" pitchFamily="18" charset="0"/>
            </a:rPr>
            <a:t>перевірка виконання суб’єктом господарювання приписів, розпоряджень або інших розпорядчих документів щодо усунення порушень вимог законодавства, виданих за результатами проведення попереднього заходу органом державного нагляду (контролю);</a:t>
          </a:r>
        </a:p>
        <a:p>
          <a:pPr algn="just"/>
          <a:r>
            <a:rPr lang="uk-UA" sz="1600" b="0" i="0" noProof="0" dirty="0">
              <a:solidFill>
                <a:srgbClr val="333333"/>
              </a:solidFill>
              <a:effectLst/>
              <a:latin typeface="Times New Roman" panose="02020603050405020304" pitchFamily="18" charset="0"/>
            </a:rPr>
            <a:t>звернення фізичної особи (фізичних осіб) про порушення, що спричинило шкоду її (їхнім) правам, законним інтересам, життю чи здоров’ю, навколишньому природному середовищу чи безпеці держави, з додаванням документів чи їх копій, що підтверджують такі порушення (за наявності);</a:t>
          </a:r>
        </a:p>
        <a:p>
          <a:pPr algn="just"/>
          <a:r>
            <a:rPr lang="uk-UA" sz="1600" b="0" i="0" noProof="0" dirty="0">
              <a:solidFill>
                <a:srgbClr val="333333"/>
              </a:solidFill>
              <a:effectLst/>
              <a:latin typeface="Times New Roman" panose="02020603050405020304" pitchFamily="18" charset="0"/>
            </a:rPr>
            <a:t>неподання суб’єктом господарювання документів обов’язкової звітності за два звітні періоди підряд без поважних причин або без надання письмових пояснень про причини, що перешкоджали поданню таких документів;</a:t>
          </a:r>
        </a:p>
        <a:p>
          <a:pPr algn="just"/>
          <a:r>
            <a:rPr lang="uk-UA" sz="1600" b="0" i="0" noProof="0" dirty="0">
              <a:solidFill>
                <a:srgbClr val="333333"/>
              </a:solidFill>
              <a:effectLst/>
              <a:latin typeface="Times New Roman" panose="02020603050405020304" pitchFamily="18" charset="0"/>
            </a:rPr>
            <a:t>доручення Прем’єр-міністра України про перевірку суб’єктів господарювання у відповідній сфері у зв’язку з виявленими системними порушеннями та/або настанням події, що має значний негативний вплив на права, законні інтереси, життя та здоров’я людини, захист навколишнього природного середовища та забезпечення безпеки держави;</a:t>
          </a:r>
        </a:p>
        <a:p>
          <a:pPr algn="just"/>
          <a:r>
            <a:rPr lang="uk-UA" sz="1600" b="0" i="0" noProof="0" dirty="0">
              <a:solidFill>
                <a:srgbClr val="333333"/>
              </a:solidFill>
              <a:effectLst/>
              <a:latin typeface="Times New Roman" panose="02020603050405020304" pitchFamily="18" charset="0"/>
            </a:rPr>
            <a:t>настання аварії, пожежі, смерті потерпілого внаслідок нещасного випадку або професійного захворювання, що було пов’язано з діяльністю суб’єкта господарювання;</a:t>
          </a:r>
        </a:p>
        <a:p>
          <a:pPr algn="just"/>
          <a:r>
            <a:rPr lang="uk-UA" sz="1600" b="0" i="0" noProof="0" dirty="0">
              <a:solidFill>
                <a:srgbClr val="333333"/>
              </a:solidFill>
              <a:effectLst/>
              <a:latin typeface="Times New Roman" panose="02020603050405020304" pitchFamily="18" charset="0"/>
            </a:rPr>
            <a:t>за рішенням суду;</a:t>
          </a:r>
        </a:p>
        <a:p>
          <a:pPr algn="just"/>
          <a:r>
            <a:rPr lang="uk-UA" sz="1600" b="0" i="0" noProof="0" dirty="0">
              <a:solidFill>
                <a:srgbClr val="333333"/>
              </a:solidFill>
              <a:effectLst/>
              <a:latin typeface="Times New Roman" panose="02020603050405020304" pitchFamily="18" charset="0"/>
            </a:rPr>
            <a:t>звернення посадових осіб органів місцевого самоврядування про порушення суб’єктом господарювання вимог законодавства у випадках, коли право на подання такого звернення передбачено законом.</a:t>
          </a:r>
          <a:endParaRPr lang="uk-UA" sz="1600" noProof="0" dirty="0"/>
        </a:p>
      </dgm:t>
    </dgm:pt>
    <dgm:pt modelId="{186477F3-CCB7-45BB-B6FD-BDF5B7DFE1ED}" type="parTrans" cxnId="{D5FCD2DE-8542-4F18-BFC1-1A3DAA3EDBF0}">
      <dgm:prSet/>
      <dgm:spPr/>
      <dgm:t>
        <a:bodyPr/>
        <a:lstStyle/>
        <a:p>
          <a:endParaRPr lang="uk-UA"/>
        </a:p>
      </dgm:t>
    </dgm:pt>
    <dgm:pt modelId="{7EA8F61D-EE4A-4023-B644-6D3A19C86D96}" type="sibTrans" cxnId="{D5FCD2DE-8542-4F18-BFC1-1A3DAA3EDBF0}">
      <dgm:prSet/>
      <dgm:spPr/>
      <dgm:t>
        <a:bodyPr/>
        <a:lstStyle/>
        <a:p>
          <a:endParaRPr lang="uk-UA"/>
        </a:p>
      </dgm:t>
    </dgm:pt>
    <dgm:pt modelId="{B5E7D0E9-7442-450C-A4FF-4824564449B0}" type="pres">
      <dgm:prSet presAssocID="{9D846D46-DEAC-4659-BF70-AF2F224234D0}" presName="vert0" presStyleCnt="0">
        <dgm:presLayoutVars>
          <dgm:dir/>
          <dgm:animOne val="branch"/>
          <dgm:animLvl val="lvl"/>
        </dgm:presLayoutVars>
      </dgm:prSet>
      <dgm:spPr/>
    </dgm:pt>
    <dgm:pt modelId="{FA1DD79A-3DD9-4898-B550-8679A9E0DC0A}" type="pres">
      <dgm:prSet presAssocID="{4E45690B-D323-4F0D-B423-79D431416728}" presName="thickLine" presStyleLbl="alignNode1" presStyleIdx="0" presStyleCnt="1"/>
      <dgm:spPr/>
    </dgm:pt>
    <dgm:pt modelId="{8DE7AF18-9C67-44A5-80D0-879C3488698B}" type="pres">
      <dgm:prSet presAssocID="{4E45690B-D323-4F0D-B423-79D431416728}" presName="horz1" presStyleCnt="0"/>
      <dgm:spPr/>
    </dgm:pt>
    <dgm:pt modelId="{00378236-FDA9-4C6D-94BD-7960C18BD2AB}" type="pres">
      <dgm:prSet presAssocID="{4E45690B-D323-4F0D-B423-79D431416728}" presName="tx1" presStyleLbl="revTx" presStyleIdx="0" presStyleCnt="2" custScaleX="37162"/>
      <dgm:spPr/>
    </dgm:pt>
    <dgm:pt modelId="{8C954191-3373-445F-8982-BE0CB1616A64}" type="pres">
      <dgm:prSet presAssocID="{4E45690B-D323-4F0D-B423-79D431416728}" presName="vert1" presStyleCnt="0"/>
      <dgm:spPr/>
    </dgm:pt>
    <dgm:pt modelId="{4EF0CB87-E2A6-4B9D-B01A-4EE7F574AE93}" type="pres">
      <dgm:prSet presAssocID="{BF8169E3-B01F-47D0-95D9-3F338AF5161C}" presName="vertSpace2a" presStyleCnt="0"/>
      <dgm:spPr/>
    </dgm:pt>
    <dgm:pt modelId="{6631E796-CAB4-4830-8202-D8286D617875}" type="pres">
      <dgm:prSet presAssocID="{BF8169E3-B01F-47D0-95D9-3F338AF5161C}" presName="horz2" presStyleCnt="0"/>
      <dgm:spPr/>
    </dgm:pt>
    <dgm:pt modelId="{D3D0E089-29B6-4CFC-8055-C46F0E22BCD8}" type="pres">
      <dgm:prSet presAssocID="{BF8169E3-B01F-47D0-95D9-3F338AF5161C}" presName="horzSpace2" presStyleCnt="0"/>
      <dgm:spPr/>
    </dgm:pt>
    <dgm:pt modelId="{7FE0939D-32E0-4005-AFE8-0D4E0E628EF4}" type="pres">
      <dgm:prSet presAssocID="{BF8169E3-B01F-47D0-95D9-3F338AF5161C}" presName="tx2" presStyleLbl="revTx" presStyleIdx="1" presStyleCnt="2" custScaleX="123515" custScaleY="119191"/>
      <dgm:spPr/>
    </dgm:pt>
    <dgm:pt modelId="{299E9195-6F3A-4DAE-B2FA-90AB2C3D2945}" type="pres">
      <dgm:prSet presAssocID="{BF8169E3-B01F-47D0-95D9-3F338AF5161C}" presName="vert2" presStyleCnt="0"/>
      <dgm:spPr/>
    </dgm:pt>
    <dgm:pt modelId="{CAF5C536-0CC2-460B-BF9A-1C76E9E6AE44}" type="pres">
      <dgm:prSet presAssocID="{BF8169E3-B01F-47D0-95D9-3F338AF5161C}" presName="thinLine2b" presStyleLbl="callout" presStyleIdx="0" presStyleCnt="1"/>
      <dgm:spPr/>
    </dgm:pt>
    <dgm:pt modelId="{4BBE59E3-9462-43A1-BB3E-82AE6BBD4483}" type="pres">
      <dgm:prSet presAssocID="{BF8169E3-B01F-47D0-95D9-3F338AF5161C}" presName="vertSpace2b" presStyleCnt="0"/>
      <dgm:spPr/>
    </dgm:pt>
  </dgm:ptLst>
  <dgm:cxnLst>
    <dgm:cxn modelId="{C04F6F31-6BE2-47B4-BC6B-D8DCDA73148C}" type="presOf" srcId="{9D846D46-DEAC-4659-BF70-AF2F224234D0}" destId="{B5E7D0E9-7442-450C-A4FF-4824564449B0}" srcOrd="0" destOrd="0" presId="urn:microsoft.com/office/officeart/2008/layout/LinedList"/>
    <dgm:cxn modelId="{02F32649-8488-4F85-87B8-8BCB0FB55B95}" type="presOf" srcId="{BF8169E3-B01F-47D0-95D9-3F338AF5161C}" destId="{7FE0939D-32E0-4005-AFE8-0D4E0E628EF4}" srcOrd="0" destOrd="0" presId="urn:microsoft.com/office/officeart/2008/layout/LinedList"/>
    <dgm:cxn modelId="{0EA53E6E-8435-4293-8177-A645083CECBD}" type="presOf" srcId="{4E45690B-D323-4F0D-B423-79D431416728}" destId="{00378236-FDA9-4C6D-94BD-7960C18BD2AB}" srcOrd="0" destOrd="0" presId="urn:microsoft.com/office/officeart/2008/layout/LinedList"/>
    <dgm:cxn modelId="{99DF9B9F-FAC9-4239-88BE-94CBA25BD316}" srcId="{9D846D46-DEAC-4659-BF70-AF2F224234D0}" destId="{4E45690B-D323-4F0D-B423-79D431416728}" srcOrd="0" destOrd="0" parTransId="{F17E8CD9-573C-4CB3-8F9D-9F91241FB736}" sibTransId="{C931C4F6-3C3B-4778-8F5F-9CADB2E1F061}"/>
    <dgm:cxn modelId="{D5FCD2DE-8542-4F18-BFC1-1A3DAA3EDBF0}" srcId="{4E45690B-D323-4F0D-B423-79D431416728}" destId="{BF8169E3-B01F-47D0-95D9-3F338AF5161C}" srcOrd="0" destOrd="0" parTransId="{186477F3-CCB7-45BB-B6FD-BDF5B7DFE1ED}" sibTransId="{7EA8F61D-EE4A-4023-B644-6D3A19C86D96}"/>
    <dgm:cxn modelId="{A7E73CA2-A5D9-42F6-95AC-40656C4F2511}" type="presParOf" srcId="{B5E7D0E9-7442-450C-A4FF-4824564449B0}" destId="{FA1DD79A-3DD9-4898-B550-8679A9E0DC0A}" srcOrd="0" destOrd="0" presId="urn:microsoft.com/office/officeart/2008/layout/LinedList"/>
    <dgm:cxn modelId="{EA346B36-F791-4850-A73A-BA822DD0C009}" type="presParOf" srcId="{B5E7D0E9-7442-450C-A4FF-4824564449B0}" destId="{8DE7AF18-9C67-44A5-80D0-879C3488698B}" srcOrd="1" destOrd="0" presId="urn:microsoft.com/office/officeart/2008/layout/LinedList"/>
    <dgm:cxn modelId="{7EC4AEFA-75A1-46D3-9A09-A1224E637304}" type="presParOf" srcId="{8DE7AF18-9C67-44A5-80D0-879C3488698B}" destId="{00378236-FDA9-4C6D-94BD-7960C18BD2AB}" srcOrd="0" destOrd="0" presId="urn:microsoft.com/office/officeart/2008/layout/LinedList"/>
    <dgm:cxn modelId="{B21FCC38-0BB5-48BE-B9DF-DA968DF6FDB2}" type="presParOf" srcId="{8DE7AF18-9C67-44A5-80D0-879C3488698B}" destId="{8C954191-3373-445F-8982-BE0CB1616A64}" srcOrd="1" destOrd="0" presId="urn:microsoft.com/office/officeart/2008/layout/LinedList"/>
    <dgm:cxn modelId="{C3290494-EDD9-428C-87C7-68BE1036BB07}" type="presParOf" srcId="{8C954191-3373-445F-8982-BE0CB1616A64}" destId="{4EF0CB87-E2A6-4B9D-B01A-4EE7F574AE93}" srcOrd="0" destOrd="0" presId="urn:microsoft.com/office/officeart/2008/layout/LinedList"/>
    <dgm:cxn modelId="{D4DDB2B4-B4B8-4221-B29E-9599B20B1EE7}" type="presParOf" srcId="{8C954191-3373-445F-8982-BE0CB1616A64}" destId="{6631E796-CAB4-4830-8202-D8286D617875}" srcOrd="1" destOrd="0" presId="urn:microsoft.com/office/officeart/2008/layout/LinedList"/>
    <dgm:cxn modelId="{1024B021-B10E-4C42-A78F-7C083436EBB5}" type="presParOf" srcId="{6631E796-CAB4-4830-8202-D8286D617875}" destId="{D3D0E089-29B6-4CFC-8055-C46F0E22BCD8}" srcOrd="0" destOrd="0" presId="urn:microsoft.com/office/officeart/2008/layout/LinedList"/>
    <dgm:cxn modelId="{70A47D9D-C04C-4697-8103-8DFFB4298BFE}" type="presParOf" srcId="{6631E796-CAB4-4830-8202-D8286D617875}" destId="{7FE0939D-32E0-4005-AFE8-0D4E0E628EF4}" srcOrd="1" destOrd="0" presId="urn:microsoft.com/office/officeart/2008/layout/LinedList"/>
    <dgm:cxn modelId="{6C4B28BA-C4DA-42A8-A907-070805383032}" type="presParOf" srcId="{6631E796-CAB4-4830-8202-D8286D617875}" destId="{299E9195-6F3A-4DAE-B2FA-90AB2C3D2945}" srcOrd="2" destOrd="0" presId="urn:microsoft.com/office/officeart/2008/layout/LinedList"/>
    <dgm:cxn modelId="{CD611525-DF8F-4C93-A2E7-DF2B2C14510B}" type="presParOf" srcId="{8C954191-3373-445F-8982-BE0CB1616A64}" destId="{CAF5C536-0CC2-460B-BF9A-1C76E9E6AE44}" srcOrd="2" destOrd="0" presId="urn:microsoft.com/office/officeart/2008/layout/LinedList"/>
    <dgm:cxn modelId="{8A0125B7-8D8B-4FB7-9862-CB9D06CCB6B9}" type="presParOf" srcId="{8C954191-3373-445F-8982-BE0CB1616A64}" destId="{4BBE59E3-9462-43A1-BB3E-82AE6BBD4483}"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621ADBD-795A-47ED-BE66-4D4A79A63E11}" type="doc">
      <dgm:prSet loTypeId="urn:microsoft.com/office/officeart/2005/8/layout/hierarchy4" loCatId="list" qsTypeId="urn:microsoft.com/office/officeart/2005/8/quickstyle/simple3" qsCatId="simple" csTypeId="urn:microsoft.com/office/officeart/2005/8/colors/accent1_5" csCatId="accent1" phldr="1"/>
      <dgm:spPr/>
      <dgm:t>
        <a:bodyPr/>
        <a:lstStyle/>
        <a:p>
          <a:endParaRPr lang="uk-UA"/>
        </a:p>
      </dgm:t>
    </dgm:pt>
    <dgm:pt modelId="{2A53913F-D718-43B9-B9F4-57A3E6DDDEC6}">
      <dgm:prSet phldrT="[Текст]"/>
      <dgm:spPr/>
      <dgm:t>
        <a:bodyPr/>
        <a:lstStyle/>
        <a:p>
          <a:r>
            <a:rPr lang="uk-UA" b="1" u="sng" noProof="0" dirty="0"/>
            <a:t>Припис</a:t>
          </a:r>
          <a:r>
            <a:rPr lang="uk-UA" noProof="0" dirty="0"/>
            <a:t> - обов'язкова для виконання у визначені строки письмова вимога посадової особи органу державного нагляду (контролю) суб'єкту господарювання щодо усунення порушень вимог законодавства. Припис не передбачає застосування санкцій щодо суб'єкта господарювання. Припис видається та підписується посадовою особою органу державного нагляду (контролю), яка здійснювала перевірку.</a:t>
          </a:r>
        </a:p>
      </dgm:t>
    </dgm:pt>
    <dgm:pt modelId="{A79ACE5C-2810-4117-A054-C67316024E90}" type="parTrans" cxnId="{63A2FCFA-D7D9-4C6C-852B-DF54191B031A}">
      <dgm:prSet/>
      <dgm:spPr/>
      <dgm:t>
        <a:bodyPr/>
        <a:lstStyle/>
        <a:p>
          <a:endParaRPr lang="uk-UA"/>
        </a:p>
      </dgm:t>
    </dgm:pt>
    <dgm:pt modelId="{07C853F6-00EE-49E9-9996-656DE37DC5FF}" type="sibTrans" cxnId="{63A2FCFA-D7D9-4C6C-852B-DF54191B031A}">
      <dgm:prSet/>
      <dgm:spPr/>
      <dgm:t>
        <a:bodyPr/>
        <a:lstStyle/>
        <a:p>
          <a:endParaRPr lang="uk-UA"/>
        </a:p>
      </dgm:t>
    </dgm:pt>
    <dgm:pt modelId="{1882EF03-43E9-4F3B-AA3E-462B80E83A26}">
      <dgm:prSet phldrT="[Текст]"/>
      <dgm:spPr/>
      <dgm:t>
        <a:bodyPr/>
        <a:lstStyle/>
        <a:p>
          <a:r>
            <a:rPr lang="uk-UA" b="1" u="sng" noProof="0" dirty="0"/>
            <a:t>Розпорядження або інший розпорядчий документ органу державного нагляду (контролю) </a:t>
          </a:r>
          <a:r>
            <a:rPr lang="uk-UA" noProof="0" dirty="0"/>
            <a:t>- обов'язкове для виконання письмове рішення органу державного нагляду (контролю) щодо усунення виявлених порушень у визначені строки. Розпорядження видається та підписується керівником органу державного нагляду (контролю) (головою державного колегіального органу) або його заступником (членом державного колегіального органу). Розпорядження може передбачати застосування до суб'єкта господарювання санкцій, передбачених законом</a:t>
          </a:r>
        </a:p>
      </dgm:t>
    </dgm:pt>
    <dgm:pt modelId="{44742C33-8DC2-4F65-9161-3C7019A4A778}" type="parTrans" cxnId="{72850285-9A53-4769-A69E-61544C243CEE}">
      <dgm:prSet/>
      <dgm:spPr/>
      <dgm:t>
        <a:bodyPr/>
        <a:lstStyle/>
        <a:p>
          <a:endParaRPr lang="uk-UA"/>
        </a:p>
      </dgm:t>
    </dgm:pt>
    <dgm:pt modelId="{8A3FA960-2599-4982-9F0F-553A36A4DC8B}" type="sibTrans" cxnId="{72850285-9A53-4769-A69E-61544C243CEE}">
      <dgm:prSet/>
      <dgm:spPr/>
      <dgm:t>
        <a:bodyPr/>
        <a:lstStyle/>
        <a:p>
          <a:endParaRPr lang="uk-UA"/>
        </a:p>
      </dgm:t>
    </dgm:pt>
    <dgm:pt modelId="{C941F28D-7258-4A15-BABD-08C4DD6FBD86}" type="pres">
      <dgm:prSet presAssocID="{0621ADBD-795A-47ED-BE66-4D4A79A63E11}" presName="Name0" presStyleCnt="0">
        <dgm:presLayoutVars>
          <dgm:chPref val="1"/>
          <dgm:dir/>
          <dgm:animOne val="branch"/>
          <dgm:animLvl val="lvl"/>
          <dgm:resizeHandles/>
        </dgm:presLayoutVars>
      </dgm:prSet>
      <dgm:spPr/>
    </dgm:pt>
    <dgm:pt modelId="{EFB6CA9F-A22D-446E-896A-C737CEE9C7A1}" type="pres">
      <dgm:prSet presAssocID="{2A53913F-D718-43B9-B9F4-57A3E6DDDEC6}" presName="vertOne" presStyleCnt="0"/>
      <dgm:spPr/>
    </dgm:pt>
    <dgm:pt modelId="{DF723AA2-AE1E-4038-80B9-307C4CFC355C}" type="pres">
      <dgm:prSet presAssocID="{2A53913F-D718-43B9-B9F4-57A3E6DDDEC6}" presName="txOne" presStyleLbl="node0" presStyleIdx="0" presStyleCnt="2">
        <dgm:presLayoutVars>
          <dgm:chPref val="3"/>
        </dgm:presLayoutVars>
      </dgm:prSet>
      <dgm:spPr/>
    </dgm:pt>
    <dgm:pt modelId="{8BD58F00-BF76-4CF4-9ACE-16B10F909022}" type="pres">
      <dgm:prSet presAssocID="{2A53913F-D718-43B9-B9F4-57A3E6DDDEC6}" presName="horzOne" presStyleCnt="0"/>
      <dgm:spPr/>
    </dgm:pt>
    <dgm:pt modelId="{45F4A528-14CA-4C33-AF3C-4BB9F4BDD740}" type="pres">
      <dgm:prSet presAssocID="{07C853F6-00EE-49E9-9996-656DE37DC5FF}" presName="sibSpaceOne" presStyleCnt="0"/>
      <dgm:spPr/>
    </dgm:pt>
    <dgm:pt modelId="{240CE527-42C2-4CD7-A267-158FF56A72E8}" type="pres">
      <dgm:prSet presAssocID="{1882EF03-43E9-4F3B-AA3E-462B80E83A26}" presName="vertOne" presStyleCnt="0"/>
      <dgm:spPr/>
    </dgm:pt>
    <dgm:pt modelId="{935BD5B1-A552-43BD-9AD7-B3E0787D7E65}" type="pres">
      <dgm:prSet presAssocID="{1882EF03-43E9-4F3B-AA3E-462B80E83A26}" presName="txOne" presStyleLbl="node0" presStyleIdx="1" presStyleCnt="2">
        <dgm:presLayoutVars>
          <dgm:chPref val="3"/>
        </dgm:presLayoutVars>
      </dgm:prSet>
      <dgm:spPr/>
    </dgm:pt>
    <dgm:pt modelId="{2F888F9A-8B00-4A48-B069-76B532C7C81A}" type="pres">
      <dgm:prSet presAssocID="{1882EF03-43E9-4F3B-AA3E-462B80E83A26}" presName="horzOne" presStyleCnt="0"/>
      <dgm:spPr/>
    </dgm:pt>
  </dgm:ptLst>
  <dgm:cxnLst>
    <dgm:cxn modelId="{CF746935-FAF0-4A75-A96F-D951874A84DA}" type="presOf" srcId="{1882EF03-43E9-4F3B-AA3E-462B80E83A26}" destId="{935BD5B1-A552-43BD-9AD7-B3E0787D7E65}" srcOrd="0" destOrd="0" presId="urn:microsoft.com/office/officeart/2005/8/layout/hierarchy4"/>
    <dgm:cxn modelId="{72850285-9A53-4769-A69E-61544C243CEE}" srcId="{0621ADBD-795A-47ED-BE66-4D4A79A63E11}" destId="{1882EF03-43E9-4F3B-AA3E-462B80E83A26}" srcOrd="1" destOrd="0" parTransId="{44742C33-8DC2-4F65-9161-3C7019A4A778}" sibTransId="{8A3FA960-2599-4982-9F0F-553A36A4DC8B}"/>
    <dgm:cxn modelId="{ECE0CBAB-2337-463A-AE86-9002B2A12C4D}" type="presOf" srcId="{2A53913F-D718-43B9-B9F4-57A3E6DDDEC6}" destId="{DF723AA2-AE1E-4038-80B9-307C4CFC355C}" srcOrd="0" destOrd="0" presId="urn:microsoft.com/office/officeart/2005/8/layout/hierarchy4"/>
    <dgm:cxn modelId="{0B8A5DEA-7624-4BB1-AB22-094023C7CD1E}" type="presOf" srcId="{0621ADBD-795A-47ED-BE66-4D4A79A63E11}" destId="{C941F28D-7258-4A15-BABD-08C4DD6FBD86}" srcOrd="0" destOrd="0" presId="urn:microsoft.com/office/officeart/2005/8/layout/hierarchy4"/>
    <dgm:cxn modelId="{63A2FCFA-D7D9-4C6C-852B-DF54191B031A}" srcId="{0621ADBD-795A-47ED-BE66-4D4A79A63E11}" destId="{2A53913F-D718-43B9-B9F4-57A3E6DDDEC6}" srcOrd="0" destOrd="0" parTransId="{A79ACE5C-2810-4117-A054-C67316024E90}" sibTransId="{07C853F6-00EE-49E9-9996-656DE37DC5FF}"/>
    <dgm:cxn modelId="{799DBB76-7AD7-4347-8B1C-92C34AD556AA}" type="presParOf" srcId="{C941F28D-7258-4A15-BABD-08C4DD6FBD86}" destId="{EFB6CA9F-A22D-446E-896A-C737CEE9C7A1}" srcOrd="0" destOrd="0" presId="urn:microsoft.com/office/officeart/2005/8/layout/hierarchy4"/>
    <dgm:cxn modelId="{BE6A9C18-DE25-4C52-9E5C-2F4E5E5D3681}" type="presParOf" srcId="{EFB6CA9F-A22D-446E-896A-C737CEE9C7A1}" destId="{DF723AA2-AE1E-4038-80B9-307C4CFC355C}" srcOrd="0" destOrd="0" presId="urn:microsoft.com/office/officeart/2005/8/layout/hierarchy4"/>
    <dgm:cxn modelId="{AC2B64AF-8D62-46DB-B3BD-38E0C64DED04}" type="presParOf" srcId="{EFB6CA9F-A22D-446E-896A-C737CEE9C7A1}" destId="{8BD58F00-BF76-4CF4-9ACE-16B10F909022}" srcOrd="1" destOrd="0" presId="urn:microsoft.com/office/officeart/2005/8/layout/hierarchy4"/>
    <dgm:cxn modelId="{143DC8C3-5695-4AC4-87AE-A5B047045944}" type="presParOf" srcId="{C941F28D-7258-4A15-BABD-08C4DD6FBD86}" destId="{45F4A528-14CA-4C33-AF3C-4BB9F4BDD740}" srcOrd="1" destOrd="0" presId="urn:microsoft.com/office/officeart/2005/8/layout/hierarchy4"/>
    <dgm:cxn modelId="{90C95C1C-394F-4F2F-BEC5-5CEDF63AC631}" type="presParOf" srcId="{C941F28D-7258-4A15-BABD-08C4DD6FBD86}" destId="{240CE527-42C2-4CD7-A267-158FF56A72E8}" srcOrd="2" destOrd="0" presId="urn:microsoft.com/office/officeart/2005/8/layout/hierarchy4"/>
    <dgm:cxn modelId="{CA166B77-88BA-4FD1-B45D-201AA4794A31}" type="presParOf" srcId="{240CE527-42C2-4CD7-A267-158FF56A72E8}" destId="{935BD5B1-A552-43BD-9AD7-B3E0787D7E65}" srcOrd="0" destOrd="0" presId="urn:microsoft.com/office/officeart/2005/8/layout/hierarchy4"/>
    <dgm:cxn modelId="{ACC9D082-1141-4B42-AA5C-121EDAC2F286}" type="presParOf" srcId="{240CE527-42C2-4CD7-A267-158FF56A72E8}" destId="{2F888F9A-8B00-4A48-B069-76B532C7C81A}" srcOrd="1" destOrd="0" presId="urn:microsoft.com/office/officeart/2005/8/layout/hierarchy4"/>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7D8244-CBE7-4924-93E5-7C5312712206}">
      <dsp:nvSpPr>
        <dsp:cNvPr id="0" name=""/>
        <dsp:cNvSpPr/>
      </dsp:nvSpPr>
      <dsp:spPr>
        <a:xfrm>
          <a:off x="0" y="132437"/>
          <a:ext cx="11904254"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noProof="0" dirty="0"/>
            <a:t>Інтегрована автоматизована система (ІАС) державного нагляду (контролю)</a:t>
          </a:r>
        </a:p>
      </dsp:txBody>
      <dsp:txXfrm>
        <a:off x="32784" y="165221"/>
        <a:ext cx="11838686" cy="606012"/>
      </dsp:txXfrm>
    </dsp:sp>
    <dsp:sp modelId="{DFDB5B19-F1C7-49D7-87DE-05B1E6902C23}">
      <dsp:nvSpPr>
        <dsp:cNvPr id="0" name=""/>
        <dsp:cNvSpPr/>
      </dsp:nvSpPr>
      <dsp:spPr>
        <a:xfrm>
          <a:off x="0" y="804017"/>
          <a:ext cx="11904254" cy="4404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7960"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uk-UA" sz="2200" kern="1200" noProof="0" dirty="0"/>
            <a:t>створюється з метою забезпечення суб’єктів господарювання та органів державної влади, органів місцевого самоврядування інформацією про заходи державного нагляду </a:t>
          </a:r>
          <a:r>
            <a:rPr lang="ru-RU" sz="2200" kern="1200" noProof="0" dirty="0"/>
            <a:t>(контролю)</a:t>
          </a:r>
          <a:r>
            <a:rPr lang="ru-RU" sz="2200" kern="1200" dirty="0"/>
            <a:t>;</a:t>
          </a:r>
          <a:endParaRPr lang="uk-UA" sz="2200" kern="1200" dirty="0"/>
        </a:p>
        <a:p>
          <a:pPr marL="228600" lvl="1" indent="-228600" algn="l" defTabSz="977900">
            <a:lnSpc>
              <a:spcPct val="90000"/>
            </a:lnSpc>
            <a:spcBef>
              <a:spcPct val="0"/>
            </a:spcBef>
            <a:spcAft>
              <a:spcPct val="20000"/>
            </a:spcAft>
            <a:buChar char="•"/>
          </a:pPr>
          <a:r>
            <a:rPr lang="uk-UA" sz="2200" kern="1200" noProof="0" dirty="0"/>
            <a:t>відомості, що містять інформацію з обмеженим </a:t>
          </a:r>
          <a:r>
            <a:rPr lang="ru-RU" sz="2200" kern="1200" dirty="0"/>
            <a:t>доступом, до </a:t>
          </a:r>
          <a:r>
            <a:rPr lang="uk-UA" sz="2200" kern="1200" noProof="0" dirty="0"/>
            <a:t>ІАС </a:t>
          </a:r>
          <a:r>
            <a:rPr lang="ru-RU" sz="2200" kern="1200" dirty="0"/>
            <a:t>державного </a:t>
          </a:r>
          <a:r>
            <a:rPr lang="uk-UA" sz="2200" kern="1200" noProof="0" dirty="0"/>
            <a:t>нагляду</a:t>
          </a:r>
          <a:r>
            <a:rPr lang="ru-RU" sz="2200" kern="1200" dirty="0"/>
            <a:t> (контролю) не </a:t>
          </a:r>
          <a:r>
            <a:rPr lang="uk-UA" sz="2200" kern="1200" noProof="0" dirty="0"/>
            <a:t>вносяться</a:t>
          </a:r>
          <a:r>
            <a:rPr lang="ru-RU" sz="2200" kern="1200" dirty="0"/>
            <a:t>;</a:t>
          </a:r>
          <a:endParaRPr lang="uk-UA" sz="2200" kern="1200" dirty="0"/>
        </a:p>
        <a:p>
          <a:pPr marL="228600" lvl="1" indent="-228600" algn="l" defTabSz="977900">
            <a:lnSpc>
              <a:spcPct val="90000"/>
            </a:lnSpc>
            <a:spcBef>
              <a:spcPct val="0"/>
            </a:spcBef>
            <a:spcAft>
              <a:spcPct val="20000"/>
            </a:spcAft>
            <a:buChar char="•"/>
          </a:pPr>
          <a:r>
            <a:rPr lang="ru-RU" sz="2200" kern="1200" dirty="0"/>
            <a:t>доступ до </a:t>
          </a:r>
          <a:r>
            <a:rPr lang="uk-UA" sz="2200" kern="1200" noProof="0" dirty="0"/>
            <a:t>відомостей</a:t>
          </a:r>
          <a:r>
            <a:rPr lang="ru-RU" sz="2200" kern="1200" dirty="0"/>
            <a:t> </a:t>
          </a:r>
          <a:r>
            <a:rPr lang="uk-UA" sz="2200" kern="1200" noProof="0" dirty="0"/>
            <a:t>ІАС </a:t>
          </a:r>
          <a:r>
            <a:rPr lang="ru-RU" sz="2200" kern="1200" dirty="0"/>
            <a:t>державного </a:t>
          </a:r>
          <a:r>
            <a:rPr lang="uk-UA" sz="2200" kern="1200" noProof="0" dirty="0"/>
            <a:t>нагляду</a:t>
          </a:r>
          <a:r>
            <a:rPr lang="ru-RU" sz="2200" kern="1200" dirty="0"/>
            <a:t> (контролю) (</a:t>
          </a:r>
          <a:r>
            <a:rPr lang="uk-UA" sz="2200" kern="1200" noProof="0" dirty="0"/>
            <a:t>крім реєстраційних номерів облікових карток платників податків та паспортних даних) здійснюється через мережу Інтернет та є відкритим і безоплатним</a:t>
          </a:r>
          <a:r>
            <a:rPr lang="ru-RU" sz="2200" kern="1200" dirty="0"/>
            <a:t>;</a:t>
          </a:r>
          <a:endParaRPr lang="uk-UA" sz="2200" kern="1200" dirty="0"/>
        </a:p>
        <a:p>
          <a:pPr marL="228600" lvl="1" indent="-228600" algn="l" defTabSz="977900">
            <a:lnSpc>
              <a:spcPct val="90000"/>
            </a:lnSpc>
            <a:spcBef>
              <a:spcPct val="0"/>
            </a:spcBef>
            <a:spcAft>
              <a:spcPct val="20000"/>
            </a:spcAft>
            <a:buChar char="•"/>
          </a:pPr>
          <a:r>
            <a:rPr lang="uk-UA" sz="2200" kern="1200" noProof="0" dirty="0"/>
            <a:t>сумісна і взаємодіє з іншими інформаційними системами та мережами, що складають інформаційний </a:t>
          </a:r>
          <a:r>
            <a:rPr lang="ru-RU" sz="2200" kern="1200" dirty="0"/>
            <a:t>ресурс держав;</a:t>
          </a:r>
          <a:endParaRPr lang="uk-UA" sz="2200" kern="1200" dirty="0"/>
        </a:p>
        <a:p>
          <a:pPr marL="228600" lvl="1" indent="-228600" algn="l" defTabSz="977900">
            <a:lnSpc>
              <a:spcPct val="90000"/>
            </a:lnSpc>
            <a:spcBef>
              <a:spcPct val="0"/>
            </a:spcBef>
            <a:spcAft>
              <a:spcPct val="20000"/>
            </a:spcAft>
            <a:buChar char="•"/>
          </a:pPr>
          <a:r>
            <a:rPr lang="ru-RU" sz="2200" kern="1200" dirty="0"/>
            <a:t>є </a:t>
          </a:r>
          <a:r>
            <a:rPr lang="uk-UA" sz="2200" kern="1200" noProof="0" dirty="0"/>
            <a:t>об’єктом права державної власності</a:t>
          </a:r>
          <a:r>
            <a:rPr lang="ru-RU" sz="2200" kern="1200" dirty="0"/>
            <a:t>;</a:t>
          </a:r>
        </a:p>
        <a:p>
          <a:pPr marL="228600" lvl="1" indent="-228600" algn="l" defTabSz="977900">
            <a:lnSpc>
              <a:spcPct val="90000"/>
            </a:lnSpc>
            <a:spcBef>
              <a:spcPct val="0"/>
            </a:spcBef>
            <a:spcAft>
              <a:spcPct val="20000"/>
            </a:spcAft>
            <a:buChar char="•"/>
          </a:pPr>
          <a:r>
            <a:rPr lang="uk-UA" sz="2200" kern="1200" dirty="0"/>
            <a:t>Порядок функціонування цієї ІАС, </a:t>
          </a:r>
          <a:r>
            <a:rPr lang="uk-UA" sz="2200" kern="1200" noProof="0" dirty="0"/>
            <a:t>внесення відомостей до неї </a:t>
          </a:r>
          <a:r>
            <a:rPr lang="ru-RU" sz="2200" kern="1200" dirty="0"/>
            <a:t>та строки </a:t>
          </a:r>
          <a:r>
            <a:rPr lang="uk-UA" sz="2200" kern="1200" noProof="0" dirty="0"/>
            <a:t>розміщення цих відомостей затверджуються Кабінетом Міністрів України</a:t>
          </a:r>
          <a:r>
            <a:rPr lang="ru-RU" sz="2200" kern="1200" dirty="0"/>
            <a:t>.</a:t>
          </a:r>
          <a:endParaRPr lang="uk-UA" sz="2200" kern="1200" dirty="0"/>
        </a:p>
      </dsp:txBody>
      <dsp:txXfrm>
        <a:off x="0" y="804017"/>
        <a:ext cx="11904254" cy="44049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C5C5CD-AF04-4A23-B6C3-A1E4E9CB86C6}">
      <dsp:nvSpPr>
        <dsp:cNvPr id="0" name=""/>
        <dsp:cNvSpPr/>
      </dsp:nvSpPr>
      <dsp:spPr>
        <a:xfrm>
          <a:off x="0" y="355943"/>
          <a:ext cx="11448788" cy="4633200"/>
        </a:xfrm>
        <a:prstGeom prst="roundRect">
          <a:avLst/>
        </a:prstGeom>
        <a:solidFill>
          <a:schemeClr val="accent4">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5730" tIns="125730" rIns="125730" bIns="125730" numCol="1" spcCol="1270" anchor="ctr" anchorCtr="0">
          <a:noAutofit/>
        </a:bodyPr>
        <a:lstStyle/>
        <a:p>
          <a:pPr marL="0" lvl="0" indent="0" algn="just" defTabSz="1466850">
            <a:lnSpc>
              <a:spcPct val="90000"/>
            </a:lnSpc>
            <a:spcBef>
              <a:spcPct val="0"/>
            </a:spcBef>
            <a:spcAft>
              <a:spcPct val="35000"/>
            </a:spcAft>
            <a:buNone/>
          </a:pPr>
          <a:r>
            <a:rPr lang="uk-UA" sz="3300" kern="1200" dirty="0"/>
            <a:t>Планові заходи здійснюються </a:t>
          </a:r>
          <a:r>
            <a:rPr lang="uk-UA" sz="3300" u="sng" kern="1200" dirty="0"/>
            <a:t>відповідно до річних планів, </a:t>
          </a:r>
          <a:r>
            <a:rPr lang="uk-UA" sz="3300" kern="1200" dirty="0"/>
            <a:t>що затверджуються органом державного нагляду (контролю) не пізніше 1 грудня року, що передує плановому. </a:t>
          </a:r>
        </a:p>
        <a:p>
          <a:pPr marL="0" lvl="0" indent="0" algn="just" defTabSz="1466850">
            <a:lnSpc>
              <a:spcPct val="90000"/>
            </a:lnSpc>
            <a:spcBef>
              <a:spcPct val="0"/>
            </a:spcBef>
            <a:spcAft>
              <a:spcPct val="35000"/>
            </a:spcAft>
            <a:buNone/>
          </a:pPr>
          <a:r>
            <a:rPr lang="uk-UA" sz="3300" kern="1200" dirty="0"/>
            <a:t>Внесення змін до річних планів здійснення заходів державного нагляду (контролю) не допускається, </a:t>
          </a:r>
          <a:r>
            <a:rPr lang="uk-UA" sz="3300" u="sng" kern="1200" dirty="0"/>
            <a:t>крім випадків зміни найменування суб’єкта господарювання та виправлення технічних помилок.</a:t>
          </a:r>
        </a:p>
      </dsp:txBody>
      <dsp:txXfrm>
        <a:off x="226174" y="582117"/>
        <a:ext cx="10996440" cy="4180852"/>
      </dsp:txXfrm>
    </dsp:sp>
    <dsp:sp modelId="{B88898F2-9159-4920-B60C-E1706B195EE3}">
      <dsp:nvSpPr>
        <dsp:cNvPr id="0" name=""/>
        <dsp:cNvSpPr/>
      </dsp:nvSpPr>
      <dsp:spPr>
        <a:xfrm>
          <a:off x="0" y="4686443"/>
          <a:ext cx="11448788"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3499" tIns="41910" rIns="234696" bIns="41910" numCol="1" spcCol="1270" anchor="t" anchorCtr="0">
          <a:noAutofit/>
        </a:bodyPr>
        <a:lstStyle/>
        <a:p>
          <a:pPr marL="363538" lvl="1" indent="-363538" algn="l" defTabSz="1155700">
            <a:lnSpc>
              <a:spcPct val="90000"/>
            </a:lnSpc>
            <a:spcBef>
              <a:spcPct val="0"/>
            </a:spcBef>
            <a:spcAft>
              <a:spcPct val="20000"/>
            </a:spcAft>
            <a:buFont typeface="+mj-lt"/>
            <a:buNone/>
          </a:pPr>
          <a:endParaRPr lang="uk-UA" sz="2600" kern="1200" noProof="0" dirty="0"/>
        </a:p>
      </dsp:txBody>
      <dsp:txXfrm>
        <a:off x="0" y="4686443"/>
        <a:ext cx="11448788" cy="5464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1DD79A-3DD9-4898-B550-8679A9E0DC0A}">
      <dsp:nvSpPr>
        <dsp:cNvPr id="0" name=""/>
        <dsp:cNvSpPr/>
      </dsp:nvSpPr>
      <dsp:spPr>
        <a:xfrm>
          <a:off x="0" y="2629"/>
          <a:ext cx="11523945" cy="0"/>
        </a:xfrm>
        <a:prstGeom prst="line">
          <a:avLst/>
        </a:prstGeom>
        <a:gradFill rotWithShape="0">
          <a:gsLst>
            <a:gs pos="0">
              <a:schemeClr val="accent6">
                <a:shade val="50000"/>
                <a:hueOff val="0"/>
                <a:satOff val="0"/>
                <a:lumOff val="0"/>
                <a:alphaOff val="0"/>
                <a:lumMod val="110000"/>
                <a:satMod val="105000"/>
                <a:tint val="67000"/>
              </a:schemeClr>
            </a:gs>
            <a:gs pos="50000">
              <a:schemeClr val="accent6">
                <a:shade val="50000"/>
                <a:hueOff val="0"/>
                <a:satOff val="0"/>
                <a:lumOff val="0"/>
                <a:alphaOff val="0"/>
                <a:lumMod val="105000"/>
                <a:satMod val="103000"/>
                <a:tint val="73000"/>
              </a:schemeClr>
            </a:gs>
            <a:gs pos="100000">
              <a:schemeClr val="accent6">
                <a:shade val="50000"/>
                <a:hueOff val="0"/>
                <a:satOff val="0"/>
                <a:lumOff val="0"/>
                <a:alphaOff val="0"/>
                <a:lumMod val="105000"/>
                <a:satMod val="109000"/>
                <a:tint val="81000"/>
              </a:schemeClr>
            </a:gs>
          </a:gsLst>
          <a:lin ang="5400000" scaled="0"/>
        </a:gradFill>
        <a:ln w="6350" cap="flat" cmpd="sng" algn="ctr">
          <a:solidFill>
            <a:schemeClr val="accent6">
              <a:shade val="50000"/>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00378236-FDA9-4C6D-94BD-7960C18BD2AB}">
      <dsp:nvSpPr>
        <dsp:cNvPr id="0" name=""/>
        <dsp:cNvSpPr/>
      </dsp:nvSpPr>
      <dsp:spPr>
        <a:xfrm>
          <a:off x="0" y="2629"/>
          <a:ext cx="808829" cy="5380932"/>
        </a:xfrm>
        <a:prstGeom prst="rect">
          <a:avLst/>
        </a:prstGeom>
        <a:solidFill>
          <a:schemeClr val="accent1">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vert270"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uk-UA" sz="2400" kern="1200" noProof="0" dirty="0"/>
            <a:t>Підставами для здійснення позапланових заходів є:</a:t>
          </a:r>
        </a:p>
      </dsp:txBody>
      <dsp:txXfrm>
        <a:off x="0" y="2629"/>
        <a:ext cx="808829" cy="5380932"/>
      </dsp:txXfrm>
    </dsp:sp>
    <dsp:sp modelId="{7FE0939D-32E0-4005-AFE8-0D4E0E628EF4}">
      <dsp:nvSpPr>
        <dsp:cNvPr id="0" name=""/>
        <dsp:cNvSpPr/>
      </dsp:nvSpPr>
      <dsp:spPr>
        <a:xfrm>
          <a:off x="972066" y="210720"/>
          <a:ext cx="10551569" cy="4960508"/>
        </a:xfrm>
        <a:prstGeom prst="rect">
          <a:avLst/>
        </a:prstGeom>
        <a:solidFill>
          <a:schemeClr val="accent1">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just" defTabSz="711200">
            <a:lnSpc>
              <a:spcPct val="90000"/>
            </a:lnSpc>
            <a:spcBef>
              <a:spcPct val="0"/>
            </a:spcBef>
            <a:spcAft>
              <a:spcPct val="35000"/>
            </a:spcAft>
            <a:buNone/>
          </a:pPr>
          <a:r>
            <a:rPr lang="uk-UA" sz="1600" b="0" i="0" kern="1200" noProof="0" dirty="0">
              <a:solidFill>
                <a:srgbClr val="333333"/>
              </a:solidFill>
              <a:effectLst/>
              <a:latin typeface="Times New Roman" panose="02020603050405020304" pitchFamily="18" charset="0"/>
            </a:rPr>
            <a:t>подання суб’єктом господарювання письмової заяви до відповідного органу державного нагляду (контролю) про здійснення заходу державного нагляду (контролю) за його бажанням;</a:t>
          </a:r>
        </a:p>
        <a:p>
          <a:pPr marL="0" lvl="0" indent="0" algn="just" defTabSz="711200">
            <a:lnSpc>
              <a:spcPct val="90000"/>
            </a:lnSpc>
            <a:spcBef>
              <a:spcPct val="0"/>
            </a:spcBef>
            <a:spcAft>
              <a:spcPct val="35000"/>
            </a:spcAft>
            <a:buNone/>
          </a:pPr>
          <a:r>
            <a:rPr lang="uk-UA" sz="1600" b="0" i="0" kern="1200" noProof="0" dirty="0">
              <a:solidFill>
                <a:srgbClr val="333333"/>
              </a:solidFill>
              <a:effectLst/>
              <a:latin typeface="Times New Roman" panose="02020603050405020304" pitchFamily="18" charset="0"/>
            </a:rPr>
            <a:t>виявлення та підтвердження недостовірності даних, заявлених суб’єктом господарювання у документі обов’язкової звітності;</a:t>
          </a:r>
        </a:p>
        <a:p>
          <a:pPr marL="0" lvl="0" indent="0" algn="just" defTabSz="711200">
            <a:lnSpc>
              <a:spcPct val="90000"/>
            </a:lnSpc>
            <a:spcBef>
              <a:spcPct val="0"/>
            </a:spcBef>
            <a:spcAft>
              <a:spcPct val="35000"/>
            </a:spcAft>
            <a:buNone/>
          </a:pPr>
          <a:r>
            <a:rPr lang="uk-UA" sz="1600" b="0" i="0" kern="1200" noProof="0" dirty="0">
              <a:solidFill>
                <a:srgbClr val="333333"/>
              </a:solidFill>
              <a:effectLst/>
              <a:latin typeface="Times New Roman" panose="02020603050405020304" pitchFamily="18" charset="0"/>
            </a:rPr>
            <a:t>перевірка виконання суб’єктом господарювання приписів, розпоряджень або інших розпорядчих документів щодо усунення порушень вимог законодавства, виданих за результатами проведення попереднього заходу органом державного нагляду (контролю);</a:t>
          </a:r>
        </a:p>
        <a:p>
          <a:pPr marL="0" lvl="0" indent="0" algn="just" defTabSz="711200">
            <a:lnSpc>
              <a:spcPct val="90000"/>
            </a:lnSpc>
            <a:spcBef>
              <a:spcPct val="0"/>
            </a:spcBef>
            <a:spcAft>
              <a:spcPct val="35000"/>
            </a:spcAft>
            <a:buNone/>
          </a:pPr>
          <a:r>
            <a:rPr lang="uk-UA" sz="1600" b="0" i="0" kern="1200" noProof="0" dirty="0">
              <a:solidFill>
                <a:srgbClr val="333333"/>
              </a:solidFill>
              <a:effectLst/>
              <a:latin typeface="Times New Roman" panose="02020603050405020304" pitchFamily="18" charset="0"/>
            </a:rPr>
            <a:t>звернення фізичної особи (фізичних осіб) про порушення, що спричинило шкоду її (їхнім) правам, законним інтересам, життю чи здоров’ю, навколишньому природному середовищу чи безпеці держави, з додаванням документів чи їх копій, що підтверджують такі порушення (за наявності);</a:t>
          </a:r>
        </a:p>
        <a:p>
          <a:pPr marL="0" lvl="0" indent="0" algn="just" defTabSz="711200">
            <a:lnSpc>
              <a:spcPct val="90000"/>
            </a:lnSpc>
            <a:spcBef>
              <a:spcPct val="0"/>
            </a:spcBef>
            <a:spcAft>
              <a:spcPct val="35000"/>
            </a:spcAft>
            <a:buNone/>
          </a:pPr>
          <a:r>
            <a:rPr lang="uk-UA" sz="1600" b="0" i="0" kern="1200" noProof="0" dirty="0">
              <a:solidFill>
                <a:srgbClr val="333333"/>
              </a:solidFill>
              <a:effectLst/>
              <a:latin typeface="Times New Roman" panose="02020603050405020304" pitchFamily="18" charset="0"/>
            </a:rPr>
            <a:t>неподання суб’єктом господарювання документів обов’язкової звітності за два звітні періоди підряд без поважних причин або без надання письмових пояснень про причини, що перешкоджали поданню таких документів;</a:t>
          </a:r>
        </a:p>
        <a:p>
          <a:pPr marL="0" lvl="0" indent="0" algn="just" defTabSz="711200">
            <a:lnSpc>
              <a:spcPct val="90000"/>
            </a:lnSpc>
            <a:spcBef>
              <a:spcPct val="0"/>
            </a:spcBef>
            <a:spcAft>
              <a:spcPct val="35000"/>
            </a:spcAft>
            <a:buNone/>
          </a:pPr>
          <a:r>
            <a:rPr lang="uk-UA" sz="1600" b="0" i="0" kern="1200" noProof="0" dirty="0">
              <a:solidFill>
                <a:srgbClr val="333333"/>
              </a:solidFill>
              <a:effectLst/>
              <a:latin typeface="Times New Roman" panose="02020603050405020304" pitchFamily="18" charset="0"/>
            </a:rPr>
            <a:t>доручення Прем’єр-міністра України про перевірку суб’єктів господарювання у відповідній сфері у зв’язку з виявленими системними порушеннями та/або настанням події, що має значний негативний вплив на права, законні інтереси, життя та здоров’я людини, захист навколишнього природного середовища та забезпечення безпеки держави;</a:t>
          </a:r>
        </a:p>
        <a:p>
          <a:pPr marL="0" lvl="0" indent="0" algn="just" defTabSz="711200">
            <a:lnSpc>
              <a:spcPct val="90000"/>
            </a:lnSpc>
            <a:spcBef>
              <a:spcPct val="0"/>
            </a:spcBef>
            <a:spcAft>
              <a:spcPct val="35000"/>
            </a:spcAft>
            <a:buNone/>
          </a:pPr>
          <a:r>
            <a:rPr lang="uk-UA" sz="1600" b="0" i="0" kern="1200" noProof="0" dirty="0">
              <a:solidFill>
                <a:srgbClr val="333333"/>
              </a:solidFill>
              <a:effectLst/>
              <a:latin typeface="Times New Roman" panose="02020603050405020304" pitchFamily="18" charset="0"/>
            </a:rPr>
            <a:t>настання аварії, пожежі, смерті потерпілого внаслідок нещасного випадку або професійного захворювання, що було пов’язано з діяльністю суб’єкта господарювання;</a:t>
          </a:r>
        </a:p>
        <a:p>
          <a:pPr marL="0" lvl="0" indent="0" algn="just" defTabSz="711200">
            <a:lnSpc>
              <a:spcPct val="90000"/>
            </a:lnSpc>
            <a:spcBef>
              <a:spcPct val="0"/>
            </a:spcBef>
            <a:spcAft>
              <a:spcPct val="35000"/>
            </a:spcAft>
            <a:buNone/>
          </a:pPr>
          <a:r>
            <a:rPr lang="uk-UA" sz="1600" b="0" i="0" kern="1200" noProof="0" dirty="0">
              <a:solidFill>
                <a:srgbClr val="333333"/>
              </a:solidFill>
              <a:effectLst/>
              <a:latin typeface="Times New Roman" panose="02020603050405020304" pitchFamily="18" charset="0"/>
            </a:rPr>
            <a:t>за рішенням суду;</a:t>
          </a:r>
        </a:p>
        <a:p>
          <a:pPr marL="0" lvl="0" indent="0" algn="just" defTabSz="711200">
            <a:lnSpc>
              <a:spcPct val="90000"/>
            </a:lnSpc>
            <a:spcBef>
              <a:spcPct val="0"/>
            </a:spcBef>
            <a:spcAft>
              <a:spcPct val="35000"/>
            </a:spcAft>
            <a:buNone/>
          </a:pPr>
          <a:r>
            <a:rPr lang="uk-UA" sz="1600" b="0" i="0" kern="1200" noProof="0" dirty="0">
              <a:solidFill>
                <a:srgbClr val="333333"/>
              </a:solidFill>
              <a:effectLst/>
              <a:latin typeface="Times New Roman" panose="02020603050405020304" pitchFamily="18" charset="0"/>
            </a:rPr>
            <a:t>звернення посадових осіб органів місцевого самоврядування про порушення суб’єктом господарювання вимог законодавства у випадках, коли право на подання такого звернення передбачено законом.</a:t>
          </a:r>
          <a:endParaRPr lang="uk-UA" sz="1600" kern="1200" noProof="0" dirty="0"/>
        </a:p>
      </dsp:txBody>
      <dsp:txXfrm>
        <a:off x="972066" y="210720"/>
        <a:ext cx="10551569" cy="4960508"/>
      </dsp:txXfrm>
    </dsp:sp>
    <dsp:sp modelId="{CAF5C536-0CC2-460B-BF9A-1C76E9E6AE44}">
      <dsp:nvSpPr>
        <dsp:cNvPr id="0" name=""/>
        <dsp:cNvSpPr/>
      </dsp:nvSpPr>
      <dsp:spPr>
        <a:xfrm>
          <a:off x="808829" y="5171229"/>
          <a:ext cx="8705980" cy="0"/>
        </a:xfrm>
        <a:prstGeom prst="line">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23AA2-AE1E-4038-80B9-307C4CFC355C}">
      <dsp:nvSpPr>
        <dsp:cNvPr id="0" name=""/>
        <dsp:cNvSpPr/>
      </dsp:nvSpPr>
      <dsp:spPr>
        <a:xfrm>
          <a:off x="4004" y="0"/>
          <a:ext cx="5369555" cy="5235879"/>
        </a:xfrm>
        <a:prstGeom prst="roundRect">
          <a:avLst>
            <a:gd name="adj" fmla="val 10000"/>
          </a:avLst>
        </a:prstGeom>
        <a:gradFill rotWithShape="0">
          <a:gsLst>
            <a:gs pos="0">
              <a:schemeClr val="accent1">
                <a:alpha val="80000"/>
                <a:hueOff val="0"/>
                <a:satOff val="0"/>
                <a:lumOff val="0"/>
                <a:alphaOff val="0"/>
                <a:lumMod val="110000"/>
                <a:satMod val="105000"/>
                <a:tint val="67000"/>
              </a:schemeClr>
            </a:gs>
            <a:gs pos="50000">
              <a:schemeClr val="accent1">
                <a:alpha val="80000"/>
                <a:hueOff val="0"/>
                <a:satOff val="0"/>
                <a:lumOff val="0"/>
                <a:alphaOff val="0"/>
                <a:lumMod val="105000"/>
                <a:satMod val="103000"/>
                <a:tint val="73000"/>
              </a:schemeClr>
            </a:gs>
            <a:gs pos="100000">
              <a:schemeClr val="accent1">
                <a:alpha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uk-UA" sz="2100" b="1" u="sng" kern="1200" noProof="0" dirty="0"/>
            <a:t>Припис</a:t>
          </a:r>
          <a:r>
            <a:rPr lang="uk-UA" sz="2100" kern="1200" noProof="0" dirty="0"/>
            <a:t> - обов'язкова для виконання у визначені строки письмова вимога посадової особи органу державного нагляду (контролю) суб'єкту господарювання щодо усунення порушень вимог законодавства. Припис не передбачає застосування санкцій щодо суб'єкта господарювання. Припис видається та підписується посадовою особою органу державного нагляду (контролю), яка здійснювала перевірку.</a:t>
          </a:r>
        </a:p>
      </dsp:txBody>
      <dsp:txXfrm>
        <a:off x="157358" y="153354"/>
        <a:ext cx="5062847" cy="4929171"/>
      </dsp:txXfrm>
    </dsp:sp>
    <dsp:sp modelId="{935BD5B1-A552-43BD-9AD7-B3E0787D7E65}">
      <dsp:nvSpPr>
        <dsp:cNvPr id="0" name=""/>
        <dsp:cNvSpPr/>
      </dsp:nvSpPr>
      <dsp:spPr>
        <a:xfrm>
          <a:off x="6275645" y="0"/>
          <a:ext cx="5369555" cy="5235879"/>
        </a:xfrm>
        <a:prstGeom prst="roundRect">
          <a:avLst>
            <a:gd name="adj" fmla="val 10000"/>
          </a:avLst>
        </a:prstGeom>
        <a:gradFill rotWithShape="0">
          <a:gsLst>
            <a:gs pos="0">
              <a:schemeClr val="accent1">
                <a:alpha val="80000"/>
                <a:hueOff val="0"/>
                <a:satOff val="0"/>
                <a:lumOff val="0"/>
                <a:alphaOff val="0"/>
                <a:lumMod val="110000"/>
                <a:satMod val="105000"/>
                <a:tint val="67000"/>
              </a:schemeClr>
            </a:gs>
            <a:gs pos="50000">
              <a:schemeClr val="accent1">
                <a:alpha val="80000"/>
                <a:hueOff val="0"/>
                <a:satOff val="0"/>
                <a:lumOff val="0"/>
                <a:alphaOff val="0"/>
                <a:lumMod val="105000"/>
                <a:satMod val="103000"/>
                <a:tint val="73000"/>
              </a:schemeClr>
            </a:gs>
            <a:gs pos="100000">
              <a:schemeClr val="accent1">
                <a:alpha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uk-UA" sz="2100" b="1" u="sng" kern="1200" noProof="0" dirty="0"/>
            <a:t>Розпорядження або інший розпорядчий документ органу державного нагляду (контролю) </a:t>
          </a:r>
          <a:r>
            <a:rPr lang="uk-UA" sz="2100" kern="1200" noProof="0" dirty="0"/>
            <a:t>- обов'язкове для виконання письмове рішення органу державного нагляду (контролю) щодо усунення виявлених порушень у визначені строки. Розпорядження видається та підписується керівником органу державного нагляду (контролю) (головою державного колегіального органу) або його заступником (членом державного колегіального органу). Розпорядження може передбачати застосування до суб'єкта господарювання санкцій, передбачених законом</a:t>
          </a:r>
        </a:p>
      </dsp:txBody>
      <dsp:txXfrm>
        <a:off x="6428999" y="153354"/>
        <a:ext cx="5062847" cy="492917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80AFB-A41A-46BD-B4E9-A45FE90877CA}" type="datetimeFigureOut">
              <a:rPr lang="uk-UA" smtClean="0"/>
              <a:t>13.03.2024</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5B1A87-CACE-4EAF-8406-72BB94EC30A1}" type="slidenum">
              <a:rPr lang="uk-UA" smtClean="0"/>
              <a:t>‹#›</a:t>
            </a:fld>
            <a:endParaRPr lang="uk-UA"/>
          </a:p>
        </p:txBody>
      </p:sp>
    </p:spTree>
    <p:extLst>
      <p:ext uri="{BB962C8B-B14F-4D97-AF65-F5344CB8AC3E}">
        <p14:creationId xmlns:p14="http://schemas.microsoft.com/office/powerpoint/2010/main" val="3012521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zakon.rada.gov.ua/laws/show/z0911-17#n12"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a:t>
            </a:fld>
            <a:endParaRPr lang="uk-UA"/>
          </a:p>
        </p:txBody>
      </p:sp>
    </p:spTree>
    <p:extLst>
      <p:ext uri="{BB962C8B-B14F-4D97-AF65-F5344CB8AC3E}">
        <p14:creationId xmlns:p14="http://schemas.microsoft.com/office/powerpoint/2010/main" val="2710492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17</a:t>
            </a:fld>
            <a:endParaRPr lang="uk-UA"/>
          </a:p>
        </p:txBody>
      </p:sp>
    </p:spTree>
    <p:extLst>
      <p:ext uri="{BB962C8B-B14F-4D97-AF65-F5344CB8AC3E}">
        <p14:creationId xmlns:p14="http://schemas.microsoft.com/office/powerpoint/2010/main" val="2846036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18</a:t>
            </a:fld>
            <a:endParaRPr lang="uk-UA"/>
          </a:p>
        </p:txBody>
      </p:sp>
    </p:spTree>
    <p:extLst>
      <p:ext uri="{BB962C8B-B14F-4D97-AF65-F5344CB8AC3E}">
        <p14:creationId xmlns:p14="http://schemas.microsoft.com/office/powerpoint/2010/main" val="26523528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19</a:t>
            </a:fld>
            <a:endParaRPr lang="uk-UA"/>
          </a:p>
        </p:txBody>
      </p:sp>
    </p:spTree>
    <p:extLst>
      <p:ext uri="{BB962C8B-B14F-4D97-AF65-F5344CB8AC3E}">
        <p14:creationId xmlns:p14="http://schemas.microsoft.com/office/powerpoint/2010/main" val="4261682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20</a:t>
            </a:fld>
            <a:endParaRPr lang="uk-UA"/>
          </a:p>
        </p:txBody>
      </p:sp>
    </p:spTree>
    <p:extLst>
      <p:ext uri="{BB962C8B-B14F-4D97-AF65-F5344CB8AC3E}">
        <p14:creationId xmlns:p14="http://schemas.microsoft.com/office/powerpoint/2010/main" val="38271624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21</a:t>
            </a:fld>
            <a:endParaRPr lang="uk-UA"/>
          </a:p>
        </p:txBody>
      </p:sp>
    </p:spTree>
    <p:extLst>
      <p:ext uri="{BB962C8B-B14F-4D97-AF65-F5344CB8AC3E}">
        <p14:creationId xmlns:p14="http://schemas.microsoft.com/office/powerpoint/2010/main" val="14793705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22</a:t>
            </a:fld>
            <a:endParaRPr lang="uk-UA"/>
          </a:p>
        </p:txBody>
      </p:sp>
    </p:spTree>
    <p:extLst>
      <p:ext uri="{BB962C8B-B14F-4D97-AF65-F5344CB8AC3E}">
        <p14:creationId xmlns:p14="http://schemas.microsoft.com/office/powerpoint/2010/main" val="35824436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23</a:t>
            </a:fld>
            <a:endParaRPr lang="uk-UA"/>
          </a:p>
        </p:txBody>
      </p:sp>
    </p:spTree>
    <p:extLst>
      <p:ext uri="{BB962C8B-B14F-4D97-AF65-F5344CB8AC3E}">
        <p14:creationId xmlns:p14="http://schemas.microsoft.com/office/powerpoint/2010/main" val="37308442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24</a:t>
            </a:fld>
            <a:endParaRPr lang="uk-UA"/>
          </a:p>
        </p:txBody>
      </p:sp>
    </p:spTree>
    <p:extLst>
      <p:ext uri="{BB962C8B-B14F-4D97-AF65-F5344CB8AC3E}">
        <p14:creationId xmlns:p14="http://schemas.microsoft.com/office/powerpoint/2010/main" val="26285873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uk-UA" b="0" i="0" noProof="0" dirty="0">
                <a:solidFill>
                  <a:srgbClr val="333333"/>
                </a:solidFill>
                <a:effectLst/>
                <a:latin typeface="Times New Roman" panose="02020603050405020304" pitchFamily="18" charset="0"/>
              </a:rPr>
              <a:t>подання суб’єктом господарювання письмової заяви до відповідного органу державного нагляду (контролю) про здійснення заходу державного нагляду (контролю) за його бажанням;</a:t>
            </a:r>
          </a:p>
          <a:p>
            <a:pPr algn="just"/>
            <a:r>
              <a:rPr lang="uk-UA" b="0" i="0" noProof="0" dirty="0">
                <a:solidFill>
                  <a:srgbClr val="333333"/>
                </a:solidFill>
                <a:effectLst/>
                <a:latin typeface="Times New Roman" panose="02020603050405020304" pitchFamily="18" charset="0"/>
              </a:rPr>
              <a:t>виявлення та підтвердження недостовірності даних, заявлених суб’єктом господарювання у документі обов’язкової звітності, крім випадків, коли суб’єкт господарювання протягом місяця з дня первинного подання повторно подав такий документ з уточненими достовірними даними або якщо недостовірність даних є результатом очевидної описки чи арифметичної помилки, яка не впливає на зміст поданої звітності. У разі виявлення органом державного нагляду (контролю) помилки у документі обов’язкової звітності він упродовж десяти робочих днів зобов’язаний повідомити суб’єкта господарювання про необхідність її виправлення у строк до п’яти робочих днів з дня отримання повідомлення. </a:t>
            </a:r>
            <a:r>
              <a:rPr lang="uk-UA" b="0" i="0" noProof="0" dirty="0" err="1">
                <a:solidFill>
                  <a:srgbClr val="333333"/>
                </a:solidFill>
                <a:effectLst/>
                <a:latin typeface="Times New Roman" panose="02020603050405020304" pitchFamily="18" charset="0"/>
              </a:rPr>
              <a:t>Невиправлення</a:t>
            </a:r>
            <a:r>
              <a:rPr lang="uk-UA" b="0" i="0" noProof="0" dirty="0">
                <a:solidFill>
                  <a:srgbClr val="333333"/>
                </a:solidFill>
                <a:effectLst/>
                <a:latin typeface="Times New Roman" panose="02020603050405020304" pitchFamily="18" charset="0"/>
              </a:rPr>
              <a:t> помилки у встановлений строк є підставою для проведення позапланового заходу;</a:t>
            </a:r>
          </a:p>
          <a:p>
            <a:pPr algn="just"/>
            <a:r>
              <a:rPr lang="uk-UA" b="0" i="0" noProof="0" dirty="0">
                <a:solidFill>
                  <a:srgbClr val="333333"/>
                </a:solidFill>
                <a:effectLst/>
                <a:latin typeface="Times New Roman" panose="02020603050405020304" pitchFamily="18" charset="0"/>
              </a:rPr>
              <a:t>перевірка виконання суб’єктом господарювання приписів, розпоряджень або інших розпорядчих документів щодо усунення порушень вимог законодавства, виданих за результатами проведення попереднього заходу органом державного нагляду (контролю);</a:t>
            </a:r>
          </a:p>
          <a:p>
            <a:pPr algn="just"/>
            <a:r>
              <a:rPr lang="uk-UA" b="0" i="0" noProof="0" dirty="0">
                <a:solidFill>
                  <a:srgbClr val="333333"/>
                </a:solidFill>
                <a:effectLst/>
                <a:latin typeface="Times New Roman" panose="02020603050405020304" pitchFamily="18" charset="0"/>
              </a:rPr>
              <a:t>звернення фізичної особи (фізичних осіб) про порушення, що спричинило шкоду її (їхнім) правам, законним інтересам, життю чи здоров’ю, навколишньому природному середовищу чи безпеці держави, з додаванням документів чи їх копій, що підтверджують такі порушення (за наявності). Позаплановий захід у такому разі здійснюється територіальним органом державного нагляду (контролю) за наявністю погодження центрального органу виконавчої влади, що реалізує державну політику у відповідній сфері державного нагляду (контролю), або відповідного державного колегіального органу.</a:t>
            </a:r>
          </a:p>
          <a:p>
            <a:pPr algn="just"/>
            <a:r>
              <a:rPr lang="uk-UA" b="0" i="0" noProof="0" dirty="0">
                <a:solidFill>
                  <a:srgbClr val="333333"/>
                </a:solidFill>
                <a:effectLst/>
                <a:latin typeface="Times New Roman" panose="02020603050405020304" pitchFamily="18" charset="0"/>
              </a:rPr>
              <a:t>У такому разі перед початком здійснення позапланового заходу державного нагляду (контролю) посадові особи територіального органу державного нагляду (контролю) зобов’язані пред’явити керівнику чи уповноваженій особі суб’єкта господарювання - юридичної особи, її відокремленого підрозділу, фізичній особі - підприємцю або уповноваженій ним особі, крім документів, передбачених цим Законом, додатково копію погодження центрального органу виконавчої влади, що реалізує державну політику у відповідній сфері державного нагляду (контролю), або відповідного державного колегіального органу на проведення такої перевірки. Суб’єкти господарювання мають право не допускати посадових осіб територіального органу державного нагляду (контролю) до здійснення заходів державного нагляду (контролю), якщо вони не пред’явили документи, передбачені цим абзацом;</a:t>
            </a:r>
          </a:p>
          <a:p>
            <a:pPr algn="just"/>
            <a:r>
              <a:rPr lang="uk-UA" b="0" i="0" noProof="0" dirty="0">
                <a:solidFill>
                  <a:srgbClr val="333333"/>
                </a:solidFill>
                <a:effectLst/>
                <a:latin typeface="Times New Roman" panose="02020603050405020304" pitchFamily="18" charset="0"/>
              </a:rPr>
              <a:t>неподання суб’єктом господарювання документів обов’язкової звітності за два звітні періоди підряд без поважних причин або без надання письмових пояснень про причини, що перешкоджали поданню таких документів;</a:t>
            </a:r>
          </a:p>
          <a:p>
            <a:pPr algn="just"/>
            <a:r>
              <a:rPr lang="uk-UA" b="0" i="0" noProof="0" dirty="0">
                <a:solidFill>
                  <a:srgbClr val="333333"/>
                </a:solidFill>
                <a:effectLst/>
                <a:latin typeface="Times New Roman" panose="02020603050405020304" pitchFamily="18" charset="0"/>
              </a:rPr>
              <a:t>доручення Прем’єр-міністра України про перевірку суб’єктів господарювання у відповідній сфері у зв’язку з виявленими системними порушеннями та/або настанням події, що має значний негативний вплив на права, законні інтереси, життя та здоров’я людини, захист навколишнього природного середовища та забезпечення безпеки держави;</a:t>
            </a:r>
          </a:p>
          <a:p>
            <a:pPr algn="just"/>
            <a:r>
              <a:rPr lang="uk-UA" b="0" i="0" noProof="0" dirty="0">
                <a:solidFill>
                  <a:srgbClr val="333333"/>
                </a:solidFill>
                <a:effectLst/>
                <a:latin typeface="Times New Roman" panose="02020603050405020304" pitchFamily="18" charset="0"/>
              </a:rPr>
              <a:t>настання аварії, пожежі, смерті потерпілого внаслідок нещасного випадку або професійного захворювання, що було пов’язано з діяльністю суб’єкта господарювання;</a:t>
            </a:r>
          </a:p>
          <a:p>
            <a:pPr algn="just"/>
            <a:r>
              <a:rPr lang="uk-UA" b="0" i="0" noProof="0" dirty="0">
                <a:solidFill>
                  <a:srgbClr val="333333"/>
                </a:solidFill>
                <a:effectLst/>
                <a:latin typeface="Times New Roman" panose="02020603050405020304" pitchFamily="18" charset="0"/>
              </a:rPr>
              <a:t>за рішенням суду;</a:t>
            </a:r>
          </a:p>
          <a:p>
            <a:pPr algn="just"/>
            <a:r>
              <a:rPr lang="uk-UA" b="0" i="0" noProof="0" dirty="0">
                <a:solidFill>
                  <a:srgbClr val="333333"/>
                </a:solidFill>
                <a:effectLst/>
                <a:latin typeface="Times New Roman" panose="02020603050405020304" pitchFamily="18" charset="0"/>
              </a:rPr>
              <a:t>звернення посадових осіб органів місцевого самоврядування про порушення суб’єктом господарювання вимог законодавства у випадках, коли право на подання такого звернення передбачено законом.</a:t>
            </a:r>
          </a:p>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25</a:t>
            </a:fld>
            <a:endParaRPr lang="uk-UA"/>
          </a:p>
        </p:txBody>
      </p:sp>
    </p:spTree>
    <p:extLst>
      <p:ext uri="{BB962C8B-B14F-4D97-AF65-F5344CB8AC3E}">
        <p14:creationId xmlns:p14="http://schemas.microsoft.com/office/powerpoint/2010/main" val="38002893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26</a:t>
            </a:fld>
            <a:endParaRPr lang="uk-UA"/>
          </a:p>
        </p:txBody>
      </p:sp>
    </p:spTree>
    <p:extLst>
      <p:ext uri="{BB962C8B-B14F-4D97-AF65-F5344CB8AC3E}">
        <p14:creationId xmlns:p14="http://schemas.microsoft.com/office/powerpoint/2010/main" val="2141955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4</a:t>
            </a:fld>
            <a:endParaRPr lang="uk-UA"/>
          </a:p>
        </p:txBody>
      </p:sp>
    </p:spTree>
    <p:extLst>
      <p:ext uri="{BB962C8B-B14F-4D97-AF65-F5344CB8AC3E}">
        <p14:creationId xmlns:p14="http://schemas.microsoft.com/office/powerpoint/2010/main" val="21557904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27</a:t>
            </a:fld>
            <a:endParaRPr lang="uk-UA"/>
          </a:p>
        </p:txBody>
      </p:sp>
    </p:spTree>
    <p:extLst>
      <p:ext uri="{BB962C8B-B14F-4D97-AF65-F5344CB8AC3E}">
        <p14:creationId xmlns:p14="http://schemas.microsoft.com/office/powerpoint/2010/main" val="14466733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28</a:t>
            </a:fld>
            <a:endParaRPr lang="uk-UA"/>
          </a:p>
        </p:txBody>
      </p:sp>
    </p:spTree>
    <p:extLst>
      <p:ext uri="{BB962C8B-B14F-4D97-AF65-F5344CB8AC3E}">
        <p14:creationId xmlns:p14="http://schemas.microsoft.com/office/powerpoint/2010/main" val="6827167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29</a:t>
            </a:fld>
            <a:endParaRPr lang="uk-UA"/>
          </a:p>
        </p:txBody>
      </p:sp>
    </p:spTree>
    <p:extLst>
      <p:ext uri="{BB962C8B-B14F-4D97-AF65-F5344CB8AC3E}">
        <p14:creationId xmlns:p14="http://schemas.microsoft.com/office/powerpoint/2010/main" val="2039572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30</a:t>
            </a:fld>
            <a:endParaRPr lang="uk-UA"/>
          </a:p>
        </p:txBody>
      </p:sp>
    </p:spTree>
    <p:extLst>
      <p:ext uri="{BB962C8B-B14F-4D97-AF65-F5344CB8AC3E}">
        <p14:creationId xmlns:p14="http://schemas.microsoft.com/office/powerpoint/2010/main" val="11710531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31</a:t>
            </a:fld>
            <a:endParaRPr lang="uk-UA"/>
          </a:p>
        </p:txBody>
      </p:sp>
    </p:spTree>
    <p:extLst>
      <p:ext uri="{BB962C8B-B14F-4D97-AF65-F5344CB8AC3E}">
        <p14:creationId xmlns:p14="http://schemas.microsoft.com/office/powerpoint/2010/main" val="31184536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32</a:t>
            </a:fld>
            <a:endParaRPr lang="uk-UA"/>
          </a:p>
        </p:txBody>
      </p:sp>
    </p:spTree>
    <p:extLst>
      <p:ext uri="{BB962C8B-B14F-4D97-AF65-F5344CB8AC3E}">
        <p14:creationId xmlns:p14="http://schemas.microsoft.com/office/powerpoint/2010/main" val="33028510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uk-UA" b="0" i="0" noProof="0" dirty="0">
                <a:solidFill>
                  <a:srgbClr val="333333"/>
                </a:solidFill>
                <a:effectLst/>
                <a:latin typeface="Times New Roman" panose="02020603050405020304" pitchFamily="18" charset="0"/>
              </a:rPr>
              <a:t>Розпорядчий документ органу державного нагляду (контролю) щодо усунення порушень складається у двох примірниках: один примірник не пізніше п'яти робочих днів з дня складення </a:t>
            </a:r>
            <a:r>
              <a:rPr lang="uk-UA" b="0" i="0" noProof="0" dirty="0" err="1">
                <a:solidFill>
                  <a:srgbClr val="333333"/>
                </a:solidFill>
                <a:effectLst/>
                <a:latin typeface="Times New Roman" panose="02020603050405020304" pitchFamily="18" charset="0"/>
              </a:rPr>
              <a:t>акта</a:t>
            </a:r>
            <a:r>
              <a:rPr lang="uk-UA" b="0" i="0" noProof="0" dirty="0">
                <a:solidFill>
                  <a:srgbClr val="333333"/>
                </a:solidFill>
                <a:effectLst/>
                <a:latin typeface="Times New Roman" panose="02020603050405020304" pitchFamily="18" charset="0"/>
              </a:rPr>
              <a:t> надається суб'єкту господарювання чи уповноваженій ним особі для виконання, а другий примірник з підписом суб'єкта господарювання або уповноваженої ним особи щодо погоджених термінів усунення порушень вимог законодавства залишається в органі державного нагляду (контролю).</a:t>
            </a:r>
          </a:p>
          <a:p>
            <a:pPr algn="just"/>
            <a:endParaRPr lang="uk-UA" b="0" i="0" noProof="0" dirty="0">
              <a:solidFill>
                <a:srgbClr val="333333"/>
              </a:solidFill>
              <a:effectLst/>
              <a:latin typeface="Times New Roman" panose="02020603050405020304" pitchFamily="18" charset="0"/>
            </a:endParaRPr>
          </a:p>
          <a:p>
            <a:pPr algn="just"/>
            <a:r>
              <a:rPr lang="uk-UA" b="0" i="0" noProof="0" dirty="0">
                <a:solidFill>
                  <a:srgbClr val="333333"/>
                </a:solidFill>
                <a:effectLst/>
                <a:latin typeface="Times New Roman" panose="02020603050405020304" pitchFamily="18" charset="0"/>
              </a:rPr>
              <a:t>У разі відмови суб'єкта господарювання або уповноваженої ним особи від отримання розпорядчого документа щодо усунення порушень вимог законодавства він направляється рекомендованим листом або у випадках, передбачених законом, - за допомогою електронного кабінету або іншої інформаційної системи, користувачами якої є відповідний орган державного нагляду (контролю) та суб’єкт господарювання, який ним перевірявся, а на копії розпорядчого документа, який залишається в органі державного нагляду (контролю), проставляються відповідний вихідний номер і дата направлення.</a:t>
            </a:r>
          </a:p>
          <a:p>
            <a:pPr algn="just"/>
            <a:endParaRPr lang="uk-UA" b="0" i="0" noProof="0" dirty="0">
              <a:solidFill>
                <a:srgbClr val="333333"/>
              </a:solidFill>
              <a:effectLst/>
              <a:latin typeface="Times New Roman" panose="02020603050405020304" pitchFamily="18" charset="0"/>
            </a:endParaRPr>
          </a:p>
          <a:p>
            <a:pPr algn="just"/>
            <a:r>
              <a:rPr lang="uk-UA" b="0" i="0" noProof="0" dirty="0">
                <a:solidFill>
                  <a:srgbClr val="333333"/>
                </a:solidFill>
                <a:effectLst/>
                <a:latin typeface="Times New Roman" panose="02020603050405020304" pitchFamily="18" charset="0"/>
              </a:rPr>
              <a:t>Розпорядчі документи щодо усунення порушень вимог законодавства можуть бути оскаржені до відповідного центрального органу виконавчої влади або суду в установленому законом порядку.</a:t>
            </a:r>
          </a:p>
          <a:p>
            <a:pPr algn="just"/>
            <a:endParaRPr lang="uk-UA" b="0" i="0" noProof="0" dirty="0">
              <a:solidFill>
                <a:srgbClr val="333333"/>
              </a:solidFill>
              <a:effectLst/>
              <a:latin typeface="Times New Roman" panose="02020603050405020304" pitchFamily="18" charset="0"/>
            </a:endParaRPr>
          </a:p>
          <a:p>
            <a:pPr algn="just"/>
            <a:r>
              <a:rPr lang="uk-UA" b="0" i="0" noProof="0" dirty="0">
                <a:solidFill>
                  <a:srgbClr val="333333"/>
                </a:solidFill>
                <a:effectLst/>
                <a:latin typeface="Times New Roman" panose="02020603050405020304" pitchFamily="18" charset="0"/>
              </a:rPr>
              <a:t>Усі розпорядчі документи, що приймаються під час здійснення кожного окремого заходу державного нагляду (контролю), формуються в єдину справу в </a:t>
            </a:r>
            <a:r>
              <a:rPr lang="uk-UA" sz="1800" b="0" i="0" u="sng" noProof="0" dirty="0">
                <a:solidFill>
                  <a:srgbClr val="000099"/>
                </a:solidFill>
                <a:effectLst/>
                <a:latin typeface="Times New Roman" panose="02020603050405020304" pitchFamily="18" charset="0"/>
                <a:hlinkClick r:id="rId3"/>
              </a:rPr>
              <a:t>порядку</a:t>
            </a:r>
            <a:r>
              <a:rPr lang="uk-UA" b="0" i="0" noProof="0" dirty="0">
                <a:solidFill>
                  <a:srgbClr val="333333"/>
                </a:solidFill>
                <a:effectLst/>
                <a:latin typeface="Times New Roman" panose="02020603050405020304" pitchFamily="18" charset="0"/>
              </a:rPr>
              <a:t>, встановленому центральним органом виконавчої влади, що забезпечує формування державної політики у сфері нагляду (контролю) у сфері господарської діяльності.</a:t>
            </a:r>
          </a:p>
          <a:p>
            <a:pPr algn="just"/>
            <a:endParaRPr lang="uk-UA" b="0" i="0" noProof="0" dirty="0">
              <a:solidFill>
                <a:srgbClr val="333333"/>
              </a:solidFill>
              <a:effectLst/>
              <a:latin typeface="Times New Roman" panose="02020603050405020304" pitchFamily="18" charset="0"/>
            </a:endParaRPr>
          </a:p>
          <a:p>
            <a:pPr algn="just"/>
            <a:r>
              <a:rPr lang="uk-UA" b="0" i="0" noProof="0" dirty="0">
                <a:solidFill>
                  <a:srgbClr val="333333"/>
                </a:solidFill>
                <a:effectLst/>
                <a:latin typeface="Times New Roman" panose="02020603050405020304" pitchFamily="18" charset="0"/>
              </a:rPr>
              <a:t>У разі виконання в повному обсязі та у встановлений строк припису, розпорядження, рішення, іншого розпорядчого документа про усунення порушень, виявлених під час здійснення заходу нагляду (контролю), фінансові та адміністративні санкції, заходи реагування до суб’єкта господарювання, його посадових осіб не застосовуються.</a:t>
            </a:r>
          </a:p>
          <a:p>
            <a:pPr algn="just"/>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33</a:t>
            </a:fld>
            <a:endParaRPr lang="uk-UA"/>
          </a:p>
        </p:txBody>
      </p:sp>
    </p:spTree>
    <p:extLst>
      <p:ext uri="{BB962C8B-B14F-4D97-AF65-F5344CB8AC3E}">
        <p14:creationId xmlns:p14="http://schemas.microsoft.com/office/powerpoint/2010/main" val="8038080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35</a:t>
            </a:fld>
            <a:endParaRPr lang="uk-UA"/>
          </a:p>
        </p:txBody>
      </p:sp>
    </p:spTree>
    <p:extLst>
      <p:ext uri="{BB962C8B-B14F-4D97-AF65-F5344CB8AC3E}">
        <p14:creationId xmlns:p14="http://schemas.microsoft.com/office/powerpoint/2010/main" val="2802279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5</a:t>
            </a:fld>
            <a:endParaRPr lang="uk-UA"/>
          </a:p>
        </p:txBody>
      </p:sp>
    </p:spTree>
    <p:extLst>
      <p:ext uri="{BB962C8B-B14F-4D97-AF65-F5344CB8AC3E}">
        <p14:creationId xmlns:p14="http://schemas.microsoft.com/office/powerpoint/2010/main" val="3629404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6</a:t>
            </a:fld>
            <a:endParaRPr lang="uk-UA"/>
          </a:p>
        </p:txBody>
      </p:sp>
    </p:spTree>
    <p:extLst>
      <p:ext uri="{BB962C8B-B14F-4D97-AF65-F5344CB8AC3E}">
        <p14:creationId xmlns:p14="http://schemas.microsoft.com/office/powerpoint/2010/main" val="1162747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11</a:t>
            </a:fld>
            <a:endParaRPr lang="uk-UA"/>
          </a:p>
        </p:txBody>
      </p:sp>
    </p:spTree>
    <p:extLst>
      <p:ext uri="{BB962C8B-B14F-4D97-AF65-F5344CB8AC3E}">
        <p14:creationId xmlns:p14="http://schemas.microsoft.com/office/powerpoint/2010/main" val="1506539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12</a:t>
            </a:fld>
            <a:endParaRPr lang="uk-UA"/>
          </a:p>
        </p:txBody>
      </p:sp>
    </p:spTree>
    <p:extLst>
      <p:ext uri="{BB962C8B-B14F-4D97-AF65-F5344CB8AC3E}">
        <p14:creationId xmlns:p14="http://schemas.microsoft.com/office/powerpoint/2010/main" val="2635760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13</a:t>
            </a:fld>
            <a:endParaRPr lang="uk-UA"/>
          </a:p>
        </p:txBody>
      </p:sp>
    </p:spTree>
    <p:extLst>
      <p:ext uri="{BB962C8B-B14F-4D97-AF65-F5344CB8AC3E}">
        <p14:creationId xmlns:p14="http://schemas.microsoft.com/office/powerpoint/2010/main" val="36336451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14</a:t>
            </a:fld>
            <a:endParaRPr lang="uk-UA"/>
          </a:p>
        </p:txBody>
      </p:sp>
    </p:spTree>
    <p:extLst>
      <p:ext uri="{BB962C8B-B14F-4D97-AF65-F5344CB8AC3E}">
        <p14:creationId xmlns:p14="http://schemas.microsoft.com/office/powerpoint/2010/main" val="3844777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4C5B1A87-CACE-4EAF-8406-72BB94EC30A1}" type="slidenum">
              <a:rPr lang="uk-UA" smtClean="0"/>
              <a:t>16</a:t>
            </a:fld>
            <a:endParaRPr lang="uk-UA"/>
          </a:p>
        </p:txBody>
      </p:sp>
    </p:spTree>
    <p:extLst>
      <p:ext uri="{BB962C8B-B14F-4D97-AF65-F5344CB8AC3E}">
        <p14:creationId xmlns:p14="http://schemas.microsoft.com/office/powerpoint/2010/main" val="2510709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3/13/2024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8452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3/13/2024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3191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3/13/2024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7370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3/13/2024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4875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E5059C3-6A89-4494-99FF-5A4D6FFD50EB}" type="datetimeFigureOut">
              <a:rPr lang="en-US" smtClean="0"/>
              <a:t>3/13/2024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66837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3/13/2024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1981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3/13/2024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6818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3/13/2024</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3743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3/13/2024</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535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7D525BB-DA17-4BA0-B3C8-3AC3ABC827E6}" type="datetimeFigureOut">
              <a:rPr lang="en-US" smtClean="0"/>
              <a:t>3/13/2024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956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6C4C9A-3960-41CF-A4E9-2A8FB932454B}" type="datetimeFigureOut">
              <a:rPr lang="en-US" smtClean="0"/>
              <a:t>3/13/2024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786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C1C18-307B-4F68-A007-B5B542270E8D}" type="datetimeFigureOut">
              <a:rPr lang="en-US" smtClean="0"/>
              <a:t>3/13/2024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2382814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zakon.rada.gov.ua/laws/show/342-2018-%D0%BF#n13"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zakon.rada.gov.ua/laws/show/342-2018-%D0%BF#n62"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hyperlink" Target="https://zakon.rada.gov.ua/laws/show/z1787-23#Text" TargetMode="External"/><Relationship Id="rId3" Type="http://schemas.openxmlformats.org/officeDocument/2006/relationships/hyperlink" Target="https://zakon.rada.gov.ua/laws/show/2768-14#Text" TargetMode="External"/><Relationship Id="rId7" Type="http://schemas.openxmlformats.org/officeDocument/2006/relationships/hyperlink" Target="https://zakon.rada.gov.ua/laws/show/801-2018-%D0%BF#Text" TargetMode="External"/><Relationship Id="rId2" Type="http://schemas.openxmlformats.org/officeDocument/2006/relationships/hyperlink" Target="https://zakon.rada.gov.ua/laws/show/254%D0%BA/96-%D0%B2%D1%80#Text" TargetMode="External"/><Relationship Id="rId1" Type="http://schemas.openxmlformats.org/officeDocument/2006/relationships/slideLayout" Target="../slideLayouts/slideLayout2.xml"/><Relationship Id="rId6" Type="http://schemas.openxmlformats.org/officeDocument/2006/relationships/hyperlink" Target="https://zakon.rada.gov.ua/laws/show/963-15#Text" TargetMode="External"/><Relationship Id="rId5" Type="http://schemas.openxmlformats.org/officeDocument/2006/relationships/hyperlink" Target="https://zakon.rada.gov.ua/laws/show/877-16#Text" TargetMode="External"/><Relationship Id="rId4" Type="http://schemas.openxmlformats.org/officeDocument/2006/relationships/hyperlink" Target="https://zakon.rada.gov.ua/laws/show/962-15#Text"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124E73-99A3-47FD-9BC3-DCB190814CF5}"/>
              </a:ext>
            </a:extLst>
          </p:cNvPr>
          <p:cNvSpPr>
            <a:spLocks noGrp="1"/>
          </p:cNvSpPr>
          <p:nvPr>
            <p:ph type="ctrTitle"/>
          </p:nvPr>
        </p:nvSpPr>
        <p:spPr>
          <a:xfrm>
            <a:off x="670560" y="1920239"/>
            <a:ext cx="10850880" cy="2692401"/>
          </a:xfrm>
        </p:spPr>
        <p:txBody>
          <a:bodyPr>
            <a:normAutofit fontScale="90000"/>
          </a:bodyPr>
          <a:lstStyle/>
          <a:p>
            <a:pPr algn="ctr"/>
            <a:r>
              <a:rPr lang="ru-RU" sz="5600" b="1" dirty="0"/>
              <a:t>ОСНОВНІ ЗАСАДИ </a:t>
            </a:r>
            <a:br>
              <a:rPr lang="ru-RU" sz="5600" b="1" dirty="0"/>
            </a:br>
            <a:r>
              <a:rPr lang="ru-RU" sz="5600" b="1" dirty="0"/>
              <a:t>ДЕРЖАВНОГО НАГЛЯДУ (КОНТРОЛЮ) </a:t>
            </a:r>
            <a:br>
              <a:rPr lang="ru-RU" sz="5600" b="1" dirty="0"/>
            </a:br>
            <a:r>
              <a:rPr lang="ru-RU" sz="5600" b="1" dirty="0"/>
              <a:t>У СФЕРІ ГОСПОДАРСЬКОЇ ДІЯЛЬНОСТІ</a:t>
            </a:r>
            <a:endParaRPr lang="uk-UA" sz="5600" b="1" dirty="0"/>
          </a:p>
        </p:txBody>
      </p:sp>
      <p:sp>
        <p:nvSpPr>
          <p:cNvPr id="3" name="Подзаголовок 2">
            <a:extLst>
              <a:ext uri="{FF2B5EF4-FFF2-40B4-BE49-F238E27FC236}">
                <a16:creationId xmlns:a16="http://schemas.microsoft.com/office/drawing/2014/main" id="{917457D7-F28C-49B1-AB30-0C61A49199B0}"/>
              </a:ext>
            </a:extLst>
          </p:cNvPr>
          <p:cNvSpPr>
            <a:spLocks noGrp="1"/>
          </p:cNvSpPr>
          <p:nvPr>
            <p:ph type="subTitle" idx="1"/>
          </p:nvPr>
        </p:nvSpPr>
        <p:spPr>
          <a:xfrm>
            <a:off x="3294233" y="581096"/>
            <a:ext cx="5357600" cy="1160213"/>
          </a:xfrm>
        </p:spPr>
        <p:txBody>
          <a:bodyPr>
            <a:normAutofit/>
          </a:bodyPr>
          <a:lstStyle/>
          <a:p>
            <a:r>
              <a:rPr lang="uk-UA" sz="3600" b="1" dirty="0"/>
              <a:t>Лекція 3</a:t>
            </a:r>
          </a:p>
        </p:txBody>
      </p:sp>
    </p:spTree>
    <p:extLst>
      <p:ext uri="{BB962C8B-B14F-4D97-AF65-F5344CB8AC3E}">
        <p14:creationId xmlns:p14="http://schemas.microsoft.com/office/powerpoint/2010/main" val="135877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611BE3-56C0-435F-A715-44A57B66D62F}"/>
              </a:ext>
            </a:extLst>
          </p:cNvPr>
          <p:cNvSpPr>
            <a:spLocks noGrp="1"/>
          </p:cNvSpPr>
          <p:nvPr>
            <p:ph type="title"/>
          </p:nvPr>
        </p:nvSpPr>
        <p:spPr>
          <a:xfrm>
            <a:off x="838200" y="120190"/>
            <a:ext cx="10515600" cy="1325563"/>
          </a:xfrm>
        </p:spPr>
        <p:txBody>
          <a:bodyPr/>
          <a:lstStyle/>
          <a:p>
            <a:pPr algn="ctr"/>
            <a:r>
              <a:rPr lang="uk-UA" sz="4400" dirty="0"/>
              <a:t>Загальні вимоги до здійснення державного нагляду (контролю)</a:t>
            </a:r>
            <a:endParaRPr lang="uk-UA" dirty="0"/>
          </a:p>
        </p:txBody>
      </p:sp>
      <p:sp>
        <p:nvSpPr>
          <p:cNvPr id="3" name="Объект 2">
            <a:extLst>
              <a:ext uri="{FF2B5EF4-FFF2-40B4-BE49-F238E27FC236}">
                <a16:creationId xmlns:a16="http://schemas.microsoft.com/office/drawing/2014/main" id="{857EF572-1C76-498A-96C7-8BE66C4D4B5C}"/>
              </a:ext>
            </a:extLst>
          </p:cNvPr>
          <p:cNvSpPr>
            <a:spLocks noGrp="1"/>
          </p:cNvSpPr>
          <p:nvPr>
            <p:ph idx="1"/>
          </p:nvPr>
        </p:nvSpPr>
        <p:spPr>
          <a:xfrm>
            <a:off x="146957" y="1690688"/>
            <a:ext cx="11887199" cy="4971369"/>
          </a:xfrm>
          <a:solidFill>
            <a:schemeClr val="accent5">
              <a:lumMod val="40000"/>
              <a:lumOff val="60000"/>
            </a:schemeClr>
          </a:solidFill>
        </p:spPr>
        <p:txBody>
          <a:bodyPr>
            <a:normAutofit fontScale="85000" lnSpcReduction="10000"/>
          </a:bodyPr>
          <a:lstStyle/>
          <a:p>
            <a:pPr marL="0" indent="0" algn="just">
              <a:buNone/>
            </a:pPr>
            <a:r>
              <a:rPr lang="uk-UA" sz="2400" dirty="0"/>
              <a:t>3. Планові та позапланові </a:t>
            </a:r>
            <a:r>
              <a:rPr lang="uk-UA" sz="2400" u="sng" dirty="0"/>
              <a:t>заходи здійснюються в робочий час суб'єкта господарювання</a:t>
            </a:r>
            <a:r>
              <a:rPr lang="uk-UA" sz="2400" dirty="0"/>
              <a:t>, встановлений його правилами внутрішнього трудового розпорядку.</a:t>
            </a:r>
          </a:p>
          <a:p>
            <a:pPr marL="0" indent="0" algn="just">
              <a:buNone/>
            </a:pPr>
            <a:r>
              <a:rPr lang="ru-RU" sz="2400" dirty="0"/>
              <a:t>4. </a:t>
            </a:r>
            <a:r>
              <a:rPr lang="uk-UA" sz="2400" dirty="0"/>
              <a:t>Виключно законами встановлюються:</a:t>
            </a:r>
          </a:p>
          <a:p>
            <a:pPr marL="801688" indent="-350838" algn="just">
              <a:buFont typeface="Wingdings" panose="05000000000000000000" pitchFamily="2" charset="2"/>
              <a:buChar char="ü"/>
            </a:pPr>
            <a:r>
              <a:rPr lang="uk-UA" sz="2400" dirty="0"/>
              <a:t>органи, уповноважені здійснювати державний нагляд (контроль) у сфері господарської діяльності;</a:t>
            </a:r>
          </a:p>
          <a:p>
            <a:pPr marL="801688" indent="-350838" algn="just">
              <a:buFont typeface="Wingdings" panose="05000000000000000000" pitchFamily="2" charset="2"/>
              <a:buChar char="ü"/>
            </a:pPr>
            <a:r>
              <a:rPr lang="uk-UA" sz="2400" dirty="0"/>
              <a:t>види господарської діяльності, які є предметом державного нагляду (контролю);</a:t>
            </a:r>
          </a:p>
          <a:p>
            <a:pPr marL="801688" indent="-350838" algn="just">
              <a:buFont typeface="Wingdings" panose="05000000000000000000" pitchFamily="2" charset="2"/>
              <a:buChar char="ü"/>
            </a:pPr>
            <a:r>
              <a:rPr lang="uk-UA" sz="2400" dirty="0"/>
              <a:t>повноваження органів державного нагляду (контролю) щодо зупинення виробництва (виготовлення) або реалізації продукції, виконання робіт, надання послуг;</a:t>
            </a:r>
          </a:p>
          <a:p>
            <a:pPr marL="801688" indent="-350838" algn="just">
              <a:buFont typeface="Wingdings" panose="05000000000000000000" pitchFamily="2" charset="2"/>
              <a:buChar char="ü"/>
            </a:pPr>
            <a:r>
              <a:rPr lang="uk-UA" sz="2400" dirty="0"/>
              <a:t>вичерпний перелік підстав для зупинення господарської діяльності;</a:t>
            </a:r>
          </a:p>
          <a:p>
            <a:pPr marL="801688" indent="-350838" algn="just">
              <a:buFont typeface="Wingdings" panose="05000000000000000000" pitchFamily="2" charset="2"/>
              <a:buChar char="ü"/>
            </a:pPr>
            <a:r>
              <a:rPr lang="uk-UA" sz="2400" dirty="0"/>
              <a:t>спосіб та форми здійснення заходів здійснення державного нагляду (контролю);</a:t>
            </a:r>
          </a:p>
          <a:p>
            <a:pPr marL="801688" indent="-350838" algn="just">
              <a:buFont typeface="Wingdings" panose="05000000000000000000" pitchFamily="2" charset="2"/>
              <a:buChar char="ü"/>
            </a:pPr>
            <a:r>
              <a:rPr lang="uk-UA" sz="2400" dirty="0"/>
              <a:t>санкції за порушення вимог законодавства і перелік порушень, які є підставою для видачі органом державного нагляду (контролю) припису, розпорядження або іншого розпорядчого документа.</a:t>
            </a:r>
          </a:p>
          <a:p>
            <a:pPr marL="0" indent="0" algn="just">
              <a:buNone/>
            </a:pPr>
            <a:r>
              <a:rPr lang="ru-RU" sz="2400" dirty="0"/>
              <a:t>Орган державного </a:t>
            </a:r>
            <a:r>
              <a:rPr lang="uk-UA" sz="2400" dirty="0"/>
              <a:t>нагляду (контролю) </a:t>
            </a:r>
            <a:r>
              <a:rPr lang="uk-UA" sz="2400" u="sng" dirty="0"/>
              <a:t>не може здійснювати державний нагляд (контроль) у сфері господарської діяльності, якщо закон прямо не уповноважує такий орган на здійснення державного нагляду (контролю) у певній сфері господарської діяльності </a:t>
            </a:r>
            <a:r>
              <a:rPr lang="uk-UA" sz="2400" dirty="0"/>
              <a:t>та не визначає повноваження такого органу під час здійснення державного нагляду </a:t>
            </a:r>
            <a:r>
              <a:rPr lang="ru-RU" sz="2400" dirty="0"/>
              <a:t>(контролю).</a:t>
            </a:r>
            <a:endParaRPr lang="uk-UA" sz="2400" dirty="0"/>
          </a:p>
          <a:p>
            <a:pPr marL="0" indent="0" algn="just">
              <a:buNone/>
            </a:pPr>
            <a:endParaRPr lang="ru-RU" sz="2400" b="1" dirty="0"/>
          </a:p>
          <a:p>
            <a:pPr marL="0" indent="0" algn="just">
              <a:buNone/>
            </a:pPr>
            <a:endParaRPr lang="ru-RU" sz="2400" b="1" dirty="0"/>
          </a:p>
          <a:p>
            <a:pPr marL="0" indent="0" algn="just">
              <a:buNone/>
            </a:pPr>
            <a:endParaRPr lang="ru-RU" sz="2400" dirty="0"/>
          </a:p>
        </p:txBody>
      </p:sp>
      <p:sp>
        <p:nvSpPr>
          <p:cNvPr id="4" name="TextBox 3">
            <a:extLst>
              <a:ext uri="{FF2B5EF4-FFF2-40B4-BE49-F238E27FC236}">
                <a16:creationId xmlns:a16="http://schemas.microsoft.com/office/drawing/2014/main" id="{BF84F3DF-B7C8-4736-A900-F18BDC91E87B}"/>
              </a:ext>
            </a:extLst>
          </p:cNvPr>
          <p:cNvSpPr txBox="1"/>
          <p:nvPr/>
        </p:nvSpPr>
        <p:spPr>
          <a:xfrm>
            <a:off x="619760" y="6645367"/>
            <a:ext cx="6096000" cy="246221"/>
          </a:xfrm>
          <a:prstGeom prst="rect">
            <a:avLst/>
          </a:prstGeom>
          <a:noFill/>
        </p:spPr>
        <p:txBody>
          <a:bodyPr wrap="square">
            <a:spAutoFit/>
          </a:bodyPr>
          <a:lstStyle/>
          <a:p>
            <a:r>
              <a:rPr lang="en-GB" sz="1000" dirty="0"/>
              <a:t>https://zakon.rada.gov.ua/laws/card/877-16</a:t>
            </a:r>
            <a:endParaRPr lang="uk-UA" sz="1000" dirty="0"/>
          </a:p>
        </p:txBody>
      </p:sp>
    </p:spTree>
    <p:extLst>
      <p:ext uri="{BB962C8B-B14F-4D97-AF65-F5344CB8AC3E}">
        <p14:creationId xmlns:p14="http://schemas.microsoft.com/office/powerpoint/2010/main" val="1111087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611BE3-56C0-435F-A715-44A57B66D62F}"/>
              </a:ext>
            </a:extLst>
          </p:cNvPr>
          <p:cNvSpPr>
            <a:spLocks noGrp="1"/>
          </p:cNvSpPr>
          <p:nvPr>
            <p:ph type="title"/>
          </p:nvPr>
        </p:nvSpPr>
        <p:spPr>
          <a:xfrm>
            <a:off x="838199" y="0"/>
            <a:ext cx="10515600" cy="1325563"/>
          </a:xfrm>
        </p:spPr>
        <p:txBody>
          <a:bodyPr/>
          <a:lstStyle/>
          <a:p>
            <a:pPr algn="ctr"/>
            <a:r>
              <a:rPr lang="uk-UA" sz="4400" dirty="0"/>
              <a:t>Загальні вимоги до здійснення державного нагляду (контролю)</a:t>
            </a:r>
            <a:endParaRPr lang="uk-UA" dirty="0"/>
          </a:p>
        </p:txBody>
      </p:sp>
      <p:sp>
        <p:nvSpPr>
          <p:cNvPr id="3" name="Объект 2">
            <a:extLst>
              <a:ext uri="{FF2B5EF4-FFF2-40B4-BE49-F238E27FC236}">
                <a16:creationId xmlns:a16="http://schemas.microsoft.com/office/drawing/2014/main" id="{857EF572-1C76-498A-96C7-8BE66C4D4B5C}"/>
              </a:ext>
            </a:extLst>
          </p:cNvPr>
          <p:cNvSpPr>
            <a:spLocks noGrp="1"/>
          </p:cNvSpPr>
          <p:nvPr>
            <p:ph idx="1"/>
          </p:nvPr>
        </p:nvSpPr>
        <p:spPr>
          <a:xfrm>
            <a:off x="152399" y="1227225"/>
            <a:ext cx="11887199" cy="5630775"/>
          </a:xfrm>
          <a:solidFill>
            <a:schemeClr val="accent5">
              <a:lumMod val="40000"/>
              <a:lumOff val="60000"/>
            </a:schemeClr>
          </a:solidFill>
        </p:spPr>
        <p:txBody>
          <a:bodyPr>
            <a:noAutofit/>
          </a:bodyPr>
          <a:lstStyle/>
          <a:p>
            <a:pPr marL="0" indent="0" algn="just">
              <a:buNone/>
            </a:pPr>
            <a:r>
              <a:rPr lang="uk-UA" sz="2300" dirty="0"/>
              <a:t>5. </a:t>
            </a:r>
            <a:r>
              <a:rPr lang="uk-UA" sz="2300" u="sng" dirty="0"/>
              <a:t>Виробництво (виготовлення) або реалізація продукції, виконання робіт, надання послуг суб’єктами господарювання можуть бути зупинені</a:t>
            </a:r>
            <a:r>
              <a:rPr lang="uk-UA" sz="2300" dirty="0"/>
              <a:t> повністю або частково виключно за рішенням суду.</a:t>
            </a:r>
          </a:p>
          <a:p>
            <a:pPr marL="0" indent="0" algn="just">
              <a:buNone/>
            </a:pPr>
            <a:r>
              <a:rPr lang="uk-UA" sz="2300" u="sng" dirty="0"/>
              <a:t>Відновлення</a:t>
            </a:r>
            <a:r>
              <a:rPr lang="uk-UA" sz="2300" dirty="0"/>
              <a:t> виробництва (виготовлення) або реалізації продукції, виконання робіт, надання послуг суб’єктами господарювання після призупинення можливе </a:t>
            </a:r>
            <a:r>
              <a:rPr lang="uk-UA" sz="2300" u="sng" dirty="0"/>
              <a:t>з моменту отримання органом державного нагляду (контролю), який ініціював призупинення, повідомлення суб’єкта господарювання про усунення ним усіх встановлених судом порушень</a:t>
            </a:r>
            <a:r>
              <a:rPr lang="uk-UA" sz="2300" dirty="0"/>
              <a:t>.</a:t>
            </a:r>
          </a:p>
          <a:p>
            <a:pPr marL="0" indent="0" algn="just">
              <a:buNone/>
            </a:pPr>
            <a:r>
              <a:rPr lang="uk-UA" sz="2300" dirty="0"/>
              <a:t>6. Посадовій особі органу державного нагляду (контролю) забороняється здійснювати державний нагляд (контроль) щодо суб'єктів господарювання, з якими (або із службовими особами яких) посадова особа перебуває </a:t>
            </a:r>
            <a:r>
              <a:rPr lang="uk-UA" sz="2300" u="sng" dirty="0"/>
              <a:t>в родинних стосунках, або в разі виникнення у неї конфлікту інтересів </a:t>
            </a:r>
            <a:r>
              <a:rPr lang="uk-UA" sz="2300" dirty="0"/>
              <a:t>згідно із законодавством у сфері запобігання і протидії корупції.</a:t>
            </a:r>
          </a:p>
          <a:p>
            <a:pPr marL="0" indent="0" algn="just">
              <a:buNone/>
            </a:pPr>
            <a:r>
              <a:rPr lang="uk-UA" sz="2300" dirty="0"/>
              <a:t>7. У разі якщо норма закону чи іншого нормативно-правового </a:t>
            </a:r>
            <a:r>
              <a:rPr lang="uk-UA" sz="2300" dirty="0" err="1"/>
              <a:t>акта</a:t>
            </a:r>
            <a:r>
              <a:rPr lang="uk-UA" sz="2300" dirty="0"/>
              <a:t>, виданого на підставі закону, або якщо норми різних законів чи різних нормативно-правових актів допускають неоднозначне (множинне) трактування прав і обов’язків суб’єкта господарювання або повноважень органу державного нагляду (контролю), така </a:t>
            </a:r>
            <a:r>
              <a:rPr lang="uk-UA" sz="2300" u="sng" dirty="0"/>
              <a:t>норма трактується в інтересах суб’єкта господарювання</a:t>
            </a:r>
            <a:r>
              <a:rPr lang="uk-UA" sz="2300" dirty="0"/>
              <a:t>.</a:t>
            </a:r>
          </a:p>
          <a:p>
            <a:pPr marL="0" indent="0" algn="just">
              <a:buNone/>
            </a:pPr>
            <a:endParaRPr lang="ru-RU" sz="2300" b="1" dirty="0"/>
          </a:p>
          <a:p>
            <a:pPr marL="0" indent="0" algn="just">
              <a:buNone/>
            </a:pPr>
            <a:endParaRPr lang="ru-RU" sz="2300" dirty="0"/>
          </a:p>
        </p:txBody>
      </p:sp>
      <p:sp>
        <p:nvSpPr>
          <p:cNvPr id="4" name="TextBox 3">
            <a:extLst>
              <a:ext uri="{FF2B5EF4-FFF2-40B4-BE49-F238E27FC236}">
                <a16:creationId xmlns:a16="http://schemas.microsoft.com/office/drawing/2014/main" id="{BF84F3DF-B7C8-4736-A900-F18BDC91E87B}"/>
              </a:ext>
            </a:extLst>
          </p:cNvPr>
          <p:cNvSpPr txBox="1"/>
          <p:nvPr/>
        </p:nvSpPr>
        <p:spPr>
          <a:xfrm>
            <a:off x="619760" y="6645367"/>
            <a:ext cx="6096000" cy="246221"/>
          </a:xfrm>
          <a:prstGeom prst="rect">
            <a:avLst/>
          </a:prstGeom>
          <a:noFill/>
        </p:spPr>
        <p:txBody>
          <a:bodyPr wrap="square">
            <a:spAutoFit/>
          </a:bodyPr>
          <a:lstStyle/>
          <a:p>
            <a:r>
              <a:rPr lang="en-GB" sz="1000" dirty="0"/>
              <a:t>https://zakon.rada.gov.ua/laws/card/877-16</a:t>
            </a:r>
            <a:endParaRPr lang="uk-UA" sz="1000" dirty="0"/>
          </a:p>
        </p:txBody>
      </p:sp>
    </p:spTree>
    <p:extLst>
      <p:ext uri="{BB962C8B-B14F-4D97-AF65-F5344CB8AC3E}">
        <p14:creationId xmlns:p14="http://schemas.microsoft.com/office/powerpoint/2010/main" val="3934175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611BE3-56C0-435F-A715-44A57B66D62F}"/>
              </a:ext>
            </a:extLst>
          </p:cNvPr>
          <p:cNvSpPr>
            <a:spLocks noGrp="1"/>
          </p:cNvSpPr>
          <p:nvPr>
            <p:ph type="title"/>
          </p:nvPr>
        </p:nvSpPr>
        <p:spPr>
          <a:xfrm>
            <a:off x="838199" y="0"/>
            <a:ext cx="10515600" cy="1325563"/>
          </a:xfrm>
        </p:spPr>
        <p:txBody>
          <a:bodyPr/>
          <a:lstStyle/>
          <a:p>
            <a:pPr algn="ctr"/>
            <a:r>
              <a:rPr lang="uk-UA" sz="4400" dirty="0"/>
              <a:t>Загальні вимоги до здійснення державного нагляду (контролю)</a:t>
            </a:r>
            <a:endParaRPr lang="uk-UA" dirty="0"/>
          </a:p>
        </p:txBody>
      </p:sp>
      <p:sp>
        <p:nvSpPr>
          <p:cNvPr id="3" name="Объект 2">
            <a:extLst>
              <a:ext uri="{FF2B5EF4-FFF2-40B4-BE49-F238E27FC236}">
                <a16:creationId xmlns:a16="http://schemas.microsoft.com/office/drawing/2014/main" id="{857EF572-1C76-498A-96C7-8BE66C4D4B5C}"/>
              </a:ext>
            </a:extLst>
          </p:cNvPr>
          <p:cNvSpPr>
            <a:spLocks noGrp="1"/>
          </p:cNvSpPr>
          <p:nvPr>
            <p:ph idx="1"/>
          </p:nvPr>
        </p:nvSpPr>
        <p:spPr>
          <a:xfrm>
            <a:off x="152399" y="1227225"/>
            <a:ext cx="11887199" cy="5630775"/>
          </a:xfrm>
          <a:solidFill>
            <a:schemeClr val="accent5">
              <a:lumMod val="40000"/>
              <a:lumOff val="60000"/>
            </a:schemeClr>
          </a:solidFill>
        </p:spPr>
        <p:txBody>
          <a:bodyPr>
            <a:noAutofit/>
          </a:bodyPr>
          <a:lstStyle/>
          <a:p>
            <a:pPr marL="0" indent="0" algn="just">
              <a:buNone/>
            </a:pPr>
            <a:r>
              <a:rPr lang="uk-UA" sz="2300" dirty="0"/>
              <a:t>8. Органи державного нагляду (контролю) та суб'єкти господарювання </a:t>
            </a:r>
            <a:r>
              <a:rPr lang="uk-UA" sz="2300" u="sng" dirty="0"/>
              <a:t>мають право фіксувати процес здійснення</a:t>
            </a:r>
            <a:r>
              <a:rPr lang="uk-UA" sz="2300" dirty="0"/>
              <a:t> планового або позапланового заходу чи кожну окрему дію засобами аудіо- та відеотехніки, не перешкоджаючи здійсненню такого заходу.</a:t>
            </a:r>
          </a:p>
          <a:p>
            <a:pPr marL="0" indent="0" algn="just">
              <a:buNone/>
            </a:pPr>
            <a:r>
              <a:rPr lang="uk-UA" sz="2300" dirty="0"/>
              <a:t>9. Невиконання приписів, розпоряджень та інших розпорядчих документів органу державного нагляду (контролю) тягне за собою </a:t>
            </a:r>
            <a:r>
              <a:rPr lang="uk-UA" sz="2300" u="sng" dirty="0"/>
              <a:t>застосування штрафних санкцій до суб'єкта </a:t>
            </a:r>
            <a:r>
              <a:rPr lang="uk-UA" sz="2300" dirty="0"/>
              <a:t>господарювання згідно із законом.</a:t>
            </a:r>
          </a:p>
          <a:p>
            <a:pPr marL="0" indent="0" algn="just">
              <a:buNone/>
            </a:pPr>
            <a:r>
              <a:rPr lang="uk-UA" sz="2300" dirty="0"/>
              <a:t>10. Посадові особи органу державного нагляду (контролю) з метою з'ясування обставин, які мають значення для повноти проведення заходу, здійснюють у межах повноважень, передбачених законом, </a:t>
            </a:r>
            <a:r>
              <a:rPr lang="uk-UA" sz="2300" u="sng" dirty="0"/>
              <a:t>огляд територій або приміщень, </a:t>
            </a:r>
            <a:r>
              <a:rPr lang="uk-UA" sz="2300" dirty="0"/>
              <a:t>які використовуються для провадження господарської діяльності, а також </a:t>
            </a:r>
            <a:r>
              <a:rPr lang="uk-UA" sz="2300" u="sng" dirty="0"/>
              <a:t>будь-яких документів чи предметів</a:t>
            </a:r>
            <a:r>
              <a:rPr lang="uk-UA" sz="2300" dirty="0"/>
              <a:t>, якщо це передбачено законом.</a:t>
            </a:r>
          </a:p>
          <a:p>
            <a:pPr marL="0" indent="0" algn="just">
              <a:buNone/>
            </a:pPr>
            <a:r>
              <a:rPr lang="uk-UA" sz="2300" dirty="0"/>
              <a:t>Під час проведення заходів державного нагляду (контролю) </a:t>
            </a:r>
            <a:r>
              <a:rPr lang="uk-UA" sz="2300" u="sng" dirty="0"/>
              <a:t>не допускається вилучення у суб’єктів господарювання оригіна</a:t>
            </a:r>
            <a:r>
              <a:rPr lang="uk-UA" sz="2300" dirty="0"/>
              <a:t>лів їхніх фінансово-господарських, бухгалтерських та інших </a:t>
            </a:r>
            <a:r>
              <a:rPr lang="uk-UA" sz="2300" u="sng" dirty="0"/>
              <a:t>документів, а також комп’ютерів, їх частин, </a:t>
            </a:r>
            <a:r>
              <a:rPr lang="uk-UA" sz="2300" dirty="0"/>
              <a:t>крім випадків, передбачених кримінальним процесуальним законодавством.</a:t>
            </a:r>
            <a:endParaRPr lang="uk-UA" sz="2300" b="1" dirty="0"/>
          </a:p>
          <a:p>
            <a:pPr marL="0" indent="0" algn="just">
              <a:buNone/>
            </a:pPr>
            <a:endParaRPr lang="uk-UA" sz="2300" dirty="0"/>
          </a:p>
        </p:txBody>
      </p:sp>
      <p:sp>
        <p:nvSpPr>
          <p:cNvPr id="4" name="TextBox 3">
            <a:extLst>
              <a:ext uri="{FF2B5EF4-FFF2-40B4-BE49-F238E27FC236}">
                <a16:creationId xmlns:a16="http://schemas.microsoft.com/office/drawing/2014/main" id="{BF84F3DF-B7C8-4736-A900-F18BDC91E87B}"/>
              </a:ext>
            </a:extLst>
          </p:cNvPr>
          <p:cNvSpPr txBox="1"/>
          <p:nvPr/>
        </p:nvSpPr>
        <p:spPr>
          <a:xfrm>
            <a:off x="619760" y="6645367"/>
            <a:ext cx="6096000" cy="246221"/>
          </a:xfrm>
          <a:prstGeom prst="rect">
            <a:avLst/>
          </a:prstGeom>
          <a:noFill/>
        </p:spPr>
        <p:txBody>
          <a:bodyPr wrap="square">
            <a:spAutoFit/>
          </a:bodyPr>
          <a:lstStyle/>
          <a:p>
            <a:r>
              <a:rPr lang="en-GB" sz="1000" dirty="0"/>
              <a:t>https://zakon.rada.gov.ua/laws/card/877-16</a:t>
            </a:r>
            <a:endParaRPr lang="uk-UA" sz="1000" dirty="0"/>
          </a:p>
        </p:txBody>
      </p:sp>
    </p:spTree>
    <p:extLst>
      <p:ext uri="{BB962C8B-B14F-4D97-AF65-F5344CB8AC3E}">
        <p14:creationId xmlns:p14="http://schemas.microsoft.com/office/powerpoint/2010/main" val="734823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611BE3-56C0-435F-A715-44A57B66D62F}"/>
              </a:ext>
            </a:extLst>
          </p:cNvPr>
          <p:cNvSpPr>
            <a:spLocks noGrp="1"/>
          </p:cNvSpPr>
          <p:nvPr>
            <p:ph type="title"/>
          </p:nvPr>
        </p:nvSpPr>
        <p:spPr>
          <a:xfrm>
            <a:off x="838199" y="0"/>
            <a:ext cx="10515600" cy="1325563"/>
          </a:xfrm>
        </p:spPr>
        <p:txBody>
          <a:bodyPr/>
          <a:lstStyle/>
          <a:p>
            <a:pPr algn="ctr"/>
            <a:r>
              <a:rPr lang="uk-UA" sz="4400" dirty="0"/>
              <a:t>Загальні вимоги до здійснення державного нагляду (контролю)</a:t>
            </a:r>
            <a:endParaRPr lang="uk-UA" dirty="0"/>
          </a:p>
        </p:txBody>
      </p:sp>
      <p:sp>
        <p:nvSpPr>
          <p:cNvPr id="3" name="Объект 2">
            <a:extLst>
              <a:ext uri="{FF2B5EF4-FFF2-40B4-BE49-F238E27FC236}">
                <a16:creationId xmlns:a16="http://schemas.microsoft.com/office/drawing/2014/main" id="{857EF572-1C76-498A-96C7-8BE66C4D4B5C}"/>
              </a:ext>
            </a:extLst>
          </p:cNvPr>
          <p:cNvSpPr>
            <a:spLocks noGrp="1"/>
          </p:cNvSpPr>
          <p:nvPr>
            <p:ph idx="1"/>
          </p:nvPr>
        </p:nvSpPr>
        <p:spPr>
          <a:xfrm>
            <a:off x="152399" y="1227225"/>
            <a:ext cx="11887199" cy="5630775"/>
          </a:xfrm>
          <a:solidFill>
            <a:schemeClr val="accent5">
              <a:lumMod val="40000"/>
              <a:lumOff val="60000"/>
            </a:schemeClr>
          </a:solidFill>
        </p:spPr>
        <p:txBody>
          <a:bodyPr>
            <a:noAutofit/>
          </a:bodyPr>
          <a:lstStyle/>
          <a:p>
            <a:pPr marL="0" indent="0" algn="just">
              <a:buNone/>
            </a:pPr>
            <a:r>
              <a:rPr lang="uk-UA" dirty="0"/>
              <a:t>11. Плановий чи позаплановий захід щодо суб’єкта господарювання - юридичної особи має здійснюватися </a:t>
            </a:r>
            <a:r>
              <a:rPr lang="uk-UA" u="sng" dirty="0"/>
              <a:t>у присутності керівника або особи, уповноваженої </a:t>
            </a:r>
            <a:r>
              <a:rPr lang="uk-UA" dirty="0"/>
              <a:t>керівником. Плановий чи позаплановий захід щодо фізичної особи - підприємця має здійснюватися за його присутності або за присутності уповноваженої ним особи.</a:t>
            </a:r>
          </a:p>
          <a:p>
            <a:pPr marL="0" indent="0" algn="just">
              <a:buNone/>
            </a:pPr>
            <a:r>
              <a:rPr lang="uk-UA" dirty="0"/>
              <a:t>12. Перед початком здійснення державного нагляду (контролю) посадова особа органу державного нагляду (контролю) вносить </a:t>
            </a:r>
            <a:r>
              <a:rPr lang="uk-UA" u="sng" dirty="0"/>
              <a:t>запис до журналу реєстрації заходів державного нагляду (контролю) </a:t>
            </a:r>
            <a:r>
              <a:rPr lang="uk-UA" dirty="0"/>
              <a:t>(за наявності такого журналу у суб’єкта господарювання).</a:t>
            </a:r>
          </a:p>
          <a:p>
            <a:pPr marL="0" indent="0" algn="just">
              <a:buNone/>
            </a:pPr>
            <a:r>
              <a:rPr lang="uk-UA" dirty="0"/>
              <a:t>13. Діяльність органів державного нагляду (контролю), пов'язана зі </a:t>
            </a:r>
            <a:r>
              <a:rPr lang="uk-UA" u="sng" dirty="0"/>
              <a:t>збором інформації, метою якого є отримання відомостей про масові явища та процеси,</a:t>
            </a:r>
            <a:r>
              <a:rPr lang="uk-UA" dirty="0"/>
              <a:t> що відбуваються у сфері господарської діяльності, </a:t>
            </a:r>
            <a:r>
              <a:rPr lang="uk-UA" u="sng" dirty="0"/>
              <a:t>не вважається заходами державного нагляду (контролю).</a:t>
            </a:r>
          </a:p>
        </p:txBody>
      </p:sp>
      <p:sp>
        <p:nvSpPr>
          <p:cNvPr id="4" name="TextBox 3">
            <a:extLst>
              <a:ext uri="{FF2B5EF4-FFF2-40B4-BE49-F238E27FC236}">
                <a16:creationId xmlns:a16="http://schemas.microsoft.com/office/drawing/2014/main" id="{BF84F3DF-B7C8-4736-A900-F18BDC91E87B}"/>
              </a:ext>
            </a:extLst>
          </p:cNvPr>
          <p:cNvSpPr txBox="1"/>
          <p:nvPr/>
        </p:nvSpPr>
        <p:spPr>
          <a:xfrm>
            <a:off x="619760" y="6645367"/>
            <a:ext cx="6096000" cy="246221"/>
          </a:xfrm>
          <a:prstGeom prst="rect">
            <a:avLst/>
          </a:prstGeom>
          <a:noFill/>
        </p:spPr>
        <p:txBody>
          <a:bodyPr wrap="square">
            <a:spAutoFit/>
          </a:bodyPr>
          <a:lstStyle/>
          <a:p>
            <a:r>
              <a:rPr lang="en-GB" sz="1000" dirty="0"/>
              <a:t>https://zakon.rada.gov.ua/laws/card/877-16</a:t>
            </a:r>
            <a:endParaRPr lang="uk-UA" sz="1000" dirty="0"/>
          </a:p>
        </p:txBody>
      </p:sp>
    </p:spTree>
    <p:extLst>
      <p:ext uri="{BB962C8B-B14F-4D97-AF65-F5344CB8AC3E}">
        <p14:creationId xmlns:p14="http://schemas.microsoft.com/office/powerpoint/2010/main" val="1874623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611BE3-56C0-435F-A715-44A57B66D62F}"/>
              </a:ext>
            </a:extLst>
          </p:cNvPr>
          <p:cNvSpPr>
            <a:spLocks noGrp="1"/>
          </p:cNvSpPr>
          <p:nvPr>
            <p:ph type="title"/>
          </p:nvPr>
        </p:nvSpPr>
        <p:spPr>
          <a:xfrm>
            <a:off x="838199" y="0"/>
            <a:ext cx="10515600" cy="1325563"/>
          </a:xfrm>
        </p:spPr>
        <p:txBody>
          <a:bodyPr/>
          <a:lstStyle/>
          <a:p>
            <a:pPr algn="ctr"/>
            <a:r>
              <a:rPr lang="uk-UA" sz="4400" dirty="0"/>
              <a:t>Загальні вимоги до здійснення державного нагляду (контролю)</a:t>
            </a:r>
            <a:endParaRPr lang="uk-UA" dirty="0"/>
          </a:p>
        </p:txBody>
      </p:sp>
      <p:sp>
        <p:nvSpPr>
          <p:cNvPr id="3" name="Объект 2">
            <a:extLst>
              <a:ext uri="{FF2B5EF4-FFF2-40B4-BE49-F238E27FC236}">
                <a16:creationId xmlns:a16="http://schemas.microsoft.com/office/drawing/2014/main" id="{857EF572-1C76-498A-96C7-8BE66C4D4B5C}"/>
              </a:ext>
            </a:extLst>
          </p:cNvPr>
          <p:cNvSpPr>
            <a:spLocks noGrp="1"/>
          </p:cNvSpPr>
          <p:nvPr>
            <p:ph idx="1"/>
          </p:nvPr>
        </p:nvSpPr>
        <p:spPr>
          <a:xfrm>
            <a:off x="152399" y="1227225"/>
            <a:ext cx="11887199" cy="5630775"/>
          </a:xfrm>
          <a:solidFill>
            <a:schemeClr val="accent5">
              <a:lumMod val="40000"/>
              <a:lumOff val="60000"/>
            </a:schemeClr>
          </a:solidFill>
        </p:spPr>
        <p:txBody>
          <a:bodyPr>
            <a:noAutofit/>
          </a:bodyPr>
          <a:lstStyle/>
          <a:p>
            <a:pPr marL="0" indent="0" algn="just">
              <a:buNone/>
            </a:pPr>
            <a:r>
              <a:rPr lang="uk-UA" sz="2700" dirty="0"/>
              <a:t>14. Під час та після здійснення державного нагляду (контролю) посадові особи органу державного нагляду (контролю) зобов'язані </a:t>
            </a:r>
            <a:r>
              <a:rPr lang="uk-UA" sz="2700" u="sng" dirty="0"/>
              <a:t>зберігати комерційну таємницю та конфіденційну інформацію</a:t>
            </a:r>
            <a:r>
              <a:rPr lang="uk-UA" sz="2700" dirty="0"/>
              <a:t> суб'єкта господарювання.</a:t>
            </a:r>
          </a:p>
          <a:p>
            <a:pPr marL="0" indent="0" algn="just">
              <a:buNone/>
            </a:pPr>
            <a:r>
              <a:rPr lang="uk-UA" sz="2700" dirty="0"/>
              <a:t>Інформація, доступ до якої обмежено законом, одержана посадовою особою органу державного нагляду (контролю) під час здійснення державного нагляду (контролю), може використовуватися виключно в порядку, встановленому законом.</a:t>
            </a:r>
          </a:p>
          <a:p>
            <a:pPr marL="0" indent="0" algn="just">
              <a:buNone/>
            </a:pPr>
            <a:r>
              <a:rPr lang="uk-UA" sz="2700" dirty="0"/>
              <a:t>Органи державного нагляду (контролю) забезпечують </a:t>
            </a:r>
            <a:r>
              <a:rPr lang="uk-UA" sz="2700" u="sng" dirty="0"/>
              <a:t>спеціальний режим захисту та доступу до інформації, що є комерційною таємницею</a:t>
            </a:r>
            <a:r>
              <a:rPr lang="uk-UA" sz="2700" dirty="0"/>
              <a:t>, згідно з вимогами закону.</a:t>
            </a:r>
          </a:p>
          <a:p>
            <a:pPr marL="0" indent="0" algn="just">
              <a:buNone/>
            </a:pPr>
            <a:r>
              <a:rPr lang="uk-UA" sz="2700" dirty="0"/>
              <a:t>15. При здійсненні заходів державного нагляду (контролю) посадові особи органів державного нагляду (контролю) зобов’язані використовувати виключно </a:t>
            </a:r>
            <a:r>
              <a:rPr lang="uk-UA" sz="2700" u="sng" dirty="0"/>
              <a:t>уніфіковані форми актів</a:t>
            </a:r>
            <a:r>
              <a:rPr lang="uk-UA" sz="2700" dirty="0"/>
              <a:t>.</a:t>
            </a:r>
            <a:endParaRPr lang="uk-UA" sz="2700" u="sng" dirty="0"/>
          </a:p>
        </p:txBody>
      </p:sp>
      <p:sp>
        <p:nvSpPr>
          <p:cNvPr id="4" name="TextBox 3">
            <a:extLst>
              <a:ext uri="{FF2B5EF4-FFF2-40B4-BE49-F238E27FC236}">
                <a16:creationId xmlns:a16="http://schemas.microsoft.com/office/drawing/2014/main" id="{BF84F3DF-B7C8-4736-A900-F18BDC91E87B}"/>
              </a:ext>
            </a:extLst>
          </p:cNvPr>
          <p:cNvSpPr txBox="1"/>
          <p:nvPr/>
        </p:nvSpPr>
        <p:spPr>
          <a:xfrm>
            <a:off x="619760" y="6645367"/>
            <a:ext cx="6096000" cy="246221"/>
          </a:xfrm>
          <a:prstGeom prst="rect">
            <a:avLst/>
          </a:prstGeom>
          <a:noFill/>
        </p:spPr>
        <p:txBody>
          <a:bodyPr wrap="square">
            <a:spAutoFit/>
          </a:bodyPr>
          <a:lstStyle/>
          <a:p>
            <a:r>
              <a:rPr lang="en-GB" sz="1000" dirty="0"/>
              <a:t>https://zakon.rada.gov.ua/laws/card/877-16</a:t>
            </a:r>
            <a:endParaRPr lang="uk-UA" sz="1000" dirty="0"/>
          </a:p>
        </p:txBody>
      </p:sp>
    </p:spTree>
    <p:extLst>
      <p:ext uri="{BB962C8B-B14F-4D97-AF65-F5344CB8AC3E}">
        <p14:creationId xmlns:p14="http://schemas.microsoft.com/office/powerpoint/2010/main" val="3215257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93971"/>
            <a:ext cx="10515600" cy="945515"/>
          </a:xfrm>
        </p:spPr>
        <p:txBody>
          <a:bodyPr>
            <a:normAutofit fontScale="90000"/>
          </a:bodyPr>
          <a:lstStyle/>
          <a:p>
            <a:pPr algn="ctr"/>
            <a:r>
              <a:rPr lang="uk-UA" sz="4400" dirty="0"/>
              <a:t>Принципи та вимоги до здійснення державного нагляду (контролю)</a:t>
            </a:r>
            <a:endParaRPr lang="uk-UA" dirty="0"/>
          </a:p>
        </p:txBody>
      </p:sp>
      <p:graphicFrame>
        <p:nvGraphicFramePr>
          <p:cNvPr id="4" name="Схема 3">
            <a:extLst>
              <a:ext uri="{FF2B5EF4-FFF2-40B4-BE49-F238E27FC236}">
                <a16:creationId xmlns:a16="http://schemas.microsoft.com/office/drawing/2014/main" id="{13905BEB-1FEF-4393-8451-F488029C87B8}"/>
              </a:ext>
            </a:extLst>
          </p:cNvPr>
          <p:cNvGraphicFramePr/>
          <p:nvPr>
            <p:extLst>
              <p:ext uri="{D42A27DB-BD31-4B8C-83A1-F6EECF244321}">
                <p14:modId xmlns:p14="http://schemas.microsoft.com/office/powerpoint/2010/main" val="203088394"/>
              </p:ext>
            </p:extLst>
          </p:nvPr>
        </p:nvGraphicFramePr>
        <p:xfrm>
          <a:off x="195217" y="1322614"/>
          <a:ext cx="11904254" cy="53414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1715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79953" y="344284"/>
            <a:ext cx="10515600" cy="945515"/>
          </a:xfrm>
        </p:spPr>
        <p:txBody>
          <a:bodyPr>
            <a:normAutofit fontScale="90000"/>
          </a:bodyPr>
          <a:lstStyle/>
          <a:p>
            <a:pPr algn="ctr"/>
            <a:r>
              <a:rPr lang="uk-UA" sz="4400" dirty="0"/>
              <a:t>Планові заходи зі здійснення державного нагляду (контролю)</a:t>
            </a:r>
            <a:endParaRPr lang="uk-UA" dirty="0"/>
          </a:p>
        </p:txBody>
      </p:sp>
      <p:graphicFrame>
        <p:nvGraphicFramePr>
          <p:cNvPr id="3" name="Схема 2">
            <a:extLst>
              <a:ext uri="{FF2B5EF4-FFF2-40B4-BE49-F238E27FC236}">
                <a16:creationId xmlns:a16="http://schemas.microsoft.com/office/drawing/2014/main" id="{9376EA6F-173E-4DEB-97C2-134EFF32DC83}"/>
              </a:ext>
            </a:extLst>
          </p:cNvPr>
          <p:cNvGraphicFramePr/>
          <p:nvPr>
            <p:extLst>
              <p:ext uri="{D42A27DB-BD31-4B8C-83A1-F6EECF244321}">
                <p14:modId xmlns:p14="http://schemas.microsoft.com/office/powerpoint/2010/main" val="514691171"/>
              </p:ext>
            </p:extLst>
          </p:nvPr>
        </p:nvGraphicFramePr>
        <p:xfrm>
          <a:off x="413359" y="1377863"/>
          <a:ext cx="11448789" cy="52861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709044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967635" y="193971"/>
            <a:ext cx="10515600" cy="945515"/>
          </a:xfrm>
        </p:spPr>
        <p:txBody>
          <a:bodyPr>
            <a:normAutofit fontScale="90000"/>
          </a:bodyPr>
          <a:lstStyle/>
          <a:p>
            <a:pPr algn="ctr"/>
            <a:r>
              <a:rPr lang="uk-UA" sz="4400" dirty="0"/>
              <a:t>Планові заходи зі здійснення державного нагляду (контролю)</a:t>
            </a:r>
            <a:endParaRPr lang="uk-UA" dirty="0"/>
          </a:p>
        </p:txBody>
      </p:sp>
      <p:sp>
        <p:nvSpPr>
          <p:cNvPr id="6" name="TextBox 5">
            <a:extLst>
              <a:ext uri="{FF2B5EF4-FFF2-40B4-BE49-F238E27FC236}">
                <a16:creationId xmlns:a16="http://schemas.microsoft.com/office/drawing/2014/main" id="{13BA6F09-A339-49D5-9A6B-6FE59457A7AF}"/>
              </a:ext>
            </a:extLst>
          </p:cNvPr>
          <p:cNvSpPr txBox="1"/>
          <p:nvPr/>
        </p:nvSpPr>
        <p:spPr>
          <a:xfrm>
            <a:off x="499996" y="1370272"/>
            <a:ext cx="11324574" cy="4985980"/>
          </a:xfrm>
          <a:prstGeom prst="rect">
            <a:avLst/>
          </a:prstGeom>
          <a:noFill/>
        </p:spPr>
        <p:txBody>
          <a:bodyPr wrap="square">
            <a:spAutoFit/>
          </a:bodyPr>
          <a:lstStyle/>
          <a:p>
            <a:pPr marL="342900" indent="-342900" algn="just">
              <a:spcAft>
                <a:spcPts val="1200"/>
              </a:spcAft>
              <a:buFont typeface="Wingdings" panose="05000000000000000000" pitchFamily="2" charset="2"/>
              <a:buChar char="Ø"/>
            </a:pPr>
            <a:r>
              <a:rPr lang="ru-RU" sz="2400" dirty="0" err="1"/>
              <a:t>Пл</a:t>
            </a:r>
            <a:r>
              <a:rPr lang="uk-UA" sz="2400" dirty="0" err="1"/>
              <a:t>ановим</a:t>
            </a:r>
            <a:r>
              <a:rPr lang="uk-UA" sz="2400" dirty="0"/>
              <a:t> періодом вважається рік, який обчислюється з 1 січня по 31 грудня планового року.</a:t>
            </a:r>
          </a:p>
          <a:p>
            <a:pPr marL="342900" indent="-342900" algn="just">
              <a:spcAft>
                <a:spcPts val="1200"/>
              </a:spcAft>
              <a:buFont typeface="Wingdings" panose="05000000000000000000" pitchFamily="2" charset="2"/>
              <a:buChar char="Ø"/>
            </a:pPr>
            <a:r>
              <a:rPr lang="uk-UA" sz="2400" dirty="0"/>
              <a:t>Плани здійснення заходів державного нагляду (контролю) на наступний плановий період повинні містити </a:t>
            </a:r>
            <a:r>
              <a:rPr lang="uk-UA" sz="2400" u="sng" dirty="0"/>
              <a:t>дати початку кожного планового заходу </a:t>
            </a:r>
            <a:r>
              <a:rPr lang="uk-UA" sz="2400" dirty="0"/>
              <a:t>державного нагляду (контролю) та строки їх здійснення.</a:t>
            </a:r>
          </a:p>
          <a:p>
            <a:pPr marL="342900" indent="-342900" algn="just">
              <a:spcAft>
                <a:spcPts val="1200"/>
              </a:spcAft>
              <a:buFont typeface="Wingdings" panose="05000000000000000000" pitchFamily="2" charset="2"/>
              <a:buChar char="Ø"/>
            </a:pPr>
            <a:r>
              <a:rPr lang="uk-UA" sz="2400" dirty="0"/>
              <a:t>Протягом планового періоду </a:t>
            </a:r>
            <a:r>
              <a:rPr lang="uk-UA" sz="2400" u="sng" dirty="0"/>
              <a:t>здійснення більш як одного планового заходу </a:t>
            </a:r>
            <a:r>
              <a:rPr lang="uk-UA" sz="2400" dirty="0"/>
              <a:t>державного нагляду (контролю) </a:t>
            </a:r>
            <a:r>
              <a:rPr lang="uk-UA" sz="2400" u="sng" dirty="0"/>
              <a:t>щодо одного суб’єкта господарювання </a:t>
            </a:r>
            <a:r>
              <a:rPr lang="uk-UA" sz="2400" dirty="0"/>
              <a:t>одним і тим самим органом державного нагляду (контролю) </a:t>
            </a:r>
            <a:r>
              <a:rPr lang="uk-UA" sz="2400" u="sng" dirty="0"/>
              <a:t>не допускається</a:t>
            </a:r>
            <a:r>
              <a:rPr lang="uk-UA" sz="2400" dirty="0"/>
              <a:t>.</a:t>
            </a:r>
          </a:p>
          <a:p>
            <a:pPr marL="342900" indent="-342900" algn="just">
              <a:spcAft>
                <a:spcPts val="1200"/>
              </a:spcAft>
              <a:buFont typeface="Wingdings" panose="05000000000000000000" pitchFamily="2" charset="2"/>
              <a:buChar char="Ø"/>
            </a:pPr>
            <a:r>
              <a:rPr lang="uk-UA" sz="2400" dirty="0"/>
              <a:t>За наявності у суб’єкта господарювання відокремлених підрозділів планові заходи державного нагляду (контролю) щодо такого суб’єкта господарювання можуть здійснюватися </a:t>
            </a:r>
            <a:r>
              <a:rPr lang="uk-UA" sz="2400" u="sng" dirty="0"/>
              <a:t>одночасно в усіх відокремлених підрозділах протягом строку здійснення одного планового заходу</a:t>
            </a:r>
            <a:r>
              <a:rPr lang="uk-UA" sz="2400" dirty="0"/>
              <a:t>.</a:t>
            </a:r>
          </a:p>
        </p:txBody>
      </p:sp>
    </p:spTree>
    <p:extLst>
      <p:ext uri="{BB962C8B-B14F-4D97-AF65-F5344CB8AC3E}">
        <p14:creationId xmlns:p14="http://schemas.microsoft.com/office/powerpoint/2010/main" val="3441219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967635" y="193971"/>
            <a:ext cx="10515600" cy="945515"/>
          </a:xfrm>
        </p:spPr>
        <p:txBody>
          <a:bodyPr>
            <a:normAutofit fontScale="90000"/>
          </a:bodyPr>
          <a:lstStyle/>
          <a:p>
            <a:pPr algn="ctr"/>
            <a:r>
              <a:rPr lang="uk-UA" sz="4400" dirty="0"/>
              <a:t>Планові заходи зі здійснення державного нагляду (контролю)</a:t>
            </a:r>
            <a:endParaRPr lang="uk-UA" dirty="0"/>
          </a:p>
        </p:txBody>
      </p:sp>
      <p:sp>
        <p:nvSpPr>
          <p:cNvPr id="6" name="TextBox 5">
            <a:extLst>
              <a:ext uri="{FF2B5EF4-FFF2-40B4-BE49-F238E27FC236}">
                <a16:creationId xmlns:a16="http://schemas.microsoft.com/office/drawing/2014/main" id="{13BA6F09-A339-49D5-9A6B-6FE59457A7AF}"/>
              </a:ext>
            </a:extLst>
          </p:cNvPr>
          <p:cNvSpPr txBox="1"/>
          <p:nvPr/>
        </p:nvSpPr>
        <p:spPr>
          <a:xfrm>
            <a:off x="499996" y="1370272"/>
            <a:ext cx="11324574" cy="4862870"/>
          </a:xfrm>
          <a:prstGeom prst="rect">
            <a:avLst/>
          </a:prstGeom>
          <a:noFill/>
        </p:spPr>
        <p:txBody>
          <a:bodyPr wrap="square">
            <a:spAutoFit/>
          </a:bodyPr>
          <a:lstStyle/>
          <a:p>
            <a:pPr marL="342900" indent="-342900" algn="just">
              <a:spcAft>
                <a:spcPts val="1200"/>
              </a:spcAft>
              <a:buFont typeface="Wingdings" panose="05000000000000000000" pitchFamily="2" charset="2"/>
              <a:buChar char="Ø"/>
            </a:pPr>
            <a:r>
              <a:rPr lang="uk-UA" sz="2500" dirty="0"/>
              <a:t>Внесення одного й того самого суб’єкта господарювання до планів здійснення заходів державного нагляду (контролю) різних органів державного нагляду (контролю) є підставою для проведення щодо такого суб’єкта господарювання </a:t>
            </a:r>
            <a:r>
              <a:rPr lang="uk-UA" sz="2500" u="sng" dirty="0"/>
              <a:t>комплексного планового заходу державного нагляду (контролю)</a:t>
            </a:r>
            <a:r>
              <a:rPr lang="uk-UA" sz="2500" dirty="0"/>
              <a:t>.</a:t>
            </a:r>
          </a:p>
          <a:p>
            <a:pPr marL="342900" indent="-342900" algn="just">
              <a:spcAft>
                <a:spcPts val="1200"/>
              </a:spcAft>
              <a:buFont typeface="Wingdings" panose="05000000000000000000" pitchFamily="2" charset="2"/>
              <a:buChar char="Ø"/>
            </a:pPr>
            <a:r>
              <a:rPr lang="uk-UA" sz="2500" dirty="0"/>
              <a:t>Суб’єкт господарювання має </a:t>
            </a:r>
            <a:r>
              <a:rPr lang="uk-UA" sz="2500" u="sng" dirty="0"/>
              <a:t>право відмовитися від проведення комплексного планового заходу державного нагляду (контролю) </a:t>
            </a:r>
            <a:r>
              <a:rPr lang="uk-UA" sz="2500" dirty="0"/>
              <a:t>шляхом письмового звернення до центрального органу виконавчої влади, що реалізує державну регуляторну політику, політику з питань нагляду (контролю) у сфері господарської діяльності, ліцензування та дозвільної системи у сфері господарської діяльності та дерегуляції господарської діяльності. </a:t>
            </a:r>
            <a:r>
              <a:rPr lang="uk-UA" sz="2500" u="sng" dirty="0"/>
              <a:t>У такому разі перевірка такого суб’єкта господарювання проводиться згідно з річними планами органів державного нагляду (контролю).</a:t>
            </a:r>
          </a:p>
        </p:txBody>
      </p:sp>
    </p:spTree>
    <p:extLst>
      <p:ext uri="{BB962C8B-B14F-4D97-AF65-F5344CB8AC3E}">
        <p14:creationId xmlns:p14="http://schemas.microsoft.com/office/powerpoint/2010/main" val="778009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967635" y="193971"/>
            <a:ext cx="10515600" cy="945515"/>
          </a:xfrm>
        </p:spPr>
        <p:txBody>
          <a:bodyPr>
            <a:normAutofit fontScale="90000"/>
          </a:bodyPr>
          <a:lstStyle/>
          <a:p>
            <a:pPr algn="ctr"/>
            <a:r>
              <a:rPr lang="uk-UA" sz="4400" dirty="0"/>
              <a:t>Планові заходи зі здійснення державного нагляду (контролю)</a:t>
            </a:r>
            <a:endParaRPr lang="uk-UA" dirty="0"/>
          </a:p>
        </p:txBody>
      </p:sp>
      <p:sp>
        <p:nvSpPr>
          <p:cNvPr id="6" name="TextBox 5">
            <a:extLst>
              <a:ext uri="{FF2B5EF4-FFF2-40B4-BE49-F238E27FC236}">
                <a16:creationId xmlns:a16="http://schemas.microsoft.com/office/drawing/2014/main" id="{13BA6F09-A339-49D5-9A6B-6FE59457A7AF}"/>
              </a:ext>
            </a:extLst>
          </p:cNvPr>
          <p:cNvSpPr txBox="1"/>
          <p:nvPr/>
        </p:nvSpPr>
        <p:spPr>
          <a:xfrm>
            <a:off x="499996" y="1370272"/>
            <a:ext cx="11324574" cy="3970318"/>
          </a:xfrm>
          <a:prstGeom prst="rect">
            <a:avLst/>
          </a:prstGeom>
          <a:noFill/>
        </p:spPr>
        <p:txBody>
          <a:bodyPr wrap="square">
            <a:spAutoFit/>
          </a:bodyPr>
          <a:lstStyle/>
          <a:p>
            <a:pPr marL="342900" indent="-342900" algn="just">
              <a:spcAft>
                <a:spcPts val="1200"/>
              </a:spcAft>
              <a:buFont typeface="Wingdings" panose="05000000000000000000" pitchFamily="2" charset="2"/>
              <a:buChar char="Ø"/>
            </a:pPr>
            <a:r>
              <a:rPr lang="uk-UA" sz="2800" dirty="0"/>
              <a:t>Органи державного нагляду (контролю) щороку визначають перелік суб’єктів господарювання, які підлягають плановим заходам державного нагляду (контролю) у плановому періоді, та </a:t>
            </a:r>
            <a:r>
              <a:rPr lang="uk-UA" sz="2800" b="1" u="sng" dirty="0"/>
              <a:t>не пізніше 15 жовтня року, що передує плановому, забезпечують внесення відомостей про таких суб’єктів господарювання до </a:t>
            </a:r>
            <a:r>
              <a:rPr lang="uk-UA" sz="2800" b="1" u="sng" dirty="0">
                <a:solidFill>
                  <a:schemeClr val="accent6">
                    <a:lumMod val="75000"/>
                  </a:schemeClr>
                </a:solidFill>
              </a:rPr>
              <a:t>інтегрованої автоматизованої системи державного нагляду (контролю) </a:t>
            </a:r>
            <a:r>
              <a:rPr lang="uk-UA" sz="2800" dirty="0"/>
              <a:t>для </a:t>
            </a:r>
            <a:r>
              <a:rPr lang="uk-UA" sz="2800" u="sng" dirty="0"/>
              <a:t>автоматичного виявлення нею суб’єктів господарювання, які підлягають комплексним плановим заходам </a:t>
            </a:r>
            <a:r>
              <a:rPr lang="uk-UA" sz="2800" dirty="0"/>
              <a:t>державного нагляду (контролю).</a:t>
            </a:r>
          </a:p>
        </p:txBody>
      </p:sp>
    </p:spTree>
    <p:extLst>
      <p:ext uri="{BB962C8B-B14F-4D97-AF65-F5344CB8AC3E}">
        <p14:creationId xmlns:p14="http://schemas.microsoft.com/office/powerpoint/2010/main" val="4219603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988E08-FD37-4CD0-B112-CA40628E3654}"/>
              </a:ext>
            </a:extLst>
          </p:cNvPr>
          <p:cNvSpPr>
            <a:spLocks noGrp="1"/>
          </p:cNvSpPr>
          <p:nvPr>
            <p:ph type="title"/>
          </p:nvPr>
        </p:nvSpPr>
        <p:spPr/>
        <p:txBody>
          <a:bodyPr/>
          <a:lstStyle/>
          <a:p>
            <a:pPr algn="ctr"/>
            <a:r>
              <a:rPr lang="uk-UA" b="1" dirty="0"/>
              <a:t>ПЛАН</a:t>
            </a:r>
          </a:p>
        </p:txBody>
      </p:sp>
      <p:sp>
        <p:nvSpPr>
          <p:cNvPr id="3" name="Объект 2">
            <a:extLst>
              <a:ext uri="{FF2B5EF4-FFF2-40B4-BE49-F238E27FC236}">
                <a16:creationId xmlns:a16="http://schemas.microsoft.com/office/drawing/2014/main" id="{B22CA2BE-BA7B-47AB-AF33-41CEBC52512A}"/>
              </a:ext>
            </a:extLst>
          </p:cNvPr>
          <p:cNvSpPr>
            <a:spLocks noGrp="1"/>
          </p:cNvSpPr>
          <p:nvPr>
            <p:ph idx="1"/>
          </p:nvPr>
        </p:nvSpPr>
        <p:spPr>
          <a:xfrm>
            <a:off x="838200" y="1355271"/>
            <a:ext cx="10515600" cy="5502729"/>
          </a:xfrm>
        </p:spPr>
        <p:txBody>
          <a:bodyPr>
            <a:normAutofit/>
          </a:bodyPr>
          <a:lstStyle/>
          <a:p>
            <a:pPr marL="514350" indent="-514350" algn="just">
              <a:lnSpc>
                <a:spcPct val="100000"/>
              </a:lnSpc>
              <a:spcBef>
                <a:spcPts val="600"/>
              </a:spcBef>
              <a:buFont typeface="+mj-lt"/>
              <a:buAutoNum type="arabicPeriod"/>
            </a:pPr>
            <a:r>
              <a:rPr lang="uk-UA" sz="3600" dirty="0"/>
              <a:t>Принципи та вимоги до здійснення державного нагляду (контролю).</a:t>
            </a:r>
          </a:p>
          <a:p>
            <a:pPr marL="514350" indent="-514350" algn="just">
              <a:lnSpc>
                <a:spcPct val="100000"/>
              </a:lnSpc>
              <a:spcBef>
                <a:spcPts val="600"/>
              </a:spcBef>
              <a:buFont typeface="+mj-lt"/>
              <a:buAutoNum type="arabicPeriod"/>
            </a:pPr>
            <a:r>
              <a:rPr lang="uk-UA" sz="3600" dirty="0"/>
              <a:t>Планові заходи зі здійснення державного нагляду (контролю).</a:t>
            </a:r>
          </a:p>
          <a:p>
            <a:pPr marL="514350" indent="-514350" algn="just">
              <a:lnSpc>
                <a:spcPct val="100000"/>
              </a:lnSpc>
              <a:spcBef>
                <a:spcPts val="600"/>
              </a:spcBef>
              <a:buFont typeface="+mj-lt"/>
              <a:buAutoNum type="arabicPeriod"/>
            </a:pPr>
            <a:r>
              <a:rPr lang="uk-UA" sz="3600" dirty="0"/>
              <a:t>Позапланові заходи зі здійснення державного нагляду (контролю).</a:t>
            </a:r>
          </a:p>
          <a:p>
            <a:pPr marL="514350" indent="-514350" algn="just">
              <a:lnSpc>
                <a:spcPct val="100000"/>
              </a:lnSpc>
              <a:spcBef>
                <a:spcPts val="600"/>
              </a:spcBef>
              <a:buFont typeface="+mj-lt"/>
              <a:buAutoNum type="arabicPeriod"/>
            </a:pPr>
            <a:r>
              <a:rPr lang="uk-UA" sz="3600" dirty="0"/>
              <a:t>Розпорядчі документи органів державного нагляду (контролю).</a:t>
            </a:r>
          </a:p>
        </p:txBody>
      </p:sp>
    </p:spTree>
    <p:extLst>
      <p:ext uri="{BB962C8B-B14F-4D97-AF65-F5344CB8AC3E}">
        <p14:creationId xmlns:p14="http://schemas.microsoft.com/office/powerpoint/2010/main" val="3552379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967635" y="193971"/>
            <a:ext cx="10515600" cy="945515"/>
          </a:xfrm>
        </p:spPr>
        <p:txBody>
          <a:bodyPr>
            <a:normAutofit fontScale="90000"/>
          </a:bodyPr>
          <a:lstStyle/>
          <a:p>
            <a:pPr algn="ctr"/>
            <a:r>
              <a:rPr lang="uk-UA" sz="4400" dirty="0"/>
              <a:t>Планові заходи зі здійснення державного нагляду (контролю)</a:t>
            </a:r>
            <a:endParaRPr lang="uk-UA" dirty="0"/>
          </a:p>
        </p:txBody>
      </p:sp>
      <p:sp>
        <p:nvSpPr>
          <p:cNvPr id="6" name="TextBox 5">
            <a:extLst>
              <a:ext uri="{FF2B5EF4-FFF2-40B4-BE49-F238E27FC236}">
                <a16:creationId xmlns:a16="http://schemas.microsoft.com/office/drawing/2014/main" id="{13BA6F09-A339-49D5-9A6B-6FE59457A7AF}"/>
              </a:ext>
            </a:extLst>
          </p:cNvPr>
          <p:cNvSpPr txBox="1"/>
          <p:nvPr/>
        </p:nvSpPr>
        <p:spPr>
          <a:xfrm>
            <a:off x="337157" y="1445428"/>
            <a:ext cx="11324574" cy="5016758"/>
          </a:xfrm>
          <a:prstGeom prst="rect">
            <a:avLst/>
          </a:prstGeom>
          <a:solidFill>
            <a:schemeClr val="accent4">
              <a:lumMod val="20000"/>
              <a:lumOff val="80000"/>
            </a:schemeClr>
          </a:solidFill>
        </p:spPr>
        <p:txBody>
          <a:bodyPr wrap="square">
            <a:spAutoFit/>
          </a:bodyPr>
          <a:lstStyle/>
          <a:p>
            <a:pPr marL="342900" indent="-342900" algn="just">
              <a:spcAft>
                <a:spcPts val="1200"/>
              </a:spcAft>
              <a:buFont typeface="Wingdings" panose="05000000000000000000" pitchFamily="2" charset="2"/>
              <a:buChar char="Ø"/>
            </a:pPr>
            <a:r>
              <a:rPr lang="uk-UA" sz="3200" dirty="0"/>
              <a:t>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a:t>
            </a:r>
            <a:r>
              <a:rPr lang="uk-UA" sz="3200" b="1" dirty="0"/>
              <a:t>використання та охорони земель</a:t>
            </a:r>
            <a:r>
              <a:rPr lang="uk-UA" sz="3200" dirty="0"/>
              <a:t>, </a:t>
            </a:r>
            <a:r>
              <a:rPr lang="uk-UA" sz="3200" u="sng" dirty="0"/>
              <a:t>визначають перелік суб’єктів господарювання, які підлягають плановим заходам</a:t>
            </a:r>
            <a:r>
              <a:rPr lang="uk-UA" sz="3200" dirty="0"/>
              <a:t> державного нагляду (контролю) у плановому періоді, відповідно до </a:t>
            </a:r>
            <a:r>
              <a:rPr lang="uk-UA" sz="3200" u="sng" dirty="0"/>
              <a:t>критеріїв, за якими оцінюється ступінь ризику від провадження господарської діяльності та визначається періодичність проведення планових заходів державного нагляду (контролю)</a:t>
            </a:r>
            <a:r>
              <a:rPr lang="uk-UA" sz="3200" dirty="0"/>
              <a:t>.</a:t>
            </a:r>
          </a:p>
        </p:txBody>
      </p:sp>
    </p:spTree>
    <p:extLst>
      <p:ext uri="{BB962C8B-B14F-4D97-AF65-F5344CB8AC3E}">
        <p14:creationId xmlns:p14="http://schemas.microsoft.com/office/powerpoint/2010/main" val="1013144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967635" y="193971"/>
            <a:ext cx="10515600" cy="945515"/>
          </a:xfrm>
        </p:spPr>
        <p:txBody>
          <a:bodyPr>
            <a:normAutofit fontScale="90000"/>
          </a:bodyPr>
          <a:lstStyle/>
          <a:p>
            <a:pPr algn="ctr"/>
            <a:r>
              <a:rPr lang="uk-UA" sz="4400" dirty="0"/>
              <a:t>Планові заходи зі здійснення державного нагляду (контролю)</a:t>
            </a:r>
            <a:endParaRPr lang="uk-UA" dirty="0"/>
          </a:p>
        </p:txBody>
      </p:sp>
      <p:sp>
        <p:nvSpPr>
          <p:cNvPr id="6" name="TextBox 5">
            <a:extLst>
              <a:ext uri="{FF2B5EF4-FFF2-40B4-BE49-F238E27FC236}">
                <a16:creationId xmlns:a16="http://schemas.microsoft.com/office/drawing/2014/main" id="{13BA6F09-A339-49D5-9A6B-6FE59457A7AF}"/>
              </a:ext>
            </a:extLst>
          </p:cNvPr>
          <p:cNvSpPr txBox="1"/>
          <p:nvPr/>
        </p:nvSpPr>
        <p:spPr>
          <a:xfrm>
            <a:off x="499996" y="1370272"/>
            <a:ext cx="11324574" cy="5416868"/>
          </a:xfrm>
          <a:prstGeom prst="rect">
            <a:avLst/>
          </a:prstGeom>
          <a:noFill/>
        </p:spPr>
        <p:txBody>
          <a:bodyPr wrap="square">
            <a:spAutoFit/>
          </a:bodyPr>
          <a:lstStyle/>
          <a:p>
            <a:pPr marL="342900" indent="-342900" algn="just">
              <a:spcAft>
                <a:spcPts val="1200"/>
              </a:spcAft>
              <a:buFont typeface="Wingdings" panose="05000000000000000000" pitchFamily="2" charset="2"/>
              <a:buChar char="Ø"/>
            </a:pPr>
            <a:r>
              <a:rPr lang="uk-UA" sz="2800" dirty="0"/>
              <a:t>Проект плану здійснення комплексних заходів державного нагляду (контролю) формується інтегрованою автоматизованою системою державного нагляду (контролю).</a:t>
            </a:r>
          </a:p>
          <a:p>
            <a:pPr marL="342900" indent="-342900" algn="just">
              <a:spcAft>
                <a:spcPts val="1200"/>
              </a:spcAft>
              <a:buFont typeface="Wingdings" panose="05000000000000000000" pitchFamily="2" charset="2"/>
              <a:buChar char="Ø"/>
            </a:pPr>
            <a:r>
              <a:rPr lang="uk-UA" sz="2800" dirty="0"/>
              <a:t>Річні плани проведення заходів державного нагляду (контролю) на відповідний плановий період затверджуються з урахуванням відомостей про суб’єктів господарювання, які підлягають плановим заходам державного нагляду (контролю), внесених до інтегрованої автоматизованої системи державного нагляду (контролю) виконавчими органами сільських, селищних, міських рад, що здійснюють державний нагляд (контроль) у межах делегованих законом повноважень органів виконавчої влади </a:t>
            </a:r>
            <a:r>
              <a:rPr lang="uk-UA" sz="2800" b="1" u="sng" dirty="0"/>
              <a:t>в частині використання та охорони земель.</a:t>
            </a:r>
          </a:p>
        </p:txBody>
      </p:sp>
    </p:spTree>
    <p:extLst>
      <p:ext uri="{BB962C8B-B14F-4D97-AF65-F5344CB8AC3E}">
        <p14:creationId xmlns:p14="http://schemas.microsoft.com/office/powerpoint/2010/main" val="2965721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967635" y="193971"/>
            <a:ext cx="10515600" cy="945515"/>
          </a:xfrm>
        </p:spPr>
        <p:txBody>
          <a:bodyPr>
            <a:normAutofit fontScale="90000"/>
          </a:bodyPr>
          <a:lstStyle/>
          <a:p>
            <a:pPr algn="ctr"/>
            <a:r>
              <a:rPr lang="uk-UA" sz="4400" dirty="0"/>
              <a:t>Планові заходи зі здійснення державного нагляду (контролю)</a:t>
            </a:r>
            <a:endParaRPr lang="uk-UA" dirty="0"/>
          </a:p>
        </p:txBody>
      </p:sp>
      <p:sp>
        <p:nvSpPr>
          <p:cNvPr id="6" name="TextBox 5">
            <a:extLst>
              <a:ext uri="{FF2B5EF4-FFF2-40B4-BE49-F238E27FC236}">
                <a16:creationId xmlns:a16="http://schemas.microsoft.com/office/drawing/2014/main" id="{13BA6F09-A339-49D5-9A6B-6FE59457A7AF}"/>
              </a:ext>
            </a:extLst>
          </p:cNvPr>
          <p:cNvSpPr txBox="1"/>
          <p:nvPr/>
        </p:nvSpPr>
        <p:spPr>
          <a:xfrm>
            <a:off x="499996" y="1370272"/>
            <a:ext cx="11324574" cy="5201424"/>
          </a:xfrm>
          <a:prstGeom prst="rect">
            <a:avLst/>
          </a:prstGeom>
          <a:noFill/>
        </p:spPr>
        <p:txBody>
          <a:bodyPr wrap="square">
            <a:spAutoFit/>
          </a:bodyPr>
          <a:lstStyle/>
          <a:p>
            <a:pPr marL="342900" indent="-342900" algn="just">
              <a:spcAft>
                <a:spcPts val="1200"/>
              </a:spcAft>
              <a:buFont typeface="Wingdings" panose="05000000000000000000" pitchFamily="2" charset="2"/>
              <a:buChar char="Ø"/>
            </a:pPr>
            <a:r>
              <a:rPr lang="uk-UA" sz="2600" b="0" i="0" u="sng" dirty="0">
                <a:solidFill>
                  <a:srgbClr val="000099"/>
                </a:solidFill>
                <a:effectLst/>
                <a:latin typeface="Calibri" panose="020F0502020204030204" pitchFamily="34" charset="0"/>
                <a:cs typeface="Calibri" panose="020F0502020204030204" pitchFamily="34" charset="0"/>
                <a:hlinkClick r:id="rId3"/>
              </a:rPr>
              <a:t>Методика розроблення критеріїв, за якими оцінюється ступінь ризику від провадження господарської діяльності та визначається періодичність проведення планових заходів державного нагляду (контролю)</a:t>
            </a:r>
            <a:r>
              <a:rPr lang="uk-UA" sz="2600" b="0" i="0" dirty="0">
                <a:solidFill>
                  <a:srgbClr val="333333"/>
                </a:solidFill>
                <a:effectLst/>
                <a:latin typeface="Calibri" panose="020F0502020204030204" pitchFamily="34" charset="0"/>
                <a:cs typeface="Calibri" panose="020F0502020204030204" pitchFamily="34" charset="0"/>
              </a:rPr>
              <a:t>, та </a:t>
            </a:r>
            <a:r>
              <a:rPr lang="uk-UA" sz="2600" b="0" i="0" u="sng" dirty="0">
                <a:solidFill>
                  <a:srgbClr val="000099"/>
                </a:solidFill>
                <a:effectLst/>
                <a:latin typeface="Calibri" panose="020F0502020204030204" pitchFamily="34" charset="0"/>
                <a:cs typeface="Calibri" panose="020F0502020204030204" pitchFamily="34" charset="0"/>
                <a:hlinkClick r:id="rId4"/>
              </a:rPr>
              <a:t>Методика розроблення уніфікованих форм актів, що складаються за результатами проведення планових (позапланових) заходів державного нагляду (контролю)</a:t>
            </a:r>
            <a:r>
              <a:rPr lang="uk-UA" sz="2600" b="0" i="0" dirty="0">
                <a:solidFill>
                  <a:srgbClr val="333333"/>
                </a:solidFill>
                <a:effectLst/>
                <a:latin typeface="Calibri" panose="020F0502020204030204" pitchFamily="34" charset="0"/>
                <a:cs typeface="Calibri" panose="020F0502020204030204" pitchFamily="34" charset="0"/>
              </a:rPr>
              <a:t>, затверджуються Кабінетом Міністрів України.</a:t>
            </a:r>
          </a:p>
          <a:p>
            <a:pPr marL="342900" indent="-342900" algn="just">
              <a:spcAft>
                <a:spcPts val="1200"/>
              </a:spcAft>
              <a:buFont typeface="Wingdings" panose="05000000000000000000" pitchFamily="2" charset="2"/>
              <a:buChar char="Ø"/>
            </a:pPr>
            <a:r>
              <a:rPr lang="uk-UA" sz="2600" dirty="0">
                <a:latin typeface="Calibri" panose="020F0502020204030204" pitchFamily="34" charset="0"/>
                <a:cs typeface="Calibri" panose="020F0502020204030204" pitchFamily="34" charset="0"/>
              </a:rPr>
              <a:t>З урахуванням значення прийнятного ризику всі суб’єкти господарювання, що підлягають нагляду (контролю), належать до одного з трьох </a:t>
            </a:r>
            <a:r>
              <a:rPr lang="uk-UA" sz="2600" b="1" u="sng" dirty="0">
                <a:latin typeface="Calibri" panose="020F0502020204030204" pitchFamily="34" charset="0"/>
                <a:cs typeface="Calibri" panose="020F0502020204030204" pitchFamily="34" charset="0"/>
              </a:rPr>
              <a:t>ступенів ризику: високий, середній або незначний.</a:t>
            </a:r>
          </a:p>
          <a:p>
            <a:pPr marL="342900" indent="-342900" algn="just">
              <a:spcAft>
                <a:spcPts val="1200"/>
              </a:spcAft>
              <a:buFont typeface="Wingdings" panose="05000000000000000000" pitchFamily="2" charset="2"/>
              <a:buChar char="Ø"/>
            </a:pPr>
            <a:r>
              <a:rPr lang="uk-UA" sz="2600" u="sng" dirty="0">
                <a:latin typeface="Calibri" panose="020F0502020204030204" pitchFamily="34" charset="0"/>
                <a:cs typeface="Calibri" panose="020F0502020204030204" pitchFamily="34" charset="0"/>
              </a:rPr>
              <a:t>Залежно від ступеня ризику органом державного нагляду (контролю) визначається періодичність проведення планових заходів </a:t>
            </a:r>
            <a:r>
              <a:rPr lang="uk-UA" sz="2600" dirty="0">
                <a:latin typeface="Calibri" panose="020F0502020204030204" pitchFamily="34" charset="0"/>
                <a:cs typeface="Calibri" panose="020F0502020204030204" pitchFamily="34" charset="0"/>
              </a:rPr>
              <a:t>державного нагляду (контролю).</a:t>
            </a:r>
          </a:p>
        </p:txBody>
      </p:sp>
    </p:spTree>
    <p:extLst>
      <p:ext uri="{BB962C8B-B14F-4D97-AF65-F5344CB8AC3E}">
        <p14:creationId xmlns:p14="http://schemas.microsoft.com/office/powerpoint/2010/main" val="668394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333504" y="445180"/>
            <a:ext cx="11524991" cy="945515"/>
          </a:xfrm>
        </p:spPr>
        <p:txBody>
          <a:bodyPr>
            <a:noAutofit/>
          </a:bodyPr>
          <a:lstStyle/>
          <a:p>
            <a:pPr algn="ctr"/>
            <a:r>
              <a:rPr lang="uk-UA" sz="3600" b="1" dirty="0"/>
              <a:t>Планові заходи державного нагляду (контролю) здійснюються органом державного нагляду (контролю) за діяльністю суб’єктів господарювання, яка віднесена:</a:t>
            </a:r>
          </a:p>
        </p:txBody>
      </p:sp>
      <p:sp>
        <p:nvSpPr>
          <p:cNvPr id="6" name="TextBox 5">
            <a:extLst>
              <a:ext uri="{FF2B5EF4-FFF2-40B4-BE49-F238E27FC236}">
                <a16:creationId xmlns:a16="http://schemas.microsoft.com/office/drawing/2014/main" id="{13BA6F09-A339-49D5-9A6B-6FE59457A7AF}"/>
              </a:ext>
            </a:extLst>
          </p:cNvPr>
          <p:cNvSpPr txBox="1"/>
          <p:nvPr/>
        </p:nvSpPr>
        <p:spPr>
          <a:xfrm>
            <a:off x="433712" y="1906472"/>
            <a:ext cx="11324574" cy="1692771"/>
          </a:xfrm>
          <a:prstGeom prst="rect">
            <a:avLst/>
          </a:prstGeom>
          <a:solidFill>
            <a:schemeClr val="accent4">
              <a:lumMod val="20000"/>
              <a:lumOff val="80000"/>
            </a:schemeClr>
          </a:solidFill>
        </p:spPr>
        <p:txBody>
          <a:bodyPr wrap="square">
            <a:spAutoFit/>
          </a:bodyPr>
          <a:lstStyle/>
          <a:p>
            <a:pPr marL="342900" indent="-342900" algn="just">
              <a:spcAft>
                <a:spcPts val="1200"/>
              </a:spcAft>
              <a:buFont typeface="Wingdings" panose="05000000000000000000" pitchFamily="2" charset="2"/>
              <a:buChar char="Ø"/>
            </a:pPr>
            <a:r>
              <a:rPr lang="uk-UA" sz="2800" dirty="0"/>
              <a:t>до високого ступеня ризику - не частіше одного разу на два роки;</a:t>
            </a:r>
          </a:p>
          <a:p>
            <a:pPr marL="342900" indent="-342900" algn="just">
              <a:spcAft>
                <a:spcPts val="1200"/>
              </a:spcAft>
              <a:buFont typeface="Wingdings" panose="05000000000000000000" pitchFamily="2" charset="2"/>
              <a:buChar char="Ø"/>
            </a:pPr>
            <a:r>
              <a:rPr lang="uk-UA" sz="2800" dirty="0"/>
              <a:t>до середнього ступеня ризику - не частіше одного разу на три роки;</a:t>
            </a:r>
          </a:p>
          <a:p>
            <a:pPr marL="342900" indent="-342900" algn="just">
              <a:spcAft>
                <a:spcPts val="1200"/>
              </a:spcAft>
              <a:buFont typeface="Wingdings" panose="05000000000000000000" pitchFamily="2" charset="2"/>
              <a:buChar char="Ø"/>
            </a:pPr>
            <a:r>
              <a:rPr lang="uk-UA" sz="2800" dirty="0"/>
              <a:t>до незначного ступеня ризику - не частіше одного разу на п’ять років.</a:t>
            </a:r>
          </a:p>
        </p:txBody>
      </p:sp>
      <p:sp>
        <p:nvSpPr>
          <p:cNvPr id="5" name="TextBox 4">
            <a:extLst>
              <a:ext uri="{FF2B5EF4-FFF2-40B4-BE49-F238E27FC236}">
                <a16:creationId xmlns:a16="http://schemas.microsoft.com/office/drawing/2014/main" id="{DF9B8C59-2A2A-4946-9925-B404CB548040}"/>
              </a:ext>
            </a:extLst>
          </p:cNvPr>
          <p:cNvSpPr txBox="1"/>
          <p:nvPr/>
        </p:nvSpPr>
        <p:spPr>
          <a:xfrm>
            <a:off x="433712" y="3963443"/>
            <a:ext cx="11324574" cy="2308324"/>
          </a:xfrm>
          <a:prstGeom prst="rect">
            <a:avLst/>
          </a:prstGeom>
          <a:solidFill>
            <a:schemeClr val="accent4">
              <a:lumMod val="20000"/>
              <a:lumOff val="80000"/>
            </a:schemeClr>
          </a:solidFill>
        </p:spPr>
        <p:txBody>
          <a:bodyPr wrap="square">
            <a:spAutoFit/>
          </a:bodyPr>
          <a:lstStyle/>
          <a:p>
            <a:pPr algn="just"/>
            <a:r>
              <a:rPr lang="uk-UA" sz="2400" u="sng" dirty="0"/>
              <a:t>Критерії, за якими оцінюється ступінь ризику від провадження господарської діяльності, пов’язаної з використанням та охороною земель, </a:t>
            </a:r>
            <a:r>
              <a:rPr lang="uk-UA" sz="2400" dirty="0"/>
              <a:t>і визначається періодичність здійснення планових заходів державного нагляду (контролю) Державною службою з питань геодезії, картографії та кадастру та виконавчими органами сільських, селищних, міських рад, затверджено постановою Кабінету Міністрів України від 3 жовтня 2018 р. № 801.</a:t>
            </a:r>
          </a:p>
        </p:txBody>
      </p:sp>
    </p:spTree>
    <p:extLst>
      <p:ext uri="{BB962C8B-B14F-4D97-AF65-F5344CB8AC3E}">
        <p14:creationId xmlns:p14="http://schemas.microsoft.com/office/powerpoint/2010/main" val="1638051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333503" y="113475"/>
            <a:ext cx="11524991" cy="945515"/>
          </a:xfrm>
        </p:spPr>
        <p:txBody>
          <a:bodyPr>
            <a:noAutofit/>
          </a:bodyPr>
          <a:lstStyle/>
          <a:p>
            <a:pPr algn="ctr"/>
            <a:r>
              <a:rPr lang="uk-UA" sz="3600" b="1" dirty="0"/>
              <a:t>Планові заходи зі здійснення державного нагляду (контролю)</a:t>
            </a:r>
          </a:p>
        </p:txBody>
      </p:sp>
      <p:sp>
        <p:nvSpPr>
          <p:cNvPr id="6" name="TextBox 5">
            <a:extLst>
              <a:ext uri="{FF2B5EF4-FFF2-40B4-BE49-F238E27FC236}">
                <a16:creationId xmlns:a16="http://schemas.microsoft.com/office/drawing/2014/main" id="{13BA6F09-A339-49D5-9A6B-6FE59457A7AF}"/>
              </a:ext>
            </a:extLst>
          </p:cNvPr>
          <p:cNvSpPr txBox="1"/>
          <p:nvPr/>
        </p:nvSpPr>
        <p:spPr>
          <a:xfrm>
            <a:off x="233295" y="1154911"/>
            <a:ext cx="11741587" cy="1200329"/>
          </a:xfrm>
          <a:prstGeom prst="rect">
            <a:avLst/>
          </a:prstGeom>
          <a:solidFill>
            <a:schemeClr val="accent4">
              <a:lumMod val="20000"/>
              <a:lumOff val="80000"/>
            </a:schemeClr>
          </a:solidFill>
        </p:spPr>
        <p:txBody>
          <a:bodyPr wrap="square">
            <a:spAutoFit/>
          </a:bodyPr>
          <a:lstStyle/>
          <a:p>
            <a:pPr marL="342900" indent="-342900" algn="just">
              <a:spcAft>
                <a:spcPts val="1200"/>
              </a:spcAft>
              <a:buFont typeface="Wingdings" panose="05000000000000000000" pitchFamily="2" charset="2"/>
              <a:buChar char="Ø"/>
            </a:pPr>
            <a:r>
              <a:rPr lang="uk-UA" sz="2400" dirty="0"/>
              <a:t>здійснюються за умови </a:t>
            </a:r>
            <a:r>
              <a:rPr lang="uk-UA" sz="2400" u="sng" dirty="0"/>
              <a:t>письмового повідомлення суб'єкта господарювання </a:t>
            </a:r>
            <a:r>
              <a:rPr lang="uk-UA" sz="2400" dirty="0"/>
              <a:t>про проведення планового заходу не пізніш як за десять днів до дня здійснення цього заходу.</a:t>
            </a:r>
          </a:p>
        </p:txBody>
      </p:sp>
      <p:sp>
        <p:nvSpPr>
          <p:cNvPr id="5" name="TextBox 4">
            <a:extLst>
              <a:ext uri="{FF2B5EF4-FFF2-40B4-BE49-F238E27FC236}">
                <a16:creationId xmlns:a16="http://schemas.microsoft.com/office/drawing/2014/main" id="{DF9B8C59-2A2A-4946-9925-B404CB548040}"/>
              </a:ext>
            </a:extLst>
          </p:cNvPr>
          <p:cNvSpPr txBox="1"/>
          <p:nvPr/>
        </p:nvSpPr>
        <p:spPr>
          <a:xfrm>
            <a:off x="233294" y="2598249"/>
            <a:ext cx="11741587" cy="3046988"/>
          </a:xfrm>
          <a:prstGeom prst="rect">
            <a:avLst/>
          </a:prstGeom>
          <a:solidFill>
            <a:schemeClr val="accent4">
              <a:lumMod val="20000"/>
              <a:lumOff val="80000"/>
            </a:schemeClr>
          </a:solidFill>
        </p:spPr>
        <p:txBody>
          <a:bodyPr wrap="square">
            <a:spAutoFit/>
          </a:bodyPr>
          <a:lstStyle/>
          <a:p>
            <a:pPr algn="just"/>
            <a:r>
              <a:rPr lang="uk-UA" sz="2400" u="sng" dirty="0"/>
              <a:t>Повідомлення повинно містити:</a:t>
            </a:r>
          </a:p>
          <a:p>
            <a:pPr marL="342900" indent="-342900" algn="just">
              <a:buFont typeface="Wingdings" panose="05000000000000000000" pitchFamily="2" charset="2"/>
              <a:buChar char="Ø"/>
            </a:pPr>
            <a:r>
              <a:rPr lang="uk-UA" sz="2400" dirty="0"/>
              <a:t>дату початку та дату закінчення здійснення планового заходу;</a:t>
            </a:r>
          </a:p>
          <a:p>
            <a:pPr marL="342900" indent="-342900" algn="just">
              <a:buFont typeface="Wingdings" panose="05000000000000000000" pitchFamily="2" charset="2"/>
              <a:buChar char="Ø"/>
            </a:pPr>
            <a:r>
              <a:rPr lang="uk-UA" sz="2400" dirty="0"/>
              <a:t>найменування юридичної особи або прізвище, ім'я та по батькові фізичної особи - підприємця, щодо діяльності яких здійснюється захід;</a:t>
            </a:r>
          </a:p>
          <a:p>
            <a:pPr marL="342900" indent="-342900" algn="just">
              <a:buFont typeface="Wingdings" panose="05000000000000000000" pitchFamily="2" charset="2"/>
              <a:buChar char="Ø"/>
            </a:pPr>
            <a:r>
              <a:rPr lang="uk-UA" sz="2400" dirty="0"/>
              <a:t>найменування органу державного нагляду (контролю).</a:t>
            </a:r>
          </a:p>
          <a:p>
            <a:pPr algn="just"/>
            <a:endParaRPr lang="uk-UA" sz="2400" dirty="0"/>
          </a:p>
          <a:p>
            <a:pPr algn="just"/>
            <a:r>
              <a:rPr lang="uk-UA" sz="2400" dirty="0"/>
              <a:t>Повідомлення надсилається рекомендованим листом та/або за допомогою електронного зв’язку або вручається особисто під розписку.</a:t>
            </a:r>
          </a:p>
        </p:txBody>
      </p:sp>
      <p:sp>
        <p:nvSpPr>
          <p:cNvPr id="7" name="TextBox 6">
            <a:extLst>
              <a:ext uri="{FF2B5EF4-FFF2-40B4-BE49-F238E27FC236}">
                <a16:creationId xmlns:a16="http://schemas.microsoft.com/office/drawing/2014/main" id="{F15294D0-1B33-4A03-BF8E-C1AC84472122}"/>
              </a:ext>
            </a:extLst>
          </p:cNvPr>
          <p:cNvSpPr txBox="1"/>
          <p:nvPr/>
        </p:nvSpPr>
        <p:spPr>
          <a:xfrm>
            <a:off x="233294" y="5888246"/>
            <a:ext cx="11741587" cy="830997"/>
          </a:xfrm>
          <a:prstGeom prst="rect">
            <a:avLst/>
          </a:prstGeom>
          <a:solidFill>
            <a:schemeClr val="accent4">
              <a:lumMod val="20000"/>
              <a:lumOff val="80000"/>
            </a:schemeClr>
          </a:solidFill>
        </p:spPr>
        <p:txBody>
          <a:bodyPr wrap="square">
            <a:spAutoFit/>
          </a:bodyPr>
          <a:lstStyle/>
          <a:p>
            <a:r>
              <a:rPr lang="uk-UA" sz="2400" u="sng" dirty="0"/>
              <a:t>Строк здійснення планового заходу </a:t>
            </a:r>
            <a:r>
              <a:rPr lang="uk-UA" sz="2400" dirty="0"/>
              <a:t>не може перевищувати десяти робочих днів, а щодо суб’єктів мікро-, малого підприємництва - п’яти робочих днів.</a:t>
            </a:r>
          </a:p>
        </p:txBody>
      </p:sp>
    </p:spTree>
    <p:extLst>
      <p:ext uri="{BB962C8B-B14F-4D97-AF65-F5344CB8AC3E}">
        <p14:creationId xmlns:p14="http://schemas.microsoft.com/office/powerpoint/2010/main" val="14084968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79953" y="344284"/>
            <a:ext cx="10515600" cy="945515"/>
          </a:xfrm>
        </p:spPr>
        <p:txBody>
          <a:bodyPr>
            <a:normAutofit fontScale="90000"/>
          </a:bodyPr>
          <a:lstStyle/>
          <a:p>
            <a:pPr algn="ctr"/>
            <a:r>
              <a:rPr lang="uk-UA" sz="4400" dirty="0"/>
              <a:t>Позапланові заходи зі здійснення державного нагляду (контролю)</a:t>
            </a:r>
            <a:endParaRPr lang="uk-UA" dirty="0"/>
          </a:p>
        </p:txBody>
      </p:sp>
      <p:graphicFrame>
        <p:nvGraphicFramePr>
          <p:cNvPr id="3" name="Схема 2">
            <a:extLst>
              <a:ext uri="{FF2B5EF4-FFF2-40B4-BE49-F238E27FC236}">
                <a16:creationId xmlns:a16="http://schemas.microsoft.com/office/drawing/2014/main" id="{9376EA6F-173E-4DEB-97C2-134EFF32DC83}"/>
              </a:ext>
            </a:extLst>
          </p:cNvPr>
          <p:cNvGraphicFramePr/>
          <p:nvPr>
            <p:extLst>
              <p:ext uri="{D42A27DB-BD31-4B8C-83A1-F6EECF244321}">
                <p14:modId xmlns:p14="http://schemas.microsoft.com/office/powerpoint/2010/main" val="2276742281"/>
              </p:ext>
            </p:extLst>
          </p:nvPr>
        </p:nvGraphicFramePr>
        <p:xfrm>
          <a:off x="413359" y="1377863"/>
          <a:ext cx="11523945" cy="5386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28228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333504" y="445180"/>
            <a:ext cx="11524991" cy="945515"/>
          </a:xfrm>
        </p:spPr>
        <p:txBody>
          <a:bodyPr>
            <a:noAutofit/>
          </a:bodyPr>
          <a:lstStyle/>
          <a:p>
            <a:pPr algn="ctr"/>
            <a:r>
              <a:rPr lang="uk-UA" sz="3600" b="1" dirty="0"/>
              <a:t>Позапланові заходи зі здійснення державного нагляду (контролю)</a:t>
            </a:r>
          </a:p>
        </p:txBody>
      </p:sp>
      <p:sp>
        <p:nvSpPr>
          <p:cNvPr id="6" name="TextBox 5">
            <a:extLst>
              <a:ext uri="{FF2B5EF4-FFF2-40B4-BE49-F238E27FC236}">
                <a16:creationId xmlns:a16="http://schemas.microsoft.com/office/drawing/2014/main" id="{13BA6F09-A339-49D5-9A6B-6FE59457A7AF}"/>
              </a:ext>
            </a:extLst>
          </p:cNvPr>
          <p:cNvSpPr txBox="1"/>
          <p:nvPr/>
        </p:nvSpPr>
        <p:spPr>
          <a:xfrm>
            <a:off x="433712" y="1906472"/>
            <a:ext cx="11324574" cy="1384995"/>
          </a:xfrm>
          <a:prstGeom prst="rect">
            <a:avLst/>
          </a:prstGeom>
          <a:solidFill>
            <a:schemeClr val="accent1">
              <a:lumMod val="20000"/>
              <a:lumOff val="80000"/>
            </a:schemeClr>
          </a:solidFill>
        </p:spPr>
        <p:txBody>
          <a:bodyPr wrap="square">
            <a:spAutoFit/>
          </a:bodyPr>
          <a:lstStyle/>
          <a:p>
            <a:pPr algn="just">
              <a:spcAft>
                <a:spcPts val="1200"/>
              </a:spcAft>
            </a:pPr>
            <a:r>
              <a:rPr lang="uk-UA" sz="2800" dirty="0"/>
              <a:t>Суб'єкт господарювання повинен ознайомитися з підставою проведення позапланового заходу з наданням йому копії відповідного посвідчення (направлення) на проведення заходу державного нагляду (контролю).</a:t>
            </a:r>
          </a:p>
        </p:txBody>
      </p:sp>
      <p:sp>
        <p:nvSpPr>
          <p:cNvPr id="5" name="TextBox 4">
            <a:extLst>
              <a:ext uri="{FF2B5EF4-FFF2-40B4-BE49-F238E27FC236}">
                <a16:creationId xmlns:a16="http://schemas.microsoft.com/office/drawing/2014/main" id="{DF9B8C59-2A2A-4946-9925-B404CB548040}"/>
              </a:ext>
            </a:extLst>
          </p:cNvPr>
          <p:cNvSpPr txBox="1"/>
          <p:nvPr/>
        </p:nvSpPr>
        <p:spPr>
          <a:xfrm>
            <a:off x="433712" y="3566534"/>
            <a:ext cx="11324574" cy="1384995"/>
          </a:xfrm>
          <a:prstGeom prst="rect">
            <a:avLst/>
          </a:prstGeom>
          <a:solidFill>
            <a:schemeClr val="accent1">
              <a:lumMod val="20000"/>
              <a:lumOff val="80000"/>
            </a:schemeClr>
          </a:solidFill>
        </p:spPr>
        <p:txBody>
          <a:bodyPr wrap="square">
            <a:spAutoFit/>
          </a:bodyPr>
          <a:lstStyle/>
          <a:p>
            <a:pPr algn="just"/>
            <a:r>
              <a:rPr lang="uk-UA" sz="2800" dirty="0"/>
              <a:t>Строк здійснення позапланового заходу не може перевищувати десяти робочих днів, а щодо суб'єктів малого підприємництва - двох робочих днів.</a:t>
            </a:r>
          </a:p>
        </p:txBody>
      </p:sp>
      <p:sp>
        <p:nvSpPr>
          <p:cNvPr id="7" name="TextBox 6">
            <a:extLst>
              <a:ext uri="{FF2B5EF4-FFF2-40B4-BE49-F238E27FC236}">
                <a16:creationId xmlns:a16="http://schemas.microsoft.com/office/drawing/2014/main" id="{7491A236-1A52-4E9C-81A7-B0E91A4B0EB9}"/>
              </a:ext>
            </a:extLst>
          </p:cNvPr>
          <p:cNvSpPr txBox="1"/>
          <p:nvPr/>
        </p:nvSpPr>
        <p:spPr>
          <a:xfrm>
            <a:off x="433712" y="5226596"/>
            <a:ext cx="11324574" cy="954107"/>
          </a:xfrm>
          <a:prstGeom prst="rect">
            <a:avLst/>
          </a:prstGeom>
          <a:solidFill>
            <a:schemeClr val="accent1">
              <a:lumMod val="20000"/>
              <a:lumOff val="80000"/>
            </a:schemeClr>
          </a:solidFill>
        </p:spPr>
        <p:txBody>
          <a:bodyPr wrap="square">
            <a:spAutoFit/>
          </a:bodyPr>
          <a:lstStyle/>
          <a:p>
            <a:r>
              <a:rPr lang="uk-UA" sz="2800" dirty="0"/>
              <a:t>Продовження строку здійснення позапланового заходу не допускається.</a:t>
            </a:r>
          </a:p>
          <a:p>
            <a:endParaRPr lang="uk-UA" sz="2800" dirty="0"/>
          </a:p>
        </p:txBody>
      </p:sp>
    </p:spTree>
    <p:extLst>
      <p:ext uri="{BB962C8B-B14F-4D97-AF65-F5344CB8AC3E}">
        <p14:creationId xmlns:p14="http://schemas.microsoft.com/office/powerpoint/2010/main" val="36647255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E7A39A-0FEB-44C1-ADFB-DBC32C014BAB}"/>
              </a:ext>
            </a:extLst>
          </p:cNvPr>
          <p:cNvSpPr>
            <a:spLocks noGrp="1"/>
          </p:cNvSpPr>
          <p:nvPr>
            <p:ph type="title"/>
          </p:nvPr>
        </p:nvSpPr>
        <p:spPr>
          <a:xfrm>
            <a:off x="838200" y="114604"/>
            <a:ext cx="10515600" cy="1325563"/>
          </a:xfrm>
        </p:spPr>
        <p:txBody>
          <a:bodyPr>
            <a:normAutofit/>
          </a:bodyPr>
          <a:lstStyle/>
          <a:p>
            <a:pPr algn="ctr"/>
            <a:r>
              <a:rPr lang="uk-UA" dirty="0"/>
              <a:t>Розпорядчі документи органів державного нагляду (контролю)</a:t>
            </a:r>
          </a:p>
        </p:txBody>
      </p:sp>
      <p:sp>
        <p:nvSpPr>
          <p:cNvPr id="11" name="TextBox 10">
            <a:extLst>
              <a:ext uri="{FF2B5EF4-FFF2-40B4-BE49-F238E27FC236}">
                <a16:creationId xmlns:a16="http://schemas.microsoft.com/office/drawing/2014/main" id="{151C231F-192C-499D-A04E-BAEDE25D283A}"/>
              </a:ext>
            </a:extLst>
          </p:cNvPr>
          <p:cNvSpPr txBox="1"/>
          <p:nvPr/>
        </p:nvSpPr>
        <p:spPr>
          <a:xfrm>
            <a:off x="592376" y="1567995"/>
            <a:ext cx="11007246" cy="2246769"/>
          </a:xfrm>
          <a:prstGeom prst="rect">
            <a:avLst/>
          </a:prstGeom>
          <a:solidFill>
            <a:srgbClr val="FFFFCC"/>
          </a:solidFill>
        </p:spPr>
        <p:txBody>
          <a:bodyPr wrap="square">
            <a:spAutoFit/>
          </a:bodyPr>
          <a:lstStyle/>
          <a:p>
            <a:pPr algn="just"/>
            <a:r>
              <a:rPr lang="uk-UA" sz="2800" dirty="0"/>
              <a:t>Для здійснення планового або позапланового заходу орган державного нагляду (контролю) видає наказ (рішення, розпорядження), який має містити найменування суб'єкта господарювання, щодо якого буде здійснюватися захід, та предмет перевірки.</a:t>
            </a:r>
          </a:p>
        </p:txBody>
      </p:sp>
      <p:sp>
        <p:nvSpPr>
          <p:cNvPr id="8" name="TextBox 7">
            <a:extLst>
              <a:ext uri="{FF2B5EF4-FFF2-40B4-BE49-F238E27FC236}">
                <a16:creationId xmlns:a16="http://schemas.microsoft.com/office/drawing/2014/main" id="{6E8882B0-BB0B-4DC3-B539-E539F499BEAB}"/>
              </a:ext>
            </a:extLst>
          </p:cNvPr>
          <p:cNvSpPr txBox="1"/>
          <p:nvPr/>
        </p:nvSpPr>
        <p:spPr>
          <a:xfrm>
            <a:off x="592375" y="4065740"/>
            <a:ext cx="11007247" cy="2677656"/>
          </a:xfrm>
          <a:prstGeom prst="rect">
            <a:avLst/>
          </a:prstGeom>
          <a:solidFill>
            <a:schemeClr val="accent5">
              <a:lumMod val="40000"/>
              <a:lumOff val="60000"/>
            </a:schemeClr>
          </a:solidFill>
        </p:spPr>
        <p:txBody>
          <a:bodyPr wrap="square">
            <a:spAutoFit/>
          </a:bodyPr>
          <a:lstStyle/>
          <a:p>
            <a:pPr algn="just"/>
            <a:r>
              <a:rPr lang="uk-UA" sz="2800" dirty="0"/>
              <a:t>На підставі наказу (рішення, розпорядження) оформляється посвідчення (направлення) на проведення заходу державного нагляду (контролю), яке підписується керівником органу державного нагляду (контролю) (головою державного колегіального органу) або його заступником (членом державного колегіального органу) із зазначенням прізвища, ім’я та по батькові і засвідчується печаткою.</a:t>
            </a:r>
          </a:p>
        </p:txBody>
      </p:sp>
    </p:spTree>
    <p:extLst>
      <p:ext uri="{BB962C8B-B14F-4D97-AF65-F5344CB8AC3E}">
        <p14:creationId xmlns:p14="http://schemas.microsoft.com/office/powerpoint/2010/main" val="3381973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93971"/>
            <a:ext cx="10515600" cy="945515"/>
          </a:xfrm>
        </p:spPr>
        <p:txBody>
          <a:bodyPr>
            <a:normAutofit fontScale="90000"/>
          </a:bodyPr>
          <a:lstStyle/>
          <a:p>
            <a:pPr algn="ctr"/>
            <a:r>
              <a:rPr lang="uk-UA" sz="4400" dirty="0"/>
              <a:t>Розпорядчі документи органів державного нагляду (контролю)</a:t>
            </a:r>
            <a:endParaRPr lang="uk-UA" dirty="0"/>
          </a:p>
        </p:txBody>
      </p:sp>
      <p:sp>
        <p:nvSpPr>
          <p:cNvPr id="6" name="TextBox 5">
            <a:extLst>
              <a:ext uri="{FF2B5EF4-FFF2-40B4-BE49-F238E27FC236}">
                <a16:creationId xmlns:a16="http://schemas.microsoft.com/office/drawing/2014/main" id="{B8AB3EC7-CAED-45D8-8703-C8D7410753BD}"/>
              </a:ext>
            </a:extLst>
          </p:cNvPr>
          <p:cNvSpPr txBox="1"/>
          <p:nvPr/>
        </p:nvSpPr>
        <p:spPr>
          <a:xfrm>
            <a:off x="200416" y="1166842"/>
            <a:ext cx="11824570" cy="5509200"/>
          </a:xfrm>
          <a:prstGeom prst="rect">
            <a:avLst/>
          </a:prstGeom>
          <a:solidFill>
            <a:schemeClr val="accent1">
              <a:lumMod val="20000"/>
              <a:lumOff val="80000"/>
            </a:schemeClr>
          </a:solidFill>
        </p:spPr>
        <p:txBody>
          <a:bodyPr wrap="square">
            <a:spAutoFit/>
          </a:bodyPr>
          <a:lstStyle/>
          <a:p>
            <a:r>
              <a:rPr lang="uk-UA" sz="2200" b="1" u="sng" dirty="0"/>
              <a:t>У посвідченні (направленні) на проведення заходу зазначаються:</a:t>
            </a:r>
          </a:p>
          <a:p>
            <a:pPr marL="714375" indent="-350838">
              <a:buFont typeface="Wingdings" panose="05000000000000000000" pitchFamily="2" charset="2"/>
              <a:buChar char="Ø"/>
            </a:pPr>
            <a:r>
              <a:rPr lang="uk-UA" sz="2200" dirty="0"/>
              <a:t>найменування органу державного нагляду (контролю), що здійснює захід;</a:t>
            </a:r>
          </a:p>
          <a:p>
            <a:pPr marL="714375" indent="-350838">
              <a:buFont typeface="Wingdings" panose="05000000000000000000" pitchFamily="2" charset="2"/>
              <a:buChar char="Ø"/>
            </a:pPr>
            <a:r>
              <a:rPr lang="uk-UA" sz="2200" dirty="0"/>
              <a:t>найменування суб'єкта господарювання та/або його відокремленого підрозділу або прізвище, ім'я та по батькові фізичної особи - підприємця, щодо діяльності яких здійснюється захід;</a:t>
            </a:r>
          </a:p>
          <a:p>
            <a:pPr marL="714375" indent="-350838">
              <a:buFont typeface="Wingdings" panose="05000000000000000000" pitchFamily="2" charset="2"/>
              <a:buChar char="Ø"/>
            </a:pPr>
            <a:r>
              <a:rPr lang="uk-UA" sz="2200" dirty="0"/>
              <a:t>місцезнаходження суб'єкта господарювання та/або його відокремленого підрозділу, щодо діяльності яких здійснюється захід;</a:t>
            </a:r>
          </a:p>
          <a:p>
            <a:pPr marL="714375" indent="-350838">
              <a:buFont typeface="Wingdings" panose="05000000000000000000" pitchFamily="2" charset="2"/>
              <a:buChar char="Ø"/>
            </a:pPr>
            <a:r>
              <a:rPr lang="uk-UA" sz="2200" dirty="0"/>
              <a:t>номер і дата наказу (рішення, розпорядження), на виконання якого здійснюється захід;</a:t>
            </a:r>
          </a:p>
          <a:p>
            <a:pPr marL="714375" indent="-350838">
              <a:buFont typeface="Wingdings" panose="05000000000000000000" pitchFamily="2" charset="2"/>
              <a:buChar char="Ø"/>
            </a:pPr>
            <a:r>
              <a:rPr lang="uk-UA" sz="2200" dirty="0"/>
              <a:t>перелік посадових осіб, які беруть участь у здійсненні заходу, із зазначенням їх посади, прізвища, ім'я та по батькові;</a:t>
            </a:r>
          </a:p>
          <a:p>
            <a:pPr marL="714375" indent="-350838">
              <a:buFont typeface="Wingdings" panose="05000000000000000000" pitchFamily="2" charset="2"/>
              <a:buChar char="Ø"/>
            </a:pPr>
            <a:r>
              <a:rPr lang="uk-UA" sz="2200" dirty="0"/>
              <a:t>дата початку та дата закінчення заходу;</a:t>
            </a:r>
          </a:p>
          <a:p>
            <a:pPr marL="714375" indent="-350838">
              <a:buFont typeface="Wingdings" panose="05000000000000000000" pitchFamily="2" charset="2"/>
              <a:buChar char="Ø"/>
            </a:pPr>
            <a:r>
              <a:rPr lang="uk-UA" sz="2200" dirty="0"/>
              <a:t>тип заходу (плановий або позаплановий);</a:t>
            </a:r>
          </a:p>
          <a:p>
            <a:pPr marL="714375" indent="-350838">
              <a:buFont typeface="Wingdings" panose="05000000000000000000" pitchFamily="2" charset="2"/>
              <a:buChar char="Ø"/>
            </a:pPr>
            <a:r>
              <a:rPr lang="uk-UA" sz="2200" dirty="0"/>
              <a:t>форма заходу (перевірка, ревізія, обстеження, огляд, інспектування тощо);</a:t>
            </a:r>
          </a:p>
          <a:p>
            <a:pPr marL="714375" indent="-350838">
              <a:buFont typeface="Wingdings" panose="05000000000000000000" pitchFamily="2" charset="2"/>
              <a:buChar char="Ø"/>
            </a:pPr>
            <a:r>
              <a:rPr lang="uk-UA" sz="2200" dirty="0"/>
              <a:t>підстави для здійснення заходу;</a:t>
            </a:r>
          </a:p>
          <a:p>
            <a:pPr marL="714375" indent="-350838">
              <a:buFont typeface="Wingdings" panose="05000000000000000000" pitchFamily="2" charset="2"/>
              <a:buChar char="Ø"/>
            </a:pPr>
            <a:r>
              <a:rPr lang="uk-UA" sz="2200" dirty="0"/>
              <a:t>предмет здійснення заходу;</a:t>
            </a:r>
          </a:p>
          <a:p>
            <a:pPr marL="714375" indent="-350838">
              <a:buFont typeface="Wingdings" panose="05000000000000000000" pitchFamily="2" charset="2"/>
              <a:buChar char="Ø"/>
            </a:pPr>
            <a:r>
              <a:rPr lang="uk-UA" sz="2200" dirty="0"/>
              <a:t>інформація про здійснення попереднього заходу (тип заходу і строк його здійснення).</a:t>
            </a:r>
          </a:p>
        </p:txBody>
      </p:sp>
    </p:spTree>
    <p:extLst>
      <p:ext uri="{BB962C8B-B14F-4D97-AF65-F5344CB8AC3E}">
        <p14:creationId xmlns:p14="http://schemas.microsoft.com/office/powerpoint/2010/main" val="775652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E7A39A-0FEB-44C1-ADFB-DBC32C014BAB}"/>
              </a:ext>
            </a:extLst>
          </p:cNvPr>
          <p:cNvSpPr>
            <a:spLocks noGrp="1"/>
          </p:cNvSpPr>
          <p:nvPr>
            <p:ph type="title"/>
          </p:nvPr>
        </p:nvSpPr>
        <p:spPr>
          <a:xfrm>
            <a:off x="838200" y="0"/>
            <a:ext cx="10515600" cy="1325563"/>
          </a:xfrm>
        </p:spPr>
        <p:txBody>
          <a:bodyPr>
            <a:normAutofit/>
          </a:bodyPr>
          <a:lstStyle/>
          <a:p>
            <a:pPr algn="ctr"/>
            <a:r>
              <a:rPr lang="uk-UA" dirty="0"/>
              <a:t>Розпорядчі документи органів державного нагляду (контролю)</a:t>
            </a:r>
          </a:p>
        </p:txBody>
      </p:sp>
      <p:sp>
        <p:nvSpPr>
          <p:cNvPr id="8" name="TextBox 7">
            <a:extLst>
              <a:ext uri="{FF2B5EF4-FFF2-40B4-BE49-F238E27FC236}">
                <a16:creationId xmlns:a16="http://schemas.microsoft.com/office/drawing/2014/main" id="{D7978275-95E5-4DA7-A660-C1FC5F3BBE9B}"/>
              </a:ext>
            </a:extLst>
          </p:cNvPr>
          <p:cNvSpPr txBox="1"/>
          <p:nvPr/>
        </p:nvSpPr>
        <p:spPr>
          <a:xfrm>
            <a:off x="334027" y="1325563"/>
            <a:ext cx="11523946" cy="5493812"/>
          </a:xfrm>
          <a:prstGeom prst="rect">
            <a:avLst/>
          </a:prstGeom>
          <a:solidFill>
            <a:schemeClr val="accent4">
              <a:lumMod val="20000"/>
              <a:lumOff val="80000"/>
            </a:schemeClr>
          </a:solidFill>
        </p:spPr>
        <p:txBody>
          <a:bodyPr wrap="square">
            <a:spAutoFit/>
          </a:bodyPr>
          <a:lstStyle/>
          <a:p>
            <a:pPr marL="342900" indent="-342900" algn="just">
              <a:spcAft>
                <a:spcPts val="600"/>
              </a:spcAft>
              <a:buFont typeface="Wingdings" panose="05000000000000000000" pitchFamily="2" charset="2"/>
              <a:buChar char="Ø"/>
            </a:pPr>
            <a:r>
              <a:rPr lang="uk-UA" sz="2400" dirty="0"/>
              <a:t>Посвідчення (направлення) є чинним лише протягом зазначеного в ньому строку здійснення заходу.</a:t>
            </a:r>
          </a:p>
          <a:p>
            <a:pPr marL="342900" indent="-342900" algn="just">
              <a:spcAft>
                <a:spcPts val="600"/>
              </a:spcAft>
              <a:buFont typeface="Wingdings" panose="05000000000000000000" pitchFamily="2" charset="2"/>
              <a:buChar char="Ø"/>
            </a:pPr>
            <a:r>
              <a:rPr lang="uk-UA" sz="2400" dirty="0"/>
              <a:t>Перед початком здійснення заходу посадові особи органу державного нагляду (контролю) зобов'язані пред'явити керівнику суб’єкта господарювання - юридичної особи, її відокремленого підрозділу або уповноваженій ним особі (фізичній особі - підприємцю або уповноваженій ним особі) посвідчення (направлення) та службове посвідчення, що засвідчує посадову особу органу державного нагляду (контролю), і надати суб'єкту господарювання копію посвідчення (направлення).</a:t>
            </a:r>
          </a:p>
          <a:p>
            <a:pPr marL="342900" indent="-342900" algn="just">
              <a:spcAft>
                <a:spcPts val="600"/>
              </a:spcAft>
              <a:buFont typeface="Wingdings" panose="05000000000000000000" pitchFamily="2" charset="2"/>
              <a:buChar char="Ø"/>
            </a:pPr>
            <a:r>
              <a:rPr lang="uk-UA" sz="2400" dirty="0"/>
              <a:t>Посадова особа органу державного нагляду (контролю) без посвідчення (направлення) на здійснення заходу та службового посвідчення не має права здійснювати державний нагляд (контроль) суб'єкта господарювання.</a:t>
            </a:r>
          </a:p>
          <a:p>
            <a:pPr marL="342900" indent="-342900" algn="just">
              <a:spcAft>
                <a:spcPts val="600"/>
              </a:spcAft>
              <a:buFont typeface="Wingdings" panose="05000000000000000000" pitchFamily="2" charset="2"/>
              <a:buChar char="Ø"/>
            </a:pPr>
            <a:r>
              <a:rPr lang="uk-UA" sz="2400" dirty="0"/>
              <a:t>Суб'єкт господарювання має право не допускати посадових осіб органу державного нагляду (контролю) до здійснення заходу, якщо вони не пред'явили документів, передбачених цією статтею.</a:t>
            </a:r>
          </a:p>
        </p:txBody>
      </p:sp>
    </p:spTree>
    <p:extLst>
      <p:ext uri="{BB962C8B-B14F-4D97-AF65-F5344CB8AC3E}">
        <p14:creationId xmlns:p14="http://schemas.microsoft.com/office/powerpoint/2010/main" val="857064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611BE3-56C0-435F-A715-44A57B66D62F}"/>
              </a:ext>
            </a:extLst>
          </p:cNvPr>
          <p:cNvSpPr>
            <a:spLocks noGrp="1"/>
          </p:cNvSpPr>
          <p:nvPr>
            <p:ph type="title"/>
          </p:nvPr>
        </p:nvSpPr>
        <p:spPr>
          <a:xfrm>
            <a:off x="838200" y="120190"/>
            <a:ext cx="10515600" cy="1325563"/>
          </a:xfrm>
        </p:spPr>
        <p:txBody>
          <a:bodyPr/>
          <a:lstStyle/>
          <a:p>
            <a:pPr algn="ctr"/>
            <a:r>
              <a:rPr lang="uk-UA" sz="4400" dirty="0"/>
              <a:t>Принципи та вимоги до здійснення державного нагляду (контролю)</a:t>
            </a:r>
            <a:endParaRPr lang="uk-UA" dirty="0"/>
          </a:p>
        </p:txBody>
      </p:sp>
      <p:sp>
        <p:nvSpPr>
          <p:cNvPr id="3" name="Объект 2">
            <a:extLst>
              <a:ext uri="{FF2B5EF4-FFF2-40B4-BE49-F238E27FC236}">
                <a16:creationId xmlns:a16="http://schemas.microsoft.com/office/drawing/2014/main" id="{857EF572-1C76-498A-96C7-8BE66C4D4B5C}"/>
              </a:ext>
            </a:extLst>
          </p:cNvPr>
          <p:cNvSpPr>
            <a:spLocks noGrp="1"/>
          </p:cNvSpPr>
          <p:nvPr>
            <p:ph idx="1"/>
          </p:nvPr>
        </p:nvSpPr>
        <p:spPr>
          <a:xfrm>
            <a:off x="146957" y="1690688"/>
            <a:ext cx="11887199" cy="4971369"/>
          </a:xfrm>
          <a:solidFill>
            <a:schemeClr val="accent5">
              <a:lumMod val="40000"/>
              <a:lumOff val="60000"/>
            </a:schemeClr>
          </a:solidFill>
        </p:spPr>
        <p:txBody>
          <a:bodyPr>
            <a:normAutofit/>
          </a:bodyPr>
          <a:lstStyle/>
          <a:p>
            <a:pPr marL="0" indent="0" algn="just">
              <a:buNone/>
            </a:pPr>
            <a:r>
              <a:rPr lang="uk-UA" sz="3600" b="1" dirty="0">
                <a:solidFill>
                  <a:schemeClr val="accent6">
                    <a:lumMod val="50000"/>
                  </a:schemeClr>
                </a:solidFill>
              </a:rPr>
              <a:t>Правові та організаційні засади, основні принципи і порядок здійснення державного нагляду (контролю) у сфері господарської діяльності, повноваження органів державного нагляду (контролю), їх посадових осіб і права, обов'язки та відповідальність суб'єктів господарювання під час здійснення державного нагляду (контролю) визначено </a:t>
            </a:r>
            <a:r>
              <a:rPr lang="uk-UA" sz="3600" b="1" u="sng" dirty="0">
                <a:solidFill>
                  <a:schemeClr val="accent6">
                    <a:lumMod val="50000"/>
                  </a:schemeClr>
                </a:solidFill>
              </a:rPr>
              <a:t>Законом України «</a:t>
            </a:r>
            <a:r>
              <a:rPr lang="ru-RU" sz="3600" b="1" u="sng" dirty="0">
                <a:solidFill>
                  <a:schemeClr val="accent6">
                    <a:lumMod val="50000"/>
                  </a:schemeClr>
                </a:solidFill>
              </a:rPr>
              <a:t>Про </a:t>
            </a:r>
            <a:r>
              <a:rPr lang="uk-UA" sz="3600" b="1" u="sng" dirty="0">
                <a:solidFill>
                  <a:schemeClr val="accent6">
                    <a:lumMod val="50000"/>
                  </a:schemeClr>
                </a:solidFill>
              </a:rPr>
              <a:t>основні засади державного нагляду (контролю) у сфері господарської діяльності</a:t>
            </a:r>
            <a:r>
              <a:rPr lang="ru-RU" sz="3600" b="1" u="sng" dirty="0">
                <a:solidFill>
                  <a:schemeClr val="accent6">
                    <a:lumMod val="50000"/>
                  </a:schemeClr>
                </a:solidFill>
              </a:rPr>
              <a:t>» </a:t>
            </a:r>
            <a:r>
              <a:rPr lang="uk-UA" sz="3600" b="1" u="sng" dirty="0">
                <a:solidFill>
                  <a:schemeClr val="accent6">
                    <a:lumMod val="50000"/>
                  </a:schemeClr>
                </a:solidFill>
              </a:rPr>
              <a:t>від</a:t>
            </a:r>
            <a:r>
              <a:rPr lang="ru-RU" sz="3600" b="1" u="sng" dirty="0">
                <a:solidFill>
                  <a:schemeClr val="accent6">
                    <a:lumMod val="50000"/>
                  </a:schemeClr>
                </a:solidFill>
              </a:rPr>
              <a:t> 05.04.2007 № 877-</a:t>
            </a:r>
            <a:r>
              <a:rPr lang="en-GB" sz="3600" b="1" u="sng" dirty="0">
                <a:solidFill>
                  <a:schemeClr val="accent6">
                    <a:lumMod val="50000"/>
                  </a:schemeClr>
                </a:solidFill>
              </a:rPr>
              <a:t>V</a:t>
            </a:r>
            <a:r>
              <a:rPr lang="uk-UA" sz="3600" b="1" u="sng" dirty="0">
                <a:solidFill>
                  <a:schemeClr val="accent6">
                    <a:lumMod val="50000"/>
                  </a:schemeClr>
                </a:solidFill>
              </a:rPr>
              <a:t> (із змінами)</a:t>
            </a:r>
            <a:endParaRPr lang="uk-UA" sz="3600" u="sng" dirty="0">
              <a:solidFill>
                <a:schemeClr val="accent6">
                  <a:lumMod val="50000"/>
                </a:schemeClr>
              </a:solidFill>
            </a:endParaRPr>
          </a:p>
          <a:p>
            <a:endParaRPr lang="ru-RU" sz="2400" dirty="0"/>
          </a:p>
        </p:txBody>
      </p:sp>
      <p:sp>
        <p:nvSpPr>
          <p:cNvPr id="4" name="TextBox 3">
            <a:extLst>
              <a:ext uri="{FF2B5EF4-FFF2-40B4-BE49-F238E27FC236}">
                <a16:creationId xmlns:a16="http://schemas.microsoft.com/office/drawing/2014/main" id="{BF84F3DF-B7C8-4736-A900-F18BDC91E87B}"/>
              </a:ext>
            </a:extLst>
          </p:cNvPr>
          <p:cNvSpPr txBox="1"/>
          <p:nvPr/>
        </p:nvSpPr>
        <p:spPr>
          <a:xfrm>
            <a:off x="619760" y="6645367"/>
            <a:ext cx="6096000" cy="246221"/>
          </a:xfrm>
          <a:prstGeom prst="rect">
            <a:avLst/>
          </a:prstGeom>
          <a:noFill/>
        </p:spPr>
        <p:txBody>
          <a:bodyPr wrap="square">
            <a:spAutoFit/>
          </a:bodyPr>
          <a:lstStyle/>
          <a:p>
            <a:r>
              <a:rPr lang="en-GB" sz="1000" dirty="0"/>
              <a:t>https://zakon.rada.gov.ua/laws/card/877-16</a:t>
            </a:r>
            <a:endParaRPr lang="uk-UA" sz="1000" dirty="0"/>
          </a:p>
        </p:txBody>
      </p:sp>
    </p:spTree>
    <p:extLst>
      <p:ext uri="{BB962C8B-B14F-4D97-AF65-F5344CB8AC3E}">
        <p14:creationId xmlns:p14="http://schemas.microsoft.com/office/powerpoint/2010/main" val="617945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93971"/>
            <a:ext cx="10515600" cy="945515"/>
          </a:xfrm>
        </p:spPr>
        <p:txBody>
          <a:bodyPr>
            <a:normAutofit fontScale="90000"/>
          </a:bodyPr>
          <a:lstStyle/>
          <a:p>
            <a:pPr algn="ctr"/>
            <a:r>
              <a:rPr lang="uk-UA" sz="4400" dirty="0"/>
              <a:t>Розпорядчі документи органів державного нагляду (контролю)</a:t>
            </a:r>
            <a:endParaRPr lang="uk-UA" dirty="0"/>
          </a:p>
        </p:txBody>
      </p:sp>
      <p:sp>
        <p:nvSpPr>
          <p:cNvPr id="6" name="TextBox 5">
            <a:extLst>
              <a:ext uri="{FF2B5EF4-FFF2-40B4-BE49-F238E27FC236}">
                <a16:creationId xmlns:a16="http://schemas.microsoft.com/office/drawing/2014/main" id="{B8AB3EC7-CAED-45D8-8703-C8D7410753BD}"/>
              </a:ext>
            </a:extLst>
          </p:cNvPr>
          <p:cNvSpPr txBox="1"/>
          <p:nvPr/>
        </p:nvSpPr>
        <p:spPr>
          <a:xfrm>
            <a:off x="183715" y="1505045"/>
            <a:ext cx="11824570" cy="4832092"/>
          </a:xfrm>
          <a:prstGeom prst="rect">
            <a:avLst/>
          </a:prstGeom>
          <a:solidFill>
            <a:schemeClr val="accent1">
              <a:lumMod val="20000"/>
              <a:lumOff val="80000"/>
            </a:schemeClr>
          </a:solidFill>
        </p:spPr>
        <p:txBody>
          <a:bodyPr wrap="square">
            <a:spAutoFit/>
          </a:bodyPr>
          <a:lstStyle/>
          <a:p>
            <a:r>
              <a:rPr lang="ru-RU" sz="2800" b="1" u="sng" dirty="0"/>
              <a:t>За результатами </a:t>
            </a:r>
            <a:r>
              <a:rPr lang="uk-UA" sz="2800" b="1" u="sng" dirty="0"/>
              <a:t>здійснення планового або позапланового заходу посадова особа органу державного нагляду (контролю) складає акт, який повинен містити такі відомості:</a:t>
            </a:r>
          </a:p>
          <a:p>
            <a:pPr marL="714375" indent="-350838">
              <a:buFont typeface="Wingdings" panose="05000000000000000000" pitchFamily="2" charset="2"/>
              <a:buChar char="Ø"/>
            </a:pPr>
            <a:r>
              <a:rPr lang="uk-UA" sz="2800" dirty="0"/>
              <a:t>дату складення </a:t>
            </a:r>
            <a:r>
              <a:rPr lang="uk-UA" sz="2800" dirty="0" err="1"/>
              <a:t>акта</a:t>
            </a:r>
            <a:r>
              <a:rPr lang="uk-UA" sz="2800" dirty="0"/>
              <a:t>;</a:t>
            </a:r>
          </a:p>
          <a:p>
            <a:pPr marL="714375" indent="-350838">
              <a:buFont typeface="Wingdings" panose="05000000000000000000" pitchFamily="2" charset="2"/>
              <a:buChar char="Ø"/>
            </a:pPr>
            <a:r>
              <a:rPr lang="uk-UA" sz="2800" dirty="0"/>
              <a:t>тип заходу (плановий або позаплановий);</a:t>
            </a:r>
          </a:p>
          <a:p>
            <a:pPr marL="714375" indent="-350838">
              <a:buFont typeface="Wingdings" panose="05000000000000000000" pitchFamily="2" charset="2"/>
              <a:buChar char="Ø"/>
            </a:pPr>
            <a:r>
              <a:rPr lang="uk-UA" sz="2800" dirty="0"/>
              <a:t>форма заходу (перевірка, ревізія, обстеження, огляд тощо);</a:t>
            </a:r>
          </a:p>
          <a:p>
            <a:pPr marL="714375" indent="-350838">
              <a:buFont typeface="Wingdings" panose="05000000000000000000" pitchFamily="2" charset="2"/>
              <a:buChar char="Ø"/>
            </a:pPr>
            <a:r>
              <a:rPr lang="uk-UA" sz="2800" dirty="0"/>
              <a:t>предмет державного нагляду (контролю);</a:t>
            </a:r>
          </a:p>
          <a:p>
            <a:pPr marL="714375" indent="-350838">
              <a:buFont typeface="Wingdings" panose="05000000000000000000" pitchFamily="2" charset="2"/>
              <a:buChar char="Ø"/>
            </a:pPr>
            <a:r>
              <a:rPr lang="uk-UA" sz="2800" dirty="0"/>
              <a:t>найменування органу державного нагляду (контролю), а також посаду, прізвище, ім'я та по батькові посадової особи, яка здійснила захід;</a:t>
            </a:r>
          </a:p>
          <a:p>
            <a:pPr marL="714375" indent="-350838">
              <a:buFont typeface="Wingdings" panose="05000000000000000000" pitchFamily="2" charset="2"/>
              <a:buChar char="Ø"/>
            </a:pPr>
            <a:r>
              <a:rPr lang="uk-UA" sz="2800" dirty="0"/>
              <a:t>найменування юридичної особи або прізвище, ім'я та по батькові фізичної особи - підприємця, щодо діяльності яких здійснювався захід.</a:t>
            </a:r>
          </a:p>
        </p:txBody>
      </p:sp>
    </p:spTree>
    <p:extLst>
      <p:ext uri="{BB962C8B-B14F-4D97-AF65-F5344CB8AC3E}">
        <p14:creationId xmlns:p14="http://schemas.microsoft.com/office/powerpoint/2010/main" val="26276657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E7A39A-0FEB-44C1-ADFB-DBC32C014BAB}"/>
              </a:ext>
            </a:extLst>
          </p:cNvPr>
          <p:cNvSpPr>
            <a:spLocks noGrp="1"/>
          </p:cNvSpPr>
          <p:nvPr>
            <p:ph type="title"/>
          </p:nvPr>
        </p:nvSpPr>
        <p:spPr>
          <a:xfrm>
            <a:off x="838200" y="0"/>
            <a:ext cx="10515600" cy="1325563"/>
          </a:xfrm>
        </p:spPr>
        <p:txBody>
          <a:bodyPr>
            <a:normAutofit/>
          </a:bodyPr>
          <a:lstStyle/>
          <a:p>
            <a:pPr algn="ctr"/>
            <a:r>
              <a:rPr lang="uk-UA" dirty="0"/>
              <a:t>Розпорядчі документи органів державного нагляду (контролю)</a:t>
            </a:r>
          </a:p>
        </p:txBody>
      </p:sp>
      <p:sp>
        <p:nvSpPr>
          <p:cNvPr id="8" name="TextBox 7">
            <a:extLst>
              <a:ext uri="{FF2B5EF4-FFF2-40B4-BE49-F238E27FC236}">
                <a16:creationId xmlns:a16="http://schemas.microsoft.com/office/drawing/2014/main" id="{D7978275-95E5-4DA7-A660-C1FC5F3BBE9B}"/>
              </a:ext>
            </a:extLst>
          </p:cNvPr>
          <p:cNvSpPr txBox="1"/>
          <p:nvPr/>
        </p:nvSpPr>
        <p:spPr>
          <a:xfrm>
            <a:off x="334027" y="1325563"/>
            <a:ext cx="11523946" cy="1569660"/>
          </a:xfrm>
          <a:prstGeom prst="rect">
            <a:avLst/>
          </a:prstGeom>
          <a:solidFill>
            <a:schemeClr val="accent4">
              <a:lumMod val="20000"/>
              <a:lumOff val="80000"/>
            </a:schemeClr>
          </a:solidFill>
        </p:spPr>
        <p:txBody>
          <a:bodyPr wrap="square">
            <a:spAutoFit/>
          </a:bodyPr>
          <a:lstStyle/>
          <a:p>
            <a:pPr algn="just">
              <a:spcAft>
                <a:spcPts val="600"/>
              </a:spcAft>
            </a:pPr>
            <a:r>
              <a:rPr lang="uk-UA" sz="2400" dirty="0"/>
              <a:t>Один примірник </a:t>
            </a:r>
            <a:r>
              <a:rPr lang="uk-UA" sz="2400" dirty="0" err="1"/>
              <a:t>акта</a:t>
            </a:r>
            <a:r>
              <a:rPr lang="uk-UA" sz="2400" dirty="0"/>
              <a:t> вручається керівнику чи уповноваженій особі суб’єкта господарювання - юридичної особи, її відокремленого підрозділу, фізичній особі - підприємцю або уповноваженій ним особі в останній день заходу державного нагляду (контролю), а другий зберігається в органі державного нагляду (контролю).</a:t>
            </a:r>
          </a:p>
        </p:txBody>
      </p:sp>
      <p:sp>
        <p:nvSpPr>
          <p:cNvPr id="5" name="TextBox 4">
            <a:extLst>
              <a:ext uri="{FF2B5EF4-FFF2-40B4-BE49-F238E27FC236}">
                <a16:creationId xmlns:a16="http://schemas.microsoft.com/office/drawing/2014/main" id="{A0EAA66E-5D4E-4687-A54D-8357A7FEB68D}"/>
              </a:ext>
            </a:extLst>
          </p:cNvPr>
          <p:cNvSpPr txBox="1"/>
          <p:nvPr/>
        </p:nvSpPr>
        <p:spPr>
          <a:xfrm>
            <a:off x="334028" y="3094859"/>
            <a:ext cx="11523946" cy="3416320"/>
          </a:xfrm>
          <a:prstGeom prst="rect">
            <a:avLst/>
          </a:prstGeom>
          <a:solidFill>
            <a:schemeClr val="accent1">
              <a:lumMod val="20000"/>
              <a:lumOff val="80000"/>
            </a:schemeClr>
          </a:solidFill>
        </p:spPr>
        <p:txBody>
          <a:bodyPr wrap="square">
            <a:spAutoFit/>
          </a:bodyPr>
          <a:lstStyle/>
          <a:p>
            <a:pPr algn="just"/>
            <a:r>
              <a:rPr lang="uk-UA" sz="2400" dirty="0"/>
              <a:t>На підставі </a:t>
            </a:r>
            <a:r>
              <a:rPr lang="uk-UA" sz="2400" dirty="0" err="1"/>
              <a:t>акта</a:t>
            </a:r>
            <a:r>
              <a:rPr lang="uk-UA" sz="2400" dirty="0"/>
              <a:t>, складеного за результатами здійснення заходу, в ході якого виявлено порушення вимог законодавства, орган державного нагляду (контролю) за наявності підстав для повного або часткового зупинення виробництва (виготовлення), реалізації продукції, виконання робіт, надання послуг звертається у порядку та строки, встановлені законом, з відповідним позовом до адміністративного суду. У разі необхідності вжиття інших заходів реагування орган державного нагляду (контролю) </a:t>
            </a:r>
            <a:r>
              <a:rPr lang="uk-UA" sz="2400" u="sng" dirty="0"/>
              <a:t>протягом п’яти робочих днів з дня завершення здійснення заходу державного нагляду (контролю) складає припис</a:t>
            </a:r>
            <a:r>
              <a:rPr lang="uk-UA" sz="2400" dirty="0"/>
              <a:t>, </a:t>
            </a:r>
            <a:r>
              <a:rPr lang="uk-UA" sz="2400" u="sng" dirty="0"/>
              <a:t>розпорядження, інший розпорядчий документ щодо усунення порушень, виявлених під час здійснення заходу.</a:t>
            </a:r>
          </a:p>
        </p:txBody>
      </p:sp>
    </p:spTree>
    <p:extLst>
      <p:ext uri="{BB962C8B-B14F-4D97-AF65-F5344CB8AC3E}">
        <p14:creationId xmlns:p14="http://schemas.microsoft.com/office/powerpoint/2010/main" val="32645803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E7A39A-0FEB-44C1-ADFB-DBC32C014BAB}"/>
              </a:ext>
            </a:extLst>
          </p:cNvPr>
          <p:cNvSpPr>
            <a:spLocks noGrp="1"/>
          </p:cNvSpPr>
          <p:nvPr>
            <p:ph type="title"/>
          </p:nvPr>
        </p:nvSpPr>
        <p:spPr>
          <a:xfrm>
            <a:off x="838200" y="0"/>
            <a:ext cx="10515600" cy="1325563"/>
          </a:xfrm>
        </p:spPr>
        <p:txBody>
          <a:bodyPr>
            <a:normAutofit/>
          </a:bodyPr>
          <a:lstStyle/>
          <a:p>
            <a:pPr algn="ctr"/>
            <a:r>
              <a:rPr lang="uk-UA" dirty="0"/>
              <a:t>Розпорядчі документи органів державного нагляду (контролю)</a:t>
            </a:r>
          </a:p>
        </p:txBody>
      </p:sp>
      <p:graphicFrame>
        <p:nvGraphicFramePr>
          <p:cNvPr id="3" name="Схема 2">
            <a:extLst>
              <a:ext uri="{FF2B5EF4-FFF2-40B4-BE49-F238E27FC236}">
                <a16:creationId xmlns:a16="http://schemas.microsoft.com/office/drawing/2014/main" id="{1095FEB3-96B9-40EA-8D7B-441EE2B284B7}"/>
              </a:ext>
            </a:extLst>
          </p:cNvPr>
          <p:cNvGraphicFramePr/>
          <p:nvPr>
            <p:extLst>
              <p:ext uri="{D42A27DB-BD31-4B8C-83A1-F6EECF244321}">
                <p14:modId xmlns:p14="http://schemas.microsoft.com/office/powerpoint/2010/main" val="3506661755"/>
              </p:ext>
            </p:extLst>
          </p:nvPr>
        </p:nvGraphicFramePr>
        <p:xfrm>
          <a:off x="225469" y="1453019"/>
          <a:ext cx="11649205" cy="52358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09023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381862"/>
            <a:ext cx="10515600" cy="945515"/>
          </a:xfrm>
        </p:spPr>
        <p:txBody>
          <a:bodyPr>
            <a:noAutofit/>
          </a:bodyPr>
          <a:lstStyle/>
          <a:p>
            <a:pPr algn="ctr"/>
            <a:r>
              <a:rPr lang="uk-UA" sz="3200" dirty="0"/>
              <a:t>Розпорядчий документ органу державного нагляду (контролю) щодо усунення порушень, виявлених під час здійснення заходу, повинен містити такі відомості:</a:t>
            </a:r>
          </a:p>
        </p:txBody>
      </p:sp>
      <p:sp>
        <p:nvSpPr>
          <p:cNvPr id="6" name="TextBox 5">
            <a:extLst>
              <a:ext uri="{FF2B5EF4-FFF2-40B4-BE49-F238E27FC236}">
                <a16:creationId xmlns:a16="http://schemas.microsoft.com/office/drawing/2014/main" id="{B8AB3EC7-CAED-45D8-8703-C8D7410753BD}"/>
              </a:ext>
            </a:extLst>
          </p:cNvPr>
          <p:cNvSpPr txBox="1"/>
          <p:nvPr/>
        </p:nvSpPr>
        <p:spPr>
          <a:xfrm>
            <a:off x="183715" y="1770382"/>
            <a:ext cx="11824570" cy="4893647"/>
          </a:xfrm>
          <a:prstGeom prst="rect">
            <a:avLst/>
          </a:prstGeom>
          <a:solidFill>
            <a:schemeClr val="accent1">
              <a:lumMod val="20000"/>
              <a:lumOff val="80000"/>
            </a:schemeClr>
          </a:solidFill>
        </p:spPr>
        <p:txBody>
          <a:bodyPr wrap="square">
            <a:spAutoFit/>
          </a:bodyPr>
          <a:lstStyle/>
          <a:p>
            <a:pPr marL="714375" indent="-350838">
              <a:buFont typeface="Wingdings" panose="05000000000000000000" pitchFamily="2" charset="2"/>
              <a:buChar char="Ø"/>
            </a:pPr>
            <a:r>
              <a:rPr lang="uk-UA" sz="2400" dirty="0"/>
              <a:t>дату складення;</a:t>
            </a:r>
          </a:p>
          <a:p>
            <a:pPr marL="714375" indent="-350838">
              <a:buFont typeface="Wingdings" panose="05000000000000000000" pitchFamily="2" charset="2"/>
              <a:buChar char="Ø"/>
            </a:pPr>
            <a:r>
              <a:rPr lang="uk-UA" sz="2400" dirty="0"/>
              <a:t>тип заходу (плановий чи позаплановий);</a:t>
            </a:r>
          </a:p>
          <a:p>
            <a:pPr marL="714375" indent="-350838">
              <a:buFont typeface="Wingdings" panose="05000000000000000000" pitchFamily="2" charset="2"/>
              <a:buChar char="Ø"/>
            </a:pPr>
            <a:r>
              <a:rPr lang="uk-UA" sz="2400" dirty="0"/>
              <a:t>форма заходу (перевірка, ревізія, обстеження, огляд тощо);</a:t>
            </a:r>
          </a:p>
          <a:p>
            <a:pPr marL="714375" indent="-350838">
              <a:buFont typeface="Wingdings" panose="05000000000000000000" pitchFamily="2" charset="2"/>
              <a:buChar char="Ø"/>
            </a:pPr>
            <a:r>
              <a:rPr lang="uk-UA" sz="2400" dirty="0"/>
              <a:t>термін усунення порушень;</a:t>
            </a:r>
          </a:p>
          <a:p>
            <a:pPr marL="714375" indent="-350838">
              <a:buFont typeface="Wingdings" panose="05000000000000000000" pitchFamily="2" charset="2"/>
              <a:buChar char="Ø"/>
            </a:pPr>
            <a:r>
              <a:rPr lang="uk-UA" sz="2400" dirty="0"/>
              <a:t>посилання на акт, у якому були зазначені виявлені під час заходу державного нагляду (контролю) порушення;</a:t>
            </a:r>
          </a:p>
          <a:p>
            <a:pPr marL="714375" indent="-350838">
              <a:buFont typeface="Wingdings" panose="05000000000000000000" pitchFamily="2" charset="2"/>
              <a:buChar char="Ø"/>
            </a:pPr>
            <a:r>
              <a:rPr lang="uk-UA" sz="2400" dirty="0"/>
              <a:t>найменування органу державного нагляду (контролю), а також посаду, прізвище, ім'я та по батькові посадової особи, яка здійснила захід;</a:t>
            </a:r>
          </a:p>
          <a:p>
            <a:pPr marL="714375" indent="-350838">
              <a:buFont typeface="Wingdings" panose="05000000000000000000" pitchFamily="2" charset="2"/>
              <a:buChar char="Ø"/>
            </a:pPr>
            <a:r>
              <a:rPr lang="uk-UA" sz="2400" dirty="0"/>
              <a:t>найменування та місцезнаходження суб'єкта господарювання, а також прізвище, ім'я та по батькові його керівника чи уповноваженої ним особи або прізвище, ім'я та по батькові фізичної особи - підприємця, щодо діяльності яких здійснювався захід;</a:t>
            </a:r>
          </a:p>
          <a:p>
            <a:pPr marL="714375" indent="-350838">
              <a:buFont typeface="Wingdings" panose="05000000000000000000" pitchFamily="2" charset="2"/>
              <a:buChar char="Ø"/>
            </a:pPr>
            <a:r>
              <a:rPr lang="uk-UA" sz="2400" dirty="0"/>
              <a:t>прізвище, ім'я та по батькові інших осіб, які взяли участь у здійсненні заходу.</a:t>
            </a:r>
          </a:p>
        </p:txBody>
      </p:sp>
    </p:spTree>
    <p:extLst>
      <p:ext uri="{BB962C8B-B14F-4D97-AF65-F5344CB8AC3E}">
        <p14:creationId xmlns:p14="http://schemas.microsoft.com/office/powerpoint/2010/main" val="1162209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AE57EA-8ABE-4C86-AE03-3794055D02A1}"/>
              </a:ext>
            </a:extLst>
          </p:cNvPr>
          <p:cNvSpPr>
            <a:spLocks noGrp="1"/>
          </p:cNvSpPr>
          <p:nvPr>
            <p:ph type="title"/>
          </p:nvPr>
        </p:nvSpPr>
        <p:spPr>
          <a:xfrm>
            <a:off x="838200" y="-288017"/>
            <a:ext cx="10515600" cy="1325563"/>
          </a:xfrm>
        </p:spPr>
        <p:txBody>
          <a:bodyPr/>
          <a:lstStyle/>
          <a:p>
            <a:pPr algn="ctr"/>
            <a:r>
              <a:rPr lang="uk-UA" dirty="0"/>
              <a:t>Рекомендована література</a:t>
            </a:r>
          </a:p>
        </p:txBody>
      </p:sp>
      <p:sp>
        <p:nvSpPr>
          <p:cNvPr id="3" name="Объект 2">
            <a:extLst>
              <a:ext uri="{FF2B5EF4-FFF2-40B4-BE49-F238E27FC236}">
                <a16:creationId xmlns:a16="http://schemas.microsoft.com/office/drawing/2014/main" id="{2FC60DCE-A569-4818-9F56-FF8F24DB93D1}"/>
              </a:ext>
            </a:extLst>
          </p:cNvPr>
          <p:cNvSpPr>
            <a:spLocks noGrp="1"/>
          </p:cNvSpPr>
          <p:nvPr>
            <p:ph idx="1"/>
          </p:nvPr>
        </p:nvSpPr>
        <p:spPr>
          <a:xfrm>
            <a:off x="114300" y="636814"/>
            <a:ext cx="11898159" cy="6221186"/>
          </a:xfrm>
        </p:spPr>
        <p:txBody>
          <a:bodyPr>
            <a:noAutofit/>
          </a:bodyPr>
          <a:lstStyle/>
          <a:p>
            <a:r>
              <a:rPr lang="uk-UA" sz="2000" dirty="0"/>
              <a:t>Конституція України від </a:t>
            </a:r>
            <a:r>
              <a:rPr lang="ru-RU" sz="2000" dirty="0"/>
              <a:t>28.06.1996 № 254к/96-ВР.</a:t>
            </a:r>
            <a:r>
              <a:rPr lang="en-US" sz="2000" dirty="0"/>
              <a:t> URL</a:t>
            </a:r>
            <a:r>
              <a:rPr lang="uk-UA" sz="2000" dirty="0"/>
              <a:t>: </a:t>
            </a:r>
            <a:r>
              <a:rPr lang="en-GB" sz="2000" dirty="0"/>
              <a:t> </a:t>
            </a:r>
            <a:r>
              <a:rPr lang="en-GB" sz="2000" dirty="0">
                <a:hlinkClick r:id="rId2"/>
              </a:rPr>
              <a:t>https://zakon.rada.gov.ua/laws/show/254%D0%BA/96-%D0%B2%D1%80#Text</a:t>
            </a:r>
            <a:r>
              <a:rPr lang="uk-UA" sz="2000" dirty="0"/>
              <a:t> </a:t>
            </a:r>
            <a:endParaRPr lang="ru-RU" sz="2000" dirty="0"/>
          </a:p>
          <a:p>
            <a:r>
              <a:rPr lang="uk-UA" sz="2000" dirty="0"/>
              <a:t>Земельний кодекс України від </a:t>
            </a:r>
            <a:r>
              <a:rPr lang="en-GB" sz="2000" dirty="0"/>
              <a:t>25.10.2001 № 2768-III</a:t>
            </a:r>
            <a:r>
              <a:rPr lang="ru-RU" sz="2000" dirty="0"/>
              <a:t>. </a:t>
            </a:r>
            <a:r>
              <a:rPr lang="en-US" sz="2000" dirty="0"/>
              <a:t>URL</a:t>
            </a:r>
            <a:r>
              <a:rPr lang="uk-UA" sz="2000" dirty="0"/>
              <a:t>: </a:t>
            </a:r>
            <a:r>
              <a:rPr lang="ru-RU" sz="2000" dirty="0">
                <a:hlinkClick r:id="rId3"/>
              </a:rPr>
              <a:t>https://zakon.rada.gov.ua/laws/show/2768-14#Text</a:t>
            </a:r>
            <a:r>
              <a:rPr lang="ru-RU" sz="2000" dirty="0"/>
              <a:t> </a:t>
            </a:r>
          </a:p>
          <a:p>
            <a:r>
              <a:rPr lang="ru-RU" sz="2000" dirty="0"/>
              <a:t>Закон </a:t>
            </a:r>
            <a:r>
              <a:rPr lang="uk-UA" sz="2000" dirty="0"/>
              <a:t>України «Про охорону земель» від </a:t>
            </a:r>
            <a:r>
              <a:rPr lang="ru-RU" sz="2000" dirty="0"/>
              <a:t>19.06.2003 № 962-IV. </a:t>
            </a:r>
            <a:r>
              <a:rPr lang="en-US" sz="2000" dirty="0"/>
              <a:t>URL</a:t>
            </a:r>
            <a:r>
              <a:rPr lang="uk-UA" sz="2000" dirty="0"/>
              <a:t>: </a:t>
            </a:r>
            <a:r>
              <a:rPr lang="en-GB" sz="2000" dirty="0">
                <a:hlinkClick r:id="rId4"/>
              </a:rPr>
              <a:t>https://zakon.rada.gov.ua/laws/show/962-15#Text</a:t>
            </a:r>
            <a:r>
              <a:rPr lang="uk-UA" sz="2000" dirty="0"/>
              <a:t> </a:t>
            </a:r>
            <a:endParaRPr lang="ru-RU" sz="2000" dirty="0"/>
          </a:p>
          <a:p>
            <a:r>
              <a:rPr lang="ru-RU" sz="2000" dirty="0"/>
              <a:t>Закон </a:t>
            </a:r>
            <a:r>
              <a:rPr lang="uk-UA" sz="2000" dirty="0"/>
              <a:t>України «Про основні засади державного нагляду (контролю) у сфері господарської діяльності» від </a:t>
            </a:r>
            <a:r>
              <a:rPr lang="en-GB" sz="2000" dirty="0"/>
              <a:t>05.04.2007 № 877-V</a:t>
            </a:r>
            <a:r>
              <a:rPr lang="uk-UA" sz="2000" dirty="0"/>
              <a:t>.</a:t>
            </a:r>
            <a:r>
              <a:rPr lang="ru-RU" sz="2000" dirty="0"/>
              <a:t> </a:t>
            </a:r>
            <a:r>
              <a:rPr lang="en-US" sz="2000" dirty="0"/>
              <a:t>URL</a:t>
            </a:r>
            <a:r>
              <a:rPr lang="uk-UA" sz="2000" dirty="0"/>
              <a:t>:</a:t>
            </a:r>
            <a:r>
              <a:rPr lang="en-US" sz="2000" dirty="0"/>
              <a:t> </a:t>
            </a:r>
            <a:r>
              <a:rPr lang="ru-RU" sz="2000" dirty="0">
                <a:hlinkClick r:id="rId5"/>
              </a:rPr>
              <a:t>https://zakon.rada.gov.ua/laws/show/877-16#Text</a:t>
            </a:r>
            <a:r>
              <a:rPr lang="ru-RU" sz="2000" dirty="0"/>
              <a:t> </a:t>
            </a:r>
          </a:p>
          <a:p>
            <a:r>
              <a:rPr lang="ru-RU" sz="2000" dirty="0"/>
              <a:t>Закон </a:t>
            </a:r>
            <a:r>
              <a:rPr lang="uk-UA" sz="2000" dirty="0"/>
              <a:t>України «Про державний контроль за використання та охороною земель» від 19.06.2003 року №963-IV. Електронний </a:t>
            </a:r>
            <a:r>
              <a:rPr lang="ru-RU" sz="2000" dirty="0"/>
              <a:t>ресурс. Режим доступу: </a:t>
            </a:r>
            <a:r>
              <a:rPr lang="ru-RU" sz="2000" dirty="0">
                <a:hlinkClick r:id="rId6"/>
              </a:rPr>
              <a:t>https://zakon.rada.gov.ua/laws/show/963-15#Text</a:t>
            </a:r>
            <a:endParaRPr lang="ru-RU" sz="2000" dirty="0"/>
          </a:p>
          <a:p>
            <a:r>
              <a:rPr lang="uk-UA" sz="2000" dirty="0"/>
              <a:t>Постанова КМУ </a:t>
            </a:r>
            <a:r>
              <a:rPr lang="ru-RU" sz="2000" dirty="0"/>
              <a:t>«</a:t>
            </a:r>
            <a:r>
              <a:rPr lang="uk-UA" sz="2000" dirty="0">
                <a:solidFill>
                  <a:srgbClr val="333333"/>
                </a:solidFill>
              </a:rPr>
              <a:t>Про затвердження критеріїв, за якими оцінюється ступінь ризику від провадження господарської діяльності, пов’язаної з використанням та охороною земель, і визначається періодичність здійснення планових заходів державного нагляду (контролю) Державною службою з питань геодезії, картографії та кадастру та виконавчими органами сільських, селищних, міських рад»</a:t>
            </a:r>
            <a:r>
              <a:rPr lang="uk-UA" sz="2000" dirty="0"/>
              <a:t> від </a:t>
            </a:r>
            <a:r>
              <a:rPr lang="ru-RU" sz="2000" dirty="0"/>
              <a:t>3 </a:t>
            </a:r>
            <a:r>
              <a:rPr lang="uk-UA" sz="2000" dirty="0"/>
              <a:t>жовтня</a:t>
            </a:r>
            <a:r>
              <a:rPr lang="ru-RU" sz="2000" dirty="0"/>
              <a:t> 2018 р. № 801 </a:t>
            </a:r>
            <a:r>
              <a:rPr lang="uk-UA" sz="2000" dirty="0">
                <a:solidFill>
                  <a:srgbClr val="333333"/>
                </a:solidFill>
              </a:rPr>
              <a:t>. </a:t>
            </a:r>
            <a:r>
              <a:rPr lang="en-US" sz="2000" dirty="0"/>
              <a:t>URL</a:t>
            </a:r>
            <a:r>
              <a:rPr lang="uk-UA" sz="2000" dirty="0"/>
              <a:t>: </a:t>
            </a:r>
            <a:r>
              <a:rPr lang="en-GB" sz="2000" dirty="0">
                <a:hlinkClick r:id="rId7"/>
              </a:rPr>
              <a:t>https://zakon.rada.gov.ua/laws/show/801-2018-%D0%BF#Text</a:t>
            </a:r>
            <a:r>
              <a:rPr lang="uk-UA" sz="2000" dirty="0"/>
              <a:t> </a:t>
            </a:r>
            <a:r>
              <a:rPr lang="uk-UA" sz="2000" dirty="0">
                <a:solidFill>
                  <a:srgbClr val="333333"/>
                </a:solidFill>
              </a:rPr>
              <a:t> </a:t>
            </a:r>
          </a:p>
          <a:p>
            <a:r>
              <a:rPr lang="ru-RU" sz="2000" dirty="0"/>
              <a:t>Наказ </a:t>
            </a:r>
            <a:r>
              <a:rPr lang="ru-RU" sz="2000" dirty="0" err="1"/>
              <a:t>МінАПК</a:t>
            </a:r>
            <a:r>
              <a:rPr lang="ru-RU" sz="2000" dirty="0"/>
              <a:t> «Про </a:t>
            </a:r>
            <a:r>
              <a:rPr lang="uk-UA" sz="2000" dirty="0"/>
              <a:t>затвердження уніфікованої форми </a:t>
            </a:r>
            <a:r>
              <a:rPr lang="uk-UA" sz="2000" dirty="0" err="1"/>
              <a:t>акта</a:t>
            </a:r>
            <a:r>
              <a:rPr lang="uk-UA" sz="2000" dirty="0"/>
              <a:t>, що складається за результатами проведення планового (позапланового) заходу державного нагляду (контролю) щодо дотримання суб’єктом господарювання вимог законодавства у сфері використання та охорони земель, та інших форм розпорядчих документів» від</a:t>
            </a:r>
            <a:r>
              <a:rPr lang="ru-RU" sz="2000" dirty="0"/>
              <a:t> 04.09.2023 № 1625</a:t>
            </a:r>
            <a:r>
              <a:rPr lang="uk-UA" sz="2000" dirty="0"/>
              <a:t>. </a:t>
            </a:r>
            <a:r>
              <a:rPr lang="en-US" sz="2000" dirty="0"/>
              <a:t>URL</a:t>
            </a:r>
            <a:r>
              <a:rPr lang="uk-UA" sz="2000" dirty="0"/>
              <a:t>: </a:t>
            </a:r>
            <a:r>
              <a:rPr lang="en-GB" sz="2000" dirty="0">
                <a:hlinkClick r:id="rId8"/>
              </a:rPr>
              <a:t>https://zakon.rada.gov.ua/laws/show/z1787-23#Text</a:t>
            </a:r>
            <a:r>
              <a:rPr lang="uk-UA" sz="2000" dirty="0"/>
              <a:t> </a:t>
            </a:r>
            <a:endParaRPr lang="ru-RU" sz="2000" dirty="0"/>
          </a:p>
          <a:p>
            <a:br>
              <a:rPr lang="ru-RU" sz="1400" b="0" i="0" dirty="0">
                <a:solidFill>
                  <a:srgbClr val="333333"/>
                </a:solidFill>
                <a:effectLst/>
                <a:latin typeface="Times New Roman" panose="02020603050405020304" pitchFamily="18" charset="0"/>
              </a:rPr>
            </a:br>
            <a:endParaRPr lang="ru-RU" sz="2000" dirty="0"/>
          </a:p>
          <a:p>
            <a:endParaRPr lang="ru-RU" sz="2000" dirty="0"/>
          </a:p>
        </p:txBody>
      </p:sp>
    </p:spTree>
    <p:extLst>
      <p:ext uri="{BB962C8B-B14F-4D97-AF65-F5344CB8AC3E}">
        <p14:creationId xmlns:p14="http://schemas.microsoft.com/office/powerpoint/2010/main" val="42280572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AE57EA-8ABE-4C86-AE03-3794055D02A1}"/>
              </a:ext>
            </a:extLst>
          </p:cNvPr>
          <p:cNvSpPr>
            <a:spLocks noGrp="1"/>
          </p:cNvSpPr>
          <p:nvPr>
            <p:ph type="title"/>
          </p:nvPr>
        </p:nvSpPr>
        <p:spPr>
          <a:xfrm>
            <a:off x="838200" y="-320675"/>
            <a:ext cx="10515600" cy="1325563"/>
          </a:xfrm>
        </p:spPr>
        <p:txBody>
          <a:bodyPr/>
          <a:lstStyle/>
          <a:p>
            <a:pPr algn="ctr"/>
            <a:r>
              <a:rPr lang="uk-UA" dirty="0"/>
              <a:t>Питання для самоконтролю</a:t>
            </a:r>
          </a:p>
        </p:txBody>
      </p:sp>
      <p:sp>
        <p:nvSpPr>
          <p:cNvPr id="3" name="Объект 2">
            <a:extLst>
              <a:ext uri="{FF2B5EF4-FFF2-40B4-BE49-F238E27FC236}">
                <a16:creationId xmlns:a16="http://schemas.microsoft.com/office/drawing/2014/main" id="{2FC60DCE-A569-4818-9F56-FF8F24DB93D1}"/>
              </a:ext>
            </a:extLst>
          </p:cNvPr>
          <p:cNvSpPr>
            <a:spLocks noGrp="1"/>
          </p:cNvSpPr>
          <p:nvPr>
            <p:ph idx="1"/>
          </p:nvPr>
        </p:nvSpPr>
        <p:spPr>
          <a:xfrm>
            <a:off x="0" y="676405"/>
            <a:ext cx="12192000" cy="6181595"/>
          </a:xfrm>
        </p:spPr>
        <p:txBody>
          <a:bodyPr>
            <a:normAutofit fontScale="92500" lnSpcReduction="20000"/>
          </a:bodyPr>
          <a:lstStyle/>
          <a:p>
            <a:pPr>
              <a:buFont typeface="Wingdings" panose="05000000000000000000" pitchFamily="2" charset="2"/>
              <a:buChar char="ü"/>
            </a:pPr>
            <a:r>
              <a:rPr lang="uk-UA" sz="2000"/>
              <a:t>Що таке державний нагляд (контроль)?</a:t>
            </a:r>
          </a:p>
          <a:p>
            <a:pPr>
              <a:buFont typeface="Wingdings" panose="05000000000000000000" pitchFamily="2" charset="2"/>
              <a:buChar char="ü"/>
            </a:pPr>
            <a:r>
              <a:rPr lang="uk-UA" sz="2000"/>
              <a:t>Які ви знаєте заходи державного нагляду (контролю)?</a:t>
            </a:r>
          </a:p>
          <a:p>
            <a:pPr>
              <a:buFont typeface="Wingdings" panose="05000000000000000000" pitchFamily="2" charset="2"/>
              <a:buChar char="ü"/>
            </a:pPr>
            <a:r>
              <a:rPr lang="uk-UA" sz="2000"/>
              <a:t>Що таке спосіб здійснення державного нагляду (контролю)? </a:t>
            </a:r>
          </a:p>
          <a:p>
            <a:pPr>
              <a:buFont typeface="Wingdings" panose="05000000000000000000" pitchFamily="2" charset="2"/>
              <a:buChar char="ü"/>
            </a:pPr>
            <a:r>
              <a:rPr lang="uk-UA" sz="2000"/>
              <a:t>Чи поширюється дія ЗУ «Про основні засади державного нагляду (контролю) у сфері господарської діяльності» на відносини, пов’язані із здійсненням державного контролю за використанням та охороною земель?</a:t>
            </a:r>
          </a:p>
          <a:p>
            <a:pPr>
              <a:buFont typeface="Wingdings" panose="05000000000000000000" pitchFamily="2" charset="2"/>
              <a:buChar char="ü"/>
            </a:pPr>
            <a:r>
              <a:rPr lang="uk-UA" sz="2000"/>
              <a:t>Назвіть принципи державного нагляду (контролю).</a:t>
            </a:r>
          </a:p>
          <a:p>
            <a:pPr>
              <a:buFont typeface="Wingdings" panose="05000000000000000000" pitchFamily="2" charset="2"/>
              <a:buChar char="ü"/>
            </a:pPr>
            <a:r>
              <a:rPr lang="uk-UA" sz="2000"/>
              <a:t>В який час можуть здійснюватися планові та позапланові заходи? </a:t>
            </a:r>
          </a:p>
          <a:p>
            <a:pPr>
              <a:buFont typeface="Wingdings" panose="05000000000000000000" pitchFamily="2" charset="2"/>
              <a:buChar char="ü"/>
            </a:pPr>
            <a:r>
              <a:rPr lang="uk-UA" sz="2000"/>
              <a:t>Чи мають право органи державного нагляду (контролю) та суб'єкти господарювання фіксувати процес здійснення планового або позапланового заходу чи кожну окрему дію засобами аудіо- та відеотехніки?</a:t>
            </a:r>
          </a:p>
          <a:p>
            <a:pPr>
              <a:buFont typeface="Wingdings" panose="05000000000000000000" pitchFamily="2" charset="2"/>
              <a:buChar char="ü"/>
            </a:pPr>
            <a:r>
              <a:rPr lang="uk-UA" sz="2000"/>
              <a:t>Для чого створюється Інтегрована автоматизована система державного нагляду (контролю)?</a:t>
            </a:r>
          </a:p>
          <a:p>
            <a:pPr>
              <a:buFont typeface="Wingdings" panose="05000000000000000000" pitchFamily="2" charset="2"/>
              <a:buChar char="ü"/>
            </a:pPr>
            <a:r>
              <a:rPr lang="uk-UA" sz="2000"/>
              <a:t>На підставі чого 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 визначають перелік суб’єктів господарювання, які підлягають плановим заходам державного нагляду (контролю) у плановому періоді?</a:t>
            </a:r>
          </a:p>
          <a:p>
            <a:pPr>
              <a:buFont typeface="Wingdings" panose="05000000000000000000" pitchFamily="2" charset="2"/>
              <a:buChar char="ü"/>
            </a:pPr>
            <a:r>
              <a:rPr lang="uk-UA" sz="2000"/>
              <a:t>Як поділяють ступінь ризику суб’єктів господарювання, що підлягають нагляду (контролю)?</a:t>
            </a:r>
          </a:p>
          <a:p>
            <a:pPr>
              <a:buFont typeface="Wingdings" panose="05000000000000000000" pitchFamily="2" charset="2"/>
              <a:buChar char="ü"/>
            </a:pPr>
            <a:r>
              <a:rPr lang="uk-UA" sz="2000"/>
              <a:t>Які умови за умови проведення планового заходу зі здійснення державного нагляду (контролю)?</a:t>
            </a:r>
          </a:p>
          <a:p>
            <a:pPr>
              <a:buFont typeface="Wingdings" panose="05000000000000000000" pitchFamily="2" charset="2"/>
              <a:buChar char="ü"/>
            </a:pPr>
            <a:r>
              <a:rPr lang="uk-UA" sz="2000"/>
              <a:t>Перелічіть позапланові заходи зі здійснення державного нагляду (контролю).</a:t>
            </a:r>
          </a:p>
          <a:p>
            <a:pPr>
              <a:buFont typeface="Wingdings" panose="05000000000000000000" pitchFamily="2" charset="2"/>
              <a:buChar char="ü"/>
            </a:pPr>
            <a:r>
              <a:rPr lang="uk-UA" sz="2000"/>
              <a:t>Назвіть розпорядчі документи органів державного нагляду (контролю).</a:t>
            </a:r>
          </a:p>
          <a:p>
            <a:pPr>
              <a:buFont typeface="Wingdings" panose="05000000000000000000" pitchFamily="2" charset="2"/>
              <a:buChar char="ü"/>
            </a:pPr>
            <a:r>
              <a:rPr lang="uk-UA" sz="2000"/>
              <a:t>Що таке припис органу державного нагляду (контролю)?</a:t>
            </a:r>
          </a:p>
          <a:p>
            <a:pPr>
              <a:buFont typeface="Wingdings" panose="05000000000000000000" pitchFamily="2" charset="2"/>
              <a:buChar char="ü"/>
            </a:pPr>
            <a:r>
              <a:rPr lang="uk-UA" sz="2000"/>
              <a:t>Що таке розпорядження або інший розпорядчий документ органу державного нагляду (контролю)?</a:t>
            </a:r>
          </a:p>
          <a:p>
            <a:pPr>
              <a:buFont typeface="Wingdings" panose="05000000000000000000" pitchFamily="2" charset="2"/>
              <a:buChar char="ü"/>
            </a:pPr>
            <a:endParaRPr lang="uk-UA" sz="2000"/>
          </a:p>
        </p:txBody>
      </p:sp>
    </p:spTree>
    <p:extLst>
      <p:ext uri="{BB962C8B-B14F-4D97-AF65-F5344CB8AC3E}">
        <p14:creationId xmlns:p14="http://schemas.microsoft.com/office/powerpoint/2010/main" val="11135323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E21349-354F-4643-A0C7-23493C853717}"/>
              </a:ext>
            </a:extLst>
          </p:cNvPr>
          <p:cNvSpPr>
            <a:spLocks noGrp="1"/>
          </p:cNvSpPr>
          <p:nvPr>
            <p:ph type="title"/>
          </p:nvPr>
        </p:nvSpPr>
        <p:spPr>
          <a:xfrm>
            <a:off x="838200" y="365125"/>
            <a:ext cx="10515600" cy="5496832"/>
          </a:xfrm>
        </p:spPr>
        <p:txBody>
          <a:bodyPr>
            <a:normAutofit/>
          </a:bodyPr>
          <a:lstStyle/>
          <a:p>
            <a:pPr algn="ctr"/>
            <a:r>
              <a:rPr lang="uk-UA" sz="5000" dirty="0"/>
              <a:t>Дякую за увагу</a:t>
            </a:r>
            <a:endParaRPr lang="ru-RU" sz="5000" dirty="0"/>
          </a:p>
        </p:txBody>
      </p:sp>
    </p:spTree>
    <p:extLst>
      <p:ext uri="{BB962C8B-B14F-4D97-AF65-F5344CB8AC3E}">
        <p14:creationId xmlns:p14="http://schemas.microsoft.com/office/powerpoint/2010/main" val="3183323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E7A39A-0FEB-44C1-ADFB-DBC32C014BAB}"/>
              </a:ext>
            </a:extLst>
          </p:cNvPr>
          <p:cNvSpPr>
            <a:spLocks noGrp="1"/>
          </p:cNvSpPr>
          <p:nvPr>
            <p:ph type="title"/>
          </p:nvPr>
        </p:nvSpPr>
        <p:spPr>
          <a:xfrm>
            <a:off x="838200" y="114604"/>
            <a:ext cx="10515600" cy="1325563"/>
          </a:xfrm>
        </p:spPr>
        <p:txBody>
          <a:bodyPr>
            <a:normAutofit/>
          </a:bodyPr>
          <a:lstStyle/>
          <a:p>
            <a:pPr algn="ctr"/>
            <a:r>
              <a:rPr lang="uk-UA" sz="4400" dirty="0"/>
              <a:t>Принципи та вимоги до здійснення державного нагляду (контролю)</a:t>
            </a:r>
            <a:endParaRPr lang="uk-UA" dirty="0"/>
          </a:p>
        </p:txBody>
      </p:sp>
      <p:sp>
        <p:nvSpPr>
          <p:cNvPr id="8" name="TextBox 7">
            <a:extLst>
              <a:ext uri="{FF2B5EF4-FFF2-40B4-BE49-F238E27FC236}">
                <a16:creationId xmlns:a16="http://schemas.microsoft.com/office/drawing/2014/main" id="{D7978275-95E5-4DA7-A660-C1FC5F3BBE9B}"/>
              </a:ext>
            </a:extLst>
          </p:cNvPr>
          <p:cNvSpPr txBox="1"/>
          <p:nvPr/>
        </p:nvSpPr>
        <p:spPr>
          <a:xfrm>
            <a:off x="265133" y="1603527"/>
            <a:ext cx="11697223" cy="5016758"/>
          </a:xfrm>
          <a:prstGeom prst="rect">
            <a:avLst/>
          </a:prstGeom>
          <a:solidFill>
            <a:srgbClr val="FFFFCC"/>
          </a:solidFill>
        </p:spPr>
        <p:txBody>
          <a:bodyPr wrap="square">
            <a:spAutoFit/>
          </a:bodyPr>
          <a:lstStyle/>
          <a:p>
            <a:pPr algn="just"/>
            <a:endParaRPr lang="uk-UA" sz="2000" dirty="0"/>
          </a:p>
          <a:p>
            <a:pPr algn="ctr"/>
            <a:r>
              <a:rPr lang="uk-UA" sz="3000" b="1" u="sng" dirty="0"/>
              <a:t>Державний нагляд (контроль) </a:t>
            </a:r>
            <a:r>
              <a:rPr lang="uk-UA" sz="3000" dirty="0"/>
              <a:t>- діяльність уповноважених законом центральних органів виконавчої влади, їх територіальних органів, державних колегіальних органів, органів виконавчої влади Автономної Республіки Крим, місцевих державних адміністрацій, органів місцевого самоврядування (органи державного нагляду (контролю)) в межах повноважень, передбачених законом, щодо виявлення та запобігання порушенням вимог законодавства суб'єктами господарювання та забезпечення інтересів суспільства, зокрема належної якості продукції, робіт та послуг, допустимого рівня небезпеки для населення, навколишнього природного середовища</a:t>
            </a:r>
          </a:p>
        </p:txBody>
      </p:sp>
    </p:spTree>
    <p:extLst>
      <p:ext uri="{BB962C8B-B14F-4D97-AF65-F5344CB8AC3E}">
        <p14:creationId xmlns:p14="http://schemas.microsoft.com/office/powerpoint/2010/main" val="2420567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E7A39A-0FEB-44C1-ADFB-DBC32C014BAB}"/>
              </a:ext>
            </a:extLst>
          </p:cNvPr>
          <p:cNvSpPr>
            <a:spLocks noGrp="1"/>
          </p:cNvSpPr>
          <p:nvPr>
            <p:ph type="title"/>
          </p:nvPr>
        </p:nvSpPr>
        <p:spPr>
          <a:xfrm>
            <a:off x="838200" y="114604"/>
            <a:ext cx="10515600" cy="1325563"/>
          </a:xfrm>
        </p:spPr>
        <p:txBody>
          <a:bodyPr>
            <a:normAutofit/>
          </a:bodyPr>
          <a:lstStyle/>
          <a:p>
            <a:pPr algn="ctr"/>
            <a:r>
              <a:rPr lang="uk-UA" sz="4400" dirty="0"/>
              <a:t>Принципи та вимоги до здійснення державного нагляду (контролю)</a:t>
            </a:r>
            <a:endParaRPr lang="uk-UA" dirty="0"/>
          </a:p>
        </p:txBody>
      </p:sp>
      <p:sp>
        <p:nvSpPr>
          <p:cNvPr id="8" name="TextBox 7">
            <a:extLst>
              <a:ext uri="{FF2B5EF4-FFF2-40B4-BE49-F238E27FC236}">
                <a16:creationId xmlns:a16="http://schemas.microsoft.com/office/drawing/2014/main" id="{D7978275-95E5-4DA7-A660-C1FC5F3BBE9B}"/>
              </a:ext>
            </a:extLst>
          </p:cNvPr>
          <p:cNvSpPr txBox="1"/>
          <p:nvPr/>
        </p:nvSpPr>
        <p:spPr>
          <a:xfrm>
            <a:off x="265133" y="1603527"/>
            <a:ext cx="11697223" cy="4093428"/>
          </a:xfrm>
          <a:prstGeom prst="rect">
            <a:avLst/>
          </a:prstGeom>
          <a:solidFill>
            <a:srgbClr val="FFFFCC"/>
          </a:solidFill>
        </p:spPr>
        <p:txBody>
          <a:bodyPr wrap="square">
            <a:spAutoFit/>
          </a:bodyPr>
          <a:lstStyle/>
          <a:p>
            <a:pPr algn="just"/>
            <a:endParaRPr lang="uk-UA" sz="2000" dirty="0"/>
          </a:p>
          <a:p>
            <a:pPr algn="ctr"/>
            <a:r>
              <a:rPr lang="uk-UA" sz="3000" b="1" u="sng" dirty="0"/>
              <a:t>Заходи державного нагляду (контролю) </a:t>
            </a:r>
            <a:r>
              <a:rPr lang="uk-UA" sz="3000" dirty="0"/>
              <a:t>- планові та позапланові заходи, які здійснюються у формі перевірок, ревізій, оглядів, обстежень та в інших формах, визначених законом.</a:t>
            </a:r>
          </a:p>
          <a:p>
            <a:pPr algn="ctr"/>
            <a:endParaRPr lang="uk-UA" sz="3000" dirty="0"/>
          </a:p>
          <a:p>
            <a:pPr algn="ctr"/>
            <a:r>
              <a:rPr lang="uk-UA" sz="3000" b="1" u="sng" dirty="0"/>
              <a:t>Спосіб здійснення державного нагляду (контролю) </a:t>
            </a:r>
            <a:r>
              <a:rPr lang="uk-UA" sz="3000" dirty="0"/>
              <a:t>- процедура здійснення державного нагляду (контролю), визначена законом.</a:t>
            </a:r>
          </a:p>
          <a:p>
            <a:pPr algn="ctr"/>
            <a:endParaRPr lang="uk-UA" sz="3000" dirty="0"/>
          </a:p>
          <a:p>
            <a:pPr algn="ctr"/>
            <a:endParaRPr lang="ru-RU" sz="3000" b="1" u="sng" dirty="0"/>
          </a:p>
        </p:txBody>
      </p:sp>
      <p:sp>
        <p:nvSpPr>
          <p:cNvPr id="4" name="TextBox 3">
            <a:extLst>
              <a:ext uri="{FF2B5EF4-FFF2-40B4-BE49-F238E27FC236}">
                <a16:creationId xmlns:a16="http://schemas.microsoft.com/office/drawing/2014/main" id="{B5D8EE92-BFF6-402C-A135-C84E72B0DF7F}"/>
              </a:ext>
            </a:extLst>
          </p:cNvPr>
          <p:cNvSpPr txBox="1"/>
          <p:nvPr/>
        </p:nvSpPr>
        <p:spPr>
          <a:xfrm>
            <a:off x="619760" y="6645367"/>
            <a:ext cx="6096000" cy="246221"/>
          </a:xfrm>
          <a:prstGeom prst="rect">
            <a:avLst/>
          </a:prstGeom>
          <a:noFill/>
        </p:spPr>
        <p:txBody>
          <a:bodyPr wrap="square">
            <a:spAutoFit/>
          </a:bodyPr>
          <a:lstStyle/>
          <a:p>
            <a:r>
              <a:rPr lang="en-GB" sz="1000" dirty="0"/>
              <a:t>https://zakon.rada.gov.ua/laws/card/877-16</a:t>
            </a:r>
            <a:endParaRPr lang="uk-UA" sz="1000" dirty="0"/>
          </a:p>
        </p:txBody>
      </p:sp>
    </p:spTree>
    <p:extLst>
      <p:ext uri="{BB962C8B-B14F-4D97-AF65-F5344CB8AC3E}">
        <p14:creationId xmlns:p14="http://schemas.microsoft.com/office/powerpoint/2010/main" val="980764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93971"/>
            <a:ext cx="10515600" cy="945515"/>
          </a:xfrm>
        </p:spPr>
        <p:txBody>
          <a:bodyPr>
            <a:normAutofit fontScale="90000"/>
          </a:bodyPr>
          <a:lstStyle/>
          <a:p>
            <a:pPr algn="ctr"/>
            <a:r>
              <a:rPr lang="uk-UA" sz="4400" dirty="0"/>
              <a:t>Принципи та вимоги до здійснення державного нагляду (контролю)</a:t>
            </a:r>
            <a:endParaRPr lang="uk-UA" dirty="0"/>
          </a:p>
        </p:txBody>
      </p:sp>
      <p:sp>
        <p:nvSpPr>
          <p:cNvPr id="5" name="TextBox 4">
            <a:extLst>
              <a:ext uri="{FF2B5EF4-FFF2-40B4-BE49-F238E27FC236}">
                <a16:creationId xmlns:a16="http://schemas.microsoft.com/office/drawing/2014/main" id="{AF3E361C-3E46-4124-A038-25FE4C09A4AB}"/>
              </a:ext>
            </a:extLst>
          </p:cNvPr>
          <p:cNvSpPr txBox="1"/>
          <p:nvPr/>
        </p:nvSpPr>
        <p:spPr>
          <a:xfrm>
            <a:off x="87682" y="1523450"/>
            <a:ext cx="11761940" cy="3520964"/>
          </a:xfrm>
          <a:prstGeom prst="rect">
            <a:avLst/>
          </a:prstGeom>
          <a:noFill/>
        </p:spPr>
        <p:txBody>
          <a:bodyPr wrap="square">
            <a:spAutoFit/>
          </a:bodyPr>
          <a:lstStyle/>
          <a:p>
            <a:pPr marL="342900" indent="-342900" algn="just">
              <a:lnSpc>
                <a:spcPct val="95000"/>
              </a:lnSpc>
              <a:spcAft>
                <a:spcPts val="1200"/>
              </a:spcAft>
              <a:buFont typeface="Wingdings" panose="05000000000000000000" pitchFamily="2" charset="2"/>
              <a:buChar char="Ø"/>
            </a:pPr>
            <a:r>
              <a:rPr lang="uk-UA" sz="3200" b="1" u="sng" dirty="0">
                <a:solidFill>
                  <a:schemeClr val="accent6">
                    <a:lumMod val="75000"/>
                  </a:schemeClr>
                </a:solidFill>
              </a:rPr>
              <a:t>Дія ЗУ «Про основні засади державного нагляду (контролю) у сфері господарської діяльності» поширюється </a:t>
            </a:r>
            <a:r>
              <a:rPr lang="uk-UA" sz="3200" dirty="0">
                <a:solidFill>
                  <a:schemeClr val="accent6">
                    <a:lumMod val="75000"/>
                  </a:schemeClr>
                </a:solidFill>
              </a:rPr>
              <a:t>на відносини, пов'язані зі здійсненням державного нагляду (контролю) у сфері господарської діяльності.</a:t>
            </a:r>
          </a:p>
          <a:p>
            <a:pPr marL="342900" indent="-342900" algn="just">
              <a:lnSpc>
                <a:spcPct val="95000"/>
              </a:lnSpc>
              <a:spcAft>
                <a:spcPts val="1200"/>
              </a:spcAft>
              <a:buFont typeface="Wingdings" panose="05000000000000000000" pitchFamily="2" charset="2"/>
              <a:buChar char="Ø"/>
            </a:pPr>
            <a:r>
              <a:rPr lang="uk-UA" sz="3200" dirty="0">
                <a:solidFill>
                  <a:schemeClr val="accent6">
                    <a:lumMod val="75000"/>
                  </a:schemeClr>
                </a:solidFill>
              </a:rPr>
              <a:t>Дія цього Закону поширюється на </a:t>
            </a:r>
            <a:r>
              <a:rPr lang="uk-UA" sz="3200" b="1" u="sng" dirty="0">
                <a:solidFill>
                  <a:schemeClr val="accent6">
                    <a:lumMod val="75000"/>
                  </a:schemeClr>
                </a:solidFill>
              </a:rPr>
              <a:t>відносини, пов’язані із здійсненням державного контролю за використанням та охороною земель</a:t>
            </a:r>
            <a:r>
              <a:rPr lang="uk-UA" sz="3200" dirty="0">
                <a:solidFill>
                  <a:schemeClr val="accent6">
                    <a:lumMod val="75000"/>
                  </a:schemeClr>
                </a:solidFill>
              </a:rPr>
              <a:t>.</a:t>
            </a:r>
          </a:p>
        </p:txBody>
      </p:sp>
    </p:spTree>
    <p:extLst>
      <p:ext uri="{BB962C8B-B14F-4D97-AF65-F5344CB8AC3E}">
        <p14:creationId xmlns:p14="http://schemas.microsoft.com/office/powerpoint/2010/main" val="3676175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963461" y="0"/>
            <a:ext cx="10515600" cy="862426"/>
          </a:xfrm>
        </p:spPr>
        <p:txBody>
          <a:bodyPr>
            <a:normAutofit/>
          </a:bodyPr>
          <a:lstStyle/>
          <a:p>
            <a:pPr algn="ctr"/>
            <a:r>
              <a:rPr lang="uk-UA" sz="3200" b="1" u="sng" dirty="0">
                <a:solidFill>
                  <a:schemeClr val="accent6">
                    <a:lumMod val="75000"/>
                  </a:schemeClr>
                </a:solidFill>
              </a:rPr>
              <a:t>Державний нагляд (контроль) здійснюється за принципами:</a:t>
            </a:r>
          </a:p>
        </p:txBody>
      </p:sp>
      <p:sp>
        <p:nvSpPr>
          <p:cNvPr id="3" name="Объект 2">
            <a:extLst>
              <a:ext uri="{FF2B5EF4-FFF2-40B4-BE49-F238E27FC236}">
                <a16:creationId xmlns:a16="http://schemas.microsoft.com/office/drawing/2014/main" id="{1D61E7B9-51ED-4111-8594-3D27829B549F}"/>
              </a:ext>
            </a:extLst>
          </p:cNvPr>
          <p:cNvSpPr>
            <a:spLocks noGrp="1"/>
          </p:cNvSpPr>
          <p:nvPr>
            <p:ph idx="1"/>
          </p:nvPr>
        </p:nvSpPr>
        <p:spPr>
          <a:xfrm>
            <a:off x="164926" y="699587"/>
            <a:ext cx="11862148" cy="5918548"/>
          </a:xfrm>
        </p:spPr>
        <p:txBody>
          <a:bodyPr>
            <a:noAutofit/>
          </a:bodyPr>
          <a:lstStyle/>
          <a:p>
            <a:pPr marL="457200" indent="-457200" algn="just">
              <a:lnSpc>
                <a:spcPct val="100000"/>
              </a:lnSpc>
              <a:spcBef>
                <a:spcPts val="0"/>
              </a:spcBef>
              <a:spcAft>
                <a:spcPts val="600"/>
              </a:spcAft>
              <a:buFont typeface="+mj-lt"/>
              <a:buAutoNum type="arabicParenR"/>
            </a:pPr>
            <a:r>
              <a:rPr lang="uk-UA" sz="2000" dirty="0"/>
              <a:t>пріоритетності безпеки у питаннях життя і здоров'я людини, функціонування і розвитку суспільства, середовища проживання і життєдіяльності перед будь-якими іншими інтересами і цілями у сфері господарської діяльності;</a:t>
            </a:r>
          </a:p>
          <a:p>
            <a:pPr marL="457200" indent="-457200" algn="just">
              <a:lnSpc>
                <a:spcPct val="100000"/>
              </a:lnSpc>
              <a:spcBef>
                <a:spcPts val="0"/>
              </a:spcBef>
              <a:spcAft>
                <a:spcPts val="600"/>
              </a:spcAft>
              <a:buFont typeface="+mj-lt"/>
              <a:buAutoNum type="arabicParenR"/>
            </a:pPr>
            <a:r>
              <a:rPr lang="uk-UA" sz="2000" dirty="0"/>
              <a:t>підконтрольності і підзвітності органу державного нагляду (контролю) відповідним органам державної влади;</a:t>
            </a:r>
          </a:p>
          <a:p>
            <a:pPr marL="457200" indent="-457200" algn="just">
              <a:lnSpc>
                <a:spcPct val="100000"/>
              </a:lnSpc>
              <a:spcBef>
                <a:spcPts val="0"/>
              </a:spcBef>
              <a:spcAft>
                <a:spcPts val="600"/>
              </a:spcAft>
              <a:buFont typeface="+mj-lt"/>
              <a:buAutoNum type="arabicParenR"/>
            </a:pPr>
            <a:r>
              <a:rPr lang="uk-UA" sz="2000" dirty="0"/>
              <a:t>рівності прав і законних інтересів усіх суб'єктів господарювання;</a:t>
            </a:r>
          </a:p>
          <a:p>
            <a:pPr marL="457200" indent="-457200" algn="just">
              <a:lnSpc>
                <a:spcPct val="100000"/>
              </a:lnSpc>
              <a:spcBef>
                <a:spcPts val="0"/>
              </a:spcBef>
              <a:spcAft>
                <a:spcPts val="600"/>
              </a:spcAft>
              <a:buFont typeface="+mj-lt"/>
              <a:buAutoNum type="arabicParenR"/>
            </a:pPr>
            <a:r>
              <a:rPr lang="uk-UA" sz="2000" dirty="0"/>
              <a:t>гарантування прав та законних інтересів кожного суб’єкта господарювання;</a:t>
            </a:r>
          </a:p>
          <a:p>
            <a:pPr marL="457200" indent="-457200" algn="just">
              <a:lnSpc>
                <a:spcPct val="100000"/>
              </a:lnSpc>
              <a:spcBef>
                <a:spcPts val="0"/>
              </a:spcBef>
              <a:spcAft>
                <a:spcPts val="600"/>
              </a:spcAft>
              <a:buFont typeface="+mj-lt"/>
              <a:buAutoNum type="arabicParenR"/>
            </a:pPr>
            <a:r>
              <a:rPr lang="uk-UA" sz="2000" dirty="0"/>
              <a:t>об'єктивності та неупередженості здійснення державного нагляду (контролю), неприпустимості проведення перевірок суб’єктів господарювання за анонімними та іншими безпідставними заявами, а також невідворотності відповідальності осіб за подання таких заяв;</a:t>
            </a:r>
          </a:p>
          <a:p>
            <a:pPr marL="457200" indent="-457200" algn="just">
              <a:lnSpc>
                <a:spcPct val="100000"/>
              </a:lnSpc>
              <a:spcBef>
                <a:spcPts val="0"/>
              </a:spcBef>
              <a:spcAft>
                <a:spcPts val="600"/>
              </a:spcAft>
              <a:buFont typeface="+mj-lt"/>
              <a:buAutoNum type="arabicParenR"/>
            </a:pPr>
            <a:r>
              <a:rPr lang="uk-UA" sz="2000" dirty="0"/>
              <a:t>здійснення державного нагляду (контролю) лише за наявності підстав та в порядку, визначених законом;</a:t>
            </a:r>
          </a:p>
          <a:p>
            <a:pPr marL="457200" indent="-457200" algn="just">
              <a:lnSpc>
                <a:spcPct val="100000"/>
              </a:lnSpc>
              <a:spcBef>
                <a:spcPts val="0"/>
              </a:spcBef>
              <a:spcAft>
                <a:spcPts val="600"/>
              </a:spcAft>
              <a:buFont typeface="+mj-lt"/>
              <a:buAutoNum type="arabicParenR"/>
            </a:pPr>
            <a:r>
              <a:rPr lang="uk-UA" sz="2000" dirty="0"/>
              <a:t>відкритості, прозорості, плановості й системності державного нагляду (контролю);</a:t>
            </a:r>
          </a:p>
          <a:p>
            <a:pPr marL="457200" indent="-457200" algn="just">
              <a:lnSpc>
                <a:spcPct val="100000"/>
              </a:lnSpc>
              <a:spcBef>
                <a:spcPts val="0"/>
              </a:spcBef>
              <a:spcAft>
                <a:spcPts val="600"/>
              </a:spcAft>
              <a:buFont typeface="+mj-lt"/>
              <a:buAutoNum type="arabicParenR"/>
            </a:pPr>
            <a:r>
              <a:rPr lang="uk-UA" sz="2000" dirty="0"/>
              <a:t>неприпустимості дублювання повноважень органів державного нагляду (контролю) та неприпустимості здійснення заходів державного нагляду (контролю) різними органами державного нагляду (контролю) з одного й того самого питання;</a:t>
            </a:r>
          </a:p>
          <a:p>
            <a:pPr marL="457200" indent="-457200" algn="just">
              <a:lnSpc>
                <a:spcPct val="100000"/>
              </a:lnSpc>
              <a:spcBef>
                <a:spcPts val="0"/>
              </a:spcBef>
              <a:spcAft>
                <a:spcPts val="600"/>
              </a:spcAft>
              <a:buFont typeface="+mj-lt"/>
              <a:buAutoNum type="arabicParenR"/>
            </a:pPr>
            <a:r>
              <a:rPr lang="uk-UA" sz="2000" dirty="0"/>
              <a:t>невтручання органу державного нагляду (контролю) у діяльність суб'єкта господарювання, якщо вона здійснюється в межах закону;</a:t>
            </a:r>
          </a:p>
        </p:txBody>
      </p:sp>
    </p:spTree>
    <p:extLst>
      <p:ext uri="{BB962C8B-B14F-4D97-AF65-F5344CB8AC3E}">
        <p14:creationId xmlns:p14="http://schemas.microsoft.com/office/powerpoint/2010/main" val="4092806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77026"/>
            <a:ext cx="10515600" cy="862426"/>
          </a:xfrm>
        </p:spPr>
        <p:txBody>
          <a:bodyPr>
            <a:normAutofit/>
          </a:bodyPr>
          <a:lstStyle/>
          <a:p>
            <a:pPr algn="ctr"/>
            <a:r>
              <a:rPr lang="uk-UA" sz="3200" b="1" u="sng" dirty="0">
                <a:solidFill>
                  <a:schemeClr val="accent6">
                    <a:lumMod val="75000"/>
                  </a:schemeClr>
                </a:solidFill>
              </a:rPr>
              <a:t>Державний нагляд (контроль) здійснюється за принципами </a:t>
            </a:r>
            <a:r>
              <a:rPr lang="uk-UA" sz="2200" b="1" dirty="0">
                <a:solidFill>
                  <a:schemeClr val="accent6">
                    <a:lumMod val="75000"/>
                  </a:schemeClr>
                </a:solidFill>
              </a:rPr>
              <a:t>(</a:t>
            </a:r>
            <a:r>
              <a:rPr lang="uk-UA" sz="2200" b="1" i="1" dirty="0">
                <a:solidFill>
                  <a:schemeClr val="accent6">
                    <a:lumMod val="75000"/>
                  </a:schemeClr>
                </a:solidFill>
              </a:rPr>
              <a:t>продовження</a:t>
            </a:r>
            <a:r>
              <a:rPr lang="uk-UA" sz="2200" b="1" dirty="0">
                <a:solidFill>
                  <a:schemeClr val="accent6">
                    <a:lumMod val="75000"/>
                  </a:schemeClr>
                </a:solidFill>
              </a:rPr>
              <a:t>):</a:t>
            </a:r>
            <a:endParaRPr lang="uk-UA" sz="3200" b="1" dirty="0">
              <a:solidFill>
                <a:schemeClr val="accent6">
                  <a:lumMod val="75000"/>
                </a:schemeClr>
              </a:solidFill>
            </a:endParaRPr>
          </a:p>
        </p:txBody>
      </p:sp>
      <p:sp>
        <p:nvSpPr>
          <p:cNvPr id="3" name="Объект 2">
            <a:extLst>
              <a:ext uri="{FF2B5EF4-FFF2-40B4-BE49-F238E27FC236}">
                <a16:creationId xmlns:a16="http://schemas.microsoft.com/office/drawing/2014/main" id="{1D61E7B9-51ED-4111-8594-3D27829B549F}"/>
              </a:ext>
            </a:extLst>
          </p:cNvPr>
          <p:cNvSpPr>
            <a:spLocks noGrp="1"/>
          </p:cNvSpPr>
          <p:nvPr>
            <p:ph idx="1"/>
          </p:nvPr>
        </p:nvSpPr>
        <p:spPr>
          <a:xfrm>
            <a:off x="164926" y="862426"/>
            <a:ext cx="11862148" cy="5918548"/>
          </a:xfrm>
        </p:spPr>
        <p:txBody>
          <a:bodyPr>
            <a:noAutofit/>
          </a:bodyPr>
          <a:lstStyle/>
          <a:p>
            <a:pPr marL="457200" indent="-457200" algn="just">
              <a:lnSpc>
                <a:spcPct val="100000"/>
              </a:lnSpc>
              <a:spcBef>
                <a:spcPts val="0"/>
              </a:spcBef>
              <a:spcAft>
                <a:spcPts val="600"/>
              </a:spcAft>
              <a:buFont typeface="+mj-lt"/>
              <a:buAutoNum type="arabicParenR" startAt="10"/>
            </a:pPr>
            <a:r>
              <a:rPr lang="uk-UA" sz="2000" dirty="0"/>
              <a:t>відповідальності органу державного нагляду (контролю) та його посадових осіб за шкоду, заподіяну суб'єкту господарювання внаслідок порушення вимог законодавства, порушення прав та законних інтересів суб’єкта господарювання;</a:t>
            </a:r>
          </a:p>
          <a:p>
            <a:pPr marL="457200" indent="-457200" algn="just">
              <a:lnSpc>
                <a:spcPct val="100000"/>
              </a:lnSpc>
              <a:spcBef>
                <a:spcPts val="0"/>
              </a:spcBef>
              <a:spcAft>
                <a:spcPts val="600"/>
              </a:spcAft>
              <a:buFont typeface="+mj-lt"/>
              <a:buAutoNum type="arabicParenR" startAt="10"/>
            </a:pPr>
            <a:r>
              <a:rPr lang="uk-UA" sz="2000" dirty="0"/>
              <a:t>дотримання умов міжнародних договорів України;</a:t>
            </a:r>
          </a:p>
          <a:p>
            <a:pPr marL="457200" indent="-457200" algn="just">
              <a:lnSpc>
                <a:spcPct val="100000"/>
              </a:lnSpc>
              <a:spcBef>
                <a:spcPts val="0"/>
              </a:spcBef>
              <a:spcAft>
                <a:spcPts val="600"/>
              </a:spcAft>
              <a:buFont typeface="+mj-lt"/>
              <a:buAutoNum type="arabicParenR" startAt="10"/>
            </a:pPr>
            <a:r>
              <a:rPr lang="uk-UA" sz="2000" dirty="0"/>
              <a:t>незалежності органів державного нагляду (контролю) від політичних партій та будь-яких інших об'єднань громадян;</a:t>
            </a:r>
          </a:p>
          <a:p>
            <a:pPr marL="457200" indent="-457200" algn="just">
              <a:lnSpc>
                <a:spcPct val="100000"/>
              </a:lnSpc>
              <a:spcBef>
                <a:spcPts val="0"/>
              </a:spcBef>
              <a:spcAft>
                <a:spcPts val="600"/>
              </a:spcAft>
              <a:buFont typeface="+mj-lt"/>
              <a:buAutoNum type="arabicParenR" startAt="10"/>
            </a:pPr>
            <a:r>
              <a:rPr lang="uk-UA" sz="2000" dirty="0"/>
              <a:t>наявності одного органу державного нагляду (контролю) у складі центрального органу виконавчої влади.</a:t>
            </a:r>
          </a:p>
          <a:p>
            <a:pPr marL="457200" indent="-457200" algn="just">
              <a:lnSpc>
                <a:spcPct val="100000"/>
              </a:lnSpc>
              <a:spcBef>
                <a:spcPts val="0"/>
              </a:spcBef>
              <a:spcAft>
                <a:spcPts val="600"/>
              </a:spcAft>
              <a:buFont typeface="+mj-lt"/>
              <a:buAutoNum type="arabicParenR" startAt="10"/>
            </a:pPr>
            <a:r>
              <a:rPr lang="uk-UA" sz="2000" dirty="0"/>
              <a:t>презумпції правомірності діяльності суб’єкта господарювання у разі, якщо норма закону чи іншого нормативно-правового </a:t>
            </a:r>
            <a:r>
              <a:rPr lang="uk-UA" sz="2000" dirty="0" err="1"/>
              <a:t>акта</a:t>
            </a:r>
            <a:r>
              <a:rPr lang="uk-UA" sz="2000" dirty="0"/>
              <a:t>, виданого на підставі закону, або якщо норми різних законів чи різних нормативно-правових актів допускають неоднозначне (множинне) трактування прав та обов’язків суб’єкта господарювання та/або повноважень органу державного нагляду (контролю);</a:t>
            </a:r>
          </a:p>
          <a:p>
            <a:pPr marL="457200" indent="-457200" algn="just">
              <a:lnSpc>
                <a:spcPct val="100000"/>
              </a:lnSpc>
              <a:spcBef>
                <a:spcPts val="0"/>
              </a:spcBef>
              <a:spcAft>
                <a:spcPts val="600"/>
              </a:spcAft>
              <a:buFont typeface="+mj-lt"/>
              <a:buAutoNum type="arabicParenR" startAt="10"/>
            </a:pPr>
            <a:r>
              <a:rPr lang="uk-UA" sz="2000" dirty="0"/>
              <a:t>орієнтованості державного нагляду (контролю) на запобігання правопорушенням у сфері господарської діяльності;</a:t>
            </a:r>
          </a:p>
          <a:p>
            <a:pPr marL="457200" indent="-457200" algn="just">
              <a:lnSpc>
                <a:spcPct val="100000"/>
              </a:lnSpc>
              <a:spcBef>
                <a:spcPts val="0"/>
              </a:spcBef>
              <a:spcAft>
                <a:spcPts val="600"/>
              </a:spcAft>
              <a:buFont typeface="+mj-lt"/>
              <a:buAutoNum type="arabicParenR" startAt="10"/>
            </a:pPr>
            <a:r>
              <a:rPr lang="uk-UA" sz="2000" dirty="0"/>
              <a:t>недопущення встановлення планових показників чи будь-якого іншого планування щодо притягнення суб’єктів господарювання до відповідальності та застосування до них санкцій;</a:t>
            </a:r>
          </a:p>
          <a:p>
            <a:pPr marL="457200" indent="-457200" algn="just">
              <a:lnSpc>
                <a:spcPct val="100000"/>
              </a:lnSpc>
              <a:spcBef>
                <a:spcPts val="0"/>
              </a:spcBef>
              <a:spcAft>
                <a:spcPts val="600"/>
              </a:spcAft>
              <a:buFont typeface="+mj-lt"/>
              <a:buAutoNum type="arabicParenR" startAt="10"/>
            </a:pPr>
            <a:r>
              <a:rPr lang="uk-UA" sz="2000" dirty="0"/>
              <a:t>здійснення державного нагляду (контролю) на основі принципу оцінки ризиків та доцільності.</a:t>
            </a:r>
          </a:p>
        </p:txBody>
      </p:sp>
    </p:spTree>
    <p:extLst>
      <p:ext uri="{BB962C8B-B14F-4D97-AF65-F5344CB8AC3E}">
        <p14:creationId xmlns:p14="http://schemas.microsoft.com/office/powerpoint/2010/main" val="1379790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611BE3-56C0-435F-A715-44A57B66D62F}"/>
              </a:ext>
            </a:extLst>
          </p:cNvPr>
          <p:cNvSpPr>
            <a:spLocks noGrp="1"/>
          </p:cNvSpPr>
          <p:nvPr>
            <p:ph type="title"/>
          </p:nvPr>
        </p:nvSpPr>
        <p:spPr>
          <a:xfrm>
            <a:off x="838200" y="120190"/>
            <a:ext cx="10515600" cy="1325563"/>
          </a:xfrm>
        </p:spPr>
        <p:txBody>
          <a:bodyPr/>
          <a:lstStyle/>
          <a:p>
            <a:pPr algn="ctr"/>
            <a:r>
              <a:rPr lang="uk-UA" sz="4400" dirty="0"/>
              <a:t>Загальні вимоги до здійснення державного нагляду (контролю)</a:t>
            </a:r>
            <a:endParaRPr lang="uk-UA" dirty="0"/>
          </a:p>
        </p:txBody>
      </p:sp>
      <p:sp>
        <p:nvSpPr>
          <p:cNvPr id="3" name="Объект 2">
            <a:extLst>
              <a:ext uri="{FF2B5EF4-FFF2-40B4-BE49-F238E27FC236}">
                <a16:creationId xmlns:a16="http://schemas.microsoft.com/office/drawing/2014/main" id="{857EF572-1C76-498A-96C7-8BE66C4D4B5C}"/>
              </a:ext>
            </a:extLst>
          </p:cNvPr>
          <p:cNvSpPr>
            <a:spLocks noGrp="1"/>
          </p:cNvSpPr>
          <p:nvPr>
            <p:ph idx="1"/>
          </p:nvPr>
        </p:nvSpPr>
        <p:spPr>
          <a:xfrm>
            <a:off x="146957" y="1690688"/>
            <a:ext cx="11887199" cy="4971369"/>
          </a:xfrm>
          <a:solidFill>
            <a:schemeClr val="accent5">
              <a:lumMod val="40000"/>
              <a:lumOff val="60000"/>
            </a:schemeClr>
          </a:solidFill>
        </p:spPr>
        <p:txBody>
          <a:bodyPr>
            <a:normAutofit lnSpcReduction="10000"/>
          </a:bodyPr>
          <a:lstStyle/>
          <a:p>
            <a:pPr marL="0" indent="0" algn="just">
              <a:buNone/>
            </a:pPr>
            <a:r>
              <a:rPr lang="uk-UA" dirty="0"/>
              <a:t>1. Державний нагляд (контроль) здійснюється </a:t>
            </a:r>
            <a:r>
              <a:rPr lang="uk-UA" u="sng" dirty="0"/>
              <a:t>за місцем провадження господарської діяльності суб'єкта господарювання або його відокремлених підрозділів, </a:t>
            </a:r>
            <a:r>
              <a:rPr lang="uk-UA" dirty="0"/>
              <a:t>або у приміщенні органу державного нагляду (контролю) у випадках, передбачених законом.</a:t>
            </a:r>
          </a:p>
          <a:p>
            <a:pPr marL="0" indent="0" algn="just">
              <a:buNone/>
            </a:pPr>
            <a:r>
              <a:rPr lang="uk-UA" dirty="0"/>
              <a:t>2. У разі якщо суб’єкт господарювання на відповідний плановий період включений до планів здійснення заходів державного нагляду (контролю) одночасно кількох органів державного нагляду (контролю), відповідні </a:t>
            </a:r>
            <a:r>
              <a:rPr lang="uk-UA" u="sng" dirty="0"/>
              <a:t>планові заходи здійснюються органами державного нагляду (контролю) комплексно - одночасно </a:t>
            </a:r>
            <a:r>
              <a:rPr lang="uk-UA" dirty="0"/>
              <a:t>всіма органами державного нагляду (контролю), до планів здійснення заходів державного нагляду (контролю) яких включено суб’єкта господарювання.</a:t>
            </a:r>
          </a:p>
          <a:p>
            <a:pPr marL="0" indent="0" algn="just">
              <a:buNone/>
            </a:pPr>
            <a:r>
              <a:rPr lang="uk-UA" dirty="0"/>
              <a:t>Здійснення заходів державного нагляду (контролю) різними органами державного нагляду (контролю) </a:t>
            </a:r>
            <a:r>
              <a:rPr lang="uk-UA" u="sng" dirty="0"/>
              <a:t>з одного й того самого питання заборонено</a:t>
            </a:r>
            <a:r>
              <a:rPr lang="uk-UA" dirty="0"/>
              <a:t>.</a:t>
            </a:r>
          </a:p>
        </p:txBody>
      </p:sp>
      <p:sp>
        <p:nvSpPr>
          <p:cNvPr id="4" name="TextBox 3">
            <a:extLst>
              <a:ext uri="{FF2B5EF4-FFF2-40B4-BE49-F238E27FC236}">
                <a16:creationId xmlns:a16="http://schemas.microsoft.com/office/drawing/2014/main" id="{BF84F3DF-B7C8-4736-A900-F18BDC91E87B}"/>
              </a:ext>
            </a:extLst>
          </p:cNvPr>
          <p:cNvSpPr txBox="1"/>
          <p:nvPr/>
        </p:nvSpPr>
        <p:spPr>
          <a:xfrm>
            <a:off x="619760" y="6645367"/>
            <a:ext cx="6096000" cy="246221"/>
          </a:xfrm>
          <a:prstGeom prst="rect">
            <a:avLst/>
          </a:prstGeom>
          <a:noFill/>
        </p:spPr>
        <p:txBody>
          <a:bodyPr wrap="square">
            <a:spAutoFit/>
          </a:bodyPr>
          <a:lstStyle/>
          <a:p>
            <a:r>
              <a:rPr lang="en-GB" sz="1000" dirty="0"/>
              <a:t>https://zakon.rada.gov.ua/laws/card/877-16</a:t>
            </a:r>
            <a:endParaRPr lang="uk-UA" sz="1000" dirty="0"/>
          </a:p>
        </p:txBody>
      </p:sp>
    </p:spTree>
    <p:extLst>
      <p:ext uri="{BB962C8B-B14F-4D97-AF65-F5344CB8AC3E}">
        <p14:creationId xmlns:p14="http://schemas.microsoft.com/office/powerpoint/2010/main" val="2633414754"/>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914</TotalTime>
  <Words>5399</Words>
  <Application>Microsoft Office PowerPoint</Application>
  <PresentationFormat>Широкоэкранный</PresentationFormat>
  <Paragraphs>256</Paragraphs>
  <Slides>36</Slides>
  <Notes>27</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36</vt:i4>
      </vt:variant>
    </vt:vector>
  </HeadingPairs>
  <TitlesOfParts>
    <vt:vector size="42" baseType="lpstr">
      <vt:lpstr>Arial</vt:lpstr>
      <vt:lpstr>Calibri</vt:lpstr>
      <vt:lpstr>Calibri Light</vt:lpstr>
      <vt:lpstr>Times New Roman</vt:lpstr>
      <vt:lpstr>Wingdings</vt:lpstr>
      <vt:lpstr>Office Theme</vt:lpstr>
      <vt:lpstr>ОСНОВНІ ЗАСАДИ  ДЕРЖАВНОГО НАГЛЯДУ (КОНТРОЛЮ)  У СФЕРІ ГОСПОДАРСЬКОЇ ДІЯЛЬНОСТІ</vt:lpstr>
      <vt:lpstr>ПЛАН</vt:lpstr>
      <vt:lpstr>Принципи та вимоги до здійснення державного нагляду (контролю)</vt:lpstr>
      <vt:lpstr>Принципи та вимоги до здійснення державного нагляду (контролю)</vt:lpstr>
      <vt:lpstr>Принципи та вимоги до здійснення державного нагляду (контролю)</vt:lpstr>
      <vt:lpstr>Принципи та вимоги до здійснення державного нагляду (контролю)</vt:lpstr>
      <vt:lpstr>Державний нагляд (контроль) здійснюється за принципами:</vt:lpstr>
      <vt:lpstr>Державний нагляд (контроль) здійснюється за принципами (продовження):</vt:lpstr>
      <vt:lpstr>Загальні вимоги до здійснення державного нагляду (контролю)</vt:lpstr>
      <vt:lpstr>Загальні вимоги до здійснення державного нагляду (контролю)</vt:lpstr>
      <vt:lpstr>Загальні вимоги до здійснення державного нагляду (контролю)</vt:lpstr>
      <vt:lpstr>Загальні вимоги до здійснення державного нагляду (контролю)</vt:lpstr>
      <vt:lpstr>Загальні вимоги до здійснення державного нагляду (контролю)</vt:lpstr>
      <vt:lpstr>Загальні вимоги до здійснення державного нагляду (контролю)</vt:lpstr>
      <vt:lpstr>Принципи та вимоги до здійснення державного нагляду (контролю)</vt:lpstr>
      <vt:lpstr>Планові заходи зі здійснення державного нагляду (контролю)</vt:lpstr>
      <vt:lpstr>Планові заходи зі здійснення державного нагляду (контролю)</vt:lpstr>
      <vt:lpstr>Планові заходи зі здійснення державного нагляду (контролю)</vt:lpstr>
      <vt:lpstr>Планові заходи зі здійснення державного нагляду (контролю)</vt:lpstr>
      <vt:lpstr>Планові заходи зі здійснення державного нагляду (контролю)</vt:lpstr>
      <vt:lpstr>Планові заходи зі здійснення державного нагляду (контролю)</vt:lpstr>
      <vt:lpstr>Планові заходи зі здійснення державного нагляду (контролю)</vt:lpstr>
      <vt:lpstr>Планові заходи державного нагляду (контролю) здійснюються органом державного нагляду (контролю) за діяльністю суб’єктів господарювання, яка віднесена:</vt:lpstr>
      <vt:lpstr>Планові заходи зі здійснення державного нагляду (контролю)</vt:lpstr>
      <vt:lpstr>Позапланові заходи зі здійснення державного нагляду (контролю)</vt:lpstr>
      <vt:lpstr>Позапланові заходи зі здійснення державного нагляду (контролю)</vt:lpstr>
      <vt:lpstr>Розпорядчі документи органів державного нагляду (контролю)</vt:lpstr>
      <vt:lpstr>Розпорядчі документи органів державного нагляду (контролю)</vt:lpstr>
      <vt:lpstr>Розпорядчі документи органів державного нагляду (контролю)</vt:lpstr>
      <vt:lpstr>Розпорядчі документи органів державного нагляду (контролю)</vt:lpstr>
      <vt:lpstr>Розпорядчі документи органів державного нагляду (контролю)</vt:lpstr>
      <vt:lpstr>Розпорядчі документи органів державного нагляду (контролю)</vt:lpstr>
      <vt:lpstr>Розпорядчий документ органу державного нагляду (контролю) щодо усунення порушень, виявлених під час здійснення заходу, повинен містити такі відомості:</vt:lpstr>
      <vt:lpstr>Рекомендована література</vt:lpstr>
      <vt:lpstr>Питання для самоконтролю</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ПРАВОВІ ОСНОВИ, ЗАВДАННЯ, ПРИНЦИПИ ЗДІЙСНЕННЯ ДЕРЖАВНОГО КОНТРОЛЮ  ЗА ВИКОРИСТАННЯМ ЗЕМЕЛЬ</dc:title>
  <dc:creator>USer</dc:creator>
  <cp:lastModifiedBy>USer</cp:lastModifiedBy>
  <cp:revision>73</cp:revision>
  <dcterms:created xsi:type="dcterms:W3CDTF">2024-02-13T18:03:32Z</dcterms:created>
  <dcterms:modified xsi:type="dcterms:W3CDTF">2024-03-13T07:19:43Z</dcterms:modified>
</cp:coreProperties>
</file>