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Nunito" pitchFamily="2" charset="-52"/>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470"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2b4d4ad4c2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2b4d4ad4c2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2b4d4ad4c2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2b4d4ad4c2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2b4d4ad4c2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22b4d4ad4c2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2b4d4ad4c2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2b4d4ad4c2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2b4d4ad4c2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2b4d4ad4c2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2b4d4ad4c2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22b4d4ad4c2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09dcd32682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09dcd32682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2b4d4ad4c2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2b4d4ad4c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2b4d4ad4c2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2b4d4ad4c2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2b4d4ad4c2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2b4d4ad4c2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2b4d4ad4c2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2b4d4ad4c2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2b4d4ad4c2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2b4d4ad4c2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2b4d4ad4c2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2b4d4ad4c2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2b4d4ad4c2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2b4d4ad4c2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uk"/>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858703" y="970308"/>
            <a:ext cx="5361300" cy="1448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uk" dirty="0"/>
              <a:t>Дисципліна: “Програмування”</a:t>
            </a:r>
            <a:endParaRPr dirty="0"/>
          </a:p>
        </p:txBody>
      </p:sp>
      <p:sp>
        <p:nvSpPr>
          <p:cNvPr id="129" name="Google Shape;129;p13"/>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p>
            <a:pPr marL="0" lvl="0" indent="0" algn="ctr" rtl="0">
              <a:lnSpc>
                <a:spcPct val="95000"/>
              </a:lnSpc>
              <a:spcBef>
                <a:spcPts val="0"/>
              </a:spcBef>
              <a:spcAft>
                <a:spcPts val="0"/>
              </a:spcAft>
              <a:buSzPts val="852"/>
              <a:buNone/>
            </a:pPr>
            <a:r>
              <a:rPr lang="ru-RU" sz="2140" dirty="0" err="1">
                <a:solidFill>
                  <a:srgbClr val="AF7B51"/>
                </a:solidFill>
              </a:rPr>
              <a:t>загальноуніверситетська</a:t>
            </a:r>
            <a:endParaRPr sz="2140" dirty="0">
              <a:solidFill>
                <a:srgbClr val="AF7B51"/>
              </a:solidFill>
            </a:endParaRPr>
          </a:p>
          <a:p>
            <a:pPr marL="0" lvl="0" indent="0" algn="ctr" rtl="0">
              <a:lnSpc>
                <a:spcPct val="80000"/>
              </a:lnSpc>
              <a:spcBef>
                <a:spcPts val="0"/>
              </a:spcBef>
              <a:spcAft>
                <a:spcPts val="0"/>
              </a:spcAft>
              <a:buSzPts val="852"/>
              <a:buNone/>
            </a:pPr>
            <a:endParaRPr sz="124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2"/>
          <p:cNvSpPr txBox="1">
            <a:spLocks noGrp="1"/>
          </p:cNvSpPr>
          <p:nvPr>
            <p:ph type="ctrTitle"/>
          </p:nvPr>
        </p:nvSpPr>
        <p:spPr>
          <a:xfrm>
            <a:off x="372250" y="369875"/>
            <a:ext cx="8355600" cy="3645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uk"/>
              <a:t>Константи дійсного типу (floatіng poіnt)</a:t>
            </a:r>
            <a:endParaRPr/>
          </a:p>
        </p:txBody>
      </p:sp>
      <p:sp>
        <p:nvSpPr>
          <p:cNvPr id="186" name="Google Shape;186;p22"/>
          <p:cNvSpPr txBox="1">
            <a:spLocks noGrp="1"/>
          </p:cNvSpPr>
          <p:nvPr>
            <p:ph type="subTitle" idx="1"/>
          </p:nvPr>
        </p:nvSpPr>
        <p:spPr>
          <a:xfrm>
            <a:off x="272200" y="1334850"/>
            <a:ext cx="8555700" cy="2701800"/>
          </a:xfrm>
          <a:prstGeom prst="rect">
            <a:avLst/>
          </a:prstGeom>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uk" sz="2040">
                <a:solidFill>
                  <a:schemeClr val="dk2"/>
                </a:solidFill>
              </a:rPr>
              <a:t>можуть подаватися у формі з фіксованою крапкою: 561.25, .5, 100.</a:t>
            </a:r>
            <a:endParaRPr sz="2040">
              <a:solidFill>
                <a:schemeClr val="dk2"/>
              </a:solidFill>
            </a:endParaRPr>
          </a:p>
          <a:p>
            <a:pPr marL="0" lvl="0" indent="0" algn="ctr" rtl="0">
              <a:lnSpc>
                <a:spcPct val="80000"/>
              </a:lnSpc>
              <a:spcBef>
                <a:spcPts val="0"/>
              </a:spcBef>
              <a:spcAft>
                <a:spcPts val="0"/>
              </a:spcAft>
              <a:buNone/>
            </a:pPr>
            <a:endParaRPr sz="2040">
              <a:solidFill>
                <a:schemeClr val="dk2"/>
              </a:solidFill>
            </a:endParaRPr>
          </a:p>
          <a:p>
            <a:pPr marL="0" lvl="0" indent="0" algn="l" rtl="0">
              <a:lnSpc>
                <a:spcPct val="80000"/>
              </a:lnSpc>
              <a:spcBef>
                <a:spcPts val="0"/>
              </a:spcBef>
              <a:spcAft>
                <a:spcPts val="0"/>
              </a:spcAft>
              <a:buNone/>
            </a:pPr>
            <a:r>
              <a:rPr lang="uk" sz="2040">
                <a:solidFill>
                  <a:schemeClr val="dk2"/>
                </a:solidFill>
              </a:rPr>
              <a:t>При цьому в пам'яті розміщуються звичайним чином (2 слова).</a:t>
            </a:r>
            <a:endParaRPr sz="2040">
              <a:solidFill>
                <a:schemeClr val="dk2"/>
              </a:solidFill>
            </a:endParaRPr>
          </a:p>
          <a:p>
            <a:pPr marL="0" lvl="0" indent="0" algn="ctr" rtl="0">
              <a:lnSpc>
                <a:spcPct val="80000"/>
              </a:lnSpc>
              <a:spcBef>
                <a:spcPts val="0"/>
              </a:spcBef>
              <a:spcAft>
                <a:spcPts val="0"/>
              </a:spcAft>
              <a:buNone/>
            </a:pPr>
            <a:endParaRPr sz="2040">
              <a:solidFill>
                <a:schemeClr val="dk2"/>
              </a:solidFill>
            </a:endParaRPr>
          </a:p>
          <a:p>
            <a:pPr marL="0" lvl="0" indent="0" algn="ctr" rtl="0">
              <a:lnSpc>
                <a:spcPct val="80000"/>
              </a:lnSpc>
              <a:spcBef>
                <a:spcPts val="0"/>
              </a:spcBef>
              <a:spcAft>
                <a:spcPts val="0"/>
              </a:spcAft>
              <a:buNone/>
            </a:pPr>
            <a:r>
              <a:rPr lang="uk" sz="2040">
                <a:solidFill>
                  <a:schemeClr val="dk2"/>
                </a:solidFill>
              </a:rPr>
              <a:t>Якщо ж константа задається у формі з плаваючою крапкою, то в деяких трансляторах вона автоматично подається з подвійною точністю, тобто в 4 слова.</a:t>
            </a:r>
            <a:endParaRPr sz="2040">
              <a:solidFill>
                <a:schemeClr val="dk2"/>
              </a:solidFill>
            </a:endParaRPr>
          </a:p>
          <a:p>
            <a:pPr marL="0" lvl="0" indent="457200" algn="l" rtl="0">
              <a:lnSpc>
                <a:spcPct val="80000"/>
              </a:lnSpc>
              <a:spcBef>
                <a:spcPts val="0"/>
              </a:spcBef>
              <a:spcAft>
                <a:spcPts val="0"/>
              </a:spcAft>
              <a:buNone/>
            </a:pPr>
            <a:r>
              <a:rPr lang="uk" sz="2040">
                <a:solidFill>
                  <a:schemeClr val="dk2"/>
                </a:solidFill>
              </a:rPr>
              <a:t>Стандартна форма    					Експоненціальна форма</a:t>
            </a:r>
            <a:endParaRPr sz="2040">
              <a:solidFill>
                <a:schemeClr val="dk2"/>
              </a:solidFill>
            </a:endParaRPr>
          </a:p>
          <a:p>
            <a:pPr marL="457200" lvl="0" indent="457200" algn="l" rtl="0">
              <a:lnSpc>
                <a:spcPct val="80000"/>
              </a:lnSpc>
              <a:spcBef>
                <a:spcPts val="0"/>
              </a:spcBef>
              <a:spcAft>
                <a:spcPts val="0"/>
              </a:spcAft>
              <a:buNone/>
            </a:pPr>
            <a:r>
              <a:rPr lang="uk" sz="2040">
                <a:solidFill>
                  <a:schemeClr val="dk2"/>
                </a:solidFill>
              </a:rPr>
              <a:t>-576000,0								-5.76Е+05</a:t>
            </a:r>
            <a:endParaRPr sz="2040">
              <a:solidFill>
                <a:schemeClr val="dk2"/>
              </a:solidFill>
            </a:endParaRPr>
          </a:p>
          <a:p>
            <a:pPr marL="457200" lvl="0" indent="457200" algn="l" rtl="0">
              <a:lnSpc>
                <a:spcPct val="80000"/>
              </a:lnSpc>
              <a:spcBef>
                <a:spcPts val="0"/>
              </a:spcBef>
              <a:spcAft>
                <a:spcPts val="0"/>
              </a:spcAft>
              <a:buNone/>
            </a:pPr>
            <a:r>
              <a:rPr lang="uk" sz="2040">
                <a:solidFill>
                  <a:schemeClr val="dk2"/>
                </a:solidFill>
              </a:rPr>
              <a:t>0,000078								7.8Е-05</a:t>
            </a:r>
            <a:endParaRPr sz="2040">
              <a:solidFill>
                <a:schemeClr val="dk2"/>
              </a:solidFill>
            </a:endParaRPr>
          </a:p>
          <a:p>
            <a:pPr marL="0" lvl="0" indent="0" algn="l" rtl="0">
              <a:lnSpc>
                <a:spcPct val="80000"/>
              </a:lnSpc>
              <a:spcBef>
                <a:spcPts val="0"/>
              </a:spcBef>
              <a:spcAft>
                <a:spcPts val="0"/>
              </a:spcAft>
              <a:buNone/>
            </a:pPr>
            <a:endParaRPr sz="2040">
              <a:solidFill>
                <a:schemeClr val="dk2"/>
              </a:solidFill>
            </a:endParaRPr>
          </a:p>
          <a:p>
            <a:pPr marL="0" lvl="0" indent="0" algn="ctr" rtl="0">
              <a:lnSpc>
                <a:spcPct val="80000"/>
              </a:lnSpc>
              <a:spcBef>
                <a:spcPts val="0"/>
              </a:spcBef>
              <a:spcAft>
                <a:spcPts val="0"/>
              </a:spcAft>
              <a:buNone/>
            </a:pPr>
            <a:endParaRPr sz="2040">
              <a:solidFill>
                <a:schemeClr val="dk2"/>
              </a:solidFill>
            </a:endParaRPr>
          </a:p>
          <a:p>
            <a:pPr marL="0" lvl="0" indent="0" algn="ctr" rtl="0">
              <a:lnSpc>
                <a:spcPct val="80000"/>
              </a:lnSpc>
              <a:spcBef>
                <a:spcPts val="0"/>
              </a:spcBef>
              <a:spcAft>
                <a:spcPts val="0"/>
              </a:spcAft>
              <a:buSzPts val="852"/>
              <a:buNone/>
            </a:pPr>
            <a:endParaRPr sz="124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3"/>
          <p:cNvSpPr txBox="1">
            <a:spLocks noGrp="1"/>
          </p:cNvSpPr>
          <p:nvPr>
            <p:ph type="ctrTitle"/>
          </p:nvPr>
        </p:nvSpPr>
        <p:spPr>
          <a:xfrm>
            <a:off x="1962900" y="249800"/>
            <a:ext cx="5218200" cy="35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uk" sz="3120"/>
              <a:t>Символьні константи</a:t>
            </a:r>
            <a:endParaRPr sz="3120"/>
          </a:p>
        </p:txBody>
      </p:sp>
      <p:sp>
        <p:nvSpPr>
          <p:cNvPr id="192" name="Google Shape;192;p23"/>
          <p:cNvSpPr txBox="1">
            <a:spLocks noGrp="1"/>
          </p:cNvSpPr>
          <p:nvPr>
            <p:ph type="subTitle" idx="1"/>
          </p:nvPr>
        </p:nvSpPr>
        <p:spPr>
          <a:xfrm>
            <a:off x="242150" y="604400"/>
            <a:ext cx="8375700" cy="20814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None/>
            </a:pPr>
            <a:r>
              <a:rPr lang="uk" sz="1640">
                <a:solidFill>
                  <a:srgbClr val="000000"/>
                </a:solidFill>
              </a:rPr>
              <a:t>Символьні константи (CHAR) набувають значення одного символу й подаються в апострофах 'х', 'а', 'r' і займають 1 байт.</a:t>
            </a:r>
            <a:endParaRPr sz="1640">
              <a:solidFill>
                <a:srgbClr val="000000"/>
              </a:solidFill>
            </a:endParaRPr>
          </a:p>
          <a:p>
            <a:pPr marL="0" lvl="0" indent="0" algn="l" rtl="0">
              <a:lnSpc>
                <a:spcPct val="95000"/>
              </a:lnSpc>
              <a:spcBef>
                <a:spcPts val="0"/>
              </a:spcBef>
              <a:spcAft>
                <a:spcPts val="0"/>
              </a:spcAft>
              <a:buNone/>
            </a:pPr>
            <a:endParaRPr sz="1640">
              <a:solidFill>
                <a:srgbClr val="000000"/>
              </a:solidFill>
            </a:endParaRPr>
          </a:p>
          <a:p>
            <a:pPr marL="0" lvl="0" indent="0" algn="l" rtl="0">
              <a:lnSpc>
                <a:spcPct val="95000"/>
              </a:lnSpc>
              <a:spcBef>
                <a:spcPts val="0"/>
              </a:spcBef>
              <a:spcAft>
                <a:spcPts val="0"/>
              </a:spcAft>
              <a:buNone/>
            </a:pPr>
            <a:r>
              <a:rPr lang="uk" sz="1640">
                <a:solidFill>
                  <a:srgbClr val="000000"/>
                </a:solidFill>
              </a:rPr>
              <a:t>Недруковані символи, які не мають графічного зображення, подаються умовно двома символами: перший - використовується зворотний слеш, а другий - певний символ.</a:t>
            </a:r>
            <a:endParaRPr sz="1640">
              <a:solidFill>
                <a:srgbClr val="000000"/>
              </a:solidFill>
            </a:endParaRPr>
          </a:p>
          <a:p>
            <a:pPr marL="0" lvl="0" indent="0" algn="l" rtl="0">
              <a:lnSpc>
                <a:spcPct val="95000"/>
              </a:lnSpc>
              <a:spcBef>
                <a:spcPts val="0"/>
              </a:spcBef>
              <a:spcAft>
                <a:spcPts val="0"/>
              </a:spcAft>
              <a:buNone/>
            </a:pPr>
            <a:endParaRPr sz="1640">
              <a:solidFill>
                <a:srgbClr val="000000"/>
              </a:solidFill>
            </a:endParaRPr>
          </a:p>
          <a:p>
            <a:pPr marL="0" lvl="0" indent="0" algn="l" rtl="0">
              <a:lnSpc>
                <a:spcPct val="95000"/>
              </a:lnSpc>
              <a:spcBef>
                <a:spcPts val="0"/>
              </a:spcBef>
              <a:spcAft>
                <a:spcPts val="0"/>
              </a:spcAft>
              <a:buNone/>
            </a:pPr>
            <a:r>
              <a:rPr lang="uk" sz="1640">
                <a:solidFill>
                  <a:srgbClr val="000000"/>
                </a:solidFill>
              </a:rPr>
              <a:t>Так звана зворотна послідовність перемикання коду (escape sequence або ескейп послідовність).</a:t>
            </a:r>
            <a:endParaRPr sz="1640">
              <a:solidFill>
                <a:srgbClr val="000000"/>
              </a:solidFill>
            </a:endParaRPr>
          </a:p>
          <a:p>
            <a:pPr marL="0" lvl="0" indent="0" algn="ctr" rtl="0">
              <a:lnSpc>
                <a:spcPct val="95000"/>
              </a:lnSpc>
              <a:spcBef>
                <a:spcPts val="0"/>
              </a:spcBef>
              <a:spcAft>
                <a:spcPts val="0"/>
              </a:spcAft>
              <a:buSzPts val="852"/>
              <a:buNone/>
            </a:pPr>
            <a:endParaRPr sz="2140">
              <a:solidFill>
                <a:srgbClr val="AF7B51"/>
              </a:solidFill>
            </a:endParaRPr>
          </a:p>
          <a:p>
            <a:pPr marL="0" lvl="0" indent="0" algn="ctr" rtl="0">
              <a:lnSpc>
                <a:spcPct val="80000"/>
              </a:lnSpc>
              <a:spcBef>
                <a:spcPts val="0"/>
              </a:spcBef>
              <a:spcAft>
                <a:spcPts val="0"/>
              </a:spcAft>
              <a:buSzPts val="852"/>
              <a:buNone/>
            </a:pPr>
            <a:endParaRPr sz="1240"/>
          </a:p>
        </p:txBody>
      </p:sp>
      <p:pic>
        <p:nvPicPr>
          <p:cNvPr id="193" name="Google Shape;193;p23"/>
          <p:cNvPicPr preferRelativeResize="0"/>
          <p:nvPr/>
        </p:nvPicPr>
        <p:blipFill>
          <a:blip r:embed="rId3">
            <a:alphaModFix/>
          </a:blip>
          <a:stretch>
            <a:fillRect/>
          </a:stretch>
        </p:blipFill>
        <p:spPr>
          <a:xfrm>
            <a:off x="2515650" y="2685800"/>
            <a:ext cx="3828703" cy="2152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4"/>
          <p:cNvSpPr txBox="1">
            <a:spLocks noGrp="1"/>
          </p:cNvSpPr>
          <p:nvPr>
            <p:ph type="ctrTitle"/>
          </p:nvPr>
        </p:nvSpPr>
        <p:spPr>
          <a:xfrm>
            <a:off x="2679750" y="329875"/>
            <a:ext cx="3784500" cy="44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uk" sz="3020"/>
              <a:t>Рядкові константи</a:t>
            </a:r>
            <a:endParaRPr sz="3020"/>
          </a:p>
        </p:txBody>
      </p:sp>
      <p:sp>
        <p:nvSpPr>
          <p:cNvPr id="199" name="Google Shape;199;p24"/>
          <p:cNvSpPr txBox="1">
            <a:spLocks noGrp="1"/>
          </p:cNvSpPr>
          <p:nvPr>
            <p:ph type="subTitle" idx="1"/>
          </p:nvPr>
        </p:nvSpPr>
        <p:spPr>
          <a:xfrm>
            <a:off x="264000" y="944550"/>
            <a:ext cx="8616000" cy="3592500"/>
          </a:xfrm>
          <a:prstGeom prst="rect">
            <a:avLst/>
          </a:prstGeom>
        </p:spPr>
        <p:txBody>
          <a:bodyPr spcFirstLastPara="1" wrap="square" lIns="91425" tIns="91425" rIns="91425" bIns="91425" anchor="t" anchorCtr="0">
            <a:noAutofit/>
          </a:bodyPr>
          <a:lstStyle/>
          <a:p>
            <a:pPr marL="0" lvl="0" indent="0" algn="ctr" rtl="0">
              <a:lnSpc>
                <a:spcPct val="95000"/>
              </a:lnSpc>
              <a:spcBef>
                <a:spcPts val="0"/>
              </a:spcBef>
              <a:spcAft>
                <a:spcPts val="0"/>
              </a:spcAft>
              <a:buSzPts val="852"/>
              <a:buNone/>
            </a:pPr>
            <a:r>
              <a:rPr lang="uk" sz="2100">
                <a:solidFill>
                  <a:srgbClr val="000000"/>
                </a:solidFill>
              </a:rPr>
              <a:t>Рядкові константи (рядки, strіng) це послідовність символів, обмежена подвійними лапками: "strіng". Для переносу на інший рядок використовується зворотний слеш</a:t>
            </a:r>
            <a:endParaRPr sz="2100">
              <a:solidFill>
                <a:srgbClr val="000000"/>
              </a:solidFill>
            </a:endParaRPr>
          </a:p>
          <a:p>
            <a:pPr marL="0" lvl="0" indent="0" algn="ctr" rtl="0">
              <a:lnSpc>
                <a:spcPct val="95000"/>
              </a:lnSpc>
              <a:spcBef>
                <a:spcPts val="0"/>
              </a:spcBef>
              <a:spcAft>
                <a:spcPts val="0"/>
              </a:spcAft>
              <a:buSzPts val="852"/>
              <a:buNone/>
            </a:pPr>
            <a:endParaRPr sz="2100">
              <a:solidFill>
                <a:srgbClr val="000000"/>
              </a:solidFill>
            </a:endParaRPr>
          </a:p>
          <a:p>
            <a:pPr marL="0" lvl="0" indent="0" algn="ctr" rtl="0">
              <a:lnSpc>
                <a:spcPct val="80000"/>
              </a:lnSpc>
              <a:spcBef>
                <a:spcPts val="0"/>
              </a:spcBef>
              <a:spcAft>
                <a:spcPts val="0"/>
              </a:spcAft>
              <a:buNone/>
            </a:pPr>
            <a:r>
              <a:rPr lang="uk" sz="2100">
                <a:solidFill>
                  <a:srgbClr val="000000"/>
                </a:solidFill>
              </a:rPr>
              <a:t>"</a:t>
            </a:r>
            <a:r>
              <a:rPr lang="uk" sz="2100">
                <a:solidFill>
                  <a:schemeClr val="accent1"/>
                </a:solidFill>
              </a:rPr>
              <a:t>морозный\</a:t>
            </a:r>
            <a:endParaRPr sz="2100">
              <a:solidFill>
                <a:schemeClr val="accent1"/>
              </a:solidFill>
            </a:endParaRPr>
          </a:p>
          <a:p>
            <a:pPr marL="0" lvl="0" indent="0" algn="ctr" rtl="0">
              <a:lnSpc>
                <a:spcPct val="80000"/>
              </a:lnSpc>
              <a:spcBef>
                <a:spcPts val="0"/>
              </a:spcBef>
              <a:spcAft>
                <a:spcPts val="0"/>
              </a:spcAft>
              <a:buNone/>
            </a:pPr>
            <a:r>
              <a:rPr lang="uk" sz="2100">
                <a:solidFill>
                  <a:schemeClr val="accent1"/>
                </a:solidFill>
              </a:rPr>
              <a:t>день</a:t>
            </a:r>
            <a:r>
              <a:rPr lang="uk" sz="2100">
                <a:solidFill>
                  <a:srgbClr val="000000"/>
                </a:solidFill>
              </a:rPr>
              <a:t>+ </a:t>
            </a:r>
            <a:r>
              <a:rPr lang="uk" sz="2100">
                <a:solidFill>
                  <a:srgbClr val="CC0000"/>
                </a:solidFill>
              </a:rPr>
              <a:t>NULL</a:t>
            </a:r>
            <a:r>
              <a:rPr lang="uk" sz="2100">
                <a:solidFill>
                  <a:srgbClr val="000000"/>
                </a:solidFill>
              </a:rPr>
              <a:t>" -12+1 байт</a:t>
            </a:r>
            <a:endParaRPr sz="2100">
              <a:solidFill>
                <a:srgbClr val="000000"/>
              </a:solidFill>
            </a:endParaRPr>
          </a:p>
          <a:p>
            <a:pPr marL="0" lvl="0" indent="0" algn="ctr" rtl="0">
              <a:lnSpc>
                <a:spcPct val="80000"/>
              </a:lnSpc>
              <a:spcBef>
                <a:spcPts val="0"/>
              </a:spcBef>
              <a:spcAft>
                <a:spcPts val="0"/>
              </a:spcAft>
              <a:buNone/>
            </a:pPr>
            <a:endParaRPr sz="2100">
              <a:solidFill>
                <a:srgbClr val="000000"/>
              </a:solidFill>
            </a:endParaRPr>
          </a:p>
          <a:p>
            <a:pPr marL="0" lvl="0" indent="0" algn="ctr" rtl="0">
              <a:lnSpc>
                <a:spcPct val="80000"/>
              </a:lnSpc>
              <a:spcBef>
                <a:spcPts val="0"/>
              </a:spcBef>
              <a:spcAft>
                <a:spcPts val="0"/>
              </a:spcAft>
              <a:buNone/>
            </a:pPr>
            <a:endParaRPr sz="2100">
              <a:solidFill>
                <a:srgbClr val="000000"/>
              </a:solidFill>
            </a:endParaRPr>
          </a:p>
          <a:p>
            <a:pPr marL="0" lvl="0" indent="0" algn="ctr" rtl="0">
              <a:lnSpc>
                <a:spcPct val="100000"/>
              </a:lnSpc>
              <a:spcBef>
                <a:spcPts val="0"/>
              </a:spcBef>
              <a:spcAft>
                <a:spcPts val="0"/>
              </a:spcAft>
              <a:buSzPts val="852"/>
              <a:buNone/>
            </a:pPr>
            <a:r>
              <a:rPr lang="uk" sz="2100">
                <a:solidFill>
                  <a:srgbClr val="000000"/>
                </a:solidFill>
              </a:rPr>
              <a:t>У мові С кожний рядок автоматично закінчується ∅-байтом, що використовується при обробці масивів рядків. Тому ′z′та “z”це не те саме, бо у другому випадку рядок складається з двох символів ′z′та ′∅′.</a:t>
            </a:r>
            <a:endParaRPr sz="210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5"/>
          <p:cNvSpPr txBox="1">
            <a:spLocks noGrp="1"/>
          </p:cNvSpPr>
          <p:nvPr>
            <p:ph type="ctrTitle"/>
          </p:nvPr>
        </p:nvSpPr>
        <p:spPr>
          <a:xfrm>
            <a:off x="231350" y="249825"/>
            <a:ext cx="8616000" cy="9831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endParaRPr sz="3466"/>
          </a:p>
          <a:p>
            <a:pPr marL="0" lvl="0" indent="0" algn="ctr" rtl="0">
              <a:spcBef>
                <a:spcPts val="0"/>
              </a:spcBef>
              <a:spcAft>
                <a:spcPts val="0"/>
              </a:spcAft>
              <a:buNone/>
            </a:pPr>
            <a:r>
              <a:rPr lang="uk" sz="3022"/>
              <a:t>Визначення констант реалізується 3-а способами:</a:t>
            </a:r>
            <a:endParaRPr sz="3022"/>
          </a:p>
          <a:p>
            <a:pPr marL="0" lvl="0" indent="0" algn="ctr" rtl="0">
              <a:spcBef>
                <a:spcPts val="0"/>
              </a:spcBef>
              <a:spcAft>
                <a:spcPts val="0"/>
              </a:spcAft>
              <a:buNone/>
            </a:pPr>
            <a:r>
              <a:rPr lang="uk" sz="2688" u="sng">
                <a:solidFill>
                  <a:srgbClr val="000000"/>
                </a:solidFill>
              </a:rPr>
              <a:t>1. Процесором :</a:t>
            </a:r>
            <a:endParaRPr sz="2688" u="sng">
              <a:solidFill>
                <a:srgbClr val="000000"/>
              </a:solidFill>
            </a:endParaRPr>
          </a:p>
          <a:p>
            <a:pPr marL="0" lvl="0" indent="0" algn="ctr" rtl="0">
              <a:spcBef>
                <a:spcPts val="0"/>
              </a:spcBef>
              <a:spcAft>
                <a:spcPts val="0"/>
              </a:spcAft>
              <a:buNone/>
            </a:pPr>
            <a:endParaRPr/>
          </a:p>
        </p:txBody>
      </p:sp>
      <p:sp>
        <p:nvSpPr>
          <p:cNvPr id="205" name="Google Shape;205;p25"/>
          <p:cNvSpPr txBox="1">
            <a:spLocks noGrp="1"/>
          </p:cNvSpPr>
          <p:nvPr>
            <p:ph type="subTitle" idx="1"/>
          </p:nvPr>
        </p:nvSpPr>
        <p:spPr>
          <a:xfrm>
            <a:off x="231350" y="1112725"/>
            <a:ext cx="8686800" cy="37725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None/>
            </a:pPr>
            <a:r>
              <a:rPr lang="uk" sz="1940">
                <a:solidFill>
                  <a:srgbClr val="000000"/>
                </a:solidFill>
              </a:rPr>
              <a:t>#defіne &lt;ім’я константи&gt; &lt;літерал чи ім’я константи&gt;</a:t>
            </a:r>
            <a:endParaRPr sz="1940">
              <a:solidFill>
                <a:srgbClr val="000000"/>
              </a:solidFill>
            </a:endParaRPr>
          </a:p>
          <a:p>
            <a:pPr marL="0" lvl="0" indent="0" algn="l" rtl="0">
              <a:lnSpc>
                <a:spcPct val="95000"/>
              </a:lnSpc>
              <a:spcBef>
                <a:spcPts val="0"/>
              </a:spcBef>
              <a:spcAft>
                <a:spcPts val="0"/>
              </a:spcAft>
              <a:buNone/>
            </a:pPr>
            <a:r>
              <a:rPr lang="uk" sz="1940">
                <a:solidFill>
                  <a:srgbClr val="000000"/>
                </a:solidFill>
              </a:rPr>
              <a:t>#defіne &lt;ім’я константи &gt;&lt;вираз із констант&gt;</a:t>
            </a:r>
            <a:endParaRPr sz="1940">
              <a:solidFill>
                <a:srgbClr val="000000"/>
              </a:solidFill>
            </a:endParaRPr>
          </a:p>
          <a:p>
            <a:pPr marL="0" lvl="0" indent="0" algn="ctr" rtl="0">
              <a:lnSpc>
                <a:spcPct val="95000"/>
              </a:lnSpc>
              <a:spcBef>
                <a:spcPts val="0"/>
              </a:spcBef>
              <a:spcAft>
                <a:spcPts val="0"/>
              </a:spcAft>
              <a:buNone/>
            </a:pPr>
            <a:r>
              <a:rPr lang="uk" sz="1940">
                <a:solidFill>
                  <a:srgbClr val="000000"/>
                </a:solidFill>
              </a:rPr>
              <a:t>Наприклад:</a:t>
            </a:r>
            <a:endParaRPr sz="1940">
              <a:solidFill>
                <a:srgbClr val="000000"/>
              </a:solidFill>
            </a:endParaRPr>
          </a:p>
          <a:p>
            <a:pPr marL="0" lvl="0" indent="0" algn="l" rtl="0">
              <a:lnSpc>
                <a:spcPct val="95000"/>
              </a:lnSpc>
              <a:spcBef>
                <a:spcPts val="0"/>
              </a:spcBef>
              <a:spcAft>
                <a:spcPts val="0"/>
              </a:spcAft>
              <a:buNone/>
            </a:pPr>
            <a:r>
              <a:rPr lang="uk" sz="1940">
                <a:solidFill>
                  <a:srgbClr val="000000"/>
                </a:solidFill>
              </a:rPr>
              <a:t>#defіne LN 50</a:t>
            </a:r>
            <a:endParaRPr sz="1940">
              <a:solidFill>
                <a:srgbClr val="000000"/>
              </a:solidFill>
            </a:endParaRPr>
          </a:p>
          <a:p>
            <a:pPr marL="0" lvl="0" indent="0" algn="l" rtl="0">
              <a:lnSpc>
                <a:spcPct val="95000"/>
              </a:lnSpc>
              <a:spcBef>
                <a:spcPts val="0"/>
              </a:spcBef>
              <a:spcAft>
                <a:spcPts val="0"/>
              </a:spcAft>
              <a:buNone/>
            </a:pPr>
            <a:r>
              <a:rPr lang="uk" sz="1940">
                <a:solidFill>
                  <a:srgbClr val="000000"/>
                </a:solidFill>
              </a:rPr>
              <a:t>#defіne PІ 3.141592</a:t>
            </a:r>
            <a:endParaRPr sz="1940">
              <a:solidFill>
                <a:srgbClr val="000000"/>
              </a:solidFill>
            </a:endParaRPr>
          </a:p>
          <a:p>
            <a:pPr marL="0" lvl="0" indent="0" algn="l" rtl="0">
              <a:lnSpc>
                <a:spcPct val="95000"/>
              </a:lnSpc>
              <a:spcBef>
                <a:spcPts val="0"/>
              </a:spcBef>
              <a:spcAft>
                <a:spcPts val="0"/>
              </a:spcAft>
              <a:buNone/>
            </a:pPr>
            <a:r>
              <a:rPr lang="uk" sz="1940">
                <a:solidFill>
                  <a:srgbClr val="000000"/>
                </a:solidFill>
              </a:rPr>
              <a:t>Наприклад, наступний оператор створює макрокоманду CUBE:</a:t>
            </a:r>
            <a:endParaRPr sz="1940">
              <a:solidFill>
                <a:srgbClr val="000000"/>
              </a:solidFill>
            </a:endParaRPr>
          </a:p>
          <a:p>
            <a:pPr marL="0" lvl="0" indent="0" algn="l" rtl="0">
              <a:lnSpc>
                <a:spcPct val="95000"/>
              </a:lnSpc>
              <a:spcBef>
                <a:spcPts val="0"/>
              </a:spcBef>
              <a:spcAft>
                <a:spcPts val="0"/>
              </a:spcAft>
              <a:buNone/>
            </a:pPr>
            <a:r>
              <a:rPr lang="uk" sz="1940">
                <a:solidFill>
                  <a:srgbClr val="000000"/>
                </a:solidFill>
              </a:rPr>
              <a:t>#define CUBE(x) ((х)*(х)*(х))</a:t>
            </a:r>
            <a:endParaRPr sz="1940">
              <a:solidFill>
                <a:srgbClr val="000000"/>
              </a:solidFill>
            </a:endParaRPr>
          </a:p>
          <a:p>
            <a:pPr marL="0" lvl="0" indent="0" algn="l" rtl="0">
              <a:lnSpc>
                <a:spcPct val="95000"/>
              </a:lnSpc>
              <a:spcBef>
                <a:spcPts val="0"/>
              </a:spcBef>
              <a:spcAft>
                <a:spcPts val="0"/>
              </a:spcAft>
              <a:buNone/>
            </a:pPr>
            <a:r>
              <a:rPr lang="uk" sz="1940">
                <a:solidFill>
                  <a:srgbClr val="000000"/>
                </a:solidFill>
              </a:rPr>
              <a:t>або</a:t>
            </a:r>
            <a:endParaRPr sz="1940">
              <a:solidFill>
                <a:srgbClr val="000000"/>
              </a:solidFill>
            </a:endParaRPr>
          </a:p>
          <a:p>
            <a:pPr marL="0" lvl="0" indent="0" algn="l" rtl="0">
              <a:lnSpc>
                <a:spcPct val="95000"/>
              </a:lnSpc>
              <a:spcBef>
                <a:spcPts val="0"/>
              </a:spcBef>
              <a:spcAft>
                <a:spcPts val="0"/>
              </a:spcAft>
              <a:buNone/>
            </a:pPr>
            <a:r>
              <a:rPr lang="uk" sz="1940">
                <a:solidFill>
                  <a:srgbClr val="000000"/>
                </a:solidFill>
              </a:rPr>
              <a:t>#define delay(х)</a:t>
            </a:r>
            <a:endParaRPr sz="1940">
              <a:solidFill>
                <a:srgbClr val="000000"/>
              </a:solidFill>
            </a:endParaRPr>
          </a:p>
          <a:p>
            <a:pPr marL="0" lvl="0" indent="0" algn="l" rtl="0">
              <a:lnSpc>
                <a:spcPct val="95000"/>
              </a:lnSpc>
              <a:spcBef>
                <a:spcPts val="0"/>
              </a:spcBef>
              <a:spcAft>
                <a:spcPts val="0"/>
              </a:spcAft>
              <a:buNone/>
            </a:pPr>
            <a:r>
              <a:rPr lang="uk" sz="1940">
                <a:solidFill>
                  <a:srgbClr val="000000"/>
                </a:solidFill>
              </a:rPr>
              <a:t>{ cout &lt;&lt; "Задержка на" &lt;&lt; х&lt;&lt; endl; \</a:t>
            </a:r>
            <a:endParaRPr sz="1940">
              <a:solidFill>
                <a:srgbClr val="000000"/>
              </a:solidFill>
            </a:endParaRPr>
          </a:p>
          <a:p>
            <a:pPr marL="0" lvl="0" indent="0" algn="l" rtl="0">
              <a:lnSpc>
                <a:spcPct val="95000"/>
              </a:lnSpc>
              <a:spcBef>
                <a:spcPts val="0"/>
              </a:spcBef>
              <a:spcAft>
                <a:spcPts val="0"/>
              </a:spcAft>
              <a:buNone/>
            </a:pPr>
            <a:r>
              <a:rPr lang="uk" sz="1940">
                <a:solidFill>
                  <a:srgbClr val="000000"/>
                </a:solidFill>
              </a:rPr>
              <a:t>for (long int i=0; i &lt; х; i++) ; \</a:t>
            </a:r>
            <a:endParaRPr sz="1940">
              <a:solidFill>
                <a:srgbClr val="000000"/>
              </a:solidFill>
            </a:endParaRPr>
          </a:p>
          <a:p>
            <a:pPr marL="0" lvl="0" indent="0" algn="l" rtl="0">
              <a:lnSpc>
                <a:spcPct val="95000"/>
              </a:lnSpc>
              <a:spcBef>
                <a:spcPts val="0"/>
              </a:spcBef>
              <a:spcAft>
                <a:spcPts val="0"/>
              </a:spcAft>
              <a:buNone/>
            </a:pPr>
            <a:r>
              <a:rPr lang="uk" sz="1940">
                <a:solidFill>
                  <a:srgbClr val="000000"/>
                </a:solidFill>
              </a:rPr>
              <a:t>}</a:t>
            </a:r>
            <a:endParaRPr sz="1940">
              <a:solidFill>
                <a:srgbClr val="000000"/>
              </a:solidFill>
            </a:endParaRPr>
          </a:p>
          <a:p>
            <a:pPr marL="0" lvl="0" indent="0" algn="ctr" rtl="0">
              <a:lnSpc>
                <a:spcPct val="95000"/>
              </a:lnSpc>
              <a:spcBef>
                <a:spcPts val="0"/>
              </a:spcBef>
              <a:spcAft>
                <a:spcPts val="0"/>
              </a:spcAft>
              <a:buSzPts val="852"/>
              <a:buNone/>
            </a:pPr>
            <a:endParaRPr sz="2140">
              <a:solidFill>
                <a:srgbClr val="AF7B51"/>
              </a:solidFill>
            </a:endParaRPr>
          </a:p>
          <a:p>
            <a:pPr marL="0" lvl="0" indent="0" algn="ctr" rtl="0">
              <a:lnSpc>
                <a:spcPct val="80000"/>
              </a:lnSpc>
              <a:spcBef>
                <a:spcPts val="0"/>
              </a:spcBef>
              <a:spcAft>
                <a:spcPts val="0"/>
              </a:spcAft>
              <a:buSzPts val="852"/>
              <a:buNone/>
            </a:pPr>
            <a:endParaRPr sz="124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6"/>
          <p:cNvSpPr txBox="1">
            <a:spLocks noGrp="1"/>
          </p:cNvSpPr>
          <p:nvPr>
            <p:ph type="ctrTitle"/>
          </p:nvPr>
        </p:nvSpPr>
        <p:spPr>
          <a:xfrm>
            <a:off x="272175" y="399900"/>
            <a:ext cx="8555700" cy="3396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uk" sz="2400">
                <a:solidFill>
                  <a:srgbClr val="000000"/>
                </a:solidFill>
              </a:rPr>
              <a:t>2. За допомогою службового слова const:</a:t>
            </a:r>
            <a:endParaRPr sz="2400">
              <a:solidFill>
                <a:srgbClr val="000000"/>
              </a:solidFill>
            </a:endParaRPr>
          </a:p>
          <a:p>
            <a:pPr marL="0" lvl="0" indent="0" algn="ctr" rtl="0">
              <a:spcBef>
                <a:spcPts val="0"/>
              </a:spcBef>
              <a:spcAft>
                <a:spcPts val="0"/>
              </a:spcAft>
              <a:buNone/>
            </a:pPr>
            <a:endParaRPr>
              <a:solidFill>
                <a:srgbClr val="000000"/>
              </a:solidFill>
            </a:endParaRPr>
          </a:p>
          <a:p>
            <a:pPr marL="0" lvl="0" indent="0" algn="ctr" rtl="0">
              <a:spcBef>
                <a:spcPts val="0"/>
              </a:spcBef>
              <a:spcAft>
                <a:spcPts val="0"/>
              </a:spcAft>
              <a:buNone/>
            </a:pPr>
            <a:r>
              <a:rPr lang="uk" sz="2400">
                <a:solidFill>
                  <a:srgbClr val="000000"/>
                </a:solidFill>
              </a:rPr>
              <a:t>const[тип]&lt;ім’я &gt;= &lt;значення&gt;</a:t>
            </a:r>
            <a:endParaRPr sz="2400">
              <a:solidFill>
                <a:srgbClr val="000000"/>
              </a:solidFill>
            </a:endParaRPr>
          </a:p>
          <a:p>
            <a:pPr marL="0" lvl="0" indent="0" algn="ctr" rtl="0">
              <a:spcBef>
                <a:spcPts val="0"/>
              </a:spcBef>
              <a:spcAft>
                <a:spcPts val="0"/>
              </a:spcAft>
              <a:buNone/>
            </a:pPr>
            <a:endParaRPr sz="2400">
              <a:solidFill>
                <a:srgbClr val="000000"/>
              </a:solidFill>
            </a:endParaRPr>
          </a:p>
          <a:p>
            <a:pPr marL="0" lvl="0" indent="0" algn="ctr" rtl="0">
              <a:spcBef>
                <a:spcPts val="0"/>
              </a:spcBef>
              <a:spcAft>
                <a:spcPts val="0"/>
              </a:spcAft>
              <a:buNone/>
            </a:pPr>
            <a:r>
              <a:rPr lang="uk" sz="2400">
                <a:solidFill>
                  <a:srgbClr val="000000"/>
                </a:solidFill>
              </a:rPr>
              <a:t>const float pi = 3.1415926;</a:t>
            </a:r>
            <a:endParaRPr sz="2400">
              <a:solidFill>
                <a:srgbClr val="000000"/>
              </a:solidFill>
            </a:endParaRPr>
          </a:p>
          <a:p>
            <a:pPr marL="0" lvl="0" indent="0" algn="ctr" rtl="0">
              <a:spcBef>
                <a:spcPts val="0"/>
              </a:spcBef>
              <a:spcAft>
                <a:spcPts val="0"/>
              </a:spcAft>
              <a:buNone/>
            </a:pPr>
            <a:r>
              <a:rPr lang="uk" sz="2400">
                <a:solidFill>
                  <a:srgbClr val="000000"/>
                </a:solidFill>
              </a:rPr>
              <a:t>const maxint = 32767;</a:t>
            </a:r>
            <a:endParaRPr sz="2400">
              <a:solidFill>
                <a:srgbClr val="000000"/>
              </a:solidFill>
            </a:endParaRPr>
          </a:p>
          <a:p>
            <a:pPr marL="0" lvl="0" indent="0" algn="ctr" rtl="0">
              <a:spcBef>
                <a:spcPts val="0"/>
              </a:spcBef>
              <a:spcAft>
                <a:spcPts val="0"/>
              </a:spcAft>
              <a:buNone/>
            </a:pPr>
            <a:endParaRPr/>
          </a:p>
        </p:txBody>
      </p:sp>
      <p:sp>
        <p:nvSpPr>
          <p:cNvPr id="211" name="Google Shape;211;p26"/>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p>
            <a:pPr marL="0" lvl="0" indent="0" algn="ctr" rtl="0">
              <a:lnSpc>
                <a:spcPct val="95000"/>
              </a:lnSpc>
              <a:spcBef>
                <a:spcPts val="0"/>
              </a:spcBef>
              <a:spcAft>
                <a:spcPts val="0"/>
              </a:spcAft>
              <a:buSzPts val="852"/>
              <a:buNone/>
            </a:pPr>
            <a:endParaRPr sz="2140">
              <a:solidFill>
                <a:srgbClr val="AF7B51"/>
              </a:solidFill>
            </a:endParaRPr>
          </a:p>
          <a:p>
            <a:pPr marL="0" lvl="0" indent="0" algn="ctr" rtl="0">
              <a:lnSpc>
                <a:spcPct val="80000"/>
              </a:lnSpc>
              <a:spcBef>
                <a:spcPts val="0"/>
              </a:spcBef>
              <a:spcAft>
                <a:spcPts val="0"/>
              </a:spcAft>
              <a:buSzPts val="852"/>
              <a:buNone/>
            </a:pPr>
            <a:endParaRPr sz="124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7"/>
          <p:cNvSpPr txBox="1">
            <a:spLocks noGrp="1"/>
          </p:cNvSpPr>
          <p:nvPr>
            <p:ph type="subTitle" idx="1"/>
          </p:nvPr>
        </p:nvSpPr>
        <p:spPr>
          <a:xfrm>
            <a:off x="192125" y="254125"/>
            <a:ext cx="8556000" cy="4643100"/>
          </a:xfrm>
          <a:prstGeom prst="rect">
            <a:avLst/>
          </a:prstGeom>
        </p:spPr>
        <p:txBody>
          <a:bodyPr spcFirstLastPara="1" wrap="square" lIns="91425" tIns="91425" rIns="91425" bIns="91425" anchor="t" anchorCtr="0">
            <a:noAutofit/>
          </a:bodyPr>
          <a:lstStyle/>
          <a:p>
            <a:pPr marL="0" lvl="0" indent="0" algn="ctr" rtl="0">
              <a:lnSpc>
                <a:spcPct val="95000"/>
              </a:lnSpc>
              <a:spcBef>
                <a:spcPts val="0"/>
              </a:spcBef>
              <a:spcAft>
                <a:spcPts val="0"/>
              </a:spcAft>
              <a:buSzPts val="852"/>
              <a:buNone/>
            </a:pPr>
            <a:endParaRPr sz="2740">
              <a:solidFill>
                <a:srgbClr val="000000"/>
              </a:solidFill>
            </a:endParaRPr>
          </a:p>
          <a:p>
            <a:pPr marL="0" lvl="0" indent="0" algn="ctr" rtl="0">
              <a:lnSpc>
                <a:spcPct val="80000"/>
              </a:lnSpc>
              <a:spcBef>
                <a:spcPts val="0"/>
              </a:spcBef>
              <a:spcAft>
                <a:spcPts val="0"/>
              </a:spcAft>
              <a:buNone/>
            </a:pPr>
            <a:r>
              <a:rPr lang="uk" sz="1840">
                <a:solidFill>
                  <a:srgbClr val="000000"/>
                </a:solidFill>
              </a:rPr>
              <a:t>3. Оголошення перерахування</a:t>
            </a:r>
            <a:endParaRPr sz="1840">
              <a:solidFill>
                <a:srgbClr val="000000"/>
              </a:solidFill>
            </a:endParaRPr>
          </a:p>
          <a:p>
            <a:pPr marL="0" lvl="0" indent="0" algn="ctr" rtl="0">
              <a:lnSpc>
                <a:spcPct val="80000"/>
              </a:lnSpc>
              <a:spcBef>
                <a:spcPts val="0"/>
              </a:spcBef>
              <a:spcAft>
                <a:spcPts val="0"/>
              </a:spcAft>
              <a:buNone/>
            </a:pPr>
            <a:endParaRPr sz="1840">
              <a:solidFill>
                <a:srgbClr val="000000"/>
              </a:solidFill>
            </a:endParaRPr>
          </a:p>
          <a:p>
            <a:pPr marL="0" lvl="0" indent="0" algn="ctr" rtl="0">
              <a:lnSpc>
                <a:spcPct val="80000"/>
              </a:lnSpc>
              <a:spcBef>
                <a:spcPts val="0"/>
              </a:spcBef>
              <a:spcAft>
                <a:spcPts val="0"/>
              </a:spcAft>
              <a:buNone/>
            </a:pPr>
            <a:r>
              <a:rPr lang="uk" sz="1840">
                <a:solidFill>
                  <a:srgbClr val="000000"/>
                </a:solidFill>
              </a:rPr>
              <a:t>Формат 1</a:t>
            </a:r>
            <a:endParaRPr sz="1840">
              <a:solidFill>
                <a:srgbClr val="000000"/>
              </a:solidFill>
            </a:endParaRPr>
          </a:p>
          <a:p>
            <a:pPr marL="0" lvl="0" indent="0" algn="ctr" rtl="0">
              <a:lnSpc>
                <a:spcPct val="80000"/>
              </a:lnSpc>
              <a:spcBef>
                <a:spcPts val="0"/>
              </a:spcBef>
              <a:spcAft>
                <a:spcPts val="0"/>
              </a:spcAft>
              <a:buNone/>
            </a:pPr>
            <a:r>
              <a:rPr lang="uk" sz="1840">
                <a:solidFill>
                  <a:srgbClr val="000000"/>
                </a:solidFill>
              </a:rPr>
              <a:t>enum [ім’я –тега-перерахування ] {список-перерахування } описувач[, описувач...];</a:t>
            </a:r>
            <a:endParaRPr sz="1840">
              <a:solidFill>
                <a:srgbClr val="000000"/>
              </a:solidFill>
            </a:endParaRPr>
          </a:p>
          <a:p>
            <a:pPr marL="0" lvl="0" indent="0" algn="ctr" rtl="0">
              <a:lnSpc>
                <a:spcPct val="80000"/>
              </a:lnSpc>
              <a:spcBef>
                <a:spcPts val="0"/>
              </a:spcBef>
              <a:spcAft>
                <a:spcPts val="0"/>
              </a:spcAft>
              <a:buNone/>
            </a:pPr>
            <a:endParaRPr sz="1840">
              <a:solidFill>
                <a:srgbClr val="000000"/>
              </a:solidFill>
            </a:endParaRPr>
          </a:p>
          <a:p>
            <a:pPr marL="0" lvl="0" indent="0" algn="l" rtl="0">
              <a:lnSpc>
                <a:spcPct val="80000"/>
              </a:lnSpc>
              <a:spcBef>
                <a:spcPts val="0"/>
              </a:spcBef>
              <a:spcAft>
                <a:spcPts val="0"/>
              </a:spcAft>
              <a:buNone/>
            </a:pPr>
            <a:r>
              <a:rPr lang="uk" sz="1840">
                <a:solidFill>
                  <a:srgbClr val="000000"/>
                </a:solidFill>
              </a:rPr>
              <a:t>enum days { sun, mon, tues, wed, thur, fri, } anyday;</a:t>
            </a:r>
            <a:endParaRPr sz="1840">
              <a:solidFill>
                <a:srgbClr val="000000"/>
              </a:solidFill>
            </a:endParaRPr>
          </a:p>
          <a:p>
            <a:pPr marL="0" lvl="0" indent="0" algn="l" rtl="0">
              <a:lnSpc>
                <a:spcPct val="80000"/>
              </a:lnSpc>
              <a:spcBef>
                <a:spcPts val="0"/>
              </a:spcBef>
              <a:spcAft>
                <a:spcPts val="0"/>
              </a:spcAft>
              <a:buNone/>
            </a:pPr>
            <a:r>
              <a:rPr lang="uk" sz="1840">
                <a:solidFill>
                  <a:srgbClr val="000000"/>
                </a:solidFill>
              </a:rPr>
              <a:t>enum days {sat, sun} weekend, superday;</a:t>
            </a:r>
            <a:endParaRPr sz="1840">
              <a:solidFill>
                <a:srgbClr val="000000"/>
              </a:solidFill>
            </a:endParaRPr>
          </a:p>
          <a:p>
            <a:pPr marL="0" lvl="0" indent="0" algn="ctr" rtl="0">
              <a:lnSpc>
                <a:spcPct val="80000"/>
              </a:lnSpc>
              <a:spcBef>
                <a:spcPts val="0"/>
              </a:spcBef>
              <a:spcAft>
                <a:spcPts val="0"/>
              </a:spcAft>
              <a:buNone/>
            </a:pPr>
            <a:endParaRPr sz="1840">
              <a:solidFill>
                <a:srgbClr val="000000"/>
              </a:solidFill>
            </a:endParaRPr>
          </a:p>
          <a:p>
            <a:pPr marL="0" lvl="0" indent="0" algn="ctr" rtl="0">
              <a:lnSpc>
                <a:spcPct val="80000"/>
              </a:lnSpc>
              <a:spcBef>
                <a:spcPts val="0"/>
              </a:spcBef>
              <a:spcAft>
                <a:spcPts val="0"/>
              </a:spcAft>
              <a:buNone/>
            </a:pPr>
            <a:endParaRPr sz="1840">
              <a:solidFill>
                <a:srgbClr val="000000"/>
              </a:solidFill>
            </a:endParaRPr>
          </a:p>
          <a:p>
            <a:pPr marL="0" lvl="0" indent="0" algn="ctr" rtl="0">
              <a:lnSpc>
                <a:spcPct val="80000"/>
              </a:lnSpc>
              <a:spcBef>
                <a:spcPts val="0"/>
              </a:spcBef>
              <a:spcAft>
                <a:spcPts val="0"/>
              </a:spcAft>
              <a:buNone/>
            </a:pPr>
            <a:r>
              <a:rPr lang="uk" sz="1840">
                <a:solidFill>
                  <a:srgbClr val="000000"/>
                </a:solidFill>
              </a:rPr>
              <a:t>Формат 2</a:t>
            </a:r>
            <a:endParaRPr sz="1840">
              <a:solidFill>
                <a:srgbClr val="000000"/>
              </a:solidFill>
            </a:endParaRPr>
          </a:p>
          <a:p>
            <a:pPr marL="0" lvl="0" indent="0" algn="l" rtl="0">
              <a:lnSpc>
                <a:spcPct val="80000"/>
              </a:lnSpc>
              <a:spcBef>
                <a:spcPts val="0"/>
              </a:spcBef>
              <a:spcAft>
                <a:spcPts val="0"/>
              </a:spcAft>
              <a:buNone/>
            </a:pPr>
            <a:r>
              <a:rPr lang="uk" sz="1840">
                <a:solidFill>
                  <a:srgbClr val="000000"/>
                </a:solidFill>
              </a:rPr>
              <a:t>enum ім’я –тега-перерахування описувач[, описувач…];</a:t>
            </a:r>
            <a:endParaRPr sz="1840">
              <a:solidFill>
                <a:srgbClr val="000000"/>
              </a:solidFill>
            </a:endParaRPr>
          </a:p>
          <a:p>
            <a:pPr marL="0" lvl="0" indent="0" algn="l" rtl="0">
              <a:lnSpc>
                <a:spcPct val="80000"/>
              </a:lnSpc>
              <a:spcBef>
                <a:spcPts val="0"/>
              </a:spcBef>
              <a:spcAft>
                <a:spcPts val="0"/>
              </a:spcAft>
              <a:buNone/>
            </a:pPr>
            <a:r>
              <a:rPr lang="uk" sz="1840">
                <a:solidFill>
                  <a:srgbClr val="000000"/>
                </a:solidFill>
              </a:rPr>
              <a:t>enum days { sun, mon, tues, wed, thur, fri, };</a:t>
            </a:r>
            <a:endParaRPr sz="1840">
              <a:solidFill>
                <a:srgbClr val="000000"/>
              </a:solidFill>
            </a:endParaRPr>
          </a:p>
          <a:p>
            <a:pPr marL="0" lvl="0" indent="0" algn="l" rtl="0">
              <a:lnSpc>
                <a:spcPct val="80000"/>
              </a:lnSpc>
              <a:spcBef>
                <a:spcPts val="0"/>
              </a:spcBef>
              <a:spcAft>
                <a:spcPts val="0"/>
              </a:spcAft>
              <a:buNone/>
            </a:pPr>
            <a:r>
              <a:rPr lang="uk" sz="1840">
                <a:solidFill>
                  <a:srgbClr val="000000"/>
                </a:solidFill>
              </a:rPr>
              <a:t>enum days anyday;</a:t>
            </a:r>
            <a:endParaRPr sz="1840">
              <a:solidFill>
                <a:srgbClr val="000000"/>
              </a:solidFill>
            </a:endParaRPr>
          </a:p>
          <a:p>
            <a:pPr marL="0" lvl="0" indent="0" algn="ctr" rtl="0">
              <a:lnSpc>
                <a:spcPct val="80000"/>
              </a:lnSpc>
              <a:spcBef>
                <a:spcPts val="0"/>
              </a:spcBef>
              <a:spcAft>
                <a:spcPts val="0"/>
              </a:spcAft>
              <a:buNone/>
            </a:pPr>
            <a:r>
              <a:rPr lang="uk" sz="1840">
                <a:solidFill>
                  <a:srgbClr val="000000"/>
                </a:solidFill>
              </a:rPr>
              <a:t>anyday = mon; // можно</a:t>
            </a:r>
            <a:endParaRPr sz="1840">
              <a:solidFill>
                <a:srgbClr val="000000"/>
              </a:solidFill>
            </a:endParaRPr>
          </a:p>
          <a:p>
            <a:pPr marL="0" lvl="0" indent="0" algn="ctr" rtl="0">
              <a:lnSpc>
                <a:spcPct val="80000"/>
              </a:lnSpc>
              <a:spcBef>
                <a:spcPts val="0"/>
              </a:spcBef>
              <a:spcAft>
                <a:spcPts val="0"/>
              </a:spcAft>
              <a:buNone/>
            </a:pPr>
            <a:endParaRPr sz="1840">
              <a:solidFill>
                <a:srgbClr val="000000"/>
              </a:solidFill>
            </a:endParaRPr>
          </a:p>
          <a:p>
            <a:pPr marL="0" lvl="0" indent="0" algn="ctr" rtl="0">
              <a:lnSpc>
                <a:spcPct val="80000"/>
              </a:lnSpc>
              <a:spcBef>
                <a:spcPts val="0"/>
              </a:spcBef>
              <a:spcAft>
                <a:spcPts val="0"/>
              </a:spcAft>
              <a:buNone/>
            </a:pPr>
            <a:r>
              <a:rPr lang="uk" sz="1840">
                <a:solidFill>
                  <a:srgbClr val="CC0000"/>
                </a:solidFill>
              </a:rPr>
              <a:t>anyday = 1; // ПОМИЛКА, хоча mon ==1, але if (mon==1)</a:t>
            </a:r>
            <a:endParaRPr sz="1840">
              <a:solidFill>
                <a:srgbClr val="CC0000"/>
              </a:solidFill>
            </a:endParaRPr>
          </a:p>
          <a:p>
            <a:pPr marL="0" lvl="0" indent="0" algn="ctr" rtl="0">
              <a:lnSpc>
                <a:spcPct val="80000"/>
              </a:lnSpc>
              <a:spcBef>
                <a:spcPts val="0"/>
              </a:spcBef>
              <a:spcAft>
                <a:spcPts val="0"/>
              </a:spcAft>
              <a:buSzPts val="852"/>
              <a:buNone/>
            </a:pPr>
            <a:endParaRPr sz="1840">
              <a:solidFill>
                <a:srgbClr val="CC0000"/>
              </a:solidFill>
            </a:endParaRPr>
          </a:p>
        </p:txBody>
      </p:sp>
      <p:sp>
        <p:nvSpPr>
          <p:cNvPr id="217" name="Google Shape;217;p27"/>
          <p:cNvSpPr/>
          <p:nvPr/>
        </p:nvSpPr>
        <p:spPr>
          <a:xfrm>
            <a:off x="8497800" y="354250"/>
            <a:ext cx="250200" cy="250200"/>
          </a:xfrm>
          <a:prstGeom prst="ellipse">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ctrTitle"/>
          </p:nvPr>
        </p:nvSpPr>
        <p:spPr>
          <a:xfrm>
            <a:off x="539900" y="334275"/>
            <a:ext cx="7998900" cy="691800"/>
          </a:xfrm>
          <a:prstGeom prst="rect">
            <a:avLst/>
          </a:prstGeom>
        </p:spPr>
        <p:txBody>
          <a:bodyPr spcFirstLastPara="1" wrap="square" lIns="91425" tIns="91425" rIns="91425" bIns="91425" anchor="ctr" anchorCtr="0">
            <a:normAutofit fontScale="90000"/>
          </a:bodyPr>
          <a:lstStyle/>
          <a:p>
            <a:pPr marL="0" lvl="0" indent="0" algn="r" rtl="0">
              <a:spcBef>
                <a:spcPts val="0"/>
              </a:spcBef>
              <a:spcAft>
                <a:spcPts val="0"/>
              </a:spcAft>
              <a:buNone/>
            </a:pPr>
            <a:r>
              <a:rPr lang="uk"/>
              <a:t>Тема 1: “Основи програмування”</a:t>
            </a:r>
            <a:endParaRPr/>
          </a:p>
        </p:txBody>
      </p:sp>
      <p:sp>
        <p:nvSpPr>
          <p:cNvPr id="135" name="Google Shape;135;p14"/>
          <p:cNvSpPr txBox="1">
            <a:spLocks noGrp="1"/>
          </p:cNvSpPr>
          <p:nvPr>
            <p:ph type="subTitle" idx="1"/>
          </p:nvPr>
        </p:nvSpPr>
        <p:spPr>
          <a:xfrm>
            <a:off x="1858700" y="954650"/>
            <a:ext cx="6929400" cy="3904800"/>
          </a:xfrm>
          <a:prstGeom prst="rect">
            <a:avLst/>
          </a:prstGeom>
        </p:spPr>
        <p:txBody>
          <a:bodyPr spcFirstLastPara="1" wrap="square" lIns="91425" tIns="91425" rIns="91425" bIns="91425" anchor="t" anchorCtr="0">
            <a:normAutofit fontScale="85000" lnSpcReduction="10000"/>
          </a:bodyPr>
          <a:lstStyle/>
          <a:p>
            <a:pPr marL="0" lvl="0" indent="0" algn="just" rtl="0">
              <a:spcBef>
                <a:spcPts val="0"/>
              </a:spcBef>
              <a:spcAft>
                <a:spcPts val="0"/>
              </a:spcAft>
              <a:buNone/>
            </a:pPr>
            <a:r>
              <a:rPr lang="uk" sz="1200">
                <a:solidFill>
                  <a:srgbClr val="000000"/>
                </a:solidFill>
                <a:latin typeface="Times New Roman"/>
                <a:ea typeface="Times New Roman"/>
                <a:cs typeface="Times New Roman"/>
                <a:sym typeface="Times New Roman"/>
              </a:rPr>
              <a:t>      Мова програмування С++ створена на фірмі Bell Lаbоrаtоrіеs в 1972р. Денісом Рітчі (</a:t>
            </a:r>
            <a:r>
              <a:rPr lang="uk" sz="1200" i="1">
                <a:solidFill>
                  <a:srgbClr val="000000"/>
                </a:solidFill>
                <a:latin typeface="Arial"/>
                <a:ea typeface="Arial"/>
                <a:cs typeface="Arial"/>
                <a:sym typeface="Arial"/>
              </a:rPr>
              <a:t>Dennis MacAlistair Ritchie</a:t>
            </a:r>
            <a:r>
              <a:rPr lang="uk" sz="1200">
                <a:solidFill>
                  <a:srgbClr val="000000"/>
                </a:solidFill>
                <a:latin typeface="Times New Roman"/>
                <a:ea typeface="Times New Roman"/>
                <a:cs typeface="Times New Roman"/>
                <a:sym typeface="Times New Roman"/>
              </a:rPr>
              <a:t>). Попередником цієї мови є мова АЛГОЛ-60, на основі якої була розроблена мова CPL (мова комбінованого програмування) в 1963р. (Кембриджський і Лондонський університети) потім BCPL (базова мова комбінованого програмування) 1967р. (Кембриджський університет). Метою цих розробок було відродити мову АЛГОЛ, зберегти контакт із ЕОМ. Тобто поруч із можливостями універсальної процедурної мови були додані засоби роботи з апаратною частиною ЕОМ. Тому мова BCPL виявилася громіздким і в 1970р. Кеном Томпсоном (</a:t>
            </a:r>
            <a:r>
              <a:rPr lang="uk" sz="1200" i="1">
                <a:solidFill>
                  <a:srgbClr val="000000"/>
                </a:solidFill>
                <a:latin typeface="Arial"/>
                <a:ea typeface="Arial"/>
                <a:cs typeface="Arial"/>
                <a:sym typeface="Arial"/>
              </a:rPr>
              <a:t>Kenneth Lane Thompson</a:t>
            </a:r>
            <a:r>
              <a:rPr lang="uk" sz="1200">
                <a:solidFill>
                  <a:srgbClr val="000000"/>
                </a:solidFill>
                <a:latin typeface="Times New Roman"/>
                <a:ea typeface="Times New Roman"/>
                <a:cs typeface="Times New Roman"/>
                <a:sym typeface="Times New Roman"/>
              </a:rPr>
              <a:t>) в Bell Lаbоrаtоrіеs була розроблена мова В, яка була вузько спрямована на розробку системних програм.</a:t>
            </a:r>
            <a:endParaRPr sz="1200">
              <a:solidFill>
                <a:srgbClr val="000000"/>
              </a:solidFill>
              <a:latin typeface="Times New Roman"/>
              <a:ea typeface="Times New Roman"/>
              <a:cs typeface="Times New Roman"/>
              <a:sym typeface="Times New Roman"/>
            </a:endParaRPr>
          </a:p>
          <a:p>
            <a:pPr marL="0" lvl="0" indent="0" algn="just" rtl="0">
              <a:spcBef>
                <a:spcPts val="0"/>
              </a:spcBef>
              <a:spcAft>
                <a:spcPts val="0"/>
              </a:spcAft>
              <a:buNone/>
            </a:pPr>
            <a:r>
              <a:rPr lang="uk" sz="1200">
                <a:solidFill>
                  <a:srgbClr val="000000"/>
                </a:solidFill>
                <a:latin typeface="Times New Roman"/>
                <a:ea typeface="Times New Roman"/>
                <a:cs typeface="Times New Roman"/>
                <a:sym typeface="Times New Roman"/>
              </a:rPr>
              <a:t>       Ця мова й стала основою для створення мови С++. Основна заслуга Д. Рітчі - це додавання вдалої системи типів даних. Початкове призначення мови С++ - системне програмування. Сама мова була невід'ємною частиною системи UNІ для ЕОМ типу PDP-11.</a:t>
            </a:r>
            <a:endParaRPr sz="1200">
              <a:solidFill>
                <a:srgbClr val="000000"/>
              </a:solidFill>
              <a:latin typeface="Times New Roman"/>
              <a:ea typeface="Times New Roman"/>
              <a:cs typeface="Times New Roman"/>
              <a:sym typeface="Times New Roman"/>
            </a:endParaRPr>
          </a:p>
          <a:p>
            <a:pPr marL="0" lvl="0" indent="0" algn="just" rtl="0">
              <a:lnSpc>
                <a:spcPct val="100000"/>
              </a:lnSpc>
              <a:spcBef>
                <a:spcPts val="0"/>
              </a:spcBef>
              <a:spcAft>
                <a:spcPts val="0"/>
              </a:spcAft>
              <a:buNone/>
            </a:pPr>
            <a:r>
              <a:rPr lang="uk" sz="1200">
                <a:solidFill>
                  <a:srgbClr val="000000"/>
                </a:solidFill>
                <a:latin typeface="Times New Roman"/>
                <a:ea typeface="Times New Roman"/>
                <a:cs typeface="Times New Roman"/>
                <a:sym typeface="Times New Roman"/>
              </a:rPr>
              <a:t>Так приблизно з 13 тис. рядків цієї системи лише 800 були написані на асемблері, інші наС++.</a:t>
            </a:r>
            <a:endParaRPr sz="1200">
              <a:solidFill>
                <a:srgbClr val="000000"/>
              </a:solidFill>
              <a:latin typeface="Times New Roman"/>
              <a:ea typeface="Times New Roman"/>
              <a:cs typeface="Times New Roman"/>
              <a:sym typeface="Times New Roman"/>
            </a:endParaRPr>
          </a:p>
          <a:p>
            <a:pPr marL="0" lvl="0" indent="0" algn="just" rtl="0">
              <a:lnSpc>
                <a:spcPct val="100000"/>
              </a:lnSpc>
              <a:spcBef>
                <a:spcPts val="0"/>
              </a:spcBef>
              <a:spcAft>
                <a:spcPts val="0"/>
              </a:spcAft>
              <a:buNone/>
            </a:pPr>
            <a:endParaRPr sz="1200">
              <a:solidFill>
                <a:srgbClr val="000000"/>
              </a:solidFill>
              <a:latin typeface="Times New Roman"/>
              <a:ea typeface="Times New Roman"/>
              <a:cs typeface="Times New Roman"/>
              <a:sym typeface="Times New Roman"/>
            </a:endParaRPr>
          </a:p>
          <a:p>
            <a:pPr marL="0" marR="0" lvl="0" indent="0" algn="l" rtl="0">
              <a:lnSpc>
                <a:spcPct val="100000"/>
              </a:lnSpc>
              <a:spcBef>
                <a:spcPts val="1200"/>
              </a:spcBef>
              <a:spcAft>
                <a:spcPts val="0"/>
              </a:spcAft>
              <a:buNone/>
            </a:pPr>
            <a:r>
              <a:rPr lang="uk" sz="1200">
                <a:solidFill>
                  <a:srgbClr val="000000"/>
                </a:solidFill>
                <a:latin typeface="Times New Roman"/>
                <a:ea typeface="Times New Roman"/>
                <a:cs typeface="Times New Roman"/>
                <a:sym typeface="Times New Roman"/>
              </a:rPr>
              <a:t>Можна відзначити такі особливості мови:</a:t>
            </a:r>
            <a:endParaRPr sz="1200">
              <a:solidFill>
                <a:srgbClr val="000000"/>
              </a:solidFill>
              <a:latin typeface="Times New Roman"/>
              <a:ea typeface="Times New Roman"/>
              <a:cs typeface="Times New Roman"/>
              <a:sym typeface="Times New Roman"/>
            </a:endParaRPr>
          </a:p>
          <a:p>
            <a:pPr marL="0" marR="0" lvl="0" indent="444500" algn="l" rtl="0">
              <a:lnSpc>
                <a:spcPct val="100000"/>
              </a:lnSpc>
              <a:spcBef>
                <a:spcPts val="1200"/>
              </a:spcBef>
              <a:spcAft>
                <a:spcPts val="0"/>
              </a:spcAft>
              <a:buNone/>
            </a:pPr>
            <a:r>
              <a:rPr lang="uk" sz="1200">
                <a:solidFill>
                  <a:srgbClr val="000000"/>
                </a:solidFill>
                <a:latin typeface="Times New Roman"/>
                <a:ea typeface="Times New Roman"/>
                <a:cs typeface="Times New Roman"/>
                <a:sym typeface="Times New Roman"/>
              </a:rPr>
              <a:t>1. Мова С++ належить до мов зі слабкою типізацією даних. Набагато ширше, ніж у мові Паскаль, передбачене неявне перетворення типів.</a:t>
            </a:r>
            <a:endParaRPr sz="1200">
              <a:solidFill>
                <a:srgbClr val="000000"/>
              </a:solidFill>
              <a:latin typeface="Times New Roman"/>
              <a:ea typeface="Times New Roman"/>
              <a:cs typeface="Times New Roman"/>
              <a:sym typeface="Times New Roman"/>
            </a:endParaRPr>
          </a:p>
          <a:p>
            <a:pPr marL="0" marR="0" lvl="0" indent="444500" algn="l" rtl="0">
              <a:lnSpc>
                <a:spcPct val="100000"/>
              </a:lnSpc>
              <a:spcBef>
                <a:spcPts val="1200"/>
              </a:spcBef>
              <a:spcAft>
                <a:spcPts val="0"/>
              </a:spcAft>
              <a:buNone/>
            </a:pPr>
            <a:r>
              <a:rPr lang="uk" sz="1200">
                <a:solidFill>
                  <a:srgbClr val="000000"/>
                </a:solidFill>
                <a:latin typeface="Times New Roman"/>
                <a:ea typeface="Times New Roman"/>
                <a:cs typeface="Times New Roman"/>
                <a:sym typeface="Times New Roman"/>
              </a:rPr>
              <a:t>2. Передбачене використання покажчиків, які дають можливість оперувати з адресами й непрямою адресацією.</a:t>
            </a:r>
            <a:endParaRPr sz="1200">
              <a:solidFill>
                <a:srgbClr val="000000"/>
              </a:solidFill>
              <a:latin typeface="Times New Roman"/>
              <a:ea typeface="Times New Roman"/>
              <a:cs typeface="Times New Roman"/>
              <a:sym typeface="Times New Roman"/>
            </a:endParaRPr>
          </a:p>
          <a:p>
            <a:pPr marL="0" marR="0" lvl="0" indent="444500" algn="just" rtl="0">
              <a:lnSpc>
                <a:spcPct val="100000"/>
              </a:lnSpc>
              <a:spcBef>
                <a:spcPts val="1200"/>
              </a:spcBef>
              <a:spcAft>
                <a:spcPts val="0"/>
              </a:spcAft>
              <a:buNone/>
            </a:pPr>
            <a:r>
              <a:rPr lang="uk" sz="1200">
                <a:solidFill>
                  <a:srgbClr val="000000"/>
                </a:solidFill>
                <a:latin typeface="Times New Roman"/>
                <a:ea typeface="Times New Roman"/>
                <a:cs typeface="Times New Roman"/>
                <a:sym typeface="Times New Roman"/>
              </a:rPr>
              <a:t>3. Клас об'єктів мови обмежений. Виключені такі структури даних як логічні, множини. Оскільки мова С++ тісно пов'язана з операційною системою UNІ, то багато можливостей реалізуються функціями операційної системи. Це забезпечило компактність і високу ефективність даної мови.</a:t>
            </a:r>
            <a:endParaRPr sz="1200">
              <a:solidFill>
                <a:srgbClr val="000000"/>
              </a:solidFill>
              <a:latin typeface="Times New Roman"/>
              <a:ea typeface="Times New Roman"/>
              <a:cs typeface="Times New Roman"/>
              <a:sym typeface="Times New Roman"/>
            </a:endParaRPr>
          </a:p>
          <a:p>
            <a:pPr marL="0" lvl="0" indent="0" algn="just" rtl="0">
              <a:lnSpc>
                <a:spcPct val="100000"/>
              </a:lnSpc>
              <a:spcBef>
                <a:spcPts val="1200"/>
              </a:spcBef>
              <a:spcAft>
                <a:spcPts val="0"/>
              </a:spcAft>
              <a:buNone/>
            </a:pPr>
            <a:r>
              <a:rPr lang="uk" sz="1200">
                <a:solidFill>
                  <a:srgbClr val="000000"/>
                </a:solidFill>
                <a:latin typeface="Times New Roman"/>
                <a:ea typeface="Times New Roman"/>
                <a:cs typeface="Times New Roman"/>
                <a:sym typeface="Times New Roman"/>
              </a:rPr>
              <a:t>Мова відзначається внутрішньою єдністю, що властива мовам "для людини" (Паскаль, Лисп). Має невеликий перелік вихідних засобів, з яких можна створювати досить складні конструкції.</a:t>
            </a:r>
            <a:endParaRPr sz="1200">
              <a:solidFill>
                <a:srgbClr val="000000"/>
              </a:solidFill>
              <a:latin typeface="Times New Roman"/>
              <a:ea typeface="Times New Roman"/>
              <a:cs typeface="Times New Roman"/>
              <a:sym typeface="Times New Roman"/>
            </a:endParaRPr>
          </a:p>
        </p:txBody>
      </p:sp>
      <p:pic>
        <p:nvPicPr>
          <p:cNvPr id="136" name="Google Shape;136;p14"/>
          <p:cNvPicPr preferRelativeResize="0"/>
          <p:nvPr/>
        </p:nvPicPr>
        <p:blipFill>
          <a:blip r:embed="rId3">
            <a:alphaModFix/>
          </a:blip>
          <a:stretch>
            <a:fillRect/>
          </a:stretch>
        </p:blipFill>
        <p:spPr>
          <a:xfrm>
            <a:off x="341000" y="283975"/>
            <a:ext cx="1355725" cy="4575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5"/>
          <p:cNvSpPr txBox="1">
            <a:spLocks noGrp="1"/>
          </p:cNvSpPr>
          <p:nvPr>
            <p:ph type="ctrTitle"/>
          </p:nvPr>
        </p:nvSpPr>
        <p:spPr>
          <a:xfrm>
            <a:off x="272175" y="254175"/>
            <a:ext cx="8575800" cy="4643100"/>
          </a:xfrm>
          <a:prstGeom prst="rect">
            <a:avLst/>
          </a:prstGeom>
        </p:spPr>
        <p:txBody>
          <a:bodyPr spcFirstLastPara="1" wrap="square" lIns="91425" tIns="91425" rIns="91425" bIns="91425" anchor="ctr" anchorCtr="0">
            <a:normAutofit fontScale="90000"/>
          </a:bodyPr>
          <a:lstStyle/>
          <a:p>
            <a:pPr marL="0" marR="0" lvl="0" indent="444500" algn="l" rtl="0">
              <a:lnSpc>
                <a:spcPct val="115000"/>
              </a:lnSpc>
              <a:spcBef>
                <a:spcPts val="1200"/>
              </a:spcBef>
              <a:spcAft>
                <a:spcPts val="0"/>
              </a:spcAft>
              <a:buNone/>
            </a:pPr>
            <a:r>
              <a:rPr lang="uk" sz="1200">
                <a:solidFill>
                  <a:srgbClr val="000000"/>
                </a:solidFill>
                <a:latin typeface="Times New Roman"/>
                <a:ea typeface="Times New Roman"/>
                <a:cs typeface="Times New Roman"/>
                <a:sym typeface="Times New Roman"/>
              </a:rPr>
              <a:t>Однак перші варіанти мови не були уніфіковані, через що питання перенесення все-таки виникали. Тому в 1983р. інститут американських національних стандартів (АNSІ) створив комітет для розробки сучасної машинно незалежної мови С++. І в 1988р. ця робота закінчилася створенням мови "АNSІ С". ця версія широко використовується на персональних ЕОМ, зберігає більшість властивостей вихідної мови, відрізняється:</a:t>
            </a:r>
            <a:endParaRPr sz="1200">
              <a:solidFill>
                <a:srgbClr val="000000"/>
              </a:solidFill>
              <a:latin typeface="Times New Roman"/>
              <a:ea typeface="Times New Roman"/>
              <a:cs typeface="Times New Roman"/>
              <a:sym typeface="Times New Roman"/>
            </a:endParaRPr>
          </a:p>
          <a:p>
            <a:pPr marL="444500" marR="0" lvl="0" indent="0" algn="l" rtl="0">
              <a:lnSpc>
                <a:spcPct val="115000"/>
              </a:lnSpc>
              <a:spcBef>
                <a:spcPts val="1200"/>
              </a:spcBef>
              <a:spcAft>
                <a:spcPts val="0"/>
              </a:spcAft>
              <a:buNone/>
            </a:pPr>
            <a:r>
              <a:rPr lang="uk" sz="1200">
                <a:solidFill>
                  <a:srgbClr val="000000"/>
                </a:solidFill>
                <a:latin typeface="Times New Roman"/>
                <a:ea typeface="Times New Roman"/>
                <a:cs typeface="Times New Roman"/>
                <a:sym typeface="Times New Roman"/>
              </a:rPr>
              <a:t>1. деяким описом функцій,</a:t>
            </a:r>
            <a:endParaRPr sz="1200">
              <a:solidFill>
                <a:srgbClr val="000000"/>
              </a:solidFill>
              <a:latin typeface="Times New Roman"/>
              <a:ea typeface="Times New Roman"/>
              <a:cs typeface="Times New Roman"/>
              <a:sym typeface="Times New Roman"/>
            </a:endParaRPr>
          </a:p>
          <a:p>
            <a:pPr marL="444500" marR="0" lvl="0" indent="0" algn="l" rtl="0">
              <a:lnSpc>
                <a:spcPct val="115000"/>
              </a:lnSpc>
              <a:spcBef>
                <a:spcPts val="0"/>
              </a:spcBef>
              <a:spcAft>
                <a:spcPts val="0"/>
              </a:spcAft>
              <a:buNone/>
            </a:pPr>
            <a:r>
              <a:rPr lang="uk" sz="1200">
                <a:solidFill>
                  <a:srgbClr val="000000"/>
                </a:solidFill>
                <a:latin typeface="Times New Roman"/>
                <a:ea typeface="Times New Roman"/>
                <a:cs typeface="Times New Roman"/>
                <a:sym typeface="Times New Roman"/>
              </a:rPr>
              <a:t>2. наявністю типу, що перелічується,</a:t>
            </a:r>
            <a:endParaRPr sz="1200">
              <a:solidFill>
                <a:srgbClr val="000000"/>
              </a:solidFill>
              <a:latin typeface="Times New Roman"/>
              <a:ea typeface="Times New Roman"/>
              <a:cs typeface="Times New Roman"/>
              <a:sym typeface="Times New Roman"/>
            </a:endParaRPr>
          </a:p>
          <a:p>
            <a:pPr marL="0" marR="114300" lvl="0" indent="444500" algn="l" rtl="0">
              <a:lnSpc>
                <a:spcPct val="115000"/>
              </a:lnSpc>
              <a:spcBef>
                <a:spcPts val="1200"/>
              </a:spcBef>
              <a:spcAft>
                <a:spcPts val="0"/>
              </a:spcAft>
              <a:buNone/>
            </a:pPr>
            <a:r>
              <a:rPr lang="uk" sz="1200">
                <a:solidFill>
                  <a:srgbClr val="000000"/>
                </a:solidFill>
                <a:latin typeface="Times New Roman"/>
                <a:ea typeface="Times New Roman"/>
                <a:cs typeface="Times New Roman"/>
                <a:sym typeface="Times New Roman"/>
              </a:rPr>
              <a:t>3. дозволяє операцію присвоєння для структур (записів), розширеною й уніфікованою бібліотекою функцій.</a:t>
            </a:r>
            <a:endParaRPr sz="1200">
              <a:solidFill>
                <a:srgbClr val="000000"/>
              </a:solidFill>
              <a:latin typeface="Times New Roman"/>
              <a:ea typeface="Times New Roman"/>
              <a:cs typeface="Times New Roman"/>
              <a:sym typeface="Times New Roman"/>
            </a:endParaRPr>
          </a:p>
          <a:p>
            <a:pPr marL="0" marR="165100" lvl="0" indent="355600" algn="l" rtl="0">
              <a:lnSpc>
                <a:spcPct val="115000"/>
              </a:lnSpc>
              <a:spcBef>
                <a:spcPts val="1200"/>
              </a:spcBef>
              <a:spcAft>
                <a:spcPts val="0"/>
              </a:spcAft>
              <a:buNone/>
            </a:pPr>
            <a:r>
              <a:rPr lang="uk" sz="1200">
                <a:solidFill>
                  <a:srgbClr val="000000"/>
                </a:solidFill>
                <a:latin typeface="Times New Roman"/>
                <a:ea typeface="Times New Roman"/>
                <a:cs typeface="Times New Roman"/>
                <a:sym typeface="Times New Roman"/>
              </a:rPr>
              <a:t>Можна вважати, що мова С++, з одного боку, є зручної, виразної й гнучкої для програмування широкого класу завдань. З іншого боку - вона в достатній мірі наближена до ЕОМ, дає засоби контролю процесом реалізації програми, але зберігає певну дистанцію, яка дозволяє не враховувати всі особливості архітектури ЕОМ. Можна вважати, що це мова відносно низького рівня.</a:t>
            </a:r>
            <a:endParaRPr sz="1200">
              <a:solidFill>
                <a:srgbClr val="000000"/>
              </a:solidFill>
              <a:latin typeface="Times New Roman"/>
              <a:ea typeface="Times New Roman"/>
              <a:cs typeface="Times New Roman"/>
              <a:sym typeface="Times New Roman"/>
            </a:endParaRPr>
          </a:p>
          <a:p>
            <a:pPr marL="0" marR="165100" lvl="0" indent="355600" algn="l" rtl="0">
              <a:lnSpc>
                <a:spcPct val="115000"/>
              </a:lnSpc>
              <a:spcBef>
                <a:spcPts val="1200"/>
              </a:spcBef>
              <a:spcAft>
                <a:spcPts val="0"/>
              </a:spcAft>
              <a:buNone/>
            </a:pPr>
            <a:r>
              <a:rPr lang="uk" sz="1200">
                <a:solidFill>
                  <a:srgbClr val="000000"/>
                </a:solidFill>
                <a:latin typeface="Times New Roman"/>
                <a:ea typeface="Times New Roman"/>
                <a:cs typeface="Times New Roman"/>
                <a:sym typeface="Times New Roman"/>
              </a:rPr>
              <a:t>1985 р. вийшло перше видання Бьярні Страуструпа «Мови програмування С++» </a:t>
            </a:r>
            <a:endParaRPr sz="1200">
              <a:solidFill>
                <a:srgbClr val="000000"/>
              </a:solidFill>
              <a:latin typeface="Times New Roman"/>
              <a:ea typeface="Times New Roman"/>
              <a:cs typeface="Times New Roman"/>
              <a:sym typeface="Times New Roman"/>
            </a:endParaRPr>
          </a:p>
          <a:p>
            <a:pPr marL="444500" marR="495300" lvl="0" indent="0" algn="l" rtl="0">
              <a:lnSpc>
                <a:spcPct val="115000"/>
              </a:lnSpc>
              <a:spcBef>
                <a:spcPts val="1200"/>
              </a:spcBef>
              <a:spcAft>
                <a:spcPts val="0"/>
              </a:spcAft>
              <a:buNone/>
            </a:pPr>
            <a:r>
              <a:rPr lang="uk" sz="1200">
                <a:solidFill>
                  <a:srgbClr val="000000"/>
                </a:solidFill>
                <a:latin typeface="Times New Roman"/>
                <a:ea typeface="Times New Roman"/>
                <a:cs typeface="Times New Roman"/>
                <a:sym typeface="Times New Roman"/>
              </a:rPr>
              <a:t>«The C++ Programming Language, 1st»</a:t>
            </a:r>
            <a:endParaRPr sz="1200">
              <a:solidFill>
                <a:srgbClr val="000000"/>
              </a:solidFill>
              <a:latin typeface="Times New Roman"/>
              <a:ea typeface="Times New Roman"/>
              <a:cs typeface="Times New Roman"/>
              <a:sym typeface="Times New Roman"/>
            </a:endParaRPr>
          </a:p>
          <a:p>
            <a:pPr marL="0" marR="165100" lvl="0" indent="355600" algn="l" rtl="0">
              <a:lnSpc>
                <a:spcPct val="115000"/>
              </a:lnSpc>
              <a:spcBef>
                <a:spcPts val="1200"/>
              </a:spcBef>
              <a:spcAft>
                <a:spcPts val="0"/>
              </a:spcAft>
              <a:buNone/>
            </a:pPr>
            <a:r>
              <a:rPr lang="uk" sz="1200">
                <a:solidFill>
                  <a:srgbClr val="000000"/>
                </a:solidFill>
                <a:latin typeface="Times New Roman"/>
                <a:ea typeface="Times New Roman"/>
                <a:cs typeface="Times New Roman"/>
                <a:sym typeface="Times New Roman"/>
              </a:rPr>
              <a:t>Говорять, що мова С++ призначена для професіоналів- програмістів, а не для початківців. Це створює певні труднощі при вивченні мови.</a:t>
            </a:r>
            <a:endParaRPr sz="1200">
              <a:solidFill>
                <a:srgbClr val="000000"/>
              </a:solidFill>
              <a:latin typeface="Times New Roman"/>
              <a:ea typeface="Times New Roman"/>
              <a:cs typeface="Times New Roman"/>
              <a:sym typeface="Times New Roman"/>
            </a:endParaRPr>
          </a:p>
          <a:p>
            <a:pPr marL="0" lvl="0" indent="0" algn="ctr" rtl="0">
              <a:spcBef>
                <a:spcPts val="120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6"/>
          <p:cNvSpPr txBox="1">
            <a:spLocks noGrp="1"/>
          </p:cNvSpPr>
          <p:nvPr>
            <p:ph type="ctrTitle"/>
          </p:nvPr>
        </p:nvSpPr>
        <p:spPr>
          <a:xfrm>
            <a:off x="2920550" y="299850"/>
            <a:ext cx="3237600" cy="41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uk" sz="1380">
                <a:solidFill>
                  <a:srgbClr val="000000"/>
                </a:solidFill>
                <a:latin typeface="Times New Roman"/>
                <a:ea typeface="Times New Roman"/>
                <a:cs typeface="Times New Roman"/>
                <a:sym typeface="Times New Roman"/>
              </a:rPr>
              <a:t>ОСНОВНІ ПОНЯТТЯ МОВИ</a:t>
            </a:r>
            <a:endParaRPr sz="1380">
              <a:solidFill>
                <a:srgbClr val="000000"/>
              </a:solidFill>
              <a:latin typeface="Times New Roman"/>
              <a:ea typeface="Times New Roman"/>
              <a:cs typeface="Times New Roman"/>
              <a:sym typeface="Times New Roman"/>
            </a:endParaRPr>
          </a:p>
          <a:p>
            <a:pPr marL="0" lvl="0" indent="0" algn="ctr" rtl="0">
              <a:spcBef>
                <a:spcPts val="0"/>
              </a:spcBef>
              <a:spcAft>
                <a:spcPts val="0"/>
              </a:spcAft>
              <a:buSzPts val="990"/>
              <a:buNone/>
            </a:pPr>
            <a:r>
              <a:rPr lang="uk" sz="1380">
                <a:solidFill>
                  <a:srgbClr val="000000"/>
                </a:solidFill>
                <a:latin typeface="Times New Roman"/>
                <a:ea typeface="Times New Roman"/>
                <a:cs typeface="Times New Roman"/>
                <a:sym typeface="Times New Roman"/>
              </a:rPr>
              <a:t>Структура мови С++</a:t>
            </a:r>
            <a:endParaRPr sz="1380">
              <a:solidFill>
                <a:srgbClr val="000000"/>
              </a:solidFill>
              <a:latin typeface="Times New Roman"/>
              <a:ea typeface="Times New Roman"/>
              <a:cs typeface="Times New Roman"/>
              <a:sym typeface="Times New Roman"/>
            </a:endParaRPr>
          </a:p>
        </p:txBody>
      </p:sp>
      <p:sp>
        <p:nvSpPr>
          <p:cNvPr id="147" name="Google Shape;147;p16"/>
          <p:cNvSpPr txBox="1">
            <a:spLocks noGrp="1"/>
          </p:cNvSpPr>
          <p:nvPr>
            <p:ph type="subTitle" idx="1"/>
          </p:nvPr>
        </p:nvSpPr>
        <p:spPr>
          <a:xfrm>
            <a:off x="1858700" y="754525"/>
            <a:ext cx="6789300" cy="40629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852"/>
              <a:buNone/>
            </a:pPr>
            <a:r>
              <a:rPr lang="uk" sz="1200" b="1" i="1">
                <a:solidFill>
                  <a:srgbClr val="000000"/>
                </a:solidFill>
                <a:latin typeface="Times New Roman"/>
                <a:ea typeface="Times New Roman"/>
                <a:cs typeface="Times New Roman"/>
                <a:sym typeface="Times New Roman"/>
              </a:rPr>
              <a:t>Алфавіт</a:t>
            </a:r>
            <a:endParaRPr sz="1200" b="1" i="1">
              <a:solidFill>
                <a:srgbClr val="000000"/>
              </a:solidFill>
              <a:latin typeface="Times New Roman"/>
              <a:ea typeface="Times New Roman"/>
              <a:cs typeface="Times New Roman"/>
              <a:sym typeface="Times New Roman"/>
            </a:endParaRPr>
          </a:p>
          <a:p>
            <a:pPr marL="0" marR="101600" lvl="0" indent="444500" algn="l" rtl="0">
              <a:lnSpc>
                <a:spcPct val="100000"/>
              </a:lnSpc>
              <a:spcBef>
                <a:spcPts val="1200"/>
              </a:spcBef>
              <a:spcAft>
                <a:spcPts val="0"/>
              </a:spcAft>
              <a:buNone/>
            </a:pPr>
            <a:r>
              <a:rPr lang="uk" sz="1200">
                <a:solidFill>
                  <a:srgbClr val="000000"/>
                </a:solidFill>
                <a:latin typeface="Times New Roman"/>
                <a:ea typeface="Times New Roman"/>
                <a:cs typeface="Times New Roman"/>
                <a:sym typeface="Times New Roman"/>
              </a:rPr>
              <a:t>Символи мови складаються із трьох груп: </a:t>
            </a:r>
            <a:r>
              <a:rPr lang="uk" sz="1200" b="1">
                <a:solidFill>
                  <a:srgbClr val="000000"/>
                </a:solidFill>
                <a:latin typeface="Times New Roman"/>
                <a:ea typeface="Times New Roman"/>
                <a:cs typeface="Times New Roman"/>
                <a:sym typeface="Times New Roman"/>
              </a:rPr>
              <a:t>літер, цифр, спеціальних символів</a:t>
            </a:r>
            <a:r>
              <a:rPr lang="uk" sz="1200">
                <a:solidFill>
                  <a:srgbClr val="000000"/>
                </a:solidFill>
                <a:latin typeface="Times New Roman"/>
                <a:ea typeface="Times New Roman"/>
                <a:cs typeface="Times New Roman"/>
                <a:sym typeface="Times New Roman"/>
              </a:rPr>
              <a:t>. Літери – це букви латинського алфавіту (A-Z, a-z), а також кирилиці, які використовуються в коментарях і рядкових константах (А-я).</a:t>
            </a:r>
            <a:endParaRPr sz="1200">
              <a:solidFill>
                <a:srgbClr val="000000"/>
              </a:solidFill>
              <a:latin typeface="Times New Roman"/>
              <a:ea typeface="Times New Roman"/>
              <a:cs typeface="Times New Roman"/>
              <a:sym typeface="Times New Roman"/>
            </a:endParaRPr>
          </a:p>
          <a:p>
            <a:pPr marL="0" lvl="0" indent="0" algn="l" rtl="0">
              <a:lnSpc>
                <a:spcPct val="100000"/>
              </a:lnSpc>
              <a:spcBef>
                <a:spcPts val="1200"/>
              </a:spcBef>
              <a:spcAft>
                <a:spcPts val="0"/>
              </a:spcAft>
              <a:buNone/>
            </a:pPr>
            <a:r>
              <a:rPr lang="uk" sz="1200">
                <a:solidFill>
                  <a:srgbClr val="000000"/>
                </a:solidFill>
                <a:latin typeface="Times New Roman"/>
                <a:ea typeface="Times New Roman"/>
                <a:cs typeface="Times New Roman"/>
                <a:sym typeface="Times New Roman"/>
              </a:rPr>
              <a:t> Спецсимволи складаються з:</a:t>
            </a:r>
            <a:endParaRPr sz="1200">
              <a:solidFill>
                <a:srgbClr val="000000"/>
              </a:solidFill>
              <a:latin typeface="Times New Roman"/>
              <a:ea typeface="Times New Roman"/>
              <a:cs typeface="Times New Roman"/>
              <a:sym typeface="Times New Roman"/>
            </a:endParaRPr>
          </a:p>
          <a:p>
            <a:pPr marL="0" lvl="0" indent="0" algn="l" rtl="0">
              <a:lnSpc>
                <a:spcPct val="100000"/>
              </a:lnSpc>
              <a:spcBef>
                <a:spcPts val="1200"/>
              </a:spcBef>
              <a:spcAft>
                <a:spcPts val="0"/>
              </a:spcAft>
              <a:buNone/>
            </a:pPr>
            <a:r>
              <a:rPr lang="uk" sz="1200">
                <a:solidFill>
                  <a:srgbClr val="000000"/>
                </a:solidFill>
                <a:latin typeface="Times New Roman"/>
                <a:ea typeface="Times New Roman"/>
                <a:cs typeface="Times New Roman"/>
                <a:sym typeface="Times New Roman"/>
              </a:rPr>
              <a:t> 1) знаків арифметичних операцій (+ додавання; - віднімання; * множення; /ділення, остача від ділення х % у цілих чисел);</a:t>
            </a:r>
            <a:endParaRPr sz="1200">
              <a:solidFill>
                <a:srgbClr val="000000"/>
              </a:solidFill>
              <a:latin typeface="Times New Roman"/>
              <a:ea typeface="Times New Roman"/>
              <a:cs typeface="Times New Roman"/>
              <a:sym typeface="Times New Roman"/>
            </a:endParaRPr>
          </a:p>
          <a:p>
            <a:pPr marL="0" marR="4851400" lvl="0" indent="0" algn="l" rtl="0">
              <a:spcBef>
                <a:spcPts val="1200"/>
              </a:spcBef>
              <a:spcAft>
                <a:spcPts val="0"/>
              </a:spcAft>
              <a:buNone/>
            </a:pPr>
            <a:r>
              <a:rPr lang="uk" sz="1200">
                <a:solidFill>
                  <a:srgbClr val="000000"/>
                </a:solidFill>
                <a:latin typeface="Times New Roman"/>
                <a:ea typeface="Times New Roman"/>
                <a:cs typeface="Times New Roman"/>
                <a:sym typeface="Times New Roman"/>
              </a:rPr>
              <a:t>2) знаків відношень;</a:t>
            </a:r>
            <a:endParaRPr sz="1200">
              <a:solidFill>
                <a:srgbClr val="000000"/>
              </a:solidFill>
              <a:latin typeface="Times New Roman"/>
              <a:ea typeface="Times New Roman"/>
              <a:cs typeface="Times New Roman"/>
              <a:sym typeface="Times New Roman"/>
            </a:endParaRPr>
          </a:p>
          <a:p>
            <a:pPr marL="0" marR="4851400" lvl="0" indent="0" algn="l" rtl="0">
              <a:spcBef>
                <a:spcPts val="1200"/>
              </a:spcBef>
              <a:spcAft>
                <a:spcPts val="0"/>
              </a:spcAft>
              <a:buNone/>
            </a:pPr>
            <a:r>
              <a:rPr lang="uk" sz="1200">
                <a:solidFill>
                  <a:srgbClr val="000000"/>
                </a:solidFill>
                <a:latin typeface="Times New Roman"/>
                <a:ea typeface="Times New Roman"/>
                <a:cs typeface="Times New Roman"/>
                <a:sym typeface="Times New Roman"/>
              </a:rPr>
              <a:t> 3) роздільників;</a:t>
            </a:r>
            <a:endParaRPr sz="1200">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r>
              <a:rPr lang="uk" sz="1200">
                <a:solidFill>
                  <a:srgbClr val="000000"/>
                </a:solidFill>
                <a:latin typeface="Times New Roman"/>
                <a:ea typeface="Times New Roman"/>
                <a:cs typeface="Times New Roman"/>
                <a:sym typeface="Times New Roman"/>
              </a:rPr>
              <a:t>4) службових слів.</a:t>
            </a:r>
            <a:endParaRPr sz="1240"/>
          </a:p>
        </p:txBody>
      </p:sp>
      <p:pic>
        <p:nvPicPr>
          <p:cNvPr id="148" name="Google Shape;148;p16"/>
          <p:cNvPicPr preferRelativeResize="0"/>
          <p:nvPr/>
        </p:nvPicPr>
        <p:blipFill>
          <a:blip r:embed="rId3">
            <a:alphaModFix/>
          </a:blip>
          <a:stretch>
            <a:fillRect/>
          </a:stretch>
        </p:blipFill>
        <p:spPr>
          <a:xfrm>
            <a:off x="515675" y="379875"/>
            <a:ext cx="1415825" cy="4197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7"/>
          <p:cNvSpPr txBox="1">
            <a:spLocks noGrp="1"/>
          </p:cNvSpPr>
          <p:nvPr>
            <p:ph type="ctrTitle"/>
          </p:nvPr>
        </p:nvSpPr>
        <p:spPr>
          <a:xfrm>
            <a:off x="2040300" y="299850"/>
            <a:ext cx="5063400" cy="444600"/>
          </a:xfrm>
          <a:prstGeom prst="rect">
            <a:avLst/>
          </a:prstGeom>
        </p:spPr>
        <p:txBody>
          <a:bodyPr spcFirstLastPara="1" wrap="square" lIns="91425" tIns="91425" rIns="91425" bIns="91425" anchor="ctr" anchorCtr="0">
            <a:noAutofit/>
          </a:bodyPr>
          <a:lstStyle/>
          <a:p>
            <a:pPr marL="457200" lvl="0" indent="-367665" algn="ctr" rtl="0">
              <a:spcBef>
                <a:spcPts val="0"/>
              </a:spcBef>
              <a:spcAft>
                <a:spcPts val="0"/>
              </a:spcAft>
              <a:buSzPts val="2190"/>
              <a:buAutoNum type="arabicPeriod"/>
            </a:pPr>
            <a:r>
              <a:rPr lang="uk" sz="2190" u="sng"/>
              <a:t>Арифметичні операції:</a:t>
            </a:r>
            <a:endParaRPr sz="2190" u="sng"/>
          </a:p>
        </p:txBody>
      </p:sp>
      <p:sp>
        <p:nvSpPr>
          <p:cNvPr id="154" name="Google Shape;154;p17"/>
          <p:cNvSpPr txBox="1">
            <a:spLocks noGrp="1"/>
          </p:cNvSpPr>
          <p:nvPr>
            <p:ph type="subTitle" idx="1"/>
          </p:nvPr>
        </p:nvSpPr>
        <p:spPr>
          <a:xfrm>
            <a:off x="362250" y="2905975"/>
            <a:ext cx="8395800" cy="19554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None/>
            </a:pPr>
            <a:r>
              <a:rPr lang="uk" sz="1240">
                <a:solidFill>
                  <a:srgbClr val="000000"/>
                </a:solidFill>
              </a:rPr>
              <a:t>(++)(--)variable- префіксним оператором збільшення (зменшення);</a:t>
            </a:r>
            <a:endParaRPr sz="1240">
              <a:solidFill>
                <a:srgbClr val="000000"/>
              </a:solidFill>
            </a:endParaRPr>
          </a:p>
          <a:p>
            <a:pPr marL="0" lvl="0" indent="0" algn="l" rtl="0">
              <a:lnSpc>
                <a:spcPct val="95000"/>
              </a:lnSpc>
              <a:spcBef>
                <a:spcPts val="0"/>
              </a:spcBef>
              <a:spcAft>
                <a:spcPts val="0"/>
              </a:spcAft>
              <a:buNone/>
            </a:pPr>
            <a:r>
              <a:rPr lang="uk" sz="1240">
                <a:solidFill>
                  <a:srgbClr val="000000"/>
                </a:solidFill>
              </a:rPr>
              <a:t>intA= 7, B=5;</a:t>
            </a:r>
            <a:endParaRPr sz="1240">
              <a:solidFill>
                <a:srgbClr val="000000"/>
              </a:solidFill>
            </a:endParaRPr>
          </a:p>
          <a:p>
            <a:pPr marL="0" lvl="0" indent="0" algn="l" rtl="0">
              <a:lnSpc>
                <a:spcPct val="95000"/>
              </a:lnSpc>
              <a:spcBef>
                <a:spcPts val="0"/>
              </a:spcBef>
              <a:spcAft>
                <a:spcPts val="0"/>
              </a:spcAft>
              <a:buNone/>
            </a:pPr>
            <a:r>
              <a:rPr lang="uk" sz="1240">
                <a:solidFill>
                  <a:srgbClr val="000000"/>
                </a:solidFill>
              </a:rPr>
              <a:t>printf(“Початкове значення A дорівнює: %d “, A);A += ++B;printf(“ Кінцеве значення A дорівнює:%d “, A);</a:t>
            </a:r>
            <a:endParaRPr sz="1240">
              <a:solidFill>
                <a:srgbClr val="000000"/>
              </a:solidFill>
            </a:endParaRPr>
          </a:p>
          <a:p>
            <a:pPr marL="0" lvl="0" indent="0" algn="l" rtl="0">
              <a:lnSpc>
                <a:spcPct val="95000"/>
              </a:lnSpc>
              <a:spcBef>
                <a:spcPts val="0"/>
              </a:spcBef>
              <a:spcAft>
                <a:spcPts val="0"/>
              </a:spcAft>
              <a:buNone/>
            </a:pPr>
            <a:r>
              <a:rPr lang="uk" sz="1240">
                <a:solidFill>
                  <a:srgbClr val="000000"/>
                </a:solidFill>
              </a:rPr>
              <a:t>?</a:t>
            </a:r>
            <a:endParaRPr sz="1240">
              <a:solidFill>
                <a:srgbClr val="000000"/>
              </a:solidFill>
            </a:endParaRPr>
          </a:p>
          <a:p>
            <a:pPr marL="0" lvl="0" indent="0" algn="l" rtl="0">
              <a:lnSpc>
                <a:spcPct val="95000"/>
              </a:lnSpc>
              <a:spcBef>
                <a:spcPts val="0"/>
              </a:spcBef>
              <a:spcAft>
                <a:spcPts val="0"/>
              </a:spcAft>
              <a:buNone/>
            </a:pPr>
            <a:r>
              <a:rPr lang="uk" sz="1340">
                <a:solidFill>
                  <a:srgbClr val="000000"/>
                </a:solidFill>
              </a:rPr>
              <a:t>variable(++)(--)-постфіксним оператором збільшення (зменшення);</a:t>
            </a:r>
            <a:endParaRPr sz="1340">
              <a:solidFill>
                <a:srgbClr val="000000"/>
              </a:solidFill>
            </a:endParaRPr>
          </a:p>
          <a:p>
            <a:pPr marL="0" lvl="0" indent="0" algn="l" rtl="0">
              <a:lnSpc>
                <a:spcPct val="95000"/>
              </a:lnSpc>
              <a:spcBef>
                <a:spcPts val="0"/>
              </a:spcBef>
              <a:spcAft>
                <a:spcPts val="0"/>
              </a:spcAft>
              <a:buNone/>
            </a:pPr>
            <a:r>
              <a:rPr lang="uk" sz="1340">
                <a:solidFill>
                  <a:srgbClr val="000000"/>
                </a:solidFill>
              </a:rPr>
              <a:t>intA= 7, B=5;</a:t>
            </a:r>
            <a:endParaRPr sz="1340">
              <a:solidFill>
                <a:srgbClr val="000000"/>
              </a:solidFill>
            </a:endParaRPr>
          </a:p>
          <a:p>
            <a:pPr marL="0" lvl="0" indent="0" algn="l" rtl="0">
              <a:lnSpc>
                <a:spcPct val="95000"/>
              </a:lnSpc>
              <a:spcBef>
                <a:spcPts val="0"/>
              </a:spcBef>
              <a:spcAft>
                <a:spcPts val="0"/>
              </a:spcAft>
              <a:buNone/>
            </a:pPr>
            <a:r>
              <a:rPr lang="uk" sz="1340">
                <a:solidFill>
                  <a:srgbClr val="000000"/>
                </a:solidFill>
              </a:rPr>
              <a:t>printf(“Початкове значення A дорівнює: %d “, A);</a:t>
            </a:r>
            <a:endParaRPr sz="1340">
              <a:solidFill>
                <a:srgbClr val="000000"/>
              </a:solidFill>
            </a:endParaRPr>
          </a:p>
          <a:p>
            <a:pPr marL="0" lvl="0" indent="0" algn="l" rtl="0">
              <a:lnSpc>
                <a:spcPct val="95000"/>
              </a:lnSpc>
              <a:spcBef>
                <a:spcPts val="0"/>
              </a:spcBef>
              <a:spcAft>
                <a:spcPts val="0"/>
              </a:spcAft>
              <a:buNone/>
            </a:pPr>
            <a:r>
              <a:rPr lang="uk" sz="1340">
                <a:solidFill>
                  <a:srgbClr val="000000"/>
                </a:solidFill>
              </a:rPr>
              <a:t>A +=B++;printf(“ Кінцеве значення A дорівнює:%d “, A);</a:t>
            </a:r>
            <a:endParaRPr sz="1340">
              <a:solidFill>
                <a:srgbClr val="000000"/>
              </a:solidFill>
            </a:endParaRPr>
          </a:p>
          <a:p>
            <a:pPr marL="0" lvl="0" indent="0" algn="l" rtl="0">
              <a:lnSpc>
                <a:spcPct val="95000"/>
              </a:lnSpc>
              <a:spcBef>
                <a:spcPts val="0"/>
              </a:spcBef>
              <a:spcAft>
                <a:spcPts val="0"/>
              </a:spcAft>
              <a:buNone/>
            </a:pPr>
            <a:r>
              <a:rPr lang="uk" sz="1340">
                <a:solidFill>
                  <a:srgbClr val="000000"/>
                </a:solidFill>
              </a:rPr>
              <a:t>?</a:t>
            </a:r>
            <a:endParaRPr sz="1340">
              <a:solidFill>
                <a:srgbClr val="000000"/>
              </a:solidFill>
            </a:endParaRPr>
          </a:p>
          <a:p>
            <a:pPr marL="0" lvl="0" indent="0" algn="ctr" rtl="0">
              <a:lnSpc>
                <a:spcPct val="95000"/>
              </a:lnSpc>
              <a:spcBef>
                <a:spcPts val="0"/>
              </a:spcBef>
              <a:spcAft>
                <a:spcPts val="0"/>
              </a:spcAft>
              <a:buSzPts val="852"/>
              <a:buNone/>
            </a:pPr>
            <a:endParaRPr sz="2140">
              <a:solidFill>
                <a:srgbClr val="AF7B51"/>
              </a:solidFill>
            </a:endParaRPr>
          </a:p>
          <a:p>
            <a:pPr marL="0" lvl="0" indent="0" algn="ctr" rtl="0">
              <a:lnSpc>
                <a:spcPct val="80000"/>
              </a:lnSpc>
              <a:spcBef>
                <a:spcPts val="0"/>
              </a:spcBef>
              <a:spcAft>
                <a:spcPts val="0"/>
              </a:spcAft>
              <a:buSzPts val="852"/>
              <a:buNone/>
            </a:pPr>
            <a:endParaRPr sz="1240"/>
          </a:p>
        </p:txBody>
      </p:sp>
      <p:pic>
        <p:nvPicPr>
          <p:cNvPr id="155" name="Google Shape;155;p17"/>
          <p:cNvPicPr preferRelativeResize="0"/>
          <p:nvPr/>
        </p:nvPicPr>
        <p:blipFill>
          <a:blip r:embed="rId3">
            <a:alphaModFix/>
          </a:blip>
          <a:stretch>
            <a:fillRect/>
          </a:stretch>
        </p:blipFill>
        <p:spPr>
          <a:xfrm>
            <a:off x="3049738" y="846800"/>
            <a:ext cx="3020816" cy="1856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18"/>
          <p:cNvPicPr preferRelativeResize="0"/>
          <p:nvPr/>
        </p:nvPicPr>
        <p:blipFill>
          <a:blip r:embed="rId3">
            <a:alphaModFix/>
          </a:blip>
          <a:stretch>
            <a:fillRect/>
          </a:stretch>
        </p:blipFill>
        <p:spPr>
          <a:xfrm>
            <a:off x="994713" y="282500"/>
            <a:ext cx="7154576" cy="3402375"/>
          </a:xfrm>
          <a:prstGeom prst="rect">
            <a:avLst/>
          </a:prstGeom>
          <a:noFill/>
          <a:ln>
            <a:noFill/>
          </a:ln>
        </p:spPr>
      </p:pic>
      <p:pic>
        <p:nvPicPr>
          <p:cNvPr id="161" name="Google Shape;161;p18"/>
          <p:cNvPicPr preferRelativeResize="0"/>
          <p:nvPr/>
        </p:nvPicPr>
        <p:blipFill>
          <a:blip r:embed="rId4">
            <a:alphaModFix/>
          </a:blip>
          <a:stretch>
            <a:fillRect/>
          </a:stretch>
        </p:blipFill>
        <p:spPr>
          <a:xfrm>
            <a:off x="1538213" y="4138750"/>
            <a:ext cx="6067600" cy="594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9"/>
          <p:cNvSpPr txBox="1">
            <a:spLocks noGrp="1"/>
          </p:cNvSpPr>
          <p:nvPr>
            <p:ph type="ctrTitle"/>
          </p:nvPr>
        </p:nvSpPr>
        <p:spPr>
          <a:xfrm>
            <a:off x="2823150" y="119700"/>
            <a:ext cx="3497700" cy="3642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uk" sz="1600" u="sng">
                <a:latin typeface="Times New Roman"/>
                <a:ea typeface="Times New Roman"/>
                <a:cs typeface="Times New Roman"/>
                <a:sym typeface="Times New Roman"/>
              </a:rPr>
              <a:t>2. Знаки відносин і логічних операцій:</a:t>
            </a:r>
            <a:endParaRPr sz="4200"/>
          </a:p>
        </p:txBody>
      </p:sp>
      <p:sp>
        <p:nvSpPr>
          <p:cNvPr id="167" name="Google Shape;167;p19"/>
          <p:cNvSpPr txBox="1">
            <a:spLocks noGrp="1"/>
          </p:cNvSpPr>
          <p:nvPr>
            <p:ph type="subTitle" idx="1"/>
          </p:nvPr>
        </p:nvSpPr>
        <p:spPr>
          <a:xfrm>
            <a:off x="722500" y="1901275"/>
            <a:ext cx="7835400" cy="14469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852"/>
              <a:buNone/>
            </a:pPr>
            <a:r>
              <a:rPr lang="uk" sz="1540" u="sng">
                <a:solidFill>
                  <a:srgbClr val="AF7B51"/>
                </a:solidFill>
              </a:rPr>
              <a:t>3. Роздільники:. , ( ) [ ] { } ' " = : ;</a:t>
            </a:r>
            <a:endParaRPr sz="1540" u="sng">
              <a:solidFill>
                <a:srgbClr val="AF7B51"/>
              </a:solidFill>
            </a:endParaRPr>
          </a:p>
          <a:p>
            <a:pPr marL="0" marR="0" lvl="0" indent="444500" algn="l" rtl="0">
              <a:lnSpc>
                <a:spcPct val="100000"/>
              </a:lnSpc>
              <a:spcBef>
                <a:spcPts val="1200"/>
              </a:spcBef>
              <a:spcAft>
                <a:spcPts val="0"/>
              </a:spcAft>
              <a:buNone/>
            </a:pPr>
            <a:r>
              <a:rPr lang="uk" sz="1200">
                <a:solidFill>
                  <a:srgbClr val="000000"/>
                </a:solidFill>
                <a:latin typeface="Times New Roman"/>
                <a:ea typeface="Times New Roman"/>
                <a:cs typeface="Times New Roman"/>
                <a:sym typeface="Times New Roman"/>
              </a:rPr>
              <a:t>Фігурні дужки мають значення операторних дужок (Веgіn - End мови Паскаль). </a:t>
            </a:r>
            <a:endParaRPr sz="1200">
              <a:solidFill>
                <a:srgbClr val="000000"/>
              </a:solidFill>
              <a:latin typeface="Times New Roman"/>
              <a:ea typeface="Times New Roman"/>
              <a:cs typeface="Times New Roman"/>
              <a:sym typeface="Times New Roman"/>
            </a:endParaRPr>
          </a:p>
          <a:p>
            <a:pPr marL="0" marR="0" lvl="0" indent="444500" algn="l" rtl="0">
              <a:lnSpc>
                <a:spcPct val="100000"/>
              </a:lnSpc>
              <a:spcBef>
                <a:spcPts val="1200"/>
              </a:spcBef>
              <a:spcAft>
                <a:spcPts val="0"/>
              </a:spcAft>
              <a:buNone/>
            </a:pPr>
            <a:r>
              <a:rPr lang="uk" sz="1200">
                <a:solidFill>
                  <a:srgbClr val="000000"/>
                </a:solidFill>
                <a:latin typeface="Times New Roman"/>
                <a:ea typeface="Times New Roman"/>
                <a:cs typeface="Times New Roman"/>
                <a:sym typeface="Times New Roman"/>
              </a:rPr>
              <a:t>Для коментарів використовуються пари знаків /*КОМЕНТАР*/.</a:t>
            </a:r>
            <a:endParaRPr sz="1200">
              <a:solidFill>
                <a:srgbClr val="000000"/>
              </a:solidFill>
              <a:latin typeface="Times New Roman"/>
              <a:ea typeface="Times New Roman"/>
              <a:cs typeface="Times New Roman"/>
              <a:sym typeface="Times New Roman"/>
            </a:endParaRPr>
          </a:p>
          <a:p>
            <a:pPr marL="0" lvl="0" indent="0" algn="ctr" rtl="0">
              <a:lnSpc>
                <a:spcPct val="95000"/>
              </a:lnSpc>
              <a:spcBef>
                <a:spcPts val="1200"/>
              </a:spcBef>
              <a:spcAft>
                <a:spcPts val="0"/>
              </a:spcAft>
              <a:buSzPts val="852"/>
              <a:buNone/>
            </a:pPr>
            <a:r>
              <a:rPr lang="uk" sz="1400" u="sng">
                <a:latin typeface="Times New Roman"/>
                <a:ea typeface="Times New Roman"/>
                <a:cs typeface="Times New Roman"/>
                <a:sym typeface="Times New Roman"/>
              </a:rPr>
              <a:t>4. Службові слова:</a:t>
            </a:r>
            <a:endParaRPr sz="1740" u="sng"/>
          </a:p>
          <a:p>
            <a:pPr marL="0" lvl="0" indent="0" algn="ctr" rtl="0">
              <a:lnSpc>
                <a:spcPct val="80000"/>
              </a:lnSpc>
              <a:spcBef>
                <a:spcPts val="0"/>
              </a:spcBef>
              <a:spcAft>
                <a:spcPts val="0"/>
              </a:spcAft>
              <a:buSzPts val="852"/>
              <a:buNone/>
            </a:pPr>
            <a:endParaRPr sz="1240"/>
          </a:p>
        </p:txBody>
      </p:sp>
      <p:pic>
        <p:nvPicPr>
          <p:cNvPr id="168" name="Google Shape;168;p19"/>
          <p:cNvPicPr preferRelativeResize="0"/>
          <p:nvPr/>
        </p:nvPicPr>
        <p:blipFill>
          <a:blip r:embed="rId3">
            <a:alphaModFix/>
          </a:blip>
          <a:stretch>
            <a:fillRect/>
          </a:stretch>
        </p:blipFill>
        <p:spPr>
          <a:xfrm>
            <a:off x="2891013" y="413850"/>
            <a:ext cx="3361975" cy="1547450"/>
          </a:xfrm>
          <a:prstGeom prst="rect">
            <a:avLst/>
          </a:prstGeom>
          <a:noFill/>
          <a:ln>
            <a:noFill/>
          </a:ln>
        </p:spPr>
      </p:pic>
      <p:pic>
        <p:nvPicPr>
          <p:cNvPr id="169" name="Google Shape;169;p19"/>
          <p:cNvPicPr preferRelativeResize="0"/>
          <p:nvPr/>
        </p:nvPicPr>
        <p:blipFill>
          <a:blip r:embed="rId4">
            <a:alphaModFix/>
          </a:blip>
          <a:stretch>
            <a:fillRect/>
          </a:stretch>
        </p:blipFill>
        <p:spPr>
          <a:xfrm>
            <a:off x="1947241" y="3444325"/>
            <a:ext cx="5552559" cy="1095125"/>
          </a:xfrm>
          <a:prstGeom prst="rect">
            <a:avLst/>
          </a:prstGeom>
          <a:noFill/>
          <a:ln>
            <a:noFill/>
          </a:ln>
        </p:spPr>
      </p:pic>
      <p:sp>
        <p:nvSpPr>
          <p:cNvPr id="170" name="Google Shape;170;p19"/>
          <p:cNvSpPr txBox="1">
            <a:spLocks noGrp="1"/>
          </p:cNvSpPr>
          <p:nvPr>
            <p:ph type="ctrTitle"/>
          </p:nvPr>
        </p:nvSpPr>
        <p:spPr>
          <a:xfrm>
            <a:off x="2672250" y="4539450"/>
            <a:ext cx="3799500" cy="3642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uk" sz="1600" u="sng">
                <a:solidFill>
                  <a:schemeClr val="dk2"/>
                </a:solidFill>
                <a:latin typeface="Times New Roman"/>
                <a:ea typeface="Times New Roman"/>
                <a:cs typeface="Times New Roman"/>
                <a:sym typeface="Times New Roman"/>
              </a:rPr>
              <a:t>Всього 30 службових слів відauto до whіle.</a:t>
            </a:r>
            <a:endParaRPr sz="42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0"/>
          <p:cNvSpPr txBox="1">
            <a:spLocks noGrp="1"/>
          </p:cNvSpPr>
          <p:nvPr>
            <p:ph type="ctrTitle"/>
          </p:nvPr>
        </p:nvSpPr>
        <p:spPr>
          <a:xfrm>
            <a:off x="272175" y="306200"/>
            <a:ext cx="8485800" cy="449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uk" sz="3220">
                <a:solidFill>
                  <a:schemeClr val="dk2"/>
                </a:solidFill>
              </a:rPr>
              <a:t>Константи</a:t>
            </a:r>
            <a:endParaRPr sz="3220">
              <a:solidFill>
                <a:schemeClr val="dk2"/>
              </a:solidFill>
            </a:endParaRPr>
          </a:p>
          <a:p>
            <a:pPr marL="0" lvl="0" indent="0" algn="ctr" rtl="0">
              <a:spcBef>
                <a:spcPts val="0"/>
              </a:spcBef>
              <a:spcAft>
                <a:spcPts val="0"/>
              </a:spcAft>
              <a:buSzPts val="990"/>
              <a:buNone/>
            </a:pPr>
            <a:endParaRPr sz="2220">
              <a:solidFill>
                <a:schemeClr val="dk2"/>
              </a:solidFill>
            </a:endParaRPr>
          </a:p>
          <a:p>
            <a:pPr marL="0" lvl="0" indent="0" algn="ctr" rtl="0">
              <a:spcBef>
                <a:spcPts val="0"/>
              </a:spcBef>
              <a:spcAft>
                <a:spcPts val="0"/>
              </a:spcAft>
              <a:buSzPts val="990"/>
              <a:buNone/>
            </a:pPr>
            <a:r>
              <a:rPr lang="uk" sz="2220">
                <a:solidFill>
                  <a:schemeClr val="dk2"/>
                </a:solidFill>
              </a:rPr>
              <a:t>Константами називаються перелічення величин у програмі.</a:t>
            </a:r>
            <a:endParaRPr sz="2220">
              <a:solidFill>
                <a:schemeClr val="dk2"/>
              </a:solidFill>
            </a:endParaRPr>
          </a:p>
          <a:p>
            <a:pPr marL="0" lvl="0" indent="0" algn="ctr" rtl="0">
              <a:spcBef>
                <a:spcPts val="0"/>
              </a:spcBef>
              <a:spcAft>
                <a:spcPts val="0"/>
              </a:spcAft>
              <a:buSzPts val="990"/>
              <a:buNone/>
            </a:pPr>
            <a:endParaRPr sz="2820">
              <a:solidFill>
                <a:schemeClr val="dk2"/>
              </a:solidFill>
            </a:endParaRPr>
          </a:p>
          <a:p>
            <a:pPr marL="0" lvl="0" indent="0" algn="ctr" rtl="0">
              <a:spcBef>
                <a:spcPts val="0"/>
              </a:spcBef>
              <a:spcAft>
                <a:spcPts val="0"/>
              </a:spcAft>
              <a:buSzPts val="990"/>
              <a:buNone/>
            </a:pPr>
            <a:r>
              <a:rPr lang="uk" sz="2820">
                <a:solidFill>
                  <a:schemeClr val="dk2"/>
                </a:solidFill>
              </a:rPr>
              <a:t>Розділяють константи таких типів:</a:t>
            </a:r>
            <a:endParaRPr sz="2820">
              <a:solidFill>
                <a:schemeClr val="dk2"/>
              </a:solidFill>
            </a:endParaRPr>
          </a:p>
          <a:p>
            <a:pPr marL="0" lvl="0" indent="0" algn="l" rtl="0">
              <a:spcBef>
                <a:spcPts val="0"/>
              </a:spcBef>
              <a:spcAft>
                <a:spcPts val="0"/>
              </a:spcAft>
              <a:buSzPts val="990"/>
              <a:buNone/>
            </a:pPr>
            <a:r>
              <a:rPr lang="uk" sz="2820">
                <a:solidFill>
                  <a:schemeClr val="dk2"/>
                </a:solidFill>
              </a:rPr>
              <a:t>1. Цілі (243)</a:t>
            </a:r>
            <a:endParaRPr sz="2820">
              <a:solidFill>
                <a:schemeClr val="dk2"/>
              </a:solidFill>
            </a:endParaRPr>
          </a:p>
          <a:p>
            <a:pPr marL="0" lvl="0" indent="0" algn="l" rtl="0">
              <a:spcBef>
                <a:spcPts val="0"/>
              </a:spcBef>
              <a:spcAft>
                <a:spcPts val="0"/>
              </a:spcAft>
              <a:buSzPts val="990"/>
              <a:buNone/>
            </a:pPr>
            <a:r>
              <a:rPr lang="uk" sz="2820">
                <a:solidFill>
                  <a:schemeClr val="dk2"/>
                </a:solidFill>
              </a:rPr>
              <a:t>2. З плаваючою крапкою (дійсні) (543.8)</a:t>
            </a:r>
            <a:endParaRPr sz="2820">
              <a:solidFill>
                <a:schemeClr val="dk2"/>
              </a:solidFill>
            </a:endParaRPr>
          </a:p>
          <a:p>
            <a:pPr marL="0" lvl="0" indent="0" algn="l" rtl="0">
              <a:spcBef>
                <a:spcPts val="0"/>
              </a:spcBef>
              <a:spcAft>
                <a:spcPts val="0"/>
              </a:spcAft>
              <a:buSzPts val="990"/>
              <a:buNone/>
            </a:pPr>
            <a:r>
              <a:rPr lang="uk" sz="2820">
                <a:solidFill>
                  <a:schemeClr val="dk2"/>
                </a:solidFill>
              </a:rPr>
              <a:t>3. Символьні ('А') -1 байт</a:t>
            </a:r>
            <a:endParaRPr sz="2820">
              <a:solidFill>
                <a:schemeClr val="dk2"/>
              </a:solidFill>
            </a:endParaRPr>
          </a:p>
          <a:p>
            <a:pPr marL="0" lvl="0" indent="0" algn="l" rtl="0">
              <a:spcBef>
                <a:spcPts val="0"/>
              </a:spcBef>
              <a:spcAft>
                <a:spcPts val="0"/>
              </a:spcAft>
              <a:buSzPts val="990"/>
              <a:buNone/>
            </a:pPr>
            <a:r>
              <a:rPr lang="uk" sz="2820">
                <a:solidFill>
                  <a:schemeClr val="dk2"/>
                </a:solidFill>
              </a:rPr>
              <a:t>4. Строкові ("A") -2 байта A + NULL</a:t>
            </a:r>
            <a:endParaRPr sz="2820">
              <a:solidFill>
                <a:schemeClr val="dk2"/>
              </a:solidFill>
            </a:endParaRPr>
          </a:p>
          <a:p>
            <a:pPr marL="0" lvl="0" indent="0" algn="l" rtl="0">
              <a:spcBef>
                <a:spcPts val="0"/>
              </a:spcBef>
              <a:spcAft>
                <a:spcPts val="0"/>
              </a:spcAft>
              <a:buSzPts val="990"/>
              <a:buNone/>
            </a:pPr>
            <a:r>
              <a:rPr lang="uk" sz="2820">
                <a:solidFill>
                  <a:schemeClr val="dk2"/>
                </a:solidFill>
              </a:rPr>
              <a:t>5. Переліковного типу (АNSІ-C).</a:t>
            </a:r>
            <a:endParaRPr sz="2820">
              <a:solidFill>
                <a:schemeClr val="dk2"/>
              </a:solidFill>
            </a:endParaRPr>
          </a:p>
          <a:p>
            <a:pPr marL="0" lvl="0" indent="0" algn="ctr" rtl="0">
              <a:spcBef>
                <a:spcPts val="0"/>
              </a:spcBef>
              <a:spcAft>
                <a:spcPts val="0"/>
              </a:spcAft>
              <a:buSzPts val="990"/>
              <a:buNone/>
            </a:pPr>
            <a:endParaRPr sz="342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1"/>
          <p:cNvSpPr txBox="1">
            <a:spLocks noGrp="1"/>
          </p:cNvSpPr>
          <p:nvPr>
            <p:ph type="ctrTitle"/>
          </p:nvPr>
        </p:nvSpPr>
        <p:spPr>
          <a:xfrm>
            <a:off x="284100" y="354225"/>
            <a:ext cx="8575800" cy="44031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endParaRPr sz="2577"/>
          </a:p>
          <a:p>
            <a:pPr marL="0" lvl="0" indent="0" algn="ctr" rtl="0">
              <a:spcBef>
                <a:spcPts val="0"/>
              </a:spcBef>
              <a:spcAft>
                <a:spcPts val="0"/>
              </a:spcAft>
              <a:buNone/>
            </a:pPr>
            <a:r>
              <a:rPr lang="uk" sz="2577"/>
              <a:t>Цілі константи</a:t>
            </a:r>
            <a:endParaRPr sz="2577"/>
          </a:p>
          <a:p>
            <a:pPr marL="0" lvl="0" indent="0" algn="ctr" rtl="0">
              <a:spcBef>
                <a:spcPts val="0"/>
              </a:spcBef>
              <a:spcAft>
                <a:spcPts val="0"/>
              </a:spcAft>
              <a:buNone/>
            </a:pPr>
            <a:r>
              <a:rPr lang="uk" sz="2355">
                <a:solidFill>
                  <a:schemeClr val="dk2"/>
                </a:solidFill>
              </a:rPr>
              <a:t>можуть записуватися в десятковій, вісімковій і шістнадцятковій системах числення.</a:t>
            </a:r>
            <a:endParaRPr sz="2355">
              <a:solidFill>
                <a:schemeClr val="dk2"/>
              </a:solidFill>
            </a:endParaRPr>
          </a:p>
          <a:p>
            <a:pPr marL="457200" lvl="0" indent="-363220" algn="l" rtl="0">
              <a:spcBef>
                <a:spcPts val="0"/>
              </a:spcBef>
              <a:spcAft>
                <a:spcPts val="0"/>
              </a:spcAft>
              <a:buClr>
                <a:schemeClr val="dk2"/>
              </a:buClr>
              <a:buSzPct val="100000"/>
              <a:buChar char="●"/>
            </a:pPr>
            <a:r>
              <a:rPr lang="uk" sz="2355">
                <a:solidFill>
                  <a:schemeClr val="dk2"/>
                </a:solidFill>
              </a:rPr>
              <a:t>Десяткова ціла константа подається звичайним чином (зі знаком або без нього): -2561; 458.</a:t>
            </a:r>
            <a:endParaRPr sz="2355">
              <a:solidFill>
                <a:schemeClr val="dk2"/>
              </a:solidFill>
            </a:endParaRPr>
          </a:p>
          <a:p>
            <a:pPr marL="457200" lvl="0" indent="-363220" algn="l" rtl="0">
              <a:spcBef>
                <a:spcPts val="0"/>
              </a:spcBef>
              <a:spcAft>
                <a:spcPts val="0"/>
              </a:spcAft>
              <a:buClr>
                <a:schemeClr val="dk2"/>
              </a:buClr>
              <a:buSzPct val="100000"/>
              <a:buChar char="●"/>
            </a:pPr>
            <a:r>
              <a:rPr lang="uk" sz="2355">
                <a:solidFill>
                  <a:schemeClr val="dk2"/>
                </a:solidFill>
              </a:rPr>
              <a:t>Ознакою вісімкової константи є нуль ліворуч:Ø257.</a:t>
            </a:r>
            <a:endParaRPr sz="2355">
              <a:solidFill>
                <a:schemeClr val="dk2"/>
              </a:solidFill>
            </a:endParaRPr>
          </a:p>
          <a:p>
            <a:pPr marL="457200" lvl="0" indent="-363220" algn="l" rtl="0">
              <a:spcBef>
                <a:spcPts val="0"/>
              </a:spcBef>
              <a:spcAft>
                <a:spcPts val="0"/>
              </a:spcAft>
              <a:buClr>
                <a:schemeClr val="dk2"/>
              </a:buClr>
              <a:buSzPct val="100000"/>
              <a:buChar char="●"/>
            </a:pPr>
            <a:r>
              <a:rPr lang="uk" sz="2355">
                <a:solidFill>
                  <a:schemeClr val="dk2"/>
                </a:solidFill>
              </a:rPr>
              <a:t>Шіснадцяткова константа визначається двома початковими символами: ØХ.( ØХ1F16= )</a:t>
            </a:r>
            <a:endParaRPr sz="2355">
              <a:solidFill>
                <a:schemeClr val="dk2"/>
              </a:solidFill>
            </a:endParaRPr>
          </a:p>
          <a:p>
            <a:pPr marL="0" lvl="0" indent="0" algn="ctr" rtl="0">
              <a:spcBef>
                <a:spcPts val="0"/>
              </a:spcBef>
              <a:spcAft>
                <a:spcPts val="0"/>
              </a:spcAft>
              <a:buNone/>
            </a:pPr>
            <a:endParaRPr sz="2355">
              <a:solidFill>
                <a:schemeClr val="dk2"/>
              </a:solidFill>
            </a:endParaRPr>
          </a:p>
          <a:p>
            <a:pPr marL="0" lvl="0" indent="0" algn="ctr" rtl="0">
              <a:spcBef>
                <a:spcPts val="0"/>
              </a:spcBef>
              <a:spcAft>
                <a:spcPts val="0"/>
              </a:spcAft>
              <a:buNone/>
            </a:pPr>
            <a:r>
              <a:rPr lang="uk" sz="2355">
                <a:solidFill>
                  <a:schemeClr val="dk2"/>
                </a:solidFill>
              </a:rPr>
              <a:t>Крім звичайних цілих констант можна використовувати цілі подвійної точності, які в пам'яті займають 2 слова.</a:t>
            </a:r>
            <a:endParaRPr sz="2355">
              <a:solidFill>
                <a:schemeClr val="dk2"/>
              </a:solidFill>
            </a:endParaRPr>
          </a:p>
          <a:p>
            <a:pPr marL="0" lvl="0" indent="0" algn="ctr" rtl="0">
              <a:spcBef>
                <a:spcPts val="0"/>
              </a:spcBef>
              <a:spcAft>
                <a:spcPts val="0"/>
              </a:spcAft>
              <a:buNone/>
            </a:pPr>
            <a:r>
              <a:rPr lang="uk" sz="2355">
                <a:solidFill>
                  <a:schemeClr val="dk2"/>
                </a:solidFill>
              </a:rPr>
              <a:t>До них додається літера L: 371L.</a:t>
            </a:r>
            <a:endParaRPr sz="2355">
              <a:solidFill>
                <a:schemeClr val="dk2"/>
              </a:solidFill>
            </a:endParaRPr>
          </a:p>
          <a:p>
            <a:pPr marL="0" lvl="0" indent="0" algn="ctr" rtl="0">
              <a:spcBef>
                <a:spcPts val="0"/>
              </a:spcBef>
              <a:spcAft>
                <a:spcPts val="0"/>
              </a:spcAft>
              <a:buNone/>
            </a:pPr>
            <a:r>
              <a:rPr lang="uk" sz="2577"/>
              <a:t>Діапазон: -2147483.648 ÷2147483647</a:t>
            </a:r>
            <a:endParaRPr sz="2577"/>
          </a:p>
          <a:p>
            <a:pPr marL="0" lvl="0" indent="0" algn="ctr"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1389</Words>
  <Application>Microsoft Office PowerPoint</Application>
  <PresentationFormat>Екран (16:9)</PresentationFormat>
  <Paragraphs>127</Paragraphs>
  <Slides>15</Slides>
  <Notes>15</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15</vt:i4>
      </vt:variant>
    </vt:vector>
  </HeadingPairs>
  <TitlesOfParts>
    <vt:vector size="20" baseType="lpstr">
      <vt:lpstr>Calibri</vt:lpstr>
      <vt:lpstr>Arial</vt:lpstr>
      <vt:lpstr>Nunito</vt:lpstr>
      <vt:lpstr>Times New Roman</vt:lpstr>
      <vt:lpstr>Shift</vt:lpstr>
      <vt:lpstr>Дисципліна: “Програмування”</vt:lpstr>
      <vt:lpstr>Тема 1: “Основи програмування”</vt:lpstr>
      <vt:lpstr>Однак перші варіанти мови не були уніфіковані, через що питання перенесення все-таки виникали. Тому в 1983р. інститут американських національних стандартів (АNSІ) створив комітет для розробки сучасної машинно незалежної мови С++. І в 1988р. ця робота закінчилася створенням мови "АNSІ С". ця версія широко використовується на персональних ЕОМ, зберігає більшість властивостей вихідної мови, відрізняється: 1. деяким описом функцій, 2. наявністю типу, що перелічується, 3. дозволяє операцію присвоєння для структур (записів), розширеною й уніфікованою бібліотекою функцій. Можна вважати, що мова С++, з одного боку, є зручної, виразної й гнучкої для програмування широкого класу завдань. З іншого боку - вона в достатній мірі наближена до ЕОМ, дає засоби контролю процесом реалізації програми, але зберігає певну дистанцію, яка дозволяє не враховувати всі особливості архітектури ЕОМ. Можна вважати, що це мова відносно низького рівня. 1985 р. вийшло перше видання Бьярні Страуструпа «Мови програмування С++»  «The C++ Programming Language, 1st» Говорять, що мова С++ призначена для професіоналів- програмістів, а не для початківців. Це створює певні труднощі при вивченні мови. </vt:lpstr>
      <vt:lpstr>ОСНОВНІ ПОНЯТТЯ МОВИ Структура мови С++</vt:lpstr>
      <vt:lpstr>Арифметичні операції:</vt:lpstr>
      <vt:lpstr>Презентація PowerPoint</vt:lpstr>
      <vt:lpstr>2. Знаки відносин і логічних операцій:</vt:lpstr>
      <vt:lpstr>Константи  Константами називаються перелічення величин у програмі.  Розділяють константи таких типів: 1. Цілі (243) 2. З плаваючою крапкою (дійсні) (543.8) 3. Символьні ('А') -1 байт 4. Строкові ("A") -2 байта A + NULL 5. Переліковного типу (АNSІ-C). </vt:lpstr>
      <vt:lpstr> Цілі константи можуть записуватися в десятковій, вісімковій і шістнадцятковій системах числення. Десяткова ціла константа подається звичайним чином (зі знаком або без нього): -2561; 458. Ознакою вісімкової константи є нуль ліворуч:Ø257. Шіснадцяткова константа визначається двома початковими символами: ØХ.( ØХ1F16= )  Крім звичайних цілих констант можна використовувати цілі подвійної точності, які в пам'яті займають 2 слова. До них додається літера L: 371L. Діапазон: -2147483.648 ÷2147483647 </vt:lpstr>
      <vt:lpstr>Константи дійсного типу (floatіng poіnt)</vt:lpstr>
      <vt:lpstr>Символьні константи</vt:lpstr>
      <vt:lpstr>Рядкові константи</vt:lpstr>
      <vt:lpstr> Визначення констант реалізується 3-а способами: 1. Процесором : </vt:lpstr>
      <vt:lpstr>2. За допомогою службового слова const:  const[тип]&lt;ім’я &gt;= &lt;значення&gt;  const float pi = 3.1415926; const maxint = 32767; </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Дисципліна: “Програмування”</dc:title>
  <dc:creator>Natan</dc:creator>
  <cp:lastModifiedBy>Natan</cp:lastModifiedBy>
  <cp:revision>2</cp:revision>
  <dcterms:modified xsi:type="dcterms:W3CDTF">2023-08-21T03:00:38Z</dcterms:modified>
</cp:coreProperties>
</file>