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7" r:id="rId2"/>
    <p:sldId id="258" r:id="rId3"/>
    <p:sldId id="259" r:id="rId4"/>
    <p:sldId id="261" r:id="rId5"/>
    <p:sldId id="312" r:id="rId6"/>
    <p:sldId id="310" r:id="rId7"/>
    <p:sldId id="262" r:id="rId8"/>
    <p:sldId id="264" r:id="rId9"/>
    <p:sldId id="263" r:id="rId10"/>
    <p:sldId id="265" r:id="rId11"/>
    <p:sldId id="269" r:id="rId12"/>
    <p:sldId id="270" r:id="rId13"/>
    <p:sldId id="275" r:id="rId14"/>
    <p:sldId id="276" r:id="rId15"/>
    <p:sldId id="277" r:id="rId16"/>
    <p:sldId id="278" r:id="rId17"/>
    <p:sldId id="282" r:id="rId18"/>
    <p:sldId id="283" r:id="rId19"/>
    <p:sldId id="280" r:id="rId20"/>
    <p:sldId id="279" r:id="rId21"/>
    <p:sldId id="284" r:id="rId22"/>
    <p:sldId id="285" r:id="rId23"/>
    <p:sldId id="286" r:id="rId24"/>
    <p:sldId id="299" r:id="rId25"/>
    <p:sldId id="308" r:id="rId26"/>
    <p:sldId id="304" r:id="rId27"/>
    <p:sldId id="305" r:id="rId28"/>
    <p:sldId id="307" r:id="rId29"/>
    <p:sldId id="300" r:id="rId30"/>
    <p:sldId id="301" r:id="rId31"/>
    <p:sldId id="302" r:id="rId32"/>
    <p:sldId id="292" r:id="rId33"/>
    <p:sldId id="293" r:id="rId34"/>
    <p:sldId id="294" r:id="rId35"/>
    <p:sldId id="296" r:id="rId36"/>
    <p:sldId id="297" r:id="rId37"/>
    <p:sldId id="298" r:id="rId38"/>
    <p:sldId id="288" r:id="rId39"/>
    <p:sldId id="309" r:id="rId40"/>
    <p:sldId id="289" r:id="rId41"/>
    <p:sldId id="290" r:id="rId42"/>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3" d="100"/>
          <a:sy n="83" d="100"/>
        </p:scale>
        <p:origin x="566"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59BE87-96A1-4A79-8714-ABC457F7A0EA}"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uk-UA"/>
        </a:p>
      </dgm:t>
    </dgm:pt>
    <dgm:pt modelId="{71F8305B-5C17-40A2-ACB8-7C85FBF4D887}">
      <dgm:prSet phldrT="[Текст]" custT="1"/>
      <dgm:spPr>
        <a:xfrm>
          <a:off x="1839962" y="755246"/>
          <a:ext cx="1806475" cy="1806475"/>
        </a:xfrm>
        <a:solidFill>
          <a:srgbClr val="5B9BD5">
            <a:alpha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uk-UA" sz="2400" b="1" dirty="0" err="1">
              <a:solidFill>
                <a:sysClr val="windowText" lastClr="000000"/>
              </a:solidFill>
              <a:latin typeface="Arial" panose="020B0604020202020204" pitchFamily="34" charset="0"/>
              <a:ea typeface="+mn-ea"/>
              <a:cs typeface="Arial" panose="020B0604020202020204" pitchFamily="34" charset="0"/>
            </a:rPr>
            <a:t>Агропродово-льча</a:t>
          </a:r>
          <a:r>
            <a:rPr lang="uk-UA" sz="2400" b="1" dirty="0">
              <a:solidFill>
                <a:sysClr val="windowText" lastClr="000000"/>
              </a:solidFill>
              <a:latin typeface="Arial" panose="020B0604020202020204" pitchFamily="34" charset="0"/>
              <a:ea typeface="+mn-ea"/>
              <a:cs typeface="Arial" panose="020B0604020202020204" pitchFamily="34" charset="0"/>
            </a:rPr>
            <a:t> система</a:t>
          </a:r>
        </a:p>
      </dgm:t>
    </dgm:pt>
    <dgm:pt modelId="{0A95D64B-D901-4D26-A682-184603223494}" type="parTrans" cxnId="{EBF1C2FA-61AF-4CCB-ACCD-335B6A91DC0F}">
      <dgm:prSet/>
      <dgm:spPr/>
      <dgm:t>
        <a:bodyPr/>
        <a:lstStyle/>
        <a:p>
          <a:endParaRPr lang="uk-UA"/>
        </a:p>
      </dgm:t>
    </dgm:pt>
    <dgm:pt modelId="{D2BA833F-09B0-465B-A7E7-AF64C495FDB5}" type="sibTrans" cxnId="{EBF1C2FA-61AF-4CCB-ACCD-335B6A91DC0F}">
      <dgm:prSet/>
      <dgm:spPr/>
      <dgm:t>
        <a:bodyPr/>
        <a:lstStyle/>
        <a:p>
          <a:endParaRPr lang="uk-UA"/>
        </a:p>
      </dgm:t>
    </dgm:pt>
    <dgm:pt modelId="{0E3C6D0F-69A6-4509-AA1B-F80C167D64EE}">
      <dgm:prSet phldrT="[Текст]" custT="1"/>
      <dgm:spPr>
        <a:xfrm>
          <a:off x="2291581" y="29770"/>
          <a:ext cx="903237" cy="903237"/>
        </a:xfrm>
        <a:solidFill>
          <a:srgbClr val="5B9BD5">
            <a:alpha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uk-UA" sz="1800" dirty="0">
              <a:solidFill>
                <a:sysClr val="windowText" lastClr="000000"/>
              </a:solidFill>
              <a:latin typeface="Arial" panose="020B0604020202020204" pitchFamily="34" charset="0"/>
              <a:ea typeface="+mn-ea"/>
              <a:cs typeface="Arial" panose="020B0604020202020204" pitchFamily="34" charset="0"/>
            </a:rPr>
            <a:t>Харчова та пере-</a:t>
          </a:r>
          <a:r>
            <a:rPr lang="uk-UA" sz="1800" dirty="0" err="1">
              <a:solidFill>
                <a:sysClr val="windowText" lastClr="000000"/>
              </a:solidFill>
              <a:latin typeface="Arial" panose="020B0604020202020204" pitchFamily="34" charset="0"/>
              <a:ea typeface="+mn-ea"/>
              <a:cs typeface="Arial" panose="020B0604020202020204" pitchFamily="34" charset="0"/>
            </a:rPr>
            <a:t>робна</a:t>
          </a:r>
          <a:r>
            <a:rPr lang="uk-UA" sz="1800" dirty="0">
              <a:solidFill>
                <a:sysClr val="windowText" lastClr="000000"/>
              </a:solidFill>
              <a:latin typeface="Arial" panose="020B0604020202020204" pitchFamily="34" charset="0"/>
              <a:ea typeface="+mn-ea"/>
              <a:cs typeface="Arial" panose="020B0604020202020204" pitchFamily="34" charset="0"/>
            </a:rPr>
            <a:t> </a:t>
          </a:r>
          <a:r>
            <a:rPr lang="uk-UA" sz="1800" dirty="0" err="1">
              <a:solidFill>
                <a:sysClr val="windowText" lastClr="000000"/>
              </a:solidFill>
              <a:latin typeface="Arial" panose="020B0604020202020204" pitchFamily="34" charset="0"/>
              <a:ea typeface="+mn-ea"/>
              <a:cs typeface="Arial" panose="020B0604020202020204" pitchFamily="34" charset="0"/>
            </a:rPr>
            <a:t>промисло</a:t>
          </a:r>
          <a:r>
            <a:rPr lang="uk-UA" sz="1800" dirty="0">
              <a:solidFill>
                <a:sysClr val="windowText" lastClr="000000"/>
              </a:solidFill>
              <a:latin typeface="Arial" panose="020B0604020202020204" pitchFamily="34" charset="0"/>
              <a:ea typeface="+mn-ea"/>
              <a:cs typeface="Arial" panose="020B0604020202020204" pitchFamily="34" charset="0"/>
            </a:rPr>
            <a:t>-вість</a:t>
          </a:r>
        </a:p>
      </dgm:t>
    </dgm:pt>
    <dgm:pt modelId="{EDF593AB-EC80-41A3-8FE0-5BDFB80E44A7}" type="parTrans" cxnId="{EE788CCB-F4A4-4DDF-8C99-1BC632CC3806}">
      <dgm:prSet/>
      <dgm:spPr/>
      <dgm:t>
        <a:bodyPr/>
        <a:lstStyle/>
        <a:p>
          <a:endParaRPr lang="uk-UA"/>
        </a:p>
      </dgm:t>
    </dgm:pt>
    <dgm:pt modelId="{9BCE9071-F3E3-4B55-84C2-ADF59BA8E37E}" type="sibTrans" cxnId="{EE788CCB-F4A4-4DDF-8C99-1BC632CC3806}">
      <dgm:prSet/>
      <dgm:spPr/>
      <dgm:t>
        <a:bodyPr/>
        <a:lstStyle/>
        <a:p>
          <a:endParaRPr lang="uk-UA"/>
        </a:p>
      </dgm:t>
    </dgm:pt>
    <dgm:pt modelId="{C17642E2-F5C1-48CC-B200-A20A3C8BDF67}">
      <dgm:prSet phldrT="[Текст]" custT="1"/>
      <dgm:spPr>
        <a:xfrm>
          <a:off x="2802303" y="2267391"/>
          <a:ext cx="903237" cy="903237"/>
        </a:xfrm>
        <a:solidFill>
          <a:srgbClr val="5B9BD5">
            <a:alpha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uk-UA" sz="2000" dirty="0">
              <a:solidFill>
                <a:sysClr val="windowText" lastClr="000000"/>
              </a:solidFill>
              <a:latin typeface="Arial" panose="020B0604020202020204" pitchFamily="34" charset="0"/>
              <a:ea typeface="+mn-ea"/>
              <a:cs typeface="Arial" panose="020B0604020202020204" pitchFamily="34" charset="0"/>
            </a:rPr>
            <a:t>Земельні, водні, лісові ресурси</a:t>
          </a:r>
        </a:p>
      </dgm:t>
    </dgm:pt>
    <dgm:pt modelId="{E85FAF47-A1F1-48D8-B2B1-48AE0CBBC5D7}" type="parTrans" cxnId="{DD891991-F8ED-4A1B-8F96-8CB60821F94B}">
      <dgm:prSet/>
      <dgm:spPr/>
      <dgm:t>
        <a:bodyPr/>
        <a:lstStyle/>
        <a:p>
          <a:endParaRPr lang="uk-UA"/>
        </a:p>
      </dgm:t>
    </dgm:pt>
    <dgm:pt modelId="{C7DA8514-440E-4DEC-9D19-9DB5AC9702EF}" type="sibTrans" cxnId="{DD891991-F8ED-4A1B-8F96-8CB60821F94B}">
      <dgm:prSet/>
      <dgm:spPr/>
      <dgm:t>
        <a:bodyPr/>
        <a:lstStyle/>
        <a:p>
          <a:endParaRPr lang="uk-UA"/>
        </a:p>
      </dgm:t>
    </dgm:pt>
    <dgm:pt modelId="{889AA27F-F8B4-4D2C-84F3-74F79F9B4951}">
      <dgm:prSet phldrT="[Текст]" custT="1"/>
      <dgm:spPr>
        <a:xfrm>
          <a:off x="1780858" y="2267391"/>
          <a:ext cx="903237" cy="903237"/>
        </a:xfrm>
        <a:solidFill>
          <a:srgbClr val="5B9BD5">
            <a:alpha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uk-UA" sz="1800" dirty="0">
              <a:solidFill>
                <a:sysClr val="windowText" lastClr="000000"/>
              </a:solidFill>
              <a:latin typeface="Arial" panose="020B0604020202020204" pitchFamily="34" charset="0"/>
              <a:ea typeface="+mn-ea"/>
              <a:cs typeface="Arial" panose="020B0604020202020204" pitchFamily="34" charset="0"/>
            </a:rPr>
            <a:t>Інституцій-на структура</a:t>
          </a:r>
        </a:p>
      </dgm:t>
    </dgm:pt>
    <dgm:pt modelId="{8AB07204-2DAA-46F9-B8A0-784E7A8DAA6B}" type="parTrans" cxnId="{F251F806-A80B-413E-99C1-99893A090C97}">
      <dgm:prSet/>
      <dgm:spPr/>
      <dgm:t>
        <a:bodyPr/>
        <a:lstStyle/>
        <a:p>
          <a:endParaRPr lang="uk-UA"/>
        </a:p>
      </dgm:t>
    </dgm:pt>
    <dgm:pt modelId="{4BD14F4E-61B1-410A-B075-8350755C77CE}" type="sibTrans" cxnId="{F251F806-A80B-413E-99C1-99893A090C97}">
      <dgm:prSet/>
      <dgm:spPr/>
      <dgm:t>
        <a:bodyPr/>
        <a:lstStyle/>
        <a:p>
          <a:endParaRPr lang="uk-UA"/>
        </a:p>
      </dgm:t>
    </dgm:pt>
    <dgm:pt modelId="{825AEF38-F5A8-4E26-BAB3-707599DB69D0}">
      <dgm:prSet phldrT="[Текст]" custT="1"/>
      <dgm:spPr>
        <a:xfrm>
          <a:off x="1143998" y="1468793"/>
          <a:ext cx="903237" cy="903237"/>
        </a:xfrm>
        <a:solidFill>
          <a:srgbClr val="5B9BD5">
            <a:alpha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uk-UA" sz="1800" dirty="0">
              <a:solidFill>
                <a:sysClr val="windowText" lastClr="000000"/>
              </a:solidFill>
              <a:latin typeface="Arial" panose="020B0604020202020204" pitchFamily="34" charset="0"/>
              <a:ea typeface="+mn-ea"/>
              <a:cs typeface="Arial" panose="020B0604020202020204" pitchFamily="34" charset="0"/>
            </a:rPr>
            <a:t>Постачальники виробничих ресурсів</a:t>
          </a:r>
        </a:p>
      </dgm:t>
    </dgm:pt>
    <dgm:pt modelId="{8FAAC6C8-89DC-43B6-BB36-737C52756714}" type="parTrans" cxnId="{23415B21-1CC6-461D-B1F6-7E9B1D4EC935}">
      <dgm:prSet/>
      <dgm:spPr/>
      <dgm:t>
        <a:bodyPr/>
        <a:lstStyle/>
        <a:p>
          <a:endParaRPr lang="uk-UA"/>
        </a:p>
      </dgm:t>
    </dgm:pt>
    <dgm:pt modelId="{7D85CAD7-32FC-4E7B-80A9-05E7ECC9F5AD}" type="sibTrans" cxnId="{23415B21-1CC6-461D-B1F6-7E9B1D4EC935}">
      <dgm:prSet/>
      <dgm:spPr/>
      <dgm:t>
        <a:bodyPr/>
        <a:lstStyle/>
        <a:p>
          <a:endParaRPr lang="uk-UA"/>
        </a:p>
      </dgm:t>
    </dgm:pt>
    <dgm:pt modelId="{5B94E93A-4A72-4E94-BB2A-4C21F27D5E13}">
      <dgm:prSet custT="1"/>
      <dgm:spPr>
        <a:xfrm>
          <a:off x="3211870" y="472958"/>
          <a:ext cx="903237" cy="903237"/>
        </a:xfrm>
        <a:solidFill>
          <a:srgbClr val="5B9BD5">
            <a:alpha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uk-UA" sz="2000" dirty="0">
              <a:solidFill>
                <a:sysClr val="windowText" lastClr="000000"/>
              </a:solidFill>
              <a:latin typeface="Arial" panose="020B0604020202020204" pitchFamily="34" charset="0"/>
              <a:ea typeface="+mn-ea"/>
              <a:cs typeface="Arial" panose="020B0604020202020204" pitchFamily="34" charset="0"/>
            </a:rPr>
            <a:t>Сільські території</a:t>
          </a:r>
        </a:p>
      </dgm:t>
    </dgm:pt>
    <dgm:pt modelId="{2385DE7F-81CD-4D43-8EA2-4486648788EC}" type="parTrans" cxnId="{59DE4E25-854C-4170-8C65-B3A4E102E4F5}">
      <dgm:prSet/>
      <dgm:spPr/>
      <dgm:t>
        <a:bodyPr/>
        <a:lstStyle/>
        <a:p>
          <a:endParaRPr lang="uk-UA"/>
        </a:p>
      </dgm:t>
    </dgm:pt>
    <dgm:pt modelId="{251EC7F8-BCEF-4975-B86C-84BC7A6FB0E5}" type="sibTrans" cxnId="{59DE4E25-854C-4170-8C65-B3A4E102E4F5}">
      <dgm:prSet/>
      <dgm:spPr/>
      <dgm:t>
        <a:bodyPr/>
        <a:lstStyle/>
        <a:p>
          <a:endParaRPr lang="uk-UA"/>
        </a:p>
      </dgm:t>
    </dgm:pt>
    <dgm:pt modelId="{58B00B3A-2C0F-479E-86A0-AA30089577E1}">
      <dgm:prSet custT="1"/>
      <dgm:spPr>
        <a:xfrm>
          <a:off x="1378680" y="507096"/>
          <a:ext cx="903237" cy="903237"/>
        </a:xfrm>
        <a:solidFill>
          <a:srgbClr val="5B9BD5">
            <a:alpha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uk-UA" sz="2000" dirty="0">
              <a:solidFill>
                <a:sysClr val="windowText" lastClr="000000"/>
              </a:solidFill>
              <a:latin typeface="Arial" panose="020B0604020202020204" pitchFamily="34" charset="0"/>
              <a:ea typeface="+mn-ea"/>
              <a:cs typeface="Arial" panose="020B0604020202020204" pitchFamily="34" charset="0"/>
            </a:rPr>
            <a:t>Сільське господарство</a:t>
          </a:r>
        </a:p>
      </dgm:t>
    </dgm:pt>
    <dgm:pt modelId="{45DB8F03-12E9-4A31-890A-E1A76EDABD50}" type="parTrans" cxnId="{FED139FE-A1B6-4DAF-ABDA-3673F9DD3295}">
      <dgm:prSet/>
      <dgm:spPr/>
      <dgm:t>
        <a:bodyPr/>
        <a:lstStyle/>
        <a:p>
          <a:endParaRPr lang="uk-UA"/>
        </a:p>
      </dgm:t>
    </dgm:pt>
    <dgm:pt modelId="{BA808CCF-48E9-40DF-9421-1907EC2518F2}" type="sibTrans" cxnId="{FED139FE-A1B6-4DAF-ABDA-3673F9DD3295}">
      <dgm:prSet/>
      <dgm:spPr/>
      <dgm:t>
        <a:bodyPr/>
        <a:lstStyle/>
        <a:p>
          <a:endParaRPr lang="uk-UA"/>
        </a:p>
      </dgm:t>
    </dgm:pt>
    <dgm:pt modelId="{08CBDDF0-E412-46A4-8CA0-16CE5F16C505}">
      <dgm:prSet custT="1"/>
      <dgm:spPr>
        <a:xfrm>
          <a:off x="3172468" y="1209671"/>
          <a:ext cx="903237" cy="1288125"/>
        </a:xfrm>
        <a:solidFill>
          <a:srgbClr val="5B9BD5">
            <a:alpha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uk-UA" sz="1800" dirty="0" err="1">
              <a:solidFill>
                <a:sysClr val="windowText" lastClr="000000"/>
              </a:solidFill>
              <a:latin typeface="Arial" panose="020B0604020202020204" pitchFamily="34" charset="0"/>
              <a:ea typeface="+mn-ea"/>
              <a:cs typeface="Arial" panose="020B0604020202020204" pitchFamily="34" charset="0"/>
            </a:rPr>
            <a:t>Агропродовольчий</a:t>
          </a:r>
          <a:r>
            <a:rPr lang="uk-UA" sz="1800" dirty="0">
              <a:solidFill>
                <a:sysClr val="windowText" lastClr="000000"/>
              </a:solidFill>
              <a:latin typeface="Arial" panose="020B0604020202020204" pitchFamily="34" charset="0"/>
              <a:ea typeface="+mn-ea"/>
              <a:cs typeface="Arial" panose="020B0604020202020204" pitchFamily="34" charset="0"/>
            </a:rPr>
            <a:t> ринок та його </a:t>
          </a:r>
          <a:r>
            <a:rPr lang="uk-UA" sz="1800" dirty="0" err="1">
              <a:solidFill>
                <a:sysClr val="windowText" lastClr="000000"/>
              </a:solidFill>
              <a:latin typeface="Arial" panose="020B0604020202020204" pitchFamily="34" charset="0"/>
              <a:ea typeface="+mn-ea"/>
              <a:cs typeface="Arial" panose="020B0604020202020204" pitchFamily="34" charset="0"/>
            </a:rPr>
            <a:t>субєкти</a:t>
          </a:r>
          <a:r>
            <a:rPr lang="uk-UA" sz="1800" dirty="0">
              <a:solidFill>
                <a:sysClr val="windowText" lastClr="000000"/>
              </a:solidFill>
              <a:latin typeface="Arial" panose="020B0604020202020204" pitchFamily="34" charset="0"/>
              <a:ea typeface="+mn-ea"/>
              <a:cs typeface="Arial" panose="020B0604020202020204" pitchFamily="34" charset="0"/>
            </a:rPr>
            <a:t> </a:t>
          </a:r>
        </a:p>
      </dgm:t>
    </dgm:pt>
    <dgm:pt modelId="{73E0BF2C-F8FB-48A6-BED3-60831E834648}" type="parTrans" cxnId="{276A2FA7-22B9-49B4-8A72-0215536B6394}">
      <dgm:prSet/>
      <dgm:spPr/>
      <dgm:t>
        <a:bodyPr/>
        <a:lstStyle/>
        <a:p>
          <a:endParaRPr lang="uk-UA"/>
        </a:p>
      </dgm:t>
    </dgm:pt>
    <dgm:pt modelId="{85897527-404B-4FAA-9A85-BE1B61138F03}" type="sibTrans" cxnId="{276A2FA7-22B9-49B4-8A72-0215536B6394}">
      <dgm:prSet/>
      <dgm:spPr/>
      <dgm:t>
        <a:bodyPr/>
        <a:lstStyle/>
        <a:p>
          <a:endParaRPr lang="uk-UA"/>
        </a:p>
      </dgm:t>
    </dgm:pt>
    <dgm:pt modelId="{85A61479-3878-4011-BDE4-77C1E1553920}" type="pres">
      <dgm:prSet presAssocID="{FC59BE87-96A1-4A79-8714-ABC457F7A0EA}" presName="composite" presStyleCnt="0">
        <dgm:presLayoutVars>
          <dgm:chMax val="1"/>
          <dgm:dir/>
          <dgm:resizeHandles val="exact"/>
        </dgm:presLayoutVars>
      </dgm:prSet>
      <dgm:spPr/>
    </dgm:pt>
    <dgm:pt modelId="{554070D3-19F8-407D-8D84-CFD0A286FA5B}" type="pres">
      <dgm:prSet presAssocID="{FC59BE87-96A1-4A79-8714-ABC457F7A0EA}" presName="radial" presStyleCnt="0">
        <dgm:presLayoutVars>
          <dgm:animLvl val="ctr"/>
        </dgm:presLayoutVars>
      </dgm:prSet>
      <dgm:spPr/>
    </dgm:pt>
    <dgm:pt modelId="{050C978D-66BB-487B-BB23-ECEAA9EA1B8B}" type="pres">
      <dgm:prSet presAssocID="{71F8305B-5C17-40A2-ACB8-7C85FBF4D887}" presName="centerShape" presStyleLbl="vennNode1" presStyleIdx="0" presStyleCnt="8"/>
      <dgm:spPr>
        <a:prstGeom prst="ellipse">
          <a:avLst/>
        </a:prstGeom>
      </dgm:spPr>
    </dgm:pt>
    <dgm:pt modelId="{4353FAEF-31F7-44AF-A5D7-10BC2F28BEDA}" type="pres">
      <dgm:prSet presAssocID="{0E3C6D0F-69A6-4509-AA1B-F80C167D64EE}" presName="node" presStyleLbl="vennNode1" presStyleIdx="1" presStyleCnt="8" custRadScaleRad="100405" custRadScaleInc="449">
        <dgm:presLayoutVars>
          <dgm:bulletEnabled val="1"/>
        </dgm:presLayoutVars>
      </dgm:prSet>
      <dgm:spPr>
        <a:prstGeom prst="ellipse">
          <a:avLst/>
        </a:prstGeom>
      </dgm:spPr>
    </dgm:pt>
    <dgm:pt modelId="{4E5672A7-53A8-40BF-B95A-2D6449351C9A}" type="pres">
      <dgm:prSet presAssocID="{5B94E93A-4A72-4E94-BB2A-4C21F27D5E13}" presName="node" presStyleLbl="vennNode1" presStyleIdx="2" presStyleCnt="8" custRadScaleRad="99684" custRadScaleInc="-282">
        <dgm:presLayoutVars>
          <dgm:bulletEnabled val="1"/>
        </dgm:presLayoutVars>
      </dgm:prSet>
      <dgm:spPr>
        <a:prstGeom prst="ellipse">
          <a:avLst/>
        </a:prstGeom>
      </dgm:spPr>
    </dgm:pt>
    <dgm:pt modelId="{AF858F10-09A4-4041-8D5B-15F27B54EF54}" type="pres">
      <dgm:prSet presAssocID="{08CBDDF0-E412-46A4-8CA0-16CE5F16C505}" presName="node" presStyleLbl="vennNode1" presStyleIdx="3" presStyleCnt="8" custScaleY="142612" custRadScaleRad="94763" custRadScaleInc="-2806">
        <dgm:presLayoutVars>
          <dgm:bulletEnabled val="1"/>
        </dgm:presLayoutVars>
      </dgm:prSet>
      <dgm:spPr>
        <a:prstGeom prst="ellipse">
          <a:avLst/>
        </a:prstGeom>
      </dgm:spPr>
    </dgm:pt>
    <dgm:pt modelId="{6179EC75-8860-49BF-B403-50CB62C25041}" type="pres">
      <dgm:prSet presAssocID="{C17642E2-F5C1-48CC-B200-A20A3C8BDF67}" presName="node" presStyleLbl="vennNode1" presStyleIdx="4" presStyleCnt="8" custRadScaleRad="99309" custRadScaleInc="1636">
        <dgm:presLayoutVars>
          <dgm:bulletEnabled val="1"/>
        </dgm:presLayoutVars>
      </dgm:prSet>
      <dgm:spPr>
        <a:prstGeom prst="ellipse">
          <a:avLst/>
        </a:prstGeom>
      </dgm:spPr>
    </dgm:pt>
    <dgm:pt modelId="{639EA379-663F-402B-B17F-EFF1834FCF4F}" type="pres">
      <dgm:prSet presAssocID="{889AA27F-F8B4-4D2C-84F3-74F79F9B4951}" presName="node" presStyleLbl="vennNode1" presStyleIdx="5" presStyleCnt="8" custScaleX="110395" custScaleY="111498">
        <dgm:presLayoutVars>
          <dgm:bulletEnabled val="1"/>
        </dgm:presLayoutVars>
      </dgm:prSet>
      <dgm:spPr>
        <a:prstGeom prst="ellipse">
          <a:avLst/>
        </a:prstGeom>
      </dgm:spPr>
    </dgm:pt>
    <dgm:pt modelId="{641B21DC-6FA8-469C-946C-E0F9C052CC5C}" type="pres">
      <dgm:prSet presAssocID="{825AEF38-F5A8-4E26-BAB3-707599DB69D0}" presName="node" presStyleLbl="vennNode1" presStyleIdx="6" presStyleCnt="8" custScaleX="112979" custScaleY="109467">
        <dgm:presLayoutVars>
          <dgm:bulletEnabled val="1"/>
        </dgm:presLayoutVars>
      </dgm:prSet>
      <dgm:spPr>
        <a:prstGeom prst="ellipse">
          <a:avLst/>
        </a:prstGeom>
      </dgm:spPr>
    </dgm:pt>
    <dgm:pt modelId="{F1AE5FDE-6D8B-41CE-B2AC-9BC0F199FDDA}" type="pres">
      <dgm:prSet presAssocID="{58B00B3A-2C0F-479E-86A0-AA30089577E1}" presName="node" presStyleLbl="vennNode1" presStyleIdx="7" presStyleCnt="8" custScaleX="121108" custScaleY="115240" custRadScaleRad="97719" custRadScaleInc="-2139">
        <dgm:presLayoutVars>
          <dgm:bulletEnabled val="1"/>
        </dgm:presLayoutVars>
      </dgm:prSet>
      <dgm:spPr>
        <a:prstGeom prst="ellipse">
          <a:avLst/>
        </a:prstGeom>
      </dgm:spPr>
    </dgm:pt>
  </dgm:ptLst>
  <dgm:cxnLst>
    <dgm:cxn modelId="{F251F806-A80B-413E-99C1-99893A090C97}" srcId="{71F8305B-5C17-40A2-ACB8-7C85FBF4D887}" destId="{889AA27F-F8B4-4D2C-84F3-74F79F9B4951}" srcOrd="4" destOrd="0" parTransId="{8AB07204-2DAA-46F9-B8A0-784E7A8DAA6B}" sibTransId="{4BD14F4E-61B1-410A-B075-8350755C77CE}"/>
    <dgm:cxn modelId="{770FF414-CFB2-4B33-BD68-D236D53476FF}" type="presOf" srcId="{FC59BE87-96A1-4A79-8714-ABC457F7A0EA}" destId="{85A61479-3878-4011-BDE4-77C1E1553920}" srcOrd="0" destOrd="0" presId="urn:microsoft.com/office/officeart/2005/8/layout/radial3"/>
    <dgm:cxn modelId="{23415B21-1CC6-461D-B1F6-7E9B1D4EC935}" srcId="{71F8305B-5C17-40A2-ACB8-7C85FBF4D887}" destId="{825AEF38-F5A8-4E26-BAB3-707599DB69D0}" srcOrd="5" destOrd="0" parTransId="{8FAAC6C8-89DC-43B6-BB36-737C52756714}" sibTransId="{7D85CAD7-32FC-4E7B-80A9-05E7ECC9F5AD}"/>
    <dgm:cxn modelId="{59DE4E25-854C-4170-8C65-B3A4E102E4F5}" srcId="{71F8305B-5C17-40A2-ACB8-7C85FBF4D887}" destId="{5B94E93A-4A72-4E94-BB2A-4C21F27D5E13}" srcOrd="1" destOrd="0" parTransId="{2385DE7F-81CD-4D43-8EA2-4486648788EC}" sibTransId="{251EC7F8-BCEF-4975-B86C-84BC7A6FB0E5}"/>
    <dgm:cxn modelId="{787E5247-457C-4BA9-8D34-0DBD94D71DD6}" type="presOf" srcId="{58B00B3A-2C0F-479E-86A0-AA30089577E1}" destId="{F1AE5FDE-6D8B-41CE-B2AC-9BC0F199FDDA}" srcOrd="0" destOrd="0" presId="urn:microsoft.com/office/officeart/2005/8/layout/radial3"/>
    <dgm:cxn modelId="{25D2566C-B22E-4B39-AED9-4140E720F044}" type="presOf" srcId="{5B94E93A-4A72-4E94-BB2A-4C21F27D5E13}" destId="{4E5672A7-53A8-40BF-B95A-2D6449351C9A}" srcOrd="0" destOrd="0" presId="urn:microsoft.com/office/officeart/2005/8/layout/radial3"/>
    <dgm:cxn modelId="{DF37ED4C-3C1E-4940-BAD1-A82CB3B5AA98}" type="presOf" srcId="{08CBDDF0-E412-46A4-8CA0-16CE5F16C505}" destId="{AF858F10-09A4-4041-8D5B-15F27B54EF54}" srcOrd="0" destOrd="0" presId="urn:microsoft.com/office/officeart/2005/8/layout/radial3"/>
    <dgm:cxn modelId="{1C8E0851-2C7C-4361-9568-F92275923960}" type="presOf" srcId="{825AEF38-F5A8-4E26-BAB3-707599DB69D0}" destId="{641B21DC-6FA8-469C-946C-E0F9C052CC5C}" srcOrd="0" destOrd="0" presId="urn:microsoft.com/office/officeart/2005/8/layout/radial3"/>
    <dgm:cxn modelId="{9003B08E-AFBF-45B4-BDF0-D196A7E496B4}" type="presOf" srcId="{71F8305B-5C17-40A2-ACB8-7C85FBF4D887}" destId="{050C978D-66BB-487B-BB23-ECEAA9EA1B8B}" srcOrd="0" destOrd="0" presId="urn:microsoft.com/office/officeart/2005/8/layout/radial3"/>
    <dgm:cxn modelId="{DD891991-F8ED-4A1B-8F96-8CB60821F94B}" srcId="{71F8305B-5C17-40A2-ACB8-7C85FBF4D887}" destId="{C17642E2-F5C1-48CC-B200-A20A3C8BDF67}" srcOrd="3" destOrd="0" parTransId="{E85FAF47-A1F1-48D8-B2B1-48AE0CBBC5D7}" sibTransId="{C7DA8514-440E-4DEC-9D19-9DB5AC9702EF}"/>
    <dgm:cxn modelId="{276A2FA7-22B9-49B4-8A72-0215536B6394}" srcId="{71F8305B-5C17-40A2-ACB8-7C85FBF4D887}" destId="{08CBDDF0-E412-46A4-8CA0-16CE5F16C505}" srcOrd="2" destOrd="0" parTransId="{73E0BF2C-F8FB-48A6-BED3-60831E834648}" sibTransId="{85897527-404B-4FAA-9A85-BE1B61138F03}"/>
    <dgm:cxn modelId="{67A9D0B5-FED3-421E-93DB-2F68F4A50864}" type="presOf" srcId="{889AA27F-F8B4-4D2C-84F3-74F79F9B4951}" destId="{639EA379-663F-402B-B17F-EFF1834FCF4F}" srcOrd="0" destOrd="0" presId="urn:microsoft.com/office/officeart/2005/8/layout/radial3"/>
    <dgm:cxn modelId="{EE788CCB-F4A4-4DDF-8C99-1BC632CC3806}" srcId="{71F8305B-5C17-40A2-ACB8-7C85FBF4D887}" destId="{0E3C6D0F-69A6-4509-AA1B-F80C167D64EE}" srcOrd="0" destOrd="0" parTransId="{EDF593AB-EC80-41A3-8FE0-5BDFB80E44A7}" sibTransId="{9BCE9071-F3E3-4B55-84C2-ADF59BA8E37E}"/>
    <dgm:cxn modelId="{7475EACE-2BB1-41DB-8232-1733F9743E01}" type="presOf" srcId="{0E3C6D0F-69A6-4509-AA1B-F80C167D64EE}" destId="{4353FAEF-31F7-44AF-A5D7-10BC2F28BEDA}" srcOrd="0" destOrd="0" presId="urn:microsoft.com/office/officeart/2005/8/layout/radial3"/>
    <dgm:cxn modelId="{B27FEBEB-93FD-4829-887A-ED8F9F1ADE79}" type="presOf" srcId="{C17642E2-F5C1-48CC-B200-A20A3C8BDF67}" destId="{6179EC75-8860-49BF-B403-50CB62C25041}" srcOrd="0" destOrd="0" presId="urn:microsoft.com/office/officeart/2005/8/layout/radial3"/>
    <dgm:cxn modelId="{EBF1C2FA-61AF-4CCB-ACCD-335B6A91DC0F}" srcId="{FC59BE87-96A1-4A79-8714-ABC457F7A0EA}" destId="{71F8305B-5C17-40A2-ACB8-7C85FBF4D887}" srcOrd="0" destOrd="0" parTransId="{0A95D64B-D901-4D26-A682-184603223494}" sibTransId="{D2BA833F-09B0-465B-A7E7-AF64C495FDB5}"/>
    <dgm:cxn modelId="{FED139FE-A1B6-4DAF-ABDA-3673F9DD3295}" srcId="{71F8305B-5C17-40A2-ACB8-7C85FBF4D887}" destId="{58B00B3A-2C0F-479E-86A0-AA30089577E1}" srcOrd="6" destOrd="0" parTransId="{45DB8F03-12E9-4A31-890A-E1A76EDABD50}" sibTransId="{BA808CCF-48E9-40DF-9421-1907EC2518F2}"/>
    <dgm:cxn modelId="{4141E7AE-FC3C-4FD4-A45A-3239D575C1A0}" type="presParOf" srcId="{85A61479-3878-4011-BDE4-77C1E1553920}" destId="{554070D3-19F8-407D-8D84-CFD0A286FA5B}" srcOrd="0" destOrd="0" presId="urn:microsoft.com/office/officeart/2005/8/layout/radial3"/>
    <dgm:cxn modelId="{66A054A8-E5AB-4ADE-85AC-983B2BBE7BB1}" type="presParOf" srcId="{554070D3-19F8-407D-8D84-CFD0A286FA5B}" destId="{050C978D-66BB-487B-BB23-ECEAA9EA1B8B}" srcOrd="0" destOrd="0" presId="urn:microsoft.com/office/officeart/2005/8/layout/radial3"/>
    <dgm:cxn modelId="{34CA56F9-B58D-4C6A-BA62-771A1CE85062}" type="presParOf" srcId="{554070D3-19F8-407D-8D84-CFD0A286FA5B}" destId="{4353FAEF-31F7-44AF-A5D7-10BC2F28BEDA}" srcOrd="1" destOrd="0" presId="urn:microsoft.com/office/officeart/2005/8/layout/radial3"/>
    <dgm:cxn modelId="{C3057BAF-ABFC-458F-8A9B-540C3F6C4AA1}" type="presParOf" srcId="{554070D3-19F8-407D-8D84-CFD0A286FA5B}" destId="{4E5672A7-53A8-40BF-B95A-2D6449351C9A}" srcOrd="2" destOrd="0" presId="urn:microsoft.com/office/officeart/2005/8/layout/radial3"/>
    <dgm:cxn modelId="{D97C43FA-82A1-44DE-9D5D-BD94B4CA9FA6}" type="presParOf" srcId="{554070D3-19F8-407D-8D84-CFD0A286FA5B}" destId="{AF858F10-09A4-4041-8D5B-15F27B54EF54}" srcOrd="3" destOrd="0" presId="urn:microsoft.com/office/officeart/2005/8/layout/radial3"/>
    <dgm:cxn modelId="{17D0C3D3-B962-4FD4-9899-6B3AE39523FF}" type="presParOf" srcId="{554070D3-19F8-407D-8D84-CFD0A286FA5B}" destId="{6179EC75-8860-49BF-B403-50CB62C25041}" srcOrd="4" destOrd="0" presId="urn:microsoft.com/office/officeart/2005/8/layout/radial3"/>
    <dgm:cxn modelId="{9324E433-CD00-4FEE-9956-8AD2B7A99721}" type="presParOf" srcId="{554070D3-19F8-407D-8D84-CFD0A286FA5B}" destId="{639EA379-663F-402B-B17F-EFF1834FCF4F}" srcOrd="5" destOrd="0" presId="urn:microsoft.com/office/officeart/2005/8/layout/radial3"/>
    <dgm:cxn modelId="{24F10C79-A753-4597-9B28-2878BD2A1A6A}" type="presParOf" srcId="{554070D3-19F8-407D-8D84-CFD0A286FA5B}" destId="{641B21DC-6FA8-469C-946C-E0F9C052CC5C}" srcOrd="6" destOrd="0" presId="urn:microsoft.com/office/officeart/2005/8/layout/radial3"/>
    <dgm:cxn modelId="{453817F6-967A-49C1-84C7-005C5BD35D69}" type="presParOf" srcId="{554070D3-19F8-407D-8D84-CFD0A286FA5B}" destId="{F1AE5FDE-6D8B-41CE-B2AC-9BC0F199FDDA}" srcOrd="7"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0C978D-66BB-487B-BB23-ECEAA9EA1B8B}">
      <dsp:nvSpPr>
        <dsp:cNvPr id="0" name=""/>
        <dsp:cNvSpPr/>
      </dsp:nvSpPr>
      <dsp:spPr>
        <a:xfrm>
          <a:off x="3669650" y="1372543"/>
          <a:ext cx="3399868" cy="3399868"/>
        </a:xfrm>
        <a:prstGeom prst="ellipse">
          <a:avLst/>
        </a:prstGeom>
        <a:solidFill>
          <a:srgbClr val="5B9BD5">
            <a:alpha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uk-UA" sz="2400" b="1" kern="1200" dirty="0" err="1">
              <a:solidFill>
                <a:sysClr val="windowText" lastClr="000000"/>
              </a:solidFill>
              <a:latin typeface="Arial" panose="020B0604020202020204" pitchFamily="34" charset="0"/>
              <a:ea typeface="+mn-ea"/>
              <a:cs typeface="Arial" panose="020B0604020202020204" pitchFamily="34" charset="0"/>
            </a:rPr>
            <a:t>Агропродово-льча</a:t>
          </a:r>
          <a:r>
            <a:rPr lang="uk-UA" sz="2400" b="1" kern="1200" dirty="0">
              <a:solidFill>
                <a:sysClr val="windowText" lastClr="000000"/>
              </a:solidFill>
              <a:latin typeface="Arial" panose="020B0604020202020204" pitchFamily="34" charset="0"/>
              <a:ea typeface="+mn-ea"/>
              <a:cs typeface="Arial" panose="020B0604020202020204" pitchFamily="34" charset="0"/>
            </a:rPr>
            <a:t> система</a:t>
          </a:r>
        </a:p>
      </dsp:txBody>
      <dsp:txXfrm>
        <a:off x="4167549" y="1870442"/>
        <a:ext cx="2404070" cy="2404070"/>
      </dsp:txXfrm>
    </dsp:sp>
    <dsp:sp modelId="{4353FAEF-31F7-44AF-A5D7-10BC2F28BEDA}">
      <dsp:nvSpPr>
        <dsp:cNvPr id="0" name=""/>
        <dsp:cNvSpPr/>
      </dsp:nvSpPr>
      <dsp:spPr>
        <a:xfrm>
          <a:off x="4528582" y="0"/>
          <a:ext cx="1699934" cy="1699934"/>
        </a:xfrm>
        <a:prstGeom prst="ellipse">
          <a:avLst/>
        </a:prstGeom>
        <a:solidFill>
          <a:srgbClr val="5B9BD5">
            <a:alpha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uk-UA" sz="1800" kern="1200" dirty="0">
              <a:solidFill>
                <a:sysClr val="windowText" lastClr="000000"/>
              </a:solidFill>
              <a:latin typeface="Arial" panose="020B0604020202020204" pitchFamily="34" charset="0"/>
              <a:ea typeface="+mn-ea"/>
              <a:cs typeface="Arial" panose="020B0604020202020204" pitchFamily="34" charset="0"/>
            </a:rPr>
            <a:t>Харчова та пере-</a:t>
          </a:r>
          <a:r>
            <a:rPr lang="uk-UA" sz="1800" kern="1200" dirty="0" err="1">
              <a:solidFill>
                <a:sysClr val="windowText" lastClr="000000"/>
              </a:solidFill>
              <a:latin typeface="Arial" panose="020B0604020202020204" pitchFamily="34" charset="0"/>
              <a:ea typeface="+mn-ea"/>
              <a:cs typeface="Arial" panose="020B0604020202020204" pitchFamily="34" charset="0"/>
            </a:rPr>
            <a:t>робна</a:t>
          </a:r>
          <a:r>
            <a:rPr lang="uk-UA" sz="1800" kern="1200" dirty="0">
              <a:solidFill>
                <a:sysClr val="windowText" lastClr="000000"/>
              </a:solidFill>
              <a:latin typeface="Arial" panose="020B0604020202020204" pitchFamily="34" charset="0"/>
              <a:ea typeface="+mn-ea"/>
              <a:cs typeface="Arial" panose="020B0604020202020204" pitchFamily="34" charset="0"/>
            </a:rPr>
            <a:t> </a:t>
          </a:r>
          <a:r>
            <a:rPr lang="uk-UA" sz="1800" kern="1200" dirty="0" err="1">
              <a:solidFill>
                <a:sysClr val="windowText" lastClr="000000"/>
              </a:solidFill>
              <a:latin typeface="Arial" panose="020B0604020202020204" pitchFamily="34" charset="0"/>
              <a:ea typeface="+mn-ea"/>
              <a:cs typeface="Arial" panose="020B0604020202020204" pitchFamily="34" charset="0"/>
            </a:rPr>
            <a:t>промисло</a:t>
          </a:r>
          <a:r>
            <a:rPr lang="uk-UA" sz="1800" kern="1200" dirty="0">
              <a:solidFill>
                <a:sysClr val="windowText" lastClr="000000"/>
              </a:solidFill>
              <a:latin typeface="Arial" panose="020B0604020202020204" pitchFamily="34" charset="0"/>
              <a:ea typeface="+mn-ea"/>
              <a:cs typeface="Arial" panose="020B0604020202020204" pitchFamily="34" charset="0"/>
            </a:rPr>
            <a:t>-вість</a:t>
          </a:r>
        </a:p>
      </dsp:txBody>
      <dsp:txXfrm>
        <a:off x="4777532" y="248950"/>
        <a:ext cx="1202034" cy="1202034"/>
      </dsp:txXfrm>
    </dsp:sp>
    <dsp:sp modelId="{4E5672A7-53A8-40BF-B95A-2D6449351C9A}">
      <dsp:nvSpPr>
        <dsp:cNvPr id="0" name=""/>
        <dsp:cNvSpPr/>
      </dsp:nvSpPr>
      <dsp:spPr>
        <a:xfrm>
          <a:off x="6242680" y="841263"/>
          <a:ext cx="1699934" cy="1699934"/>
        </a:xfrm>
        <a:prstGeom prst="ellipse">
          <a:avLst/>
        </a:prstGeom>
        <a:solidFill>
          <a:srgbClr val="5B9BD5">
            <a:alpha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uk-UA" sz="2000" kern="1200" dirty="0">
              <a:solidFill>
                <a:sysClr val="windowText" lastClr="000000"/>
              </a:solidFill>
              <a:latin typeface="Arial" panose="020B0604020202020204" pitchFamily="34" charset="0"/>
              <a:ea typeface="+mn-ea"/>
              <a:cs typeface="Arial" panose="020B0604020202020204" pitchFamily="34" charset="0"/>
            </a:rPr>
            <a:t>Сільські території</a:t>
          </a:r>
        </a:p>
      </dsp:txBody>
      <dsp:txXfrm>
        <a:off x="6491630" y="1090213"/>
        <a:ext cx="1202034" cy="1202034"/>
      </dsp:txXfrm>
    </dsp:sp>
    <dsp:sp modelId="{AF858F10-09A4-4041-8D5B-15F27B54EF54}">
      <dsp:nvSpPr>
        <dsp:cNvPr id="0" name=""/>
        <dsp:cNvSpPr/>
      </dsp:nvSpPr>
      <dsp:spPr>
        <a:xfrm>
          <a:off x="6577426" y="2275774"/>
          <a:ext cx="1699934" cy="2424310"/>
        </a:xfrm>
        <a:prstGeom prst="ellipse">
          <a:avLst/>
        </a:prstGeom>
        <a:solidFill>
          <a:srgbClr val="5B9BD5">
            <a:alpha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uk-UA" sz="1800" kern="1200" dirty="0" err="1">
              <a:solidFill>
                <a:sysClr val="windowText" lastClr="000000"/>
              </a:solidFill>
              <a:latin typeface="Arial" panose="020B0604020202020204" pitchFamily="34" charset="0"/>
              <a:ea typeface="+mn-ea"/>
              <a:cs typeface="Arial" panose="020B0604020202020204" pitchFamily="34" charset="0"/>
            </a:rPr>
            <a:t>Агропродовольчий</a:t>
          </a:r>
          <a:r>
            <a:rPr lang="uk-UA" sz="1800" kern="1200" dirty="0">
              <a:solidFill>
                <a:sysClr val="windowText" lastClr="000000"/>
              </a:solidFill>
              <a:latin typeface="Arial" panose="020B0604020202020204" pitchFamily="34" charset="0"/>
              <a:ea typeface="+mn-ea"/>
              <a:cs typeface="Arial" panose="020B0604020202020204" pitchFamily="34" charset="0"/>
            </a:rPr>
            <a:t> ринок та його </a:t>
          </a:r>
          <a:r>
            <a:rPr lang="uk-UA" sz="1800" kern="1200" dirty="0" err="1">
              <a:solidFill>
                <a:sysClr val="windowText" lastClr="000000"/>
              </a:solidFill>
              <a:latin typeface="Arial" panose="020B0604020202020204" pitchFamily="34" charset="0"/>
              <a:ea typeface="+mn-ea"/>
              <a:cs typeface="Arial" panose="020B0604020202020204" pitchFamily="34" charset="0"/>
            </a:rPr>
            <a:t>субєкти</a:t>
          </a:r>
          <a:r>
            <a:rPr lang="uk-UA" sz="1800" kern="1200" dirty="0">
              <a:solidFill>
                <a:sysClr val="windowText" lastClr="000000"/>
              </a:solidFill>
              <a:latin typeface="Arial" panose="020B0604020202020204" pitchFamily="34" charset="0"/>
              <a:ea typeface="+mn-ea"/>
              <a:cs typeface="Arial" panose="020B0604020202020204" pitchFamily="34" charset="0"/>
            </a:rPr>
            <a:t> </a:t>
          </a:r>
        </a:p>
      </dsp:txBody>
      <dsp:txXfrm>
        <a:off x="6826376" y="2630806"/>
        <a:ext cx="1202034" cy="1714246"/>
      </dsp:txXfrm>
    </dsp:sp>
    <dsp:sp modelId="{6179EC75-8860-49BF-B403-50CB62C25041}">
      <dsp:nvSpPr>
        <dsp:cNvPr id="0" name=""/>
        <dsp:cNvSpPr/>
      </dsp:nvSpPr>
      <dsp:spPr>
        <a:xfrm>
          <a:off x="5444968" y="4218478"/>
          <a:ext cx="1699934" cy="1699934"/>
        </a:xfrm>
        <a:prstGeom prst="ellipse">
          <a:avLst/>
        </a:prstGeom>
        <a:solidFill>
          <a:srgbClr val="5B9BD5">
            <a:alpha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uk-UA" sz="2000" kern="1200" dirty="0">
              <a:solidFill>
                <a:sysClr val="windowText" lastClr="000000"/>
              </a:solidFill>
              <a:latin typeface="Arial" panose="020B0604020202020204" pitchFamily="34" charset="0"/>
              <a:ea typeface="+mn-ea"/>
              <a:cs typeface="Arial" panose="020B0604020202020204" pitchFamily="34" charset="0"/>
            </a:rPr>
            <a:t>Земельні, водні, лісові ресурси</a:t>
          </a:r>
        </a:p>
      </dsp:txBody>
      <dsp:txXfrm>
        <a:off x="5693918" y="4467428"/>
        <a:ext cx="1202034" cy="1202034"/>
      </dsp:txXfrm>
    </dsp:sp>
    <dsp:sp modelId="{639EA379-663F-402B-B17F-EFF1834FCF4F}">
      <dsp:nvSpPr>
        <dsp:cNvPr id="0" name=""/>
        <dsp:cNvSpPr/>
      </dsp:nvSpPr>
      <dsp:spPr>
        <a:xfrm>
          <a:off x="3470061" y="4120738"/>
          <a:ext cx="1876642" cy="1895392"/>
        </a:xfrm>
        <a:prstGeom prst="ellipse">
          <a:avLst/>
        </a:prstGeom>
        <a:solidFill>
          <a:srgbClr val="5B9BD5">
            <a:alpha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uk-UA" sz="1800" kern="1200" dirty="0">
              <a:solidFill>
                <a:sysClr val="windowText" lastClr="000000"/>
              </a:solidFill>
              <a:latin typeface="Arial" panose="020B0604020202020204" pitchFamily="34" charset="0"/>
              <a:ea typeface="+mn-ea"/>
              <a:cs typeface="Arial" panose="020B0604020202020204" pitchFamily="34" charset="0"/>
            </a:rPr>
            <a:t>Інституцій-на структура</a:t>
          </a:r>
        </a:p>
      </dsp:txBody>
      <dsp:txXfrm>
        <a:off x="3744889" y="4398312"/>
        <a:ext cx="1326986" cy="1340244"/>
      </dsp:txXfrm>
    </dsp:sp>
    <dsp:sp modelId="{641B21DC-6FA8-469C-946C-E0F9C052CC5C}">
      <dsp:nvSpPr>
        <dsp:cNvPr id="0" name=""/>
        <dsp:cNvSpPr/>
      </dsp:nvSpPr>
      <dsp:spPr>
        <a:xfrm>
          <a:off x="2249498" y="2635004"/>
          <a:ext cx="1920568" cy="1860866"/>
        </a:xfrm>
        <a:prstGeom prst="ellipse">
          <a:avLst/>
        </a:prstGeom>
        <a:solidFill>
          <a:srgbClr val="5B9BD5">
            <a:alpha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uk-UA" sz="1800" kern="1200" dirty="0">
              <a:solidFill>
                <a:sysClr val="windowText" lastClr="000000"/>
              </a:solidFill>
              <a:latin typeface="Arial" panose="020B0604020202020204" pitchFamily="34" charset="0"/>
              <a:ea typeface="+mn-ea"/>
              <a:cs typeface="Arial" panose="020B0604020202020204" pitchFamily="34" charset="0"/>
            </a:rPr>
            <a:t>Постачальники виробничих ресурсів</a:t>
          </a:r>
        </a:p>
      </dsp:txBody>
      <dsp:txXfrm>
        <a:off x="2530759" y="2907522"/>
        <a:ext cx="1358046" cy="1315830"/>
      </dsp:txXfrm>
    </dsp:sp>
    <dsp:sp modelId="{F1AE5FDE-6D8B-41CE-B2AC-9BC0F199FDDA}">
      <dsp:nvSpPr>
        <dsp:cNvPr id="0" name=""/>
        <dsp:cNvSpPr/>
      </dsp:nvSpPr>
      <dsp:spPr>
        <a:xfrm>
          <a:off x="2622086" y="775978"/>
          <a:ext cx="2058756" cy="1959004"/>
        </a:xfrm>
        <a:prstGeom prst="ellipse">
          <a:avLst/>
        </a:prstGeom>
        <a:solidFill>
          <a:srgbClr val="5B9BD5">
            <a:alpha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uk-UA" sz="2000" kern="1200" dirty="0">
              <a:solidFill>
                <a:sysClr val="windowText" lastClr="000000"/>
              </a:solidFill>
              <a:latin typeface="Arial" panose="020B0604020202020204" pitchFamily="34" charset="0"/>
              <a:ea typeface="+mn-ea"/>
              <a:cs typeface="Arial" panose="020B0604020202020204" pitchFamily="34" charset="0"/>
            </a:rPr>
            <a:t>Сільське господарство</a:t>
          </a:r>
        </a:p>
      </dsp:txBody>
      <dsp:txXfrm>
        <a:off x="2923584" y="1062867"/>
        <a:ext cx="1455760" cy="1385226"/>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DA0AF0-083F-45B9-B3A3-EC43DDED0A57}" type="datetimeFigureOut">
              <a:rPr lang="uk-UA" smtClean="0"/>
              <a:t>27.10.2021</a:t>
            </a:fld>
            <a:endParaRPr lang="uk-UA"/>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61C948-1B34-4145-A367-9787FE30532B}" type="slidenum">
              <a:rPr lang="uk-UA" smtClean="0"/>
              <a:t>‹#›</a:t>
            </a:fld>
            <a:endParaRPr lang="uk-UA"/>
          </a:p>
        </p:txBody>
      </p:sp>
    </p:spTree>
    <p:extLst>
      <p:ext uri="{BB962C8B-B14F-4D97-AF65-F5344CB8AC3E}">
        <p14:creationId xmlns:p14="http://schemas.microsoft.com/office/powerpoint/2010/main" val="2425980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uk-UA"/>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uk-UA"/>
          </a:p>
        </p:txBody>
      </p:sp>
      <p:sp>
        <p:nvSpPr>
          <p:cNvPr id="4" name="Дата 3"/>
          <p:cNvSpPr>
            <a:spLocks noGrp="1"/>
          </p:cNvSpPr>
          <p:nvPr>
            <p:ph type="dt" sz="half" idx="10"/>
          </p:nvPr>
        </p:nvSpPr>
        <p:spPr/>
        <p:txBody>
          <a:bodyPr/>
          <a:lstStyle/>
          <a:p>
            <a:fld id="{4BAB6F09-C090-4219-A72E-1207FB5A285F}" type="datetimeFigureOut">
              <a:rPr lang="uk-UA" smtClean="0"/>
              <a:t>27.10.2021</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DBA2696-D737-4756-A77C-7029DF9CE76B}" type="slidenum">
              <a:rPr lang="uk-UA" smtClean="0"/>
              <a:t>‹#›</a:t>
            </a:fld>
            <a:endParaRPr lang="uk-UA"/>
          </a:p>
        </p:txBody>
      </p:sp>
    </p:spTree>
    <p:extLst>
      <p:ext uri="{BB962C8B-B14F-4D97-AF65-F5344CB8AC3E}">
        <p14:creationId xmlns:p14="http://schemas.microsoft.com/office/powerpoint/2010/main" val="2157077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p:txBody>
          <a:bodyPr/>
          <a:lstStyle/>
          <a:p>
            <a:fld id="{4BAB6F09-C090-4219-A72E-1207FB5A285F}" type="datetimeFigureOut">
              <a:rPr lang="uk-UA" smtClean="0"/>
              <a:t>27.10.2021</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DBA2696-D737-4756-A77C-7029DF9CE76B}" type="slidenum">
              <a:rPr lang="uk-UA" smtClean="0"/>
              <a:t>‹#›</a:t>
            </a:fld>
            <a:endParaRPr lang="uk-UA"/>
          </a:p>
        </p:txBody>
      </p:sp>
    </p:spTree>
    <p:extLst>
      <p:ext uri="{BB962C8B-B14F-4D97-AF65-F5344CB8AC3E}">
        <p14:creationId xmlns:p14="http://schemas.microsoft.com/office/powerpoint/2010/main" val="1350209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endParaRPr lang="uk-UA"/>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p:txBody>
          <a:bodyPr/>
          <a:lstStyle/>
          <a:p>
            <a:fld id="{4BAB6F09-C090-4219-A72E-1207FB5A285F}" type="datetimeFigureOut">
              <a:rPr lang="uk-UA" smtClean="0"/>
              <a:t>27.10.2021</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DBA2696-D737-4756-A77C-7029DF9CE76B}" type="slidenum">
              <a:rPr lang="uk-UA" smtClean="0"/>
              <a:t>‹#›</a:t>
            </a:fld>
            <a:endParaRPr lang="uk-UA"/>
          </a:p>
        </p:txBody>
      </p:sp>
    </p:spTree>
    <p:extLst>
      <p:ext uri="{BB962C8B-B14F-4D97-AF65-F5344CB8AC3E}">
        <p14:creationId xmlns:p14="http://schemas.microsoft.com/office/powerpoint/2010/main" val="4917175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7814"/>
            <a:ext cx="10972800" cy="1139825"/>
          </a:xfrm>
        </p:spPr>
        <p:txBody>
          <a:bodyPr/>
          <a:lstStyle/>
          <a:p>
            <a:r>
              <a:rPr lang="ru-RU"/>
              <a:t>Образец заголовка</a:t>
            </a:r>
          </a:p>
        </p:txBody>
      </p:sp>
      <p:sp>
        <p:nvSpPr>
          <p:cNvPr id="3" name="Таблица 2"/>
          <p:cNvSpPr>
            <a:spLocks noGrp="1"/>
          </p:cNvSpPr>
          <p:nvPr>
            <p:ph type="tbl" idx="1"/>
          </p:nvPr>
        </p:nvSpPr>
        <p:spPr>
          <a:xfrm>
            <a:off x="609600" y="1600201"/>
            <a:ext cx="10972800" cy="4530725"/>
          </a:xfrm>
        </p:spPr>
        <p:txBody>
          <a:bodyPr/>
          <a:lstStyle/>
          <a:p>
            <a:endParaRPr lang="ru-RU"/>
          </a:p>
        </p:txBody>
      </p:sp>
      <p:sp>
        <p:nvSpPr>
          <p:cNvPr id="4" name="Дата 3"/>
          <p:cNvSpPr>
            <a:spLocks noGrp="1"/>
          </p:cNvSpPr>
          <p:nvPr>
            <p:ph type="dt" sz="half" idx="10"/>
          </p:nvPr>
        </p:nvSpPr>
        <p:spPr>
          <a:xfrm>
            <a:off x="609600" y="6243638"/>
            <a:ext cx="2844800" cy="457200"/>
          </a:xfrm>
        </p:spPr>
        <p:txBody>
          <a:bodyPr/>
          <a:lstStyle>
            <a:lvl1pPr>
              <a:defRPr/>
            </a:lvl1pPr>
          </a:lstStyle>
          <a:p>
            <a:endParaRPr lang="ru-RU" altLang="ru-RU"/>
          </a:p>
        </p:txBody>
      </p:sp>
      <p:sp>
        <p:nvSpPr>
          <p:cNvPr id="5" name="Нижний колонтитул 4"/>
          <p:cNvSpPr>
            <a:spLocks noGrp="1"/>
          </p:cNvSpPr>
          <p:nvPr>
            <p:ph type="ftr" sz="quarter" idx="11"/>
          </p:nvPr>
        </p:nvSpPr>
        <p:spPr>
          <a:xfrm>
            <a:off x="4165600" y="6248400"/>
            <a:ext cx="3860800" cy="457200"/>
          </a:xfrm>
        </p:spPr>
        <p:txBody>
          <a:bodyPr/>
          <a:lstStyle>
            <a:lvl1pPr>
              <a:defRPr/>
            </a:lvl1pPr>
          </a:lstStyle>
          <a:p>
            <a:endParaRPr lang="ru-RU" altLang="ru-RU"/>
          </a:p>
        </p:txBody>
      </p:sp>
      <p:sp>
        <p:nvSpPr>
          <p:cNvPr id="6" name="Номер слайда 5"/>
          <p:cNvSpPr>
            <a:spLocks noGrp="1"/>
          </p:cNvSpPr>
          <p:nvPr>
            <p:ph type="sldNum" sz="quarter" idx="12"/>
          </p:nvPr>
        </p:nvSpPr>
        <p:spPr>
          <a:xfrm>
            <a:off x="8737600" y="6243638"/>
            <a:ext cx="2844800" cy="457200"/>
          </a:xfrm>
        </p:spPr>
        <p:txBody>
          <a:bodyPr/>
          <a:lstStyle>
            <a:lvl1pPr>
              <a:defRPr/>
            </a:lvl1pPr>
          </a:lstStyle>
          <a:p>
            <a:fld id="{6A99F8C9-2BE4-4747-BFD5-5413DDF011E2}" type="slidenum">
              <a:rPr lang="ru-RU" altLang="ru-RU"/>
              <a:pPr/>
              <a:t>‹#›</a:t>
            </a:fld>
            <a:endParaRPr lang="ru-RU" altLang="ru-RU"/>
          </a:p>
        </p:txBody>
      </p:sp>
    </p:spTree>
    <p:extLst>
      <p:ext uri="{BB962C8B-B14F-4D97-AF65-F5344CB8AC3E}">
        <p14:creationId xmlns:p14="http://schemas.microsoft.com/office/powerpoint/2010/main" val="2849079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p:txBody>
          <a:bodyPr/>
          <a:lstStyle/>
          <a:p>
            <a:fld id="{4BAB6F09-C090-4219-A72E-1207FB5A285F}" type="datetimeFigureOut">
              <a:rPr lang="uk-UA" smtClean="0"/>
              <a:t>27.10.2021</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DBA2696-D737-4756-A77C-7029DF9CE76B}" type="slidenum">
              <a:rPr lang="uk-UA" smtClean="0"/>
              <a:t>‹#›</a:t>
            </a:fld>
            <a:endParaRPr lang="uk-UA"/>
          </a:p>
        </p:txBody>
      </p:sp>
    </p:spTree>
    <p:extLst>
      <p:ext uri="{BB962C8B-B14F-4D97-AF65-F5344CB8AC3E}">
        <p14:creationId xmlns:p14="http://schemas.microsoft.com/office/powerpoint/2010/main" val="2435636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uk-UA"/>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4BAB6F09-C090-4219-A72E-1207FB5A285F}" type="datetimeFigureOut">
              <a:rPr lang="uk-UA" smtClean="0"/>
              <a:t>27.10.2021</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DBA2696-D737-4756-A77C-7029DF9CE76B}" type="slidenum">
              <a:rPr lang="uk-UA" smtClean="0"/>
              <a:t>‹#›</a:t>
            </a:fld>
            <a:endParaRPr lang="uk-UA"/>
          </a:p>
        </p:txBody>
      </p:sp>
    </p:spTree>
    <p:extLst>
      <p:ext uri="{BB962C8B-B14F-4D97-AF65-F5344CB8AC3E}">
        <p14:creationId xmlns:p14="http://schemas.microsoft.com/office/powerpoint/2010/main" val="1498815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Дата 4"/>
          <p:cNvSpPr>
            <a:spLocks noGrp="1"/>
          </p:cNvSpPr>
          <p:nvPr>
            <p:ph type="dt" sz="half" idx="10"/>
          </p:nvPr>
        </p:nvSpPr>
        <p:spPr/>
        <p:txBody>
          <a:bodyPr/>
          <a:lstStyle/>
          <a:p>
            <a:fld id="{4BAB6F09-C090-4219-A72E-1207FB5A285F}" type="datetimeFigureOut">
              <a:rPr lang="uk-UA" smtClean="0"/>
              <a:t>27.10.2021</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4DBA2696-D737-4756-A77C-7029DF9CE76B}" type="slidenum">
              <a:rPr lang="uk-UA" smtClean="0"/>
              <a:t>‹#›</a:t>
            </a:fld>
            <a:endParaRPr lang="uk-UA"/>
          </a:p>
        </p:txBody>
      </p:sp>
    </p:spTree>
    <p:extLst>
      <p:ext uri="{BB962C8B-B14F-4D97-AF65-F5344CB8AC3E}">
        <p14:creationId xmlns:p14="http://schemas.microsoft.com/office/powerpoint/2010/main" val="1314259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endParaRPr lang="uk-UA"/>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7" name="Дата 6"/>
          <p:cNvSpPr>
            <a:spLocks noGrp="1"/>
          </p:cNvSpPr>
          <p:nvPr>
            <p:ph type="dt" sz="half" idx="10"/>
          </p:nvPr>
        </p:nvSpPr>
        <p:spPr/>
        <p:txBody>
          <a:bodyPr/>
          <a:lstStyle/>
          <a:p>
            <a:fld id="{4BAB6F09-C090-4219-A72E-1207FB5A285F}" type="datetimeFigureOut">
              <a:rPr lang="uk-UA" smtClean="0"/>
              <a:t>27.10.2021</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4DBA2696-D737-4756-A77C-7029DF9CE76B}" type="slidenum">
              <a:rPr lang="uk-UA" smtClean="0"/>
              <a:t>‹#›</a:t>
            </a:fld>
            <a:endParaRPr lang="uk-UA"/>
          </a:p>
        </p:txBody>
      </p:sp>
    </p:spTree>
    <p:extLst>
      <p:ext uri="{BB962C8B-B14F-4D97-AF65-F5344CB8AC3E}">
        <p14:creationId xmlns:p14="http://schemas.microsoft.com/office/powerpoint/2010/main" val="1433494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Дата 2"/>
          <p:cNvSpPr>
            <a:spLocks noGrp="1"/>
          </p:cNvSpPr>
          <p:nvPr>
            <p:ph type="dt" sz="half" idx="10"/>
          </p:nvPr>
        </p:nvSpPr>
        <p:spPr/>
        <p:txBody>
          <a:bodyPr/>
          <a:lstStyle/>
          <a:p>
            <a:fld id="{4BAB6F09-C090-4219-A72E-1207FB5A285F}" type="datetimeFigureOut">
              <a:rPr lang="uk-UA" smtClean="0"/>
              <a:t>27.10.2021</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4DBA2696-D737-4756-A77C-7029DF9CE76B}" type="slidenum">
              <a:rPr lang="uk-UA" smtClean="0"/>
              <a:t>‹#›</a:t>
            </a:fld>
            <a:endParaRPr lang="uk-UA"/>
          </a:p>
        </p:txBody>
      </p:sp>
    </p:spTree>
    <p:extLst>
      <p:ext uri="{BB962C8B-B14F-4D97-AF65-F5344CB8AC3E}">
        <p14:creationId xmlns:p14="http://schemas.microsoft.com/office/powerpoint/2010/main" val="49009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BAB6F09-C090-4219-A72E-1207FB5A285F}" type="datetimeFigureOut">
              <a:rPr lang="uk-UA" smtClean="0"/>
              <a:t>27.10.2021</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4DBA2696-D737-4756-A77C-7029DF9CE76B}" type="slidenum">
              <a:rPr lang="uk-UA" smtClean="0"/>
              <a:t>‹#›</a:t>
            </a:fld>
            <a:endParaRPr lang="uk-UA"/>
          </a:p>
        </p:txBody>
      </p:sp>
    </p:spTree>
    <p:extLst>
      <p:ext uri="{BB962C8B-B14F-4D97-AF65-F5344CB8AC3E}">
        <p14:creationId xmlns:p14="http://schemas.microsoft.com/office/powerpoint/2010/main" val="539429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uk-UA"/>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4BAB6F09-C090-4219-A72E-1207FB5A285F}" type="datetimeFigureOut">
              <a:rPr lang="uk-UA" smtClean="0"/>
              <a:t>27.10.2021</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4DBA2696-D737-4756-A77C-7029DF9CE76B}" type="slidenum">
              <a:rPr lang="uk-UA" smtClean="0"/>
              <a:t>‹#›</a:t>
            </a:fld>
            <a:endParaRPr lang="uk-UA"/>
          </a:p>
        </p:txBody>
      </p:sp>
    </p:spTree>
    <p:extLst>
      <p:ext uri="{BB962C8B-B14F-4D97-AF65-F5344CB8AC3E}">
        <p14:creationId xmlns:p14="http://schemas.microsoft.com/office/powerpoint/2010/main" val="887713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uk-UA"/>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4BAB6F09-C090-4219-A72E-1207FB5A285F}" type="datetimeFigureOut">
              <a:rPr lang="uk-UA" smtClean="0"/>
              <a:t>27.10.2021</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4DBA2696-D737-4756-A77C-7029DF9CE76B}" type="slidenum">
              <a:rPr lang="uk-UA" smtClean="0"/>
              <a:t>‹#›</a:t>
            </a:fld>
            <a:endParaRPr lang="uk-UA"/>
          </a:p>
        </p:txBody>
      </p:sp>
    </p:spTree>
    <p:extLst>
      <p:ext uri="{BB962C8B-B14F-4D97-AF65-F5344CB8AC3E}">
        <p14:creationId xmlns:p14="http://schemas.microsoft.com/office/powerpoint/2010/main" val="867988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uk-UA"/>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AB6F09-C090-4219-A72E-1207FB5A285F}" type="datetimeFigureOut">
              <a:rPr lang="uk-UA" smtClean="0"/>
              <a:t>27.10.2021</a:t>
            </a:fld>
            <a:endParaRPr lang="uk-UA"/>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BA2696-D737-4756-A77C-7029DF9CE76B}" type="slidenum">
              <a:rPr lang="uk-UA" smtClean="0"/>
              <a:t>‹#›</a:t>
            </a:fld>
            <a:endParaRPr lang="uk-UA"/>
          </a:p>
        </p:txBody>
      </p:sp>
    </p:spTree>
    <p:extLst>
      <p:ext uri="{BB962C8B-B14F-4D97-AF65-F5344CB8AC3E}">
        <p14:creationId xmlns:p14="http://schemas.microsoft.com/office/powerpoint/2010/main" val="2619058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ceur-ws.org/Vol-2732/20200471.pdf" TargetMode="External"/><Relationship Id="rId2" Type="http://schemas.openxmlformats.org/officeDocument/2006/relationships/hyperlink" Target="https://scholar.google.com.ua/scholar?oi=bibs&amp;cluster=5837728227695279799&amp;btnI=1&amp;hl=uk" TargetMode="Externa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icteri.org/icteri-2020/"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jpeg"/><Relationship Id="rId4" Type="http://schemas.openxmlformats.org/officeDocument/2006/relationships/image" Target="../media/image20.wmf"/></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uk-UA" sz="28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Аграрна політика: теоретичні засади, сутність та особливості формування і здійснення в умовах глобалізації</a:t>
            </a:r>
            <a:endParaRPr lang="ru-RU" sz="2800" b="1" dirty="0">
              <a:solidFill>
                <a:srgbClr val="002060"/>
              </a:solidFill>
              <a:latin typeface="Arial" panose="020B0604020202020204" pitchFamily="34" charset="0"/>
              <a:cs typeface="Arial" panose="020B0604020202020204" pitchFamily="34" charset="0"/>
            </a:endParaRPr>
          </a:p>
        </p:txBody>
      </p:sp>
      <p:sp>
        <p:nvSpPr>
          <p:cNvPr id="3" name="Подзаголовок 2"/>
          <p:cNvSpPr>
            <a:spLocks noGrp="1"/>
          </p:cNvSpPr>
          <p:nvPr>
            <p:ph type="subTitle" idx="1"/>
          </p:nvPr>
        </p:nvSpPr>
        <p:spPr>
          <a:xfrm>
            <a:off x="1524000" y="3340683"/>
            <a:ext cx="9144000" cy="1122450"/>
          </a:xfrm>
        </p:spPr>
        <p:txBody>
          <a:bodyPr/>
          <a:lstStyle/>
          <a:p>
            <a:endParaRPr lang="uk-UA" dirty="0"/>
          </a:p>
          <a:p>
            <a:r>
              <a:rPr lang="uk-UA" sz="2800" dirty="0">
                <a:latin typeface="Arial" panose="020B0604020202020204" pitchFamily="34" charset="0"/>
                <a:cs typeface="Arial" panose="020B0604020202020204" pitchFamily="34" charset="0"/>
              </a:rPr>
              <a:t>Лектор – професор Діброва А.Д.</a:t>
            </a:r>
            <a:endParaRPr lang="ru-RU" sz="2800" dirty="0">
              <a:latin typeface="Arial" panose="020B0604020202020204" pitchFamily="34" charset="0"/>
              <a:cs typeface="Arial" panose="020B0604020202020204" pitchFamily="34" charset="0"/>
            </a:endParaRPr>
          </a:p>
        </p:txBody>
      </p:sp>
      <p:sp>
        <p:nvSpPr>
          <p:cNvPr id="4" name="Подзаголовок 2"/>
          <p:cNvSpPr txBox="1">
            <a:spLocks/>
          </p:cNvSpPr>
          <p:nvPr/>
        </p:nvSpPr>
        <p:spPr>
          <a:xfrm>
            <a:off x="429237" y="117336"/>
            <a:ext cx="11333526" cy="704675"/>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uk-UA" dirty="0"/>
          </a:p>
          <a:p>
            <a:r>
              <a:rPr lang="uk-UA" sz="2800" b="1" dirty="0">
                <a:solidFill>
                  <a:schemeClr val="accent6">
                    <a:lumMod val="50000"/>
                  </a:schemeClr>
                </a:solidFill>
                <a:latin typeface="Arial" panose="020B0604020202020204" pitchFamily="34" charset="0"/>
                <a:cs typeface="Arial" panose="020B0604020202020204" pitchFamily="34" charset="0"/>
              </a:rPr>
              <a:t>Національний університет біоресурсів і природокористування України</a:t>
            </a:r>
            <a:endParaRPr lang="ru-RU" sz="2800" b="1" dirty="0">
              <a:solidFill>
                <a:schemeClr val="accent6">
                  <a:lumMod val="50000"/>
                </a:schemeClr>
              </a:solidFill>
              <a:latin typeface="Arial" panose="020B0604020202020204" pitchFamily="34" charset="0"/>
              <a:cs typeface="Arial" panose="020B0604020202020204" pitchFamily="34" charset="0"/>
            </a:endParaRPr>
          </a:p>
        </p:txBody>
      </p:sp>
      <p:sp>
        <p:nvSpPr>
          <p:cNvPr id="5" name="Подзаголовок 2"/>
          <p:cNvSpPr txBox="1">
            <a:spLocks/>
          </p:cNvSpPr>
          <p:nvPr/>
        </p:nvSpPr>
        <p:spPr>
          <a:xfrm>
            <a:off x="429237" y="822011"/>
            <a:ext cx="11333526" cy="647423"/>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uk-UA" dirty="0"/>
          </a:p>
          <a:p>
            <a:r>
              <a:rPr lang="uk-UA" sz="2800" b="1" dirty="0">
                <a:latin typeface="Arial" panose="020B0604020202020204" pitchFamily="34" charset="0"/>
                <a:cs typeface="Arial" panose="020B0604020202020204" pitchFamily="34" charset="0"/>
              </a:rPr>
              <a:t>Економічний факультет</a:t>
            </a:r>
            <a:endParaRPr lang="ru-RU" sz="2800" b="1" dirty="0">
              <a:latin typeface="Arial" panose="020B0604020202020204" pitchFamily="34" charset="0"/>
              <a:cs typeface="Arial" panose="020B0604020202020204" pitchFamily="34" charset="0"/>
            </a:endParaRPr>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612" y="4298347"/>
            <a:ext cx="3938806" cy="2497203"/>
          </a:xfrm>
          <a:prstGeom prst="rect">
            <a:avLst/>
          </a:prstGeom>
        </p:spPr>
      </p:pic>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29384" y="4327280"/>
            <a:ext cx="3120004" cy="2468270"/>
          </a:xfrm>
          <a:prstGeom prst="rect">
            <a:avLst/>
          </a:prstGeom>
        </p:spPr>
      </p:pic>
      <p:pic>
        <p:nvPicPr>
          <p:cNvPr id="10" name="Рисунок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0430" y="4330311"/>
            <a:ext cx="3709942" cy="2465239"/>
          </a:xfrm>
          <a:prstGeom prst="rect">
            <a:avLst/>
          </a:prstGeom>
        </p:spPr>
      </p:pic>
      <p:pic>
        <p:nvPicPr>
          <p:cNvPr id="11" name="Picture 15" descr="logo - EF"/>
          <p:cNvPicPr>
            <a:picLocks noChangeAspect="1" noChangeArrowheads="1"/>
          </p:cNvPicPr>
          <p:nvPr/>
        </p:nvPicPr>
        <p:blipFill>
          <a:blip r:embed="rId5"/>
          <a:srcRect/>
          <a:stretch>
            <a:fillRect/>
          </a:stretch>
        </p:blipFill>
        <p:spPr bwMode="auto">
          <a:xfrm>
            <a:off x="5721712" y="1552765"/>
            <a:ext cx="748575" cy="763398"/>
          </a:xfrm>
          <a:prstGeom prst="rect">
            <a:avLst/>
          </a:prstGeom>
          <a:noFill/>
          <a:ln w="9525">
            <a:noFill/>
            <a:miter lim="800000"/>
            <a:headEnd/>
            <a:tailEnd/>
          </a:ln>
        </p:spPr>
      </p:pic>
    </p:spTree>
    <p:extLst>
      <p:ext uri="{BB962C8B-B14F-4D97-AF65-F5344CB8AC3E}">
        <p14:creationId xmlns:p14="http://schemas.microsoft.com/office/powerpoint/2010/main" val="320594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55400"/>
            <a:ext cx="10515600" cy="733833"/>
          </a:xfrm>
        </p:spPr>
        <p:txBody>
          <a:bodyPr/>
          <a:lstStyle/>
          <a:p>
            <a:pPr algn="ctr"/>
            <a:r>
              <a:rPr lang="uk-UA" sz="3600" b="1" dirty="0">
                <a:solidFill>
                  <a:schemeClr val="accent5">
                    <a:lumMod val="75000"/>
                  </a:schemeClr>
                </a:solidFill>
                <a:latin typeface="Arial" panose="020B0604020202020204" pitchFamily="34" charset="0"/>
                <a:cs typeface="Arial" panose="020B0604020202020204" pitchFamily="34" charset="0"/>
              </a:rPr>
              <a:t>Складові агропродовольчої системи:</a:t>
            </a:r>
          </a:p>
        </p:txBody>
      </p:sp>
      <p:graphicFrame>
        <p:nvGraphicFramePr>
          <p:cNvPr id="5" name="Схема 4"/>
          <p:cNvGraphicFramePr/>
          <p:nvPr>
            <p:extLst>
              <p:ext uri="{D42A27DB-BD31-4B8C-83A1-F6EECF244321}">
                <p14:modId xmlns:p14="http://schemas.microsoft.com/office/powerpoint/2010/main" val="261999088"/>
              </p:ext>
            </p:extLst>
          </p:nvPr>
        </p:nvGraphicFramePr>
        <p:xfrm>
          <a:off x="528507" y="687897"/>
          <a:ext cx="10628852" cy="6023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15" descr="logo - EF"/>
          <p:cNvPicPr>
            <a:picLocks noChangeAspect="1" noChangeArrowheads="1"/>
          </p:cNvPicPr>
          <p:nvPr/>
        </p:nvPicPr>
        <p:blipFill>
          <a:blip r:embed="rId7"/>
          <a:srcRect/>
          <a:stretch>
            <a:fillRect/>
          </a:stretch>
        </p:blipFill>
        <p:spPr bwMode="auto">
          <a:xfrm>
            <a:off x="1" y="0"/>
            <a:ext cx="871966" cy="889233"/>
          </a:xfrm>
          <a:prstGeom prst="rect">
            <a:avLst/>
          </a:prstGeom>
          <a:noFill/>
          <a:ln w="9525">
            <a:noFill/>
            <a:miter lim="800000"/>
            <a:headEnd/>
            <a:tailEnd/>
          </a:ln>
        </p:spPr>
      </p:pic>
    </p:spTree>
    <p:extLst>
      <p:ext uri="{BB962C8B-B14F-4D97-AF65-F5344CB8AC3E}">
        <p14:creationId xmlns:p14="http://schemas.microsoft.com/office/powerpoint/2010/main" val="441973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62024" y="433053"/>
            <a:ext cx="10790951" cy="5892246"/>
          </a:xfrm>
        </p:spPr>
        <p:txBody>
          <a:bodyPr>
            <a:noAutofit/>
          </a:bodyPr>
          <a:lstStyle/>
          <a:p>
            <a:pPr marL="0" indent="0">
              <a:buNone/>
            </a:pPr>
            <a:r>
              <a:rPr lang="uk-UA" sz="3200" dirty="0">
                <a:latin typeface="Arial" panose="020B0604020202020204" pitchFamily="34" charset="0"/>
                <a:cs typeface="Arial" panose="020B0604020202020204" pitchFamily="34" charset="0"/>
              </a:rPr>
              <a:t>Сучасний стан розвитку сільського господарства зумовлюється глобальним впливом технологічної модернізації, застосуванням широкого спектру інновацій у землеробстві, рослинництві та тваринництві (наприклад, </a:t>
            </a:r>
            <a:r>
              <a:rPr lang="uk-UA" sz="3200" dirty="0" err="1">
                <a:solidFill>
                  <a:schemeClr val="accent5">
                    <a:lumMod val="75000"/>
                  </a:schemeClr>
                </a:solidFill>
                <a:latin typeface="Arial" panose="020B0604020202020204" pitchFamily="34" charset="0"/>
                <a:cs typeface="Arial" panose="020B0604020202020204" pitchFamily="34" charset="0"/>
              </a:rPr>
              <a:t>космомоніторинг</a:t>
            </a:r>
            <a:r>
              <a:rPr lang="uk-UA" sz="3200" dirty="0">
                <a:solidFill>
                  <a:schemeClr val="accent5">
                    <a:lumMod val="75000"/>
                  </a:schemeClr>
                </a:solidFill>
                <a:latin typeface="Arial" panose="020B0604020202020204" pitchFamily="34" charset="0"/>
                <a:cs typeface="Arial" panose="020B0604020202020204" pitchFamily="34" charset="0"/>
              </a:rPr>
              <a:t> і </a:t>
            </a:r>
            <a:r>
              <a:rPr lang="uk-UA" sz="3200" dirty="0" err="1">
                <a:solidFill>
                  <a:schemeClr val="accent5">
                    <a:lumMod val="75000"/>
                  </a:schemeClr>
                </a:solidFill>
                <a:latin typeface="Arial" panose="020B0604020202020204" pitchFamily="34" charset="0"/>
                <a:cs typeface="Arial" panose="020B0604020202020204" pitchFamily="34" charset="0"/>
              </a:rPr>
              <a:t>геоінформаційні</a:t>
            </a:r>
            <a:r>
              <a:rPr lang="uk-UA" sz="3200" dirty="0">
                <a:solidFill>
                  <a:schemeClr val="accent5">
                    <a:lumMod val="75000"/>
                  </a:schemeClr>
                </a:solidFill>
                <a:latin typeface="Arial" panose="020B0604020202020204" pitchFamily="34" charset="0"/>
                <a:cs typeface="Arial" panose="020B0604020202020204" pitchFamily="34" charset="0"/>
              </a:rPr>
              <a:t> системи, генна інженерія, моніторинг посівів у режимі он-лайн, застосування інформаційних технологій в сільськогосподарському виробництві </a:t>
            </a:r>
            <a:r>
              <a:rPr lang="uk-UA" sz="3200" dirty="0">
                <a:latin typeface="Arial" panose="020B0604020202020204" pitchFamily="34" charset="0"/>
                <a:cs typeface="Arial" panose="020B0604020202020204" pitchFamily="34" charset="0"/>
              </a:rPr>
              <a:t>та ін.). Адже всеохоплююче впровадження інновацій сприяє підвищенню продуктивності праці, економії різних видів ресурсів, зниженню собівартості агропродовольчої продукції, нарощуванню обсягів і підвищенню ефективності сільськогосподарського виробництва, що впливає на залучення інвестицій.</a:t>
            </a:r>
          </a:p>
        </p:txBody>
      </p:sp>
      <p:pic>
        <p:nvPicPr>
          <p:cNvPr id="4" name="Picture 15" descr="logo - EF"/>
          <p:cNvPicPr>
            <a:picLocks noChangeAspect="1" noChangeArrowheads="1"/>
          </p:cNvPicPr>
          <p:nvPr/>
        </p:nvPicPr>
        <p:blipFill>
          <a:blip r:embed="rId2"/>
          <a:srcRect/>
          <a:stretch>
            <a:fillRect/>
          </a:stretch>
        </p:blipFill>
        <p:spPr bwMode="auto">
          <a:xfrm>
            <a:off x="0" y="1"/>
            <a:ext cx="797931" cy="813732"/>
          </a:xfrm>
          <a:prstGeom prst="rect">
            <a:avLst/>
          </a:prstGeom>
          <a:noFill/>
          <a:ln w="9525">
            <a:noFill/>
            <a:miter lim="800000"/>
            <a:headEnd/>
            <a:tailEnd/>
          </a:ln>
        </p:spPr>
      </p:pic>
    </p:spTree>
    <p:extLst>
      <p:ext uri="{BB962C8B-B14F-4D97-AF65-F5344CB8AC3E}">
        <p14:creationId xmlns:p14="http://schemas.microsoft.com/office/powerpoint/2010/main" val="2167746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658332"/>
          </a:xfrm>
        </p:spPr>
        <p:txBody>
          <a:bodyPr>
            <a:normAutofit fontScale="90000"/>
          </a:bodyPr>
          <a:lstStyle/>
          <a:p>
            <a:pPr algn="ctr"/>
            <a:r>
              <a:rPr lang="uk-UA" sz="4000" b="1" dirty="0">
                <a:solidFill>
                  <a:schemeClr val="accent5">
                    <a:lumMod val="75000"/>
                  </a:schemeClr>
                </a:solidFill>
                <a:latin typeface="Arial" panose="020B0604020202020204" pitchFamily="34" charset="0"/>
                <a:cs typeface="Arial" panose="020B0604020202020204" pitchFamily="34" charset="0"/>
              </a:rPr>
              <a:t>Ефект впливу технологій на зміну цін </a:t>
            </a:r>
            <a:br>
              <a:rPr lang="uk-UA" dirty="0"/>
            </a:br>
            <a:endParaRPr lang="uk-UA" dirty="0"/>
          </a:p>
        </p:txBody>
      </p:sp>
      <p:pic>
        <p:nvPicPr>
          <p:cNvPr id="23" name="Объект 22"/>
          <p:cNvPicPr>
            <a:picLocks noGrp="1" noChangeAspect="1"/>
          </p:cNvPicPr>
          <p:nvPr>
            <p:ph idx="1"/>
          </p:nvPr>
        </p:nvPicPr>
        <p:blipFill>
          <a:blip r:embed="rId2"/>
          <a:stretch>
            <a:fillRect/>
          </a:stretch>
        </p:blipFill>
        <p:spPr>
          <a:xfrm>
            <a:off x="1044768" y="1227850"/>
            <a:ext cx="10714245" cy="4392773"/>
          </a:xfrm>
          <a:prstGeom prst="rect">
            <a:avLst/>
          </a:prstGeom>
        </p:spPr>
      </p:pic>
      <p:cxnSp>
        <p:nvCxnSpPr>
          <p:cNvPr id="24" name="Прямая со стрелкой 23"/>
          <p:cNvCxnSpPr/>
          <p:nvPr/>
        </p:nvCxnSpPr>
        <p:spPr>
          <a:xfrm flipH="1" flipV="1">
            <a:off x="2459075" y="2271895"/>
            <a:ext cx="0" cy="2689336"/>
          </a:xfrm>
          <a:prstGeom prst="straightConnector1">
            <a:avLst/>
          </a:prstGeom>
          <a:noFill/>
          <a:ln w="19050" cap="flat" cmpd="sng" algn="ctr">
            <a:solidFill>
              <a:sysClr val="windowText" lastClr="000000"/>
            </a:solidFill>
            <a:prstDash val="solid"/>
            <a:miter lim="800000"/>
            <a:tailEnd type="triangle"/>
          </a:ln>
          <a:effectLst/>
        </p:spPr>
      </p:cxnSp>
      <p:pic>
        <p:nvPicPr>
          <p:cNvPr id="3" name="Рисунок 2"/>
          <p:cNvPicPr>
            <a:picLocks noChangeAspect="1"/>
          </p:cNvPicPr>
          <p:nvPr/>
        </p:nvPicPr>
        <p:blipFill>
          <a:blip r:embed="rId3"/>
          <a:stretch>
            <a:fillRect/>
          </a:stretch>
        </p:blipFill>
        <p:spPr>
          <a:xfrm>
            <a:off x="7145848" y="1023458"/>
            <a:ext cx="4762500" cy="2686050"/>
          </a:xfrm>
          <a:prstGeom prst="rect">
            <a:avLst/>
          </a:prstGeom>
        </p:spPr>
      </p:pic>
      <p:pic>
        <p:nvPicPr>
          <p:cNvPr id="4" name="Рисунок 3"/>
          <p:cNvPicPr>
            <a:picLocks noChangeAspect="1"/>
          </p:cNvPicPr>
          <p:nvPr/>
        </p:nvPicPr>
        <p:blipFill>
          <a:blip r:embed="rId4"/>
          <a:stretch>
            <a:fillRect/>
          </a:stretch>
        </p:blipFill>
        <p:spPr>
          <a:xfrm>
            <a:off x="7424258" y="3909068"/>
            <a:ext cx="4484090" cy="2529027"/>
          </a:xfrm>
          <a:prstGeom prst="rect">
            <a:avLst/>
          </a:prstGeom>
        </p:spPr>
      </p:pic>
      <p:pic>
        <p:nvPicPr>
          <p:cNvPr id="7" name="Picture 15" descr="logo - EF"/>
          <p:cNvPicPr>
            <a:picLocks noChangeAspect="1" noChangeArrowheads="1"/>
          </p:cNvPicPr>
          <p:nvPr/>
        </p:nvPicPr>
        <p:blipFill>
          <a:blip r:embed="rId5"/>
          <a:srcRect/>
          <a:stretch>
            <a:fillRect/>
          </a:stretch>
        </p:blipFill>
        <p:spPr bwMode="auto">
          <a:xfrm>
            <a:off x="1" y="1"/>
            <a:ext cx="847288" cy="864066"/>
          </a:xfrm>
          <a:prstGeom prst="rect">
            <a:avLst/>
          </a:prstGeom>
          <a:noFill/>
          <a:ln w="9525">
            <a:noFill/>
            <a:miter lim="800000"/>
            <a:headEnd/>
            <a:tailEnd/>
          </a:ln>
        </p:spPr>
      </p:pic>
    </p:spTree>
    <p:extLst>
      <p:ext uri="{BB962C8B-B14F-4D97-AF65-F5344CB8AC3E}">
        <p14:creationId xmlns:p14="http://schemas.microsoft.com/office/powerpoint/2010/main" val="4153505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62024" y="412955"/>
            <a:ext cx="10391775" cy="5764008"/>
          </a:xfrm>
        </p:spPr>
        <p:txBody>
          <a:bodyPr>
            <a:normAutofit fontScale="92500" lnSpcReduction="10000"/>
          </a:bodyPr>
          <a:lstStyle/>
          <a:p>
            <a:pPr marL="0" indent="0">
              <a:buNone/>
            </a:pPr>
            <a:r>
              <a:rPr lang="uk-UA" sz="3200" dirty="0" err="1">
                <a:latin typeface="Arial" panose="020B0604020202020204" pitchFamily="34" charset="0"/>
                <a:cs typeface="Arial" panose="020B0604020202020204" pitchFamily="34" charset="0"/>
              </a:rPr>
              <a:t>Агропродовольча</a:t>
            </a:r>
            <a:r>
              <a:rPr lang="uk-UA" sz="3200" dirty="0">
                <a:latin typeface="Arial" panose="020B0604020202020204" pitchFamily="34" charset="0"/>
                <a:cs typeface="Arial" panose="020B0604020202020204" pitchFamily="34" charset="0"/>
              </a:rPr>
              <a:t> система України входить до складу світової агропродовольчої системи (САПС).</a:t>
            </a:r>
          </a:p>
          <a:p>
            <a:pPr marL="0" indent="0" algn="just">
              <a:buNone/>
            </a:pPr>
            <a:r>
              <a:rPr lang="uk-UA" sz="3200" dirty="0">
                <a:latin typeface="Arial" panose="020B0604020202020204" pitchFamily="34" charset="0"/>
                <a:cs typeface="Arial" panose="020B0604020202020204" pitchFamily="34" charset="0"/>
              </a:rPr>
              <a:t>САПС формується за результатами інтенсифікації міжнародної кооперації і поділу праці, взаємодії й глобалізації національних товарних систем у сфері виробництва і продажу агропродовольства. Її матеріальну основу складають багатогалузеві продовольчі комплекси, що включають у себе три функціональні сфери: </a:t>
            </a:r>
          </a:p>
          <a:p>
            <a:pPr marL="0" indent="0" algn="just">
              <a:buNone/>
            </a:pPr>
            <a:r>
              <a:rPr lang="uk-UA" sz="3200" dirty="0">
                <a:latin typeface="Arial" panose="020B0604020202020204" pitchFamily="34" charset="0"/>
                <a:cs typeface="Arial" panose="020B0604020202020204" pitchFamily="34" charset="0"/>
              </a:rPr>
              <a:t>виробництво засобів виробництва; </a:t>
            </a:r>
          </a:p>
          <a:p>
            <a:pPr marL="0" indent="0" algn="just">
              <a:buNone/>
            </a:pPr>
            <a:r>
              <a:rPr lang="uk-UA" sz="3200" dirty="0">
                <a:latin typeface="Arial" panose="020B0604020202020204" pitchFamily="34" charset="0"/>
                <a:cs typeface="Arial" panose="020B0604020202020204" pitchFamily="34" charset="0"/>
              </a:rPr>
              <a:t>сільське господарство, що виробляє сільськогосподарську сировину; </a:t>
            </a:r>
          </a:p>
          <a:p>
            <a:pPr marL="0" indent="0" algn="just">
              <a:buNone/>
            </a:pPr>
            <a:r>
              <a:rPr lang="uk-UA" sz="3200" dirty="0">
                <a:latin typeface="Arial" panose="020B0604020202020204" pitchFamily="34" charset="0"/>
                <a:cs typeface="Arial" panose="020B0604020202020204" pitchFamily="34" charset="0"/>
              </a:rPr>
              <a:t>переробку і збут сільськогосподарської сировини і продовольства. </a:t>
            </a:r>
          </a:p>
          <a:p>
            <a:endParaRPr lang="uk-UA" dirty="0"/>
          </a:p>
        </p:txBody>
      </p:sp>
      <p:pic>
        <p:nvPicPr>
          <p:cNvPr id="4" name="Picture 15" descr="logo - EF"/>
          <p:cNvPicPr>
            <a:picLocks noChangeAspect="1" noChangeArrowheads="1"/>
          </p:cNvPicPr>
          <p:nvPr/>
        </p:nvPicPr>
        <p:blipFill>
          <a:blip r:embed="rId2"/>
          <a:srcRect/>
          <a:stretch>
            <a:fillRect/>
          </a:stretch>
        </p:blipFill>
        <p:spPr bwMode="auto">
          <a:xfrm>
            <a:off x="0" y="1"/>
            <a:ext cx="765027" cy="780176"/>
          </a:xfrm>
          <a:prstGeom prst="rect">
            <a:avLst/>
          </a:prstGeom>
          <a:noFill/>
          <a:ln w="9525">
            <a:noFill/>
            <a:miter lim="800000"/>
            <a:headEnd/>
            <a:tailEnd/>
          </a:ln>
        </p:spPr>
      </p:pic>
    </p:spTree>
    <p:extLst>
      <p:ext uri="{BB962C8B-B14F-4D97-AF65-F5344CB8AC3E}">
        <p14:creationId xmlns:p14="http://schemas.microsoft.com/office/powerpoint/2010/main" val="250755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58649"/>
            <a:ext cx="10515600" cy="804914"/>
          </a:xfrm>
        </p:spPr>
        <p:txBody>
          <a:bodyPr/>
          <a:lstStyle/>
          <a:p>
            <a:pPr algn="ctr"/>
            <a:r>
              <a:rPr lang="uk-UA" b="1" dirty="0">
                <a:solidFill>
                  <a:schemeClr val="accent5">
                    <a:lumMod val="75000"/>
                  </a:schemeClr>
                </a:solidFill>
                <a:latin typeface="Arial" panose="020B0604020202020204" pitchFamily="34" charset="0"/>
                <a:cs typeface="Arial" panose="020B0604020202020204" pitchFamily="34" charset="0"/>
              </a:rPr>
              <a:t>Основні елементи САПС: </a:t>
            </a:r>
          </a:p>
        </p:txBody>
      </p:sp>
      <p:sp>
        <p:nvSpPr>
          <p:cNvPr id="3" name="Объект 2"/>
          <p:cNvSpPr>
            <a:spLocks noGrp="1"/>
          </p:cNvSpPr>
          <p:nvPr>
            <p:ph idx="1"/>
          </p:nvPr>
        </p:nvSpPr>
        <p:spPr>
          <a:xfrm>
            <a:off x="550607" y="1078373"/>
            <a:ext cx="11287432" cy="5597730"/>
          </a:xfrm>
        </p:spPr>
        <p:txBody>
          <a:bodyPr>
            <a:normAutofit fontScale="55000" lnSpcReduction="20000"/>
          </a:bodyPr>
          <a:lstStyle/>
          <a:p>
            <a:pPr marL="0" indent="0">
              <a:buNone/>
            </a:pPr>
            <a:r>
              <a:rPr lang="uk-UA" sz="3300" dirty="0">
                <a:latin typeface="Arial" panose="020B0604020202020204" pitchFamily="34" charset="0"/>
                <a:cs typeface="Arial" panose="020B0604020202020204" pitchFamily="34" charset="0"/>
              </a:rPr>
              <a:t>– </a:t>
            </a:r>
            <a:r>
              <a:rPr lang="uk-UA" sz="5100" dirty="0">
                <a:latin typeface="Arial" panose="020B0604020202020204" pitchFamily="34" charset="0"/>
                <a:cs typeface="Arial" panose="020B0604020202020204" pitchFamily="34" charset="0"/>
              </a:rPr>
              <a:t>міжнародна торгівля, що охоплює всі сфери продовольчого комплексу, вивезення капіталу і технологій, пов'язаних з розвитком агробізнесу;</a:t>
            </a:r>
          </a:p>
          <a:p>
            <a:pPr marL="0" indent="0">
              <a:buNone/>
            </a:pPr>
            <a:r>
              <a:rPr lang="uk-UA" sz="5100" dirty="0">
                <a:latin typeface="Arial" panose="020B0604020202020204" pitchFamily="34" charset="0"/>
                <a:cs typeface="Arial" panose="020B0604020202020204" pitchFamily="34" charset="0"/>
              </a:rPr>
              <a:t>- інтернаціоналізація наукових досліджень, </a:t>
            </a:r>
          </a:p>
          <a:p>
            <a:pPr marL="0" indent="0">
              <a:buNone/>
            </a:pPr>
            <a:r>
              <a:rPr lang="uk-UA" sz="5100" dirty="0">
                <a:latin typeface="Arial" panose="020B0604020202020204" pitchFamily="34" charset="0"/>
                <a:cs typeface="Arial" panose="020B0604020202020204" pitchFamily="34" charset="0"/>
              </a:rPr>
              <a:t>- підготовка управлінських кадрів; </a:t>
            </a:r>
          </a:p>
          <a:p>
            <a:pPr marL="0" indent="0">
              <a:buNone/>
            </a:pPr>
            <a:r>
              <a:rPr lang="uk-UA" sz="5100" dirty="0">
                <a:latin typeface="Arial" panose="020B0604020202020204" pitchFamily="34" charset="0"/>
                <a:cs typeface="Arial" panose="020B0604020202020204" pitchFamily="34" charset="0"/>
              </a:rPr>
              <a:t>- організація і діяльність міжнаціональних і наднаціональних угод та організаційних структур, що впливають на всі аспекти формування і функціонування світової агропродовольчої системи. При цьому кожний із зазначених елементів не є чимось новим. </a:t>
            </a:r>
          </a:p>
          <a:p>
            <a:pPr marL="0" indent="0">
              <a:buNone/>
            </a:pPr>
            <a:r>
              <a:rPr lang="uk-UA" sz="5100" dirty="0">
                <a:latin typeface="Arial" panose="020B0604020202020204" pitchFamily="34" charset="0"/>
                <a:cs typeface="Arial" panose="020B0604020202020204" pitchFamily="34" charset="0"/>
              </a:rPr>
              <a:t>Новим, на наш погляд, за останні роки виявився ефект синергії процесів інтернаціоналізації, що дозволяє стверджувати про формування якісно нового рівня розвитку продуктивних сил. Найважливішим новим елементом світового продовольчого господарства стала система глобальної інформації і прийняття управлінських рішень, що підвищує швидкість та ефективність світових господарських зв'язків у сфері агробізнесу</a:t>
            </a:r>
            <a:endParaRPr lang="uk-UA" sz="5100" dirty="0"/>
          </a:p>
        </p:txBody>
      </p:sp>
      <p:pic>
        <p:nvPicPr>
          <p:cNvPr id="4" name="Picture 15" descr="logo - EF"/>
          <p:cNvPicPr>
            <a:picLocks noChangeAspect="1" noChangeArrowheads="1"/>
          </p:cNvPicPr>
          <p:nvPr/>
        </p:nvPicPr>
        <p:blipFill>
          <a:blip r:embed="rId2"/>
          <a:srcRect/>
          <a:stretch>
            <a:fillRect/>
          </a:stretch>
        </p:blipFill>
        <p:spPr bwMode="auto">
          <a:xfrm>
            <a:off x="0" y="0"/>
            <a:ext cx="806157" cy="822121"/>
          </a:xfrm>
          <a:prstGeom prst="rect">
            <a:avLst/>
          </a:prstGeom>
          <a:noFill/>
          <a:ln w="9525">
            <a:noFill/>
            <a:miter lim="800000"/>
            <a:headEnd/>
            <a:tailEnd/>
          </a:ln>
        </p:spPr>
      </p:pic>
    </p:spTree>
    <p:extLst>
      <p:ext uri="{BB962C8B-B14F-4D97-AF65-F5344CB8AC3E}">
        <p14:creationId xmlns:p14="http://schemas.microsoft.com/office/powerpoint/2010/main" val="2805702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88144"/>
            <a:ext cx="10515600" cy="1011391"/>
          </a:xfrm>
        </p:spPr>
        <p:txBody>
          <a:bodyPr>
            <a:normAutofit fontScale="90000"/>
          </a:bodyPr>
          <a:lstStyle/>
          <a:p>
            <a:pPr algn="ctr"/>
            <a:r>
              <a:rPr lang="uk-UA" sz="3600" b="1" dirty="0">
                <a:solidFill>
                  <a:schemeClr val="accent5">
                    <a:lumMod val="75000"/>
                  </a:schemeClr>
                </a:solidFill>
                <a:latin typeface="Arial" panose="020B0604020202020204" pitchFamily="34" charset="0"/>
                <a:cs typeface="Arial" panose="020B0604020202020204" pitchFamily="34" charset="0"/>
              </a:rPr>
              <a:t>Місце сільського господарства слід характеризувати й оцінювати з трьох позицій: </a:t>
            </a:r>
          </a:p>
        </p:txBody>
      </p:sp>
      <p:sp>
        <p:nvSpPr>
          <p:cNvPr id="3" name="Объект 2"/>
          <p:cNvSpPr>
            <a:spLocks noGrp="1"/>
          </p:cNvSpPr>
          <p:nvPr>
            <p:ph idx="1"/>
          </p:nvPr>
        </p:nvSpPr>
        <p:spPr>
          <a:xfrm>
            <a:off x="491613" y="1199535"/>
            <a:ext cx="11238271" cy="5378246"/>
          </a:xfrm>
        </p:spPr>
        <p:txBody>
          <a:bodyPr>
            <a:normAutofit fontScale="85000" lnSpcReduction="20000"/>
          </a:bodyPr>
          <a:lstStyle/>
          <a:p>
            <a:pPr lvl="0"/>
            <a:r>
              <a:rPr lang="uk-UA" sz="3100" dirty="0">
                <a:latin typeface="Arial" panose="020B0604020202020204" pitchFamily="34" charset="0"/>
                <a:cs typeface="Arial" panose="020B0604020202020204" pitchFamily="34" charset="0"/>
              </a:rPr>
              <a:t>з організаційно-господарської точки зору сільського господарства визначається тим, що воно є важливим споживачем матеріально-технічних ресурсів промислового походження, залишаючись водночас і головним постачальником сільськогосподарської сировини для харчової та переробної промисловості й отримання в кінцевому результаті продовольчих і непродовольчих товарів сільськогосподарського призначення;</a:t>
            </a:r>
          </a:p>
          <a:p>
            <a:pPr lvl="0"/>
            <a:r>
              <a:rPr lang="uk-UA" sz="3100" dirty="0">
                <a:latin typeface="Arial" panose="020B0604020202020204" pitchFamily="34" charset="0"/>
                <a:cs typeface="Arial" panose="020B0604020202020204" pitchFamily="34" charset="0"/>
              </a:rPr>
              <a:t>у соціально-економічному аспекті роль сільського господарства визначається тим, що його економічний і фінансовий стан цілком залежить від рівня і співвідношення цін, якими воно сплачує за матеріально-технічні ресурси і за якими продає вироблену продукцію, а також від розцінок і тарифів на оплату за різноманітних промислово-виробничі послуги;</a:t>
            </a:r>
          </a:p>
          <a:p>
            <a:pPr lvl="0"/>
            <a:r>
              <a:rPr lang="uk-UA" sz="3100" dirty="0">
                <a:latin typeface="Arial" panose="020B0604020202020204" pitchFamily="34" charset="0"/>
                <a:cs typeface="Arial" panose="020B0604020202020204" pitchFamily="34" charset="0"/>
              </a:rPr>
              <a:t>у </a:t>
            </a:r>
            <a:r>
              <a:rPr lang="uk-UA" sz="3100" dirty="0" err="1">
                <a:latin typeface="Arial" panose="020B0604020202020204" pitchFamily="34" charset="0"/>
                <a:cs typeface="Arial" panose="020B0604020202020204" pitchFamily="34" charset="0"/>
              </a:rPr>
              <a:t>гуманістично</a:t>
            </a:r>
            <a:r>
              <a:rPr lang="uk-UA" sz="3100" dirty="0">
                <a:latin typeface="Arial" panose="020B0604020202020204" pitchFamily="34" charset="0"/>
                <a:cs typeface="Arial" panose="020B0604020202020204" pitchFamily="34" charset="0"/>
              </a:rPr>
              <a:t>-психологічному сенсі сільське господарство залишається єдиним і головним джерелом формування добробуту селян, відтворення їхнього виробничого і життєвого середовища. </a:t>
            </a:r>
          </a:p>
          <a:p>
            <a:pPr marL="0" indent="0">
              <a:buNone/>
            </a:pPr>
            <a:endParaRPr lang="uk-UA" dirty="0"/>
          </a:p>
          <a:p>
            <a:endParaRPr lang="uk-UA" dirty="0"/>
          </a:p>
        </p:txBody>
      </p:sp>
      <p:pic>
        <p:nvPicPr>
          <p:cNvPr id="4" name="Picture 15" descr="logo - EF"/>
          <p:cNvPicPr>
            <a:picLocks noChangeAspect="1" noChangeArrowheads="1"/>
          </p:cNvPicPr>
          <p:nvPr/>
        </p:nvPicPr>
        <p:blipFill>
          <a:blip r:embed="rId2"/>
          <a:srcRect/>
          <a:stretch>
            <a:fillRect/>
          </a:stretch>
        </p:blipFill>
        <p:spPr bwMode="auto">
          <a:xfrm>
            <a:off x="1" y="0"/>
            <a:ext cx="822610" cy="838899"/>
          </a:xfrm>
          <a:prstGeom prst="rect">
            <a:avLst/>
          </a:prstGeom>
          <a:noFill/>
          <a:ln w="9525">
            <a:noFill/>
            <a:miter lim="800000"/>
            <a:headEnd/>
            <a:tailEnd/>
          </a:ln>
        </p:spPr>
      </p:pic>
    </p:spTree>
    <p:extLst>
      <p:ext uri="{BB962C8B-B14F-4D97-AF65-F5344CB8AC3E}">
        <p14:creationId xmlns:p14="http://schemas.microsoft.com/office/powerpoint/2010/main" val="788444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18485"/>
            <a:ext cx="10515600" cy="1254265"/>
          </a:xfrm>
        </p:spPr>
        <p:txBody>
          <a:bodyPr>
            <a:normAutofit fontScale="90000"/>
          </a:bodyPr>
          <a:lstStyle/>
          <a:p>
            <a:pPr lvl="1" algn="ctr" rtl="0">
              <a:lnSpc>
                <a:spcPct val="90000"/>
              </a:lnSpc>
              <a:spcBef>
                <a:spcPct val="0"/>
              </a:spcBef>
            </a:pPr>
            <a:r>
              <a:rPr lang="uk-UA" sz="3600" b="1" dirty="0">
                <a:solidFill>
                  <a:schemeClr val="accent5">
                    <a:lumMod val="75000"/>
                  </a:schemeClr>
                </a:solidFill>
                <a:latin typeface="Arial" panose="020B0604020202020204" pitchFamily="34" charset="0"/>
                <a:cs typeface="Arial" panose="020B0604020202020204" pitchFamily="34" charset="0"/>
              </a:rPr>
              <a:t>2. Сутність, особливості формування та реалізації аграрної політики</a:t>
            </a:r>
            <a:br>
              <a:rPr lang="ru-RU" sz="1400" dirty="0"/>
            </a:br>
            <a:br>
              <a:rPr lang="uk-UA" dirty="0">
                <a:latin typeface="Arial" panose="020B0604020202020204" pitchFamily="34" charset="0"/>
                <a:cs typeface="Arial" panose="020B0604020202020204" pitchFamily="34" charset="0"/>
              </a:rPr>
            </a:br>
            <a:endParaRPr lang="ru-RU" dirty="0"/>
          </a:p>
        </p:txBody>
      </p:sp>
      <p:sp>
        <p:nvSpPr>
          <p:cNvPr id="3" name="Объект 2"/>
          <p:cNvSpPr>
            <a:spLocks noGrp="1"/>
          </p:cNvSpPr>
          <p:nvPr>
            <p:ph idx="1"/>
          </p:nvPr>
        </p:nvSpPr>
        <p:spPr>
          <a:xfrm>
            <a:off x="432619" y="1124794"/>
            <a:ext cx="11415252" cy="5344832"/>
          </a:xfrm>
        </p:spPr>
        <p:txBody>
          <a:bodyPr>
            <a:normAutofit/>
          </a:bodyPr>
          <a:lstStyle/>
          <a:p>
            <a:pPr marL="0" indent="0" algn="just">
              <a:buNone/>
            </a:pPr>
            <a:r>
              <a:rPr lang="uk-UA" dirty="0"/>
              <a:t>	</a:t>
            </a:r>
            <a:r>
              <a:rPr lang="uk-UA" dirty="0">
                <a:latin typeface="Arial" panose="020B0604020202020204" pitchFamily="34" charset="0"/>
                <a:cs typeface="Arial" panose="020B0604020202020204" pitchFamily="34" charset="0"/>
              </a:rPr>
              <a:t>Термін «політика» має грецьке походження і перекладається як «мистецтво управління державою». У такому розумінні політика, як термінологічне поняття, означає цілеспрямовану діяльність держави у взаємовідносинах між різними суспільними групами, державами й народами, пов’язану з боротьбою за здобуття або утримання державної влади як знаряддя формування й регулювання цих відносин. Це система цілей і засобів їх досягнення тієї чи іншої держави у сфері внутрішнього й зовнішнього життя. </a:t>
            </a:r>
          </a:p>
          <a:p>
            <a:pPr marL="0" indent="0" algn="just">
              <a:buNone/>
            </a:pPr>
            <a:r>
              <a:rPr lang="uk-UA" dirty="0">
                <a:latin typeface="Arial" panose="020B0604020202020204" pitchFamily="34" charset="0"/>
                <a:cs typeface="Arial" panose="020B0604020202020204" pitchFamily="34" charset="0"/>
              </a:rPr>
              <a:t>	</a:t>
            </a:r>
            <a:r>
              <a:rPr lang="uk-UA" sz="1600" dirty="0">
                <a:latin typeface="Arial" panose="020B0604020202020204" pitchFamily="34" charset="0"/>
                <a:cs typeface="Arial" panose="020B0604020202020204" pitchFamily="34" charset="0"/>
              </a:rPr>
              <a:t>Великий енциклопедичний юридичний словник / </a:t>
            </a:r>
            <a:r>
              <a:rPr lang="ru-RU" sz="1600" dirty="0">
                <a:latin typeface="Arial" panose="020B0604020202020204" pitchFamily="34" charset="0"/>
                <a:cs typeface="Arial" panose="020B0604020202020204" pitchFamily="34" charset="0"/>
              </a:rPr>
              <a:t>[</a:t>
            </a:r>
            <a:r>
              <a:rPr lang="uk-UA" sz="1600" dirty="0">
                <a:latin typeface="Arial" panose="020B0604020202020204" pitchFamily="34" charset="0"/>
                <a:cs typeface="Arial" panose="020B0604020202020204" pitchFamily="34" charset="0"/>
              </a:rPr>
              <a:t>за ред. Ю.С. </a:t>
            </a:r>
            <a:r>
              <a:rPr lang="uk-UA" sz="1600" dirty="0" err="1">
                <a:latin typeface="Arial" panose="020B0604020202020204" pitchFamily="34" charset="0"/>
                <a:cs typeface="Arial" panose="020B0604020202020204" pitchFamily="34" charset="0"/>
              </a:rPr>
              <a:t>Шемшученка</a:t>
            </a:r>
            <a:r>
              <a:rPr lang="ru-RU" sz="1600" dirty="0">
                <a:latin typeface="Arial" panose="020B0604020202020204" pitchFamily="34" charset="0"/>
                <a:cs typeface="Arial" panose="020B0604020202020204" pitchFamily="34" charset="0"/>
              </a:rPr>
              <a:t>]</a:t>
            </a:r>
            <a:r>
              <a:rPr lang="uk-UA" sz="1600" dirty="0">
                <a:latin typeface="Arial" panose="020B0604020202020204" pitchFamily="34" charset="0"/>
                <a:cs typeface="Arial" panose="020B0604020202020204" pitchFamily="34" charset="0"/>
              </a:rPr>
              <a:t>. – К. : ТОВ «Вид-во «Юридична думка», 2007. – С. 652.</a:t>
            </a:r>
          </a:p>
          <a:p>
            <a:pPr marL="0" lvl="0" indent="0">
              <a:buNone/>
            </a:pPr>
            <a:endParaRPr lang="ru-RU" dirty="0"/>
          </a:p>
          <a:p>
            <a:endParaRPr lang="uk-UA" dirty="0"/>
          </a:p>
          <a:p>
            <a:pPr marL="0" indent="0">
              <a:buNone/>
            </a:pPr>
            <a:endParaRPr lang="uk-UA" dirty="0"/>
          </a:p>
          <a:p>
            <a:pPr marL="0" indent="0">
              <a:buNone/>
            </a:pPr>
            <a:endParaRPr lang="ru-RU" dirty="0"/>
          </a:p>
        </p:txBody>
      </p:sp>
      <p:pic>
        <p:nvPicPr>
          <p:cNvPr id="4" name="Picture 15" descr="logo - EF"/>
          <p:cNvPicPr>
            <a:picLocks noChangeAspect="1" noChangeArrowheads="1"/>
          </p:cNvPicPr>
          <p:nvPr/>
        </p:nvPicPr>
        <p:blipFill>
          <a:blip r:embed="rId2"/>
          <a:srcRect/>
          <a:stretch>
            <a:fillRect/>
          </a:stretch>
        </p:blipFill>
        <p:spPr bwMode="auto">
          <a:xfrm>
            <a:off x="1" y="1"/>
            <a:ext cx="830836" cy="847288"/>
          </a:xfrm>
          <a:prstGeom prst="rect">
            <a:avLst/>
          </a:prstGeom>
          <a:noFill/>
          <a:ln w="9525">
            <a:noFill/>
            <a:miter lim="800000"/>
            <a:headEnd/>
            <a:tailEnd/>
          </a:ln>
        </p:spPr>
      </p:pic>
    </p:spTree>
    <p:extLst>
      <p:ext uri="{BB962C8B-B14F-4D97-AF65-F5344CB8AC3E}">
        <p14:creationId xmlns:p14="http://schemas.microsoft.com/office/powerpoint/2010/main" val="39625597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18485"/>
            <a:ext cx="10515600" cy="1254265"/>
          </a:xfrm>
        </p:spPr>
        <p:txBody>
          <a:bodyPr>
            <a:normAutofit fontScale="90000"/>
          </a:bodyPr>
          <a:lstStyle/>
          <a:p>
            <a:pPr lvl="1" algn="ctr" rtl="0">
              <a:lnSpc>
                <a:spcPct val="90000"/>
              </a:lnSpc>
              <a:spcBef>
                <a:spcPct val="0"/>
              </a:spcBef>
            </a:pPr>
            <a:r>
              <a:rPr lang="uk-UA" sz="3600" b="1" dirty="0">
                <a:solidFill>
                  <a:schemeClr val="accent5">
                    <a:lumMod val="75000"/>
                  </a:schemeClr>
                </a:solidFill>
                <a:latin typeface="Arial" panose="020B0604020202020204" pitchFamily="34" charset="0"/>
                <a:cs typeface="Arial" panose="020B0604020202020204" pitchFamily="34" charset="0"/>
              </a:rPr>
              <a:t>2. Сутність, особливості формування та реалізації аграрної політики</a:t>
            </a:r>
            <a:br>
              <a:rPr lang="ru-RU" sz="1400" dirty="0"/>
            </a:br>
            <a:br>
              <a:rPr lang="uk-UA" dirty="0">
                <a:latin typeface="Arial" panose="020B0604020202020204" pitchFamily="34" charset="0"/>
                <a:cs typeface="Arial" panose="020B0604020202020204" pitchFamily="34" charset="0"/>
              </a:rPr>
            </a:br>
            <a:endParaRPr lang="ru-RU" dirty="0"/>
          </a:p>
        </p:txBody>
      </p:sp>
      <p:sp>
        <p:nvSpPr>
          <p:cNvPr id="3" name="Объект 2"/>
          <p:cNvSpPr>
            <a:spLocks noGrp="1"/>
          </p:cNvSpPr>
          <p:nvPr>
            <p:ph idx="1"/>
          </p:nvPr>
        </p:nvSpPr>
        <p:spPr>
          <a:xfrm>
            <a:off x="432619" y="1124794"/>
            <a:ext cx="11415252" cy="5344832"/>
          </a:xfrm>
        </p:spPr>
        <p:txBody>
          <a:bodyPr>
            <a:normAutofit fontScale="92500" lnSpcReduction="20000"/>
          </a:bodyPr>
          <a:lstStyle/>
          <a:p>
            <a:pPr marL="0" indent="0">
              <a:buNone/>
            </a:pPr>
            <a:r>
              <a:rPr lang="uk-UA" sz="2600" b="1" dirty="0">
                <a:latin typeface="Arial" panose="020B0604020202020204" pitchFamily="34" charset="0"/>
                <a:cs typeface="Arial" panose="020B0604020202020204" pitchFamily="34" charset="0"/>
              </a:rPr>
              <a:t>Аграрна політика - </a:t>
            </a:r>
          </a:p>
          <a:p>
            <a:pPr lvl="0"/>
            <a:r>
              <a:rPr lang="uk-UA" sz="2400" dirty="0">
                <a:latin typeface="Arial" panose="020B0604020202020204" pitchFamily="34" charset="0"/>
                <a:cs typeface="Arial" panose="020B0604020202020204" pitchFamily="34" charset="0"/>
              </a:rPr>
              <a:t>цілеспрямована діяльність держави, обмежена ресурсами, бюджетом і часом, яка покликана забезпечити продовольчу безпеку країни (Румянцева Е.Е. </a:t>
            </a:r>
            <a:r>
              <a:rPr lang="uk-UA" sz="2400" dirty="0" err="1">
                <a:latin typeface="Arial" panose="020B0604020202020204" pitchFamily="34" charset="0"/>
                <a:cs typeface="Arial" panose="020B0604020202020204" pitchFamily="34" charset="0"/>
              </a:rPr>
              <a:t>Новая</a:t>
            </a:r>
            <a:r>
              <a:rPr lang="uk-UA" sz="2400" dirty="0">
                <a:latin typeface="Arial" panose="020B0604020202020204" pitchFamily="34" charset="0"/>
                <a:cs typeface="Arial" panose="020B0604020202020204" pitchFamily="34" charset="0"/>
              </a:rPr>
              <a:t> </a:t>
            </a:r>
            <a:r>
              <a:rPr lang="uk-UA" sz="2400" dirty="0" err="1">
                <a:latin typeface="Arial" panose="020B0604020202020204" pitchFamily="34" charset="0"/>
                <a:cs typeface="Arial" panose="020B0604020202020204" pitchFamily="34" charset="0"/>
              </a:rPr>
              <a:t>экономическая</a:t>
            </a:r>
            <a:r>
              <a:rPr lang="uk-UA" sz="2400" dirty="0">
                <a:latin typeface="Arial" panose="020B0604020202020204" pitchFamily="34" charset="0"/>
                <a:cs typeface="Arial" panose="020B0604020202020204" pitchFamily="34" charset="0"/>
              </a:rPr>
              <a:t> </a:t>
            </a:r>
            <a:r>
              <a:rPr lang="uk-UA" sz="2400" dirty="0" err="1">
                <a:latin typeface="Arial" panose="020B0604020202020204" pitchFamily="34" charset="0"/>
                <a:cs typeface="Arial" panose="020B0604020202020204" pitchFamily="34" charset="0"/>
              </a:rPr>
              <a:t>энциклопедия</a:t>
            </a:r>
            <a:r>
              <a:rPr lang="uk-UA" sz="2400" dirty="0">
                <a:latin typeface="Arial" panose="020B0604020202020204" pitchFamily="34" charset="0"/>
                <a:cs typeface="Arial" panose="020B0604020202020204" pitchFamily="34" charset="0"/>
              </a:rPr>
              <a:t> / Румянцева Е.Е. – М. : </a:t>
            </a:r>
            <a:r>
              <a:rPr lang="uk-UA" sz="2400" dirty="0" err="1">
                <a:latin typeface="Arial" panose="020B0604020202020204" pitchFamily="34" charset="0"/>
                <a:cs typeface="Arial" panose="020B0604020202020204" pitchFamily="34" charset="0"/>
              </a:rPr>
              <a:t>Инфра</a:t>
            </a:r>
            <a:r>
              <a:rPr lang="uk-UA" sz="2400" dirty="0">
                <a:latin typeface="Arial" panose="020B0604020202020204" pitchFamily="34" charset="0"/>
                <a:cs typeface="Arial" panose="020B0604020202020204" pitchFamily="34" charset="0"/>
              </a:rPr>
              <a:t>–М, 2005. –  с. 4)</a:t>
            </a:r>
          </a:p>
          <a:p>
            <a:pPr fontAlgn="base"/>
            <a:r>
              <a:rPr lang="uk-UA" sz="2400" dirty="0">
                <a:latin typeface="Arial" panose="020B0604020202020204" pitchFamily="34" charset="0"/>
                <a:cs typeface="Arial" panose="020B0604020202020204" pitchFamily="34" charset="0"/>
              </a:rPr>
              <a:t>процес управління і регулювання аграрним сектором економіки з  метою забезпечення його розвитку за одним або одночасно кількома політично задекларованими, економічно забезпеченими та соціально захищеними напрямками (Кваша С. М. Методологічний базис прийняття суспільних рішень в аграрній політиці / С. М. Кваша // Економіка АПК. – 2013. – № 8. – С. 14.)</a:t>
            </a:r>
            <a:endParaRPr lang="ru-RU" sz="2400" dirty="0">
              <a:latin typeface="Arial" panose="020B0604020202020204" pitchFamily="34" charset="0"/>
              <a:cs typeface="Arial" panose="020B0604020202020204" pitchFamily="34" charset="0"/>
            </a:endParaRPr>
          </a:p>
          <a:p>
            <a:pPr fontAlgn="base"/>
            <a:r>
              <a:rPr lang="uk-UA" sz="2400" dirty="0">
                <a:latin typeface="Arial" panose="020B0604020202020204" pitchFamily="34" charset="0"/>
                <a:cs typeface="Arial" panose="020B0604020202020204" pitchFamily="34" charset="0"/>
              </a:rPr>
              <a:t>діяльність держави спрямована на формування господарсько-фінансових та політичних рамкових умов в аграрному секторі, які реалізуються шляхом впливу на економічні процеси, що в ньому відбуваються, через форми і методи, найбільш дієві у сфері аграрної економіки (</a:t>
            </a:r>
            <a:r>
              <a:rPr lang="uk-UA" sz="2400" dirty="0" err="1">
                <a:latin typeface="Arial" panose="020B0604020202020204" pitchFamily="34" charset="0"/>
                <a:cs typeface="Arial" panose="020B0604020202020204" pitchFamily="34" charset="0"/>
              </a:rPr>
              <a:t>Новичков</a:t>
            </a:r>
            <a:r>
              <a:rPr lang="uk-UA" sz="2400" dirty="0">
                <a:latin typeface="Arial" panose="020B0604020202020204" pitchFamily="34" charset="0"/>
                <a:cs typeface="Arial" panose="020B0604020202020204" pitchFamily="34" charset="0"/>
              </a:rPr>
              <a:t> В.И. </a:t>
            </a:r>
            <a:r>
              <a:rPr lang="uk-UA" sz="2400" dirty="0" err="1">
                <a:latin typeface="Arial" panose="020B0604020202020204" pitchFamily="34" charset="0"/>
                <a:cs typeface="Arial" panose="020B0604020202020204" pitchFamily="34" charset="0"/>
              </a:rPr>
              <a:t>Аграрная</a:t>
            </a:r>
            <a:r>
              <a:rPr lang="uk-UA" sz="2400" dirty="0">
                <a:latin typeface="Arial" panose="020B0604020202020204" pitchFamily="34" charset="0"/>
                <a:cs typeface="Arial" panose="020B0604020202020204" pitchFamily="34" charset="0"/>
              </a:rPr>
              <a:t> </a:t>
            </a:r>
            <a:r>
              <a:rPr lang="uk-UA" sz="2400" dirty="0" err="1">
                <a:latin typeface="Arial" panose="020B0604020202020204" pitchFamily="34" charset="0"/>
                <a:cs typeface="Arial" panose="020B0604020202020204" pitchFamily="34" charset="0"/>
              </a:rPr>
              <a:t>политика</a:t>
            </a:r>
            <a:r>
              <a:rPr lang="uk-UA" sz="2400" dirty="0">
                <a:latin typeface="Arial" panose="020B0604020202020204" pitchFamily="34" charset="0"/>
                <a:cs typeface="Arial" panose="020B0604020202020204" pitchFamily="34" charset="0"/>
              </a:rPr>
              <a:t>: </a:t>
            </a:r>
            <a:r>
              <a:rPr lang="uk-UA" sz="2400" dirty="0" err="1">
                <a:latin typeface="Arial" panose="020B0604020202020204" pitchFamily="34" charset="0"/>
                <a:cs typeface="Arial" panose="020B0604020202020204" pitchFamily="34" charset="0"/>
              </a:rPr>
              <a:t>учеб</a:t>
            </a:r>
            <a:r>
              <a:rPr lang="uk-UA" sz="2400" dirty="0">
                <a:latin typeface="Arial" panose="020B0604020202020204" pitchFamily="34" charset="0"/>
                <a:cs typeface="Arial" panose="020B0604020202020204" pitchFamily="34" charset="0"/>
              </a:rPr>
              <a:t>. пособ. / </a:t>
            </a:r>
            <a:r>
              <a:rPr lang="uk-UA" sz="2400" dirty="0" err="1">
                <a:latin typeface="Arial" panose="020B0604020202020204" pitchFamily="34" charset="0"/>
                <a:cs typeface="Arial" panose="020B0604020202020204" pitchFamily="34" charset="0"/>
              </a:rPr>
              <a:t>Новичков</a:t>
            </a:r>
            <a:r>
              <a:rPr lang="uk-UA" sz="2400" dirty="0">
                <a:latin typeface="Arial" panose="020B0604020202020204" pitchFamily="34" charset="0"/>
                <a:cs typeface="Arial" panose="020B0604020202020204" pitchFamily="34" charset="0"/>
              </a:rPr>
              <a:t> В.И., Калашников И.Б. – М.: ИКЦ «Маркетинг», 2001. –  с. 10)</a:t>
            </a:r>
            <a:endParaRPr lang="ru-RU" sz="2400" dirty="0">
              <a:latin typeface="Arial" panose="020B0604020202020204" pitchFamily="34" charset="0"/>
              <a:cs typeface="Arial" panose="020B0604020202020204" pitchFamily="34" charset="0"/>
            </a:endParaRPr>
          </a:p>
          <a:p>
            <a:pPr fontAlgn="base"/>
            <a:r>
              <a:rPr lang="uk-UA" sz="2400" dirty="0">
                <a:latin typeface="Arial" panose="020B0604020202020204" pitchFamily="34" charset="0"/>
                <a:cs typeface="Arial" panose="020B0604020202020204" pitchFamily="34" charset="0"/>
              </a:rPr>
              <a:t>сукупність принципів і дій, які здійснює держава для вирішення комплексу проблем, пов’язаних з функціонування агропромислового комплексу (власне сільськогосподарського виробництва, структур агробізнесу, ринку сільськогосподарської продукції, споживання, розвитку сільських товариств тощо) (</a:t>
            </a:r>
            <a:r>
              <a:rPr lang="uk-UA" sz="2400" dirty="0" err="1">
                <a:latin typeface="Arial" panose="020B0604020202020204" pitchFamily="34" charset="0"/>
                <a:cs typeface="Arial" panose="020B0604020202020204" pitchFamily="34" charset="0"/>
              </a:rPr>
              <a:t>Аграрная</a:t>
            </a:r>
            <a:r>
              <a:rPr lang="uk-UA" sz="2400" dirty="0">
                <a:latin typeface="Arial" panose="020B0604020202020204" pitchFamily="34" charset="0"/>
                <a:cs typeface="Arial" panose="020B0604020202020204" pitchFamily="34" charset="0"/>
              </a:rPr>
              <a:t> </a:t>
            </a:r>
            <a:r>
              <a:rPr lang="uk-UA" sz="2400" dirty="0" err="1">
                <a:latin typeface="Arial" panose="020B0604020202020204" pitchFamily="34" charset="0"/>
                <a:cs typeface="Arial" panose="020B0604020202020204" pitchFamily="34" charset="0"/>
              </a:rPr>
              <a:t>политика</a:t>
            </a:r>
            <a:r>
              <a:rPr lang="uk-UA" sz="2400" dirty="0">
                <a:latin typeface="Arial" panose="020B0604020202020204" pitchFamily="34" charset="0"/>
                <a:cs typeface="Arial" panose="020B0604020202020204" pitchFamily="34" charset="0"/>
              </a:rPr>
              <a:t> / [</a:t>
            </a:r>
            <a:r>
              <a:rPr lang="uk-UA" sz="2400" dirty="0" err="1">
                <a:latin typeface="Arial" panose="020B0604020202020204" pitchFamily="34" charset="0"/>
                <a:cs typeface="Arial" panose="020B0604020202020204" pitchFamily="34" charset="0"/>
              </a:rPr>
              <a:t>Зинченко</a:t>
            </a:r>
            <a:r>
              <a:rPr lang="uk-UA" sz="2400" dirty="0">
                <a:latin typeface="Arial" panose="020B0604020202020204" pitchFamily="34" charset="0"/>
                <a:cs typeface="Arial" panose="020B0604020202020204" pitchFamily="34" charset="0"/>
              </a:rPr>
              <a:t> А.П., Назаренко В.И., </a:t>
            </a:r>
            <a:r>
              <a:rPr lang="uk-UA" sz="2400" dirty="0" err="1">
                <a:latin typeface="Arial" panose="020B0604020202020204" pitchFamily="34" charset="0"/>
                <a:cs typeface="Arial" panose="020B0604020202020204" pitchFamily="34" charset="0"/>
              </a:rPr>
              <a:t>Шайкин</a:t>
            </a:r>
            <a:r>
              <a:rPr lang="uk-UA" sz="2400" dirty="0">
                <a:latin typeface="Arial" panose="020B0604020202020204" pitchFamily="34" charset="0"/>
                <a:cs typeface="Arial" panose="020B0604020202020204" pitchFamily="34" charset="0"/>
              </a:rPr>
              <a:t> В.В. и </a:t>
            </a:r>
            <a:r>
              <a:rPr lang="uk-UA" sz="2400" dirty="0" err="1">
                <a:latin typeface="Arial" panose="020B0604020202020204" pitchFamily="34" charset="0"/>
                <a:cs typeface="Arial" panose="020B0604020202020204" pitchFamily="34" charset="0"/>
              </a:rPr>
              <a:t>др</a:t>
            </a:r>
            <a:r>
              <a:rPr lang="uk-UA" sz="2400" dirty="0">
                <a:latin typeface="Arial" panose="020B0604020202020204" pitchFamily="34" charset="0"/>
                <a:cs typeface="Arial" panose="020B0604020202020204" pitchFamily="34" charset="0"/>
              </a:rPr>
              <a:t>.]; </a:t>
            </a:r>
            <a:r>
              <a:rPr lang="uk-UA" sz="2400" dirty="0" err="1">
                <a:latin typeface="Arial" panose="020B0604020202020204" pitchFamily="34" charset="0"/>
                <a:cs typeface="Arial" panose="020B0604020202020204" pitchFamily="34" charset="0"/>
              </a:rPr>
              <a:t>под</a:t>
            </a:r>
            <a:r>
              <a:rPr lang="uk-UA" sz="2400" dirty="0">
                <a:latin typeface="Arial" panose="020B0604020202020204" pitchFamily="34" charset="0"/>
                <a:cs typeface="Arial" panose="020B0604020202020204" pitchFamily="34" charset="0"/>
              </a:rPr>
              <a:t> ред. А.П. </a:t>
            </a:r>
            <a:r>
              <a:rPr lang="uk-UA" sz="2400" dirty="0" err="1">
                <a:latin typeface="Arial" panose="020B0604020202020204" pitchFamily="34" charset="0"/>
                <a:cs typeface="Arial" panose="020B0604020202020204" pitchFamily="34" charset="0"/>
              </a:rPr>
              <a:t>Зинченко</a:t>
            </a:r>
            <a:r>
              <a:rPr lang="uk-UA" sz="2400" dirty="0">
                <a:latin typeface="Arial" panose="020B0604020202020204" pitchFamily="34" charset="0"/>
                <a:cs typeface="Arial" panose="020B0604020202020204" pitchFamily="34" charset="0"/>
              </a:rPr>
              <a:t>. – М.: Колос, 2004. – 304 с.)</a:t>
            </a:r>
            <a:endParaRPr lang="ru-RU" sz="2400" dirty="0">
              <a:latin typeface="Arial" panose="020B0604020202020204" pitchFamily="34" charset="0"/>
              <a:cs typeface="Arial" panose="020B0604020202020204" pitchFamily="34" charset="0"/>
            </a:endParaRPr>
          </a:p>
          <a:p>
            <a:pPr lvl="0" fontAlgn="base"/>
            <a:endParaRPr lang="ru-RU" sz="2600" dirty="0">
              <a:latin typeface="Arial" panose="020B0604020202020204" pitchFamily="34" charset="0"/>
              <a:cs typeface="Arial" panose="020B0604020202020204" pitchFamily="34" charset="0"/>
            </a:endParaRPr>
          </a:p>
          <a:p>
            <a:pPr lvl="0"/>
            <a:endParaRPr lang="ru-RU" dirty="0"/>
          </a:p>
          <a:p>
            <a:endParaRPr lang="uk-UA" dirty="0"/>
          </a:p>
          <a:p>
            <a:pPr marL="0" indent="0">
              <a:buNone/>
            </a:pPr>
            <a:endParaRPr lang="uk-UA" dirty="0"/>
          </a:p>
          <a:p>
            <a:pPr marL="0" indent="0">
              <a:buNone/>
            </a:pPr>
            <a:endParaRPr lang="ru-RU" dirty="0"/>
          </a:p>
        </p:txBody>
      </p:sp>
      <p:pic>
        <p:nvPicPr>
          <p:cNvPr id="4" name="Picture 15" descr="logo - EF"/>
          <p:cNvPicPr>
            <a:picLocks noChangeAspect="1" noChangeArrowheads="1"/>
          </p:cNvPicPr>
          <p:nvPr/>
        </p:nvPicPr>
        <p:blipFill>
          <a:blip r:embed="rId2"/>
          <a:srcRect/>
          <a:stretch>
            <a:fillRect/>
          </a:stretch>
        </p:blipFill>
        <p:spPr bwMode="auto">
          <a:xfrm>
            <a:off x="1" y="1"/>
            <a:ext cx="838200" cy="854798"/>
          </a:xfrm>
          <a:prstGeom prst="rect">
            <a:avLst/>
          </a:prstGeom>
          <a:noFill/>
          <a:ln w="9525">
            <a:noFill/>
            <a:miter lim="800000"/>
            <a:headEnd/>
            <a:tailEnd/>
          </a:ln>
        </p:spPr>
      </p:pic>
    </p:spTree>
    <p:extLst>
      <p:ext uri="{BB962C8B-B14F-4D97-AF65-F5344CB8AC3E}">
        <p14:creationId xmlns:p14="http://schemas.microsoft.com/office/powerpoint/2010/main" val="1485736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18485"/>
            <a:ext cx="10515600" cy="1254265"/>
          </a:xfrm>
        </p:spPr>
        <p:txBody>
          <a:bodyPr>
            <a:normAutofit fontScale="90000"/>
          </a:bodyPr>
          <a:lstStyle/>
          <a:p>
            <a:pPr lvl="1" algn="ctr" rtl="0">
              <a:lnSpc>
                <a:spcPct val="90000"/>
              </a:lnSpc>
              <a:spcBef>
                <a:spcPct val="0"/>
              </a:spcBef>
            </a:pPr>
            <a:r>
              <a:rPr lang="uk-UA" sz="3600" b="1" dirty="0">
                <a:solidFill>
                  <a:schemeClr val="accent5">
                    <a:lumMod val="75000"/>
                  </a:schemeClr>
                </a:solidFill>
                <a:latin typeface="Arial" panose="020B0604020202020204" pitchFamily="34" charset="0"/>
                <a:cs typeface="Arial" panose="020B0604020202020204" pitchFamily="34" charset="0"/>
              </a:rPr>
              <a:t>2. Сутність, особливості формування та реалізації аграрної політики</a:t>
            </a:r>
            <a:br>
              <a:rPr lang="ru-RU" sz="1400" dirty="0"/>
            </a:br>
            <a:br>
              <a:rPr lang="uk-UA" dirty="0">
                <a:latin typeface="Arial" panose="020B0604020202020204" pitchFamily="34" charset="0"/>
                <a:cs typeface="Arial" panose="020B0604020202020204" pitchFamily="34" charset="0"/>
              </a:rPr>
            </a:br>
            <a:endParaRPr lang="ru-RU" dirty="0"/>
          </a:p>
        </p:txBody>
      </p:sp>
      <p:sp>
        <p:nvSpPr>
          <p:cNvPr id="3" name="Объект 2"/>
          <p:cNvSpPr>
            <a:spLocks noGrp="1"/>
          </p:cNvSpPr>
          <p:nvPr>
            <p:ph idx="1"/>
          </p:nvPr>
        </p:nvSpPr>
        <p:spPr>
          <a:xfrm>
            <a:off x="432619" y="1124794"/>
            <a:ext cx="11415252" cy="5344832"/>
          </a:xfrm>
        </p:spPr>
        <p:txBody>
          <a:bodyPr>
            <a:normAutofit/>
          </a:bodyPr>
          <a:lstStyle/>
          <a:p>
            <a:pPr marL="0" indent="0">
              <a:buNone/>
            </a:pPr>
            <a:r>
              <a:rPr lang="uk-UA" b="1" dirty="0">
                <a:latin typeface="Arial" panose="020B0604020202020204" pitchFamily="34" charset="0"/>
                <a:cs typeface="Arial" panose="020B0604020202020204" pitchFamily="34" charset="0"/>
              </a:rPr>
              <a:t>Аграрна політика - </a:t>
            </a:r>
          </a:p>
          <a:p>
            <a:pPr fontAlgn="base"/>
            <a:r>
              <a:rPr lang="uk-UA" dirty="0">
                <a:latin typeface="Arial" panose="020B0604020202020204" pitchFamily="34" charset="0"/>
                <a:cs typeface="Arial" panose="020B0604020202020204" pitchFamily="34" charset="0"/>
              </a:rPr>
              <a:t>розглядається як продовольча доктрина України, підпорядкована інтересам становлення і зміцнення її державності та продовольчої безпеки»</a:t>
            </a:r>
            <a:r>
              <a:rPr lang="uk-UA" baseline="30000" dirty="0">
                <a:latin typeface="Arial" panose="020B0604020202020204" pitchFamily="34" charset="0"/>
                <a:cs typeface="Arial" panose="020B0604020202020204" pitchFamily="34" charset="0"/>
              </a:rPr>
              <a:t> </a:t>
            </a:r>
            <a:r>
              <a:rPr lang="uk-UA" dirty="0">
                <a:latin typeface="Arial" panose="020B0604020202020204" pitchFamily="34" charset="0"/>
                <a:cs typeface="Arial" panose="020B0604020202020204" pitchFamily="34" charset="0"/>
              </a:rPr>
              <a:t> (</a:t>
            </a:r>
            <a:r>
              <a:rPr lang="uk-UA" dirty="0" err="1">
                <a:latin typeface="Arial" panose="020B0604020202020204" pitchFamily="34" charset="0"/>
                <a:cs typeface="Arial" panose="020B0604020202020204" pitchFamily="34" charset="0"/>
              </a:rPr>
              <a:t>Саблук</a:t>
            </a:r>
            <a:r>
              <a:rPr lang="uk-UA" dirty="0">
                <a:latin typeface="Arial" panose="020B0604020202020204" pitchFamily="34" charset="0"/>
                <a:cs typeface="Arial" panose="020B0604020202020204" pitchFamily="34" charset="0"/>
              </a:rPr>
              <a:t> П.Т. Особливості аграрної реформи в Україні. – К.: ЗАТ «</a:t>
            </a:r>
            <a:r>
              <a:rPr lang="uk-UA" dirty="0" err="1">
                <a:latin typeface="Arial" panose="020B0604020202020204" pitchFamily="34" charset="0"/>
                <a:cs typeface="Arial" panose="020B0604020202020204" pitchFamily="34" charset="0"/>
              </a:rPr>
              <a:t>Нічлава</a:t>
            </a:r>
            <a:r>
              <a:rPr lang="uk-UA" dirty="0">
                <a:latin typeface="Arial" panose="020B0604020202020204" pitchFamily="34" charset="0"/>
                <a:cs typeface="Arial" panose="020B0604020202020204" pitchFamily="34" charset="0"/>
              </a:rPr>
              <a:t>», 1997. – С. 283.</a:t>
            </a:r>
          </a:p>
          <a:p>
            <a:pPr fontAlgn="base"/>
            <a:r>
              <a:rPr lang="uk-UA" dirty="0">
                <a:latin typeface="Arial" panose="020B0604020202020204" pitchFamily="34" charset="0"/>
                <a:cs typeface="Arial" panose="020B0604020202020204" pitchFamily="34" charset="0"/>
              </a:rPr>
              <a:t>діяльність держави, спрямованої на створення такого зовнішнього середовища для агропромислового виробництва, яке забезпечуватиме йому необхідні соціально-економічні умови розвитку і самовідтворення в інтересах усього суспільства на певному етапі розвитку країни. (М.Й. Хорунжий)</a:t>
            </a:r>
            <a:endParaRPr lang="ru-RU" dirty="0">
              <a:latin typeface="Arial" panose="020B0604020202020204" pitchFamily="34" charset="0"/>
              <a:cs typeface="Arial" panose="020B0604020202020204" pitchFamily="34" charset="0"/>
            </a:endParaRPr>
          </a:p>
          <a:p>
            <a:pPr lvl="0"/>
            <a:endParaRPr lang="ru-RU" dirty="0"/>
          </a:p>
          <a:p>
            <a:endParaRPr lang="uk-UA" dirty="0"/>
          </a:p>
          <a:p>
            <a:pPr marL="0" indent="0">
              <a:buNone/>
            </a:pPr>
            <a:endParaRPr lang="uk-UA" dirty="0"/>
          </a:p>
          <a:p>
            <a:pPr marL="0" indent="0">
              <a:buNone/>
            </a:pPr>
            <a:endParaRPr lang="ru-RU" dirty="0"/>
          </a:p>
        </p:txBody>
      </p:sp>
      <p:pic>
        <p:nvPicPr>
          <p:cNvPr id="4" name="Picture 15" descr="logo - EF"/>
          <p:cNvPicPr>
            <a:picLocks noChangeAspect="1" noChangeArrowheads="1"/>
          </p:cNvPicPr>
          <p:nvPr/>
        </p:nvPicPr>
        <p:blipFill>
          <a:blip r:embed="rId2"/>
          <a:srcRect/>
          <a:stretch>
            <a:fillRect/>
          </a:stretch>
        </p:blipFill>
        <p:spPr bwMode="auto">
          <a:xfrm>
            <a:off x="0" y="1"/>
            <a:ext cx="797931" cy="813732"/>
          </a:xfrm>
          <a:prstGeom prst="rect">
            <a:avLst/>
          </a:prstGeom>
          <a:noFill/>
          <a:ln w="9525">
            <a:noFill/>
            <a:miter lim="800000"/>
            <a:headEnd/>
            <a:tailEnd/>
          </a:ln>
        </p:spPr>
      </p:pic>
    </p:spTree>
    <p:extLst>
      <p:ext uri="{BB962C8B-B14F-4D97-AF65-F5344CB8AC3E}">
        <p14:creationId xmlns:p14="http://schemas.microsoft.com/office/powerpoint/2010/main" val="3970030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4465" y="89822"/>
            <a:ext cx="11562735" cy="745920"/>
          </a:xfrm>
        </p:spPr>
        <p:txBody>
          <a:bodyPr>
            <a:normAutofit/>
          </a:bodyPr>
          <a:lstStyle/>
          <a:p>
            <a:pPr algn="ctr"/>
            <a:r>
              <a:rPr lang="uk-UA" sz="3200" b="1" dirty="0">
                <a:solidFill>
                  <a:schemeClr val="accent5">
                    <a:lumMod val="75000"/>
                  </a:schemeClr>
                </a:solidFill>
                <a:latin typeface="Arial" panose="020B0604020202020204" pitchFamily="34" charset="0"/>
                <a:cs typeface="Arial" panose="020B0604020202020204" pitchFamily="34" charset="0"/>
              </a:rPr>
              <a:t>Аграрна політика - </a:t>
            </a:r>
            <a:endParaRPr lang="ru-RU" sz="3200" dirty="0">
              <a:solidFill>
                <a:schemeClr val="accent5">
                  <a:lumMod val="75000"/>
                </a:schemeClr>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157316" y="727587"/>
            <a:ext cx="11857703" cy="5899355"/>
          </a:xfrm>
        </p:spPr>
        <p:txBody>
          <a:bodyPr>
            <a:normAutofit fontScale="40000" lnSpcReduction="20000"/>
          </a:bodyPr>
          <a:lstStyle/>
          <a:p>
            <a:pPr marL="0" indent="0">
              <a:buNone/>
            </a:pPr>
            <a:r>
              <a:rPr lang="uk-UA" sz="4500" dirty="0">
                <a:latin typeface="Arial" panose="020B0604020202020204" pitchFamily="34" charset="0"/>
                <a:cs typeface="Arial" panose="020B0604020202020204" pitchFamily="34" charset="0"/>
              </a:rPr>
              <a:t>	</a:t>
            </a:r>
            <a:r>
              <a:rPr lang="uk-UA" sz="5000" dirty="0">
                <a:latin typeface="Arial" panose="020B0604020202020204" pitchFamily="34" charset="0"/>
                <a:cs typeface="Arial" panose="020B0604020202020204" pitchFamily="34" charset="0"/>
              </a:rPr>
              <a:t>комплекс державних інструментів у галузі сільського господарства, які спрямовані на динамічний та ефективний розвиток аграрного сектору, забезпечення на даній основі зростання життєвого рівня населення у сільських територіях та сталий розвиток сільського господарства у довгостроковій перспективі». </a:t>
            </a:r>
          </a:p>
          <a:p>
            <a:pPr marL="0" indent="0">
              <a:buNone/>
            </a:pPr>
            <a:r>
              <a:rPr lang="uk-UA" sz="5000" dirty="0">
                <a:latin typeface="Arial" panose="020B0604020202020204" pitchFamily="34" charset="0"/>
                <a:cs typeface="Arial" panose="020B0604020202020204" pitchFamily="34" charset="0"/>
              </a:rPr>
              <a:t>До сфер застосування аграрної політики належить: </a:t>
            </a:r>
          </a:p>
          <a:p>
            <a:pPr lvl="0"/>
            <a:r>
              <a:rPr lang="uk-UA" sz="5000" dirty="0">
                <a:latin typeface="Arial" panose="020B0604020202020204" pitchFamily="34" charset="0"/>
                <a:cs typeface="Arial" panose="020B0604020202020204" pitchFamily="34" charset="0"/>
              </a:rPr>
              <a:t>ринкова та цінова політика;</a:t>
            </a:r>
          </a:p>
          <a:p>
            <a:pPr lvl="0"/>
            <a:r>
              <a:rPr lang="uk-UA" sz="5000" dirty="0">
                <a:latin typeface="Arial" panose="020B0604020202020204" pitchFamily="34" charset="0"/>
                <a:cs typeface="Arial" panose="020B0604020202020204" pitchFamily="34" charset="0"/>
              </a:rPr>
              <a:t>структурна політика;</a:t>
            </a:r>
          </a:p>
          <a:p>
            <a:pPr lvl="0"/>
            <a:r>
              <a:rPr lang="uk-UA" sz="5000" dirty="0">
                <a:latin typeface="Arial" panose="020B0604020202020204" pitchFamily="34" charset="0"/>
                <a:cs typeface="Arial" panose="020B0604020202020204" pitchFamily="34" charset="0"/>
              </a:rPr>
              <a:t>інститути;</a:t>
            </a:r>
          </a:p>
          <a:p>
            <a:pPr lvl="0"/>
            <a:r>
              <a:rPr lang="uk-UA" sz="5000" dirty="0">
                <a:latin typeface="Arial" panose="020B0604020202020204" pitchFamily="34" charset="0"/>
                <a:cs typeface="Arial" panose="020B0604020202020204" pitchFamily="34" charset="0"/>
              </a:rPr>
              <a:t>трансфертна політика;</a:t>
            </a:r>
          </a:p>
          <a:p>
            <a:pPr lvl="0"/>
            <a:r>
              <a:rPr lang="uk-UA" sz="5000" dirty="0">
                <a:latin typeface="Arial" panose="020B0604020202020204" pitchFamily="34" charset="0"/>
                <a:cs typeface="Arial" panose="020B0604020202020204" pitchFamily="34" charset="0"/>
              </a:rPr>
              <a:t>політика розвитку сільських територій;</a:t>
            </a:r>
          </a:p>
          <a:p>
            <a:pPr lvl="0"/>
            <a:r>
              <a:rPr lang="uk-UA" sz="5000" dirty="0">
                <a:latin typeface="Arial" panose="020B0604020202020204" pitchFamily="34" charset="0"/>
                <a:cs typeface="Arial" panose="020B0604020202020204" pitchFamily="34" charset="0"/>
              </a:rPr>
              <a:t>суспільні блага (навколишнє середовище здоров’я тварин);</a:t>
            </a:r>
          </a:p>
          <a:p>
            <a:pPr lvl="0"/>
            <a:r>
              <a:rPr lang="uk-UA" sz="5000" dirty="0">
                <a:latin typeface="Arial" panose="020B0604020202020204" pitchFamily="34" charset="0"/>
                <a:cs typeface="Arial" panose="020B0604020202020204" pitchFamily="34" charset="0"/>
              </a:rPr>
              <a:t>прямі виплати;</a:t>
            </a:r>
          </a:p>
          <a:p>
            <a:pPr lvl="0"/>
            <a:r>
              <a:rPr lang="uk-UA" sz="5000" dirty="0">
                <a:latin typeface="Arial" panose="020B0604020202020204" pitchFamily="34" charset="0"/>
                <a:cs typeface="Arial" panose="020B0604020202020204" pitchFamily="34" charset="0"/>
              </a:rPr>
              <a:t>управління ризиками;</a:t>
            </a:r>
          </a:p>
          <a:p>
            <a:pPr lvl="0"/>
            <a:r>
              <a:rPr lang="uk-UA" sz="5000" dirty="0">
                <a:latin typeface="Arial" panose="020B0604020202020204" pitchFamily="34" charset="0"/>
                <a:cs typeface="Arial" panose="020B0604020202020204" pitchFamily="34" charset="0"/>
              </a:rPr>
              <a:t>політика у галузі клімату;</a:t>
            </a:r>
          </a:p>
          <a:p>
            <a:pPr lvl="0"/>
            <a:r>
              <a:rPr lang="uk-UA" sz="5000" dirty="0">
                <a:latin typeface="Arial" panose="020B0604020202020204" pitchFamily="34" charset="0"/>
                <a:cs typeface="Arial" panose="020B0604020202020204" pitchFamily="34" charset="0"/>
              </a:rPr>
              <a:t>енергетична політика;</a:t>
            </a:r>
          </a:p>
          <a:p>
            <a:pPr lvl="0"/>
            <a:r>
              <a:rPr lang="uk-UA" sz="5000" dirty="0">
                <a:latin typeface="Arial" panose="020B0604020202020204" pitchFamily="34" charset="0"/>
                <a:cs typeface="Arial" panose="020B0604020202020204" pitchFamily="34" charset="0"/>
              </a:rPr>
              <a:t>технологічна політика;</a:t>
            </a:r>
          </a:p>
          <a:p>
            <a:pPr lvl="0"/>
            <a:r>
              <a:rPr lang="uk-UA" sz="5000" dirty="0">
                <a:latin typeface="Arial" panose="020B0604020202020204" pitchFamily="34" charset="0"/>
                <a:cs typeface="Arial" panose="020B0604020202020204" pitchFamily="34" charset="0"/>
              </a:rPr>
              <a:t>політика у галузі споживання. </a:t>
            </a:r>
          </a:p>
          <a:p>
            <a:pPr marL="0" lvl="0" indent="0">
              <a:buNone/>
            </a:pPr>
            <a:r>
              <a:rPr lang="uk-UA" sz="5000" dirty="0">
                <a:latin typeface="Arial" panose="020B0604020202020204" pitchFamily="34" charset="0"/>
                <a:cs typeface="Arial" panose="020B0604020202020204" pitchFamily="34" charset="0"/>
              </a:rPr>
              <a:t> (Проф. </a:t>
            </a:r>
            <a:r>
              <a:rPr lang="uk-UA" sz="5000" dirty="0" err="1">
                <a:latin typeface="Arial" panose="020B0604020202020204" pitchFamily="34" charset="0"/>
                <a:cs typeface="Arial" panose="020B0604020202020204" pitchFamily="34" charset="0"/>
              </a:rPr>
              <a:t>Дітер</a:t>
            </a:r>
            <a:r>
              <a:rPr lang="uk-UA" sz="5000" dirty="0">
                <a:latin typeface="Arial" panose="020B0604020202020204" pitchFamily="34" charset="0"/>
                <a:cs typeface="Arial" panose="020B0604020202020204" pitchFamily="34" charset="0"/>
              </a:rPr>
              <a:t> </a:t>
            </a:r>
            <a:r>
              <a:rPr lang="uk-UA" sz="5000" dirty="0" err="1">
                <a:latin typeface="Arial" panose="020B0604020202020204" pitchFamily="34" charset="0"/>
                <a:cs typeface="Arial" panose="020B0604020202020204" pitchFamily="34" charset="0"/>
              </a:rPr>
              <a:t>Кіршке</a:t>
            </a:r>
            <a:r>
              <a:rPr lang="uk-UA" sz="5000" dirty="0">
                <a:latin typeface="Arial" panose="020B0604020202020204" pitchFamily="34" charset="0"/>
                <a:cs typeface="Arial" panose="020B0604020202020204" pitchFamily="34" charset="0"/>
              </a:rPr>
              <a:t>, Університет </a:t>
            </a:r>
            <a:r>
              <a:rPr lang="uk-UA" sz="5000" dirty="0" err="1">
                <a:latin typeface="Arial" panose="020B0604020202020204" pitchFamily="34" charset="0"/>
                <a:cs typeface="Arial" panose="020B0604020202020204" pitchFamily="34" charset="0"/>
              </a:rPr>
              <a:t>ім.Гумбольдта</a:t>
            </a:r>
            <a:r>
              <a:rPr lang="uk-UA" sz="5000" dirty="0">
                <a:latin typeface="Arial" panose="020B0604020202020204" pitchFamily="34" charset="0"/>
                <a:cs typeface="Arial" panose="020B0604020202020204" pitchFamily="34" charset="0"/>
              </a:rPr>
              <a:t>, Німеччина)</a:t>
            </a:r>
          </a:p>
        </p:txBody>
      </p:sp>
      <p:pic>
        <p:nvPicPr>
          <p:cNvPr id="4" name="Picture 15" descr="logo - EF"/>
          <p:cNvPicPr>
            <a:picLocks noChangeAspect="1" noChangeArrowheads="1"/>
          </p:cNvPicPr>
          <p:nvPr/>
        </p:nvPicPr>
        <p:blipFill>
          <a:blip r:embed="rId2"/>
          <a:srcRect/>
          <a:stretch>
            <a:fillRect/>
          </a:stretch>
        </p:blipFill>
        <p:spPr bwMode="auto">
          <a:xfrm>
            <a:off x="0" y="1"/>
            <a:ext cx="723101" cy="737420"/>
          </a:xfrm>
          <a:prstGeom prst="rect">
            <a:avLst/>
          </a:prstGeom>
          <a:noFill/>
          <a:ln w="9525">
            <a:noFill/>
            <a:miter lim="800000"/>
            <a:headEnd/>
            <a:tailEnd/>
          </a:ln>
        </p:spPr>
      </p:pic>
    </p:spTree>
    <p:extLst>
      <p:ext uri="{BB962C8B-B14F-4D97-AF65-F5344CB8AC3E}">
        <p14:creationId xmlns:p14="http://schemas.microsoft.com/office/powerpoint/2010/main" val="2337393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b="1" dirty="0">
                <a:solidFill>
                  <a:schemeClr val="accent5">
                    <a:lumMod val="75000"/>
                  </a:schemeClr>
                </a:solidFill>
                <a:latin typeface="Arial" panose="020B0604020202020204" pitchFamily="34" charset="0"/>
                <a:cs typeface="Arial" panose="020B0604020202020204" pitchFamily="34" charset="0"/>
              </a:rPr>
              <a:t>Рекомендована література:</a:t>
            </a:r>
            <a:endParaRPr lang="ru-RU" b="1" dirty="0">
              <a:solidFill>
                <a:schemeClr val="accent5">
                  <a:lumMod val="75000"/>
                </a:schemeClr>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838200" y="1521302"/>
            <a:ext cx="10993582" cy="4945999"/>
          </a:xfrm>
        </p:spPr>
        <p:txBody>
          <a:bodyPr>
            <a:normAutofit fontScale="47500" lnSpcReduction="20000"/>
          </a:bodyPr>
          <a:lstStyle/>
          <a:p>
            <a:pPr marL="514350" indent="-514350">
              <a:buFont typeface="Arial" panose="020B0604020202020204" pitchFamily="34" charset="0"/>
              <a:buAutoNum type="arabicPeriod"/>
            </a:pPr>
            <a:r>
              <a:rPr lang="uk-UA" sz="4400" dirty="0">
                <a:latin typeface="Arial" panose="020B0604020202020204" pitchFamily="34" charset="0"/>
                <a:cs typeface="Arial" panose="020B0604020202020204" pitchFamily="34" charset="0"/>
              </a:rPr>
              <a:t>Кваша </a:t>
            </a:r>
            <a:r>
              <a:rPr lang="uk-UA" sz="4400" dirty="0" err="1">
                <a:latin typeface="Arial" panose="020B0604020202020204" pitchFamily="34" charset="0"/>
                <a:cs typeface="Arial" panose="020B0604020202020204" pitchFamily="34" charset="0"/>
              </a:rPr>
              <a:t>С.М</a:t>
            </a:r>
            <a:r>
              <a:rPr lang="uk-UA" sz="4400" dirty="0">
                <a:latin typeface="Arial" panose="020B0604020202020204" pitchFamily="34" charset="0"/>
                <a:cs typeface="Arial" panose="020B0604020202020204" pitchFamily="34" charset="0"/>
              </a:rPr>
              <a:t>., Діброва </a:t>
            </a:r>
            <a:r>
              <a:rPr lang="uk-UA" sz="4400" dirty="0" err="1">
                <a:latin typeface="Arial" panose="020B0604020202020204" pitchFamily="34" charset="0"/>
                <a:cs typeface="Arial" panose="020B0604020202020204" pitchFamily="34" charset="0"/>
              </a:rPr>
              <a:t>А.Д</a:t>
            </a:r>
            <a:r>
              <a:rPr lang="uk-UA" sz="4400" dirty="0">
                <a:latin typeface="Arial" panose="020B0604020202020204" pitchFamily="34" charset="0"/>
                <a:cs typeface="Arial" panose="020B0604020202020204" pitchFamily="34" charset="0"/>
              </a:rPr>
              <a:t>., Жемойда </a:t>
            </a:r>
            <a:r>
              <a:rPr lang="uk-UA" sz="4400" dirty="0" err="1">
                <a:latin typeface="Arial" panose="020B0604020202020204" pitchFamily="34" charset="0"/>
                <a:cs typeface="Arial" panose="020B0604020202020204" pitchFamily="34" charset="0"/>
              </a:rPr>
              <a:t>О.В</a:t>
            </a:r>
            <a:r>
              <a:rPr lang="uk-UA" sz="4400" dirty="0">
                <a:latin typeface="Arial" panose="020B0604020202020204" pitchFamily="34" charset="0"/>
                <a:cs typeface="Arial" panose="020B0604020202020204" pitchFamily="34" charset="0"/>
              </a:rPr>
              <a:t>. Аграрна політика: навчальний посібник. – К.: Вид-во Ліра-К, 2018. – 388 с.</a:t>
            </a:r>
          </a:p>
          <a:p>
            <a:pPr marL="514350" indent="-514350">
              <a:buFont typeface="Arial" panose="020B0604020202020204" pitchFamily="34" charset="0"/>
              <a:buAutoNum type="arabicPeriod"/>
            </a:pPr>
            <a:r>
              <a:rPr lang="ru-UA" sz="4400" dirty="0" err="1">
                <a:latin typeface="Arial" panose="020B0604020202020204" pitchFamily="34" charset="0"/>
                <a:ea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val="tx"/>
                    </a:ext>
                  </a:extLst>
                </a:hlinkClick>
              </a:rPr>
              <a:t>Аграрна</a:t>
            </a:r>
            <a:r>
              <a:rPr lang="ru-UA" sz="4400" dirty="0">
                <a:latin typeface="Arial" panose="020B0604020202020204" pitchFamily="34" charset="0"/>
                <a:ea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val="tx"/>
                    </a:ext>
                  </a:extLst>
                </a:hlinkClick>
              </a:rPr>
              <a:t> </a:t>
            </a:r>
            <a:r>
              <a:rPr lang="ru-UA" sz="4400" dirty="0" err="1">
                <a:latin typeface="Arial" panose="020B0604020202020204" pitchFamily="34" charset="0"/>
                <a:ea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val="tx"/>
                    </a:ext>
                  </a:extLst>
                </a:hlinkClick>
              </a:rPr>
              <a:t>політика</a:t>
            </a:r>
            <a:r>
              <a:rPr lang="ru-UA" sz="4400" dirty="0">
                <a:latin typeface="Arial" panose="020B0604020202020204" pitchFamily="34" charset="0"/>
                <a:ea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val="tx"/>
                    </a:ext>
                  </a:extLst>
                </a:hlinkClick>
              </a:rPr>
              <a:t> та </a:t>
            </a:r>
            <a:r>
              <a:rPr lang="ru-UA" sz="4400" dirty="0" err="1">
                <a:latin typeface="Arial" panose="020B0604020202020204" pitchFamily="34" charset="0"/>
                <a:ea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val="tx"/>
                    </a:ext>
                  </a:extLst>
                </a:hlinkClick>
              </a:rPr>
              <a:t>земельні</a:t>
            </a:r>
            <a:r>
              <a:rPr lang="ru-UA" sz="4400" dirty="0">
                <a:latin typeface="Arial" panose="020B0604020202020204" pitchFamily="34" charset="0"/>
                <a:ea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val="tx"/>
                    </a:ext>
                  </a:extLst>
                </a:hlinkClick>
              </a:rPr>
              <a:t> </a:t>
            </a:r>
            <a:r>
              <a:rPr lang="ru-UA" sz="4400" dirty="0" err="1">
                <a:latin typeface="Arial" panose="020B0604020202020204" pitchFamily="34" charset="0"/>
                <a:ea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val="tx"/>
                    </a:ext>
                  </a:extLst>
                </a:hlinkClick>
              </a:rPr>
              <a:t>відносини</a:t>
            </a:r>
            <a:r>
              <a:rPr lang="uk-UA" sz="4400" dirty="0">
                <a:latin typeface="Arial" panose="020B0604020202020204" pitchFamily="34" charset="0"/>
                <a:ea typeface="Times New Roman" panose="02020603050405020304" pitchFamily="18" charset="0"/>
                <a:cs typeface="Arial" panose="020B0604020202020204" pitchFamily="34" charset="0"/>
              </a:rPr>
              <a:t>. </a:t>
            </a:r>
            <a:r>
              <a:rPr lang="ru-UA"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Г</a:t>
            </a:r>
            <a:r>
              <a:rPr lang="uk-UA"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ru-UA"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М</a:t>
            </a:r>
            <a:r>
              <a:rPr lang="uk-UA"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ru-UA"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UA"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Калетнік</a:t>
            </a:r>
            <a:r>
              <a:rPr lang="ru-UA"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І</a:t>
            </a:r>
            <a:r>
              <a:rPr lang="uk-UA"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ru-UA"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В</a:t>
            </a:r>
            <a:r>
              <a:rPr lang="uk-UA"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ru-UA"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Гончарук, Т</a:t>
            </a:r>
            <a:r>
              <a:rPr lang="uk-UA"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ru-UA"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В</a:t>
            </a:r>
            <a:r>
              <a:rPr lang="uk-UA"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ru-UA"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UA"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Ємчик</a:t>
            </a:r>
            <a:r>
              <a:rPr lang="ru-UA"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С</a:t>
            </a:r>
            <a:r>
              <a:rPr lang="uk-UA"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ru-UA"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М</a:t>
            </a:r>
            <a:r>
              <a:rPr lang="uk-UA"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ru-UA"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UA"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Лутковська</a:t>
            </a:r>
            <a:r>
              <a:rPr lang="ru-UA"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 </a:t>
            </a:r>
            <a:r>
              <a:rPr lang="ru-UA"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Вінниця</a:t>
            </a:r>
            <a:r>
              <a:rPr lang="ru-UA"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UA"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ВНАУ</a:t>
            </a:r>
            <a:r>
              <a:rPr lang="ru-UA"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2020.-307 с.</a:t>
            </a:r>
            <a:endParaRPr lang="ru-RU" sz="4400" dirty="0">
              <a:latin typeface="Arial" panose="020B0604020202020204" pitchFamily="34" charset="0"/>
              <a:cs typeface="Arial" panose="020B0604020202020204" pitchFamily="34" charset="0"/>
            </a:endParaRPr>
          </a:p>
          <a:p>
            <a:pPr marL="514350" indent="-514350">
              <a:buFont typeface="Arial" panose="020B0604020202020204" pitchFamily="34" charset="0"/>
              <a:buAutoNum type="arabicPeriod"/>
            </a:pPr>
            <a:r>
              <a:rPr lang="uk-UA" sz="4400" u="none"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Діброва </a:t>
            </a:r>
            <a:r>
              <a:rPr lang="uk-UA" sz="4400" u="none" strike="noStrike"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А.Д</a:t>
            </a:r>
            <a:r>
              <a:rPr lang="uk-UA" sz="4400" u="none"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Крилов </a:t>
            </a:r>
            <a:r>
              <a:rPr lang="uk-UA" sz="4400" u="none" strike="noStrike"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Я.О</a:t>
            </a:r>
            <a:r>
              <a:rPr lang="uk-UA" sz="4400" u="none"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Діброва </a:t>
            </a:r>
            <a:r>
              <a:rPr lang="uk-UA" sz="4400" u="none" strike="noStrike"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Л.В</a:t>
            </a:r>
            <a:r>
              <a:rPr lang="uk-UA" sz="4400" u="none"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Діброва </a:t>
            </a:r>
            <a:r>
              <a:rPr lang="uk-UA" sz="4400" u="none" strike="noStrike"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М.А</a:t>
            </a:r>
            <a:r>
              <a:rPr lang="uk-UA" sz="4400" u="none"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Регулювання ринку зерна України в умовах глобальних викликів: монографія. – Ніжин: Видавець ПП Лисенко </a:t>
            </a:r>
            <a:r>
              <a:rPr lang="uk-UA" sz="4400" u="none" strike="noStrike"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М.М</a:t>
            </a:r>
            <a:r>
              <a:rPr lang="uk-UA" sz="4400" u="none"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2020 – 160 с.</a:t>
            </a:r>
            <a:endParaRPr lang="ru-UA" sz="4400" u="none"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514350" indent="-514350">
              <a:buFont typeface="Arial" panose="020B0604020202020204" pitchFamily="34" charset="0"/>
              <a:buAutoNum type="arabicPeriod"/>
            </a:pPr>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Johan </a:t>
            </a:r>
            <a:r>
              <a:rPr lang="en-US" sz="4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Swinnen</a:t>
            </a:r>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The Political Economy of Agricultural and Food Policies (Palgrave Studies in Agricultural Economics and Food Policy). 2018. 276 p.</a:t>
            </a:r>
            <a:endParaRPr lang="ru-UA" sz="4400" dirty="0">
              <a:effectLst/>
              <a:latin typeface="Arial" panose="020B0604020202020204" pitchFamily="34" charset="0"/>
              <a:ea typeface="Calibri" panose="020F0502020204030204" pitchFamily="34" charset="0"/>
              <a:cs typeface="Arial" panose="020B0604020202020204" pitchFamily="34" charset="0"/>
            </a:endParaRPr>
          </a:p>
          <a:p>
            <a:pPr marL="514350" lvl="0" indent="-514350">
              <a:buAutoNum type="arabicPeriod"/>
            </a:pPr>
            <a:r>
              <a:rPr lang="uk-UA" sz="4400" dirty="0">
                <a:latin typeface="Arial" panose="020B0604020202020204" pitchFamily="34" charset="0"/>
                <a:cs typeface="Arial" panose="020B0604020202020204" pitchFamily="34" charset="0"/>
              </a:rPr>
              <a:t>Розвиток аграрної політики України в умовах євроінтеграції / за ред. Діброви </a:t>
            </a:r>
            <a:r>
              <a:rPr lang="uk-UA" sz="4400" dirty="0" err="1">
                <a:latin typeface="Arial" panose="020B0604020202020204" pitchFamily="34" charset="0"/>
                <a:cs typeface="Arial" panose="020B0604020202020204" pitchFamily="34" charset="0"/>
              </a:rPr>
              <a:t>А.Д</a:t>
            </a:r>
            <a:r>
              <a:rPr lang="uk-UA" sz="4400" dirty="0">
                <a:latin typeface="Arial" panose="020B0604020202020204" pitchFamily="34" charset="0"/>
                <a:cs typeface="Arial" panose="020B0604020202020204" pitchFamily="34" charset="0"/>
              </a:rPr>
              <a:t>., </a:t>
            </a:r>
            <a:r>
              <a:rPr lang="uk-UA" sz="4400" dirty="0" err="1">
                <a:latin typeface="Arial" panose="020B0604020202020204" pitchFamily="34" charset="0"/>
                <a:cs typeface="Arial" panose="020B0604020202020204" pitchFamily="34" charset="0"/>
              </a:rPr>
              <a:t>Андрієвського</a:t>
            </a:r>
            <a:r>
              <a:rPr lang="uk-UA" sz="4400" dirty="0">
                <a:latin typeface="Arial" panose="020B0604020202020204" pitchFamily="34" charset="0"/>
                <a:cs typeface="Arial" panose="020B0604020202020204" pitchFamily="34" charset="0"/>
              </a:rPr>
              <a:t> </a:t>
            </a:r>
            <a:r>
              <a:rPr lang="uk-UA" sz="4400" dirty="0" err="1">
                <a:latin typeface="Arial" panose="020B0604020202020204" pitchFamily="34" charset="0"/>
                <a:cs typeface="Arial" panose="020B0604020202020204" pitchFamily="34" charset="0"/>
              </a:rPr>
              <a:t>В.Є</a:t>
            </a:r>
            <a:r>
              <a:rPr lang="uk-UA" sz="4400" dirty="0">
                <a:latin typeface="Arial" panose="020B0604020202020204" pitchFamily="34" charset="0"/>
                <a:cs typeface="Arial" panose="020B0604020202020204" pitchFamily="34" charset="0"/>
              </a:rPr>
              <a:t>.; Національний університет біоресурсів і природокористування України; Інститут розвитку аграрних ринків. – К., 2014. – 568 с.</a:t>
            </a:r>
          </a:p>
          <a:p>
            <a:pPr marL="514350" lvl="0" indent="-514350">
              <a:buAutoNum type="arabicPeriod"/>
            </a:pPr>
            <a:r>
              <a:rPr lang="en-GB" sz="4400" dirty="0">
                <a:effectLst/>
                <a:latin typeface="Arial" panose="020B0604020202020204" pitchFamily="34" charset="0"/>
                <a:ea typeface="Times New Roman" panose="02020603050405020304" pitchFamily="18" charset="0"/>
                <a:cs typeface="Arial" panose="020B0604020202020204" pitchFamily="34" charset="0"/>
              </a:rPr>
              <a:t>Anatolii Dibrova, Liubov </a:t>
            </a:r>
            <a:r>
              <a:rPr lang="en-GB" sz="4400" dirty="0" err="1">
                <a:effectLst/>
                <a:latin typeface="Arial" panose="020B0604020202020204" pitchFamily="34" charset="0"/>
                <a:ea typeface="Times New Roman" panose="02020603050405020304" pitchFamily="18" charset="0"/>
                <a:cs typeface="Arial" panose="020B0604020202020204" pitchFamily="34" charset="0"/>
              </a:rPr>
              <a:t>Pankratova</a:t>
            </a:r>
            <a:r>
              <a:rPr lang="en-GB" sz="4400" dirty="0">
                <a:effectLst/>
                <a:latin typeface="Arial" panose="020B0604020202020204" pitchFamily="34" charset="0"/>
                <a:ea typeface="Times New Roman" panose="02020603050405020304" pitchFamily="18" charset="0"/>
                <a:cs typeface="Arial" panose="020B0604020202020204" pitchFamily="34" charset="0"/>
              </a:rPr>
              <a:t>, Iryna Cheban.</a:t>
            </a:r>
            <a:r>
              <a:rPr lang="en-GB" sz="4400" i="1" dirty="0">
                <a:effectLst/>
                <a:latin typeface="Arial" panose="020B0604020202020204" pitchFamily="34" charset="0"/>
                <a:ea typeface="Times New Roman" panose="02020603050405020304" pitchFamily="18" charset="0"/>
                <a:cs typeface="Arial" panose="020B0604020202020204" pitchFamily="34" charset="0"/>
              </a:rPr>
              <a:t> </a:t>
            </a:r>
            <a:r>
              <a:rPr lang="en-GB" sz="4400" u="none" strike="noStrike"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3"/>
              </a:rPr>
              <a:t>Simulation of Agricultural Policy Scenarios Using the </a:t>
            </a:r>
            <a:r>
              <a:rPr lang="en-GB" sz="4400" u="none" strike="noStrike" dirty="0" err="1">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3"/>
              </a:rPr>
              <a:t>AGMEMOD</a:t>
            </a:r>
            <a:r>
              <a:rPr lang="en-GB" sz="4400" u="none" strike="noStrike"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3"/>
              </a:rPr>
              <a:t> Model</a:t>
            </a:r>
            <a:r>
              <a:rPr lang="en-GB" sz="4400" dirty="0">
                <a:effectLst/>
                <a:latin typeface="Arial" panose="020B0604020202020204" pitchFamily="34" charset="0"/>
                <a:ea typeface="Times New Roman" panose="02020603050405020304" pitchFamily="18" charset="0"/>
                <a:cs typeface="Arial" panose="020B0604020202020204" pitchFamily="34" charset="0"/>
              </a:rPr>
              <a:t>. </a:t>
            </a:r>
            <a:r>
              <a:rPr lang="en-GB" sz="4400" u="none" strike="noStrike" dirty="0" err="1">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4"/>
              </a:rPr>
              <a:t>ICTERI</a:t>
            </a:r>
            <a:r>
              <a:rPr lang="en-GB" sz="4400" u="none" strike="noStrike"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4"/>
              </a:rPr>
              <a:t> 2020</a:t>
            </a:r>
            <a:r>
              <a:rPr lang="en-GB" sz="4400" dirty="0">
                <a:effectLst/>
                <a:latin typeface="Arial" panose="020B0604020202020204" pitchFamily="34" charset="0"/>
                <a:ea typeface="Times New Roman" panose="02020603050405020304" pitchFamily="18" charset="0"/>
                <a:cs typeface="Arial" panose="020B0604020202020204" pitchFamily="34" charset="0"/>
              </a:rPr>
              <a:t>. Proceedings of the 16th International Conference on ICT in Education, Research and Industrial Applications. Integration, Harmonization and Knowledge Transfer. Volume II: Workshops</a:t>
            </a:r>
            <a:r>
              <a:rPr lang="en-GB" sz="4400" b="1" dirty="0">
                <a:effectLst/>
                <a:latin typeface="Arial" panose="020B0604020202020204" pitchFamily="34" charset="0"/>
                <a:ea typeface="Times New Roman" panose="02020603050405020304" pitchFamily="18" charset="0"/>
                <a:cs typeface="Arial" panose="020B0604020202020204" pitchFamily="34" charset="0"/>
              </a:rPr>
              <a:t>.</a:t>
            </a:r>
            <a:r>
              <a:rPr lang="en-GB" sz="4400" dirty="0">
                <a:effectLst/>
                <a:latin typeface="Arial" panose="020B0604020202020204" pitchFamily="34" charset="0"/>
                <a:ea typeface="Times New Roman" panose="02020603050405020304" pitchFamily="18" charset="0"/>
                <a:cs typeface="Arial" panose="020B0604020202020204" pitchFamily="34" charset="0"/>
              </a:rPr>
              <a:t> </a:t>
            </a:r>
            <a:r>
              <a:rPr lang="en-GB" sz="4400" dirty="0" err="1">
                <a:effectLst/>
                <a:latin typeface="Arial" panose="020B0604020202020204" pitchFamily="34" charset="0"/>
                <a:ea typeface="Times New Roman" panose="02020603050405020304" pitchFamily="18" charset="0"/>
                <a:cs typeface="Arial" panose="020B0604020202020204" pitchFamily="34" charset="0"/>
              </a:rPr>
              <a:t>Kharkiv</a:t>
            </a:r>
            <a:r>
              <a:rPr lang="en-GB" sz="4400" dirty="0">
                <a:effectLst/>
                <a:latin typeface="Arial" panose="020B0604020202020204" pitchFamily="34" charset="0"/>
                <a:ea typeface="Times New Roman" panose="02020603050405020304" pitchFamily="18" charset="0"/>
                <a:cs typeface="Arial" panose="020B0604020202020204" pitchFamily="34" charset="0"/>
              </a:rPr>
              <a:t>, Ukraine, October 06-10, 2020.</a:t>
            </a:r>
            <a:r>
              <a:rPr lang="en-GB" sz="4400" b="1" dirty="0">
                <a:effectLst/>
                <a:latin typeface="Arial" panose="020B0604020202020204" pitchFamily="34" charset="0"/>
                <a:ea typeface="Times New Roman" panose="02020603050405020304" pitchFamily="18" charset="0"/>
                <a:cs typeface="Arial" panose="020B0604020202020204" pitchFamily="34" charset="0"/>
              </a:rPr>
              <a:t> </a:t>
            </a:r>
            <a:r>
              <a:rPr lang="en-GB" sz="4400" dirty="0">
                <a:effectLst/>
                <a:latin typeface="Arial" panose="020B0604020202020204" pitchFamily="34" charset="0"/>
                <a:ea typeface="Times New Roman" panose="02020603050405020304" pitchFamily="18" charset="0"/>
                <a:cs typeface="Arial" panose="020B0604020202020204" pitchFamily="34" charset="0"/>
              </a:rPr>
              <a:t>P.471-486</a:t>
            </a:r>
            <a:r>
              <a:rPr lang="en-GB" sz="4400" b="1" dirty="0">
                <a:effectLst/>
                <a:latin typeface="Arial" panose="020B0604020202020204" pitchFamily="34" charset="0"/>
                <a:ea typeface="Times New Roman" panose="02020603050405020304" pitchFamily="18" charset="0"/>
                <a:cs typeface="Arial" panose="020B0604020202020204" pitchFamily="34" charset="0"/>
              </a:rPr>
              <a:t>. </a:t>
            </a:r>
            <a:endParaRPr lang="uk-UA" sz="4400" dirty="0">
              <a:latin typeface="Arial" panose="020B0604020202020204" pitchFamily="34" charset="0"/>
              <a:cs typeface="Arial" panose="020B0604020202020204" pitchFamily="34" charset="0"/>
            </a:endParaRPr>
          </a:p>
          <a:p>
            <a:pPr lvl="0"/>
            <a:endParaRPr lang="ru-RU" dirty="0"/>
          </a:p>
          <a:p>
            <a:pPr marL="514350" indent="-514350">
              <a:buAutoNum type="arabicPeriod"/>
            </a:pPr>
            <a:endParaRPr lang="ru-RU" dirty="0">
              <a:latin typeface="Arial" panose="020B0604020202020204" pitchFamily="34" charset="0"/>
              <a:cs typeface="Arial" panose="020B0604020202020204" pitchFamily="34" charset="0"/>
            </a:endParaRPr>
          </a:p>
        </p:txBody>
      </p:sp>
      <p:pic>
        <p:nvPicPr>
          <p:cNvPr id="4" name="Picture 15" descr="logo - EF"/>
          <p:cNvPicPr>
            <a:picLocks noChangeAspect="1" noChangeArrowheads="1"/>
          </p:cNvPicPr>
          <p:nvPr/>
        </p:nvPicPr>
        <p:blipFill>
          <a:blip r:embed="rId5"/>
          <a:srcRect/>
          <a:stretch>
            <a:fillRect/>
          </a:stretch>
        </p:blipFill>
        <p:spPr bwMode="auto">
          <a:xfrm>
            <a:off x="0" y="1"/>
            <a:ext cx="748575" cy="763398"/>
          </a:xfrm>
          <a:prstGeom prst="rect">
            <a:avLst/>
          </a:prstGeom>
          <a:noFill/>
          <a:ln w="9525">
            <a:noFill/>
            <a:miter lim="800000"/>
            <a:headEnd/>
            <a:tailEnd/>
          </a:ln>
        </p:spPr>
      </p:pic>
    </p:spTree>
    <p:extLst>
      <p:ext uri="{BB962C8B-B14F-4D97-AF65-F5344CB8AC3E}">
        <p14:creationId xmlns:p14="http://schemas.microsoft.com/office/powerpoint/2010/main" val="3275839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49187" y="268022"/>
            <a:ext cx="10515600" cy="823360"/>
          </a:xfrm>
        </p:spPr>
        <p:txBody>
          <a:bodyPr>
            <a:normAutofit fontScale="90000"/>
          </a:bodyPr>
          <a:lstStyle/>
          <a:p>
            <a:pPr algn="ctr"/>
            <a:r>
              <a:rPr lang="uk-UA" sz="3600" b="1" dirty="0">
                <a:solidFill>
                  <a:schemeClr val="accent5">
                    <a:lumMod val="75000"/>
                  </a:schemeClr>
                </a:solidFill>
                <a:latin typeface="Arial" panose="020B0604020202020204" pitchFamily="34" charset="0"/>
                <a:cs typeface="Arial" panose="020B0604020202020204" pitchFamily="34" charset="0"/>
              </a:rPr>
              <a:t>Аграрна політика - </a:t>
            </a:r>
            <a:br>
              <a:rPr lang="uk-UA" sz="3600" b="1" dirty="0">
                <a:solidFill>
                  <a:schemeClr val="accent5">
                    <a:lumMod val="75000"/>
                  </a:schemeClr>
                </a:solidFill>
                <a:latin typeface="Arial" panose="020B0604020202020204" pitchFamily="34" charset="0"/>
                <a:cs typeface="Arial" panose="020B0604020202020204" pitchFamily="34" charset="0"/>
              </a:rPr>
            </a:br>
            <a:endParaRPr lang="ru-RU" sz="3600" dirty="0">
              <a:solidFill>
                <a:schemeClr val="accent5">
                  <a:lumMod val="75000"/>
                </a:schemeClr>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838200" y="1286634"/>
            <a:ext cx="10515600" cy="4890329"/>
          </a:xfrm>
        </p:spPr>
        <p:txBody>
          <a:bodyPr/>
          <a:lstStyle/>
          <a:p>
            <a:pPr marL="0" indent="0">
              <a:buNone/>
            </a:pPr>
            <a:r>
              <a:rPr lang="uk-UA" dirty="0">
                <a:latin typeface="Arial" panose="020B0604020202020204" pitchFamily="34" charset="0"/>
                <a:cs typeface="Arial" panose="020B0604020202020204" pitchFamily="34" charset="0"/>
              </a:rPr>
              <a:t>стратегічний курс держави та система заходів, спрямованих на інтенсивний розвиток продуктивних сил села, вдосконалення або докорінну зміну існуючих економічних відносин, в </a:t>
            </a:r>
            <a:r>
              <a:rPr lang="uk-UA" dirty="0" err="1">
                <a:latin typeface="Arial" panose="020B0604020202020204" pitchFamily="34" charset="0"/>
                <a:cs typeface="Arial" panose="020B0604020202020204" pitchFamily="34" charset="0"/>
              </a:rPr>
              <a:t>т.ч</a:t>
            </a:r>
            <a:r>
              <a:rPr lang="uk-UA" dirty="0">
                <a:latin typeface="Arial" panose="020B0604020202020204" pitchFamily="34" charset="0"/>
                <a:cs typeface="Arial" panose="020B0604020202020204" pitchFamily="34" charset="0"/>
              </a:rPr>
              <a:t>. типів і форм економічної власності, а також господарського механізму з метою істотного поліпшення умов життя й побуту його мешканців, на забезпечення продовольчої безпеки країни. </a:t>
            </a:r>
          </a:p>
          <a:p>
            <a:pPr marL="0" lvl="0" indent="0">
              <a:buNone/>
            </a:pPr>
            <a:r>
              <a:rPr lang="uk-UA" sz="1600" dirty="0"/>
              <a:t>(</a:t>
            </a:r>
            <a:r>
              <a:rPr lang="uk-UA" sz="1600" dirty="0" err="1"/>
              <a:t>Мочерний</a:t>
            </a:r>
            <a:r>
              <a:rPr lang="uk-UA" sz="1600" dirty="0"/>
              <a:t> С.В. Економічний енциклопедичний словник: У 2 т. / </a:t>
            </a:r>
            <a:r>
              <a:rPr lang="uk-UA" sz="1600" dirty="0" err="1"/>
              <a:t>Мочерний</a:t>
            </a:r>
            <a:r>
              <a:rPr lang="uk-UA" sz="1600" dirty="0"/>
              <a:t> С.В., Ларіна Я.С., Устенко О.А., Юрій С.І.– Т.1. – Л.: Світ, 2005. – с. 12)</a:t>
            </a:r>
            <a:endParaRPr lang="ru-RU" sz="1600" dirty="0"/>
          </a:p>
          <a:p>
            <a:pPr marL="0" indent="0" algn="just">
              <a:buNone/>
            </a:pPr>
            <a:r>
              <a:rPr lang="uk-UA" dirty="0"/>
              <a:t>	</a:t>
            </a:r>
            <a:r>
              <a:rPr lang="uk-UA" b="1" dirty="0">
                <a:latin typeface="Arial" panose="020B0604020202020204" pitchFamily="34" charset="0"/>
                <a:cs typeface="Arial" panose="020B0604020202020204" pitchFamily="34" charset="0"/>
              </a:rPr>
              <a:t>Предметом аграрної політики </a:t>
            </a:r>
            <a:r>
              <a:rPr lang="uk-UA" dirty="0">
                <a:latin typeface="Arial" panose="020B0604020202020204" pitchFamily="34" charset="0"/>
                <a:cs typeface="Arial" panose="020B0604020202020204" pitchFamily="34" charset="0"/>
              </a:rPr>
              <a:t>є ті прояви соціально-економічних відносин в АПК, які не підлягають регулюванню ринковими механізмами, а потребують участі держави.</a:t>
            </a:r>
            <a:endParaRPr lang="ru-RU" dirty="0">
              <a:latin typeface="Arial" panose="020B0604020202020204" pitchFamily="34" charset="0"/>
              <a:cs typeface="Arial" panose="020B0604020202020204" pitchFamily="34" charset="0"/>
            </a:endParaRPr>
          </a:p>
          <a:p>
            <a:endParaRPr lang="ru-RU" dirty="0"/>
          </a:p>
        </p:txBody>
      </p:sp>
      <p:pic>
        <p:nvPicPr>
          <p:cNvPr id="4" name="Picture 15" descr="logo - EF"/>
          <p:cNvPicPr>
            <a:picLocks noChangeAspect="1" noChangeArrowheads="1"/>
          </p:cNvPicPr>
          <p:nvPr/>
        </p:nvPicPr>
        <p:blipFill>
          <a:blip r:embed="rId2"/>
          <a:srcRect/>
          <a:stretch>
            <a:fillRect/>
          </a:stretch>
        </p:blipFill>
        <p:spPr bwMode="auto">
          <a:xfrm>
            <a:off x="0" y="1"/>
            <a:ext cx="723101" cy="737420"/>
          </a:xfrm>
          <a:prstGeom prst="rect">
            <a:avLst/>
          </a:prstGeom>
          <a:noFill/>
          <a:ln w="9525">
            <a:noFill/>
            <a:miter lim="800000"/>
            <a:headEnd/>
            <a:tailEnd/>
          </a:ln>
        </p:spPr>
      </p:pic>
    </p:spTree>
    <p:extLst>
      <p:ext uri="{BB962C8B-B14F-4D97-AF65-F5344CB8AC3E}">
        <p14:creationId xmlns:p14="http://schemas.microsoft.com/office/powerpoint/2010/main" val="3797515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latin typeface="Arial" panose="020B0604020202020204" pitchFamily="34" charset="0"/>
                <a:cs typeface="Arial" panose="020B0604020202020204" pitchFamily="34" charset="0"/>
              </a:rPr>
              <a:t>3. Групи інтересів в аграрній політиці</a:t>
            </a:r>
            <a:br>
              <a:rPr lang="uk-UA" dirty="0">
                <a:latin typeface="Arial" panose="020B0604020202020204" pitchFamily="34" charset="0"/>
                <a:cs typeface="Arial" panose="020B0604020202020204" pitchFamily="34" charset="0"/>
              </a:rPr>
            </a:br>
            <a:endParaRPr lang="ru-RU" dirty="0"/>
          </a:p>
        </p:txBody>
      </p:sp>
      <p:sp>
        <p:nvSpPr>
          <p:cNvPr id="3" name="Объект 2"/>
          <p:cNvSpPr>
            <a:spLocks noGrp="1"/>
          </p:cNvSpPr>
          <p:nvPr>
            <p:ph idx="1"/>
          </p:nvPr>
        </p:nvSpPr>
        <p:spPr>
          <a:xfrm>
            <a:off x="838200" y="1246173"/>
            <a:ext cx="10515600" cy="4930790"/>
          </a:xfrm>
        </p:spPr>
        <p:txBody>
          <a:bodyPr>
            <a:normAutofit fontScale="92500" lnSpcReduction="20000"/>
          </a:bodyPr>
          <a:lstStyle/>
          <a:p>
            <a:pPr marL="0" indent="0">
              <a:buNone/>
            </a:pPr>
            <a:r>
              <a:rPr lang="uk-UA" b="1" dirty="0">
                <a:solidFill>
                  <a:srgbClr val="FF0000"/>
                </a:solidFill>
              </a:rPr>
              <a:t>Носії інтересів:</a:t>
            </a:r>
          </a:p>
          <a:p>
            <a:pPr marL="514350" indent="-514350">
              <a:buAutoNum type="arabicParenR"/>
            </a:pPr>
            <a:r>
              <a:rPr lang="uk-UA" dirty="0"/>
              <a:t>Виробники сільськогосподарської продукції (сировини) і продовольчих та непродовольчих товарів сільськогосподарського походження</a:t>
            </a:r>
          </a:p>
          <a:p>
            <a:pPr marL="514350" indent="-514350">
              <a:buAutoNum type="arabicParenR"/>
            </a:pPr>
            <a:r>
              <a:rPr lang="uk-UA" dirty="0"/>
              <a:t>Споживачі </a:t>
            </a:r>
            <a:r>
              <a:rPr lang="uk-UA" dirty="0" err="1"/>
              <a:t>агропродовольства</a:t>
            </a:r>
            <a:endParaRPr lang="uk-UA" dirty="0"/>
          </a:p>
          <a:p>
            <a:pPr marL="514350" indent="-514350">
              <a:buAutoNum type="arabicParenR"/>
            </a:pPr>
            <a:r>
              <a:rPr lang="uk-UA" dirty="0"/>
              <a:t>Сільські мешканці </a:t>
            </a:r>
          </a:p>
          <a:p>
            <a:pPr marL="0" indent="0">
              <a:buNone/>
            </a:pPr>
            <a:r>
              <a:rPr lang="uk-UA" b="1" dirty="0">
                <a:solidFill>
                  <a:srgbClr val="FF0000"/>
                </a:solidFill>
              </a:rPr>
              <a:t>Виразники інтересів:</a:t>
            </a:r>
          </a:p>
          <a:p>
            <a:pPr marL="514350" indent="-514350">
              <a:buAutoNum type="arabicParenR"/>
            </a:pPr>
            <a:r>
              <a:rPr lang="uk-UA" dirty="0"/>
              <a:t>Політичні партії</a:t>
            </a:r>
          </a:p>
          <a:p>
            <a:pPr marL="514350" indent="-514350">
              <a:buAutoNum type="arabicParenR"/>
            </a:pPr>
            <a:r>
              <a:rPr lang="uk-UA" dirty="0"/>
              <a:t>Бюрократія (вищі державні службовці)</a:t>
            </a:r>
          </a:p>
          <a:p>
            <a:pPr marL="514350" indent="-514350">
              <a:buAutoNum type="arabicParenR"/>
            </a:pPr>
            <a:r>
              <a:rPr lang="uk-UA" dirty="0"/>
              <a:t>Професійні об'єднання, громадські організації</a:t>
            </a:r>
          </a:p>
          <a:p>
            <a:pPr marL="514350" indent="-514350">
              <a:buAutoNum type="arabicParenR"/>
            </a:pPr>
            <a:r>
              <a:rPr lang="uk-UA" dirty="0"/>
              <a:t>Асоціації, товариства</a:t>
            </a:r>
          </a:p>
          <a:p>
            <a:pPr marL="514350" indent="-514350">
              <a:buAutoNum type="arabicParenR"/>
            </a:pPr>
            <a:r>
              <a:rPr lang="uk-UA" dirty="0"/>
              <a:t>Аграрне </a:t>
            </a:r>
            <a:r>
              <a:rPr lang="uk-UA" dirty="0" err="1"/>
              <a:t>лоббі</a:t>
            </a:r>
            <a:r>
              <a:rPr lang="uk-UA" dirty="0"/>
              <a:t> </a:t>
            </a:r>
          </a:p>
          <a:p>
            <a:pPr marL="514350" indent="-514350">
              <a:buAutoNum type="arabicParenR"/>
            </a:pPr>
            <a:endParaRPr lang="ru-RU" dirty="0"/>
          </a:p>
        </p:txBody>
      </p:sp>
      <p:pic>
        <p:nvPicPr>
          <p:cNvPr id="4" name="Picture 15" descr="logo - EF"/>
          <p:cNvPicPr>
            <a:picLocks noChangeAspect="1" noChangeArrowheads="1"/>
          </p:cNvPicPr>
          <p:nvPr/>
        </p:nvPicPr>
        <p:blipFill>
          <a:blip r:embed="rId2"/>
          <a:srcRect/>
          <a:stretch>
            <a:fillRect/>
          </a:stretch>
        </p:blipFill>
        <p:spPr bwMode="auto">
          <a:xfrm>
            <a:off x="0" y="1"/>
            <a:ext cx="723101" cy="737420"/>
          </a:xfrm>
          <a:prstGeom prst="rect">
            <a:avLst/>
          </a:prstGeom>
          <a:noFill/>
          <a:ln w="9525">
            <a:noFill/>
            <a:miter lim="800000"/>
            <a:headEnd/>
            <a:tailEnd/>
          </a:ln>
        </p:spPr>
      </p:pic>
    </p:spTree>
    <p:extLst>
      <p:ext uri="{BB962C8B-B14F-4D97-AF65-F5344CB8AC3E}">
        <p14:creationId xmlns:p14="http://schemas.microsoft.com/office/powerpoint/2010/main" val="1375778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1556" y="89996"/>
            <a:ext cx="10515600" cy="1269465"/>
          </a:xfrm>
        </p:spPr>
        <p:txBody>
          <a:bodyPr>
            <a:normAutofit/>
          </a:bodyPr>
          <a:lstStyle/>
          <a:p>
            <a:pPr algn="ctr"/>
            <a:r>
              <a:rPr lang="uk-UA" sz="3200" b="1" dirty="0">
                <a:latin typeface="Arial" panose="020B0604020202020204" pitchFamily="34" charset="0"/>
                <a:cs typeface="Arial" panose="020B0604020202020204" pitchFamily="34" charset="0"/>
              </a:rPr>
              <a:t>3. Суб’єкти аграрної політики</a:t>
            </a:r>
            <a:br>
              <a:rPr lang="uk-UA" dirty="0">
                <a:latin typeface="Arial" panose="020B0604020202020204" pitchFamily="34" charset="0"/>
                <a:cs typeface="Arial" panose="020B0604020202020204" pitchFamily="34" charset="0"/>
              </a:rPr>
            </a:br>
            <a:endParaRPr lang="ru-RU" dirty="0"/>
          </a:p>
        </p:txBody>
      </p:sp>
      <p:pic>
        <p:nvPicPr>
          <p:cNvPr id="5123" name="Схема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655" y="886794"/>
            <a:ext cx="11615401" cy="555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5" descr="logo - EF"/>
          <p:cNvPicPr>
            <a:picLocks noChangeAspect="1" noChangeArrowheads="1"/>
          </p:cNvPicPr>
          <p:nvPr/>
        </p:nvPicPr>
        <p:blipFill>
          <a:blip r:embed="rId3"/>
          <a:srcRect/>
          <a:stretch>
            <a:fillRect/>
          </a:stretch>
        </p:blipFill>
        <p:spPr bwMode="auto">
          <a:xfrm>
            <a:off x="0" y="1"/>
            <a:ext cx="723101" cy="737420"/>
          </a:xfrm>
          <a:prstGeom prst="rect">
            <a:avLst/>
          </a:prstGeom>
          <a:noFill/>
          <a:ln w="9525">
            <a:noFill/>
            <a:miter lim="800000"/>
            <a:headEnd/>
            <a:tailEnd/>
          </a:ln>
        </p:spPr>
      </p:pic>
    </p:spTree>
    <p:extLst>
      <p:ext uri="{BB962C8B-B14F-4D97-AF65-F5344CB8AC3E}">
        <p14:creationId xmlns:p14="http://schemas.microsoft.com/office/powerpoint/2010/main" val="6260267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042889"/>
          </a:xfrm>
        </p:spPr>
        <p:txBody>
          <a:bodyPr>
            <a:noAutofit/>
          </a:bodyPr>
          <a:lstStyle/>
          <a:p>
            <a:pPr algn="ctr"/>
            <a:r>
              <a:rPr lang="uk-UA" sz="3600" b="1" dirty="0">
                <a:solidFill>
                  <a:schemeClr val="accent5">
                    <a:lumMod val="75000"/>
                  </a:schemeClr>
                </a:solidFill>
                <a:latin typeface="Arial" panose="020B0604020202020204" pitchFamily="34" charset="0"/>
                <a:cs typeface="Arial" panose="020B0604020202020204" pitchFamily="34" charset="0"/>
              </a:rPr>
              <a:t>Взаємозалежність на цій схемі така:</a:t>
            </a:r>
            <a:endParaRPr lang="ru-RU" sz="3600" dirty="0">
              <a:solidFill>
                <a:schemeClr val="accent5">
                  <a:lumMod val="75000"/>
                </a:schemeClr>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838200" y="1464658"/>
            <a:ext cx="10515600" cy="4712305"/>
          </a:xfrm>
        </p:spPr>
        <p:txBody>
          <a:bodyPr/>
          <a:lstStyle/>
          <a:p>
            <a:pPr marL="0" indent="0">
              <a:buNone/>
            </a:pPr>
            <a:r>
              <a:rPr lang="uk-UA" dirty="0"/>
              <a:t>	</a:t>
            </a:r>
            <a:r>
              <a:rPr lang="uk-UA" sz="3200" dirty="0"/>
              <a:t>1. Суб’єкти аграрної політики (партії, громадські та професійні організації, аграрна наука, засоби масової інформації), виражаючи інтереси носіїв її, тобто товаровиробників АПК та споживачів продукції, розробляють певні пропозиції та подають їх до органів державної влади</a:t>
            </a:r>
            <a:endParaRPr lang="ru-RU" sz="3200" dirty="0"/>
          </a:p>
          <a:p>
            <a:pPr marL="0" indent="0">
              <a:buNone/>
            </a:pPr>
            <a:r>
              <a:rPr lang="uk-UA" sz="3200" dirty="0"/>
              <a:t>	2. Органи державної влади (Верховна Рада, Кабінет Міністрів) ухвалюють відповідні </a:t>
            </a:r>
            <a:r>
              <a:rPr lang="uk-UA" sz="3200" dirty="0" err="1"/>
              <a:t>агрополітичні</a:t>
            </a:r>
            <a:r>
              <a:rPr lang="uk-UA" sz="3200" dirty="0"/>
              <a:t> рішення та забезпечують їх реалізацію</a:t>
            </a:r>
            <a:endParaRPr lang="ru-RU" sz="3200" dirty="0"/>
          </a:p>
        </p:txBody>
      </p:sp>
      <p:pic>
        <p:nvPicPr>
          <p:cNvPr id="4" name="Picture 15" descr="logo - EF"/>
          <p:cNvPicPr>
            <a:picLocks noChangeAspect="1" noChangeArrowheads="1"/>
          </p:cNvPicPr>
          <p:nvPr/>
        </p:nvPicPr>
        <p:blipFill>
          <a:blip r:embed="rId2"/>
          <a:srcRect/>
          <a:stretch>
            <a:fillRect/>
          </a:stretch>
        </p:blipFill>
        <p:spPr bwMode="auto">
          <a:xfrm>
            <a:off x="0" y="1"/>
            <a:ext cx="723101" cy="737420"/>
          </a:xfrm>
          <a:prstGeom prst="rect">
            <a:avLst/>
          </a:prstGeom>
          <a:noFill/>
          <a:ln w="9525">
            <a:noFill/>
            <a:miter lim="800000"/>
            <a:headEnd/>
            <a:tailEnd/>
          </a:ln>
        </p:spPr>
      </p:pic>
    </p:spTree>
    <p:extLst>
      <p:ext uri="{BB962C8B-B14F-4D97-AF65-F5344CB8AC3E}">
        <p14:creationId xmlns:p14="http://schemas.microsoft.com/office/powerpoint/2010/main" val="5751213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1186838"/>
          </a:xfrm>
        </p:spPr>
        <p:txBody>
          <a:bodyPr>
            <a:normAutofit fontScale="90000"/>
          </a:bodyPr>
          <a:lstStyle/>
          <a:p>
            <a:r>
              <a:rPr lang="en-US" sz="3600" b="1" dirty="0">
                <a:solidFill>
                  <a:schemeClr val="accent5">
                    <a:lumMod val="75000"/>
                  </a:schemeClr>
                </a:solidFill>
                <a:latin typeface="Arial" panose="020B0604020202020204" pitchFamily="34" charset="0"/>
                <a:cs typeface="Arial" panose="020B0604020202020204" pitchFamily="34" charset="0"/>
              </a:rPr>
              <a:t>4. </a:t>
            </a:r>
            <a:r>
              <a:rPr lang="uk-UA" sz="3200" b="1" dirty="0">
                <a:solidFill>
                  <a:schemeClr val="accent5">
                    <a:lumMod val="75000"/>
                  </a:schemeClr>
                </a:solidFill>
                <a:latin typeface="Arial" panose="020B0604020202020204" pitchFamily="34" charset="0"/>
                <a:cs typeface="Arial" panose="020B0604020202020204" pitchFamily="34" charset="0"/>
              </a:rPr>
              <a:t>Конфлікт бізнес-інтересів і суспільних потреб у контексті аграрної політики</a:t>
            </a:r>
            <a:br>
              <a:rPr lang="uk-UA" sz="3200" dirty="0"/>
            </a:br>
            <a:endParaRPr lang="ru-RU" sz="3600" b="1" dirty="0">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703976" y="1224793"/>
            <a:ext cx="10515600" cy="5335398"/>
          </a:xfrm>
        </p:spPr>
        <p:txBody>
          <a:bodyPr>
            <a:normAutofit/>
          </a:bodyPr>
          <a:lstStyle/>
          <a:p>
            <a:pPr marL="0" indent="0" algn="just">
              <a:buNone/>
            </a:pPr>
            <a:r>
              <a:rPr lang="uk-UA" b="1" dirty="0"/>
              <a:t>	</a:t>
            </a:r>
            <a:r>
              <a:rPr lang="uk-UA" sz="2400" dirty="0">
                <a:latin typeface="Arial" panose="020B0604020202020204" pitchFamily="34" charset="0"/>
                <a:cs typeface="Arial" panose="020B0604020202020204" pitchFamily="34" charset="0"/>
              </a:rPr>
              <a:t>Конфлікти економічних інтересів, що виникають у сільському господарстві, насамперед, пов’язані з розподілом прибутків у галузі, доступу до ресурсів, ринків збуту продукції, тощо. Зокрема, як і в інших галузях економіки, інтереси виробників і споживачів продовольства в частині ціноутворення є протилежними, оскільки виробник зацікавлений продати продукцію за найвищу ціну, а споживач – купити  як – найдешевше. </a:t>
            </a:r>
            <a:endParaRPr lang="en-US" sz="2400" dirty="0">
              <a:latin typeface="Arial" panose="020B0604020202020204" pitchFamily="34" charset="0"/>
              <a:cs typeface="Arial" panose="020B0604020202020204" pitchFamily="34" charset="0"/>
            </a:endParaRPr>
          </a:p>
          <a:p>
            <a:pPr marL="0" indent="0" algn="just">
              <a:buNone/>
            </a:pPr>
            <a:r>
              <a:rPr lang="en-US" sz="2400" dirty="0">
                <a:latin typeface="Arial" panose="020B0604020202020204" pitchFamily="34" charset="0"/>
                <a:cs typeface="Arial" panose="020B0604020202020204" pitchFamily="34" charset="0"/>
              </a:rPr>
              <a:t>	</a:t>
            </a:r>
            <a:r>
              <a:rPr lang="uk-UA" sz="2400" dirty="0">
                <a:latin typeface="Arial" panose="020B0604020202020204" pitchFamily="34" charset="0"/>
                <a:cs typeface="Arial" panose="020B0604020202020204" pitchFamily="34" charset="0"/>
              </a:rPr>
              <a:t>При цьому, за ефективного функціонування ринку виробник використовує ресурси, відшкодовуючи витрати в розмірі їхньої вартості, а споживач повинен повністю оплачувати вартість купленого товару. Такий порядок являє собою необхідну умову оптимального, за </a:t>
            </a:r>
            <a:r>
              <a:rPr lang="uk-UA" sz="2400" dirty="0" err="1">
                <a:latin typeface="Arial" panose="020B0604020202020204" pitchFamily="34" charset="0"/>
                <a:cs typeface="Arial" panose="020B0604020202020204" pitchFamily="34" charset="0"/>
              </a:rPr>
              <a:t>Парето</a:t>
            </a:r>
            <a:r>
              <a:rPr lang="uk-UA" sz="2400" dirty="0">
                <a:latin typeface="Arial" panose="020B0604020202020204" pitchFamily="34" charset="0"/>
                <a:cs typeface="Arial" panose="020B0604020202020204" pitchFamily="34" charset="0"/>
              </a:rPr>
              <a:t>, розподілу ресурсів.  </a:t>
            </a:r>
          </a:p>
          <a:p>
            <a:pPr marL="0" lvl="0" indent="0">
              <a:buNone/>
            </a:pPr>
            <a:endParaRPr lang="ru-RU" sz="2000" dirty="0">
              <a:latin typeface="Arial" panose="020B0604020202020204" pitchFamily="34" charset="0"/>
              <a:cs typeface="Arial" panose="020B0604020202020204" pitchFamily="34" charset="0"/>
            </a:endParaRPr>
          </a:p>
          <a:p>
            <a:pPr marL="0" indent="0">
              <a:buNone/>
            </a:pPr>
            <a:endParaRPr lang="ru-RU" dirty="0"/>
          </a:p>
          <a:p>
            <a:pPr marL="0" indent="0">
              <a:buNone/>
            </a:pPr>
            <a:endParaRPr lang="ru-RU" dirty="0">
              <a:latin typeface="Arial" panose="020B0604020202020204" pitchFamily="34" charset="0"/>
              <a:cs typeface="Arial" panose="020B0604020202020204" pitchFamily="34" charset="0"/>
            </a:endParaRPr>
          </a:p>
        </p:txBody>
      </p:sp>
      <p:pic>
        <p:nvPicPr>
          <p:cNvPr id="4" name="Picture 15" descr="logo - EF"/>
          <p:cNvPicPr>
            <a:picLocks noChangeAspect="1" noChangeArrowheads="1"/>
          </p:cNvPicPr>
          <p:nvPr/>
        </p:nvPicPr>
        <p:blipFill>
          <a:blip r:embed="rId2"/>
          <a:srcRect/>
          <a:stretch>
            <a:fillRect/>
          </a:stretch>
        </p:blipFill>
        <p:spPr bwMode="auto">
          <a:xfrm>
            <a:off x="0" y="1"/>
            <a:ext cx="723101" cy="737420"/>
          </a:xfrm>
          <a:prstGeom prst="rect">
            <a:avLst/>
          </a:prstGeom>
          <a:noFill/>
          <a:ln w="9525">
            <a:noFill/>
            <a:miter lim="800000"/>
            <a:headEnd/>
            <a:tailEnd/>
          </a:ln>
        </p:spPr>
      </p:pic>
    </p:spTree>
    <p:extLst>
      <p:ext uri="{BB962C8B-B14F-4D97-AF65-F5344CB8AC3E}">
        <p14:creationId xmlns:p14="http://schemas.microsoft.com/office/powerpoint/2010/main" val="36164502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6196" y="205735"/>
            <a:ext cx="10515600" cy="1186838"/>
          </a:xfrm>
        </p:spPr>
        <p:txBody>
          <a:bodyPr>
            <a:normAutofit/>
          </a:bodyPr>
          <a:lstStyle/>
          <a:p>
            <a:pPr algn="ctr"/>
            <a:r>
              <a:rPr lang="uk-UA" sz="3200" b="1"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5.Об’єктивні передумови необхідності державного регулювання сільського господарства</a:t>
            </a:r>
            <a:endParaRPr lang="ru-RU" sz="3600" b="1" dirty="0">
              <a:latin typeface="Arial" panose="020B0604020202020204" pitchFamily="34" charset="0"/>
              <a:cs typeface="Arial" panose="020B0604020202020204" pitchFamily="34" charset="0"/>
            </a:endParaRPr>
          </a:p>
        </p:txBody>
      </p:sp>
      <p:grpSp>
        <p:nvGrpSpPr>
          <p:cNvPr id="6" name="Полотно 217"/>
          <p:cNvGrpSpPr/>
          <p:nvPr/>
        </p:nvGrpSpPr>
        <p:grpSpPr>
          <a:xfrm>
            <a:off x="604007" y="1479843"/>
            <a:ext cx="11123802" cy="5164238"/>
            <a:chOff x="0" y="0"/>
            <a:chExt cx="6120130" cy="4451985"/>
          </a:xfrm>
        </p:grpSpPr>
        <p:sp>
          <p:nvSpPr>
            <p:cNvPr id="7" name="Прямоугольник 6"/>
            <p:cNvSpPr/>
            <p:nvPr/>
          </p:nvSpPr>
          <p:spPr>
            <a:xfrm>
              <a:off x="0" y="0"/>
              <a:ext cx="6120130" cy="4451985"/>
            </a:xfrm>
            <a:prstGeom prst="rect">
              <a:avLst/>
            </a:prstGeom>
            <a:noFill/>
            <a:ln>
              <a:noFill/>
            </a:ln>
          </p:spPr>
        </p:sp>
        <p:sp>
          <p:nvSpPr>
            <p:cNvPr id="8" name="Text Box 4"/>
            <p:cNvSpPr txBox="1">
              <a:spLocks noChangeArrowheads="1"/>
            </p:cNvSpPr>
            <p:nvPr/>
          </p:nvSpPr>
          <p:spPr bwMode="auto">
            <a:xfrm>
              <a:off x="1001321" y="111363"/>
              <a:ext cx="4118337" cy="555967"/>
            </a:xfrm>
            <a:prstGeom prst="rect">
              <a:avLst/>
            </a:prstGeom>
            <a:solidFill>
              <a:srgbClr val="FFFFFF"/>
            </a:solidFill>
            <a:ln w="9525">
              <a:solidFill>
                <a:srgbClr val="000000"/>
              </a:solidFill>
              <a:miter lim="800000"/>
              <a:headEnd/>
              <a:tailEnd/>
            </a:ln>
          </p:spPr>
          <p:txBody>
            <a:bodyPr rot="0" vert="horz" wrap="square" lIns="88781" tIns="44391" rIns="88781" bIns="44391" anchor="t" anchorCtr="0" upright="1">
              <a:noAutofit/>
            </a:bodyPr>
            <a:lstStyle/>
            <a:p>
              <a:pPr algn="ctr">
                <a:lnSpc>
                  <a:spcPct val="107000"/>
                </a:lnSpc>
                <a:spcAft>
                  <a:spcPts val="800"/>
                </a:spcAft>
              </a:pPr>
              <a:r>
                <a:rPr lang="uk-UA" b="1" dirty="0">
                  <a:effectLst/>
                  <a:latin typeface="Arial" panose="020B0604020202020204" pitchFamily="34" charset="0"/>
                  <a:ea typeface="Calibri" panose="020F0502020204030204" pitchFamily="34" charset="0"/>
                  <a:cs typeface="Times New Roman" panose="02020603050405020304" pitchFamily="18" charset="0"/>
                </a:rPr>
                <a:t>Об’єктивні передумови необхідності державного регулювання сільського господарства</a:t>
              </a:r>
              <a:endParaRPr lang="uk-UA"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 Box 5"/>
            <p:cNvSpPr txBox="1">
              <a:spLocks noChangeArrowheads="1"/>
            </p:cNvSpPr>
            <p:nvPr/>
          </p:nvSpPr>
          <p:spPr bwMode="auto">
            <a:xfrm>
              <a:off x="222705" y="890057"/>
              <a:ext cx="2225347" cy="556817"/>
            </a:xfrm>
            <a:prstGeom prst="rect">
              <a:avLst/>
            </a:prstGeom>
            <a:solidFill>
              <a:srgbClr val="FFFFFF"/>
            </a:solidFill>
            <a:ln w="9525">
              <a:solidFill>
                <a:srgbClr val="000000"/>
              </a:solidFill>
              <a:miter lim="800000"/>
              <a:headEnd/>
              <a:tailEnd/>
            </a:ln>
          </p:spPr>
          <p:txBody>
            <a:bodyPr rot="0" vert="horz" wrap="square" lIns="88781" tIns="44391" rIns="88781" bIns="44391" anchor="t" anchorCtr="0" upright="1">
              <a:noAutofit/>
            </a:bodyPr>
            <a:lstStyle/>
            <a:p>
              <a:pPr algn="ctr">
                <a:lnSpc>
                  <a:spcPct val="107000"/>
                </a:lnSpc>
                <a:spcAft>
                  <a:spcPts val="800"/>
                </a:spcAft>
              </a:pPr>
              <a:r>
                <a:rPr lang="uk-UA" sz="2000" dirty="0">
                  <a:effectLst/>
                  <a:latin typeface="Arial" panose="020B0604020202020204" pitchFamily="34" charset="0"/>
                  <a:ea typeface="Calibri" panose="020F0502020204030204" pitchFamily="34" charset="0"/>
                  <a:cs typeface="Times New Roman" panose="02020603050405020304" pitchFamily="18" charset="0"/>
                </a:rPr>
                <a:t>Продовольча безпека країни</a:t>
              </a:r>
              <a:endParaRPr lang="uk-UA"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 Box 6"/>
            <p:cNvSpPr txBox="1">
              <a:spLocks noChangeArrowheads="1"/>
            </p:cNvSpPr>
            <p:nvPr/>
          </p:nvSpPr>
          <p:spPr bwMode="auto">
            <a:xfrm>
              <a:off x="222705" y="1558237"/>
              <a:ext cx="2226197" cy="555967"/>
            </a:xfrm>
            <a:prstGeom prst="rect">
              <a:avLst/>
            </a:prstGeom>
            <a:solidFill>
              <a:srgbClr val="FFFFFF"/>
            </a:solidFill>
            <a:ln w="9525">
              <a:solidFill>
                <a:srgbClr val="000000"/>
              </a:solidFill>
              <a:miter lim="800000"/>
              <a:headEnd/>
              <a:tailEnd/>
            </a:ln>
          </p:spPr>
          <p:txBody>
            <a:bodyPr rot="0" vert="horz" wrap="square" lIns="88781" tIns="44391" rIns="88781" bIns="44391" anchor="t" anchorCtr="0" upright="1">
              <a:noAutofit/>
            </a:bodyPr>
            <a:lstStyle/>
            <a:p>
              <a:pPr algn="ctr">
                <a:lnSpc>
                  <a:spcPct val="107000"/>
                </a:lnSpc>
                <a:spcAft>
                  <a:spcPts val="800"/>
                </a:spcAft>
              </a:pPr>
              <a:r>
                <a:rPr lang="uk-UA" dirty="0">
                  <a:effectLst/>
                  <a:latin typeface="Arial" panose="020B0604020202020204" pitchFamily="34" charset="0"/>
                  <a:ea typeface="Calibri" panose="020F0502020204030204" pitchFamily="34" charset="0"/>
                  <a:cs typeface="Times New Roman" panose="02020603050405020304" pitchFamily="18" charset="0"/>
                </a:rPr>
                <a:t>Монополізм суміжних галузей економіки</a:t>
              </a:r>
              <a:endParaRPr lang="uk-UA"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Box 7"/>
            <p:cNvSpPr txBox="1">
              <a:spLocks noChangeArrowheads="1"/>
            </p:cNvSpPr>
            <p:nvPr/>
          </p:nvSpPr>
          <p:spPr bwMode="auto">
            <a:xfrm>
              <a:off x="222705" y="2225567"/>
              <a:ext cx="2226197" cy="556817"/>
            </a:xfrm>
            <a:prstGeom prst="rect">
              <a:avLst/>
            </a:prstGeom>
            <a:solidFill>
              <a:srgbClr val="FFFFFF"/>
            </a:solidFill>
            <a:ln w="9525">
              <a:solidFill>
                <a:srgbClr val="000000"/>
              </a:solidFill>
              <a:miter lim="800000"/>
              <a:headEnd/>
              <a:tailEnd/>
            </a:ln>
          </p:spPr>
          <p:txBody>
            <a:bodyPr rot="0" vert="horz" wrap="square" lIns="88781" tIns="44391" rIns="88781" bIns="44391" anchor="t" anchorCtr="0" upright="1">
              <a:noAutofit/>
            </a:bodyPr>
            <a:lstStyle/>
            <a:p>
              <a:pPr algn="ctr">
                <a:lnSpc>
                  <a:spcPct val="107000"/>
                </a:lnSpc>
                <a:spcAft>
                  <a:spcPts val="800"/>
                </a:spcAft>
              </a:pPr>
              <a:r>
                <a:rPr lang="uk-UA" dirty="0">
                  <a:effectLst/>
                  <a:latin typeface="Arial" panose="020B0604020202020204" pitchFamily="34" charset="0"/>
                  <a:ea typeface="Calibri" panose="020F0502020204030204" pitchFamily="34" charset="0"/>
                  <a:cs typeface="Times New Roman" panose="02020603050405020304" pitchFamily="18" charset="0"/>
                </a:rPr>
                <a:t>Розвиток сільських територій</a:t>
              </a:r>
              <a:endParaRPr lang="uk-UA"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 Box 8"/>
            <p:cNvSpPr txBox="1">
              <a:spLocks noChangeArrowheads="1"/>
            </p:cNvSpPr>
            <p:nvPr/>
          </p:nvSpPr>
          <p:spPr bwMode="auto">
            <a:xfrm>
              <a:off x="3338021" y="890057"/>
              <a:ext cx="2226197" cy="556817"/>
            </a:xfrm>
            <a:prstGeom prst="rect">
              <a:avLst/>
            </a:prstGeom>
            <a:solidFill>
              <a:srgbClr val="FFFFFF"/>
            </a:solidFill>
            <a:ln w="9525">
              <a:solidFill>
                <a:srgbClr val="000000"/>
              </a:solidFill>
              <a:miter lim="800000"/>
              <a:headEnd/>
              <a:tailEnd/>
            </a:ln>
          </p:spPr>
          <p:txBody>
            <a:bodyPr rot="0" vert="horz" wrap="square" lIns="88781" tIns="44391" rIns="88781" bIns="44391" anchor="t" anchorCtr="0" upright="1">
              <a:noAutofit/>
            </a:bodyPr>
            <a:lstStyle/>
            <a:p>
              <a:pPr algn="ctr">
                <a:lnSpc>
                  <a:spcPct val="107000"/>
                </a:lnSpc>
                <a:spcAft>
                  <a:spcPts val="800"/>
                </a:spcAft>
              </a:pPr>
              <a:r>
                <a:rPr lang="uk-UA" sz="1600" dirty="0">
                  <a:effectLst/>
                  <a:latin typeface="Arial" panose="020B0604020202020204" pitchFamily="34" charset="0"/>
                  <a:ea typeface="Calibri" panose="020F0502020204030204" pitchFamily="34" charset="0"/>
                  <a:cs typeface="Times New Roman" panose="02020603050405020304" pitchFamily="18" charset="0"/>
                </a:rPr>
                <a:t>Специфічні особливості сільського господарства</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 Box 9"/>
            <p:cNvSpPr txBox="1">
              <a:spLocks noChangeArrowheads="1"/>
            </p:cNvSpPr>
            <p:nvPr/>
          </p:nvSpPr>
          <p:spPr bwMode="auto">
            <a:xfrm>
              <a:off x="3338021" y="1558237"/>
              <a:ext cx="2226197" cy="555967"/>
            </a:xfrm>
            <a:prstGeom prst="rect">
              <a:avLst/>
            </a:prstGeom>
            <a:solidFill>
              <a:srgbClr val="FFFFFF"/>
            </a:solidFill>
            <a:ln w="9525">
              <a:solidFill>
                <a:srgbClr val="000000"/>
              </a:solidFill>
              <a:miter lim="800000"/>
              <a:headEnd/>
              <a:tailEnd/>
            </a:ln>
          </p:spPr>
          <p:txBody>
            <a:bodyPr rot="0" vert="horz" wrap="square" lIns="88781" tIns="44391" rIns="88781" bIns="44391" anchor="t" anchorCtr="0" upright="1">
              <a:noAutofit/>
            </a:bodyPr>
            <a:lstStyle/>
            <a:p>
              <a:pPr algn="ctr">
                <a:lnSpc>
                  <a:spcPct val="107000"/>
                </a:lnSpc>
                <a:spcAft>
                  <a:spcPts val="800"/>
                </a:spcAft>
              </a:pPr>
              <a:r>
                <a:rPr lang="uk-UA" dirty="0">
                  <a:effectLst/>
                  <a:latin typeface="Arial" panose="020B0604020202020204" pitchFamily="34" charset="0"/>
                  <a:ea typeface="Calibri" panose="020F0502020204030204" pitchFamily="34" charset="0"/>
                  <a:cs typeface="Times New Roman" panose="02020603050405020304" pitchFamily="18" charset="0"/>
                </a:rPr>
                <a:t>Довгострокова фермерська проблема</a:t>
              </a:r>
              <a:endParaRPr lang="uk-UA"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 Box 10"/>
            <p:cNvSpPr txBox="1">
              <a:spLocks noChangeArrowheads="1"/>
            </p:cNvSpPr>
            <p:nvPr/>
          </p:nvSpPr>
          <p:spPr bwMode="auto">
            <a:xfrm>
              <a:off x="3338021" y="2225567"/>
              <a:ext cx="2226197" cy="556817"/>
            </a:xfrm>
            <a:prstGeom prst="rect">
              <a:avLst/>
            </a:prstGeom>
            <a:solidFill>
              <a:srgbClr val="FFFFFF"/>
            </a:solidFill>
            <a:ln w="9525">
              <a:solidFill>
                <a:srgbClr val="000000"/>
              </a:solidFill>
              <a:miter lim="800000"/>
              <a:headEnd/>
              <a:tailEnd/>
            </a:ln>
          </p:spPr>
          <p:txBody>
            <a:bodyPr rot="0" vert="horz" wrap="square" lIns="88781" tIns="44391" rIns="88781" bIns="44391" anchor="t" anchorCtr="0" upright="1">
              <a:noAutofit/>
            </a:bodyPr>
            <a:lstStyle/>
            <a:p>
              <a:pPr algn="ctr">
                <a:lnSpc>
                  <a:spcPct val="107000"/>
                </a:lnSpc>
                <a:spcAft>
                  <a:spcPts val="800"/>
                </a:spcAft>
              </a:pPr>
              <a:r>
                <a:rPr lang="uk-UA" dirty="0">
                  <a:effectLst/>
                  <a:latin typeface="Arial" panose="020B0604020202020204" pitchFamily="34" charset="0"/>
                  <a:ea typeface="Calibri" panose="020F0502020204030204" pitchFamily="34" charset="0"/>
                  <a:cs typeface="Arial" panose="020B0604020202020204" pitchFamily="34" charset="0"/>
                </a:rPr>
                <a:t>Короткострокова фермерська проблема</a:t>
              </a:r>
            </a:p>
            <a:p>
              <a:pPr>
                <a:lnSpc>
                  <a:spcPct val="107000"/>
                </a:lnSpc>
                <a:spcAft>
                  <a:spcPts val="800"/>
                </a:spcAft>
              </a:pPr>
              <a:r>
                <a:rPr lang="uk-UA"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5" name="Text Box 11"/>
            <p:cNvSpPr txBox="1">
              <a:spLocks noChangeArrowheads="1"/>
            </p:cNvSpPr>
            <p:nvPr/>
          </p:nvSpPr>
          <p:spPr bwMode="auto">
            <a:xfrm>
              <a:off x="3338021" y="2893748"/>
              <a:ext cx="2226197" cy="778694"/>
            </a:xfrm>
            <a:prstGeom prst="rect">
              <a:avLst/>
            </a:prstGeom>
            <a:solidFill>
              <a:srgbClr val="FFFFFF"/>
            </a:solidFill>
            <a:ln w="9525">
              <a:solidFill>
                <a:srgbClr val="000000"/>
              </a:solidFill>
              <a:miter lim="800000"/>
              <a:headEnd/>
              <a:tailEnd/>
            </a:ln>
          </p:spPr>
          <p:txBody>
            <a:bodyPr rot="0" vert="horz" wrap="square" lIns="88781" tIns="44391" rIns="88781" bIns="44391" anchor="t" anchorCtr="0" upright="1">
              <a:noAutofit/>
            </a:bodyPr>
            <a:lstStyle/>
            <a:p>
              <a:pPr algn="ctr">
                <a:lnSpc>
                  <a:spcPct val="107000"/>
                </a:lnSpc>
                <a:spcAft>
                  <a:spcPts val="800"/>
                </a:spcAft>
              </a:pPr>
              <a:r>
                <a:rPr lang="uk-UA" dirty="0">
                  <a:effectLst/>
                  <a:latin typeface="Arial" panose="020B0604020202020204" pitchFamily="34" charset="0"/>
                  <a:ea typeface="Calibri" panose="020F0502020204030204" pitchFamily="34" charset="0"/>
                  <a:cs typeface="Times New Roman" panose="02020603050405020304" pitchFamily="18" charset="0"/>
                </a:rPr>
                <a:t>Низький платоспроможний попит на продовольство</a:t>
              </a:r>
              <a:endParaRPr lang="uk-UA"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6" name="Line 12"/>
            <p:cNvCxnSpPr>
              <a:cxnSpLocks noChangeShapeType="1"/>
            </p:cNvCxnSpPr>
            <p:nvPr/>
          </p:nvCxnSpPr>
          <p:spPr bwMode="auto">
            <a:xfrm flipH="1">
              <a:off x="2893461" y="667330"/>
              <a:ext cx="850" cy="24482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7" name="Line 13"/>
            <p:cNvCxnSpPr>
              <a:cxnSpLocks noChangeShapeType="1"/>
            </p:cNvCxnSpPr>
            <p:nvPr/>
          </p:nvCxnSpPr>
          <p:spPr bwMode="auto">
            <a:xfrm>
              <a:off x="2448052" y="1112784"/>
              <a:ext cx="889969" cy="8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8" name="Line 14"/>
            <p:cNvCxnSpPr>
              <a:cxnSpLocks noChangeShapeType="1"/>
            </p:cNvCxnSpPr>
            <p:nvPr/>
          </p:nvCxnSpPr>
          <p:spPr bwMode="auto">
            <a:xfrm>
              <a:off x="2448052" y="1780964"/>
              <a:ext cx="88996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9" name="Line 15"/>
            <p:cNvCxnSpPr>
              <a:cxnSpLocks noChangeShapeType="1"/>
            </p:cNvCxnSpPr>
            <p:nvPr/>
          </p:nvCxnSpPr>
          <p:spPr bwMode="auto">
            <a:xfrm>
              <a:off x="2448052" y="2448294"/>
              <a:ext cx="88996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0" name="Line 16"/>
            <p:cNvCxnSpPr>
              <a:cxnSpLocks noChangeShapeType="1"/>
            </p:cNvCxnSpPr>
            <p:nvPr/>
          </p:nvCxnSpPr>
          <p:spPr bwMode="auto">
            <a:xfrm>
              <a:off x="2448052" y="3115624"/>
              <a:ext cx="889969" cy="8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1" name="Text Box 17"/>
            <p:cNvSpPr txBox="1">
              <a:spLocks noChangeArrowheads="1"/>
            </p:cNvSpPr>
            <p:nvPr/>
          </p:nvSpPr>
          <p:spPr bwMode="auto">
            <a:xfrm>
              <a:off x="222705" y="2893748"/>
              <a:ext cx="2226197" cy="778694"/>
            </a:xfrm>
            <a:prstGeom prst="rect">
              <a:avLst/>
            </a:prstGeom>
            <a:solidFill>
              <a:srgbClr val="FFFFFF"/>
            </a:solidFill>
            <a:ln w="9525">
              <a:solidFill>
                <a:srgbClr val="000000"/>
              </a:solidFill>
              <a:miter lim="800000"/>
              <a:headEnd/>
              <a:tailEnd/>
            </a:ln>
          </p:spPr>
          <p:txBody>
            <a:bodyPr rot="0" vert="horz" wrap="square" lIns="88781" tIns="44391" rIns="88781" bIns="44391" anchor="t" anchorCtr="0" upright="1">
              <a:noAutofit/>
            </a:bodyPr>
            <a:lstStyle/>
            <a:p>
              <a:pPr algn="ctr">
                <a:lnSpc>
                  <a:spcPct val="107000"/>
                </a:lnSpc>
                <a:spcAft>
                  <a:spcPts val="800"/>
                </a:spcAft>
              </a:pPr>
              <a:r>
                <a:rPr lang="uk-UA" dirty="0">
                  <a:effectLst/>
                  <a:latin typeface="Arial" panose="020B0604020202020204" pitchFamily="34" charset="0"/>
                  <a:ea typeface="Calibri" panose="020F0502020204030204" pitchFamily="34" charset="0"/>
                  <a:cs typeface="Times New Roman" panose="02020603050405020304" pitchFamily="18" charset="0"/>
                </a:rPr>
                <a:t>Ринкові сили не враховують зовнішніх ефектів (</a:t>
              </a:r>
              <a:r>
                <a:rPr lang="uk-UA" dirty="0" err="1">
                  <a:effectLst/>
                  <a:latin typeface="Arial" panose="020B0604020202020204" pitchFamily="34" charset="0"/>
                  <a:ea typeface="Calibri" panose="020F0502020204030204" pitchFamily="34" charset="0"/>
                  <a:cs typeface="Times New Roman" panose="02020603050405020304" pitchFamily="18" charset="0"/>
                </a:rPr>
                <a:t>екстерналій</a:t>
              </a:r>
              <a:r>
                <a:rPr lang="uk-UA" dirty="0">
                  <a:effectLst/>
                  <a:latin typeface="Arial" panose="020B0604020202020204" pitchFamily="34" charset="0"/>
                  <a:ea typeface="Calibri" panose="020F0502020204030204" pitchFamily="34" charset="0"/>
                  <a:cs typeface="Times New Roman" panose="02020603050405020304" pitchFamily="18" charset="0"/>
                </a:rPr>
                <a:t>)</a:t>
              </a:r>
              <a:endParaRPr lang="uk-UA"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22" name="Picture 15" descr="logo - EF"/>
          <p:cNvPicPr>
            <a:picLocks noChangeAspect="1" noChangeArrowheads="1"/>
          </p:cNvPicPr>
          <p:nvPr/>
        </p:nvPicPr>
        <p:blipFill>
          <a:blip r:embed="rId2"/>
          <a:srcRect/>
          <a:stretch>
            <a:fillRect/>
          </a:stretch>
        </p:blipFill>
        <p:spPr bwMode="auto">
          <a:xfrm>
            <a:off x="1" y="1"/>
            <a:ext cx="625182" cy="637562"/>
          </a:xfrm>
          <a:prstGeom prst="rect">
            <a:avLst/>
          </a:prstGeom>
          <a:noFill/>
          <a:ln w="9525">
            <a:noFill/>
            <a:miter lim="800000"/>
            <a:headEnd/>
            <a:tailEnd/>
          </a:ln>
        </p:spPr>
      </p:pic>
    </p:spTree>
    <p:extLst>
      <p:ext uri="{BB962C8B-B14F-4D97-AF65-F5344CB8AC3E}">
        <p14:creationId xmlns:p14="http://schemas.microsoft.com/office/powerpoint/2010/main" val="30440648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2562" y="179388"/>
            <a:ext cx="10515600" cy="833844"/>
          </a:xfrm>
        </p:spPr>
        <p:txBody>
          <a:bodyPr>
            <a:normAutofit/>
          </a:bodyPr>
          <a:lstStyle/>
          <a:p>
            <a:pPr algn="ctr"/>
            <a:r>
              <a:rPr lang="uk-UA" sz="3600" b="1" dirty="0">
                <a:solidFill>
                  <a:schemeClr val="accent5">
                    <a:lumMod val="75000"/>
                  </a:schemeClr>
                </a:solidFill>
                <a:latin typeface="Arial" panose="020B0604020202020204" pitchFamily="34" charset="0"/>
                <a:cs typeface="Arial" panose="020B0604020202020204" pitchFamily="34" charset="0"/>
              </a:rPr>
              <a:t>Довготермінова фермерська проблема</a:t>
            </a:r>
            <a:endParaRPr lang="ru-RU" sz="3600" dirty="0">
              <a:solidFill>
                <a:schemeClr val="accent5">
                  <a:lumMod val="75000"/>
                </a:schemeClr>
              </a:solidFill>
              <a:latin typeface="Arial" panose="020B0604020202020204" pitchFamily="34" charset="0"/>
              <a:cs typeface="Arial" panose="020B0604020202020204" pitchFamily="34" charset="0"/>
            </a:endParaRPr>
          </a:p>
        </p:txBody>
      </p:sp>
      <p:sp>
        <p:nvSpPr>
          <p:cNvPr id="4" name="Rectangle 29"/>
          <p:cNvSpPr>
            <a:spLocks noChangeArrowheads="1"/>
          </p:cNvSpPr>
          <p:nvPr/>
        </p:nvSpPr>
        <p:spPr bwMode="auto">
          <a:xfrm>
            <a:off x="1204364" y="2118764"/>
            <a:ext cx="17068445" cy="727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pSp>
        <p:nvGrpSpPr>
          <p:cNvPr id="5" name="Group 1"/>
          <p:cNvGrpSpPr>
            <a:grpSpLocks noChangeAspect="1"/>
          </p:cNvGrpSpPr>
          <p:nvPr/>
        </p:nvGrpSpPr>
        <p:grpSpPr bwMode="auto">
          <a:xfrm>
            <a:off x="1204364" y="1579418"/>
            <a:ext cx="10632960" cy="5222710"/>
            <a:chOff x="2274" y="114"/>
            <a:chExt cx="7200" cy="3764"/>
          </a:xfrm>
        </p:grpSpPr>
        <p:sp>
          <p:nvSpPr>
            <p:cNvPr id="6" name="AutoShape 28"/>
            <p:cNvSpPr>
              <a:spLocks noChangeAspect="1" noChangeArrowheads="1" noTextEdit="1"/>
            </p:cNvSpPr>
            <p:nvPr/>
          </p:nvSpPr>
          <p:spPr bwMode="auto">
            <a:xfrm>
              <a:off x="2274" y="114"/>
              <a:ext cx="7200" cy="376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Line 27"/>
            <p:cNvSpPr>
              <a:spLocks noChangeShapeType="1"/>
            </p:cNvSpPr>
            <p:nvPr/>
          </p:nvSpPr>
          <p:spPr bwMode="auto">
            <a:xfrm>
              <a:off x="2698" y="253"/>
              <a:ext cx="1" cy="3066"/>
            </a:xfrm>
            <a:prstGeom prst="line">
              <a:avLst/>
            </a:prstGeom>
            <a:noFill/>
            <a:ln w="19050">
              <a:solidFill>
                <a:srgbClr val="000000"/>
              </a:solidFill>
              <a:round/>
              <a:headEnd type="triangle" w="med" len="me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Line 26"/>
            <p:cNvSpPr>
              <a:spLocks noChangeShapeType="1"/>
            </p:cNvSpPr>
            <p:nvPr/>
          </p:nvSpPr>
          <p:spPr bwMode="auto">
            <a:xfrm flipH="1">
              <a:off x="2698" y="3319"/>
              <a:ext cx="3388" cy="1"/>
            </a:xfrm>
            <a:prstGeom prst="line">
              <a:avLst/>
            </a:prstGeom>
            <a:noFill/>
            <a:ln w="19050">
              <a:solidFill>
                <a:srgbClr val="000000"/>
              </a:solidFill>
              <a:round/>
              <a:headEnd type="triangle" w="med" len="me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Line 25"/>
            <p:cNvSpPr>
              <a:spLocks noChangeShapeType="1"/>
            </p:cNvSpPr>
            <p:nvPr/>
          </p:nvSpPr>
          <p:spPr bwMode="auto">
            <a:xfrm>
              <a:off x="2839" y="532"/>
              <a:ext cx="1553" cy="250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 name="Line 24"/>
            <p:cNvSpPr>
              <a:spLocks noChangeShapeType="1"/>
            </p:cNvSpPr>
            <p:nvPr/>
          </p:nvSpPr>
          <p:spPr bwMode="auto">
            <a:xfrm>
              <a:off x="3121" y="393"/>
              <a:ext cx="1553" cy="250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1" name="Line 23"/>
            <p:cNvSpPr>
              <a:spLocks noChangeShapeType="1"/>
            </p:cNvSpPr>
            <p:nvPr/>
          </p:nvSpPr>
          <p:spPr bwMode="auto">
            <a:xfrm flipV="1">
              <a:off x="3025" y="671"/>
              <a:ext cx="283" cy="1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2" name="Text Box 22"/>
            <p:cNvSpPr txBox="1">
              <a:spLocks noChangeArrowheads="1"/>
            </p:cNvSpPr>
            <p:nvPr/>
          </p:nvSpPr>
          <p:spPr bwMode="auto">
            <a:xfrm>
              <a:off x="2839" y="114"/>
              <a:ext cx="423" cy="4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977" tIns="40489" rIns="80977" bIns="40489"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ru-RU"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D</a:t>
              </a:r>
              <a:endParaRPr kumimoji="0" lang="en-US" altLang="ru-RU" sz="1800" b="0" i="0" u="none" strike="noStrike" cap="none" normalizeH="0" baseline="0">
                <a:ln>
                  <a:noFill/>
                </a:ln>
                <a:solidFill>
                  <a:schemeClr val="tx1"/>
                </a:solidFill>
                <a:effectLst/>
                <a:latin typeface="Arial" panose="020B0604020202020204" pitchFamily="34" charset="0"/>
              </a:endParaRPr>
            </a:p>
          </p:txBody>
        </p:sp>
        <p:sp>
          <p:nvSpPr>
            <p:cNvPr id="13" name="Text Box 21"/>
            <p:cNvSpPr txBox="1">
              <a:spLocks noChangeArrowheads="1"/>
            </p:cNvSpPr>
            <p:nvPr/>
          </p:nvSpPr>
          <p:spPr bwMode="auto">
            <a:xfrm>
              <a:off x="3262" y="114"/>
              <a:ext cx="566" cy="4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977" tIns="40489" rIns="80977" bIns="40489"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ru-RU"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D’</a:t>
              </a:r>
              <a:endParaRPr kumimoji="0" lang="en-US" altLang="ru-RU" sz="1800" b="0" i="0" u="none" strike="noStrike" cap="none" normalizeH="0" baseline="0">
                <a:ln>
                  <a:noFill/>
                </a:ln>
                <a:solidFill>
                  <a:schemeClr val="tx1"/>
                </a:solidFill>
                <a:effectLst/>
                <a:latin typeface="Arial" panose="020B0604020202020204" pitchFamily="34" charset="0"/>
              </a:endParaRPr>
            </a:p>
          </p:txBody>
        </p:sp>
        <p:sp>
          <p:nvSpPr>
            <p:cNvPr id="14" name="Line 20"/>
            <p:cNvSpPr>
              <a:spLocks noChangeShapeType="1"/>
            </p:cNvSpPr>
            <p:nvPr/>
          </p:nvSpPr>
          <p:spPr bwMode="auto">
            <a:xfrm flipH="1">
              <a:off x="2839" y="253"/>
              <a:ext cx="1694" cy="250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5" name="Line 19"/>
            <p:cNvSpPr>
              <a:spLocks noChangeShapeType="1"/>
            </p:cNvSpPr>
            <p:nvPr/>
          </p:nvSpPr>
          <p:spPr bwMode="auto">
            <a:xfrm flipH="1">
              <a:off x="3686" y="671"/>
              <a:ext cx="1412" cy="209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6" name="Text Box 18"/>
            <p:cNvSpPr txBox="1">
              <a:spLocks noChangeArrowheads="1"/>
            </p:cNvSpPr>
            <p:nvPr/>
          </p:nvSpPr>
          <p:spPr bwMode="auto">
            <a:xfrm>
              <a:off x="4674" y="114"/>
              <a:ext cx="422" cy="4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977" tIns="40489" rIns="80977" bIns="40489"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ru-RU"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S</a:t>
              </a:r>
              <a:endParaRPr kumimoji="0" lang="en-US" altLang="ru-RU" sz="1800" b="0" i="0" u="none" strike="noStrike" cap="none" normalizeH="0" baseline="0">
                <a:ln>
                  <a:noFill/>
                </a:ln>
                <a:solidFill>
                  <a:schemeClr val="tx1"/>
                </a:solidFill>
                <a:effectLst/>
                <a:latin typeface="Arial" panose="020B0604020202020204" pitchFamily="34" charset="0"/>
              </a:endParaRPr>
            </a:p>
          </p:txBody>
        </p:sp>
        <p:sp>
          <p:nvSpPr>
            <p:cNvPr id="17" name="Text Box 17"/>
            <p:cNvSpPr txBox="1">
              <a:spLocks noChangeArrowheads="1"/>
            </p:cNvSpPr>
            <p:nvPr/>
          </p:nvSpPr>
          <p:spPr bwMode="auto">
            <a:xfrm>
              <a:off x="5380" y="393"/>
              <a:ext cx="420" cy="41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977" tIns="40489" rIns="80977" bIns="40489"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ru-RU"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S’</a:t>
              </a:r>
              <a:endParaRPr kumimoji="0" lang="en-US" altLang="ru-RU" sz="1800" b="0" i="0" u="none" strike="noStrike" cap="none" normalizeH="0" baseline="0">
                <a:ln>
                  <a:noFill/>
                </a:ln>
                <a:solidFill>
                  <a:schemeClr val="tx1"/>
                </a:solidFill>
                <a:effectLst/>
                <a:latin typeface="Arial" panose="020B0604020202020204" pitchFamily="34" charset="0"/>
              </a:endParaRPr>
            </a:p>
          </p:txBody>
        </p:sp>
        <p:sp>
          <p:nvSpPr>
            <p:cNvPr id="18" name="Line 16"/>
            <p:cNvSpPr>
              <a:spLocks noChangeShapeType="1"/>
            </p:cNvSpPr>
            <p:nvPr/>
          </p:nvSpPr>
          <p:spPr bwMode="auto">
            <a:xfrm>
              <a:off x="4345" y="532"/>
              <a:ext cx="565" cy="41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9" name="Line 15"/>
            <p:cNvSpPr>
              <a:spLocks noChangeShapeType="1"/>
            </p:cNvSpPr>
            <p:nvPr/>
          </p:nvSpPr>
          <p:spPr bwMode="auto">
            <a:xfrm>
              <a:off x="2691" y="1690"/>
              <a:ext cx="854" cy="1"/>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0" name="Line 14"/>
            <p:cNvSpPr>
              <a:spLocks noChangeShapeType="1"/>
            </p:cNvSpPr>
            <p:nvPr/>
          </p:nvSpPr>
          <p:spPr bwMode="auto">
            <a:xfrm>
              <a:off x="3545" y="1690"/>
              <a:ext cx="1" cy="1629"/>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1" name="Line 13"/>
            <p:cNvSpPr>
              <a:spLocks noChangeShapeType="1"/>
            </p:cNvSpPr>
            <p:nvPr/>
          </p:nvSpPr>
          <p:spPr bwMode="auto">
            <a:xfrm>
              <a:off x="2691" y="2065"/>
              <a:ext cx="1463" cy="1"/>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2" name="Line 12"/>
            <p:cNvSpPr>
              <a:spLocks noChangeShapeType="1"/>
            </p:cNvSpPr>
            <p:nvPr/>
          </p:nvSpPr>
          <p:spPr bwMode="auto">
            <a:xfrm>
              <a:off x="4155" y="2065"/>
              <a:ext cx="1" cy="1254"/>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3" name="Text Box 11"/>
            <p:cNvSpPr txBox="1">
              <a:spLocks noChangeArrowheads="1"/>
            </p:cNvSpPr>
            <p:nvPr/>
          </p:nvSpPr>
          <p:spPr bwMode="auto">
            <a:xfrm>
              <a:off x="2274" y="1368"/>
              <a:ext cx="338" cy="5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977" tIns="40489" rIns="80977" bIns="40489"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ru-RU"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P</a:t>
              </a:r>
              <a:endParaRPr kumimoji="0" lang="en-US" altLang="ru-RU" sz="1800" b="0" i="0" u="none" strike="noStrike" cap="none" normalizeH="0" baseline="0">
                <a:ln>
                  <a:noFill/>
                </a:ln>
                <a:solidFill>
                  <a:schemeClr val="tx1"/>
                </a:solidFill>
                <a:effectLst/>
                <a:latin typeface="Arial" panose="020B0604020202020204" pitchFamily="34" charset="0"/>
              </a:endParaRPr>
            </a:p>
          </p:txBody>
        </p:sp>
        <p:sp>
          <p:nvSpPr>
            <p:cNvPr id="24" name="Text Box 10"/>
            <p:cNvSpPr txBox="1">
              <a:spLocks noChangeArrowheads="1"/>
            </p:cNvSpPr>
            <p:nvPr/>
          </p:nvSpPr>
          <p:spPr bwMode="auto">
            <a:xfrm>
              <a:off x="2274" y="1926"/>
              <a:ext cx="424" cy="5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977" tIns="40489" rIns="80977" bIns="40489"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P’</a:t>
              </a:r>
              <a:endParaRPr kumimoji="0" lang="en-US" altLang="ru-RU" sz="1800" b="0" i="0" u="none" strike="noStrike" cap="none" normalizeH="0" baseline="0">
                <a:ln>
                  <a:noFill/>
                </a:ln>
                <a:solidFill>
                  <a:schemeClr val="tx1"/>
                </a:solidFill>
                <a:effectLst/>
                <a:latin typeface="Arial" panose="020B0604020202020204" pitchFamily="34" charset="0"/>
              </a:endParaRPr>
            </a:p>
          </p:txBody>
        </p:sp>
        <p:sp>
          <p:nvSpPr>
            <p:cNvPr id="25" name="Line 9"/>
            <p:cNvSpPr>
              <a:spLocks noChangeShapeType="1"/>
            </p:cNvSpPr>
            <p:nvPr/>
          </p:nvSpPr>
          <p:spPr bwMode="auto">
            <a:xfrm>
              <a:off x="2839" y="1690"/>
              <a:ext cx="1" cy="37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6" name="Text Box 8"/>
            <p:cNvSpPr txBox="1">
              <a:spLocks noChangeArrowheads="1"/>
            </p:cNvSpPr>
            <p:nvPr/>
          </p:nvSpPr>
          <p:spPr bwMode="auto">
            <a:xfrm>
              <a:off x="3262" y="3447"/>
              <a:ext cx="700" cy="4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977" tIns="40489" rIns="80977" bIns="40489"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ru-RU"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Q</a:t>
              </a:r>
              <a:endParaRPr kumimoji="0" lang="en-US" altLang="ru-RU" sz="1800" b="0" i="0" u="none" strike="noStrike" cap="none" normalizeH="0" baseline="0">
                <a:ln>
                  <a:noFill/>
                </a:ln>
                <a:solidFill>
                  <a:schemeClr val="tx1"/>
                </a:solidFill>
                <a:effectLst/>
                <a:latin typeface="Arial" panose="020B0604020202020204" pitchFamily="34" charset="0"/>
              </a:endParaRPr>
            </a:p>
          </p:txBody>
        </p:sp>
        <p:sp>
          <p:nvSpPr>
            <p:cNvPr id="27" name="Text Box 7"/>
            <p:cNvSpPr txBox="1">
              <a:spLocks noChangeArrowheads="1"/>
            </p:cNvSpPr>
            <p:nvPr/>
          </p:nvSpPr>
          <p:spPr bwMode="auto">
            <a:xfrm>
              <a:off x="3968" y="3447"/>
              <a:ext cx="501" cy="4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977" tIns="40489" rIns="80977" bIns="40489"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ru-RU"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Q’</a:t>
              </a:r>
              <a:endParaRPr kumimoji="0" lang="en-US" altLang="ru-RU" sz="1800" b="0" i="0" u="none" strike="noStrike" cap="none" normalizeH="0" baseline="0">
                <a:ln>
                  <a:noFill/>
                </a:ln>
                <a:solidFill>
                  <a:schemeClr val="tx1"/>
                </a:solidFill>
                <a:effectLst/>
                <a:latin typeface="Arial" panose="020B0604020202020204" pitchFamily="34" charset="0"/>
              </a:endParaRPr>
            </a:p>
          </p:txBody>
        </p:sp>
        <p:sp>
          <p:nvSpPr>
            <p:cNvPr id="28" name="Line 6"/>
            <p:cNvSpPr>
              <a:spLocks noChangeShapeType="1"/>
            </p:cNvSpPr>
            <p:nvPr/>
          </p:nvSpPr>
          <p:spPr bwMode="auto">
            <a:xfrm>
              <a:off x="3545" y="3180"/>
              <a:ext cx="610"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9" name="Text Box 5"/>
            <p:cNvSpPr txBox="1">
              <a:spLocks noChangeArrowheads="1"/>
            </p:cNvSpPr>
            <p:nvPr/>
          </p:nvSpPr>
          <p:spPr bwMode="auto">
            <a:xfrm>
              <a:off x="4392" y="1926"/>
              <a:ext cx="422" cy="41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977" tIns="40489" rIns="80977" bIns="40489"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ru-RU"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B</a:t>
              </a:r>
              <a:endParaRPr kumimoji="0" lang="en-US" altLang="ru-RU" sz="1800" b="0" i="0" u="none" strike="noStrike" cap="none" normalizeH="0" baseline="0">
                <a:ln>
                  <a:noFill/>
                </a:ln>
                <a:solidFill>
                  <a:schemeClr val="tx1"/>
                </a:solidFill>
                <a:effectLst/>
                <a:latin typeface="Arial" panose="020B0604020202020204" pitchFamily="34" charset="0"/>
              </a:endParaRPr>
            </a:p>
          </p:txBody>
        </p:sp>
        <p:sp>
          <p:nvSpPr>
            <p:cNvPr id="30" name="Text Box 4"/>
            <p:cNvSpPr txBox="1">
              <a:spLocks noChangeArrowheads="1"/>
            </p:cNvSpPr>
            <p:nvPr/>
          </p:nvSpPr>
          <p:spPr bwMode="auto">
            <a:xfrm>
              <a:off x="2839" y="1229"/>
              <a:ext cx="422" cy="4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977" tIns="40489" rIns="80977" bIns="40489"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ru-RU"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A</a:t>
              </a:r>
              <a:endParaRPr kumimoji="0" lang="en-US" altLang="ru-RU" sz="1800" b="0" i="0" u="none" strike="noStrike" cap="none" normalizeH="0" baseline="0">
                <a:ln>
                  <a:noFill/>
                </a:ln>
                <a:solidFill>
                  <a:schemeClr val="tx1"/>
                </a:solidFill>
                <a:effectLst/>
                <a:latin typeface="Arial" panose="020B0604020202020204" pitchFamily="34" charset="0"/>
              </a:endParaRPr>
            </a:p>
          </p:txBody>
        </p:sp>
        <p:sp>
          <p:nvSpPr>
            <p:cNvPr id="31" name="Text Box 3"/>
            <p:cNvSpPr txBox="1">
              <a:spLocks noChangeArrowheads="1"/>
            </p:cNvSpPr>
            <p:nvPr/>
          </p:nvSpPr>
          <p:spPr bwMode="auto">
            <a:xfrm>
              <a:off x="3686" y="2623"/>
              <a:ext cx="423" cy="4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977" tIns="40489" rIns="80977" bIns="40489"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ru-RU"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C</a:t>
              </a:r>
              <a:endParaRPr kumimoji="0" lang="en-US" altLang="ru-RU" sz="1800" b="0" i="0" u="none" strike="noStrike" cap="none" normalizeH="0" baseline="0">
                <a:ln>
                  <a:noFill/>
                </a:ln>
                <a:solidFill>
                  <a:schemeClr val="tx1"/>
                </a:solidFill>
                <a:effectLst/>
                <a:latin typeface="Arial" panose="020B0604020202020204" pitchFamily="34" charset="0"/>
              </a:endParaRPr>
            </a:p>
          </p:txBody>
        </p:sp>
        <p:sp>
          <p:nvSpPr>
            <p:cNvPr id="32" name="Text Box 2"/>
            <p:cNvSpPr txBox="1">
              <a:spLocks noChangeArrowheads="1"/>
            </p:cNvSpPr>
            <p:nvPr/>
          </p:nvSpPr>
          <p:spPr bwMode="auto">
            <a:xfrm>
              <a:off x="2274" y="3447"/>
              <a:ext cx="700" cy="4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977" tIns="40489" rIns="80977" bIns="40489"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ru-RU"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O</a:t>
              </a:r>
              <a:endParaRPr kumimoji="0" lang="en-US" altLang="ru-RU" sz="1800" b="0" i="0" u="none" strike="noStrike" cap="none" normalizeH="0" baseline="0">
                <a:ln>
                  <a:noFill/>
                </a:ln>
                <a:solidFill>
                  <a:schemeClr val="tx1"/>
                </a:solidFill>
                <a:effectLst/>
                <a:latin typeface="Arial" panose="020B0604020202020204" pitchFamily="34" charset="0"/>
              </a:endParaRPr>
            </a:p>
          </p:txBody>
        </p:sp>
      </p:grpSp>
      <p:pic>
        <p:nvPicPr>
          <p:cNvPr id="33" name="Picture 15" descr="logo - EF"/>
          <p:cNvPicPr>
            <a:picLocks noChangeAspect="1" noChangeArrowheads="1"/>
          </p:cNvPicPr>
          <p:nvPr/>
        </p:nvPicPr>
        <p:blipFill>
          <a:blip r:embed="rId2"/>
          <a:srcRect/>
          <a:stretch>
            <a:fillRect/>
          </a:stretch>
        </p:blipFill>
        <p:spPr bwMode="auto">
          <a:xfrm>
            <a:off x="0" y="1"/>
            <a:ext cx="723101" cy="737420"/>
          </a:xfrm>
          <a:prstGeom prst="rect">
            <a:avLst/>
          </a:prstGeom>
          <a:noFill/>
          <a:ln w="9525">
            <a:noFill/>
            <a:miter lim="800000"/>
            <a:headEnd/>
            <a:tailEnd/>
          </a:ln>
        </p:spPr>
      </p:pic>
    </p:spTree>
    <p:extLst>
      <p:ext uri="{BB962C8B-B14F-4D97-AF65-F5344CB8AC3E}">
        <p14:creationId xmlns:p14="http://schemas.microsoft.com/office/powerpoint/2010/main" val="34754515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4352" y="113455"/>
            <a:ext cx="10515600" cy="1325563"/>
          </a:xfrm>
        </p:spPr>
        <p:txBody>
          <a:bodyPr>
            <a:normAutofit/>
          </a:bodyPr>
          <a:lstStyle/>
          <a:p>
            <a:pPr algn="ctr"/>
            <a:r>
              <a:rPr lang="uk-UA" sz="3600" b="1" dirty="0">
                <a:solidFill>
                  <a:schemeClr val="accent5">
                    <a:lumMod val="75000"/>
                  </a:schemeClr>
                </a:solidFill>
                <a:latin typeface="Arial" panose="020B0604020202020204" pitchFamily="34" charset="0"/>
                <a:cs typeface="Arial" panose="020B0604020202020204" pitchFamily="34" charset="0"/>
              </a:rPr>
              <a:t>Короткострокова фермерська проблема – вплив зміни обсягу виробництва на ціни</a:t>
            </a:r>
            <a:endParaRPr lang="ru-RU" sz="3600" b="1" dirty="0">
              <a:solidFill>
                <a:schemeClr val="accent5">
                  <a:lumMod val="75000"/>
                </a:schemeClr>
              </a:solidFill>
              <a:latin typeface="Arial" panose="020B0604020202020204" pitchFamily="34" charset="0"/>
              <a:cs typeface="Arial" panose="020B0604020202020204" pitchFamily="34" charset="0"/>
            </a:endParaRPr>
          </a:p>
        </p:txBody>
      </p:sp>
      <p:sp>
        <p:nvSpPr>
          <p:cNvPr id="4" name="Rectangle 2"/>
          <p:cNvSpPr>
            <a:spLocks noChangeArrowheads="1"/>
          </p:cNvSpPr>
          <p:nvPr/>
        </p:nvSpPr>
        <p:spPr bwMode="auto">
          <a:xfrm>
            <a:off x="445062" y="11490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5" name="Объект 4"/>
          <p:cNvGraphicFramePr>
            <a:graphicFrameLocks noChangeAspect="1"/>
          </p:cNvGraphicFramePr>
          <p:nvPr/>
        </p:nvGraphicFramePr>
        <p:xfrm>
          <a:off x="1739788" y="1690688"/>
          <a:ext cx="8504729" cy="5059223"/>
        </p:xfrm>
        <a:graphic>
          <a:graphicData uri="http://schemas.openxmlformats.org/presentationml/2006/ole">
            <mc:AlternateContent xmlns:mc="http://schemas.openxmlformats.org/markup-compatibility/2006">
              <mc:Choice xmlns:v="urn:schemas-microsoft-com:vml" Requires="v">
                <p:oleObj spid="_x0000_s1027" name="Picture" r:id="rId3" imgW="2746248" imgH="1831848" progId="Word.Picture.8">
                  <p:embed/>
                </p:oleObj>
              </mc:Choice>
              <mc:Fallback>
                <p:oleObj name="Picture" r:id="rId3" imgW="2746248" imgH="1831848"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9788" y="1690688"/>
                        <a:ext cx="8504729" cy="5059223"/>
                      </a:xfrm>
                      <a:prstGeom prst="rect">
                        <a:avLst/>
                      </a:prstGeom>
                      <a:noFill/>
                    </p:spPr>
                  </p:pic>
                </p:oleObj>
              </mc:Fallback>
            </mc:AlternateContent>
          </a:graphicData>
        </a:graphic>
      </p:graphicFrame>
      <p:pic>
        <p:nvPicPr>
          <p:cNvPr id="6" name="Picture 15" descr="logo - EF"/>
          <p:cNvPicPr>
            <a:picLocks noChangeAspect="1" noChangeArrowheads="1"/>
          </p:cNvPicPr>
          <p:nvPr/>
        </p:nvPicPr>
        <p:blipFill>
          <a:blip r:embed="rId5"/>
          <a:srcRect/>
          <a:stretch>
            <a:fillRect/>
          </a:stretch>
        </p:blipFill>
        <p:spPr bwMode="auto">
          <a:xfrm>
            <a:off x="0" y="1"/>
            <a:ext cx="723101" cy="737420"/>
          </a:xfrm>
          <a:prstGeom prst="rect">
            <a:avLst/>
          </a:prstGeom>
          <a:noFill/>
          <a:ln w="9525">
            <a:noFill/>
            <a:miter lim="800000"/>
            <a:headEnd/>
            <a:tailEnd/>
          </a:ln>
        </p:spPr>
      </p:pic>
    </p:spTree>
    <p:extLst>
      <p:ext uri="{BB962C8B-B14F-4D97-AF65-F5344CB8AC3E}">
        <p14:creationId xmlns:p14="http://schemas.microsoft.com/office/powerpoint/2010/main" val="36554018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1216404"/>
            <a:ext cx="10515600" cy="5249132"/>
          </a:xfrm>
        </p:spPr>
        <p:txBody>
          <a:bodyPr>
            <a:normAutofit/>
          </a:bodyPr>
          <a:lstStyle/>
          <a:p>
            <a:pPr marL="0" lvl="0" indent="0">
              <a:buNone/>
            </a:pPr>
            <a:r>
              <a:rPr lang="uk-UA" dirty="0"/>
              <a:t>економічна політика й доктрина, спрямовані на стимулювання національної економіки та її захист від іноземної конкуренції </a:t>
            </a:r>
            <a:r>
              <a:rPr lang="uk-UA" sz="1800" dirty="0"/>
              <a:t>[Економічна енциклопедія: У 3 т. / [гол. ред. </a:t>
            </a:r>
            <a:r>
              <a:rPr lang="uk-UA" sz="1800" dirty="0" err="1"/>
              <a:t>Б.Д.Гаврилишин</a:t>
            </a:r>
            <a:r>
              <a:rPr lang="uk-UA" sz="1800" dirty="0"/>
              <a:t>]. – Т.2. – К.: Академія, 2000. – с. 131</a:t>
            </a:r>
            <a:r>
              <a:rPr lang="en-US" sz="1800" dirty="0"/>
              <a:t>].</a:t>
            </a:r>
            <a:endParaRPr lang="uk-UA" sz="1800" dirty="0"/>
          </a:p>
          <a:p>
            <a:pPr marL="0" indent="0">
              <a:buNone/>
            </a:pPr>
            <a:r>
              <a:rPr lang="uk-UA" sz="1800" dirty="0"/>
              <a:t>	</a:t>
            </a:r>
            <a:r>
              <a:rPr lang="uk-UA" sz="2400" b="1" dirty="0">
                <a:latin typeface="Arial" panose="020B0604020202020204" pitchFamily="34" charset="0"/>
                <a:cs typeface="Arial" panose="020B0604020202020204" pitchFamily="34" charset="0"/>
              </a:rPr>
              <a:t>Форми протекціонізму: </a:t>
            </a:r>
          </a:p>
          <a:p>
            <a:pPr marL="457200" indent="-457200">
              <a:buAutoNum type="arabicParenR"/>
            </a:pPr>
            <a:r>
              <a:rPr lang="uk-UA" sz="2400" dirty="0">
                <a:latin typeface="Arial" panose="020B0604020202020204" pitchFamily="34" charset="0"/>
                <a:cs typeface="Arial" panose="020B0604020202020204" pitchFamily="34" charset="0"/>
              </a:rPr>
              <a:t>селективний протекціонізм – спрямований проти окремих країн чи окремих товарів;</a:t>
            </a:r>
          </a:p>
          <a:p>
            <a:pPr marL="457200" indent="-457200">
              <a:buAutoNum type="arabicParenR"/>
            </a:pPr>
            <a:r>
              <a:rPr lang="uk-UA" sz="2400" dirty="0">
                <a:latin typeface="Arial" panose="020B0604020202020204" pitchFamily="34" charset="0"/>
                <a:cs typeface="Arial" panose="020B0604020202020204" pitchFamily="34" charset="0"/>
              </a:rPr>
              <a:t>галузевий протекціонізм – захищає відповідні галузі, перш за все сільське господарство в межах аграрного протекціонізму; </a:t>
            </a:r>
          </a:p>
          <a:p>
            <a:pPr marL="457200" indent="-457200">
              <a:buAutoNum type="arabicParenR"/>
            </a:pPr>
            <a:r>
              <a:rPr lang="uk-UA" sz="2400" dirty="0">
                <a:latin typeface="Arial" panose="020B0604020202020204" pitchFamily="34" charset="0"/>
                <a:cs typeface="Arial" panose="020B0604020202020204" pitchFamily="34" charset="0"/>
              </a:rPr>
              <a:t>колективний протекціонізм – здійснюється об’єднаннями країн по відношенню до третіх країн; </a:t>
            </a:r>
          </a:p>
          <a:p>
            <a:pPr marL="457200" indent="-457200">
              <a:buAutoNum type="arabicParenR"/>
            </a:pPr>
            <a:r>
              <a:rPr lang="uk-UA" sz="2400" dirty="0">
                <a:latin typeface="Arial" panose="020B0604020202020204" pitchFamily="34" charset="0"/>
                <a:cs typeface="Arial" panose="020B0604020202020204" pitchFamily="34" charset="0"/>
              </a:rPr>
              <a:t>прихований протекціонізм – здійснюється методами внутрішньої економічної політики.</a:t>
            </a:r>
            <a:endParaRPr lang="ru-RU" sz="2400" dirty="0">
              <a:latin typeface="Arial" panose="020B0604020202020204" pitchFamily="34" charset="0"/>
              <a:cs typeface="Arial" panose="020B0604020202020204" pitchFamily="34" charset="0"/>
            </a:endParaRPr>
          </a:p>
          <a:p>
            <a:pPr marL="0" lvl="0" indent="0">
              <a:buNone/>
            </a:pPr>
            <a:endParaRPr lang="ru-RU" sz="2000" dirty="0">
              <a:latin typeface="Arial" panose="020B0604020202020204" pitchFamily="34" charset="0"/>
              <a:cs typeface="Arial" panose="020B0604020202020204" pitchFamily="34" charset="0"/>
            </a:endParaRPr>
          </a:p>
          <a:p>
            <a:pPr marL="0" indent="0">
              <a:buNone/>
            </a:pPr>
            <a:endParaRPr lang="ru-RU" dirty="0"/>
          </a:p>
          <a:p>
            <a:pPr marL="0" indent="0">
              <a:buNone/>
            </a:pPr>
            <a:endParaRPr lang="ru-RU" dirty="0">
              <a:latin typeface="Arial" panose="020B0604020202020204" pitchFamily="34" charset="0"/>
              <a:cs typeface="Arial" panose="020B0604020202020204" pitchFamily="34" charset="0"/>
            </a:endParaRPr>
          </a:p>
        </p:txBody>
      </p:sp>
      <p:sp>
        <p:nvSpPr>
          <p:cNvPr id="4" name="Заголовок 3"/>
          <p:cNvSpPr>
            <a:spLocks noGrp="1"/>
          </p:cNvSpPr>
          <p:nvPr>
            <p:ph type="title"/>
          </p:nvPr>
        </p:nvSpPr>
        <p:spPr>
          <a:xfrm>
            <a:off x="594919" y="259958"/>
            <a:ext cx="11032222" cy="847390"/>
          </a:xfrm>
        </p:spPr>
        <p:txBody>
          <a:bodyPr>
            <a:normAutofit fontScale="90000"/>
          </a:bodyPr>
          <a:lstStyle/>
          <a:p>
            <a:pPr algn="ctr"/>
            <a:r>
              <a:rPr lang="uk-UA" b="1" dirty="0">
                <a:solidFill>
                  <a:schemeClr val="accent5">
                    <a:lumMod val="75000"/>
                  </a:schemeClr>
                </a:solidFill>
                <a:latin typeface="Arial" panose="020B0604020202020204" pitchFamily="34" charset="0"/>
                <a:cs typeface="Arial" panose="020B0604020202020204" pitchFamily="34" charset="0"/>
              </a:rPr>
              <a:t>Протекціонізм (лат. </a:t>
            </a:r>
            <a:r>
              <a:rPr lang="uk-UA" b="1" dirty="0" err="1">
                <a:solidFill>
                  <a:schemeClr val="accent5">
                    <a:lumMod val="75000"/>
                  </a:schemeClr>
                </a:solidFill>
                <a:latin typeface="Arial" panose="020B0604020202020204" pitchFamily="34" charset="0"/>
                <a:cs typeface="Arial" panose="020B0604020202020204" pitchFamily="34" charset="0"/>
              </a:rPr>
              <a:t>protectionis</a:t>
            </a:r>
            <a:r>
              <a:rPr lang="uk-UA" b="1" dirty="0">
                <a:solidFill>
                  <a:schemeClr val="accent5">
                    <a:lumMod val="75000"/>
                  </a:schemeClr>
                </a:solidFill>
                <a:latin typeface="Arial" panose="020B0604020202020204" pitchFamily="34" charset="0"/>
                <a:cs typeface="Arial" panose="020B0604020202020204" pitchFamily="34" charset="0"/>
              </a:rPr>
              <a:t> – заступництво, захист)</a:t>
            </a:r>
            <a:r>
              <a:rPr lang="en-US" b="1" dirty="0">
                <a:solidFill>
                  <a:schemeClr val="accent5">
                    <a:lumMod val="75000"/>
                  </a:schemeClr>
                </a:solidFill>
                <a:latin typeface="Arial" panose="020B0604020202020204" pitchFamily="34" charset="0"/>
                <a:cs typeface="Arial" panose="020B0604020202020204" pitchFamily="34" charset="0"/>
              </a:rPr>
              <a:t> - </a:t>
            </a:r>
            <a:endParaRPr lang="uk-UA" b="1" dirty="0">
              <a:solidFill>
                <a:schemeClr val="accent5">
                  <a:lumMod val="75000"/>
                </a:schemeClr>
              </a:solidFill>
              <a:latin typeface="Arial" panose="020B0604020202020204" pitchFamily="34" charset="0"/>
              <a:cs typeface="Arial" panose="020B0604020202020204" pitchFamily="34" charset="0"/>
            </a:endParaRPr>
          </a:p>
        </p:txBody>
      </p:sp>
      <p:pic>
        <p:nvPicPr>
          <p:cNvPr id="5" name="Picture 15" descr="logo - EF"/>
          <p:cNvPicPr>
            <a:picLocks noChangeAspect="1" noChangeArrowheads="1"/>
          </p:cNvPicPr>
          <p:nvPr/>
        </p:nvPicPr>
        <p:blipFill>
          <a:blip r:embed="rId2"/>
          <a:srcRect/>
          <a:stretch>
            <a:fillRect/>
          </a:stretch>
        </p:blipFill>
        <p:spPr bwMode="auto">
          <a:xfrm>
            <a:off x="0" y="1"/>
            <a:ext cx="723101" cy="737420"/>
          </a:xfrm>
          <a:prstGeom prst="rect">
            <a:avLst/>
          </a:prstGeom>
          <a:noFill/>
          <a:ln w="9525">
            <a:noFill/>
            <a:miter lim="800000"/>
            <a:headEnd/>
            <a:tailEnd/>
          </a:ln>
        </p:spPr>
      </p:pic>
    </p:spTree>
    <p:extLst>
      <p:ext uri="{BB962C8B-B14F-4D97-AF65-F5344CB8AC3E}">
        <p14:creationId xmlns:p14="http://schemas.microsoft.com/office/powerpoint/2010/main" val="15803801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323681"/>
            <a:ext cx="10515600" cy="5853282"/>
          </a:xfrm>
        </p:spPr>
        <p:txBody>
          <a:bodyPr/>
          <a:lstStyle/>
          <a:p>
            <a:pPr marL="0" indent="0">
              <a:buNone/>
            </a:pPr>
            <a:r>
              <a:rPr lang="uk-UA" dirty="0">
                <a:latin typeface="Arial" panose="020B0604020202020204" pitchFamily="34" charset="0"/>
                <a:cs typeface="Arial" panose="020B0604020202020204" pitchFamily="34" charset="0"/>
              </a:rPr>
              <a:t>Політика національних урядів, як і керівних органів інтеграційних угруповань у сфері регулювання сільськогосподарських ринків та протекціонізму, розрізняється за деякими параметрами. </a:t>
            </a:r>
          </a:p>
          <a:p>
            <a:pPr marL="0" indent="0">
              <a:buNone/>
            </a:pPr>
            <a:r>
              <a:rPr lang="uk-UA" b="1" dirty="0">
                <a:latin typeface="Arial" panose="020B0604020202020204" pitchFamily="34" charset="0"/>
                <a:cs typeface="Arial" panose="020B0604020202020204" pitchFamily="34" charset="0"/>
              </a:rPr>
              <a:t>По–перше, </a:t>
            </a:r>
            <a:r>
              <a:rPr lang="uk-UA" dirty="0">
                <a:latin typeface="Arial" panose="020B0604020202020204" pitchFamily="34" charset="0"/>
                <a:cs typeface="Arial" panose="020B0604020202020204" pitchFamily="34" charset="0"/>
              </a:rPr>
              <a:t>в залежності від обсягу підтримки. </a:t>
            </a:r>
          </a:p>
          <a:p>
            <a:pPr marL="0" indent="0">
              <a:buNone/>
            </a:pPr>
            <a:r>
              <a:rPr lang="uk-UA" b="1" dirty="0">
                <a:latin typeface="Arial" panose="020B0604020202020204" pitchFamily="34" charset="0"/>
                <a:cs typeface="Arial" panose="020B0604020202020204" pitchFamily="34" charset="0"/>
              </a:rPr>
              <a:t>По–друге, </a:t>
            </a:r>
            <a:r>
              <a:rPr lang="uk-UA" dirty="0">
                <a:latin typeface="Arial" panose="020B0604020202020204" pitchFamily="34" charset="0"/>
                <a:cs typeface="Arial" panose="020B0604020202020204" pitchFamily="34" charset="0"/>
              </a:rPr>
              <a:t>в залежності від механізму підтримки (в залежності від пропорції між прихованим субсидуванням за рахунок споживачів і фінансуванням з державного бюджету, тобто за рахунок платників податків і доходів державного сектора економіки). </a:t>
            </a:r>
          </a:p>
          <a:p>
            <a:pPr marL="0" indent="0">
              <a:buNone/>
            </a:pPr>
            <a:r>
              <a:rPr lang="uk-UA" b="1" dirty="0">
                <a:latin typeface="Arial" panose="020B0604020202020204" pitchFamily="34" charset="0"/>
                <a:cs typeface="Arial" panose="020B0604020202020204" pitchFamily="34" charset="0"/>
              </a:rPr>
              <a:t>По–третє, </a:t>
            </a:r>
            <a:r>
              <a:rPr lang="uk-UA" dirty="0">
                <a:latin typeface="Arial" panose="020B0604020202020204" pitchFamily="34" charset="0"/>
                <a:cs typeface="Arial" panose="020B0604020202020204" pitchFamily="34" charset="0"/>
              </a:rPr>
              <a:t>в залежності від субсидованих товарів. </a:t>
            </a:r>
          </a:p>
          <a:p>
            <a:pPr marL="0" indent="0">
              <a:buNone/>
            </a:pPr>
            <a:r>
              <a:rPr lang="uk-UA" b="1" dirty="0">
                <a:latin typeface="Arial" panose="020B0604020202020204" pitchFamily="34" charset="0"/>
                <a:cs typeface="Arial" panose="020B0604020202020204" pitchFamily="34" charset="0"/>
              </a:rPr>
              <a:t>По–четверте, </a:t>
            </a:r>
            <a:r>
              <a:rPr lang="uk-UA" dirty="0">
                <a:latin typeface="Arial" panose="020B0604020202020204" pitchFamily="34" charset="0"/>
                <a:cs typeface="Arial" panose="020B0604020202020204" pitchFamily="34" charset="0"/>
              </a:rPr>
              <a:t>в залежності від конкретних методів підтримки, що застосовуються.</a:t>
            </a:r>
            <a:endParaRPr lang="ru-RU" dirty="0">
              <a:latin typeface="Arial" panose="020B0604020202020204" pitchFamily="34" charset="0"/>
              <a:cs typeface="Arial" panose="020B0604020202020204" pitchFamily="34" charset="0"/>
            </a:endParaRPr>
          </a:p>
          <a:p>
            <a:pPr marL="514350" indent="-514350">
              <a:buAutoNum type="arabicPeriod"/>
            </a:pPr>
            <a:endParaRPr lang="ru-RU" dirty="0">
              <a:latin typeface="Arial" panose="020B0604020202020204" pitchFamily="34" charset="0"/>
              <a:cs typeface="Arial" panose="020B0604020202020204" pitchFamily="34" charset="0"/>
            </a:endParaRPr>
          </a:p>
        </p:txBody>
      </p:sp>
      <p:pic>
        <p:nvPicPr>
          <p:cNvPr id="4" name="Picture 15" descr="logo - EF"/>
          <p:cNvPicPr>
            <a:picLocks noChangeAspect="1" noChangeArrowheads="1"/>
          </p:cNvPicPr>
          <p:nvPr/>
        </p:nvPicPr>
        <p:blipFill>
          <a:blip r:embed="rId2"/>
          <a:srcRect/>
          <a:stretch>
            <a:fillRect/>
          </a:stretch>
        </p:blipFill>
        <p:spPr bwMode="auto">
          <a:xfrm>
            <a:off x="0" y="1"/>
            <a:ext cx="723101" cy="737420"/>
          </a:xfrm>
          <a:prstGeom prst="rect">
            <a:avLst/>
          </a:prstGeom>
          <a:noFill/>
          <a:ln w="9525">
            <a:noFill/>
            <a:miter lim="800000"/>
            <a:headEnd/>
            <a:tailEnd/>
          </a:ln>
        </p:spPr>
      </p:pic>
    </p:spTree>
    <p:extLst>
      <p:ext uri="{BB962C8B-B14F-4D97-AF65-F5344CB8AC3E}">
        <p14:creationId xmlns:p14="http://schemas.microsoft.com/office/powerpoint/2010/main" val="2589773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b="1" dirty="0">
                <a:solidFill>
                  <a:schemeClr val="accent5">
                    <a:lumMod val="75000"/>
                  </a:schemeClr>
                </a:solidFill>
                <a:latin typeface="Arial" panose="020B0604020202020204" pitchFamily="34" charset="0"/>
                <a:cs typeface="Arial" panose="020B0604020202020204" pitchFamily="34" charset="0"/>
              </a:rPr>
              <a:t>ЗМІСТ</a:t>
            </a:r>
            <a:endParaRPr lang="ru-RU" b="1" dirty="0">
              <a:solidFill>
                <a:schemeClr val="accent5">
                  <a:lumMod val="75000"/>
                </a:schemeClr>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p:txBody>
          <a:bodyPr>
            <a:normAutofit/>
          </a:bodyPr>
          <a:lstStyle/>
          <a:p>
            <a:pPr marL="514350" indent="-514350">
              <a:buAutoNum type="arabicPeriod"/>
            </a:pPr>
            <a:r>
              <a:rPr lang="uk-UA" dirty="0">
                <a:latin typeface="Arial" panose="020B0604020202020204" pitchFamily="34" charset="0"/>
                <a:cs typeface="Arial" panose="020B0604020202020204" pitchFamily="34" charset="0"/>
              </a:rPr>
              <a:t>Взаємозв'язок між сільським господарством, загальною </a:t>
            </a:r>
            <a:r>
              <a:rPr lang="uk-UA">
                <a:latin typeface="Arial" panose="020B0604020202020204" pitchFamily="34" charset="0"/>
                <a:cs typeface="Arial" panose="020B0604020202020204" pitchFamily="34" charset="0"/>
              </a:rPr>
              <a:t>та секторальною </a:t>
            </a:r>
            <a:r>
              <a:rPr lang="uk-UA" dirty="0">
                <a:latin typeface="Arial" panose="020B0604020202020204" pitchFamily="34" charset="0"/>
                <a:cs typeface="Arial" panose="020B0604020202020204" pitchFamily="34" charset="0"/>
              </a:rPr>
              <a:t>політикою</a:t>
            </a:r>
            <a:endParaRPr lang="en-US" dirty="0">
              <a:latin typeface="Arial" panose="020B0604020202020204" pitchFamily="34" charset="0"/>
              <a:cs typeface="Arial" panose="020B0604020202020204" pitchFamily="34" charset="0"/>
            </a:endParaRPr>
          </a:p>
          <a:p>
            <a:pPr marL="514350" indent="-514350">
              <a:buAutoNum type="arabicPeriod"/>
            </a:pPr>
            <a:r>
              <a:rPr lang="uk-UA" dirty="0">
                <a:latin typeface="Arial" panose="020B0604020202020204" pitchFamily="34" charset="0"/>
                <a:cs typeface="Arial" panose="020B0604020202020204" pitchFamily="34" charset="0"/>
              </a:rPr>
              <a:t>Сутність, особливості формування та реалізації аграрної політики </a:t>
            </a:r>
          </a:p>
          <a:p>
            <a:pPr marL="514350" indent="-514350">
              <a:buAutoNum type="arabicPeriod"/>
            </a:pPr>
            <a:r>
              <a:rPr lang="uk-UA" dirty="0">
                <a:latin typeface="Arial" panose="020B0604020202020204" pitchFamily="34" charset="0"/>
                <a:cs typeface="Arial" panose="020B0604020202020204" pitchFamily="34" charset="0"/>
              </a:rPr>
              <a:t>Групи інтересів та суб'єкти аграрної політики</a:t>
            </a:r>
          </a:p>
          <a:p>
            <a:pPr marL="514350" indent="-514350">
              <a:buFont typeface="Arial" panose="020B0604020202020204" pitchFamily="34" charset="0"/>
              <a:buAutoNum type="arabicPeriod"/>
            </a:pPr>
            <a:r>
              <a:rPr lang="uk-UA" dirty="0"/>
              <a:t>Конфлікт бізнес-інтересів і суспільних потреб у контексті аграрної політики.</a:t>
            </a:r>
          </a:p>
          <a:p>
            <a:pPr marL="514350" indent="-514350">
              <a:buAutoNum type="arabicPeriod"/>
            </a:pPr>
            <a:r>
              <a:rPr lang="uk-UA" dirty="0">
                <a:latin typeface="Arial" panose="020B0604020202020204" pitchFamily="34" charset="0"/>
                <a:cs typeface="Arial" panose="020B0604020202020204" pitchFamily="34" charset="0"/>
              </a:rPr>
              <a:t>Історичні аспекти макроекономічного регулювання</a:t>
            </a:r>
          </a:p>
          <a:p>
            <a:pPr marL="514350" indent="-514350">
              <a:buAutoNum type="arabicPeriod"/>
            </a:pPr>
            <a:r>
              <a:rPr lang="uk-UA" dirty="0">
                <a:latin typeface="Arial" panose="020B0604020202020204" pitchFamily="34" charset="0"/>
                <a:cs typeface="Arial" panose="020B0604020202020204" pitchFamily="34" charset="0"/>
              </a:rPr>
              <a:t>Система цілей аграрної політики</a:t>
            </a:r>
          </a:p>
          <a:p>
            <a:pPr marL="514350" indent="-514350">
              <a:buAutoNum type="arabicPeriod"/>
            </a:pPr>
            <a:endParaRPr lang="ru-RU" dirty="0">
              <a:latin typeface="Arial" panose="020B0604020202020204" pitchFamily="34" charset="0"/>
              <a:cs typeface="Arial" panose="020B0604020202020204" pitchFamily="34" charset="0"/>
            </a:endParaRPr>
          </a:p>
        </p:txBody>
      </p:sp>
      <p:pic>
        <p:nvPicPr>
          <p:cNvPr id="4" name="Picture 15" descr="logo - EF"/>
          <p:cNvPicPr>
            <a:picLocks noChangeAspect="1" noChangeArrowheads="1"/>
          </p:cNvPicPr>
          <p:nvPr/>
        </p:nvPicPr>
        <p:blipFill>
          <a:blip r:embed="rId2"/>
          <a:srcRect/>
          <a:stretch>
            <a:fillRect/>
          </a:stretch>
        </p:blipFill>
        <p:spPr bwMode="auto">
          <a:xfrm>
            <a:off x="0" y="1"/>
            <a:ext cx="748575" cy="763398"/>
          </a:xfrm>
          <a:prstGeom prst="rect">
            <a:avLst/>
          </a:prstGeom>
          <a:noFill/>
          <a:ln w="9525">
            <a:noFill/>
            <a:miter lim="800000"/>
            <a:headEnd/>
            <a:tailEnd/>
          </a:ln>
        </p:spPr>
      </p:pic>
    </p:spTree>
    <p:extLst>
      <p:ext uri="{BB962C8B-B14F-4D97-AF65-F5344CB8AC3E}">
        <p14:creationId xmlns:p14="http://schemas.microsoft.com/office/powerpoint/2010/main" val="13115017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9477" y="155401"/>
            <a:ext cx="10515600" cy="759000"/>
          </a:xfrm>
        </p:spPr>
        <p:txBody>
          <a:bodyPr>
            <a:normAutofit fontScale="90000"/>
          </a:bodyPr>
          <a:lstStyle/>
          <a:p>
            <a:pPr algn="ctr"/>
            <a:r>
              <a:rPr lang="uk-UA" sz="3200" b="1" dirty="0">
                <a:solidFill>
                  <a:schemeClr val="accent5">
                    <a:lumMod val="75000"/>
                  </a:schemeClr>
                </a:solidFill>
                <a:latin typeface="Arial" panose="020B0604020202020204" pitchFamily="34" charset="0"/>
                <a:cs typeface="Arial" panose="020B0604020202020204" pitchFamily="34" charset="0"/>
              </a:rPr>
              <a:t>Теорії, що покладені в основу аграрного протекціонізму</a:t>
            </a:r>
            <a:endParaRPr lang="ru-RU" sz="3200" b="1" dirty="0">
              <a:solidFill>
                <a:schemeClr val="accent5">
                  <a:lumMod val="75000"/>
                </a:schemeClr>
              </a:solidFill>
              <a:latin typeface="Arial" panose="020B0604020202020204" pitchFamily="34" charset="0"/>
              <a:cs typeface="Arial" panose="020B0604020202020204" pitchFamily="34" charset="0"/>
            </a:endParaRPr>
          </a:p>
        </p:txBody>
      </p:sp>
      <p:sp>
        <p:nvSpPr>
          <p:cNvPr id="7" name="Объект 6"/>
          <p:cNvSpPr>
            <a:spLocks noGrp="1"/>
          </p:cNvSpPr>
          <p:nvPr>
            <p:ph idx="1"/>
          </p:nvPr>
        </p:nvSpPr>
        <p:spPr>
          <a:xfrm>
            <a:off x="369116" y="989901"/>
            <a:ext cx="11383860" cy="5553512"/>
          </a:xfrm>
        </p:spPr>
        <p:txBody>
          <a:bodyPr>
            <a:normAutofit lnSpcReduction="10000"/>
          </a:bodyPr>
          <a:lstStyle/>
          <a:p>
            <a:r>
              <a:rPr lang="uk-UA" dirty="0">
                <a:latin typeface="Arial" panose="020B0604020202020204" pitchFamily="34" charset="0"/>
                <a:cs typeface="Arial" panose="020B0604020202020204" pitchFamily="34" charset="0"/>
              </a:rPr>
              <a:t>Теорія колективної дії</a:t>
            </a:r>
            <a:r>
              <a:rPr lang="en-US"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a:t>
            </a:r>
            <a:r>
              <a:rPr lang="uk-UA" sz="1800" dirty="0">
                <a:latin typeface="Arial" panose="020B0604020202020204" pitchFamily="34" charset="0"/>
                <a:cs typeface="Arial" panose="020B0604020202020204" pitchFamily="34" charset="0"/>
              </a:rPr>
              <a:t>коли в розвинутих країнах скорочується кількість фермерських господарств, а в суспільстві домінує розуміння збереження національного аграрного сектору. Інтереси виробників відстоюють невеликі, але добре організовані асоціації).</a:t>
            </a:r>
            <a:endParaRPr lang="ru-RU" sz="1800" dirty="0">
              <a:latin typeface="Arial" panose="020B0604020202020204" pitchFamily="34" charset="0"/>
              <a:cs typeface="Arial" panose="020B0604020202020204" pitchFamily="34" charset="0"/>
            </a:endParaRPr>
          </a:p>
          <a:p>
            <a:r>
              <a:rPr lang="uk-UA" dirty="0">
                <a:latin typeface="Arial" panose="020B0604020202020204" pitchFamily="34" charset="0"/>
                <a:cs typeface="Arial" panose="020B0604020202020204" pitchFamily="34" charset="0"/>
              </a:rPr>
              <a:t>Теорія „уразливості сільськогосподарського виробництва від коливань ринку” </a:t>
            </a:r>
            <a:r>
              <a:rPr lang="uk-UA" sz="1800" dirty="0">
                <a:latin typeface="Arial" panose="020B0604020202020204" pitchFamily="34" charset="0"/>
                <a:cs typeface="Arial" panose="020B0604020202020204" pitchFamily="34" charset="0"/>
              </a:rPr>
              <a:t>(на відміну від інших галузей економіки сільськогосподарське виробництво більш чутливе до коливань ринку)</a:t>
            </a:r>
            <a:endParaRPr lang="ru-RU" sz="1800" dirty="0">
              <a:latin typeface="Arial" panose="020B0604020202020204" pitchFamily="34" charset="0"/>
              <a:cs typeface="Arial" panose="020B0604020202020204" pitchFamily="34" charset="0"/>
            </a:endParaRPr>
          </a:p>
          <a:p>
            <a:r>
              <a:rPr lang="uk-UA" dirty="0">
                <a:latin typeface="Arial" panose="020B0604020202020204" pitchFamily="34" charset="0"/>
                <a:cs typeface="Arial" panose="020B0604020202020204" pitchFamily="34" charset="0"/>
              </a:rPr>
              <a:t>Теорія „інституційного застою” </a:t>
            </a:r>
            <a:r>
              <a:rPr lang="uk-UA" sz="1800" dirty="0">
                <a:latin typeface="Arial" panose="020B0604020202020204" pitchFamily="34" charset="0"/>
                <a:cs typeface="Arial" panose="020B0604020202020204" pitchFamily="34" charset="0"/>
              </a:rPr>
              <a:t>(переважна більшість сільськогосподарського виробництва здійснюється невеликою кількістю ефективних господарств. В тих країнах, де досягнуто значних обсягів експорту </a:t>
            </a:r>
            <a:r>
              <a:rPr lang="uk-UA" sz="1800" dirty="0" err="1">
                <a:latin typeface="Arial" panose="020B0604020202020204" pitchFamily="34" charset="0"/>
                <a:cs typeface="Arial" panose="020B0604020202020204" pitchFamily="34" charset="0"/>
              </a:rPr>
              <a:t>агропродовольства</a:t>
            </a:r>
            <a:r>
              <a:rPr lang="uk-UA" sz="1800" dirty="0">
                <a:latin typeface="Arial" panose="020B0604020202020204" pitchFamily="34" charset="0"/>
                <a:cs typeface="Arial" panose="020B0604020202020204" pitchFamily="34" charset="0"/>
              </a:rPr>
              <a:t>, аграрний протекціонізм забезпечує її значну частку конкурентоспроможності на світовому ринку).</a:t>
            </a:r>
          </a:p>
          <a:p>
            <a:r>
              <a:rPr lang="uk-UA" dirty="0">
                <a:latin typeface="Arial" panose="020B0604020202020204" pitchFamily="34" charset="0"/>
                <a:cs typeface="Arial" panose="020B0604020202020204" pitchFamily="34" charset="0"/>
              </a:rPr>
              <a:t>Теорія „попиту і пропозиції на сільськогосподарський протекціонізм” </a:t>
            </a:r>
            <a:r>
              <a:rPr lang="uk-UA" sz="2100" dirty="0">
                <a:latin typeface="Arial" panose="020B0604020202020204" pitchFamily="34" charset="0"/>
                <a:cs typeface="Arial" panose="020B0604020202020204" pitchFamily="34" charset="0"/>
              </a:rPr>
              <a:t>(аграрний протекціонізм розглядається в якості функції економічного розвитку. На першій стадії аграрний сектор </a:t>
            </a:r>
            <a:r>
              <a:rPr lang="uk-UA" sz="2100" dirty="0" err="1">
                <a:latin typeface="Arial" panose="020B0604020202020204" pitchFamily="34" charset="0"/>
                <a:cs typeface="Arial" panose="020B0604020202020204" pitchFamily="34" charset="0"/>
              </a:rPr>
              <a:t>інтенсивно</a:t>
            </a:r>
            <a:r>
              <a:rPr lang="uk-UA" sz="2100" dirty="0">
                <a:latin typeface="Arial" panose="020B0604020202020204" pitchFamily="34" charset="0"/>
                <a:cs typeface="Arial" panose="020B0604020202020204" pitchFamily="34" charset="0"/>
              </a:rPr>
              <a:t> експлуатується на користь інших секторів, оскільки сільське господарство не може протидіяти цьому курсу через неорганізованість і політичну інертність).</a:t>
            </a:r>
          </a:p>
          <a:p>
            <a:r>
              <a:rPr lang="uk-UA" dirty="0">
                <a:latin typeface="Arial" panose="020B0604020202020204" pitchFamily="34" charset="0"/>
                <a:cs typeface="Arial" panose="020B0604020202020204" pitchFamily="34" charset="0"/>
              </a:rPr>
              <a:t>Реакція на випадкові порушення економічної рівноваги </a:t>
            </a:r>
            <a:r>
              <a:rPr lang="uk-UA" sz="2100" dirty="0">
                <a:latin typeface="Arial" panose="020B0604020202020204" pitchFamily="34" charset="0"/>
                <a:cs typeface="Arial" panose="020B0604020202020204" pitchFamily="34" charset="0"/>
              </a:rPr>
              <a:t>(очікування дефіциту продовольства через наприклад війну чи її загрозу, кліматичні зміни)</a:t>
            </a:r>
            <a:endParaRPr lang="ru-RU" sz="2100" dirty="0">
              <a:latin typeface="Arial" panose="020B0604020202020204" pitchFamily="34" charset="0"/>
              <a:cs typeface="Arial" panose="020B0604020202020204" pitchFamily="34" charset="0"/>
            </a:endParaRPr>
          </a:p>
        </p:txBody>
      </p:sp>
      <p:pic>
        <p:nvPicPr>
          <p:cNvPr id="4" name="Picture 15" descr="logo - EF"/>
          <p:cNvPicPr>
            <a:picLocks noChangeAspect="1" noChangeArrowheads="1"/>
          </p:cNvPicPr>
          <p:nvPr/>
        </p:nvPicPr>
        <p:blipFill>
          <a:blip r:embed="rId2"/>
          <a:srcRect/>
          <a:stretch>
            <a:fillRect/>
          </a:stretch>
        </p:blipFill>
        <p:spPr bwMode="auto">
          <a:xfrm>
            <a:off x="0" y="1"/>
            <a:ext cx="723101" cy="737420"/>
          </a:xfrm>
          <a:prstGeom prst="rect">
            <a:avLst/>
          </a:prstGeom>
          <a:noFill/>
          <a:ln w="9525">
            <a:noFill/>
            <a:miter lim="800000"/>
            <a:headEnd/>
            <a:tailEnd/>
          </a:ln>
        </p:spPr>
      </p:pic>
    </p:spTree>
    <p:extLst>
      <p:ext uri="{BB962C8B-B14F-4D97-AF65-F5344CB8AC3E}">
        <p14:creationId xmlns:p14="http://schemas.microsoft.com/office/powerpoint/2010/main" val="23361853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uk-UA" sz="3200" b="1" dirty="0">
                <a:solidFill>
                  <a:schemeClr val="accent5">
                    <a:lumMod val="75000"/>
                  </a:schemeClr>
                </a:solidFill>
                <a:latin typeface="Arial" panose="020B0604020202020204" pitchFamily="34" charset="0"/>
                <a:cs typeface="Arial" panose="020B0604020202020204" pitchFamily="34" charset="0"/>
              </a:rPr>
              <a:t>На думку </a:t>
            </a:r>
            <a:r>
              <a:rPr lang="uk-UA" sz="3200" b="1" dirty="0" err="1">
                <a:solidFill>
                  <a:schemeClr val="accent5">
                    <a:lumMod val="75000"/>
                  </a:schemeClr>
                </a:solidFill>
                <a:latin typeface="Arial" panose="020B0604020202020204" pitchFamily="34" charset="0"/>
                <a:cs typeface="Arial" panose="020B0604020202020204" pitchFamily="34" charset="0"/>
              </a:rPr>
              <a:t>М.Трейсі</a:t>
            </a:r>
            <a:r>
              <a:rPr lang="uk-UA" sz="3200" b="1" dirty="0">
                <a:solidFill>
                  <a:schemeClr val="accent5">
                    <a:lumMod val="75000"/>
                  </a:schemeClr>
                </a:solidFill>
                <a:latin typeface="Arial" panose="020B0604020202020204" pitchFamily="34" charset="0"/>
                <a:cs typeface="Arial" panose="020B0604020202020204" pitchFamily="34" charset="0"/>
              </a:rPr>
              <a:t> </a:t>
            </a:r>
            <a:br>
              <a:rPr lang="uk-UA" sz="3200" b="1" dirty="0">
                <a:solidFill>
                  <a:schemeClr val="accent5">
                    <a:lumMod val="75000"/>
                  </a:schemeClr>
                </a:solidFill>
                <a:latin typeface="Arial" panose="020B0604020202020204" pitchFamily="34" charset="0"/>
                <a:cs typeface="Arial" panose="020B0604020202020204" pitchFamily="34" charset="0"/>
              </a:rPr>
            </a:br>
            <a:r>
              <a:rPr lang="uk-UA" sz="3200" b="1" dirty="0">
                <a:solidFill>
                  <a:schemeClr val="accent5">
                    <a:lumMod val="75000"/>
                  </a:schemeClr>
                </a:solidFill>
                <a:latin typeface="Arial" panose="020B0604020202020204" pitchFamily="34" charset="0"/>
                <a:cs typeface="Arial" panose="020B0604020202020204" pitchFamily="34" charset="0"/>
              </a:rPr>
              <a:t>з точки зору економічної науки є аргументи на користь аграрного протекціонізму: </a:t>
            </a:r>
            <a:endParaRPr lang="ru-RU" sz="3200" b="1" dirty="0">
              <a:solidFill>
                <a:schemeClr val="accent5">
                  <a:lumMod val="75000"/>
                </a:schemeClr>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838200" y="1844984"/>
            <a:ext cx="10515600" cy="4661012"/>
          </a:xfrm>
        </p:spPr>
        <p:txBody>
          <a:bodyPr>
            <a:normAutofit/>
          </a:bodyPr>
          <a:lstStyle/>
          <a:p>
            <a:r>
              <a:rPr lang="uk-UA" dirty="0">
                <a:latin typeface="Arial" panose="020B0604020202020204" pitchFamily="34" charset="0"/>
                <a:cs typeface="Arial" panose="020B0604020202020204" pitchFamily="34" charset="0"/>
              </a:rPr>
              <a:t>недостатньо обґрунтованими (теорія </a:t>
            </a:r>
            <a:r>
              <a:rPr lang="uk-UA" dirty="0" err="1">
                <a:latin typeface="Arial" panose="020B0604020202020204" pitchFamily="34" charset="0"/>
                <a:cs typeface="Arial" panose="020B0604020202020204" pitchFamily="34" charset="0"/>
              </a:rPr>
              <a:t>меркантелістів</a:t>
            </a:r>
            <a:r>
              <a:rPr lang="uk-UA" dirty="0">
                <a:latin typeface="Arial" panose="020B0604020202020204" pitchFamily="34" charset="0"/>
                <a:cs typeface="Arial" panose="020B0604020202020204" pitchFamily="34" charset="0"/>
              </a:rPr>
              <a:t>, забезпечення платіжного балансу країни, а також заходи держави у відповідь на введення протекційних заходів), </a:t>
            </a:r>
          </a:p>
          <a:p>
            <a:r>
              <a:rPr lang="uk-UA" dirty="0">
                <a:latin typeface="Arial" panose="020B0604020202020204" pitchFamily="34" charset="0"/>
                <a:cs typeface="Arial" panose="020B0604020202020204" pitchFamily="34" charset="0"/>
              </a:rPr>
              <a:t>деякі – економічно обґрунтовані (аргументи „молодої галузі”, протидія демпінговій торгівлі, аргументи щодо умов торгівлі, безробіття), </a:t>
            </a:r>
          </a:p>
          <a:p>
            <a:r>
              <a:rPr lang="uk-UA" dirty="0">
                <a:latin typeface="Arial" panose="020B0604020202020204" pitchFamily="34" charset="0"/>
                <a:cs typeface="Arial" panose="020B0604020202020204" pitchFamily="34" charset="0"/>
              </a:rPr>
              <a:t>а деякі не мають нічного спільного з економічною теорією і не можуть бути оцінені за допомогою методів економічного аналізу (продовольча безпека, аргументи на користь „стилю життя”) </a:t>
            </a:r>
            <a:endParaRPr lang="ru-RU" dirty="0">
              <a:latin typeface="Arial" panose="020B0604020202020204" pitchFamily="34" charset="0"/>
              <a:cs typeface="Arial" panose="020B0604020202020204" pitchFamily="34" charset="0"/>
            </a:endParaRPr>
          </a:p>
        </p:txBody>
      </p:sp>
      <p:pic>
        <p:nvPicPr>
          <p:cNvPr id="4" name="Picture 15" descr="logo - EF"/>
          <p:cNvPicPr>
            <a:picLocks noChangeAspect="1" noChangeArrowheads="1"/>
          </p:cNvPicPr>
          <p:nvPr/>
        </p:nvPicPr>
        <p:blipFill>
          <a:blip r:embed="rId2"/>
          <a:srcRect/>
          <a:stretch>
            <a:fillRect/>
          </a:stretch>
        </p:blipFill>
        <p:spPr bwMode="auto">
          <a:xfrm>
            <a:off x="0" y="1"/>
            <a:ext cx="723101" cy="737420"/>
          </a:xfrm>
          <a:prstGeom prst="rect">
            <a:avLst/>
          </a:prstGeom>
          <a:noFill/>
          <a:ln w="9525">
            <a:noFill/>
            <a:miter lim="800000"/>
            <a:headEnd/>
            <a:tailEnd/>
          </a:ln>
        </p:spPr>
      </p:pic>
    </p:spTree>
    <p:extLst>
      <p:ext uri="{BB962C8B-B14F-4D97-AF65-F5344CB8AC3E}">
        <p14:creationId xmlns:p14="http://schemas.microsoft.com/office/powerpoint/2010/main" val="12419150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4"/>
          <p:cNvSpPr>
            <a:spLocks noGrp="1" noChangeArrowheads="1"/>
          </p:cNvSpPr>
          <p:nvPr>
            <p:ph type="title"/>
          </p:nvPr>
        </p:nvSpPr>
        <p:spPr>
          <a:xfrm>
            <a:off x="1774825" y="6381750"/>
            <a:ext cx="8229600" cy="476250"/>
          </a:xfrm>
        </p:spPr>
        <p:txBody>
          <a:bodyPr/>
          <a:lstStyle/>
          <a:p>
            <a:pPr algn="ctr"/>
            <a:r>
              <a:rPr lang="uk-UA" altLang="ru-RU" sz="2400" b="1" dirty="0">
                <a:solidFill>
                  <a:schemeClr val="accent5">
                    <a:lumMod val="75000"/>
                  </a:schemeClr>
                </a:solidFill>
                <a:latin typeface="Times New Roman" panose="02020603050405020304" pitchFamily="18" charset="0"/>
              </a:rPr>
              <a:t>5</a:t>
            </a:r>
            <a:r>
              <a:rPr lang="en-US" altLang="ru-RU" sz="2400" b="1" dirty="0">
                <a:solidFill>
                  <a:schemeClr val="accent5">
                    <a:lumMod val="75000"/>
                  </a:schemeClr>
                </a:solidFill>
                <a:latin typeface="Times New Roman" panose="02020603050405020304" pitchFamily="18" charset="0"/>
              </a:rPr>
              <a:t>. </a:t>
            </a:r>
            <a:r>
              <a:rPr lang="uk-UA" altLang="ru-RU" sz="2400" b="1" dirty="0">
                <a:solidFill>
                  <a:schemeClr val="accent5">
                    <a:lumMod val="75000"/>
                  </a:schemeClr>
                </a:solidFill>
                <a:latin typeface="Times New Roman" panose="02020603050405020304" pitchFamily="18" charset="0"/>
              </a:rPr>
              <a:t>Теорії макроекономічного регулювання</a:t>
            </a:r>
            <a:endParaRPr lang="ru-RU" altLang="ru-RU" sz="2400" b="1" dirty="0">
              <a:solidFill>
                <a:schemeClr val="accent5">
                  <a:lumMod val="75000"/>
                </a:schemeClr>
              </a:solidFill>
              <a:latin typeface="Times New Roman" panose="02020603050405020304" pitchFamily="18" charset="0"/>
            </a:endParaRPr>
          </a:p>
        </p:txBody>
      </p:sp>
      <p:graphicFrame>
        <p:nvGraphicFramePr>
          <p:cNvPr id="59683" name="Group 291"/>
          <p:cNvGraphicFramePr>
            <a:graphicFrameLocks noGrp="1"/>
          </p:cNvGraphicFramePr>
          <p:nvPr>
            <p:ph type="tbl" idx="1"/>
            <p:extLst>
              <p:ext uri="{D42A27DB-BD31-4B8C-83A1-F6EECF244321}">
                <p14:modId xmlns:p14="http://schemas.microsoft.com/office/powerpoint/2010/main" val="1834807907"/>
              </p:ext>
            </p:extLst>
          </p:nvPr>
        </p:nvGraphicFramePr>
        <p:xfrm>
          <a:off x="315588" y="188915"/>
          <a:ext cx="11547338" cy="6231975"/>
        </p:xfrm>
        <a:graphic>
          <a:graphicData uri="http://schemas.openxmlformats.org/drawingml/2006/table">
            <a:tbl>
              <a:tblPr/>
              <a:tblGrid>
                <a:gridCol w="987230">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1857302">
                  <a:extLst>
                    <a:ext uri="{9D8B030D-6E8A-4147-A177-3AD203B41FA5}">
                      <a16:colId xmlns:a16="http://schemas.microsoft.com/office/drawing/2014/main" val="20002"/>
                    </a:ext>
                  </a:extLst>
                </a:gridCol>
                <a:gridCol w="208280">
                  <a:extLst>
                    <a:ext uri="{9D8B030D-6E8A-4147-A177-3AD203B41FA5}">
                      <a16:colId xmlns:a16="http://schemas.microsoft.com/office/drawing/2014/main" val="20003"/>
                    </a:ext>
                  </a:extLst>
                </a:gridCol>
                <a:gridCol w="2073674">
                  <a:extLst>
                    <a:ext uri="{9D8B030D-6E8A-4147-A177-3AD203B41FA5}">
                      <a16:colId xmlns:a16="http://schemas.microsoft.com/office/drawing/2014/main" val="20004"/>
                    </a:ext>
                  </a:extLst>
                </a:gridCol>
                <a:gridCol w="208280">
                  <a:extLst>
                    <a:ext uri="{9D8B030D-6E8A-4147-A177-3AD203B41FA5}">
                      <a16:colId xmlns:a16="http://schemas.microsoft.com/office/drawing/2014/main" val="20005"/>
                    </a:ext>
                  </a:extLst>
                </a:gridCol>
                <a:gridCol w="1288746">
                  <a:extLst>
                    <a:ext uri="{9D8B030D-6E8A-4147-A177-3AD203B41FA5}">
                      <a16:colId xmlns:a16="http://schemas.microsoft.com/office/drawing/2014/main" val="20006"/>
                    </a:ext>
                  </a:extLst>
                </a:gridCol>
                <a:gridCol w="208280">
                  <a:extLst>
                    <a:ext uri="{9D8B030D-6E8A-4147-A177-3AD203B41FA5}">
                      <a16:colId xmlns:a16="http://schemas.microsoft.com/office/drawing/2014/main" val="20007"/>
                    </a:ext>
                  </a:extLst>
                </a:gridCol>
                <a:gridCol w="1555784">
                  <a:extLst>
                    <a:ext uri="{9D8B030D-6E8A-4147-A177-3AD203B41FA5}">
                      <a16:colId xmlns:a16="http://schemas.microsoft.com/office/drawing/2014/main" val="20008"/>
                    </a:ext>
                  </a:extLst>
                </a:gridCol>
                <a:gridCol w="208280">
                  <a:extLst>
                    <a:ext uri="{9D8B030D-6E8A-4147-A177-3AD203B41FA5}">
                      <a16:colId xmlns:a16="http://schemas.microsoft.com/office/drawing/2014/main" val="20009"/>
                    </a:ext>
                  </a:extLst>
                </a:gridCol>
                <a:gridCol w="1084333">
                  <a:extLst>
                    <a:ext uri="{9D8B030D-6E8A-4147-A177-3AD203B41FA5}">
                      <a16:colId xmlns:a16="http://schemas.microsoft.com/office/drawing/2014/main" val="20010"/>
                    </a:ext>
                  </a:extLst>
                </a:gridCol>
                <a:gridCol w="210393">
                  <a:extLst>
                    <a:ext uri="{9D8B030D-6E8A-4147-A177-3AD203B41FA5}">
                      <a16:colId xmlns:a16="http://schemas.microsoft.com/office/drawing/2014/main" val="20011"/>
                    </a:ext>
                  </a:extLst>
                </a:gridCol>
                <a:gridCol w="1448476">
                  <a:extLst>
                    <a:ext uri="{9D8B030D-6E8A-4147-A177-3AD203B41FA5}">
                      <a16:colId xmlns:a16="http://schemas.microsoft.com/office/drawing/2014/main" val="20012"/>
                    </a:ext>
                  </a:extLst>
                </a:gridCol>
              </a:tblGrid>
              <a:tr h="798099">
                <a:tc gridSpan="13">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400" b="1" i="0" u="none" strike="noStrike" cap="none" normalizeH="0" baseline="0" dirty="0">
                          <a:ln>
                            <a:noFill/>
                          </a:ln>
                          <a:solidFill>
                            <a:schemeClr val="tx1"/>
                          </a:solidFill>
                          <a:effectLst/>
                          <a:latin typeface="Times New Roman" panose="02020603050405020304" pitchFamily="18" charset="0"/>
                        </a:rPr>
                        <a:t>Меркантилізм (політика протекціонізму)</a:t>
                      </a:r>
                      <a:r>
                        <a:rPr kumimoji="0" lang="uk-UA" altLang="ru-RU" sz="1400" b="0" i="0" u="none" strike="noStrike" cap="none" normalizeH="0" baseline="0" dirty="0">
                          <a:ln>
                            <a:noFill/>
                          </a:ln>
                          <a:solidFill>
                            <a:schemeClr val="tx1"/>
                          </a:solidFill>
                          <a:effectLst/>
                          <a:latin typeface="Times New Roman" panose="02020603050405020304" pitchFamily="18" charset="0"/>
                        </a:rPr>
                        <a:t> – </a:t>
                      </a:r>
                      <a:r>
                        <a:rPr kumimoji="0" lang="uk-UA" altLang="ru-RU" sz="1400" b="0" i="0" u="none" strike="noStrike" cap="none" normalizeH="0" baseline="0" dirty="0" err="1">
                          <a:ln>
                            <a:noFill/>
                          </a:ln>
                          <a:solidFill>
                            <a:schemeClr val="tx1"/>
                          </a:solidFill>
                          <a:effectLst/>
                          <a:latin typeface="Times New Roman" panose="02020603050405020304" pitchFamily="18" charset="0"/>
                        </a:rPr>
                        <a:t>Т.Мен</a:t>
                      </a:r>
                      <a:r>
                        <a:rPr kumimoji="0" lang="uk-UA" altLang="ru-RU" sz="1400" b="0" i="0" u="none" strike="noStrike" cap="none" normalizeH="0" baseline="0" dirty="0">
                          <a:ln>
                            <a:noFill/>
                          </a:ln>
                          <a:solidFill>
                            <a:schemeClr val="tx1"/>
                          </a:solidFill>
                          <a:effectLst/>
                          <a:latin typeface="Times New Roman" panose="02020603050405020304" pitchFamily="18" charset="0"/>
                        </a:rPr>
                        <a:t>, </a:t>
                      </a:r>
                      <a:r>
                        <a:rPr kumimoji="0" lang="uk-UA" altLang="ru-RU" sz="1400" b="0" i="0" u="none" strike="noStrike" cap="none" normalizeH="0" baseline="0" dirty="0" err="1">
                          <a:ln>
                            <a:noFill/>
                          </a:ln>
                          <a:solidFill>
                            <a:schemeClr val="tx1"/>
                          </a:solidFill>
                          <a:effectLst/>
                          <a:latin typeface="Times New Roman" panose="02020603050405020304" pitchFamily="18" charset="0"/>
                        </a:rPr>
                        <a:t>А.Монкретьєн</a:t>
                      </a:r>
                      <a:r>
                        <a:rPr kumimoji="0" lang="uk-UA" altLang="ru-RU" sz="1400" b="0" i="0" u="none" strike="noStrike" cap="none" normalizeH="0" baseline="0" dirty="0">
                          <a:ln>
                            <a:noFill/>
                          </a:ln>
                          <a:solidFill>
                            <a:schemeClr val="tx1"/>
                          </a:solidFill>
                          <a:effectLst/>
                          <a:latin typeface="Times New Roman" panose="02020603050405020304" pitchFamily="18" charset="0"/>
                        </a:rPr>
                        <a:t>, </a:t>
                      </a:r>
                      <a:r>
                        <a:rPr kumimoji="0" lang="uk-UA" altLang="ru-RU" sz="1400" b="0" i="0" u="none" strike="noStrike" cap="none" normalizeH="0" baseline="0" dirty="0" err="1">
                          <a:ln>
                            <a:noFill/>
                          </a:ln>
                          <a:solidFill>
                            <a:schemeClr val="tx1"/>
                          </a:solidFill>
                          <a:effectLst/>
                          <a:latin typeface="Times New Roman" panose="02020603050405020304" pitchFamily="18" charset="0"/>
                        </a:rPr>
                        <a:t>Дж.Локк</a:t>
                      </a:r>
                      <a:endParaRPr kumimoji="0" lang="uk-UA" altLang="ru-RU" sz="1400" b="1" i="0" u="none" strike="noStrike" cap="none" normalizeH="0" baseline="0" dirty="0">
                        <a:ln>
                          <a:noFill/>
                        </a:ln>
                        <a:solidFill>
                          <a:schemeClr val="tx1"/>
                        </a:solidFill>
                        <a:effectLst/>
                        <a:latin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400" b="1" i="0" u="none" strike="noStrike" cap="none" normalizeH="0" baseline="0" dirty="0">
                          <a:ln>
                            <a:noFill/>
                          </a:ln>
                          <a:solidFill>
                            <a:schemeClr val="tx1"/>
                          </a:solidFill>
                          <a:effectLst/>
                          <a:latin typeface="Times New Roman" panose="02020603050405020304" pitchFamily="18" charset="0"/>
                        </a:rPr>
                        <a:t>Школа фізіократів (політика невтручання</a:t>
                      </a:r>
                      <a:r>
                        <a:rPr kumimoji="0" lang="uk-UA" altLang="ru-RU" sz="1400" b="0" i="0" u="none" strike="noStrike" cap="none" normalizeH="0" baseline="0" dirty="0">
                          <a:ln>
                            <a:noFill/>
                          </a:ln>
                          <a:solidFill>
                            <a:schemeClr val="tx1"/>
                          </a:solidFill>
                          <a:effectLst/>
                          <a:latin typeface="Times New Roman" panose="02020603050405020304" pitchFamily="18" charset="0"/>
                        </a:rPr>
                        <a:t> „</a:t>
                      </a:r>
                      <a:r>
                        <a:rPr kumimoji="0" lang="en-US" altLang="ru-RU" sz="1400" b="0" i="0" u="none" strike="noStrike" cap="none" normalizeH="0" baseline="0" dirty="0" err="1">
                          <a:ln>
                            <a:noFill/>
                          </a:ln>
                          <a:solidFill>
                            <a:schemeClr val="tx1"/>
                          </a:solidFill>
                          <a:effectLst/>
                          <a:latin typeface="Times New Roman" panose="02020603050405020304" pitchFamily="18" charset="0"/>
                        </a:rPr>
                        <a:t>laisser</a:t>
                      </a:r>
                      <a:r>
                        <a:rPr kumimoji="0" lang="en-US" altLang="ru-RU" sz="1400" b="0" i="0" u="none" strike="noStrike" cap="none" normalizeH="0" baseline="0" dirty="0">
                          <a:ln>
                            <a:noFill/>
                          </a:ln>
                          <a:solidFill>
                            <a:schemeClr val="tx1"/>
                          </a:solidFill>
                          <a:effectLst/>
                          <a:latin typeface="Times New Roman" panose="02020603050405020304" pitchFamily="18" charset="0"/>
                        </a:rPr>
                        <a:t> faire</a:t>
                      </a:r>
                      <a:r>
                        <a:rPr kumimoji="0" lang="uk-UA" altLang="ru-RU" sz="1400" b="0" i="0" u="none" strike="noStrike" cap="none" normalizeH="0" baseline="0" dirty="0">
                          <a:ln>
                            <a:noFill/>
                          </a:ln>
                          <a:solidFill>
                            <a:schemeClr val="tx1"/>
                          </a:solidFill>
                          <a:effectLst/>
                          <a:latin typeface="Times New Roman" panose="02020603050405020304" pitchFamily="18" charset="0"/>
                        </a:rPr>
                        <a:t>”) – </a:t>
                      </a:r>
                      <a:r>
                        <a:rPr kumimoji="0" lang="uk-UA" altLang="ru-RU" sz="1400" b="0" i="0" u="none" strike="noStrike" cap="none" normalizeH="0" baseline="0" dirty="0" err="1">
                          <a:ln>
                            <a:noFill/>
                          </a:ln>
                          <a:solidFill>
                            <a:schemeClr val="tx1"/>
                          </a:solidFill>
                          <a:effectLst/>
                          <a:latin typeface="Times New Roman" panose="02020603050405020304" pitchFamily="18" charset="0"/>
                        </a:rPr>
                        <a:t>Ф.Кене</a:t>
                      </a:r>
                      <a:r>
                        <a:rPr kumimoji="0" lang="uk-UA" altLang="ru-RU" sz="1400" b="0" i="0" u="none" strike="noStrike" cap="none" normalizeH="0" baseline="0" dirty="0">
                          <a:ln>
                            <a:noFill/>
                          </a:ln>
                          <a:solidFill>
                            <a:schemeClr val="tx1"/>
                          </a:solidFill>
                          <a:effectLst/>
                          <a:latin typeface="Times New Roman" panose="02020603050405020304" pitchFamily="18" charset="0"/>
                        </a:rPr>
                        <a:t>, </a:t>
                      </a:r>
                      <a:r>
                        <a:rPr kumimoji="0" lang="uk-UA" altLang="ru-RU" sz="1400" b="0" i="0" u="none" strike="noStrike" cap="none" normalizeH="0" baseline="0" dirty="0" err="1">
                          <a:ln>
                            <a:noFill/>
                          </a:ln>
                          <a:solidFill>
                            <a:schemeClr val="tx1"/>
                          </a:solidFill>
                          <a:effectLst/>
                          <a:latin typeface="Times New Roman" panose="02020603050405020304" pitchFamily="18" charset="0"/>
                        </a:rPr>
                        <a:t>А.Тюрго</a:t>
                      </a:r>
                      <a:endParaRPr kumimoji="0" lang="uk-UA" altLang="ru-RU" sz="1400" b="1" i="0" u="none" strike="noStrike" cap="none" normalizeH="0" baseline="0" dirty="0">
                        <a:ln>
                          <a:noFill/>
                        </a:ln>
                        <a:solidFill>
                          <a:schemeClr val="tx1"/>
                        </a:solidFill>
                        <a:effectLst/>
                        <a:latin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400" b="1" i="0" u="none" strike="noStrike" cap="none" normalizeH="0" baseline="0" dirty="0">
                          <a:ln>
                            <a:noFill/>
                          </a:ln>
                          <a:solidFill>
                            <a:schemeClr val="tx1"/>
                          </a:solidFill>
                          <a:effectLst/>
                          <a:latin typeface="Times New Roman" panose="02020603050405020304" pitchFamily="18" charset="0"/>
                        </a:rPr>
                        <a:t>Класична школа</a:t>
                      </a:r>
                      <a:r>
                        <a:rPr kumimoji="0" lang="uk-UA" altLang="ru-RU" sz="1400" b="0" i="0" u="none" strike="noStrike" cap="none" normalizeH="0" baseline="0" dirty="0">
                          <a:ln>
                            <a:noFill/>
                          </a:ln>
                          <a:solidFill>
                            <a:schemeClr val="tx1"/>
                          </a:solidFill>
                          <a:effectLst/>
                          <a:latin typeface="Times New Roman" panose="02020603050405020304" pitchFamily="18" charset="0"/>
                        </a:rPr>
                        <a:t> (політика лібералізму „</a:t>
                      </a:r>
                      <a:r>
                        <a:rPr kumimoji="0" lang="en-US" altLang="ru-RU" sz="1400" b="0" i="0" u="none" strike="noStrike" cap="none" normalizeH="0" baseline="0" dirty="0" err="1">
                          <a:ln>
                            <a:noFill/>
                          </a:ln>
                          <a:solidFill>
                            <a:schemeClr val="tx1"/>
                          </a:solidFill>
                          <a:effectLst/>
                          <a:latin typeface="Times New Roman" panose="02020603050405020304" pitchFamily="18" charset="0"/>
                        </a:rPr>
                        <a:t>laisser</a:t>
                      </a:r>
                      <a:r>
                        <a:rPr kumimoji="0" lang="en-US" altLang="ru-RU" sz="1400" b="0" i="0" u="none" strike="noStrike" cap="none" normalizeH="0" baseline="0" dirty="0">
                          <a:ln>
                            <a:noFill/>
                          </a:ln>
                          <a:solidFill>
                            <a:schemeClr val="tx1"/>
                          </a:solidFill>
                          <a:effectLst/>
                          <a:latin typeface="Times New Roman" panose="02020603050405020304" pitchFamily="18" charset="0"/>
                        </a:rPr>
                        <a:t> faire</a:t>
                      </a:r>
                      <a:r>
                        <a:rPr kumimoji="0" lang="uk-UA" altLang="ru-RU" sz="1400" b="0" i="0" u="none" strike="noStrike" cap="none" normalizeH="0" baseline="0" dirty="0">
                          <a:ln>
                            <a:noFill/>
                          </a:ln>
                          <a:solidFill>
                            <a:schemeClr val="tx1"/>
                          </a:solidFill>
                          <a:effectLst/>
                          <a:latin typeface="Times New Roman" panose="02020603050405020304" pitchFamily="18" charset="0"/>
                        </a:rPr>
                        <a:t>”) – </a:t>
                      </a:r>
                      <a:r>
                        <a:rPr kumimoji="0" lang="uk-UA" altLang="ru-RU" sz="1400" b="0" i="0" u="none" strike="noStrike" cap="none" normalizeH="0" baseline="0" dirty="0" err="1">
                          <a:ln>
                            <a:noFill/>
                          </a:ln>
                          <a:solidFill>
                            <a:schemeClr val="tx1"/>
                          </a:solidFill>
                          <a:effectLst/>
                          <a:latin typeface="Times New Roman" panose="02020603050405020304" pitchFamily="18" charset="0"/>
                        </a:rPr>
                        <a:t>У.Петті</a:t>
                      </a:r>
                      <a:r>
                        <a:rPr kumimoji="0" lang="uk-UA" altLang="ru-RU" sz="1400" b="0" i="0" u="none" strike="noStrike" cap="none" normalizeH="0" baseline="0" dirty="0">
                          <a:ln>
                            <a:noFill/>
                          </a:ln>
                          <a:solidFill>
                            <a:schemeClr val="tx1"/>
                          </a:solidFill>
                          <a:effectLst/>
                          <a:latin typeface="Times New Roman" panose="02020603050405020304" pitchFamily="18" charset="0"/>
                        </a:rPr>
                        <a:t>, </a:t>
                      </a:r>
                      <a:r>
                        <a:rPr kumimoji="0" lang="uk-UA" altLang="ru-RU" sz="1400" b="0" i="0" u="none" strike="noStrike" cap="none" normalizeH="0" baseline="0" dirty="0" err="1">
                          <a:ln>
                            <a:noFill/>
                          </a:ln>
                          <a:solidFill>
                            <a:schemeClr val="tx1"/>
                          </a:solidFill>
                          <a:effectLst/>
                          <a:latin typeface="Times New Roman" panose="02020603050405020304" pitchFamily="18" charset="0"/>
                        </a:rPr>
                        <a:t>А.Сміт</a:t>
                      </a:r>
                      <a:r>
                        <a:rPr kumimoji="0" lang="uk-UA" altLang="ru-RU" sz="1400" b="0" i="0" u="none" strike="noStrike" cap="none" normalizeH="0" baseline="0" dirty="0">
                          <a:ln>
                            <a:noFill/>
                          </a:ln>
                          <a:solidFill>
                            <a:schemeClr val="tx1"/>
                          </a:solidFill>
                          <a:effectLst/>
                          <a:latin typeface="Times New Roman" panose="02020603050405020304" pitchFamily="18" charset="0"/>
                        </a:rPr>
                        <a:t>, </a:t>
                      </a:r>
                      <a:r>
                        <a:rPr kumimoji="0" lang="uk-UA" altLang="ru-RU" sz="1400" b="0" i="0" u="none" strike="noStrike" cap="none" normalizeH="0" baseline="0" dirty="0" err="1">
                          <a:ln>
                            <a:noFill/>
                          </a:ln>
                          <a:solidFill>
                            <a:schemeClr val="tx1"/>
                          </a:solidFill>
                          <a:effectLst/>
                          <a:latin typeface="Times New Roman" panose="02020603050405020304" pitchFamily="18" charset="0"/>
                        </a:rPr>
                        <a:t>Д.Рікардо</a:t>
                      </a:r>
                      <a:r>
                        <a:rPr kumimoji="0" lang="uk-UA" altLang="ru-RU" sz="1400" b="0" i="0" u="none" strike="noStrike" cap="none" normalizeH="0" baseline="0" dirty="0">
                          <a:ln>
                            <a:noFill/>
                          </a:ln>
                          <a:solidFill>
                            <a:schemeClr val="tx1"/>
                          </a:solidFill>
                          <a:effectLst/>
                          <a:latin typeface="Times New Roman" panose="02020603050405020304" pitchFamily="18" charset="0"/>
                        </a:rPr>
                        <a:t>, </a:t>
                      </a:r>
                      <a:r>
                        <a:rPr kumimoji="0" lang="uk-UA" altLang="ru-RU" sz="1400" b="0" i="0" u="none" strike="noStrike" cap="none" normalizeH="0" baseline="0" dirty="0" err="1">
                          <a:ln>
                            <a:noFill/>
                          </a:ln>
                          <a:solidFill>
                            <a:schemeClr val="tx1"/>
                          </a:solidFill>
                          <a:effectLst/>
                          <a:latin typeface="Times New Roman" panose="02020603050405020304" pitchFamily="18" charset="0"/>
                        </a:rPr>
                        <a:t>Т.Мальтус</a:t>
                      </a:r>
                      <a:r>
                        <a:rPr kumimoji="0" lang="ru-RU" altLang="ru-RU" sz="1400" b="0" i="0" u="none" strike="noStrike" cap="none" normalizeH="0" baseline="0" dirty="0">
                          <a:ln>
                            <a:noFill/>
                          </a:ln>
                          <a:solidFill>
                            <a:schemeClr val="tx1"/>
                          </a:solidFill>
                          <a:effectLst/>
                          <a:latin typeface="Times New Roman" panose="02020603050405020304" pitchFamily="18" charset="0"/>
                        </a:rPr>
                        <a:t>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1161413">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Марксизм</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80000"/>
                        </a:lnSpc>
                        <a:spcBef>
                          <a:spcPct val="20000"/>
                        </a:spcBef>
                        <a:spcAft>
                          <a:spcPct val="0"/>
                        </a:spcAft>
                        <a:buClr>
                          <a:schemeClr val="hlink"/>
                        </a:buClr>
                        <a:buSzPct val="60000"/>
                        <a:buFont typeface="Wingdings" panose="05000000000000000000" pitchFamily="2" charset="2"/>
                        <a:buNone/>
                        <a:tabLst/>
                      </a:pPr>
                      <a:r>
                        <a:rPr kumimoji="0" lang="uk-UA" altLang="ru-RU"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Неокласична теорія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ru-RU"/>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8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Кейнсіанство</a:t>
                      </a:r>
                      <a:endParaRPr kumimoji="0" lang="uk-UA" altLang="ru-RU" sz="1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8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Нео</a:t>
                      </a:r>
                      <a:r>
                        <a:rPr kumimoji="0" lang="uk-UA" altLang="ru-RU"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-ліберальна теорія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Теорії </a:t>
                      </a:r>
                      <a:r>
                        <a:rPr kumimoji="0" lang="uk-UA" altLang="ru-RU" sz="18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неокласич</a:t>
                      </a:r>
                      <a:r>
                        <a:rPr kumimoji="0" lang="uk-UA" altLang="ru-RU"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-ного від-</a:t>
                      </a:r>
                      <a:r>
                        <a:rPr kumimoji="0" lang="uk-UA" altLang="ru-RU" sz="18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родженння</a:t>
                      </a:r>
                      <a:endParaRPr kumimoji="0" lang="uk-UA" altLang="ru-RU" sz="1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8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Інститу-ційна</a:t>
                      </a:r>
                      <a:r>
                        <a:rPr kumimoji="0" lang="uk-UA" altLang="ru-RU"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теорія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Сучасні концепції</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14716">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Неомарксизм</a:t>
                      </a:r>
                      <a:r>
                        <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П.Суізі</a:t>
                      </a: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80000"/>
                        </a:lnSpc>
                        <a:spcBef>
                          <a:spcPct val="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Кембріджська</a:t>
                      </a:r>
                      <a:r>
                        <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школа </a:t>
                      </a: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маржиналізму</a:t>
                      </a:r>
                      <a:r>
                        <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a:p>
                      <a:pPr marL="0" marR="0" lvl="0" indent="0" algn="ctr" defTabSz="914400" rtl="0" eaLnBrk="1" fontAlgn="base" latinLnBrk="0" hangingPunct="1">
                        <a:lnSpc>
                          <a:spcPct val="80000"/>
                        </a:lnSpc>
                        <a:spcBef>
                          <a:spcPct val="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А.Маршалл</a:t>
                      </a: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ru-RU"/>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Неокейнсіанство</a:t>
                      </a: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Е.Хансен,С.Харріс</a:t>
                      </a: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Лондонська концепція неолібералізму </a:t>
                      </a: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Ф.Хайек</a:t>
                      </a: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Теорія раціональних очікувань</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Дж.Мут</a:t>
                      </a:r>
                      <a:r>
                        <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Т.Сарджент</a:t>
                      </a: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Інституціалізм</a:t>
                      </a: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Т.Веблен</a:t>
                      </a:r>
                      <a:r>
                        <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Дж.Коммонс</a:t>
                      </a: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Відкрите суспільство</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Дж.Сорос</a:t>
                      </a: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50451">
                <a:tc rowSpan="2">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Школа аналітичного марксизму</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Дж.Ромер</a:t>
                      </a: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8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Австрійська школа </a:t>
                      </a: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маржиналізму</a:t>
                      </a:r>
                      <a:r>
                        <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a:p>
                      <a:pPr marL="0" marR="0" lvl="0" indent="0" algn="ctr" defTabSz="914400" rtl="0" eaLnBrk="1" fontAlgn="base" latinLnBrk="0" hangingPunct="1">
                        <a:lnSpc>
                          <a:spcPct val="8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К.Менгер</a:t>
                      </a: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ru-RU"/>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Теорія економічного зростання </a:t>
                      </a: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Е.Домара</a:t>
                      </a: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Фрайбургська</a:t>
                      </a:r>
                      <a:r>
                        <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концепція неолібералізму  </a:t>
                      </a: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Л.Ерхард</a:t>
                      </a: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a:ln>
                            <a:noFill/>
                          </a:ln>
                          <a:solidFill>
                            <a:schemeClr val="tx1"/>
                          </a:solidFill>
                          <a:effectLst/>
                          <a:latin typeface="Arial" panose="020B0604020202020204" pitchFamily="34" charset="0"/>
                          <a:cs typeface="Arial" panose="020B0604020202020204" pitchFamily="34" charset="0"/>
                        </a:rPr>
                        <a:t>Теорія економіки пропозиції</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a:ln>
                            <a:noFill/>
                          </a:ln>
                          <a:solidFill>
                            <a:schemeClr val="tx1"/>
                          </a:solidFill>
                          <a:effectLst/>
                          <a:latin typeface="Arial" panose="020B0604020202020204" pitchFamily="34" charset="0"/>
                          <a:cs typeface="Arial" panose="020B0604020202020204" pitchFamily="34" charset="0"/>
                        </a:rPr>
                        <a:t>А.Лаффер</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a:ln>
                            <a:noFill/>
                          </a:ln>
                          <a:solidFill>
                            <a:schemeClr val="tx1"/>
                          </a:solidFill>
                          <a:effectLst/>
                          <a:latin typeface="Arial" panose="020B0604020202020204" pitchFamily="34" charset="0"/>
                          <a:cs typeface="Arial" panose="020B0604020202020204" pitchFamily="34" charset="0"/>
                        </a:rPr>
                        <a:t>Неоінституціалізм</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a:ln>
                            <a:noFill/>
                          </a:ln>
                          <a:solidFill>
                            <a:schemeClr val="tx1"/>
                          </a:solidFill>
                          <a:effectLst/>
                          <a:latin typeface="Arial" panose="020B0604020202020204" pitchFamily="34" charset="0"/>
                          <a:cs typeface="Arial" panose="020B0604020202020204" pitchFamily="34" charset="0"/>
                        </a:rPr>
                        <a:t>Р.Коуз</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Концепція постіндустріального суспільства </a:t>
                      </a: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К.Кларк</a:t>
                      </a: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50451">
                <a:tc vMerge="1">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80000"/>
                        </a:lnSpc>
                        <a:spcBef>
                          <a:spcPct val="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Американська</a:t>
                      </a:r>
                    </a:p>
                    <a:p>
                      <a:pPr marL="0" marR="0" lvl="0" indent="0" algn="ctr" defTabSz="914400" rtl="0" eaLnBrk="1" fontAlgn="base" latinLnBrk="0" hangingPunct="1">
                        <a:lnSpc>
                          <a:spcPct val="80000"/>
                        </a:lnSpc>
                        <a:spcBef>
                          <a:spcPct val="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школа</a:t>
                      </a:r>
                    </a:p>
                    <a:p>
                      <a:pPr marL="0" marR="0" lvl="0" indent="0" algn="ctr" defTabSz="914400" rtl="0" eaLnBrk="1" fontAlgn="base" latinLnBrk="0" hangingPunct="1">
                        <a:lnSpc>
                          <a:spcPct val="80000"/>
                        </a:lnSpc>
                        <a:spcBef>
                          <a:spcPct val="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маржиналізму</a:t>
                      </a:r>
                      <a:r>
                        <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a:p>
                      <a:pPr marL="0" marR="0" lvl="0" indent="0" algn="ctr" defTabSz="914400" rtl="0" eaLnBrk="1" fontAlgn="base" latinLnBrk="0" hangingPunct="1">
                        <a:lnSpc>
                          <a:spcPct val="8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Д.Кларк</a:t>
                      </a: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ru-RU"/>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Теорія економічної динаміки </a:t>
                      </a: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Р.Харрода</a:t>
                      </a: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Паризька концепція неолібералізму</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Ж.Рюефф</a:t>
                      </a: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Теорія адаптивних очікувань</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М.Фрідман</a:t>
                      </a: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1" i="0" u="none" strike="noStrike" cap="none" normalizeH="0" baseline="0" dirty="0">
                          <a:ln>
                            <a:noFill/>
                          </a:ln>
                          <a:solidFill>
                            <a:srgbClr val="FF0000"/>
                          </a:solidFill>
                          <a:effectLst/>
                          <a:latin typeface="Arial" panose="020B0604020202020204" pitchFamily="34" charset="0"/>
                          <a:cs typeface="Arial" panose="020B0604020202020204" pitchFamily="34" charset="0"/>
                        </a:rPr>
                        <a:t>Теорія суспільного вибору Д.Б</a:t>
                      </a:r>
                      <a:r>
                        <a:rPr kumimoji="0" lang="en-US" altLang="ru-RU" sz="1200" b="1" i="0" u="none" strike="noStrike" cap="none" normalizeH="0" baseline="0" dirty="0">
                          <a:ln>
                            <a:noFill/>
                          </a:ln>
                          <a:solidFill>
                            <a:srgbClr val="FF0000"/>
                          </a:solidFill>
                          <a:effectLst/>
                          <a:latin typeface="Arial" panose="020B0604020202020204" pitchFamily="34" charset="0"/>
                          <a:cs typeface="Arial" panose="020B0604020202020204" pitchFamily="34" charset="0"/>
                        </a:rPr>
                        <a:t>’</a:t>
                      </a:r>
                      <a:r>
                        <a:rPr kumimoji="0" lang="uk-UA" altLang="ru-RU" sz="1200" b="1"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юканен</a:t>
                      </a:r>
                      <a:endParaRPr kumimoji="0" lang="uk-UA" altLang="ru-RU" sz="1200" b="1"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Концепція нового індустріального суспільства </a:t>
                      </a: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Дж.Гелбрейт</a:t>
                      </a: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28829">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80000"/>
                        </a:lnSpc>
                        <a:spcBef>
                          <a:spcPct val="20000"/>
                        </a:spcBef>
                        <a:spcAft>
                          <a:spcPct val="0"/>
                        </a:spcAft>
                        <a:buClr>
                          <a:schemeClr val="hlink"/>
                        </a:buClr>
                        <a:buSzPct val="60000"/>
                        <a:buFont typeface="Wingdings" panose="05000000000000000000" pitchFamily="2" charset="2"/>
                        <a:buNone/>
                        <a:tabLst/>
                      </a:pPr>
                      <a:r>
                        <a:rPr kumimoji="0" lang="uk-UA" altLang="ru-RU" sz="1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Лозаннська школа </a:t>
                      </a:r>
                      <a:r>
                        <a:rPr kumimoji="0" lang="uk-UA" altLang="ru-RU" sz="12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маржиналізму</a:t>
                      </a:r>
                      <a:r>
                        <a:rPr kumimoji="0" lang="uk-UA" altLang="ru-RU" sz="1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uk-UA" altLang="ru-RU" sz="12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В.Паретто</a:t>
                      </a:r>
                      <a:endParaRPr kumimoji="0" lang="uk-UA" altLang="ru-RU" sz="12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ru-RU"/>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a:ln>
                            <a:noFill/>
                          </a:ln>
                          <a:solidFill>
                            <a:schemeClr val="tx1"/>
                          </a:solidFill>
                          <a:effectLst/>
                          <a:latin typeface="Arial" panose="020B0604020202020204" pitchFamily="34" charset="0"/>
                          <a:cs typeface="Arial" panose="020B0604020202020204" pitchFamily="34" charset="0"/>
                        </a:rPr>
                        <a:t>Французький дирижизм Ф.Перру</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Чикагська</a:t>
                      </a:r>
                      <a:r>
                        <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концепція неолібералізму </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М.Фрідман</a:t>
                      </a:r>
                      <a:r>
                        <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І.Фішер</a:t>
                      </a: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“Неокласичний синтез”</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П.Самуельсон</a:t>
                      </a: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Теорія економіки права</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Р.Познер</a:t>
                      </a: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Теорія інформаційного суспільства</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Ж.-Ж. </a:t>
                      </a: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Серван-Шрайбер</a:t>
                      </a: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59566">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8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Концепція “провалів” ринку і “провалів” держави</a:t>
                      </a:r>
                    </a:p>
                    <a:p>
                      <a:pPr marL="0" marR="0" lvl="0" indent="0" algn="ctr" defTabSz="914400" rtl="0" eaLnBrk="1" fontAlgn="base" latinLnBrk="0" hangingPunct="1">
                        <a:lnSpc>
                          <a:spcPct val="8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Дж.Акерлоф</a:t>
                      </a:r>
                      <a:r>
                        <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Дж.Стігліц</a:t>
                      </a: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ru-RU"/>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Посткейнсіанство</a:t>
                      </a: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Дж.Робінсон</a:t>
                      </a: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Н.Калдомор</a:t>
                      </a: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6"/>
                  </a:ext>
                </a:extLst>
              </a:tr>
              <a:tr h="464565">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8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Теорія економічного зростання </a:t>
                      </a:r>
                    </a:p>
                    <a:p>
                      <a:pPr marL="0" marR="0" lvl="0" indent="0" algn="ctr" defTabSz="914400" rtl="0" eaLnBrk="1" fontAlgn="base" latinLnBrk="0" hangingPunct="1">
                        <a:lnSpc>
                          <a:spcPct val="8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Р.Солоу</a:t>
                      </a: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ru-RU"/>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Шведська (стокгольмська) школа </a:t>
                      </a: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Е.Ліндаль</a:t>
                      </a:r>
                      <a:r>
                        <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Г.Мюрдаль</a:t>
                      </a: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Б.Улін</a:t>
                      </a:r>
                      <a:r>
                        <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02358">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80000"/>
                        </a:lnSpc>
                        <a:spcBef>
                          <a:spcPct val="20000"/>
                        </a:spcBef>
                        <a:spcAft>
                          <a:spcPct val="0"/>
                        </a:spcAft>
                        <a:buClr>
                          <a:schemeClr val="hlink"/>
                        </a:buClr>
                        <a:buSzPct val="60000"/>
                        <a:buFont typeface="Wingdings" panose="05000000000000000000" pitchFamily="2" charset="2"/>
                        <a:buNone/>
                        <a:tabLst/>
                      </a:pPr>
                      <a:r>
                        <a:rPr kumimoji="0" lang="uk-UA" altLang="ru-RU" sz="1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Теорія добробуту</a:t>
                      </a:r>
                    </a:p>
                    <a:p>
                      <a:pPr marL="0" marR="0" lvl="0" indent="0" algn="ctr" defTabSz="914400" rtl="0" eaLnBrk="1" fontAlgn="base" latinLnBrk="0" hangingPunct="1">
                        <a:lnSpc>
                          <a:spcPct val="80000"/>
                        </a:lnSpc>
                        <a:spcBef>
                          <a:spcPct val="20000"/>
                        </a:spcBef>
                        <a:spcAft>
                          <a:spcPct val="0"/>
                        </a:spcAft>
                        <a:buClr>
                          <a:schemeClr val="hlink"/>
                        </a:buClr>
                        <a:buSzPct val="60000"/>
                        <a:buFont typeface="Wingdings" panose="05000000000000000000" pitchFamily="2" charset="2"/>
                        <a:buNone/>
                        <a:tabLst/>
                      </a:pPr>
                      <a:r>
                        <a:rPr kumimoji="0" lang="uk-UA" altLang="ru-RU" sz="12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А.Пігу</a:t>
                      </a:r>
                      <a:endParaRPr kumimoji="0" lang="ru-RU" altLang="ru-RU" sz="12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endParaRPr lang="ru-RU" dirty="0"/>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pic>
        <p:nvPicPr>
          <p:cNvPr id="4" name="Picture 15" descr="logo - EF"/>
          <p:cNvPicPr>
            <a:picLocks noChangeAspect="1" noChangeArrowheads="1"/>
          </p:cNvPicPr>
          <p:nvPr/>
        </p:nvPicPr>
        <p:blipFill>
          <a:blip r:embed="rId2"/>
          <a:srcRect/>
          <a:stretch>
            <a:fillRect/>
          </a:stretch>
        </p:blipFill>
        <p:spPr bwMode="auto">
          <a:xfrm>
            <a:off x="0" y="1"/>
            <a:ext cx="723101" cy="737420"/>
          </a:xfrm>
          <a:prstGeom prst="rect">
            <a:avLst/>
          </a:prstGeom>
          <a:noFill/>
          <a:ln w="9525">
            <a:noFill/>
            <a:miter lim="800000"/>
            <a:headEnd/>
            <a:tailEnd/>
          </a:ln>
        </p:spPr>
      </p:pic>
    </p:spTree>
    <p:extLst>
      <p:ext uri="{BB962C8B-B14F-4D97-AF65-F5344CB8AC3E}">
        <p14:creationId xmlns:p14="http://schemas.microsoft.com/office/powerpoint/2010/main" val="12081203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65400" y="412122"/>
            <a:ext cx="9843207" cy="584775"/>
          </a:xfrm>
          <a:prstGeom prst="rect">
            <a:avLst/>
          </a:prstGeom>
        </p:spPr>
        <p:txBody>
          <a:bodyPr wrap="none">
            <a:spAutoFit/>
          </a:bodyPr>
          <a:lstStyle/>
          <a:p>
            <a:r>
              <a:rPr lang="uk-UA" sz="3200" b="1" spc="30" dirty="0">
                <a:solidFill>
                  <a:schemeClr val="accent5">
                    <a:lumMod val="75000"/>
                  </a:schemeClr>
                </a:solidFill>
                <a:latin typeface="Times New Roman" panose="02020603050405020304" pitchFamily="18" charset="0"/>
                <a:ea typeface="Times New Roman" panose="02020603050405020304" pitchFamily="18" charset="0"/>
              </a:rPr>
              <a:t>“Теорія суспільного ви­бору” (</a:t>
            </a:r>
            <a:r>
              <a:rPr lang="en-US" sz="3200" b="1" spc="30" dirty="0">
                <a:solidFill>
                  <a:schemeClr val="accent5">
                    <a:lumMod val="75000"/>
                  </a:schemeClr>
                </a:solidFill>
                <a:latin typeface="Times New Roman" panose="02020603050405020304" pitchFamily="18" charset="0"/>
                <a:ea typeface="Times New Roman" panose="02020603050405020304" pitchFamily="18" charset="0"/>
              </a:rPr>
              <a:t>Public Choice Theory</a:t>
            </a:r>
            <a:r>
              <a:rPr lang="uk-UA" sz="3200" b="1" spc="30" dirty="0">
                <a:solidFill>
                  <a:schemeClr val="accent5">
                    <a:lumMod val="75000"/>
                  </a:schemeClr>
                </a:solidFill>
                <a:latin typeface="Times New Roman" panose="02020603050405020304" pitchFamily="18" charset="0"/>
                <a:ea typeface="Times New Roman" panose="02020603050405020304" pitchFamily="18" charset="0"/>
              </a:rPr>
              <a:t>)</a:t>
            </a:r>
            <a:endParaRPr lang="ru-RU" sz="3200" b="1" dirty="0">
              <a:solidFill>
                <a:schemeClr val="accent5">
                  <a:lumMod val="75000"/>
                </a:schemeClr>
              </a:solidFill>
            </a:endParaRPr>
          </a:p>
        </p:txBody>
      </p:sp>
      <p:sp>
        <p:nvSpPr>
          <p:cNvPr id="3" name="TextBox 1"/>
          <p:cNvSpPr txBox="1">
            <a:spLocks noChangeArrowheads="1"/>
          </p:cNvSpPr>
          <p:nvPr/>
        </p:nvSpPr>
        <p:spPr bwMode="auto">
          <a:xfrm>
            <a:off x="941886" y="996897"/>
            <a:ext cx="10866721" cy="6232475"/>
          </a:xfrm>
          <a:prstGeom prst="rect">
            <a:avLst/>
          </a:prstGeom>
          <a:noFill/>
          <a:ln w="9525">
            <a:noFill/>
            <a:miter lim="800000"/>
            <a:headEnd/>
            <a:tailEnd/>
          </a:ln>
        </p:spPr>
        <p:txBody>
          <a:bodyPr wrap="square">
            <a:spAutoFit/>
          </a:bodyPr>
          <a:lstStyle/>
          <a:p>
            <a:pPr>
              <a:spcBef>
                <a:spcPts val="1800"/>
              </a:spcBef>
            </a:pPr>
            <a:r>
              <a:rPr lang="en-US" sz="2400" b="1" dirty="0">
                <a:solidFill>
                  <a:srgbClr val="FFFF00"/>
                </a:solidFill>
              </a:rPr>
              <a:t>     </a:t>
            </a:r>
            <a:r>
              <a:rPr lang="uk-UA" sz="3200" dirty="0"/>
              <a:t>Ця методологічна платформа передбачає об’єднане використання таких відомих економіч­них теорій, як “Конкуренція між політичними партіями” (</a:t>
            </a:r>
            <a:r>
              <a:rPr lang="en-US" sz="3200" dirty="0"/>
              <a:t>Party Competition</a:t>
            </a:r>
            <a:r>
              <a:rPr lang="uk-UA" sz="3200" dirty="0"/>
              <a:t> — </a:t>
            </a:r>
            <a:r>
              <a:rPr lang="en-US" sz="3200" dirty="0"/>
              <a:t>Downs</a:t>
            </a:r>
            <a:r>
              <a:rPr lang="uk-UA" sz="3200" dirty="0"/>
              <a:t>, 1957), “Колективної дії” (</a:t>
            </a:r>
            <a:r>
              <a:rPr lang="en-US" sz="3200" dirty="0"/>
              <a:t>Collective Action</a:t>
            </a:r>
            <a:r>
              <a:rPr lang="uk-UA" sz="3200" dirty="0"/>
              <a:t> — </a:t>
            </a:r>
            <a:r>
              <a:rPr lang="en-US" sz="3200" dirty="0"/>
              <a:t>Olson</a:t>
            </a:r>
            <a:r>
              <a:rPr lang="uk-UA" sz="3200" dirty="0"/>
              <a:t>, 1968)  та “Бюрокра­тії” (</a:t>
            </a:r>
            <a:r>
              <a:rPr lang="en-US" sz="3200" dirty="0"/>
              <a:t>Bureaucracy</a:t>
            </a:r>
            <a:r>
              <a:rPr lang="uk-UA" sz="3200" dirty="0"/>
              <a:t> — </a:t>
            </a:r>
            <a:r>
              <a:rPr lang="en-US" sz="3200" dirty="0" err="1"/>
              <a:t>Niskanen</a:t>
            </a:r>
            <a:r>
              <a:rPr lang="uk-UA" sz="3200" dirty="0"/>
              <a:t>, 1971). </a:t>
            </a:r>
            <a:r>
              <a:rPr lang="en-US" sz="3200" dirty="0"/>
              <a:t>	</a:t>
            </a:r>
            <a:r>
              <a:rPr lang="uk-UA" sz="3200" dirty="0"/>
              <a:t>Головними авторами “Теорії суспільного вибору” вважаються </a:t>
            </a:r>
            <a:r>
              <a:rPr lang="uk-UA" sz="3200" b="1" dirty="0"/>
              <a:t>Джеймс </a:t>
            </a:r>
            <a:r>
              <a:rPr lang="uk-UA" sz="3200" b="1" dirty="0" err="1"/>
              <a:t>Б’юканен</a:t>
            </a:r>
            <a:r>
              <a:rPr lang="uk-UA" sz="3200" b="1" dirty="0"/>
              <a:t> </a:t>
            </a:r>
            <a:r>
              <a:rPr lang="uk-UA" sz="3200" dirty="0"/>
              <a:t>(</a:t>
            </a:r>
            <a:r>
              <a:rPr lang="en-US" sz="3200" dirty="0"/>
              <a:t>James Buchanan</a:t>
            </a:r>
            <a:r>
              <a:rPr lang="uk-UA" sz="3200" dirty="0"/>
              <a:t>), лауреат Нобелівської премії в економічній науці (1986 р.) за роботу  «Теорії суспільного вибору» та </a:t>
            </a:r>
            <a:r>
              <a:rPr lang="uk-UA" sz="3200" b="1" dirty="0"/>
              <a:t>Гордон </a:t>
            </a:r>
            <a:r>
              <a:rPr lang="uk-UA" sz="3200" b="1" dirty="0" err="1"/>
              <a:t>Таллок</a:t>
            </a:r>
            <a:r>
              <a:rPr lang="uk-UA" sz="3200" b="1" dirty="0"/>
              <a:t> </a:t>
            </a:r>
            <a:r>
              <a:rPr lang="uk-UA" sz="3200" dirty="0"/>
              <a:t>(</a:t>
            </a:r>
            <a:r>
              <a:rPr lang="en-US" sz="3200" dirty="0"/>
              <a:t>Gordon </a:t>
            </a:r>
            <a:r>
              <a:rPr lang="en-US" sz="3200" dirty="0" err="1"/>
              <a:t>Tullock</a:t>
            </a:r>
            <a:r>
              <a:rPr lang="uk-UA" sz="3200" dirty="0"/>
              <a:t>). Теорія суспільного вибору досліджує політичні рішення, що приймаються на основі економічних принципів. </a:t>
            </a:r>
            <a:endParaRPr lang="ru-RU" sz="3200" dirty="0"/>
          </a:p>
          <a:p>
            <a:pPr>
              <a:spcBef>
                <a:spcPts val="1800"/>
              </a:spcBef>
            </a:pPr>
            <a:endParaRPr lang="ru-RU" sz="3200" b="1" dirty="0">
              <a:latin typeface="Arial" panose="020B0604020202020204" pitchFamily="34" charset="0"/>
              <a:cs typeface="Arial" panose="020B0604020202020204" pitchFamily="34" charset="0"/>
            </a:endParaRPr>
          </a:p>
        </p:txBody>
      </p:sp>
      <p:pic>
        <p:nvPicPr>
          <p:cNvPr id="4" name="Picture 15" descr="logo - EF"/>
          <p:cNvPicPr>
            <a:picLocks noChangeAspect="1" noChangeArrowheads="1"/>
          </p:cNvPicPr>
          <p:nvPr/>
        </p:nvPicPr>
        <p:blipFill>
          <a:blip r:embed="rId2"/>
          <a:srcRect/>
          <a:stretch>
            <a:fillRect/>
          </a:stretch>
        </p:blipFill>
        <p:spPr bwMode="auto">
          <a:xfrm>
            <a:off x="0" y="1"/>
            <a:ext cx="723101" cy="737420"/>
          </a:xfrm>
          <a:prstGeom prst="rect">
            <a:avLst/>
          </a:prstGeom>
          <a:noFill/>
          <a:ln w="9525">
            <a:noFill/>
            <a:miter lim="800000"/>
            <a:headEnd/>
            <a:tailEnd/>
          </a:ln>
        </p:spPr>
      </p:pic>
    </p:spTree>
    <p:extLst>
      <p:ext uri="{BB962C8B-B14F-4D97-AF65-F5344CB8AC3E}">
        <p14:creationId xmlns:p14="http://schemas.microsoft.com/office/powerpoint/2010/main" val="4605060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9324" y="1045734"/>
            <a:ext cx="11118455" cy="4832092"/>
          </a:xfrm>
          <a:prstGeom prst="rect">
            <a:avLst/>
          </a:prstGeom>
        </p:spPr>
        <p:txBody>
          <a:bodyPr wrap="square">
            <a:spAutoFit/>
          </a:bodyPr>
          <a:lstStyle/>
          <a:p>
            <a:pPr marL="12065" marR="24130" indent="216535" algn="just">
              <a:spcAft>
                <a:spcPts val="0"/>
              </a:spcAft>
              <a:tabLst>
                <a:tab pos="450215" algn="l"/>
              </a:tabLst>
            </a:pPr>
            <a:r>
              <a:rPr lang="uk-UA" sz="2800" spc="-25" dirty="0">
                <a:solidFill>
                  <a:srgbClr val="000000"/>
                </a:solidFill>
                <a:latin typeface="Arial" panose="020B0604020202020204" pitchFamily="34" charset="0"/>
                <a:ea typeface="Times New Roman" panose="02020603050405020304" pitchFamily="18" charset="0"/>
                <a:cs typeface="Arial" panose="020B0604020202020204" pitchFamily="34" charset="0"/>
              </a:rPr>
              <a:t>Представники </a:t>
            </a:r>
            <a:r>
              <a:rPr lang="uk-UA" sz="2800" b="1" i="1" spc="-10" dirty="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теорії суспільного вибору </a:t>
            </a:r>
            <a:r>
              <a:rPr lang="uk-UA" sz="2800" spc="-25" dirty="0">
                <a:solidFill>
                  <a:srgbClr val="000000"/>
                </a:solidFill>
                <a:latin typeface="Arial" panose="020B0604020202020204" pitchFamily="34" charset="0"/>
                <a:ea typeface="Times New Roman" panose="02020603050405020304" pitchFamily="18" charset="0"/>
                <a:cs typeface="Arial" panose="020B0604020202020204" pitchFamily="34" charset="0"/>
              </a:rPr>
              <a:t>виходять з того, що займаючись </a:t>
            </a:r>
            <a:r>
              <a:rPr lang="uk-UA" sz="2800" spc="-10" dirty="0">
                <a:solidFill>
                  <a:srgbClr val="000000"/>
                </a:solidFill>
                <a:latin typeface="Arial" panose="020B0604020202020204" pitchFamily="34" charset="0"/>
                <a:ea typeface="Times New Roman" panose="02020603050405020304" pitchFamily="18" charset="0"/>
                <a:cs typeface="Arial" panose="020B0604020202020204" pitchFamily="34" charset="0"/>
              </a:rPr>
              <a:t>політичною діяльністю, беручи участь у розробці й реалізації рі­шень в економічній сфері, людина, що зайняла державну посаду </a:t>
            </a:r>
            <a:r>
              <a:rPr lang="uk-UA" sz="2800" spc="-30" dirty="0">
                <a:solidFill>
                  <a:srgbClr val="000000"/>
                </a:solidFill>
                <a:latin typeface="Arial" panose="020B0604020202020204" pitchFamily="34" charset="0"/>
                <a:ea typeface="Times New Roman" panose="02020603050405020304" pitchFamily="18" charset="0"/>
                <a:cs typeface="Arial" panose="020B0604020202020204" pitchFamily="34" charset="0"/>
              </a:rPr>
              <a:t>(державний службовець, парламентарій, президент), не обов'язково буде керуватись інтересами суспільного благополуччя. Використо­</a:t>
            </a:r>
            <a:r>
              <a:rPr lang="uk-UA" sz="2800" spc="-10" dirty="0">
                <a:solidFill>
                  <a:srgbClr val="000000"/>
                </a:solidFill>
                <a:latin typeface="Arial" panose="020B0604020202020204" pitchFamily="34" charset="0"/>
                <a:ea typeface="Times New Roman" panose="02020603050405020304" pitchFamily="18" charset="0"/>
                <a:cs typeface="Arial" panose="020B0604020202020204" pitchFamily="34" charset="0"/>
              </a:rPr>
              <a:t>вуючи політичні інститути, вона намагатиметься </a:t>
            </a:r>
            <a:r>
              <a:rPr lang="uk-UA" sz="2800" spc="-15" dirty="0">
                <a:solidFill>
                  <a:srgbClr val="000000"/>
                </a:solidFill>
                <a:latin typeface="Arial" panose="020B0604020202020204" pitchFamily="34" charset="0"/>
                <a:ea typeface="Times New Roman" panose="02020603050405020304" pitchFamily="18" charset="0"/>
                <a:cs typeface="Arial" panose="020B0604020202020204" pitchFamily="34" charset="0"/>
              </a:rPr>
              <a:t>реалізувати свої індивідуальні цілі, отримати політичну чи еконо­</a:t>
            </a:r>
            <a:r>
              <a:rPr lang="uk-UA" sz="2800" spc="-10" dirty="0">
                <a:solidFill>
                  <a:srgbClr val="000000"/>
                </a:solidFill>
                <a:latin typeface="Arial" panose="020B0604020202020204" pitchFamily="34" charset="0"/>
                <a:ea typeface="Times New Roman" panose="02020603050405020304" pitchFamily="18" charset="0"/>
                <a:cs typeface="Arial" panose="020B0604020202020204" pitchFamily="34" charset="0"/>
              </a:rPr>
              <a:t>мічну "ренту". </a:t>
            </a:r>
            <a:r>
              <a:rPr lang="uk-UA" sz="2800" spc="-30" dirty="0">
                <a:solidFill>
                  <a:srgbClr val="000000"/>
                </a:solidFill>
                <a:latin typeface="Arial" panose="020B0604020202020204" pitchFamily="34" charset="0"/>
                <a:ea typeface="Times New Roman" panose="02020603050405020304" pitchFamily="18" charset="0"/>
                <a:cs typeface="Arial" panose="020B0604020202020204" pitchFamily="34" charset="0"/>
              </a:rPr>
              <a:t>Мета пошуку "ренти" — отримання привілеїв, преференцій, </a:t>
            </a:r>
            <a:r>
              <a:rPr lang="uk-UA" sz="2800" spc="-5" dirty="0">
                <a:solidFill>
                  <a:srgbClr val="000000"/>
                </a:solidFill>
                <a:latin typeface="Arial" panose="020B0604020202020204" pitchFamily="34" charset="0"/>
                <a:ea typeface="Times New Roman" panose="02020603050405020304" pitchFamily="18" charset="0"/>
                <a:cs typeface="Arial" panose="020B0604020202020204" pitchFamily="34" charset="0"/>
              </a:rPr>
              <a:t>державних кредитів, інформації, обмеження конкуренції тощо.</a:t>
            </a:r>
            <a:endParaRPr lang="ru-RU" sz="2800" dirty="0">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tabLst>
                <a:tab pos="450215" algn="l"/>
              </a:tabLst>
            </a:pPr>
            <a:r>
              <a:rPr lang="uk-UA" sz="2800" spc="-5"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ru-RU" sz="28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3" name="Picture 15" descr="logo - EF"/>
          <p:cNvPicPr>
            <a:picLocks noChangeAspect="1" noChangeArrowheads="1"/>
          </p:cNvPicPr>
          <p:nvPr/>
        </p:nvPicPr>
        <p:blipFill>
          <a:blip r:embed="rId2"/>
          <a:srcRect/>
          <a:stretch>
            <a:fillRect/>
          </a:stretch>
        </p:blipFill>
        <p:spPr bwMode="auto">
          <a:xfrm>
            <a:off x="0" y="1"/>
            <a:ext cx="723101" cy="737420"/>
          </a:xfrm>
          <a:prstGeom prst="rect">
            <a:avLst/>
          </a:prstGeom>
          <a:noFill/>
          <a:ln w="9525">
            <a:noFill/>
            <a:miter lim="800000"/>
            <a:headEnd/>
            <a:tailEnd/>
          </a:ln>
        </p:spPr>
      </p:pic>
    </p:spTree>
    <p:extLst>
      <p:ext uri="{BB962C8B-B14F-4D97-AF65-F5344CB8AC3E}">
        <p14:creationId xmlns:p14="http://schemas.microsoft.com/office/powerpoint/2010/main" val="25195332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Box 1"/>
          <p:cNvSpPr txBox="1">
            <a:spLocks noChangeArrowheads="1"/>
          </p:cNvSpPr>
          <p:nvPr/>
        </p:nvSpPr>
        <p:spPr bwMode="auto">
          <a:xfrm>
            <a:off x="216131" y="895066"/>
            <a:ext cx="11554299" cy="4524315"/>
          </a:xfrm>
          <a:prstGeom prst="rect">
            <a:avLst/>
          </a:prstGeom>
          <a:noFill/>
          <a:ln w="9525">
            <a:noFill/>
            <a:miter lim="800000"/>
            <a:headEnd/>
            <a:tailEnd/>
          </a:ln>
        </p:spPr>
        <p:txBody>
          <a:bodyPr wrap="square">
            <a:spAutoFit/>
          </a:bodyPr>
          <a:lstStyle/>
          <a:p>
            <a:r>
              <a:rPr lang="en-US" sz="2400" b="1" dirty="0">
                <a:solidFill>
                  <a:srgbClr val="FFFF00"/>
                </a:solidFill>
              </a:rPr>
              <a:t>     </a:t>
            </a:r>
            <a:r>
              <a:rPr lang="uk-UA" sz="3600" dirty="0">
                <a:latin typeface="Arial" panose="020B0604020202020204" pitchFamily="34" charset="0"/>
                <a:cs typeface="Arial" panose="020B0604020202020204" pitchFamily="34" charset="0"/>
              </a:rPr>
              <a:t>Ефективний розподіл виробничих ресурсів і кінцевих благ в економіці має місце тоді, коли, </a:t>
            </a:r>
          </a:p>
          <a:p>
            <a:r>
              <a:rPr lang="uk-UA" sz="3600" b="1" dirty="0">
                <a:solidFill>
                  <a:srgbClr val="FF0000"/>
                </a:solidFill>
                <a:latin typeface="Arial" panose="020B0604020202020204" pitchFamily="34" charset="0"/>
                <a:cs typeface="Arial" panose="020B0604020202020204" pitchFamily="34" charset="0"/>
              </a:rPr>
              <a:t>по-перше, </a:t>
            </a:r>
            <a:r>
              <a:rPr lang="uk-UA" sz="3600" b="1" dirty="0">
                <a:latin typeface="Arial" panose="020B0604020202020204" pitchFamily="34" charset="0"/>
                <a:cs typeface="Arial" panose="020B0604020202020204" pitchFamily="34" charset="0"/>
              </a:rPr>
              <a:t>неможливо збільшити виробництво будь-якого продукту в економіці без зниження виробництва принаймні іншого продукту</a:t>
            </a:r>
            <a:r>
              <a:rPr lang="uk-UA" sz="3600" dirty="0">
                <a:latin typeface="Arial" panose="020B0604020202020204" pitchFamily="34" charset="0"/>
                <a:cs typeface="Arial" panose="020B0604020202020204" pitchFamily="34" charset="0"/>
              </a:rPr>
              <a:t> і, </a:t>
            </a:r>
          </a:p>
          <a:p>
            <a:r>
              <a:rPr lang="uk-UA" sz="3600" b="1" dirty="0">
                <a:solidFill>
                  <a:srgbClr val="FF0000"/>
                </a:solidFill>
                <a:latin typeface="Arial" panose="020B0604020202020204" pitchFamily="34" charset="0"/>
                <a:cs typeface="Arial" panose="020B0604020202020204" pitchFamily="34" charset="0"/>
              </a:rPr>
              <a:t>по-друге, </a:t>
            </a:r>
            <a:r>
              <a:rPr lang="uk-UA" sz="3600" b="1" dirty="0">
                <a:latin typeface="Arial" panose="020B0604020202020204" pitchFamily="34" charset="0"/>
                <a:cs typeface="Arial" panose="020B0604020202020204" pitchFamily="34" charset="0"/>
              </a:rPr>
              <a:t>підвищення добробуту одного з учасників економічної діяльності неможливо досягти без зниження добробуту іншого.</a:t>
            </a:r>
            <a:r>
              <a:rPr lang="uk-UA" sz="3600" dirty="0">
                <a:latin typeface="Arial" panose="020B0604020202020204" pitchFamily="34" charset="0"/>
                <a:cs typeface="Arial" panose="020B0604020202020204" pitchFamily="34" charset="0"/>
              </a:rPr>
              <a:t> </a:t>
            </a:r>
            <a:endParaRPr lang="ru-RU" sz="3600" dirty="0">
              <a:latin typeface="Arial" panose="020B0604020202020204" pitchFamily="34" charset="0"/>
              <a:cs typeface="Arial" panose="020B0604020202020204" pitchFamily="34" charset="0"/>
            </a:endParaRPr>
          </a:p>
        </p:txBody>
      </p:sp>
      <p:sp>
        <p:nvSpPr>
          <p:cNvPr id="22530" name="TextBox 2"/>
          <p:cNvSpPr txBox="1">
            <a:spLocks noChangeArrowheads="1"/>
          </p:cNvSpPr>
          <p:nvPr/>
        </p:nvSpPr>
        <p:spPr bwMode="auto">
          <a:xfrm>
            <a:off x="1573876" y="150495"/>
            <a:ext cx="9144000" cy="1123384"/>
          </a:xfrm>
          <a:prstGeom prst="rect">
            <a:avLst/>
          </a:prstGeom>
          <a:noFill/>
          <a:ln w="9525">
            <a:noFill/>
            <a:miter lim="800000"/>
            <a:headEnd/>
            <a:tailEnd/>
          </a:ln>
        </p:spPr>
        <p:txBody>
          <a:bodyPr>
            <a:spAutoFit/>
          </a:bodyPr>
          <a:lstStyle/>
          <a:p>
            <a:pPr algn="ctr"/>
            <a:r>
              <a:rPr lang="uk-UA" sz="3200" b="1" dirty="0">
                <a:solidFill>
                  <a:schemeClr val="accent5">
                    <a:lumMod val="75000"/>
                  </a:schemeClr>
                </a:solidFill>
                <a:latin typeface="Arial" panose="020B0604020202020204" pitchFamily="34" charset="0"/>
                <a:cs typeface="Arial" panose="020B0604020202020204" pitchFamily="34" charset="0"/>
              </a:rPr>
              <a:t>Концепція ефективності за </a:t>
            </a:r>
            <a:r>
              <a:rPr lang="uk-UA" sz="3200" b="1" dirty="0" err="1">
                <a:solidFill>
                  <a:schemeClr val="accent5">
                    <a:lumMod val="75000"/>
                  </a:schemeClr>
                </a:solidFill>
                <a:latin typeface="Arial" panose="020B0604020202020204" pitchFamily="34" charset="0"/>
                <a:cs typeface="Arial" panose="020B0604020202020204" pitchFamily="34" charset="0"/>
              </a:rPr>
              <a:t>Парето</a:t>
            </a:r>
            <a:endParaRPr lang="uk-UA" sz="3200" b="1" dirty="0">
              <a:solidFill>
                <a:schemeClr val="accent5">
                  <a:lumMod val="75000"/>
                </a:schemeClr>
              </a:solidFill>
              <a:latin typeface="Arial" panose="020B0604020202020204" pitchFamily="34" charset="0"/>
              <a:cs typeface="Arial" panose="020B0604020202020204" pitchFamily="34" charset="0"/>
            </a:endParaRPr>
          </a:p>
          <a:p>
            <a:pPr algn="ctr"/>
            <a:endParaRPr lang="uk-UA" sz="1100" b="1" dirty="0">
              <a:solidFill>
                <a:srgbClr val="0070C0"/>
              </a:solidFill>
            </a:endParaRPr>
          </a:p>
          <a:p>
            <a:pPr algn="ctr"/>
            <a:r>
              <a:rPr lang="uk-UA" sz="2400" b="1" dirty="0">
                <a:solidFill>
                  <a:srgbClr val="0070C0"/>
                </a:solidFill>
              </a:rPr>
              <a:t> </a:t>
            </a:r>
            <a:endParaRPr lang="ru-RU" sz="2400" dirty="0">
              <a:solidFill>
                <a:srgbClr val="FF3300"/>
              </a:solidFill>
            </a:endParaRPr>
          </a:p>
        </p:txBody>
      </p:sp>
      <p:pic>
        <p:nvPicPr>
          <p:cNvPr id="4" name="Picture 15" descr="logo - EF"/>
          <p:cNvPicPr>
            <a:picLocks noChangeAspect="1" noChangeArrowheads="1"/>
          </p:cNvPicPr>
          <p:nvPr/>
        </p:nvPicPr>
        <p:blipFill>
          <a:blip r:embed="rId2"/>
          <a:srcRect/>
          <a:stretch>
            <a:fillRect/>
          </a:stretch>
        </p:blipFill>
        <p:spPr bwMode="auto">
          <a:xfrm>
            <a:off x="0" y="1"/>
            <a:ext cx="723101" cy="737420"/>
          </a:xfrm>
          <a:prstGeom prst="rect">
            <a:avLst/>
          </a:prstGeom>
          <a:noFill/>
          <a:ln w="9525">
            <a:noFill/>
            <a:miter lim="800000"/>
            <a:headEnd/>
            <a:tailEnd/>
          </a:ln>
        </p:spPr>
      </p:pic>
    </p:spTree>
    <p:extLst>
      <p:ext uri="{BB962C8B-B14F-4D97-AF65-F5344CB8AC3E}">
        <p14:creationId xmlns:p14="http://schemas.microsoft.com/office/powerpoint/2010/main" val="119605144"/>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Rectangle 3"/>
          <p:cNvSpPr>
            <a:spLocks noGrp="1" noChangeArrowheads="1"/>
          </p:cNvSpPr>
          <p:nvPr>
            <p:ph type="body" idx="4294967295"/>
          </p:nvPr>
        </p:nvSpPr>
        <p:spPr>
          <a:xfrm>
            <a:off x="606903" y="404814"/>
            <a:ext cx="9737247" cy="6192837"/>
          </a:xfrm>
        </p:spPr>
        <p:txBody>
          <a:bodyPr/>
          <a:lstStyle/>
          <a:p>
            <a:pPr>
              <a:buFont typeface="Wingdings" panose="05000000000000000000" pitchFamily="2" charset="2"/>
              <a:buNone/>
            </a:pPr>
            <a:endParaRPr lang="uk-UA" altLang="ru-RU" dirty="0"/>
          </a:p>
          <a:p>
            <a:pPr algn="just">
              <a:buFont typeface="Wingdings" panose="05000000000000000000" pitchFamily="2" charset="2"/>
              <a:buNone/>
            </a:pPr>
            <a:r>
              <a:rPr lang="uk-UA" altLang="ru-RU" sz="3600" dirty="0">
                <a:latin typeface="Times New Roman" panose="02020603050405020304" pitchFamily="18" charset="0"/>
              </a:rPr>
              <a:t>   </a:t>
            </a:r>
            <a:r>
              <a:rPr lang="uk-UA" altLang="ru-RU" sz="3600" dirty="0">
                <a:latin typeface="Arial" panose="020B0604020202020204" pitchFamily="34" charset="0"/>
                <a:cs typeface="Arial" panose="020B0604020202020204" pitchFamily="34" charset="0"/>
              </a:rPr>
              <a:t>За ефективного функціонування ринку виробник використовує ресурси, відшкодовуючи витрати в розмірі їхньої вартості, а споживач повинен повністю оплачувати вартість купленого товару.</a:t>
            </a:r>
            <a:r>
              <a:rPr lang="ru-RU" altLang="ru-RU" sz="3600" dirty="0">
                <a:latin typeface="Arial" panose="020B0604020202020204" pitchFamily="34" charset="0"/>
                <a:cs typeface="Arial" panose="020B0604020202020204" pitchFamily="34" charset="0"/>
              </a:rPr>
              <a:t> </a:t>
            </a:r>
            <a:r>
              <a:rPr lang="uk-UA" altLang="ru-RU" sz="3600" dirty="0">
                <a:latin typeface="Arial" panose="020B0604020202020204" pitchFamily="34" charset="0"/>
                <a:cs typeface="Arial" panose="020B0604020202020204" pitchFamily="34" charset="0"/>
              </a:rPr>
              <a:t>Такий порядок є необхідною умовою оптимального за </a:t>
            </a:r>
            <a:r>
              <a:rPr lang="uk-UA" altLang="ru-RU" sz="3600" dirty="0" err="1">
                <a:latin typeface="Arial" panose="020B0604020202020204" pitchFamily="34" charset="0"/>
                <a:cs typeface="Arial" panose="020B0604020202020204" pitchFamily="34" charset="0"/>
              </a:rPr>
              <a:t>Парето</a:t>
            </a:r>
            <a:r>
              <a:rPr lang="uk-UA" altLang="ru-RU" sz="3600" dirty="0">
                <a:latin typeface="Arial" panose="020B0604020202020204" pitchFamily="34" charset="0"/>
                <a:cs typeface="Arial" panose="020B0604020202020204" pitchFamily="34" charset="0"/>
              </a:rPr>
              <a:t> розподілу ресурсів.</a:t>
            </a:r>
            <a:r>
              <a:rPr lang="ru-RU" altLang="ru-RU" sz="3600" dirty="0">
                <a:latin typeface="Arial" panose="020B0604020202020204" pitchFamily="34" charset="0"/>
                <a:cs typeface="Arial" panose="020B0604020202020204" pitchFamily="34" charset="0"/>
              </a:rPr>
              <a:t> </a:t>
            </a:r>
          </a:p>
        </p:txBody>
      </p:sp>
      <p:pic>
        <p:nvPicPr>
          <p:cNvPr id="3" name="Picture 15" descr="logo - EF"/>
          <p:cNvPicPr>
            <a:picLocks noChangeAspect="1" noChangeArrowheads="1"/>
          </p:cNvPicPr>
          <p:nvPr/>
        </p:nvPicPr>
        <p:blipFill>
          <a:blip r:embed="rId2"/>
          <a:srcRect/>
          <a:stretch>
            <a:fillRect/>
          </a:stretch>
        </p:blipFill>
        <p:spPr bwMode="auto">
          <a:xfrm>
            <a:off x="0" y="1"/>
            <a:ext cx="723101" cy="737420"/>
          </a:xfrm>
          <a:prstGeom prst="rect">
            <a:avLst/>
          </a:prstGeom>
          <a:noFill/>
          <a:ln w="9525">
            <a:noFill/>
            <a:miter lim="800000"/>
            <a:headEnd/>
            <a:tailEnd/>
          </a:ln>
        </p:spPr>
      </p:pic>
    </p:spTree>
    <p:extLst>
      <p:ext uri="{BB962C8B-B14F-4D97-AF65-F5344CB8AC3E}">
        <p14:creationId xmlns:p14="http://schemas.microsoft.com/office/powerpoint/2010/main" val="198304931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animEffect transition="in" filter="fade">
                                      <p:cBhvr>
                                        <p:cTn id="7" dur="500"/>
                                        <p:tgtEl>
                                          <p:spTgt spid="15363">
                                            <p:txEl>
                                              <p:pRg st="1" end="1"/>
                                            </p:txEl>
                                          </p:spTgt>
                                        </p:tgtEl>
                                      </p:cBhvr>
                                    </p:animEffect>
                                    <p:anim calcmode="lin" valueType="num">
                                      <p:cBhvr>
                                        <p:cTn id="8"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15363">
                                            <p:txEl>
                                              <p:pRg st="1" end="1"/>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2"/>
          <p:cNvSpPr txBox="1">
            <a:spLocks noChangeArrowheads="1"/>
          </p:cNvSpPr>
          <p:nvPr/>
        </p:nvSpPr>
        <p:spPr bwMode="auto">
          <a:xfrm>
            <a:off x="3604419" y="750189"/>
            <a:ext cx="5275263" cy="400110"/>
          </a:xfrm>
          <a:prstGeom prst="rect">
            <a:avLst/>
          </a:prstGeom>
          <a:solidFill>
            <a:srgbClr val="FF6600">
              <a:alpha val="50195"/>
            </a:srgbClr>
          </a:solidFill>
          <a:ln w="57150" cmpd="thinThick">
            <a:solidFill>
              <a:schemeClr val="tx1"/>
            </a:solidFill>
            <a:miter lim="800000"/>
            <a:headEnd/>
            <a:tailEnd/>
          </a:ln>
        </p:spPr>
        <p:txBody>
          <a:bodyPr>
            <a:spAutoFit/>
          </a:bodyPr>
          <a:lstStyle/>
          <a:p>
            <a:pPr algn="ctr">
              <a:spcBef>
                <a:spcPct val="50000"/>
              </a:spcBef>
            </a:pPr>
            <a:r>
              <a:rPr lang="uk-UA" sz="2000" b="1">
                <a:latin typeface="Times New Roman" pitchFamily="18" charset="0"/>
              </a:rPr>
              <a:t>АНАЛІЗ РІВНЯ ДОБРОБУТУ</a:t>
            </a:r>
            <a:r>
              <a:rPr lang="uk-UA" b="1">
                <a:latin typeface="Times New Roman" pitchFamily="18" charset="0"/>
              </a:rPr>
              <a:t>  </a:t>
            </a:r>
          </a:p>
        </p:txBody>
      </p:sp>
      <p:sp>
        <p:nvSpPr>
          <p:cNvPr id="23554" name="Text Box 3"/>
          <p:cNvSpPr txBox="1">
            <a:spLocks noChangeArrowheads="1"/>
          </p:cNvSpPr>
          <p:nvPr/>
        </p:nvSpPr>
        <p:spPr bwMode="auto">
          <a:xfrm>
            <a:off x="2208213" y="1844676"/>
            <a:ext cx="3657600" cy="461665"/>
          </a:xfrm>
          <a:prstGeom prst="rect">
            <a:avLst/>
          </a:prstGeom>
          <a:solidFill>
            <a:srgbClr val="3366FF">
              <a:alpha val="50195"/>
            </a:srgbClr>
          </a:solidFill>
          <a:ln w="57150" cmpd="thinThick">
            <a:solidFill>
              <a:schemeClr val="tx1"/>
            </a:solidFill>
            <a:miter lim="800000"/>
            <a:headEnd/>
            <a:tailEnd/>
          </a:ln>
        </p:spPr>
        <p:txBody>
          <a:bodyPr>
            <a:spAutoFit/>
          </a:bodyPr>
          <a:lstStyle/>
          <a:p>
            <a:pPr algn="ctr">
              <a:spcBef>
                <a:spcPct val="50000"/>
              </a:spcBef>
            </a:pPr>
            <a:r>
              <a:rPr lang="uk-UA" sz="2400" b="1">
                <a:latin typeface="Times New Roman" pitchFamily="18" charset="0"/>
              </a:rPr>
              <a:t>Оптимум Паретто</a:t>
            </a:r>
            <a:r>
              <a:rPr lang="uk-UA" sz="2400" b="1"/>
              <a:t> </a:t>
            </a:r>
          </a:p>
        </p:txBody>
      </p:sp>
      <p:sp>
        <p:nvSpPr>
          <p:cNvPr id="23555" name="Text Box 4"/>
          <p:cNvSpPr txBox="1">
            <a:spLocks noChangeArrowheads="1"/>
          </p:cNvSpPr>
          <p:nvPr/>
        </p:nvSpPr>
        <p:spPr bwMode="auto">
          <a:xfrm>
            <a:off x="6743700" y="1844676"/>
            <a:ext cx="3657600" cy="461665"/>
          </a:xfrm>
          <a:prstGeom prst="rect">
            <a:avLst/>
          </a:prstGeom>
          <a:solidFill>
            <a:srgbClr val="3366FF">
              <a:alpha val="50195"/>
            </a:srgbClr>
          </a:solidFill>
          <a:ln w="57150" cmpd="thinThick">
            <a:solidFill>
              <a:schemeClr val="tx1"/>
            </a:solidFill>
            <a:miter lim="800000"/>
            <a:headEnd/>
            <a:tailEnd/>
          </a:ln>
        </p:spPr>
        <p:txBody>
          <a:bodyPr>
            <a:spAutoFit/>
          </a:bodyPr>
          <a:lstStyle/>
          <a:p>
            <a:pPr algn="ctr">
              <a:spcBef>
                <a:spcPct val="50000"/>
              </a:spcBef>
            </a:pPr>
            <a:r>
              <a:rPr lang="uk-UA" sz="2400" b="1">
                <a:latin typeface="Times New Roman" pitchFamily="18" charset="0"/>
              </a:rPr>
              <a:t>Критерій компенсації</a:t>
            </a:r>
          </a:p>
        </p:txBody>
      </p:sp>
      <p:sp>
        <p:nvSpPr>
          <p:cNvPr id="23556" name="Text Box 5"/>
          <p:cNvSpPr txBox="1">
            <a:spLocks noChangeArrowheads="1"/>
          </p:cNvSpPr>
          <p:nvPr/>
        </p:nvSpPr>
        <p:spPr bwMode="auto">
          <a:xfrm>
            <a:off x="1666876" y="3000376"/>
            <a:ext cx="4214813" cy="3785652"/>
          </a:xfrm>
          <a:prstGeom prst="rect">
            <a:avLst/>
          </a:prstGeom>
          <a:solidFill>
            <a:srgbClr val="FFFFFF"/>
          </a:solidFill>
          <a:ln w="57150" cmpd="thinThick">
            <a:solidFill>
              <a:schemeClr val="tx1"/>
            </a:solidFill>
            <a:miter lim="800000"/>
            <a:headEnd/>
            <a:tailEnd/>
          </a:ln>
        </p:spPr>
        <p:txBody>
          <a:bodyPr>
            <a:spAutoFit/>
          </a:bodyPr>
          <a:lstStyle/>
          <a:p>
            <a:pPr algn="ctr">
              <a:spcBef>
                <a:spcPct val="50000"/>
              </a:spcBef>
            </a:pPr>
            <a:r>
              <a:rPr lang="uk-UA" sz="2400" b="1" dirty="0">
                <a:latin typeface="Arial" panose="020B0604020202020204" pitchFamily="34" charset="0"/>
                <a:cs typeface="Arial" panose="020B0604020202020204" pitchFamily="34" charset="0"/>
              </a:rPr>
              <a:t>Зміна в політиці є соціально виправданою, якщо внаслідок такої зміни або всі члени суспільства опиняться у кращому становищі, або, по меншій мірі, це буде стосуватись деяких його членів, разом з тим стан усіх інших не погіршиться</a:t>
            </a:r>
          </a:p>
        </p:txBody>
      </p:sp>
      <p:sp>
        <p:nvSpPr>
          <p:cNvPr id="23557" name="Rectangle 6"/>
          <p:cNvSpPr>
            <a:spLocks noChangeArrowheads="1"/>
          </p:cNvSpPr>
          <p:nvPr/>
        </p:nvSpPr>
        <p:spPr bwMode="auto">
          <a:xfrm>
            <a:off x="6096001" y="4797425"/>
            <a:ext cx="4430713" cy="1107996"/>
          </a:xfrm>
          <a:prstGeom prst="rect">
            <a:avLst/>
          </a:prstGeom>
          <a:solidFill>
            <a:srgbClr val="FFFFFF"/>
          </a:solidFill>
          <a:ln w="57150" cmpd="thinThick">
            <a:solidFill>
              <a:schemeClr val="tx1"/>
            </a:solidFill>
            <a:miter lim="800000"/>
            <a:headEnd/>
            <a:tailEnd/>
          </a:ln>
        </p:spPr>
        <p:txBody>
          <a:bodyPr>
            <a:spAutoFit/>
          </a:bodyPr>
          <a:lstStyle/>
          <a:p>
            <a:pPr algn="ctr">
              <a:spcBef>
                <a:spcPct val="50000"/>
              </a:spcBef>
            </a:pPr>
            <a:r>
              <a:rPr lang="uk-UA" sz="2200" b="1">
                <a:latin typeface="Times New Roman" pitchFamily="18" charset="0"/>
              </a:rPr>
              <a:t>Переможці компенсують втрати інших, але залишаються з прибутком</a:t>
            </a:r>
            <a:r>
              <a:rPr lang="uk-UA" sz="2000" b="1">
                <a:latin typeface="Times New Roman" pitchFamily="18" charset="0"/>
              </a:rPr>
              <a:t> </a:t>
            </a:r>
          </a:p>
        </p:txBody>
      </p:sp>
      <p:sp>
        <p:nvSpPr>
          <p:cNvPr id="23558" name="Text Box 7"/>
          <p:cNvSpPr txBox="1">
            <a:spLocks noChangeArrowheads="1"/>
          </p:cNvSpPr>
          <p:nvPr/>
        </p:nvSpPr>
        <p:spPr bwMode="auto">
          <a:xfrm>
            <a:off x="6167438" y="3068639"/>
            <a:ext cx="2393950" cy="1108075"/>
          </a:xfrm>
          <a:prstGeom prst="rect">
            <a:avLst/>
          </a:prstGeom>
          <a:solidFill>
            <a:srgbClr val="FFFFFF"/>
          </a:solidFill>
          <a:ln w="12700">
            <a:solidFill>
              <a:schemeClr val="tx1"/>
            </a:solidFill>
            <a:miter lim="800000"/>
            <a:headEnd/>
            <a:tailEnd/>
          </a:ln>
        </p:spPr>
        <p:txBody>
          <a:bodyPr>
            <a:spAutoFit/>
          </a:bodyPr>
          <a:lstStyle/>
          <a:p>
            <a:pPr algn="ctr">
              <a:spcBef>
                <a:spcPct val="50000"/>
              </a:spcBef>
            </a:pPr>
            <a:r>
              <a:rPr lang="uk-UA" sz="2200" b="1">
                <a:latin typeface="Times New Roman" pitchFamily="18" charset="0"/>
              </a:rPr>
              <a:t>Доходи тих, хто опинився у виграші</a:t>
            </a:r>
          </a:p>
        </p:txBody>
      </p:sp>
      <p:sp>
        <p:nvSpPr>
          <p:cNvPr id="23559" name="Rectangle 8"/>
          <p:cNvSpPr>
            <a:spLocks noChangeArrowheads="1"/>
          </p:cNvSpPr>
          <p:nvPr/>
        </p:nvSpPr>
        <p:spPr bwMode="auto">
          <a:xfrm>
            <a:off x="9167813" y="3071813"/>
            <a:ext cx="1262062" cy="1116012"/>
          </a:xfrm>
          <a:prstGeom prst="rect">
            <a:avLst/>
          </a:prstGeom>
          <a:solidFill>
            <a:srgbClr val="FFFFFF"/>
          </a:solidFill>
          <a:ln w="19050">
            <a:solidFill>
              <a:schemeClr val="tx1"/>
            </a:solidFill>
            <a:miter lim="800000"/>
            <a:headEnd/>
            <a:tailEnd/>
          </a:ln>
        </p:spPr>
        <p:txBody>
          <a:bodyPr>
            <a:spAutoFit/>
          </a:bodyPr>
          <a:lstStyle/>
          <a:p>
            <a:pPr algn="ctr"/>
            <a:r>
              <a:rPr lang="uk-UA" sz="2200" b="1">
                <a:latin typeface="Times New Roman" pitchFamily="18" charset="0"/>
              </a:rPr>
              <a:t>Доходи тих, хто програв</a:t>
            </a:r>
          </a:p>
        </p:txBody>
      </p:sp>
      <p:sp>
        <p:nvSpPr>
          <p:cNvPr id="23560" name="Text Box 9"/>
          <p:cNvSpPr txBox="1">
            <a:spLocks noChangeArrowheads="1"/>
          </p:cNvSpPr>
          <p:nvPr/>
        </p:nvSpPr>
        <p:spPr bwMode="auto">
          <a:xfrm>
            <a:off x="8739189" y="3429000"/>
            <a:ext cx="280987" cy="376238"/>
          </a:xfrm>
          <a:prstGeom prst="rect">
            <a:avLst/>
          </a:prstGeom>
          <a:solidFill>
            <a:schemeClr val="tx1"/>
          </a:solidFill>
          <a:ln w="9525">
            <a:solidFill>
              <a:schemeClr val="tx1"/>
            </a:solidFill>
            <a:miter lim="800000"/>
            <a:headEnd/>
            <a:tailEnd/>
          </a:ln>
        </p:spPr>
        <p:txBody>
          <a:bodyPr>
            <a:spAutoFit/>
          </a:bodyPr>
          <a:lstStyle/>
          <a:p>
            <a:pPr>
              <a:spcBef>
                <a:spcPct val="50000"/>
              </a:spcBef>
            </a:pPr>
            <a:r>
              <a:rPr lang="en-US" b="1">
                <a:solidFill>
                  <a:schemeClr val="bg1"/>
                </a:solidFill>
              </a:rPr>
              <a:t>&gt;</a:t>
            </a:r>
            <a:endParaRPr lang="uk-UA" b="1">
              <a:solidFill>
                <a:schemeClr val="bg1"/>
              </a:solidFill>
            </a:endParaRPr>
          </a:p>
        </p:txBody>
      </p:sp>
      <p:sp>
        <p:nvSpPr>
          <p:cNvPr id="23561" name="AutoShape 10"/>
          <p:cNvSpPr>
            <a:spLocks noChangeArrowheads="1"/>
          </p:cNvSpPr>
          <p:nvPr/>
        </p:nvSpPr>
        <p:spPr bwMode="auto">
          <a:xfrm>
            <a:off x="3881439" y="1166813"/>
            <a:ext cx="1055687" cy="533400"/>
          </a:xfrm>
          <a:prstGeom prst="downArrow">
            <a:avLst>
              <a:gd name="adj1" fmla="val 50000"/>
              <a:gd name="adj2" fmla="val 25000"/>
            </a:avLst>
          </a:prstGeom>
          <a:solidFill>
            <a:srgbClr val="339966"/>
          </a:solidFill>
          <a:ln w="9525">
            <a:solidFill>
              <a:schemeClr val="tx1"/>
            </a:solidFill>
            <a:miter lim="800000"/>
            <a:headEnd/>
            <a:tailEnd/>
          </a:ln>
        </p:spPr>
        <p:txBody>
          <a:bodyPr wrap="none" anchor="ctr"/>
          <a:lstStyle/>
          <a:p>
            <a:endParaRPr lang="uk-UA"/>
          </a:p>
        </p:txBody>
      </p:sp>
      <p:sp>
        <p:nvSpPr>
          <p:cNvPr id="23562" name="AutoShape 11"/>
          <p:cNvSpPr>
            <a:spLocks noChangeArrowheads="1"/>
          </p:cNvSpPr>
          <p:nvPr/>
        </p:nvSpPr>
        <p:spPr bwMode="auto">
          <a:xfrm>
            <a:off x="3881439" y="2390775"/>
            <a:ext cx="1055687" cy="533400"/>
          </a:xfrm>
          <a:prstGeom prst="downArrow">
            <a:avLst>
              <a:gd name="adj1" fmla="val 50000"/>
              <a:gd name="adj2" fmla="val 25000"/>
            </a:avLst>
          </a:prstGeom>
          <a:solidFill>
            <a:srgbClr val="339966"/>
          </a:solidFill>
          <a:ln w="9525">
            <a:solidFill>
              <a:schemeClr val="tx1"/>
            </a:solidFill>
            <a:miter lim="800000"/>
            <a:headEnd/>
            <a:tailEnd/>
          </a:ln>
        </p:spPr>
        <p:txBody>
          <a:bodyPr wrap="none" anchor="ctr"/>
          <a:lstStyle/>
          <a:p>
            <a:endParaRPr lang="uk-UA"/>
          </a:p>
        </p:txBody>
      </p:sp>
      <p:sp>
        <p:nvSpPr>
          <p:cNvPr id="23563" name="AutoShape 12"/>
          <p:cNvSpPr>
            <a:spLocks noChangeArrowheads="1"/>
          </p:cNvSpPr>
          <p:nvPr/>
        </p:nvSpPr>
        <p:spPr bwMode="auto">
          <a:xfrm>
            <a:off x="7667625" y="1214438"/>
            <a:ext cx="1055688" cy="533400"/>
          </a:xfrm>
          <a:prstGeom prst="downArrow">
            <a:avLst>
              <a:gd name="adj1" fmla="val 50000"/>
              <a:gd name="adj2" fmla="val 25000"/>
            </a:avLst>
          </a:prstGeom>
          <a:solidFill>
            <a:srgbClr val="3366FF"/>
          </a:solidFill>
          <a:ln w="9525">
            <a:solidFill>
              <a:schemeClr val="tx1"/>
            </a:solidFill>
            <a:miter lim="800000"/>
            <a:headEnd/>
            <a:tailEnd/>
          </a:ln>
        </p:spPr>
        <p:txBody>
          <a:bodyPr wrap="none" anchor="ctr"/>
          <a:lstStyle/>
          <a:p>
            <a:endParaRPr lang="uk-UA"/>
          </a:p>
        </p:txBody>
      </p:sp>
      <p:sp>
        <p:nvSpPr>
          <p:cNvPr id="23564" name="AutoShape 13"/>
          <p:cNvSpPr>
            <a:spLocks noChangeArrowheads="1"/>
          </p:cNvSpPr>
          <p:nvPr/>
        </p:nvSpPr>
        <p:spPr bwMode="auto">
          <a:xfrm>
            <a:off x="7667625" y="2390775"/>
            <a:ext cx="1055688" cy="533400"/>
          </a:xfrm>
          <a:prstGeom prst="downArrow">
            <a:avLst>
              <a:gd name="adj1" fmla="val 50000"/>
              <a:gd name="adj2" fmla="val 25000"/>
            </a:avLst>
          </a:prstGeom>
          <a:solidFill>
            <a:srgbClr val="3366FF"/>
          </a:solidFill>
          <a:ln w="9525">
            <a:solidFill>
              <a:schemeClr val="tx1"/>
            </a:solidFill>
            <a:miter lim="800000"/>
            <a:headEnd/>
            <a:tailEnd/>
          </a:ln>
        </p:spPr>
        <p:txBody>
          <a:bodyPr wrap="none" anchor="ctr"/>
          <a:lstStyle/>
          <a:p>
            <a:endParaRPr lang="uk-UA"/>
          </a:p>
        </p:txBody>
      </p:sp>
      <p:sp>
        <p:nvSpPr>
          <p:cNvPr id="23565" name="Rectangle 14"/>
          <p:cNvSpPr>
            <a:spLocks noChangeArrowheads="1"/>
          </p:cNvSpPr>
          <p:nvPr/>
        </p:nvSpPr>
        <p:spPr bwMode="auto">
          <a:xfrm>
            <a:off x="6096001" y="2997200"/>
            <a:ext cx="4430713" cy="1219200"/>
          </a:xfrm>
          <a:prstGeom prst="rect">
            <a:avLst/>
          </a:prstGeom>
          <a:noFill/>
          <a:ln w="57150" cmpd="thinThick">
            <a:solidFill>
              <a:schemeClr val="tx1"/>
            </a:solidFill>
            <a:miter lim="800000"/>
            <a:headEnd/>
            <a:tailEnd/>
          </a:ln>
        </p:spPr>
        <p:txBody>
          <a:bodyPr wrap="none" anchor="ctr"/>
          <a:lstStyle/>
          <a:p>
            <a:endParaRPr lang="uk-UA"/>
          </a:p>
        </p:txBody>
      </p:sp>
      <p:sp>
        <p:nvSpPr>
          <p:cNvPr id="23566" name="AutoShape 15"/>
          <p:cNvSpPr>
            <a:spLocks noChangeArrowheads="1"/>
          </p:cNvSpPr>
          <p:nvPr/>
        </p:nvSpPr>
        <p:spPr bwMode="auto">
          <a:xfrm>
            <a:off x="7667625" y="4292600"/>
            <a:ext cx="1055688" cy="457200"/>
          </a:xfrm>
          <a:prstGeom prst="downArrow">
            <a:avLst>
              <a:gd name="adj1" fmla="val 50000"/>
              <a:gd name="adj2" fmla="val 25000"/>
            </a:avLst>
          </a:prstGeom>
          <a:solidFill>
            <a:srgbClr val="3366FF"/>
          </a:solidFill>
          <a:ln w="9525">
            <a:solidFill>
              <a:schemeClr val="tx1"/>
            </a:solidFill>
            <a:miter lim="800000"/>
            <a:headEnd/>
            <a:tailEnd/>
          </a:ln>
        </p:spPr>
        <p:txBody>
          <a:bodyPr wrap="none" anchor="ctr"/>
          <a:lstStyle/>
          <a:p>
            <a:endParaRPr lang="uk-UA"/>
          </a:p>
        </p:txBody>
      </p:sp>
      <p:sp>
        <p:nvSpPr>
          <p:cNvPr id="23567" name="Text Box 16"/>
          <p:cNvSpPr txBox="1">
            <a:spLocks noChangeArrowheads="1"/>
          </p:cNvSpPr>
          <p:nvPr/>
        </p:nvSpPr>
        <p:spPr bwMode="auto">
          <a:xfrm>
            <a:off x="1524000" y="115888"/>
            <a:ext cx="9144000" cy="584775"/>
          </a:xfrm>
          <a:prstGeom prst="rect">
            <a:avLst/>
          </a:prstGeom>
          <a:noFill/>
          <a:ln w="9525">
            <a:noFill/>
            <a:miter lim="800000"/>
            <a:headEnd/>
            <a:tailEnd/>
          </a:ln>
        </p:spPr>
        <p:txBody>
          <a:bodyPr>
            <a:spAutoFit/>
          </a:bodyPr>
          <a:lstStyle/>
          <a:p>
            <a:pPr algn="ctr">
              <a:spcBef>
                <a:spcPct val="50000"/>
              </a:spcBef>
            </a:pPr>
            <a:r>
              <a:rPr lang="uk-UA" sz="3200" b="1" dirty="0">
                <a:solidFill>
                  <a:schemeClr val="accent5">
                    <a:lumMod val="75000"/>
                  </a:schemeClr>
                </a:solidFill>
                <a:latin typeface="Arial" panose="020B0604020202020204" pitchFamily="34" charset="0"/>
                <a:cs typeface="Arial" panose="020B0604020202020204" pitchFamily="34" charset="0"/>
              </a:rPr>
              <a:t>Аналіз рівня добробуту (</a:t>
            </a:r>
            <a:r>
              <a:rPr lang="en-US" sz="3200" b="1" dirty="0">
                <a:solidFill>
                  <a:schemeClr val="accent5">
                    <a:lumMod val="75000"/>
                  </a:schemeClr>
                </a:solidFill>
                <a:latin typeface="Arial" panose="020B0604020202020204" pitchFamily="34" charset="0"/>
                <a:cs typeface="Arial" panose="020B0604020202020204" pitchFamily="34" charset="0"/>
              </a:rPr>
              <a:t>Welfare analysis</a:t>
            </a:r>
            <a:r>
              <a:rPr lang="uk-UA" sz="3200" b="1" dirty="0">
                <a:solidFill>
                  <a:schemeClr val="accent5">
                    <a:lumMod val="75000"/>
                  </a:schemeClr>
                </a:solidFill>
                <a:latin typeface="Arial" panose="020B0604020202020204" pitchFamily="34" charset="0"/>
                <a:cs typeface="Arial" panose="020B0604020202020204" pitchFamily="34" charset="0"/>
              </a:rPr>
              <a:t>)</a:t>
            </a:r>
          </a:p>
        </p:txBody>
      </p:sp>
      <p:pic>
        <p:nvPicPr>
          <p:cNvPr id="17" name="Picture 15" descr="logo - EF"/>
          <p:cNvPicPr>
            <a:picLocks noChangeAspect="1" noChangeArrowheads="1"/>
          </p:cNvPicPr>
          <p:nvPr/>
        </p:nvPicPr>
        <p:blipFill>
          <a:blip r:embed="rId2"/>
          <a:srcRect/>
          <a:stretch>
            <a:fillRect/>
          </a:stretch>
        </p:blipFill>
        <p:spPr bwMode="auto">
          <a:xfrm>
            <a:off x="0" y="1"/>
            <a:ext cx="723101" cy="737420"/>
          </a:xfrm>
          <a:prstGeom prst="rect">
            <a:avLst/>
          </a:prstGeom>
          <a:noFill/>
          <a:ln w="9525">
            <a:noFill/>
            <a:miter lim="800000"/>
            <a:headEnd/>
            <a:tailEnd/>
          </a:ln>
        </p:spPr>
      </p:pic>
    </p:spTree>
    <p:extLst>
      <p:ext uri="{BB962C8B-B14F-4D97-AF65-F5344CB8AC3E}">
        <p14:creationId xmlns:p14="http://schemas.microsoft.com/office/powerpoint/2010/main" val="2765649820"/>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010521"/>
          </a:xfrm>
        </p:spPr>
        <p:txBody>
          <a:bodyPr>
            <a:normAutofit fontScale="90000"/>
          </a:bodyPr>
          <a:lstStyle/>
          <a:p>
            <a:pPr algn="ctr"/>
            <a:r>
              <a:rPr lang="uk-UA" b="1" dirty="0">
                <a:solidFill>
                  <a:schemeClr val="accent5">
                    <a:lumMod val="75000"/>
                  </a:schemeClr>
                </a:solidFill>
                <a:latin typeface="Arial" panose="020B0604020202020204" pitchFamily="34" charset="0"/>
                <a:cs typeface="Arial" panose="020B0604020202020204" pitchFamily="34" charset="0"/>
              </a:rPr>
              <a:t>6. Система цілей аграрної політики</a:t>
            </a:r>
            <a:br>
              <a:rPr lang="uk-UA" dirty="0">
                <a:latin typeface="Arial" panose="020B0604020202020204" pitchFamily="34" charset="0"/>
                <a:cs typeface="Arial" panose="020B0604020202020204" pitchFamily="34" charset="0"/>
              </a:rPr>
            </a:br>
            <a:endParaRPr lang="ru-RU" dirty="0"/>
          </a:p>
        </p:txBody>
      </p:sp>
      <p:sp>
        <p:nvSpPr>
          <p:cNvPr id="3" name="Объект 2"/>
          <p:cNvSpPr>
            <a:spLocks noGrp="1"/>
          </p:cNvSpPr>
          <p:nvPr>
            <p:ph idx="1"/>
          </p:nvPr>
        </p:nvSpPr>
        <p:spPr>
          <a:xfrm>
            <a:off x="838200" y="1205713"/>
            <a:ext cx="10515600" cy="5391732"/>
          </a:xfrm>
        </p:spPr>
        <p:txBody>
          <a:bodyPr>
            <a:normAutofit fontScale="92500" lnSpcReduction="20000"/>
          </a:bodyPr>
          <a:lstStyle/>
          <a:p>
            <a:pPr marL="0" indent="0" algn="ctr">
              <a:buNone/>
            </a:pPr>
            <a:r>
              <a:rPr lang="uk-UA" b="1" dirty="0">
                <a:latin typeface="Arial" panose="020B0604020202020204" pitchFamily="34" charset="0"/>
                <a:cs typeface="Arial" panose="020B0604020202020204" pitchFamily="34" charset="0"/>
              </a:rPr>
              <a:t>В основному держави з ринковою економікою намагаються досягти чотирьох основних політико-економічних цілей:</a:t>
            </a:r>
          </a:p>
          <a:p>
            <a:pPr marL="0" indent="0">
              <a:buNone/>
            </a:pPr>
            <a:r>
              <a:rPr lang="uk-UA" dirty="0">
                <a:latin typeface="Arial" panose="020B0604020202020204" pitchFamily="34" charset="0"/>
                <a:cs typeface="Arial" panose="020B0604020202020204" pitchFamily="34" charset="0"/>
              </a:rPr>
              <a:t>1) Стабільність зайнятості населення: забезпечення високого рівня зайнятості, запобігання безробіттю.</a:t>
            </a:r>
            <a:endParaRPr lang="ru-RU" dirty="0">
              <a:latin typeface="Arial" panose="020B0604020202020204" pitchFamily="34" charset="0"/>
              <a:cs typeface="Arial" panose="020B0604020202020204" pitchFamily="34" charset="0"/>
            </a:endParaRPr>
          </a:p>
          <a:p>
            <a:pPr marL="0" indent="0">
              <a:buNone/>
            </a:pPr>
            <a:r>
              <a:rPr lang="uk-UA" dirty="0">
                <a:latin typeface="Arial" panose="020B0604020202020204" pitchFamily="34" charset="0"/>
                <a:cs typeface="Arial" panose="020B0604020202020204" pitchFamily="34" charset="0"/>
              </a:rPr>
              <a:t>2) Стабільність вітчизняної валюти: забезпечення стабільної вартості національної грошової одиниці і запобігання інфляції для стабілізації купівельної спроможності і вартості майна.</a:t>
            </a:r>
            <a:endParaRPr lang="ru-RU" dirty="0">
              <a:latin typeface="Arial" panose="020B0604020202020204" pitchFamily="34" charset="0"/>
              <a:cs typeface="Arial" panose="020B0604020202020204" pitchFamily="34" charset="0"/>
            </a:endParaRPr>
          </a:p>
          <a:p>
            <a:pPr marL="0" indent="0">
              <a:buNone/>
            </a:pPr>
            <a:r>
              <a:rPr lang="uk-UA" dirty="0">
                <a:latin typeface="Arial" panose="020B0604020202020204" pitchFamily="34" charset="0"/>
                <a:cs typeface="Arial" panose="020B0604020202020204" pitchFamily="34" charset="0"/>
              </a:rPr>
              <a:t>3) Вирівняний платіжний баланс (баланс усіх витрат і надходжень в операціях резидентів даної держави з нерезидентами за визначений період): забезпечення збалансованого торговельного обміну із закордонними державами для захисту внутрішньої (рівень цін) та зовнішньої (обмінний курс) вартості грошової одиниці, для стабілізації зайнятості і запобігання міжнародних конфліктів.</a:t>
            </a:r>
            <a:endParaRPr lang="ru-RU" dirty="0">
              <a:latin typeface="Arial" panose="020B0604020202020204" pitchFamily="34" charset="0"/>
              <a:cs typeface="Arial" panose="020B0604020202020204" pitchFamily="34" charset="0"/>
            </a:endParaRPr>
          </a:p>
          <a:p>
            <a:pPr marL="0" indent="0">
              <a:buNone/>
            </a:pPr>
            <a:r>
              <a:rPr lang="uk-UA" dirty="0">
                <a:latin typeface="Arial" panose="020B0604020202020204" pitchFamily="34" charset="0"/>
                <a:cs typeface="Arial" panose="020B0604020202020204" pitchFamily="34" charset="0"/>
              </a:rPr>
              <a:t>4) Економічне зростання: стабілізація розвитку економічної кон’юнктури і сприяння постійному економічному росту.</a:t>
            </a:r>
            <a:endParaRPr lang="ru-RU" dirty="0">
              <a:latin typeface="Arial" panose="020B0604020202020204" pitchFamily="34" charset="0"/>
              <a:cs typeface="Arial" panose="020B0604020202020204" pitchFamily="34" charset="0"/>
            </a:endParaRPr>
          </a:p>
          <a:p>
            <a:pPr marL="0" indent="0">
              <a:buNone/>
            </a:pPr>
            <a:endParaRPr lang="ru-RU" dirty="0"/>
          </a:p>
          <a:p>
            <a:endParaRPr lang="ru-RU" dirty="0"/>
          </a:p>
        </p:txBody>
      </p:sp>
      <p:pic>
        <p:nvPicPr>
          <p:cNvPr id="4" name="Picture 15" descr="logo - EF"/>
          <p:cNvPicPr>
            <a:picLocks noChangeAspect="1" noChangeArrowheads="1"/>
          </p:cNvPicPr>
          <p:nvPr/>
        </p:nvPicPr>
        <p:blipFill>
          <a:blip r:embed="rId2"/>
          <a:srcRect/>
          <a:stretch>
            <a:fillRect/>
          </a:stretch>
        </p:blipFill>
        <p:spPr bwMode="auto">
          <a:xfrm>
            <a:off x="0" y="1"/>
            <a:ext cx="723101" cy="737420"/>
          </a:xfrm>
          <a:prstGeom prst="rect">
            <a:avLst/>
          </a:prstGeom>
          <a:noFill/>
          <a:ln w="9525">
            <a:noFill/>
            <a:miter lim="800000"/>
            <a:headEnd/>
            <a:tailEnd/>
          </a:ln>
        </p:spPr>
      </p:pic>
    </p:spTree>
    <p:extLst>
      <p:ext uri="{BB962C8B-B14F-4D97-AF65-F5344CB8AC3E}">
        <p14:creationId xmlns:p14="http://schemas.microsoft.com/office/powerpoint/2010/main" val="14912355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4440239" y="188914"/>
            <a:ext cx="3311525" cy="376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uk-UA" altLang="ru-RU">
                <a:latin typeface="Times New Roman" panose="02020603050405020304" pitchFamily="18" charset="0"/>
                <a:cs typeface="Times New Roman" panose="02020603050405020304" pitchFamily="18" charset="0"/>
              </a:rPr>
              <a:t>Цілі аграрної політики</a:t>
            </a:r>
            <a:endParaRPr lang="ru-RU" altLang="ru-RU">
              <a:latin typeface="Times New Roman" panose="02020603050405020304" pitchFamily="18" charset="0"/>
              <a:cs typeface="Times New Roman" panose="02020603050405020304" pitchFamily="18" charset="0"/>
            </a:endParaRPr>
          </a:p>
        </p:txBody>
      </p:sp>
      <p:sp>
        <p:nvSpPr>
          <p:cNvPr id="14339" name="Text Box 3"/>
          <p:cNvSpPr txBox="1">
            <a:spLocks noChangeArrowheads="1"/>
          </p:cNvSpPr>
          <p:nvPr/>
        </p:nvSpPr>
        <p:spPr bwMode="auto">
          <a:xfrm>
            <a:off x="4440239" y="1557339"/>
            <a:ext cx="3311525" cy="376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uk-UA" altLang="ru-RU" b="1">
                <a:latin typeface="Times New Roman" panose="02020603050405020304" pitchFamily="18" charset="0"/>
                <a:cs typeface="Times New Roman" panose="02020603050405020304" pitchFamily="18" charset="0"/>
              </a:rPr>
              <a:t>Механізм ДР</a:t>
            </a:r>
            <a:endParaRPr lang="ru-RU" altLang="ru-RU" b="1">
              <a:latin typeface="Times New Roman" panose="02020603050405020304" pitchFamily="18" charset="0"/>
              <a:cs typeface="Times New Roman" panose="02020603050405020304" pitchFamily="18" charset="0"/>
            </a:endParaRPr>
          </a:p>
        </p:txBody>
      </p:sp>
      <p:sp>
        <p:nvSpPr>
          <p:cNvPr id="14340" name="Text Box 4"/>
          <p:cNvSpPr txBox="1">
            <a:spLocks noChangeArrowheads="1"/>
          </p:cNvSpPr>
          <p:nvPr/>
        </p:nvSpPr>
        <p:spPr bwMode="auto">
          <a:xfrm>
            <a:off x="8183564" y="1484313"/>
            <a:ext cx="1584325" cy="5270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uk-UA" altLang="ru-RU" sz="1400">
                <a:latin typeface="Arial Unicode MS" panose="020B0604020202020204" pitchFamily="34" charset="-128"/>
              </a:rPr>
              <a:t>Принципи, функції</a:t>
            </a:r>
            <a:endParaRPr lang="ru-RU" altLang="ru-RU" sz="1400">
              <a:latin typeface="Arial Unicode MS" panose="020B0604020202020204" pitchFamily="34" charset="-128"/>
            </a:endParaRPr>
          </a:p>
        </p:txBody>
      </p:sp>
      <p:sp>
        <p:nvSpPr>
          <p:cNvPr id="14341" name="Text Box 5"/>
          <p:cNvSpPr txBox="1">
            <a:spLocks noChangeArrowheads="1"/>
          </p:cNvSpPr>
          <p:nvPr/>
        </p:nvSpPr>
        <p:spPr bwMode="auto">
          <a:xfrm>
            <a:off x="2208214" y="2133600"/>
            <a:ext cx="2879725"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uk-UA" altLang="ru-RU">
                <a:latin typeface="Arial Unicode MS" panose="020B0604020202020204" pitchFamily="34" charset="-128"/>
              </a:rPr>
              <a:t>Методи ДР</a:t>
            </a:r>
            <a:endParaRPr lang="ru-RU" altLang="ru-RU">
              <a:latin typeface="Arial Unicode MS" panose="020B0604020202020204" pitchFamily="34" charset="-128"/>
            </a:endParaRPr>
          </a:p>
        </p:txBody>
      </p:sp>
      <p:sp>
        <p:nvSpPr>
          <p:cNvPr id="14342" name="Text Box 6"/>
          <p:cNvSpPr txBox="1">
            <a:spLocks noChangeArrowheads="1"/>
          </p:cNvSpPr>
          <p:nvPr/>
        </p:nvSpPr>
        <p:spPr bwMode="auto">
          <a:xfrm>
            <a:off x="7032625" y="2133600"/>
            <a:ext cx="2736850"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uk-UA" altLang="ru-RU">
                <a:latin typeface="Arial Unicode MS" panose="020B0604020202020204" pitchFamily="34" charset="-128"/>
              </a:rPr>
              <a:t>Форми ДР</a:t>
            </a:r>
            <a:endParaRPr lang="ru-RU" altLang="ru-RU">
              <a:latin typeface="Arial Unicode MS" panose="020B0604020202020204" pitchFamily="34" charset="-128"/>
            </a:endParaRPr>
          </a:p>
        </p:txBody>
      </p:sp>
      <p:sp>
        <p:nvSpPr>
          <p:cNvPr id="14343" name="Text Box 7"/>
          <p:cNvSpPr txBox="1">
            <a:spLocks noChangeArrowheads="1"/>
          </p:cNvSpPr>
          <p:nvPr/>
        </p:nvSpPr>
        <p:spPr bwMode="auto">
          <a:xfrm>
            <a:off x="1703388" y="3068639"/>
            <a:ext cx="1619250" cy="314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uk-UA" altLang="ru-RU" sz="1400">
                <a:latin typeface="Arial Unicode MS" panose="020B0604020202020204" pitchFamily="34" charset="-128"/>
              </a:rPr>
              <a:t>адміністративні</a:t>
            </a:r>
            <a:endParaRPr lang="ru-RU" altLang="ru-RU" sz="1400">
              <a:latin typeface="Arial Unicode MS" panose="020B0604020202020204" pitchFamily="34" charset="-128"/>
            </a:endParaRPr>
          </a:p>
        </p:txBody>
      </p:sp>
      <p:sp>
        <p:nvSpPr>
          <p:cNvPr id="14344" name="Text Box 8"/>
          <p:cNvSpPr txBox="1">
            <a:spLocks noChangeArrowheads="1"/>
          </p:cNvSpPr>
          <p:nvPr/>
        </p:nvSpPr>
        <p:spPr bwMode="auto">
          <a:xfrm>
            <a:off x="3359151" y="3068639"/>
            <a:ext cx="1152525" cy="314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uk-UA" altLang="ru-RU" sz="1400">
                <a:latin typeface="Arial Unicode MS" panose="020B0604020202020204" pitchFamily="34" charset="-128"/>
              </a:rPr>
              <a:t>економічні</a:t>
            </a:r>
            <a:endParaRPr lang="ru-RU" altLang="ru-RU" sz="1400">
              <a:latin typeface="Arial Unicode MS" panose="020B0604020202020204" pitchFamily="34" charset="-128"/>
            </a:endParaRPr>
          </a:p>
        </p:txBody>
      </p:sp>
      <p:sp>
        <p:nvSpPr>
          <p:cNvPr id="14345" name="Text Box 9"/>
          <p:cNvSpPr txBox="1">
            <a:spLocks noChangeArrowheads="1"/>
          </p:cNvSpPr>
          <p:nvPr/>
        </p:nvSpPr>
        <p:spPr bwMode="auto">
          <a:xfrm>
            <a:off x="1992313" y="4076701"/>
            <a:ext cx="18716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ru-RU" altLang="ru-RU">
              <a:latin typeface="Verdana" panose="020B0604030504040204" pitchFamily="34" charset="0"/>
            </a:endParaRPr>
          </a:p>
        </p:txBody>
      </p:sp>
      <p:sp>
        <p:nvSpPr>
          <p:cNvPr id="14348" name="Text Box 12"/>
          <p:cNvSpPr txBox="1">
            <a:spLocks noChangeArrowheads="1"/>
          </p:cNvSpPr>
          <p:nvPr/>
        </p:nvSpPr>
        <p:spPr bwMode="auto">
          <a:xfrm>
            <a:off x="1703388" y="3500439"/>
            <a:ext cx="1619250" cy="17351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10000"/>
              </a:lnSpc>
              <a:buFontTx/>
              <a:buChar char="•"/>
            </a:pPr>
            <a:r>
              <a:rPr lang="uk-UA" altLang="ru-RU" sz="1400">
                <a:latin typeface="Verdana" panose="020B0604030504040204" pitchFamily="34" charset="0"/>
              </a:rPr>
              <a:t> </a:t>
            </a:r>
            <a:r>
              <a:rPr lang="uk-UA" altLang="ru-RU" sz="1400">
                <a:latin typeface="Times New Roman" panose="02020603050405020304" pitchFamily="18" charset="0"/>
                <a:cs typeface="Times New Roman" panose="02020603050405020304" pitchFamily="18" charset="0"/>
              </a:rPr>
              <a:t>накази,  інструкції;</a:t>
            </a:r>
          </a:p>
          <a:p>
            <a:pPr>
              <a:lnSpc>
                <a:spcPct val="110000"/>
              </a:lnSpc>
              <a:buFontTx/>
              <a:buChar char="•"/>
            </a:pPr>
            <a:r>
              <a:rPr lang="uk-UA" altLang="ru-RU" sz="1400">
                <a:latin typeface="Times New Roman" panose="02020603050405020304" pitchFamily="18" charset="0"/>
                <a:cs typeface="Times New Roman" panose="02020603050405020304" pitchFamily="18" charset="0"/>
              </a:rPr>
              <a:t> стандарти;</a:t>
            </a:r>
          </a:p>
          <a:p>
            <a:pPr>
              <a:lnSpc>
                <a:spcPct val="110000"/>
              </a:lnSpc>
              <a:buFontTx/>
              <a:buChar char="•"/>
            </a:pPr>
            <a:r>
              <a:rPr lang="uk-UA" altLang="ru-RU" sz="1400">
                <a:latin typeface="Times New Roman" panose="02020603050405020304" pitchFamily="18" charset="0"/>
                <a:cs typeface="Times New Roman" panose="02020603050405020304" pitchFamily="18" charset="0"/>
              </a:rPr>
              <a:t> квоти та ліцензії;</a:t>
            </a:r>
          </a:p>
          <a:p>
            <a:pPr>
              <a:lnSpc>
                <a:spcPct val="110000"/>
              </a:lnSpc>
              <a:buFontTx/>
              <a:buChar char="•"/>
            </a:pPr>
            <a:r>
              <a:rPr lang="uk-UA" altLang="ru-RU" sz="1400">
                <a:latin typeface="Times New Roman" panose="02020603050405020304" pitchFamily="18" charset="0"/>
                <a:cs typeface="Times New Roman" panose="02020603050405020304" pitchFamily="18" charset="0"/>
              </a:rPr>
              <a:t> технічні регламенти;</a:t>
            </a:r>
          </a:p>
          <a:p>
            <a:pPr>
              <a:lnSpc>
                <a:spcPct val="110000"/>
              </a:lnSpc>
              <a:buFontTx/>
              <a:buChar char="•"/>
            </a:pPr>
            <a:r>
              <a:rPr lang="uk-UA" altLang="ru-RU" sz="1400">
                <a:latin typeface="Times New Roman" panose="02020603050405020304" pitchFamily="18" charset="0"/>
                <a:cs typeface="Times New Roman" panose="02020603050405020304" pitchFamily="18" charset="0"/>
              </a:rPr>
              <a:t>ціни</a:t>
            </a:r>
            <a:endParaRPr lang="ru-RU" altLang="ru-RU" sz="1400">
              <a:latin typeface="Times New Roman" panose="02020603050405020304" pitchFamily="18" charset="0"/>
              <a:cs typeface="Times New Roman" panose="02020603050405020304" pitchFamily="18" charset="0"/>
            </a:endParaRPr>
          </a:p>
        </p:txBody>
      </p:sp>
      <p:sp>
        <p:nvSpPr>
          <p:cNvPr id="14349" name="Text Box 13"/>
          <p:cNvSpPr txBox="1">
            <a:spLocks noChangeArrowheads="1"/>
          </p:cNvSpPr>
          <p:nvPr/>
        </p:nvSpPr>
        <p:spPr bwMode="auto">
          <a:xfrm>
            <a:off x="3359150" y="3500438"/>
            <a:ext cx="1150938" cy="2184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buFontTx/>
              <a:buChar char="•"/>
            </a:pPr>
            <a:r>
              <a:rPr lang="uk-UA" altLang="ru-RU" sz="1600">
                <a:latin typeface="Times New Roman" panose="02020603050405020304" pitchFamily="18" charset="0"/>
              </a:rPr>
              <a:t> </a:t>
            </a:r>
            <a:r>
              <a:rPr lang="uk-UA" altLang="ru-RU" sz="1400">
                <a:latin typeface="Times New Roman" panose="02020603050405020304" pitchFamily="18" charset="0"/>
                <a:cs typeface="Times New Roman" panose="02020603050405020304" pitchFamily="18" charset="0"/>
              </a:rPr>
              <a:t>субсидії,</a:t>
            </a:r>
          </a:p>
          <a:p>
            <a:pPr>
              <a:lnSpc>
                <a:spcPct val="120000"/>
              </a:lnSpc>
              <a:buFontTx/>
              <a:buChar char="•"/>
            </a:pPr>
            <a:r>
              <a:rPr lang="uk-UA" altLang="ru-RU" sz="1400">
                <a:latin typeface="Times New Roman" panose="02020603050405020304" pitchFamily="18" charset="0"/>
                <a:cs typeface="Times New Roman" panose="02020603050405020304" pitchFamily="18" charset="0"/>
              </a:rPr>
              <a:t> ціни;</a:t>
            </a:r>
          </a:p>
          <a:p>
            <a:pPr>
              <a:lnSpc>
                <a:spcPct val="120000"/>
              </a:lnSpc>
              <a:buFontTx/>
              <a:buChar char="•"/>
            </a:pPr>
            <a:r>
              <a:rPr lang="uk-UA" altLang="ru-RU" sz="1400">
                <a:latin typeface="Times New Roman" panose="02020603050405020304" pitchFamily="18" charset="0"/>
                <a:cs typeface="Times New Roman" panose="02020603050405020304" pitchFamily="18" charset="0"/>
              </a:rPr>
              <a:t> податки;</a:t>
            </a:r>
          </a:p>
          <a:p>
            <a:pPr>
              <a:lnSpc>
                <a:spcPct val="120000"/>
              </a:lnSpc>
              <a:buFontTx/>
              <a:buChar char="•"/>
            </a:pPr>
            <a:r>
              <a:rPr lang="uk-UA" altLang="ru-RU" sz="1400">
                <a:latin typeface="Times New Roman" panose="02020603050405020304" pitchFamily="18" charset="0"/>
                <a:cs typeface="Times New Roman" panose="02020603050405020304" pitchFamily="18" charset="0"/>
              </a:rPr>
              <a:t> кредитні ставки;</a:t>
            </a:r>
          </a:p>
          <a:p>
            <a:pPr>
              <a:lnSpc>
                <a:spcPct val="120000"/>
              </a:lnSpc>
              <a:buFontTx/>
              <a:buChar char="•"/>
            </a:pPr>
            <a:r>
              <a:rPr lang="uk-UA" altLang="ru-RU" sz="1400">
                <a:latin typeface="Times New Roman" panose="02020603050405020304" pitchFamily="18" charset="0"/>
                <a:cs typeface="Times New Roman" panose="02020603050405020304" pitchFamily="18" charset="0"/>
              </a:rPr>
              <a:t> мито;</a:t>
            </a:r>
          </a:p>
          <a:p>
            <a:pPr>
              <a:lnSpc>
                <a:spcPct val="120000"/>
              </a:lnSpc>
              <a:buFontTx/>
              <a:buChar char="•"/>
            </a:pPr>
            <a:r>
              <a:rPr lang="uk-UA" altLang="ru-RU" sz="1400">
                <a:latin typeface="Times New Roman" panose="02020603050405020304" pitchFamily="18" charset="0"/>
                <a:cs typeface="Times New Roman" panose="02020603050405020304" pitchFamily="18" charset="0"/>
              </a:rPr>
              <a:t>норми амортизації</a:t>
            </a:r>
            <a:endParaRPr lang="ru-RU" altLang="ru-RU" sz="1600">
              <a:latin typeface="Times New Roman" panose="02020603050405020304" pitchFamily="18" charset="0"/>
              <a:cs typeface="Times New Roman" panose="02020603050405020304" pitchFamily="18" charset="0"/>
            </a:endParaRPr>
          </a:p>
        </p:txBody>
      </p:sp>
      <p:sp>
        <p:nvSpPr>
          <p:cNvPr id="14350" name="Text Box 14"/>
          <p:cNvSpPr txBox="1">
            <a:spLocks noChangeArrowheads="1"/>
          </p:cNvSpPr>
          <p:nvPr/>
        </p:nvSpPr>
        <p:spPr bwMode="auto">
          <a:xfrm>
            <a:off x="1774825" y="188914"/>
            <a:ext cx="2305050" cy="5667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uk-UA" altLang="ru-RU" sz="1600">
                <a:latin typeface="Times New Roman" panose="02020603050405020304" pitchFamily="18" charset="0"/>
                <a:cs typeface="Times New Roman" panose="02020603050405020304" pitchFamily="18" charset="0"/>
              </a:rPr>
              <a:t>Суб'єкти впливу:</a:t>
            </a:r>
          </a:p>
          <a:p>
            <a:pPr>
              <a:lnSpc>
                <a:spcPct val="90000"/>
              </a:lnSpc>
            </a:pPr>
            <a:endParaRPr lang="ru-RU" altLang="ru-RU" sz="1600">
              <a:latin typeface="Arial Unicode MS" panose="020B0604020202020204" pitchFamily="34" charset="-128"/>
            </a:endParaRPr>
          </a:p>
        </p:txBody>
      </p:sp>
      <p:sp>
        <p:nvSpPr>
          <p:cNvPr id="14351" name="Text Box 15"/>
          <p:cNvSpPr txBox="1">
            <a:spLocks noChangeArrowheads="1"/>
          </p:cNvSpPr>
          <p:nvPr/>
        </p:nvSpPr>
        <p:spPr bwMode="auto">
          <a:xfrm>
            <a:off x="8472488" y="2636839"/>
            <a:ext cx="1871662" cy="8350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uk-UA" altLang="ru-RU" sz="1600">
                <a:latin typeface="Times New Roman" panose="02020603050405020304" pitchFamily="18" charset="0"/>
                <a:cs typeface="Times New Roman" panose="02020603050405020304" pitchFamily="18" charset="0"/>
              </a:rPr>
              <a:t>Соціально-економічне прогнозування</a:t>
            </a:r>
            <a:endParaRPr lang="ru-RU" altLang="ru-RU" sz="1600">
              <a:latin typeface="Times New Roman" panose="02020603050405020304" pitchFamily="18" charset="0"/>
              <a:cs typeface="Times New Roman" panose="02020603050405020304" pitchFamily="18" charset="0"/>
            </a:endParaRPr>
          </a:p>
        </p:txBody>
      </p:sp>
      <p:sp>
        <p:nvSpPr>
          <p:cNvPr id="14352" name="Text Box 16"/>
          <p:cNvSpPr txBox="1">
            <a:spLocks noChangeArrowheads="1"/>
          </p:cNvSpPr>
          <p:nvPr/>
        </p:nvSpPr>
        <p:spPr bwMode="auto">
          <a:xfrm>
            <a:off x="8543926" y="5516564"/>
            <a:ext cx="1800225" cy="3460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uk-UA" altLang="ru-RU" sz="1600">
                <a:latin typeface="Arial Unicode MS" panose="020B0604020202020204" pitchFamily="34" charset="-128"/>
                <a:cs typeface="Times New Roman" panose="02020603050405020304" pitchFamily="18" charset="0"/>
              </a:rPr>
              <a:t>Програмування</a:t>
            </a:r>
            <a:endParaRPr lang="ru-RU" altLang="ru-RU" sz="1600">
              <a:latin typeface="Arial Unicode MS" panose="020B0604020202020204" pitchFamily="34" charset="-128"/>
              <a:cs typeface="Times New Roman" panose="02020603050405020304" pitchFamily="18" charset="0"/>
            </a:endParaRPr>
          </a:p>
        </p:txBody>
      </p:sp>
      <p:sp>
        <p:nvSpPr>
          <p:cNvPr id="14353" name="Text Box 17"/>
          <p:cNvSpPr txBox="1">
            <a:spLocks noChangeArrowheads="1"/>
          </p:cNvSpPr>
          <p:nvPr/>
        </p:nvSpPr>
        <p:spPr bwMode="auto">
          <a:xfrm>
            <a:off x="8472488" y="3573463"/>
            <a:ext cx="1871662" cy="5905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uk-UA" altLang="ru-RU" sz="1600">
                <a:latin typeface="Times New Roman" panose="02020603050405020304" pitchFamily="18" charset="0"/>
                <a:cs typeface="Times New Roman" panose="02020603050405020304" pitchFamily="18" charset="0"/>
              </a:rPr>
              <a:t>Макроекономічне планування </a:t>
            </a:r>
            <a:endParaRPr lang="ru-RU" altLang="ru-RU" sz="1600">
              <a:latin typeface="Times New Roman" panose="02020603050405020304" pitchFamily="18" charset="0"/>
              <a:cs typeface="Times New Roman" panose="02020603050405020304" pitchFamily="18" charset="0"/>
            </a:endParaRPr>
          </a:p>
        </p:txBody>
      </p:sp>
      <p:sp>
        <p:nvSpPr>
          <p:cNvPr id="14354" name="Text Box 18"/>
          <p:cNvSpPr txBox="1">
            <a:spLocks noChangeArrowheads="1"/>
          </p:cNvSpPr>
          <p:nvPr/>
        </p:nvSpPr>
        <p:spPr bwMode="auto">
          <a:xfrm>
            <a:off x="8975726" y="4221164"/>
            <a:ext cx="1368425" cy="3460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uk-UA" altLang="ru-RU" sz="1600">
                <a:latin typeface="Arial Unicode MS" panose="020B0604020202020204" pitchFamily="34" charset="-128"/>
                <a:cs typeface="Times New Roman" panose="02020603050405020304" pitchFamily="18" charset="0"/>
              </a:rPr>
              <a:t>директивне</a:t>
            </a:r>
            <a:endParaRPr lang="ru-RU" altLang="ru-RU" sz="1600">
              <a:latin typeface="Arial Unicode MS" panose="020B0604020202020204" pitchFamily="34" charset="-128"/>
              <a:cs typeface="Times New Roman" panose="02020603050405020304" pitchFamily="18" charset="0"/>
            </a:endParaRPr>
          </a:p>
        </p:txBody>
      </p:sp>
      <p:sp>
        <p:nvSpPr>
          <p:cNvPr id="14355" name="Text Box 19"/>
          <p:cNvSpPr txBox="1">
            <a:spLocks noChangeArrowheads="1"/>
          </p:cNvSpPr>
          <p:nvPr/>
        </p:nvSpPr>
        <p:spPr bwMode="auto">
          <a:xfrm>
            <a:off x="8975726" y="4652964"/>
            <a:ext cx="1368425" cy="3460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uk-UA" altLang="ru-RU" sz="1600">
                <a:latin typeface="Arial Unicode MS" panose="020B0604020202020204" pitchFamily="34" charset="-128"/>
                <a:cs typeface="Times New Roman" panose="02020603050405020304" pitchFamily="18" charset="0"/>
              </a:rPr>
              <a:t>індикативне</a:t>
            </a:r>
            <a:endParaRPr lang="ru-RU" altLang="ru-RU" sz="1600">
              <a:latin typeface="Arial Unicode MS" panose="020B0604020202020204" pitchFamily="34" charset="-128"/>
              <a:cs typeface="Times New Roman" panose="02020603050405020304" pitchFamily="18" charset="0"/>
            </a:endParaRPr>
          </a:p>
        </p:txBody>
      </p:sp>
      <p:sp>
        <p:nvSpPr>
          <p:cNvPr id="14356" name="Text Box 20"/>
          <p:cNvSpPr txBox="1">
            <a:spLocks noChangeArrowheads="1"/>
          </p:cNvSpPr>
          <p:nvPr/>
        </p:nvSpPr>
        <p:spPr bwMode="auto">
          <a:xfrm>
            <a:off x="8975726" y="5084764"/>
            <a:ext cx="1368425" cy="3460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uk-UA" altLang="ru-RU" sz="1600">
                <a:latin typeface="Arial Unicode MS" panose="020B0604020202020204" pitchFamily="34" charset="-128"/>
                <a:cs typeface="Times New Roman" panose="02020603050405020304" pitchFamily="18" charset="0"/>
              </a:rPr>
              <a:t>стратегічне</a:t>
            </a:r>
            <a:endParaRPr lang="ru-RU" altLang="ru-RU" sz="1600">
              <a:latin typeface="Arial Unicode MS" panose="020B0604020202020204" pitchFamily="34" charset="-128"/>
              <a:cs typeface="Times New Roman" panose="02020603050405020304" pitchFamily="18" charset="0"/>
            </a:endParaRPr>
          </a:p>
        </p:txBody>
      </p:sp>
      <p:sp>
        <p:nvSpPr>
          <p:cNvPr id="14357" name="Line 21"/>
          <p:cNvSpPr>
            <a:spLocks noChangeShapeType="1"/>
          </p:cNvSpPr>
          <p:nvPr/>
        </p:nvSpPr>
        <p:spPr bwMode="auto">
          <a:xfrm>
            <a:off x="6096000" y="549275"/>
            <a:ext cx="0"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4358" name="Line 22"/>
          <p:cNvSpPr>
            <a:spLocks noChangeShapeType="1"/>
          </p:cNvSpPr>
          <p:nvPr/>
        </p:nvSpPr>
        <p:spPr bwMode="auto">
          <a:xfrm flipH="1">
            <a:off x="4583113" y="1916113"/>
            <a:ext cx="144145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4359" name="Line 23"/>
          <p:cNvSpPr>
            <a:spLocks noChangeShapeType="1"/>
          </p:cNvSpPr>
          <p:nvPr/>
        </p:nvSpPr>
        <p:spPr bwMode="auto">
          <a:xfrm>
            <a:off x="6024563" y="1916113"/>
            <a:ext cx="1439862"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4360" name="Line 24"/>
          <p:cNvSpPr>
            <a:spLocks noChangeShapeType="1"/>
          </p:cNvSpPr>
          <p:nvPr/>
        </p:nvSpPr>
        <p:spPr bwMode="auto">
          <a:xfrm>
            <a:off x="7751763" y="1773238"/>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4361" name="Line 25"/>
          <p:cNvSpPr>
            <a:spLocks noChangeShapeType="1"/>
          </p:cNvSpPr>
          <p:nvPr/>
        </p:nvSpPr>
        <p:spPr bwMode="auto">
          <a:xfrm flipH="1">
            <a:off x="2495551" y="2565401"/>
            <a:ext cx="1223963"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4362" name="Line 26"/>
          <p:cNvSpPr>
            <a:spLocks noChangeShapeType="1"/>
          </p:cNvSpPr>
          <p:nvPr/>
        </p:nvSpPr>
        <p:spPr bwMode="auto">
          <a:xfrm>
            <a:off x="3719513" y="2565401"/>
            <a:ext cx="0" cy="466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4363" name="Line 27"/>
          <p:cNvSpPr>
            <a:spLocks noChangeShapeType="1"/>
          </p:cNvSpPr>
          <p:nvPr/>
        </p:nvSpPr>
        <p:spPr bwMode="auto">
          <a:xfrm>
            <a:off x="7967663" y="2492376"/>
            <a:ext cx="0" cy="3241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4364" name="Line 28"/>
          <p:cNvSpPr>
            <a:spLocks noChangeShapeType="1"/>
          </p:cNvSpPr>
          <p:nvPr/>
        </p:nvSpPr>
        <p:spPr bwMode="auto">
          <a:xfrm>
            <a:off x="8616950" y="4149725"/>
            <a:ext cx="0" cy="1079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4365" name="Line 29"/>
          <p:cNvSpPr>
            <a:spLocks noChangeShapeType="1"/>
          </p:cNvSpPr>
          <p:nvPr/>
        </p:nvSpPr>
        <p:spPr bwMode="auto">
          <a:xfrm>
            <a:off x="2351088" y="3392488"/>
            <a:ext cx="0" cy="107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4367" name="Line 31"/>
          <p:cNvSpPr>
            <a:spLocks noChangeShapeType="1"/>
          </p:cNvSpPr>
          <p:nvPr/>
        </p:nvSpPr>
        <p:spPr bwMode="auto">
          <a:xfrm>
            <a:off x="4079876" y="404813"/>
            <a:ext cx="360363"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4368" name="Text Box 32"/>
          <p:cNvSpPr txBox="1">
            <a:spLocks noChangeArrowheads="1"/>
          </p:cNvSpPr>
          <p:nvPr/>
        </p:nvSpPr>
        <p:spPr bwMode="auto">
          <a:xfrm>
            <a:off x="4440239" y="836614"/>
            <a:ext cx="3311525" cy="376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uk-UA" altLang="ru-RU">
                <a:latin typeface="Times New Roman" panose="02020603050405020304" pitchFamily="18" charset="0"/>
                <a:cs typeface="Times New Roman" panose="02020603050405020304" pitchFamily="18" charset="0"/>
              </a:rPr>
              <a:t>Господарський механізм</a:t>
            </a:r>
            <a:endParaRPr lang="ru-RU" altLang="ru-RU">
              <a:latin typeface="Times New Roman" panose="02020603050405020304" pitchFamily="18" charset="0"/>
              <a:cs typeface="Times New Roman" panose="02020603050405020304" pitchFamily="18" charset="0"/>
            </a:endParaRPr>
          </a:p>
        </p:txBody>
      </p:sp>
      <p:sp>
        <p:nvSpPr>
          <p:cNvPr id="14369" name="Text Box 33"/>
          <p:cNvSpPr txBox="1">
            <a:spLocks noChangeArrowheads="1"/>
          </p:cNvSpPr>
          <p:nvPr/>
        </p:nvSpPr>
        <p:spPr bwMode="auto">
          <a:xfrm>
            <a:off x="8112126" y="836614"/>
            <a:ext cx="2233613" cy="376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uk-UA" altLang="ru-RU">
                <a:latin typeface="Times New Roman" panose="02020603050405020304" pitchFamily="18" charset="0"/>
                <a:cs typeface="Times New Roman" panose="02020603050405020304" pitchFamily="18" charset="0"/>
              </a:rPr>
              <a:t>Економічні закони</a:t>
            </a:r>
            <a:endParaRPr lang="ru-RU" altLang="ru-RU">
              <a:latin typeface="Times New Roman" panose="02020603050405020304" pitchFamily="18" charset="0"/>
              <a:cs typeface="Times New Roman" panose="02020603050405020304" pitchFamily="18" charset="0"/>
            </a:endParaRPr>
          </a:p>
        </p:txBody>
      </p:sp>
      <p:sp>
        <p:nvSpPr>
          <p:cNvPr id="14370" name="Line 34"/>
          <p:cNvSpPr>
            <a:spLocks noChangeShapeType="1"/>
          </p:cNvSpPr>
          <p:nvPr/>
        </p:nvSpPr>
        <p:spPr bwMode="auto">
          <a:xfrm>
            <a:off x="7751763" y="1052513"/>
            <a:ext cx="3238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4371" name="Line 35"/>
          <p:cNvSpPr>
            <a:spLocks noChangeShapeType="1"/>
          </p:cNvSpPr>
          <p:nvPr/>
        </p:nvSpPr>
        <p:spPr bwMode="auto">
          <a:xfrm>
            <a:off x="6096000" y="1196975"/>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4372" name="Line 36"/>
          <p:cNvSpPr>
            <a:spLocks noChangeShapeType="1"/>
          </p:cNvSpPr>
          <p:nvPr/>
        </p:nvSpPr>
        <p:spPr bwMode="auto">
          <a:xfrm>
            <a:off x="2135189" y="1412875"/>
            <a:ext cx="79216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4373" name="Line 37"/>
          <p:cNvSpPr>
            <a:spLocks noChangeShapeType="1"/>
          </p:cNvSpPr>
          <p:nvPr/>
        </p:nvSpPr>
        <p:spPr bwMode="auto">
          <a:xfrm>
            <a:off x="6167438" y="1412876"/>
            <a:ext cx="0"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4374" name="Text Box 38"/>
          <p:cNvSpPr txBox="1">
            <a:spLocks noChangeArrowheads="1"/>
          </p:cNvSpPr>
          <p:nvPr/>
        </p:nvSpPr>
        <p:spPr bwMode="auto">
          <a:xfrm>
            <a:off x="9840914" y="1557338"/>
            <a:ext cx="827087" cy="5270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uk-UA" altLang="ru-RU" sz="1400">
                <a:latin typeface="Arial Unicode MS" panose="020B0604020202020204" pitchFamily="34" charset="-128"/>
              </a:rPr>
              <a:t>Меха-нізм КУ</a:t>
            </a:r>
            <a:endParaRPr lang="ru-RU" altLang="ru-RU" sz="1400">
              <a:latin typeface="Arial Unicode MS" panose="020B0604020202020204" pitchFamily="34" charset="-128"/>
            </a:endParaRPr>
          </a:p>
        </p:txBody>
      </p:sp>
      <p:sp>
        <p:nvSpPr>
          <p:cNvPr id="14375" name="Line 39"/>
          <p:cNvSpPr>
            <a:spLocks noChangeShapeType="1"/>
          </p:cNvSpPr>
          <p:nvPr/>
        </p:nvSpPr>
        <p:spPr bwMode="auto">
          <a:xfrm flipV="1">
            <a:off x="10056813" y="1412876"/>
            <a:ext cx="0"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4376" name="Text Box 40"/>
          <p:cNvSpPr txBox="1">
            <a:spLocks noChangeArrowheads="1"/>
          </p:cNvSpPr>
          <p:nvPr/>
        </p:nvSpPr>
        <p:spPr bwMode="auto">
          <a:xfrm>
            <a:off x="1524001" y="1557338"/>
            <a:ext cx="2124075" cy="5270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uk-UA" altLang="ru-RU" sz="1400">
                <a:latin typeface="Arial Unicode MS" panose="020B0604020202020204" pitchFamily="34" charset="-128"/>
              </a:rPr>
              <a:t>Механізм ринкового саморегулювання</a:t>
            </a:r>
            <a:endParaRPr lang="ru-RU" altLang="ru-RU" sz="1400">
              <a:latin typeface="Arial Unicode MS" panose="020B0604020202020204" pitchFamily="34" charset="-128"/>
            </a:endParaRPr>
          </a:p>
        </p:txBody>
      </p:sp>
      <p:sp>
        <p:nvSpPr>
          <p:cNvPr id="14377" name="Line 41"/>
          <p:cNvSpPr>
            <a:spLocks noChangeShapeType="1"/>
          </p:cNvSpPr>
          <p:nvPr/>
        </p:nvSpPr>
        <p:spPr bwMode="auto">
          <a:xfrm>
            <a:off x="2135188" y="1412876"/>
            <a:ext cx="0"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4378" name="Text Box 42"/>
          <p:cNvSpPr txBox="1">
            <a:spLocks noChangeArrowheads="1"/>
          </p:cNvSpPr>
          <p:nvPr/>
        </p:nvSpPr>
        <p:spPr bwMode="auto">
          <a:xfrm>
            <a:off x="4583114" y="3068639"/>
            <a:ext cx="1152525" cy="314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uk-UA" altLang="ru-RU" sz="1400">
                <a:latin typeface="Arial Unicode MS" panose="020B0604020202020204" pitchFamily="34" charset="-128"/>
              </a:rPr>
              <a:t>правові</a:t>
            </a:r>
            <a:endParaRPr lang="ru-RU" altLang="ru-RU" sz="1400">
              <a:latin typeface="Arial Unicode MS" panose="020B0604020202020204" pitchFamily="34" charset="-128"/>
            </a:endParaRPr>
          </a:p>
        </p:txBody>
      </p:sp>
      <p:sp>
        <p:nvSpPr>
          <p:cNvPr id="14379" name="Line 43"/>
          <p:cNvSpPr>
            <a:spLocks noChangeShapeType="1"/>
          </p:cNvSpPr>
          <p:nvPr/>
        </p:nvSpPr>
        <p:spPr bwMode="auto">
          <a:xfrm>
            <a:off x="3792538" y="3392488"/>
            <a:ext cx="0" cy="107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4381" name="Line 45"/>
          <p:cNvSpPr>
            <a:spLocks noChangeShapeType="1"/>
          </p:cNvSpPr>
          <p:nvPr/>
        </p:nvSpPr>
        <p:spPr bwMode="auto">
          <a:xfrm>
            <a:off x="5016500" y="3392488"/>
            <a:ext cx="0" cy="107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4384" name="Text Box 48"/>
          <p:cNvSpPr txBox="1">
            <a:spLocks noChangeArrowheads="1"/>
          </p:cNvSpPr>
          <p:nvPr/>
        </p:nvSpPr>
        <p:spPr bwMode="auto">
          <a:xfrm>
            <a:off x="4583114" y="3500438"/>
            <a:ext cx="1150937" cy="9064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buFontTx/>
              <a:buChar char="•"/>
            </a:pPr>
            <a:r>
              <a:rPr lang="uk-UA" altLang="ru-RU" sz="1600">
                <a:latin typeface="Verdana" panose="020B0604030504040204" pitchFamily="34" charset="0"/>
              </a:rPr>
              <a:t> </a:t>
            </a:r>
            <a:r>
              <a:rPr lang="uk-UA" altLang="ru-RU" sz="1400">
                <a:latin typeface="Times New Roman" panose="02020603050405020304" pitchFamily="18" charset="0"/>
                <a:cs typeface="Times New Roman" panose="02020603050405020304" pitchFamily="18" charset="0"/>
              </a:rPr>
              <a:t>Закони;</a:t>
            </a:r>
          </a:p>
          <a:p>
            <a:pPr>
              <a:lnSpc>
                <a:spcPct val="120000"/>
              </a:lnSpc>
              <a:buFontTx/>
              <a:buChar char="•"/>
            </a:pPr>
            <a:r>
              <a:rPr lang="uk-UA" altLang="ru-RU" sz="1400">
                <a:latin typeface="Times New Roman" panose="02020603050405020304" pitchFamily="18" charset="0"/>
                <a:cs typeface="Times New Roman" panose="02020603050405020304" pitchFamily="18" charset="0"/>
              </a:rPr>
              <a:t> Кодекси</a:t>
            </a:r>
            <a:r>
              <a:rPr lang="uk-UA" altLang="ru-RU" sz="1400">
                <a:latin typeface="Times New Roman" panose="02020603050405020304" pitchFamily="18" charset="0"/>
              </a:rPr>
              <a:t>;</a:t>
            </a:r>
          </a:p>
          <a:p>
            <a:pPr>
              <a:lnSpc>
                <a:spcPct val="120000"/>
              </a:lnSpc>
              <a:buFontTx/>
              <a:buChar char="•"/>
            </a:pPr>
            <a:endParaRPr lang="ru-RU" altLang="ru-RU" sz="1400">
              <a:latin typeface="Times New Roman" panose="02020603050405020304" pitchFamily="18" charset="0"/>
            </a:endParaRPr>
          </a:p>
        </p:txBody>
      </p:sp>
      <p:sp>
        <p:nvSpPr>
          <p:cNvPr id="14385" name="Text Box 49"/>
          <p:cNvSpPr txBox="1">
            <a:spLocks noChangeArrowheads="1"/>
          </p:cNvSpPr>
          <p:nvPr/>
        </p:nvSpPr>
        <p:spPr bwMode="auto">
          <a:xfrm>
            <a:off x="5880101" y="3068639"/>
            <a:ext cx="1368425" cy="314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uk-UA" altLang="ru-RU" sz="1400">
                <a:latin typeface="Times New Roman" panose="02020603050405020304" pitchFamily="18" charset="0"/>
              </a:rPr>
              <a:t>Соц.-психолог</a:t>
            </a:r>
            <a:endParaRPr lang="ru-RU" altLang="ru-RU" sz="1400">
              <a:latin typeface="Times New Roman" panose="02020603050405020304" pitchFamily="18" charset="0"/>
            </a:endParaRPr>
          </a:p>
        </p:txBody>
      </p:sp>
      <p:sp>
        <p:nvSpPr>
          <p:cNvPr id="14387" name="Line 51"/>
          <p:cNvSpPr>
            <a:spLocks noChangeShapeType="1"/>
          </p:cNvSpPr>
          <p:nvPr/>
        </p:nvSpPr>
        <p:spPr bwMode="auto">
          <a:xfrm>
            <a:off x="6240463" y="3392488"/>
            <a:ext cx="0" cy="107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4388" name="Text Box 52"/>
          <p:cNvSpPr txBox="1">
            <a:spLocks noChangeArrowheads="1"/>
          </p:cNvSpPr>
          <p:nvPr/>
        </p:nvSpPr>
        <p:spPr bwMode="auto">
          <a:xfrm>
            <a:off x="5880100" y="3500438"/>
            <a:ext cx="1296988" cy="226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uk-UA" altLang="ru-RU" sz="1600">
                <a:latin typeface="Verdana" panose="020B0604030504040204" pitchFamily="34" charset="0"/>
              </a:rPr>
              <a:t> </a:t>
            </a:r>
            <a:r>
              <a:rPr lang="uk-UA" altLang="ru-RU" sz="1400">
                <a:latin typeface="Times New Roman" panose="02020603050405020304" pitchFamily="18" charset="0"/>
                <a:cs typeface="Times New Roman" panose="02020603050405020304" pitchFamily="18" charset="0"/>
              </a:rPr>
              <a:t>моральне стимулюван-ня;</a:t>
            </a:r>
          </a:p>
          <a:p>
            <a:pPr>
              <a:buFontTx/>
              <a:buChar char="•"/>
            </a:pPr>
            <a:r>
              <a:rPr lang="uk-UA" altLang="ru-RU" sz="1400">
                <a:latin typeface="Times New Roman" panose="02020603050405020304" pitchFamily="18" charset="0"/>
                <a:cs typeface="Times New Roman" panose="02020603050405020304" pitchFamily="18" charset="0"/>
              </a:rPr>
              <a:t> пропагуван-ня ідей у ЗМІ;</a:t>
            </a:r>
          </a:p>
          <a:p>
            <a:pPr>
              <a:buFontTx/>
              <a:buChar char="•"/>
            </a:pPr>
            <a:r>
              <a:rPr lang="uk-UA" altLang="ru-RU" sz="1400">
                <a:latin typeface="Times New Roman" panose="02020603050405020304" pitchFamily="18" charset="0"/>
                <a:cs typeface="Times New Roman" panose="02020603050405020304" pitchFamily="18" charset="0"/>
              </a:rPr>
              <a:t>публічні дискусії;</a:t>
            </a:r>
          </a:p>
          <a:p>
            <a:pPr>
              <a:buFontTx/>
              <a:buChar char="•"/>
            </a:pPr>
            <a:r>
              <a:rPr lang="uk-UA" altLang="ru-RU" sz="1400">
                <a:latin typeface="Times New Roman" panose="02020603050405020304" pitchFamily="18" charset="0"/>
                <a:cs typeface="Times New Roman" panose="02020603050405020304" pitchFamily="18" charset="0"/>
              </a:rPr>
              <a:t>тощо</a:t>
            </a:r>
          </a:p>
          <a:p>
            <a:endParaRPr lang="uk-UA" altLang="ru-RU" sz="1400">
              <a:latin typeface="Times New Roman" panose="02020603050405020304" pitchFamily="18" charset="0"/>
              <a:cs typeface="Times New Roman" panose="02020603050405020304" pitchFamily="18" charset="0"/>
            </a:endParaRPr>
          </a:p>
          <a:p>
            <a:pPr>
              <a:buFontTx/>
              <a:buChar char="•"/>
            </a:pPr>
            <a:endParaRPr lang="ru-RU" altLang="ru-RU" sz="1400">
              <a:latin typeface="Arial Unicode MS" panose="020B0604020202020204" pitchFamily="34" charset="-128"/>
            </a:endParaRPr>
          </a:p>
        </p:txBody>
      </p:sp>
      <p:sp>
        <p:nvSpPr>
          <p:cNvPr id="14390" name="Line 54"/>
          <p:cNvSpPr>
            <a:spLocks noChangeShapeType="1"/>
          </p:cNvSpPr>
          <p:nvPr/>
        </p:nvSpPr>
        <p:spPr bwMode="auto">
          <a:xfrm>
            <a:off x="3719513" y="2565400"/>
            <a:ext cx="1223962" cy="5032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4391" name="Line 55"/>
          <p:cNvSpPr>
            <a:spLocks noChangeShapeType="1"/>
          </p:cNvSpPr>
          <p:nvPr/>
        </p:nvSpPr>
        <p:spPr bwMode="auto">
          <a:xfrm>
            <a:off x="3719514" y="2565400"/>
            <a:ext cx="2592387" cy="5032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4392" name="Line 56"/>
          <p:cNvSpPr>
            <a:spLocks noChangeShapeType="1"/>
          </p:cNvSpPr>
          <p:nvPr/>
        </p:nvSpPr>
        <p:spPr bwMode="auto">
          <a:xfrm>
            <a:off x="7967664" y="2924175"/>
            <a:ext cx="504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4393" name="Line 57"/>
          <p:cNvSpPr>
            <a:spLocks noChangeShapeType="1"/>
          </p:cNvSpPr>
          <p:nvPr/>
        </p:nvSpPr>
        <p:spPr bwMode="auto">
          <a:xfrm>
            <a:off x="7967664" y="3860800"/>
            <a:ext cx="504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4394" name="Line 58"/>
          <p:cNvSpPr>
            <a:spLocks noChangeShapeType="1"/>
          </p:cNvSpPr>
          <p:nvPr/>
        </p:nvSpPr>
        <p:spPr bwMode="auto">
          <a:xfrm>
            <a:off x="7967663" y="5734050"/>
            <a:ext cx="5778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4395" name="Line 59"/>
          <p:cNvSpPr>
            <a:spLocks noChangeShapeType="1"/>
          </p:cNvSpPr>
          <p:nvPr/>
        </p:nvSpPr>
        <p:spPr bwMode="auto">
          <a:xfrm>
            <a:off x="8616951" y="4365625"/>
            <a:ext cx="3587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4396" name="Line 60"/>
          <p:cNvSpPr>
            <a:spLocks noChangeShapeType="1"/>
          </p:cNvSpPr>
          <p:nvPr/>
        </p:nvSpPr>
        <p:spPr bwMode="auto">
          <a:xfrm>
            <a:off x="8616951" y="4797425"/>
            <a:ext cx="3587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4397" name="Line 61"/>
          <p:cNvSpPr>
            <a:spLocks noChangeShapeType="1"/>
          </p:cNvSpPr>
          <p:nvPr/>
        </p:nvSpPr>
        <p:spPr bwMode="auto">
          <a:xfrm>
            <a:off x="8616951" y="5229225"/>
            <a:ext cx="3587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4398" name="Text Box 62"/>
          <p:cNvSpPr txBox="1">
            <a:spLocks noChangeArrowheads="1"/>
          </p:cNvSpPr>
          <p:nvPr/>
        </p:nvSpPr>
        <p:spPr bwMode="auto">
          <a:xfrm>
            <a:off x="1524000" y="6308726"/>
            <a:ext cx="914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uk-UA" altLang="ru-RU" b="1" dirty="0">
                <a:latin typeface="Times New Roman" panose="02020603050405020304" pitchFamily="18" charset="0"/>
                <a:cs typeface="Times New Roman" panose="02020603050405020304" pitchFamily="18" charset="0"/>
              </a:rPr>
              <a:t>Механізм регулювання сільськогосподарського виробництва</a:t>
            </a:r>
            <a:endParaRPr lang="ru-RU" altLang="ru-RU" b="1" dirty="0">
              <a:latin typeface="Times New Roman" panose="02020603050405020304" pitchFamily="18" charset="0"/>
              <a:cs typeface="Times New Roman" panose="02020603050405020304" pitchFamily="18" charset="0"/>
            </a:endParaRPr>
          </a:p>
        </p:txBody>
      </p:sp>
      <p:sp>
        <p:nvSpPr>
          <p:cNvPr id="14399" name="Text Box 63"/>
          <p:cNvSpPr txBox="1">
            <a:spLocks noChangeArrowheads="1"/>
          </p:cNvSpPr>
          <p:nvPr/>
        </p:nvSpPr>
        <p:spPr bwMode="auto">
          <a:xfrm>
            <a:off x="8112125" y="188913"/>
            <a:ext cx="2376488" cy="431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50000"/>
              </a:spcBef>
            </a:pPr>
            <a:r>
              <a:rPr lang="uk-UA" altLang="ru-RU" sz="1600">
                <a:latin typeface="Times New Roman" panose="02020603050405020304" pitchFamily="18" charset="0"/>
                <a:cs typeface="Times New Roman" panose="02020603050405020304" pitchFamily="18" charset="0"/>
              </a:rPr>
              <a:t>Суб'єкти регулювання</a:t>
            </a:r>
            <a:endParaRPr lang="ru-RU" altLang="ru-RU" sz="1600">
              <a:latin typeface="Times New Roman" panose="02020603050405020304" pitchFamily="18" charset="0"/>
              <a:cs typeface="Times New Roman" panose="02020603050405020304" pitchFamily="18" charset="0"/>
            </a:endParaRPr>
          </a:p>
        </p:txBody>
      </p:sp>
      <p:sp>
        <p:nvSpPr>
          <p:cNvPr id="14400" name="Line 64"/>
          <p:cNvSpPr>
            <a:spLocks noChangeShapeType="1"/>
          </p:cNvSpPr>
          <p:nvPr/>
        </p:nvSpPr>
        <p:spPr bwMode="auto">
          <a:xfrm>
            <a:off x="7751763" y="333375"/>
            <a:ext cx="3603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4401" name="Text Box 65"/>
          <p:cNvSpPr txBox="1">
            <a:spLocks noChangeArrowheads="1"/>
          </p:cNvSpPr>
          <p:nvPr/>
        </p:nvSpPr>
        <p:spPr bwMode="auto">
          <a:xfrm>
            <a:off x="1595439" y="5949950"/>
            <a:ext cx="9007475" cy="249238"/>
          </a:xfrm>
          <a:prstGeom prst="rect">
            <a:avLst/>
          </a:prstGeom>
          <a:solidFill>
            <a:srgbClr val="FFFFFF"/>
          </a:solidFill>
          <a:ln w="9525">
            <a:solidFill>
              <a:srgbClr val="000000"/>
            </a:solidFill>
            <a:miter lim="800000"/>
            <a:headEnd/>
            <a:tailEnd/>
          </a:ln>
        </p:spPr>
        <p:txBody>
          <a:bodyPr/>
          <a:lstStyle/>
          <a:p>
            <a:pPr algn="ctr"/>
            <a:r>
              <a:rPr lang="uk-UA" altLang="zh-CN" sz="1400">
                <a:latin typeface="Times New Roman" panose="02020603050405020304" pitchFamily="18" charset="0"/>
                <a:cs typeface="Times New Roman" panose="02020603050405020304" pitchFamily="18" charset="0"/>
              </a:rPr>
              <a:t>Об'єкти регулювання</a:t>
            </a:r>
            <a:endParaRPr lang="uk-UA" altLang="ru-RU" sz="1400">
              <a:latin typeface="Times New Roman" panose="02020603050405020304" pitchFamily="18" charset="0"/>
              <a:cs typeface="Times New Roman" panose="02020603050405020304" pitchFamily="18" charset="0"/>
            </a:endParaRPr>
          </a:p>
        </p:txBody>
      </p:sp>
      <p:sp>
        <p:nvSpPr>
          <p:cNvPr id="14402" name="Line 66"/>
          <p:cNvSpPr>
            <a:spLocks noChangeShapeType="1"/>
          </p:cNvSpPr>
          <p:nvPr/>
        </p:nvSpPr>
        <p:spPr bwMode="auto">
          <a:xfrm>
            <a:off x="1631950" y="2060575"/>
            <a:ext cx="0" cy="388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4403" name="Line 67"/>
          <p:cNvSpPr>
            <a:spLocks noChangeShapeType="1"/>
          </p:cNvSpPr>
          <p:nvPr/>
        </p:nvSpPr>
        <p:spPr bwMode="auto">
          <a:xfrm>
            <a:off x="2424113" y="5229226"/>
            <a:ext cx="0" cy="7207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4404" name="Line 68"/>
          <p:cNvSpPr>
            <a:spLocks noChangeShapeType="1"/>
          </p:cNvSpPr>
          <p:nvPr/>
        </p:nvSpPr>
        <p:spPr bwMode="auto">
          <a:xfrm>
            <a:off x="3863975" y="5661026"/>
            <a:ext cx="0" cy="288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4405" name="Line 69"/>
          <p:cNvSpPr>
            <a:spLocks noChangeShapeType="1"/>
          </p:cNvSpPr>
          <p:nvPr/>
        </p:nvSpPr>
        <p:spPr bwMode="auto">
          <a:xfrm>
            <a:off x="5159375" y="4365626"/>
            <a:ext cx="0" cy="15843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4406" name="Line 70"/>
          <p:cNvSpPr>
            <a:spLocks noChangeShapeType="1"/>
          </p:cNvSpPr>
          <p:nvPr/>
        </p:nvSpPr>
        <p:spPr bwMode="auto">
          <a:xfrm>
            <a:off x="6456363" y="5734050"/>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4407" name="Line 71"/>
          <p:cNvSpPr>
            <a:spLocks noChangeShapeType="1"/>
          </p:cNvSpPr>
          <p:nvPr/>
        </p:nvSpPr>
        <p:spPr bwMode="auto">
          <a:xfrm>
            <a:off x="7535863" y="2492376"/>
            <a:ext cx="0" cy="34575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4408" name="Line 72"/>
          <p:cNvSpPr>
            <a:spLocks noChangeShapeType="1"/>
          </p:cNvSpPr>
          <p:nvPr/>
        </p:nvSpPr>
        <p:spPr bwMode="auto">
          <a:xfrm>
            <a:off x="10488613" y="2060576"/>
            <a:ext cx="0" cy="38893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pic>
        <p:nvPicPr>
          <p:cNvPr id="65" name="Picture 15" descr="logo - EF"/>
          <p:cNvPicPr>
            <a:picLocks noChangeAspect="1" noChangeArrowheads="1"/>
          </p:cNvPicPr>
          <p:nvPr/>
        </p:nvPicPr>
        <p:blipFill>
          <a:blip r:embed="rId2"/>
          <a:srcRect/>
          <a:stretch>
            <a:fillRect/>
          </a:stretch>
        </p:blipFill>
        <p:spPr bwMode="auto">
          <a:xfrm>
            <a:off x="0" y="1"/>
            <a:ext cx="723101" cy="737420"/>
          </a:xfrm>
          <a:prstGeom prst="rect">
            <a:avLst/>
          </a:prstGeom>
          <a:noFill/>
          <a:ln w="9525">
            <a:noFill/>
            <a:miter lim="800000"/>
            <a:headEnd/>
            <a:tailEnd/>
          </a:ln>
        </p:spPr>
      </p:pic>
    </p:spTree>
    <p:extLst>
      <p:ext uri="{BB962C8B-B14F-4D97-AF65-F5344CB8AC3E}">
        <p14:creationId xmlns:p14="http://schemas.microsoft.com/office/powerpoint/2010/main" val="2646019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38623"/>
            <a:ext cx="10515600" cy="926780"/>
          </a:xfrm>
        </p:spPr>
        <p:txBody>
          <a:bodyPr>
            <a:normAutofit fontScale="90000"/>
          </a:bodyPr>
          <a:lstStyle/>
          <a:p>
            <a:pPr algn="ctr"/>
            <a:r>
              <a:rPr lang="uk-UA" sz="4000" b="1" dirty="0">
                <a:solidFill>
                  <a:schemeClr val="accent5">
                    <a:lumMod val="75000"/>
                  </a:schemeClr>
                </a:solidFill>
                <a:latin typeface="Arial" panose="020B0604020202020204" pitchFamily="34" charset="0"/>
                <a:cs typeface="Arial" panose="020B0604020202020204" pitchFamily="34" charset="0"/>
              </a:rPr>
              <a:t>1. Взаємозв'язок сільського господарства з іншими секторами економіки</a:t>
            </a:r>
            <a:endParaRPr lang="uk-UA" dirty="0"/>
          </a:p>
        </p:txBody>
      </p:sp>
      <p:sp>
        <p:nvSpPr>
          <p:cNvPr id="3" name="Объект 2"/>
          <p:cNvSpPr>
            <a:spLocks noGrp="1"/>
          </p:cNvSpPr>
          <p:nvPr>
            <p:ph idx="1"/>
          </p:nvPr>
        </p:nvSpPr>
        <p:spPr>
          <a:xfrm>
            <a:off x="712365" y="1372618"/>
            <a:ext cx="10515600" cy="4877179"/>
          </a:xfrm>
        </p:spPr>
        <p:txBody>
          <a:bodyPr>
            <a:normAutofit fontScale="92500"/>
          </a:bodyPr>
          <a:lstStyle/>
          <a:p>
            <a:pPr marL="0" indent="0" algn="just">
              <a:buNone/>
            </a:pPr>
            <a:r>
              <a:rPr lang="uk-UA" dirty="0"/>
              <a:t>	</a:t>
            </a:r>
            <a:r>
              <a:rPr lang="uk-UA" dirty="0">
                <a:latin typeface="Arial" panose="020B0604020202020204" pitchFamily="34" charset="0"/>
                <a:cs typeface="Arial" panose="020B0604020202020204" pitchFamily="34" charset="0"/>
              </a:rPr>
              <a:t>Аграрний сектор України з його базовою складовою сільським господарством, є </a:t>
            </a:r>
            <a:r>
              <a:rPr lang="uk-UA" dirty="0" err="1">
                <a:latin typeface="Arial" panose="020B0604020202020204" pitchFamily="34" charset="0"/>
                <a:cs typeface="Arial" panose="020B0604020202020204" pitchFamily="34" charset="0"/>
              </a:rPr>
              <a:t>системоутворюючим</a:t>
            </a:r>
            <a:r>
              <a:rPr lang="uk-UA" dirty="0">
                <a:latin typeface="Arial" panose="020B0604020202020204" pitchFamily="34" charset="0"/>
                <a:cs typeface="Arial" panose="020B0604020202020204" pitchFamily="34" charset="0"/>
              </a:rPr>
              <a:t> у національній економіці, формує засади збереження суверенності держави – продовольчу та, у визначених межах, економічну, екологічну й енергетичну безпеку, зумовлює розвиток технологічно пов’язаних галузей національної економіки та формує соціально-економічні основи розвитку сільських територій. </a:t>
            </a:r>
          </a:p>
          <a:p>
            <a:pPr marL="0" indent="0" algn="just">
              <a:buNone/>
            </a:pPr>
            <a:r>
              <a:rPr lang="uk-UA" dirty="0">
                <a:latin typeface="Arial" panose="020B0604020202020204" pitchFamily="34" charset="0"/>
                <a:cs typeface="Arial" panose="020B0604020202020204" pitchFamily="34" charset="0"/>
              </a:rPr>
              <a:t>	Поняття сільське господарство трактується як галузь народного господарства, яка виробляє сільськогосподарську продукцію, включає рослинництво і тваринництво та первинну переробку продукції. Ця галузь забезпечує потреби населення в продуктах харчування і в сировині для текстильної, взуттєвої, парфумерної і харчової промисловості.</a:t>
            </a:r>
          </a:p>
          <a:p>
            <a:pPr marL="0" indent="0" algn="just">
              <a:buNone/>
            </a:pPr>
            <a:endParaRPr lang="uk-UA" dirty="0">
              <a:latin typeface="Arial" panose="020B0604020202020204" pitchFamily="34" charset="0"/>
              <a:cs typeface="Arial" panose="020B0604020202020204" pitchFamily="34" charset="0"/>
            </a:endParaRPr>
          </a:p>
        </p:txBody>
      </p:sp>
      <p:pic>
        <p:nvPicPr>
          <p:cNvPr id="4" name="Picture 15" descr="logo - EF"/>
          <p:cNvPicPr>
            <a:picLocks noChangeAspect="1" noChangeArrowheads="1"/>
          </p:cNvPicPr>
          <p:nvPr/>
        </p:nvPicPr>
        <p:blipFill>
          <a:blip r:embed="rId2"/>
          <a:srcRect/>
          <a:stretch>
            <a:fillRect/>
          </a:stretch>
        </p:blipFill>
        <p:spPr bwMode="auto">
          <a:xfrm>
            <a:off x="0" y="0"/>
            <a:ext cx="773253" cy="788565"/>
          </a:xfrm>
          <a:prstGeom prst="rect">
            <a:avLst/>
          </a:prstGeom>
          <a:noFill/>
          <a:ln w="9525">
            <a:noFill/>
            <a:miter lim="800000"/>
            <a:headEnd/>
            <a:tailEnd/>
          </a:ln>
        </p:spPr>
      </p:pic>
    </p:spTree>
    <p:extLst>
      <p:ext uri="{BB962C8B-B14F-4D97-AF65-F5344CB8AC3E}">
        <p14:creationId xmlns:p14="http://schemas.microsoft.com/office/powerpoint/2010/main" val="20909026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034797"/>
          </a:xfrm>
        </p:spPr>
        <p:txBody>
          <a:bodyPr>
            <a:normAutofit fontScale="90000"/>
          </a:bodyPr>
          <a:lstStyle/>
          <a:p>
            <a:pPr algn="ctr"/>
            <a:r>
              <a:rPr lang="uk-UA" sz="3600" b="1" dirty="0">
                <a:solidFill>
                  <a:schemeClr val="accent5">
                    <a:lumMod val="75000"/>
                  </a:schemeClr>
                </a:solidFill>
                <a:latin typeface="Arial" panose="020B0604020202020204" pitchFamily="34" charset="0"/>
                <a:cs typeface="Arial" panose="020B0604020202020204" pitchFamily="34" charset="0"/>
              </a:rPr>
              <a:t>Для більшості країн основними цілями аграрної політики є:</a:t>
            </a:r>
            <a:br>
              <a:rPr lang="ru-RU" b="1" dirty="0">
                <a:solidFill>
                  <a:schemeClr val="accent5">
                    <a:lumMod val="75000"/>
                  </a:schemeClr>
                </a:solidFill>
              </a:rPr>
            </a:br>
            <a:endParaRPr lang="ru-RU" b="1" dirty="0">
              <a:solidFill>
                <a:schemeClr val="accent5">
                  <a:lumMod val="75000"/>
                </a:schemeClr>
              </a:solidFill>
            </a:endParaRPr>
          </a:p>
        </p:txBody>
      </p:sp>
      <p:sp>
        <p:nvSpPr>
          <p:cNvPr id="3" name="Объект 2"/>
          <p:cNvSpPr>
            <a:spLocks noGrp="1"/>
          </p:cNvSpPr>
          <p:nvPr>
            <p:ph idx="1"/>
          </p:nvPr>
        </p:nvSpPr>
        <p:spPr>
          <a:xfrm>
            <a:off x="838200" y="1246172"/>
            <a:ext cx="10515600" cy="5251731"/>
          </a:xfrm>
        </p:spPr>
        <p:txBody>
          <a:bodyPr>
            <a:normAutofit fontScale="92500" lnSpcReduction="20000"/>
          </a:bodyPr>
          <a:lstStyle/>
          <a:p>
            <a:pPr lvl="0"/>
            <a:r>
              <a:rPr lang="uk-UA" dirty="0">
                <a:latin typeface="Arial" panose="020B0604020202020204" pitchFamily="34" charset="0"/>
                <a:cs typeface="Arial" panose="020B0604020202020204" pitchFamily="34" charset="0"/>
              </a:rPr>
              <a:t>достатнє забезпечення потреб споживачів і переробної промисловості;</a:t>
            </a:r>
            <a:endParaRPr lang="ru-RU" dirty="0">
              <a:latin typeface="Arial" panose="020B0604020202020204" pitchFamily="34" charset="0"/>
              <a:cs typeface="Arial" panose="020B0604020202020204" pitchFamily="34" charset="0"/>
            </a:endParaRPr>
          </a:p>
          <a:p>
            <a:pPr lvl="0"/>
            <a:r>
              <a:rPr lang="uk-UA" dirty="0">
                <a:latin typeface="Arial" panose="020B0604020202020204" pitchFamily="34" charset="0"/>
                <a:cs typeface="Arial" panose="020B0604020202020204" pitchFamily="34" charset="0"/>
              </a:rPr>
              <a:t>забезпечення високої якості продуктів харчування;</a:t>
            </a:r>
            <a:endParaRPr lang="ru-RU" dirty="0">
              <a:latin typeface="Arial" panose="020B0604020202020204" pitchFamily="34" charset="0"/>
              <a:cs typeface="Arial" panose="020B0604020202020204" pitchFamily="34" charset="0"/>
            </a:endParaRPr>
          </a:p>
          <a:p>
            <a:pPr lvl="0"/>
            <a:r>
              <a:rPr lang="uk-UA" dirty="0">
                <a:latin typeface="Arial" panose="020B0604020202020204" pitchFamily="34" charset="0"/>
                <a:cs typeface="Arial" panose="020B0604020202020204" pitchFamily="34" charset="0"/>
              </a:rPr>
              <a:t>поліпшення міжгалузевого і міжрегіонального розподілу ресурсів;</a:t>
            </a:r>
            <a:endParaRPr lang="ru-RU" dirty="0">
              <a:latin typeface="Arial" panose="020B0604020202020204" pitchFamily="34" charset="0"/>
              <a:cs typeface="Arial" panose="020B0604020202020204" pitchFamily="34" charset="0"/>
            </a:endParaRPr>
          </a:p>
          <a:p>
            <a:pPr lvl="0"/>
            <a:r>
              <a:rPr lang="uk-UA" dirty="0">
                <a:latin typeface="Arial" panose="020B0604020202020204" pitchFamily="34" charset="0"/>
                <a:cs typeface="Arial" panose="020B0604020202020204" pitchFamily="34" charset="0"/>
              </a:rPr>
              <a:t>підвищення продуктивності на основі технічного прогресу;</a:t>
            </a:r>
            <a:endParaRPr lang="ru-RU" dirty="0">
              <a:latin typeface="Arial" panose="020B0604020202020204" pitchFamily="34" charset="0"/>
              <a:cs typeface="Arial" panose="020B0604020202020204" pitchFamily="34" charset="0"/>
            </a:endParaRPr>
          </a:p>
          <a:p>
            <a:pPr lvl="0"/>
            <a:r>
              <a:rPr lang="uk-UA" dirty="0">
                <a:latin typeface="Arial" panose="020B0604020202020204" pitchFamily="34" charset="0"/>
                <a:cs typeface="Arial" panose="020B0604020202020204" pitchFamily="34" charset="0"/>
              </a:rPr>
              <a:t>покращення міжнародної конкурентоспроможності аграрного сектору країни;</a:t>
            </a:r>
            <a:endParaRPr lang="ru-RU" dirty="0">
              <a:latin typeface="Arial" panose="020B0604020202020204" pitchFamily="34" charset="0"/>
              <a:cs typeface="Arial" panose="020B0604020202020204" pitchFamily="34" charset="0"/>
            </a:endParaRPr>
          </a:p>
          <a:p>
            <a:pPr lvl="0"/>
            <a:r>
              <a:rPr lang="uk-UA" dirty="0">
                <a:latin typeface="Arial" panose="020B0604020202020204" pitchFamily="34" charset="0"/>
                <a:cs typeface="Arial" panose="020B0604020202020204" pitchFamily="34" charset="0"/>
              </a:rPr>
              <a:t>участь у світовій торгівлі;</a:t>
            </a:r>
            <a:endParaRPr lang="ru-RU" dirty="0">
              <a:latin typeface="Arial" panose="020B0604020202020204" pitchFamily="34" charset="0"/>
              <a:cs typeface="Arial" panose="020B0604020202020204" pitchFamily="34" charset="0"/>
            </a:endParaRPr>
          </a:p>
          <a:p>
            <a:pPr lvl="0"/>
            <a:r>
              <a:rPr lang="uk-UA" dirty="0">
                <a:latin typeface="Arial" panose="020B0604020202020204" pitchFamily="34" charset="0"/>
                <a:cs typeface="Arial" panose="020B0604020202020204" pitchFamily="34" charset="0"/>
              </a:rPr>
              <a:t>стабілізація цін і умов збуту;</a:t>
            </a:r>
            <a:endParaRPr lang="ru-RU" dirty="0">
              <a:latin typeface="Arial" panose="020B0604020202020204" pitchFamily="34" charset="0"/>
              <a:cs typeface="Arial" panose="020B0604020202020204" pitchFamily="34" charset="0"/>
            </a:endParaRPr>
          </a:p>
          <a:p>
            <a:pPr lvl="0"/>
            <a:r>
              <a:rPr lang="uk-UA" dirty="0">
                <a:latin typeface="Arial" panose="020B0604020202020204" pitchFamily="34" charset="0"/>
                <a:cs typeface="Arial" panose="020B0604020202020204" pitchFamily="34" charset="0"/>
              </a:rPr>
              <a:t>стабілізація і підтримка прибутку виробників;</a:t>
            </a:r>
            <a:endParaRPr lang="ru-RU" dirty="0">
              <a:latin typeface="Arial" panose="020B0604020202020204" pitchFamily="34" charset="0"/>
              <a:cs typeface="Arial" panose="020B0604020202020204" pitchFamily="34" charset="0"/>
            </a:endParaRPr>
          </a:p>
          <a:p>
            <a:pPr lvl="0"/>
            <a:r>
              <a:rPr lang="uk-UA" dirty="0">
                <a:latin typeface="Arial" panose="020B0604020202020204" pitchFamily="34" charset="0"/>
                <a:cs typeface="Arial" panose="020B0604020202020204" pitchFamily="34" charset="0"/>
              </a:rPr>
              <a:t>збереження землеробства у несприятливих </a:t>
            </a:r>
            <a:r>
              <a:rPr lang="uk-UA" dirty="0" err="1">
                <a:latin typeface="Arial" panose="020B0604020202020204" pitchFamily="34" charset="0"/>
                <a:cs typeface="Arial" panose="020B0604020202020204" pitchFamily="34" charset="0"/>
              </a:rPr>
              <a:t>природнокліматичних</a:t>
            </a:r>
            <a:r>
              <a:rPr lang="uk-UA" dirty="0">
                <a:latin typeface="Arial" panose="020B0604020202020204" pitchFamily="34" charset="0"/>
                <a:cs typeface="Arial" panose="020B0604020202020204" pitchFamily="34" charset="0"/>
              </a:rPr>
              <a:t> умовах;</a:t>
            </a:r>
            <a:endParaRPr lang="ru-RU" dirty="0">
              <a:latin typeface="Arial" panose="020B0604020202020204" pitchFamily="34" charset="0"/>
              <a:cs typeface="Arial" panose="020B0604020202020204" pitchFamily="34" charset="0"/>
            </a:endParaRPr>
          </a:p>
          <a:p>
            <a:pPr lvl="0"/>
            <a:r>
              <a:rPr lang="uk-UA" dirty="0">
                <a:latin typeface="Arial" panose="020B0604020202020204" pitchFamily="34" charset="0"/>
                <a:cs typeface="Arial" panose="020B0604020202020204" pitchFamily="34" charset="0"/>
              </a:rPr>
              <a:t>низькі ціни для споживачів;</a:t>
            </a:r>
            <a:endParaRPr lang="ru-RU" dirty="0">
              <a:latin typeface="Arial" panose="020B0604020202020204" pitchFamily="34" charset="0"/>
              <a:cs typeface="Arial" panose="020B0604020202020204" pitchFamily="34" charset="0"/>
            </a:endParaRPr>
          </a:p>
          <a:p>
            <a:pPr lvl="0"/>
            <a:r>
              <a:rPr lang="uk-UA" dirty="0">
                <a:latin typeface="Arial" panose="020B0604020202020204" pitchFamily="34" charset="0"/>
                <a:cs typeface="Arial" panose="020B0604020202020204" pitchFamily="34" charset="0"/>
              </a:rPr>
              <a:t>охорона навколишнього середовища.</a:t>
            </a:r>
            <a:endParaRPr lang="ru-RU" dirty="0">
              <a:latin typeface="Arial" panose="020B0604020202020204" pitchFamily="34" charset="0"/>
              <a:cs typeface="Arial" panose="020B0604020202020204" pitchFamily="34" charset="0"/>
            </a:endParaRPr>
          </a:p>
          <a:p>
            <a:endParaRPr lang="ru-RU" dirty="0"/>
          </a:p>
        </p:txBody>
      </p:sp>
      <p:pic>
        <p:nvPicPr>
          <p:cNvPr id="4" name="Picture 15" descr="logo - EF"/>
          <p:cNvPicPr>
            <a:picLocks noChangeAspect="1" noChangeArrowheads="1"/>
          </p:cNvPicPr>
          <p:nvPr/>
        </p:nvPicPr>
        <p:blipFill>
          <a:blip r:embed="rId2"/>
          <a:srcRect/>
          <a:stretch>
            <a:fillRect/>
          </a:stretch>
        </p:blipFill>
        <p:spPr bwMode="auto">
          <a:xfrm>
            <a:off x="0" y="1"/>
            <a:ext cx="723101" cy="737420"/>
          </a:xfrm>
          <a:prstGeom prst="rect">
            <a:avLst/>
          </a:prstGeom>
          <a:noFill/>
          <a:ln w="9525">
            <a:noFill/>
            <a:miter lim="800000"/>
            <a:headEnd/>
            <a:tailEnd/>
          </a:ln>
        </p:spPr>
      </p:pic>
    </p:spTree>
    <p:extLst>
      <p:ext uri="{BB962C8B-B14F-4D97-AF65-F5344CB8AC3E}">
        <p14:creationId xmlns:p14="http://schemas.microsoft.com/office/powerpoint/2010/main" val="40391733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104341" y="695915"/>
            <a:ext cx="11669571" cy="4874932"/>
          </a:xfrm>
          <a:prstGeom prst="rect">
            <a:avLst/>
          </a:prstGeom>
        </p:spPr>
      </p:pic>
      <p:sp>
        <p:nvSpPr>
          <p:cNvPr id="5" name="Прямоугольник 4"/>
          <p:cNvSpPr/>
          <p:nvPr/>
        </p:nvSpPr>
        <p:spPr>
          <a:xfrm>
            <a:off x="282793" y="5708412"/>
            <a:ext cx="11312665" cy="646331"/>
          </a:xfrm>
          <a:prstGeom prst="rect">
            <a:avLst/>
          </a:prstGeom>
        </p:spPr>
        <p:txBody>
          <a:bodyPr wrap="square">
            <a:spAutoFit/>
          </a:bodyPr>
          <a:lstStyle/>
          <a:p>
            <a:r>
              <a:rPr lang="uk-UA" b="1" dirty="0"/>
              <a:t>Загальною метою</a:t>
            </a:r>
            <a:r>
              <a:rPr lang="uk-UA" dirty="0"/>
              <a:t> стратегії є підвищення конкурентоздатності сільського господарства і сприяння розвитку сільських територій на сталій основі відповідно до стандартів ЄС і міжнародних стандартів</a:t>
            </a:r>
            <a:endParaRPr lang="ru-RU" dirty="0"/>
          </a:p>
        </p:txBody>
      </p:sp>
      <p:pic>
        <p:nvPicPr>
          <p:cNvPr id="6" name="Picture 15" descr="logo - EF"/>
          <p:cNvPicPr>
            <a:picLocks noChangeAspect="1" noChangeArrowheads="1"/>
          </p:cNvPicPr>
          <p:nvPr/>
        </p:nvPicPr>
        <p:blipFill>
          <a:blip r:embed="rId3"/>
          <a:srcRect/>
          <a:stretch>
            <a:fillRect/>
          </a:stretch>
        </p:blipFill>
        <p:spPr bwMode="auto">
          <a:xfrm>
            <a:off x="0" y="1"/>
            <a:ext cx="723101" cy="737420"/>
          </a:xfrm>
          <a:prstGeom prst="rect">
            <a:avLst/>
          </a:prstGeom>
          <a:noFill/>
          <a:ln w="9525">
            <a:noFill/>
            <a:miter lim="800000"/>
            <a:headEnd/>
            <a:tailEnd/>
          </a:ln>
        </p:spPr>
      </p:pic>
    </p:spTree>
    <p:extLst>
      <p:ext uri="{BB962C8B-B14F-4D97-AF65-F5344CB8AC3E}">
        <p14:creationId xmlns:p14="http://schemas.microsoft.com/office/powerpoint/2010/main" val="668191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83793" y="1"/>
            <a:ext cx="8382871" cy="1094559"/>
          </a:xfrm>
        </p:spPr>
        <p:txBody>
          <a:bodyPr>
            <a:normAutofit/>
          </a:bodyPr>
          <a:lstStyle/>
          <a:p>
            <a:pPr algn="ctr"/>
            <a:r>
              <a:rPr lang="uk-UA" sz="3600" b="1" dirty="0">
                <a:solidFill>
                  <a:schemeClr val="accent5">
                    <a:lumMod val="75000"/>
                  </a:schemeClr>
                </a:solidFill>
                <a:latin typeface="Arial" panose="020B0604020202020204" pitchFamily="34" charset="0"/>
                <a:cs typeface="Arial" panose="020B0604020202020204" pitchFamily="34" charset="0"/>
              </a:rPr>
              <a:t>Роль агробізнесу в економіці України та світу, 2019 р.</a:t>
            </a:r>
          </a:p>
        </p:txBody>
      </p:sp>
      <p:pic>
        <p:nvPicPr>
          <p:cNvPr id="4" name="Picture 15" descr="logo - E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73025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Рисунок 4">
            <a:extLst>
              <a:ext uri="{FF2B5EF4-FFF2-40B4-BE49-F238E27FC236}">
                <a16:creationId xmlns:a16="http://schemas.microsoft.com/office/drawing/2014/main" id="{D823EAC0-8735-4B28-8EBC-07F6888BCABD}"/>
              </a:ext>
            </a:extLst>
          </p:cNvPr>
          <p:cNvPicPr>
            <a:picLocks noChangeAspect="1"/>
          </p:cNvPicPr>
          <p:nvPr/>
        </p:nvPicPr>
        <p:blipFill>
          <a:blip r:embed="rId3"/>
          <a:stretch>
            <a:fillRect/>
          </a:stretch>
        </p:blipFill>
        <p:spPr>
          <a:xfrm>
            <a:off x="1258350" y="1094560"/>
            <a:ext cx="10368792" cy="5532744"/>
          </a:xfrm>
          <a:prstGeom prst="rect">
            <a:avLst/>
          </a:prstGeom>
        </p:spPr>
      </p:pic>
    </p:spTree>
    <p:extLst>
      <p:ext uri="{BB962C8B-B14F-4D97-AF65-F5344CB8AC3E}">
        <p14:creationId xmlns:p14="http://schemas.microsoft.com/office/powerpoint/2010/main" val="1922565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Заголовок 1"/>
          <p:cNvSpPr>
            <a:spLocks noGrp="1"/>
          </p:cNvSpPr>
          <p:nvPr>
            <p:ph type="title"/>
          </p:nvPr>
        </p:nvSpPr>
        <p:spPr>
          <a:xfrm>
            <a:off x="1374775" y="88900"/>
            <a:ext cx="10515600" cy="1155700"/>
          </a:xfrm>
        </p:spPr>
        <p:txBody>
          <a:bodyPr/>
          <a:lstStyle/>
          <a:p>
            <a:pPr algn="ctr" eaLnBrk="1" hangingPunct="1"/>
            <a:r>
              <a:rPr lang="uk-UA" altLang="ru-RU" sz="3600" b="1" dirty="0">
                <a:solidFill>
                  <a:srgbClr val="0D40B3"/>
                </a:solidFill>
                <a:latin typeface="Arial" charset="0"/>
                <a:cs typeface="Arial" charset="0"/>
              </a:rPr>
              <a:t>Соціально-економічна характеристика українського села</a:t>
            </a:r>
            <a:endParaRPr lang="ru-RU" altLang="ru-RU" sz="3600" b="1" dirty="0">
              <a:solidFill>
                <a:srgbClr val="0D40B3"/>
              </a:solidFill>
              <a:latin typeface="Arial" charset="0"/>
              <a:cs typeface="Arial" charset="0"/>
            </a:endParaRPr>
          </a:p>
        </p:txBody>
      </p:sp>
      <p:pic>
        <p:nvPicPr>
          <p:cNvPr id="17410" name="Picture 15" descr="logo - EF"/>
          <p:cNvPicPr>
            <a:picLocks noChangeAspect="1" noChangeArrowheads="1"/>
          </p:cNvPicPr>
          <p:nvPr/>
        </p:nvPicPr>
        <p:blipFill>
          <a:blip r:embed="rId2"/>
          <a:srcRect/>
          <a:stretch>
            <a:fillRect/>
          </a:stretch>
        </p:blipFill>
        <p:spPr bwMode="auto">
          <a:xfrm>
            <a:off x="0" y="1"/>
            <a:ext cx="748575" cy="763398"/>
          </a:xfrm>
          <a:prstGeom prst="rect">
            <a:avLst/>
          </a:prstGeom>
          <a:noFill/>
          <a:ln w="9525">
            <a:noFill/>
            <a:miter lim="800000"/>
            <a:headEnd/>
            <a:tailEnd/>
          </a:ln>
        </p:spPr>
      </p:pic>
      <p:sp>
        <p:nvSpPr>
          <p:cNvPr id="17411" name="TextBox 6"/>
          <p:cNvSpPr txBox="1">
            <a:spLocks noChangeArrowheads="1"/>
          </p:cNvSpPr>
          <p:nvPr/>
        </p:nvSpPr>
        <p:spPr bwMode="auto">
          <a:xfrm>
            <a:off x="92075" y="3148013"/>
            <a:ext cx="2466975" cy="1006475"/>
          </a:xfrm>
          <a:prstGeom prst="rect">
            <a:avLst/>
          </a:prstGeom>
          <a:noFill/>
          <a:ln w="9525">
            <a:noFill/>
            <a:miter lim="800000"/>
            <a:headEnd/>
            <a:tailEnd/>
          </a:ln>
        </p:spPr>
        <p:txBody>
          <a:bodyPr>
            <a:spAutoFit/>
          </a:bodyPr>
          <a:lstStyle/>
          <a:p>
            <a:r>
              <a:rPr lang="uk-UA" altLang="ru-RU" sz="2000" b="1">
                <a:solidFill>
                  <a:srgbClr val="0D40B3"/>
                </a:solidFill>
                <a:latin typeface="Arial" charset="0"/>
              </a:rPr>
              <a:t>32% </a:t>
            </a:r>
            <a:r>
              <a:rPr lang="uk-UA" altLang="ru-RU" sz="2000" b="1">
                <a:latin typeface="Arial" charset="0"/>
              </a:rPr>
              <a:t>населення України проживає у селах</a:t>
            </a:r>
            <a:endParaRPr lang="ru-RU" altLang="ru-RU" sz="2000" b="1">
              <a:latin typeface="Arial" charset="0"/>
            </a:endParaRPr>
          </a:p>
        </p:txBody>
      </p:sp>
      <p:sp>
        <p:nvSpPr>
          <p:cNvPr id="17412" name="TextBox 9"/>
          <p:cNvSpPr txBox="1">
            <a:spLocks noChangeArrowheads="1"/>
          </p:cNvSpPr>
          <p:nvPr/>
        </p:nvSpPr>
        <p:spPr bwMode="auto">
          <a:xfrm>
            <a:off x="5095875" y="3217863"/>
            <a:ext cx="2751138" cy="701675"/>
          </a:xfrm>
          <a:prstGeom prst="rect">
            <a:avLst/>
          </a:prstGeom>
          <a:noFill/>
          <a:ln w="9525">
            <a:noFill/>
            <a:miter lim="800000"/>
            <a:headEnd/>
            <a:tailEnd/>
          </a:ln>
        </p:spPr>
        <p:txBody>
          <a:bodyPr>
            <a:spAutoFit/>
          </a:bodyPr>
          <a:lstStyle/>
          <a:p>
            <a:pPr algn="ctr"/>
            <a:r>
              <a:rPr lang="en-US" altLang="ru-RU" sz="2000" b="1" dirty="0">
                <a:solidFill>
                  <a:srgbClr val="0D40B3"/>
                </a:solidFill>
                <a:latin typeface="Arial" charset="0"/>
              </a:rPr>
              <a:t>57,2 </a:t>
            </a:r>
            <a:r>
              <a:rPr lang="uk-UA" altLang="ru-RU" sz="2000" b="1" dirty="0">
                <a:solidFill>
                  <a:srgbClr val="0D40B3"/>
                </a:solidFill>
                <a:latin typeface="Arial" charset="0"/>
              </a:rPr>
              <a:t>%</a:t>
            </a:r>
            <a:r>
              <a:rPr lang="uk-UA" altLang="ru-RU" sz="2000" b="1" dirty="0">
                <a:latin typeface="Arial" charset="0"/>
              </a:rPr>
              <a:t> рівень зайнятості</a:t>
            </a:r>
            <a:endParaRPr lang="ru-RU" altLang="ru-RU" sz="2000" b="1" dirty="0">
              <a:latin typeface="Arial" charset="0"/>
            </a:endParaRPr>
          </a:p>
        </p:txBody>
      </p:sp>
      <p:sp>
        <p:nvSpPr>
          <p:cNvPr id="17413" name="TextBox 11"/>
          <p:cNvSpPr txBox="1">
            <a:spLocks noChangeArrowheads="1"/>
          </p:cNvSpPr>
          <p:nvPr/>
        </p:nvSpPr>
        <p:spPr bwMode="auto">
          <a:xfrm>
            <a:off x="2865438" y="3211513"/>
            <a:ext cx="1677987" cy="701675"/>
          </a:xfrm>
          <a:prstGeom prst="rect">
            <a:avLst/>
          </a:prstGeom>
          <a:noFill/>
          <a:ln w="9525">
            <a:noFill/>
            <a:miter lim="800000"/>
            <a:headEnd/>
            <a:tailEnd/>
          </a:ln>
        </p:spPr>
        <p:txBody>
          <a:bodyPr>
            <a:spAutoFit/>
          </a:bodyPr>
          <a:lstStyle/>
          <a:p>
            <a:pPr algn="ctr"/>
            <a:r>
              <a:rPr lang="uk-UA" altLang="ru-RU" sz="2000" b="1">
                <a:solidFill>
                  <a:srgbClr val="0D40B3"/>
                </a:solidFill>
                <a:latin typeface="Arial" charset="0"/>
              </a:rPr>
              <a:t>40% </a:t>
            </a:r>
            <a:r>
              <a:rPr lang="uk-UA" altLang="ru-RU" sz="2000" b="1">
                <a:latin typeface="Arial" charset="0"/>
              </a:rPr>
              <a:t>селян - пенсіонери</a:t>
            </a:r>
            <a:endParaRPr lang="ru-RU" altLang="ru-RU" sz="2000" b="1">
              <a:latin typeface="Arial" charset="0"/>
            </a:endParaRPr>
          </a:p>
        </p:txBody>
      </p:sp>
      <p:sp>
        <p:nvSpPr>
          <p:cNvPr id="17414" name="TextBox 13"/>
          <p:cNvSpPr txBox="1">
            <a:spLocks noChangeArrowheads="1"/>
          </p:cNvSpPr>
          <p:nvPr/>
        </p:nvSpPr>
        <p:spPr bwMode="auto">
          <a:xfrm>
            <a:off x="8545513" y="5937250"/>
            <a:ext cx="3525837" cy="706438"/>
          </a:xfrm>
          <a:prstGeom prst="rect">
            <a:avLst/>
          </a:prstGeom>
          <a:noFill/>
          <a:ln w="9525">
            <a:noFill/>
            <a:miter lim="800000"/>
            <a:headEnd/>
            <a:tailEnd/>
          </a:ln>
        </p:spPr>
        <p:txBody>
          <a:bodyPr>
            <a:spAutoFit/>
          </a:bodyPr>
          <a:lstStyle/>
          <a:p>
            <a:pPr algn="ctr"/>
            <a:r>
              <a:rPr lang="uk-UA" altLang="ru-RU" sz="2000" b="1">
                <a:latin typeface="Arial" charset="0"/>
              </a:rPr>
              <a:t>Незадовільний стан шкіл, лікарень</a:t>
            </a:r>
            <a:endParaRPr lang="ru-RU" altLang="ru-RU" sz="2000" b="1">
              <a:latin typeface="Arial" charset="0"/>
            </a:endParaRPr>
          </a:p>
        </p:txBody>
      </p:sp>
      <p:sp>
        <p:nvSpPr>
          <p:cNvPr id="17415" name="TextBox 15"/>
          <p:cNvSpPr txBox="1">
            <a:spLocks noChangeArrowheads="1"/>
          </p:cNvSpPr>
          <p:nvPr/>
        </p:nvSpPr>
        <p:spPr bwMode="auto">
          <a:xfrm>
            <a:off x="9796463" y="2922588"/>
            <a:ext cx="2395537" cy="1006475"/>
          </a:xfrm>
          <a:prstGeom prst="rect">
            <a:avLst/>
          </a:prstGeom>
          <a:noFill/>
          <a:ln w="9525">
            <a:noFill/>
            <a:miter lim="800000"/>
            <a:headEnd/>
            <a:tailEnd/>
          </a:ln>
        </p:spPr>
        <p:txBody>
          <a:bodyPr>
            <a:spAutoFit/>
          </a:bodyPr>
          <a:lstStyle/>
          <a:p>
            <a:pPr algn="ctr"/>
            <a:r>
              <a:rPr lang="uk-UA" altLang="ru-RU" sz="2000" b="1">
                <a:latin typeface="Arial" charset="0"/>
              </a:rPr>
              <a:t>Незадовільний стан інфраструктури</a:t>
            </a:r>
            <a:endParaRPr lang="ru-RU" altLang="ru-RU" sz="2000" b="1">
              <a:latin typeface="Arial" charset="0"/>
            </a:endParaRPr>
          </a:p>
        </p:txBody>
      </p:sp>
      <p:sp>
        <p:nvSpPr>
          <p:cNvPr id="17416" name="TextBox 20"/>
          <p:cNvSpPr txBox="1">
            <a:spLocks noChangeArrowheads="1"/>
          </p:cNvSpPr>
          <p:nvPr/>
        </p:nvSpPr>
        <p:spPr bwMode="auto">
          <a:xfrm>
            <a:off x="280988" y="5937250"/>
            <a:ext cx="2794000" cy="706438"/>
          </a:xfrm>
          <a:prstGeom prst="rect">
            <a:avLst/>
          </a:prstGeom>
          <a:noFill/>
          <a:ln w="9525">
            <a:noFill/>
            <a:miter lim="800000"/>
            <a:headEnd/>
            <a:tailEnd/>
          </a:ln>
        </p:spPr>
        <p:txBody>
          <a:bodyPr>
            <a:spAutoFit/>
          </a:bodyPr>
          <a:lstStyle/>
          <a:p>
            <a:r>
              <a:rPr lang="uk-UA" altLang="ru-RU" sz="2000" b="1">
                <a:solidFill>
                  <a:srgbClr val="0D40B3"/>
                </a:solidFill>
                <a:latin typeface="Arial" charset="0"/>
              </a:rPr>
              <a:t>74,6% </a:t>
            </a:r>
            <a:r>
              <a:rPr lang="uk-UA" altLang="ru-RU" sz="2000" b="1">
                <a:latin typeface="Arial" charset="0"/>
              </a:rPr>
              <a:t>с.-г. земель приватизовано</a:t>
            </a:r>
            <a:endParaRPr lang="ru-RU" altLang="ru-RU" sz="2000" b="1">
              <a:latin typeface="Arial" charset="0"/>
            </a:endParaRPr>
          </a:p>
        </p:txBody>
      </p:sp>
      <p:sp>
        <p:nvSpPr>
          <p:cNvPr id="17417" name="TextBox 23"/>
          <p:cNvSpPr txBox="1">
            <a:spLocks noChangeArrowheads="1"/>
          </p:cNvSpPr>
          <p:nvPr/>
        </p:nvSpPr>
        <p:spPr bwMode="auto">
          <a:xfrm>
            <a:off x="2914650" y="5937250"/>
            <a:ext cx="2362200" cy="701675"/>
          </a:xfrm>
          <a:prstGeom prst="rect">
            <a:avLst/>
          </a:prstGeom>
          <a:noFill/>
          <a:ln w="9525">
            <a:noFill/>
            <a:miter lim="800000"/>
            <a:headEnd/>
            <a:tailEnd/>
          </a:ln>
        </p:spPr>
        <p:txBody>
          <a:bodyPr>
            <a:spAutoFit/>
          </a:bodyPr>
          <a:lstStyle/>
          <a:p>
            <a:pPr algn="ctr"/>
            <a:r>
              <a:rPr lang="uk-UA" altLang="ru-RU" sz="2000" b="1" dirty="0">
                <a:latin typeface="Arial" charset="0"/>
              </a:rPr>
              <a:t>Орендна плата </a:t>
            </a:r>
            <a:r>
              <a:rPr lang="uk-UA" altLang="ru-RU" sz="2000" b="1" dirty="0">
                <a:solidFill>
                  <a:srgbClr val="0D40B3"/>
                </a:solidFill>
                <a:latin typeface="Arial" charset="0"/>
              </a:rPr>
              <a:t>3378 грн/га</a:t>
            </a:r>
            <a:endParaRPr lang="ru-RU" altLang="ru-RU" sz="2000" b="1" dirty="0">
              <a:solidFill>
                <a:srgbClr val="0D40B3"/>
              </a:solidFill>
              <a:latin typeface="Arial" charset="0"/>
            </a:endParaRPr>
          </a:p>
        </p:txBody>
      </p:sp>
      <p:sp>
        <p:nvSpPr>
          <p:cNvPr id="17418" name="TextBox 24"/>
          <p:cNvSpPr txBox="1">
            <a:spLocks noChangeArrowheads="1"/>
          </p:cNvSpPr>
          <p:nvPr/>
        </p:nvSpPr>
        <p:spPr bwMode="auto">
          <a:xfrm>
            <a:off x="4989513" y="5937250"/>
            <a:ext cx="3556000" cy="706438"/>
          </a:xfrm>
          <a:prstGeom prst="rect">
            <a:avLst/>
          </a:prstGeom>
          <a:noFill/>
          <a:ln w="9525">
            <a:noFill/>
            <a:miter lim="800000"/>
            <a:headEnd/>
            <a:tailEnd/>
          </a:ln>
        </p:spPr>
        <p:txBody>
          <a:bodyPr>
            <a:spAutoFit/>
          </a:bodyPr>
          <a:lstStyle/>
          <a:p>
            <a:pPr algn="ctr"/>
            <a:r>
              <a:rPr lang="uk-UA" altLang="ru-RU" sz="2000" b="1">
                <a:solidFill>
                  <a:srgbClr val="0D40B3"/>
                </a:solidFill>
                <a:latin typeface="Arial" charset="0"/>
              </a:rPr>
              <a:t>55,7% </a:t>
            </a:r>
            <a:r>
              <a:rPr lang="uk-UA" altLang="ru-RU" sz="2000" b="1">
                <a:latin typeface="Arial" charset="0"/>
              </a:rPr>
              <a:t>виплат здійснюється продукцією</a:t>
            </a:r>
            <a:endParaRPr lang="ru-RU" altLang="ru-RU" sz="2000" b="1">
              <a:latin typeface="Arial" charset="0"/>
            </a:endParaRPr>
          </a:p>
        </p:txBody>
      </p:sp>
      <p:pic>
        <p:nvPicPr>
          <p:cNvPr id="17420" name="Рисунок 7"/>
          <p:cNvPicPr>
            <a:picLocks noChangeAspect="1"/>
          </p:cNvPicPr>
          <p:nvPr/>
        </p:nvPicPr>
        <p:blipFill>
          <a:blip r:embed="rId3"/>
          <a:srcRect/>
          <a:stretch>
            <a:fillRect/>
          </a:stretch>
        </p:blipFill>
        <p:spPr bwMode="auto">
          <a:xfrm>
            <a:off x="2346325" y="1344613"/>
            <a:ext cx="2741613" cy="1782762"/>
          </a:xfrm>
          <a:prstGeom prst="rect">
            <a:avLst/>
          </a:prstGeom>
          <a:noFill/>
          <a:ln w="9525">
            <a:noFill/>
            <a:miter lim="800000"/>
            <a:headEnd/>
            <a:tailEnd/>
          </a:ln>
        </p:spPr>
      </p:pic>
      <p:pic>
        <p:nvPicPr>
          <p:cNvPr id="17421" name="Рисунок 10"/>
          <p:cNvPicPr>
            <a:picLocks noChangeAspect="1"/>
          </p:cNvPicPr>
          <p:nvPr/>
        </p:nvPicPr>
        <p:blipFill>
          <a:blip r:embed="rId4"/>
          <a:srcRect/>
          <a:stretch>
            <a:fillRect/>
          </a:stretch>
        </p:blipFill>
        <p:spPr bwMode="auto">
          <a:xfrm>
            <a:off x="5272088" y="1331913"/>
            <a:ext cx="2366962" cy="1778000"/>
          </a:xfrm>
          <a:prstGeom prst="rect">
            <a:avLst/>
          </a:prstGeom>
          <a:noFill/>
          <a:ln w="9525">
            <a:noFill/>
            <a:miter lim="800000"/>
            <a:headEnd/>
            <a:tailEnd/>
          </a:ln>
        </p:spPr>
      </p:pic>
      <p:pic>
        <p:nvPicPr>
          <p:cNvPr id="17422" name="Рисунок 12"/>
          <p:cNvPicPr>
            <a:picLocks noChangeAspect="1"/>
          </p:cNvPicPr>
          <p:nvPr/>
        </p:nvPicPr>
        <p:blipFill>
          <a:blip r:embed="rId5"/>
          <a:srcRect/>
          <a:stretch>
            <a:fillRect/>
          </a:stretch>
        </p:blipFill>
        <p:spPr bwMode="auto">
          <a:xfrm>
            <a:off x="7950200" y="1316038"/>
            <a:ext cx="1835150" cy="1608137"/>
          </a:xfrm>
          <a:prstGeom prst="rect">
            <a:avLst/>
          </a:prstGeom>
          <a:noFill/>
          <a:ln w="9525">
            <a:noFill/>
            <a:miter lim="800000"/>
            <a:headEnd/>
            <a:tailEnd/>
          </a:ln>
        </p:spPr>
      </p:pic>
      <p:pic>
        <p:nvPicPr>
          <p:cNvPr id="17423" name="Рисунок 14"/>
          <p:cNvPicPr>
            <a:picLocks noChangeAspect="1"/>
          </p:cNvPicPr>
          <p:nvPr/>
        </p:nvPicPr>
        <p:blipFill>
          <a:blip r:embed="rId6"/>
          <a:srcRect/>
          <a:stretch>
            <a:fillRect/>
          </a:stretch>
        </p:blipFill>
        <p:spPr bwMode="auto">
          <a:xfrm>
            <a:off x="5553075" y="4198938"/>
            <a:ext cx="2428875" cy="1614487"/>
          </a:xfrm>
          <a:prstGeom prst="rect">
            <a:avLst/>
          </a:prstGeom>
          <a:noFill/>
          <a:ln w="9525">
            <a:noFill/>
            <a:miter lim="800000"/>
            <a:headEnd/>
            <a:tailEnd/>
          </a:ln>
        </p:spPr>
      </p:pic>
      <p:pic>
        <p:nvPicPr>
          <p:cNvPr id="17424" name="Рисунок 16"/>
          <p:cNvPicPr>
            <a:picLocks noChangeAspect="1"/>
          </p:cNvPicPr>
          <p:nvPr/>
        </p:nvPicPr>
        <p:blipFill>
          <a:blip r:embed="rId7"/>
          <a:srcRect/>
          <a:stretch>
            <a:fillRect/>
          </a:stretch>
        </p:blipFill>
        <p:spPr bwMode="auto">
          <a:xfrm>
            <a:off x="2909888" y="4219575"/>
            <a:ext cx="2527300" cy="1579563"/>
          </a:xfrm>
          <a:prstGeom prst="rect">
            <a:avLst/>
          </a:prstGeom>
          <a:noFill/>
          <a:ln w="9525">
            <a:noFill/>
            <a:miter lim="800000"/>
            <a:headEnd/>
            <a:tailEnd/>
          </a:ln>
        </p:spPr>
      </p:pic>
      <p:pic>
        <p:nvPicPr>
          <p:cNvPr id="17425" name="Рисунок 17"/>
          <p:cNvPicPr>
            <a:picLocks noChangeAspect="1"/>
          </p:cNvPicPr>
          <p:nvPr/>
        </p:nvPicPr>
        <p:blipFill>
          <a:blip r:embed="rId8"/>
          <a:srcRect/>
          <a:stretch>
            <a:fillRect/>
          </a:stretch>
        </p:blipFill>
        <p:spPr bwMode="auto">
          <a:xfrm>
            <a:off x="344488" y="4170363"/>
            <a:ext cx="2027237" cy="1816100"/>
          </a:xfrm>
          <a:prstGeom prst="rect">
            <a:avLst/>
          </a:prstGeom>
          <a:noFill/>
          <a:ln w="9525">
            <a:noFill/>
            <a:miter lim="800000"/>
            <a:headEnd/>
            <a:tailEnd/>
          </a:ln>
        </p:spPr>
      </p:pic>
      <p:pic>
        <p:nvPicPr>
          <p:cNvPr id="17426" name="Рисунок 28"/>
          <p:cNvPicPr>
            <a:picLocks noChangeAspect="1"/>
          </p:cNvPicPr>
          <p:nvPr/>
        </p:nvPicPr>
        <p:blipFill>
          <a:blip r:embed="rId9"/>
          <a:srcRect/>
          <a:stretch>
            <a:fillRect/>
          </a:stretch>
        </p:blipFill>
        <p:spPr bwMode="auto">
          <a:xfrm>
            <a:off x="9945688" y="1314450"/>
            <a:ext cx="2136775" cy="1603375"/>
          </a:xfrm>
          <a:prstGeom prst="rect">
            <a:avLst/>
          </a:prstGeom>
          <a:noFill/>
          <a:ln w="9525">
            <a:noFill/>
            <a:miter lim="800000"/>
            <a:headEnd/>
            <a:tailEnd/>
          </a:ln>
        </p:spPr>
      </p:pic>
      <p:pic>
        <p:nvPicPr>
          <p:cNvPr id="17427" name="Рисунок 30"/>
          <p:cNvPicPr>
            <a:picLocks noChangeAspect="1"/>
          </p:cNvPicPr>
          <p:nvPr/>
        </p:nvPicPr>
        <p:blipFill>
          <a:blip r:embed="rId10"/>
          <a:srcRect/>
          <a:stretch>
            <a:fillRect/>
          </a:stretch>
        </p:blipFill>
        <p:spPr bwMode="auto">
          <a:xfrm>
            <a:off x="8872538" y="4117975"/>
            <a:ext cx="2290762" cy="1720850"/>
          </a:xfrm>
          <a:prstGeom prst="rect">
            <a:avLst/>
          </a:prstGeom>
          <a:noFill/>
          <a:ln w="9525">
            <a:noFill/>
            <a:miter lim="800000"/>
            <a:headEnd/>
            <a:tailEnd/>
          </a:ln>
        </p:spPr>
      </p:pic>
      <p:pic>
        <p:nvPicPr>
          <p:cNvPr id="17428" name="Picture 24" descr="Tab"/>
          <p:cNvPicPr>
            <a:picLocks noChangeAspect="1" noChangeArrowheads="1"/>
          </p:cNvPicPr>
          <p:nvPr/>
        </p:nvPicPr>
        <p:blipFill>
          <a:blip r:embed="rId11"/>
          <a:srcRect/>
          <a:stretch>
            <a:fillRect/>
          </a:stretch>
        </p:blipFill>
        <p:spPr bwMode="auto">
          <a:xfrm>
            <a:off x="114300" y="1354138"/>
            <a:ext cx="2119313" cy="1793875"/>
          </a:xfrm>
          <a:prstGeom prst="rect">
            <a:avLst/>
          </a:prstGeom>
          <a:noFill/>
          <a:ln w="9525">
            <a:noFill/>
            <a:miter lim="800000"/>
            <a:headEnd/>
            <a:tailEnd/>
          </a:ln>
        </p:spPr>
      </p:pic>
      <p:sp>
        <p:nvSpPr>
          <p:cNvPr id="22" name="TextBox 22"/>
          <p:cNvSpPr txBox="1">
            <a:spLocks noChangeArrowheads="1"/>
          </p:cNvSpPr>
          <p:nvPr/>
        </p:nvSpPr>
        <p:spPr bwMode="auto">
          <a:xfrm>
            <a:off x="7639050" y="3281918"/>
            <a:ext cx="2312158" cy="400110"/>
          </a:xfrm>
          <a:prstGeom prst="rect">
            <a:avLst/>
          </a:prstGeom>
          <a:noFill/>
          <a:ln w="9525">
            <a:noFill/>
            <a:miter lim="800000"/>
            <a:headEnd/>
            <a:tailEnd/>
          </a:ln>
        </p:spPr>
        <p:txBody>
          <a:bodyPr wrap="square">
            <a:spAutoFit/>
          </a:bodyPr>
          <a:lstStyle/>
          <a:p>
            <a:pPr algn="ctr">
              <a:spcBef>
                <a:spcPct val="0"/>
              </a:spcBef>
            </a:pPr>
            <a:r>
              <a:rPr lang="uk-UA" altLang="ru-RU" sz="2000" b="1" dirty="0">
                <a:solidFill>
                  <a:srgbClr val="0D40B3"/>
                </a:solidFill>
                <a:latin typeface="Arial" panose="020B0604020202020204" pitchFamily="34" charset="0"/>
              </a:rPr>
              <a:t>8738 г</a:t>
            </a:r>
            <a:r>
              <a:rPr lang="uk-UA" altLang="ru-RU" b="1" dirty="0">
                <a:solidFill>
                  <a:srgbClr val="0D40B3"/>
                </a:solidFill>
                <a:latin typeface="Arial" panose="020B0604020202020204" pitchFamily="34" charset="0"/>
              </a:rPr>
              <a:t>рн </a:t>
            </a:r>
            <a:r>
              <a:rPr lang="uk-UA" altLang="ru-RU" b="1" dirty="0">
                <a:latin typeface="Arial" panose="020B0604020202020204" pitchFamily="34" charset="0"/>
              </a:rPr>
              <a:t>– 2019 р.</a:t>
            </a:r>
            <a:endParaRPr lang="ru-RU" altLang="ru-RU" b="1" dirty="0">
              <a:latin typeface="Arial" panose="020B0604020202020204" pitchFamily="34" charset="0"/>
            </a:endParaRPr>
          </a:p>
        </p:txBody>
      </p:sp>
    </p:spTree>
    <p:extLst>
      <p:ext uri="{BB962C8B-B14F-4D97-AF65-F5344CB8AC3E}">
        <p14:creationId xmlns:p14="http://schemas.microsoft.com/office/powerpoint/2010/main" val="1910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05735"/>
            <a:ext cx="10515600" cy="910002"/>
          </a:xfrm>
        </p:spPr>
        <p:txBody>
          <a:bodyPr>
            <a:normAutofit fontScale="90000"/>
          </a:bodyPr>
          <a:lstStyle/>
          <a:p>
            <a:pPr algn="ctr"/>
            <a:r>
              <a:rPr lang="uk-UA" sz="3600" b="1" dirty="0">
                <a:solidFill>
                  <a:schemeClr val="accent5">
                    <a:lumMod val="75000"/>
                  </a:schemeClr>
                </a:solidFill>
                <a:latin typeface="Arial" panose="020B0604020202020204" pitchFamily="34" charset="0"/>
                <a:cs typeface="Arial" panose="020B0604020202020204" pitchFamily="34" charset="0"/>
              </a:rPr>
              <a:t>1. Взаємозв'язок сільського господарства з іншими секторами економіки</a:t>
            </a:r>
            <a:endParaRPr lang="uk-UA" sz="3600" dirty="0"/>
          </a:p>
        </p:txBody>
      </p:sp>
      <p:sp>
        <p:nvSpPr>
          <p:cNvPr id="3" name="Объект 2"/>
          <p:cNvSpPr>
            <a:spLocks noGrp="1"/>
          </p:cNvSpPr>
          <p:nvPr>
            <p:ph idx="1"/>
          </p:nvPr>
        </p:nvSpPr>
        <p:spPr>
          <a:xfrm>
            <a:off x="838200" y="1196450"/>
            <a:ext cx="10515600" cy="5355351"/>
          </a:xfrm>
        </p:spPr>
        <p:txBody>
          <a:bodyPr>
            <a:normAutofit fontScale="92500" lnSpcReduction="10000"/>
          </a:bodyPr>
          <a:lstStyle/>
          <a:p>
            <a:pPr marL="0" indent="0" algn="just">
              <a:buNone/>
            </a:pPr>
            <a:r>
              <a:rPr lang="uk-UA" dirty="0"/>
              <a:t>	Цільовою функцією АПК було задоволення потреб населення не тільки в продовольстві, а й інших предметах споживання, що вироблялися переважно із сільськогосподарської сировини. Це й стало основним критерієм формування складу різних галузей народного господарства, що ввійшли в АПК. </a:t>
            </a:r>
            <a:r>
              <a:rPr lang="uk-UA" u="sng" dirty="0"/>
              <a:t>Зокрема, до складу АПК входили сільськогосподарське машинобудування; сільське, рибне і лісове господарство; харчова і переробна промисловість; сільське будівництво; матеріально-технічне постачання та агросервісне обслуговування, виробнича і соціальна інфраструктура.</a:t>
            </a:r>
          </a:p>
          <a:p>
            <a:pPr marL="0" indent="0" algn="just">
              <a:buNone/>
            </a:pPr>
            <a:r>
              <a:rPr lang="uk-UA" dirty="0"/>
              <a:t>Держава визначала, встановлювала і регулювала </a:t>
            </a:r>
            <a:r>
              <a:rPr lang="uk-UA" dirty="0" err="1"/>
              <a:t>різноманітно</a:t>
            </a:r>
            <a:r>
              <a:rPr lang="uk-UA" dirty="0"/>
              <a:t> відносини, якім між суб'єктами господарювання, використовуючи для цих цілей апарат Держплану, банківської кредитно-фінансової системи й інших державних структур. Тобто, діяльність суб'єктів господарювання і відносини між ними перебували в безпосередньо у віданні держави, а самі суб'єкти – належали їй. </a:t>
            </a:r>
          </a:p>
          <a:p>
            <a:endParaRPr lang="uk-UA" dirty="0"/>
          </a:p>
        </p:txBody>
      </p:sp>
      <p:pic>
        <p:nvPicPr>
          <p:cNvPr id="4" name="Picture 15" descr="logo - EF"/>
          <p:cNvPicPr>
            <a:picLocks noChangeAspect="1" noChangeArrowheads="1"/>
          </p:cNvPicPr>
          <p:nvPr/>
        </p:nvPicPr>
        <p:blipFill>
          <a:blip r:embed="rId2"/>
          <a:srcRect/>
          <a:stretch>
            <a:fillRect/>
          </a:stretch>
        </p:blipFill>
        <p:spPr bwMode="auto">
          <a:xfrm>
            <a:off x="1" y="1"/>
            <a:ext cx="863740" cy="880844"/>
          </a:xfrm>
          <a:prstGeom prst="rect">
            <a:avLst/>
          </a:prstGeom>
          <a:noFill/>
          <a:ln w="9525">
            <a:noFill/>
            <a:miter lim="800000"/>
            <a:headEnd/>
            <a:tailEnd/>
          </a:ln>
        </p:spPr>
      </p:pic>
    </p:spTree>
    <p:extLst>
      <p:ext uri="{BB962C8B-B14F-4D97-AF65-F5344CB8AC3E}">
        <p14:creationId xmlns:p14="http://schemas.microsoft.com/office/powerpoint/2010/main" val="66179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05735"/>
            <a:ext cx="10515600" cy="910002"/>
          </a:xfrm>
        </p:spPr>
        <p:txBody>
          <a:bodyPr>
            <a:normAutofit fontScale="90000"/>
          </a:bodyPr>
          <a:lstStyle/>
          <a:p>
            <a:pPr algn="ctr"/>
            <a:r>
              <a:rPr lang="uk-UA" sz="3600" b="1" dirty="0">
                <a:solidFill>
                  <a:schemeClr val="accent5">
                    <a:lumMod val="75000"/>
                  </a:schemeClr>
                </a:solidFill>
                <a:latin typeface="Arial" panose="020B0604020202020204" pitchFamily="34" charset="0"/>
                <a:cs typeface="Arial" panose="020B0604020202020204" pitchFamily="34" charset="0"/>
              </a:rPr>
              <a:t>1. Взаємозв'язок сільського господарства з іншими секторами економіки</a:t>
            </a:r>
            <a:endParaRPr lang="uk-UA" sz="3600" dirty="0"/>
          </a:p>
        </p:txBody>
      </p:sp>
      <p:sp>
        <p:nvSpPr>
          <p:cNvPr id="3" name="Объект 2"/>
          <p:cNvSpPr>
            <a:spLocks noGrp="1"/>
          </p:cNvSpPr>
          <p:nvPr>
            <p:ph idx="1"/>
          </p:nvPr>
        </p:nvSpPr>
        <p:spPr>
          <a:xfrm>
            <a:off x="838200" y="1196450"/>
            <a:ext cx="10515600" cy="5355351"/>
          </a:xfrm>
        </p:spPr>
        <p:txBody>
          <a:bodyPr>
            <a:normAutofit/>
          </a:bodyPr>
          <a:lstStyle/>
          <a:p>
            <a:pPr marL="0" indent="0" algn="just">
              <a:buNone/>
            </a:pPr>
            <a:r>
              <a:rPr lang="uk-UA" dirty="0"/>
              <a:t>	</a:t>
            </a:r>
            <a:r>
              <a:rPr lang="uk-UA" dirty="0">
                <a:latin typeface="Arial" panose="020B0604020202020204" pitchFamily="34" charset="0"/>
                <a:cs typeface="Arial" panose="020B0604020202020204" pitchFamily="34" charset="0"/>
              </a:rPr>
              <a:t>По-перше, з початку проведення ринкових реформ був порушений головний принцип системи АПК – принцип цілісності комплексу. Як наслідок, </a:t>
            </a:r>
            <a:r>
              <a:rPr lang="uk-UA" dirty="0" err="1">
                <a:latin typeface="Arial" panose="020B0604020202020204" pitchFamily="34" charset="0"/>
                <a:cs typeface="Arial" panose="020B0604020202020204" pitchFamily="34" charset="0"/>
              </a:rPr>
              <a:t>розпалась</a:t>
            </a:r>
            <a:r>
              <a:rPr lang="uk-UA" dirty="0">
                <a:latin typeface="Arial" panose="020B0604020202020204" pitchFamily="34" charset="0"/>
                <a:cs typeface="Arial" panose="020B0604020202020204" pitchFamily="34" charset="0"/>
              </a:rPr>
              <a:t> організаційна структура АПК. </a:t>
            </a:r>
          </a:p>
          <a:p>
            <a:pPr marL="0" indent="0" algn="just">
              <a:buNone/>
            </a:pPr>
            <a:r>
              <a:rPr lang="uk-UA" dirty="0">
                <a:latin typeface="Arial" panose="020B0604020202020204" pitchFamily="34" charset="0"/>
                <a:cs typeface="Arial" panose="020B0604020202020204" pitchFamily="34" charset="0"/>
              </a:rPr>
              <a:t>	По-друге, відбувся дисбаланс виробничо-економічних інтересів не тільки за межами, а й всередині АПК. Йдеться насамперед про інтереси між сільськогосподарськими товаровиробниками, з одного боку, і переробними підприємствами та агросервісними структурами – з іншого  	Проте, незважаючи на наведене вище, всі ці структури входять до єдиної агропродовольчої системи країни. </a:t>
            </a:r>
          </a:p>
          <a:p>
            <a:pPr marL="0" indent="0" algn="just">
              <a:buNone/>
            </a:pPr>
            <a:endParaRPr lang="uk-UA" dirty="0"/>
          </a:p>
        </p:txBody>
      </p:sp>
      <p:pic>
        <p:nvPicPr>
          <p:cNvPr id="4" name="Picture 15" descr="logo - EF"/>
          <p:cNvPicPr>
            <a:picLocks noChangeAspect="1" noChangeArrowheads="1"/>
          </p:cNvPicPr>
          <p:nvPr/>
        </p:nvPicPr>
        <p:blipFill>
          <a:blip r:embed="rId2"/>
          <a:srcRect/>
          <a:stretch>
            <a:fillRect/>
          </a:stretch>
        </p:blipFill>
        <p:spPr bwMode="auto">
          <a:xfrm>
            <a:off x="1" y="0"/>
            <a:ext cx="839062" cy="855677"/>
          </a:xfrm>
          <a:prstGeom prst="rect">
            <a:avLst/>
          </a:prstGeom>
          <a:noFill/>
          <a:ln w="9525">
            <a:noFill/>
            <a:miter lim="800000"/>
            <a:headEnd/>
            <a:tailEnd/>
          </a:ln>
        </p:spPr>
      </p:pic>
    </p:spTree>
    <p:extLst>
      <p:ext uri="{BB962C8B-B14F-4D97-AF65-F5344CB8AC3E}">
        <p14:creationId xmlns:p14="http://schemas.microsoft.com/office/powerpoint/2010/main" val="1273200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55400"/>
            <a:ext cx="10515600" cy="733833"/>
          </a:xfrm>
        </p:spPr>
        <p:txBody>
          <a:bodyPr/>
          <a:lstStyle/>
          <a:p>
            <a:pPr algn="ctr"/>
            <a:r>
              <a:rPr lang="uk-UA" sz="3600" b="1" dirty="0" err="1">
                <a:solidFill>
                  <a:schemeClr val="accent5">
                    <a:lumMod val="75000"/>
                  </a:schemeClr>
                </a:solidFill>
                <a:latin typeface="Arial" panose="020B0604020202020204" pitchFamily="34" charset="0"/>
                <a:cs typeface="Arial" panose="020B0604020202020204" pitchFamily="34" charset="0"/>
              </a:rPr>
              <a:t>Агропродовольча</a:t>
            </a:r>
            <a:r>
              <a:rPr lang="uk-UA" sz="3600" b="1" dirty="0">
                <a:solidFill>
                  <a:schemeClr val="accent5">
                    <a:lumMod val="75000"/>
                  </a:schemeClr>
                </a:solidFill>
                <a:latin typeface="Arial" panose="020B0604020202020204" pitchFamily="34" charset="0"/>
                <a:cs typeface="Arial" panose="020B0604020202020204" pitchFamily="34" charset="0"/>
              </a:rPr>
              <a:t> система -</a:t>
            </a:r>
          </a:p>
        </p:txBody>
      </p:sp>
      <p:sp>
        <p:nvSpPr>
          <p:cNvPr id="3" name="Объект 2"/>
          <p:cNvSpPr>
            <a:spLocks noGrp="1"/>
          </p:cNvSpPr>
          <p:nvPr>
            <p:ph idx="1"/>
          </p:nvPr>
        </p:nvSpPr>
        <p:spPr>
          <a:xfrm>
            <a:off x="562062" y="978337"/>
            <a:ext cx="11023134" cy="5430852"/>
          </a:xfrm>
        </p:spPr>
        <p:txBody>
          <a:bodyPr>
            <a:normAutofit fontScale="77500" lnSpcReduction="20000"/>
          </a:bodyPr>
          <a:lstStyle/>
          <a:p>
            <a:pPr marL="0" indent="0">
              <a:buNone/>
            </a:pPr>
            <a:r>
              <a:rPr lang="uk-UA" dirty="0">
                <a:latin typeface="Arial" panose="020B0604020202020204" pitchFamily="34" charset="0"/>
                <a:cs typeface="Arial" panose="020B0604020202020204" pitchFamily="34" charset="0"/>
              </a:rPr>
              <a:t>являє собою сукупність видів діяльності щодо забезпечення населення країни харчовими продуктами, а промисловість – сільськогосподарською сировиною і складається з наступних взаємопов’язаних елементів:</a:t>
            </a:r>
          </a:p>
          <a:p>
            <a:pPr lvl="0"/>
            <a:r>
              <a:rPr lang="uk-UA" b="1" dirty="0">
                <a:solidFill>
                  <a:srgbClr val="FF0000"/>
                </a:solidFill>
                <a:latin typeface="Arial" panose="020B0604020202020204" pitchFamily="34" charset="0"/>
                <a:cs typeface="Arial" panose="020B0604020202020204" pitchFamily="34" charset="0"/>
              </a:rPr>
              <a:t>матеріальний базис системи </a:t>
            </a:r>
            <a:r>
              <a:rPr lang="uk-UA" dirty="0">
                <a:latin typeface="Arial" panose="020B0604020202020204" pitchFamily="34" charset="0"/>
                <a:cs typeface="Arial" panose="020B0604020202020204" pitchFamily="34" charset="0"/>
              </a:rPr>
              <a:t>– галузі матеріального виробництва (сільське господарство, сільськогосподарське машинобудування, харчова та переробна промисловість,  об'єкти інфраструктури, що беруть участь у виробництві і реалізації сільськогосподарської сировини та продовольства, а також їхня ресурсна база (включаючи водні, лісові та земельні ресурси, які поки що вилучені з економічного обороту); </a:t>
            </a:r>
          </a:p>
          <a:p>
            <a:pPr lvl="0"/>
            <a:r>
              <a:rPr lang="uk-UA" b="1" dirty="0">
                <a:solidFill>
                  <a:srgbClr val="FF0000"/>
                </a:solidFill>
                <a:latin typeface="Arial" panose="020B0604020202020204" pitchFamily="34" charset="0"/>
                <a:cs typeface="Arial" panose="020B0604020202020204" pitchFamily="34" charset="0"/>
              </a:rPr>
              <a:t>сукупність суб'єктів агропродовольчого ринку </a:t>
            </a:r>
            <a:r>
              <a:rPr lang="uk-UA" dirty="0">
                <a:latin typeface="Arial" panose="020B0604020202020204" pitchFamily="34" charset="0"/>
                <a:cs typeface="Arial" panose="020B0604020202020204" pitchFamily="34" charset="0"/>
              </a:rPr>
              <a:t>– сільськогосподарські товаровиробники, споживачі, постачальники ресурсів, посередники, </a:t>
            </a:r>
            <a:r>
              <a:rPr lang="uk-UA" dirty="0" err="1">
                <a:latin typeface="Arial" panose="020B0604020202020204" pitchFamily="34" charset="0"/>
                <a:cs typeface="Arial" panose="020B0604020202020204" pitchFamily="34" charset="0"/>
              </a:rPr>
              <a:t>трейдери</a:t>
            </a:r>
            <a:r>
              <a:rPr lang="uk-UA" dirty="0">
                <a:latin typeface="Arial" panose="020B0604020202020204" pitchFamily="34" charset="0"/>
                <a:cs typeface="Arial" panose="020B0604020202020204" pitchFamily="34" charset="0"/>
              </a:rPr>
              <a:t>, експортери та імпортери; </a:t>
            </a:r>
          </a:p>
          <a:p>
            <a:pPr lvl="0"/>
            <a:r>
              <a:rPr lang="uk-UA" b="1" dirty="0">
                <a:solidFill>
                  <a:srgbClr val="FF0000"/>
                </a:solidFill>
                <a:latin typeface="Arial" panose="020B0604020202020204" pitchFamily="34" charset="0"/>
                <a:cs typeface="Arial" panose="020B0604020202020204" pitchFamily="34" charset="0"/>
              </a:rPr>
              <a:t>інституційна структура </a:t>
            </a:r>
            <a:r>
              <a:rPr lang="uk-UA" dirty="0">
                <a:latin typeface="Arial" panose="020B0604020202020204" pitchFamily="34" charset="0"/>
                <a:cs typeface="Arial" panose="020B0604020202020204" pitchFamily="34" charset="0"/>
              </a:rPr>
              <a:t>– аграрні біржі; </a:t>
            </a:r>
            <a:r>
              <a:rPr lang="uk-UA" dirty="0" err="1">
                <a:latin typeface="Arial" panose="020B0604020202020204" pitchFamily="34" charset="0"/>
                <a:cs typeface="Arial" panose="020B0604020202020204" pitchFamily="34" charset="0"/>
              </a:rPr>
              <a:t>агроторгові</a:t>
            </a:r>
            <a:r>
              <a:rPr lang="uk-UA" dirty="0">
                <a:latin typeface="Arial" panose="020B0604020202020204" pitchFamily="34" charset="0"/>
                <a:cs typeface="Arial" panose="020B0604020202020204" pitchFamily="34" charset="0"/>
              </a:rPr>
              <a:t> доми; банки; консалтингові фірми, страхові компанії; органи державного управління в системі агропромислового виробництва; профспілки; різноманітні асоціації товаровиробників, аграрна освіта та наука і </a:t>
            </a:r>
            <a:r>
              <a:rPr lang="uk-UA" dirty="0" err="1">
                <a:latin typeface="Arial" panose="020B0604020202020204" pitchFamily="34" charset="0"/>
                <a:cs typeface="Arial" panose="020B0604020202020204" pitchFamily="34" charset="0"/>
              </a:rPr>
              <a:t>т.п</a:t>
            </a:r>
            <a:r>
              <a:rPr lang="uk-UA" dirty="0">
                <a:latin typeface="Arial" panose="020B0604020202020204" pitchFamily="34" charset="0"/>
                <a:cs typeface="Arial" panose="020B0604020202020204" pitchFamily="34" charset="0"/>
              </a:rPr>
              <a:t>..;</a:t>
            </a:r>
          </a:p>
          <a:p>
            <a:pPr lvl="0"/>
            <a:r>
              <a:rPr lang="uk-UA" dirty="0">
                <a:latin typeface="Arial" panose="020B0604020202020204" pitchFamily="34" charset="0"/>
                <a:cs typeface="Arial" panose="020B0604020202020204" pitchFamily="34" charset="0"/>
              </a:rPr>
              <a:t>власне </a:t>
            </a:r>
            <a:r>
              <a:rPr lang="uk-UA" b="1" dirty="0" err="1">
                <a:solidFill>
                  <a:srgbClr val="FF0000"/>
                </a:solidFill>
                <a:latin typeface="Arial" panose="020B0604020202020204" pitchFamily="34" charset="0"/>
                <a:cs typeface="Arial" panose="020B0604020202020204" pitchFamily="34" charset="0"/>
              </a:rPr>
              <a:t>агропродовольчий</a:t>
            </a:r>
            <a:r>
              <a:rPr lang="uk-UA" b="1" dirty="0">
                <a:solidFill>
                  <a:srgbClr val="FF0000"/>
                </a:solidFill>
                <a:latin typeface="Arial" panose="020B0604020202020204" pitchFamily="34" charset="0"/>
                <a:cs typeface="Arial" panose="020B0604020202020204" pitchFamily="34" charset="0"/>
              </a:rPr>
              <a:t> ринок </a:t>
            </a:r>
            <a:r>
              <a:rPr lang="uk-UA" dirty="0">
                <a:latin typeface="Arial" panose="020B0604020202020204" pitchFamily="34" charset="0"/>
                <a:cs typeface="Arial" panose="020B0604020202020204" pitchFamily="34" charset="0"/>
              </a:rPr>
              <a:t>як система економічних регуляторів </a:t>
            </a:r>
            <a:r>
              <a:rPr lang="uk-UA" b="1" dirty="0">
                <a:latin typeface="Arial" panose="020B0604020202020204" pitchFamily="34" charset="0"/>
                <a:cs typeface="Arial" panose="020B0604020202020204" pitchFamily="34" charset="0"/>
              </a:rPr>
              <a:t>– </a:t>
            </a:r>
            <a:r>
              <a:rPr lang="uk-UA" dirty="0">
                <a:latin typeface="Arial" panose="020B0604020202020204" pitchFamily="34" charset="0"/>
                <a:cs typeface="Arial" panose="020B0604020202020204" pitchFamily="34" charset="0"/>
              </a:rPr>
              <a:t>система економічних механізмів, що регулюють процеси виробництва, переробки, зовнішньої торгівлі, розподілу і збуту агропродовольчої продукції; </a:t>
            </a:r>
          </a:p>
          <a:p>
            <a:pPr lvl="0"/>
            <a:r>
              <a:rPr lang="uk-UA" b="1" dirty="0">
                <a:solidFill>
                  <a:srgbClr val="FF0000"/>
                </a:solidFill>
                <a:latin typeface="Arial" panose="020B0604020202020204" pitchFamily="34" charset="0"/>
                <a:cs typeface="Arial" panose="020B0604020202020204" pitchFamily="34" charset="0"/>
              </a:rPr>
              <a:t>сільські території</a:t>
            </a:r>
            <a:endParaRPr lang="uk-UA" dirty="0">
              <a:latin typeface="Arial" panose="020B0604020202020204" pitchFamily="34" charset="0"/>
              <a:cs typeface="Arial" panose="020B0604020202020204" pitchFamily="34" charset="0"/>
            </a:endParaRPr>
          </a:p>
          <a:p>
            <a:pPr marL="0" indent="0">
              <a:buNone/>
            </a:pPr>
            <a:endParaRPr lang="uk-UA" dirty="0"/>
          </a:p>
        </p:txBody>
      </p:sp>
      <p:pic>
        <p:nvPicPr>
          <p:cNvPr id="4" name="Picture 15" descr="logo - EF"/>
          <p:cNvPicPr>
            <a:picLocks noChangeAspect="1" noChangeArrowheads="1"/>
          </p:cNvPicPr>
          <p:nvPr/>
        </p:nvPicPr>
        <p:blipFill>
          <a:blip r:embed="rId2"/>
          <a:srcRect/>
          <a:stretch>
            <a:fillRect/>
          </a:stretch>
        </p:blipFill>
        <p:spPr bwMode="auto">
          <a:xfrm>
            <a:off x="1" y="0"/>
            <a:ext cx="871966" cy="889233"/>
          </a:xfrm>
          <a:prstGeom prst="rect">
            <a:avLst/>
          </a:prstGeom>
          <a:noFill/>
          <a:ln w="9525">
            <a:noFill/>
            <a:miter lim="800000"/>
            <a:headEnd/>
            <a:tailEnd/>
          </a:ln>
        </p:spPr>
      </p:pic>
    </p:spTree>
    <p:extLst>
      <p:ext uri="{BB962C8B-B14F-4D97-AF65-F5344CB8AC3E}">
        <p14:creationId xmlns:p14="http://schemas.microsoft.com/office/powerpoint/2010/main" val="156459810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879</TotalTime>
  <Words>3877</Words>
  <Application>Microsoft Office PowerPoint</Application>
  <PresentationFormat>Широкоэкранный</PresentationFormat>
  <Paragraphs>329</Paragraphs>
  <Slides>41</Slides>
  <Notes>0</Notes>
  <HiddenSlides>0</HiddenSlides>
  <MMClips>0</MMClips>
  <ScaleCrop>false</ScaleCrop>
  <HeadingPairs>
    <vt:vector size="8" baseType="variant">
      <vt:variant>
        <vt:lpstr>Использованные шрифты</vt:lpstr>
      </vt:variant>
      <vt:variant>
        <vt:i4>7</vt:i4>
      </vt:variant>
      <vt:variant>
        <vt:lpstr>Тема</vt:lpstr>
      </vt:variant>
      <vt:variant>
        <vt:i4>1</vt:i4>
      </vt:variant>
      <vt:variant>
        <vt:lpstr>Внедренные серверы OLE</vt:lpstr>
      </vt:variant>
      <vt:variant>
        <vt:i4>1</vt:i4>
      </vt:variant>
      <vt:variant>
        <vt:lpstr>Заголовки слайдов</vt:lpstr>
      </vt:variant>
      <vt:variant>
        <vt:i4>41</vt:i4>
      </vt:variant>
    </vt:vector>
  </HeadingPairs>
  <TitlesOfParts>
    <vt:vector size="50" baseType="lpstr">
      <vt:lpstr>Arial</vt:lpstr>
      <vt:lpstr>Arial Unicode MS</vt:lpstr>
      <vt:lpstr>Calibri</vt:lpstr>
      <vt:lpstr>Calibri Light</vt:lpstr>
      <vt:lpstr>Times New Roman</vt:lpstr>
      <vt:lpstr>Verdana</vt:lpstr>
      <vt:lpstr>Wingdings</vt:lpstr>
      <vt:lpstr>Тема Office</vt:lpstr>
      <vt:lpstr>Picture</vt:lpstr>
      <vt:lpstr>Аграрна політика: теоретичні засади, сутність та особливості формування і здійснення в умовах глобалізації</vt:lpstr>
      <vt:lpstr>Рекомендована література:</vt:lpstr>
      <vt:lpstr>ЗМІСТ</vt:lpstr>
      <vt:lpstr>1. Взаємозв'язок сільського господарства з іншими секторами економіки</vt:lpstr>
      <vt:lpstr>Роль агробізнесу в економіці України та світу, 2019 р.</vt:lpstr>
      <vt:lpstr>Соціально-економічна характеристика українського села</vt:lpstr>
      <vt:lpstr>1. Взаємозв'язок сільського господарства з іншими секторами економіки</vt:lpstr>
      <vt:lpstr>1. Взаємозв'язок сільського господарства з іншими секторами економіки</vt:lpstr>
      <vt:lpstr>Агропродовольча система -</vt:lpstr>
      <vt:lpstr>Складові агропродовольчої системи:</vt:lpstr>
      <vt:lpstr>Презентация PowerPoint</vt:lpstr>
      <vt:lpstr>Ефект впливу технологій на зміну цін  </vt:lpstr>
      <vt:lpstr>Презентация PowerPoint</vt:lpstr>
      <vt:lpstr>Основні елементи САПС: </vt:lpstr>
      <vt:lpstr>Місце сільського господарства слід характеризувати й оцінювати з трьох позицій: </vt:lpstr>
      <vt:lpstr>2. Сутність, особливості формування та реалізації аграрної політики  </vt:lpstr>
      <vt:lpstr>2. Сутність, особливості формування та реалізації аграрної політики  </vt:lpstr>
      <vt:lpstr>2. Сутність, особливості формування та реалізації аграрної політики  </vt:lpstr>
      <vt:lpstr>Аграрна політика - </vt:lpstr>
      <vt:lpstr>Аграрна політика -  </vt:lpstr>
      <vt:lpstr>3. Групи інтересів в аграрній політиці </vt:lpstr>
      <vt:lpstr>3. Суб’єкти аграрної політики </vt:lpstr>
      <vt:lpstr>Взаємозалежність на цій схемі така:</vt:lpstr>
      <vt:lpstr>4. Конфлікт бізнес-інтересів і суспільних потреб у контексті аграрної політики </vt:lpstr>
      <vt:lpstr>5.Об’єктивні передумови необхідності державного регулювання сільського господарства</vt:lpstr>
      <vt:lpstr>Довготермінова фермерська проблема</vt:lpstr>
      <vt:lpstr>Короткострокова фермерська проблема – вплив зміни обсягу виробництва на ціни</vt:lpstr>
      <vt:lpstr>Протекціонізм (лат. protectionis – заступництво, захист) - </vt:lpstr>
      <vt:lpstr>Презентация PowerPoint</vt:lpstr>
      <vt:lpstr>Теорії, що покладені в основу аграрного протекціонізму</vt:lpstr>
      <vt:lpstr>На думку М.Трейсі  з точки зору економічної науки є аргументи на користь аграрного протекціонізму: </vt:lpstr>
      <vt:lpstr>5. Теорії макроекономічного регулювання</vt:lpstr>
      <vt:lpstr>Презентация PowerPoint</vt:lpstr>
      <vt:lpstr>Презентация PowerPoint</vt:lpstr>
      <vt:lpstr>Презентация PowerPoint</vt:lpstr>
      <vt:lpstr>Презентация PowerPoint</vt:lpstr>
      <vt:lpstr>Презентация PowerPoint</vt:lpstr>
      <vt:lpstr>6. Система цілей аграрної політики </vt:lpstr>
      <vt:lpstr>Презентация PowerPoint</vt:lpstr>
      <vt:lpstr>Для більшості країн основними цілями аграрної політики є: </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Теоретичні основи аграрної політики</dc:title>
  <dc:creator>user</dc:creator>
  <cp:lastModifiedBy>bogdan32d pro dibrova</cp:lastModifiedBy>
  <cp:revision>51</cp:revision>
  <dcterms:created xsi:type="dcterms:W3CDTF">2016-09-03T07:06:47Z</dcterms:created>
  <dcterms:modified xsi:type="dcterms:W3CDTF">2021-10-27T08:47:18Z</dcterms:modified>
</cp:coreProperties>
</file>