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76" r:id="rId3"/>
    <p:sldId id="258" r:id="rId4"/>
    <p:sldId id="278" r:id="rId5"/>
    <p:sldId id="279" r:id="rId6"/>
    <p:sldId id="280" r:id="rId7"/>
    <p:sldId id="281" r:id="rId8"/>
    <p:sldId id="283" r:id="rId9"/>
    <p:sldId id="284" r:id="rId10"/>
    <p:sldId id="263" r:id="rId11"/>
    <p:sldId id="274" r:id="rId12"/>
    <p:sldId id="285" r:id="rId13"/>
    <p:sldId id="275" r:id="rId14"/>
    <p:sldId id="286" r:id="rId15"/>
    <p:sldId id="287" r:id="rId16"/>
    <p:sldId id="288" r:id="rId17"/>
    <p:sldId id="289" r:id="rId18"/>
    <p:sldId id="290" r:id="rId19"/>
    <p:sldId id="299" r:id="rId20"/>
    <p:sldId id="300" r:id="rId21"/>
    <p:sldId id="302" r:id="rId22"/>
    <p:sldId id="301" r:id="rId23"/>
    <p:sldId id="291" r:id="rId24"/>
    <p:sldId id="294" r:id="rId25"/>
    <p:sldId id="293" r:id="rId26"/>
    <p:sldId id="303" r:id="rId27"/>
    <p:sldId id="295" r:id="rId28"/>
    <p:sldId id="296" r:id="rId29"/>
    <p:sldId id="297" r:id="rId30"/>
    <p:sldId id="298" r:id="rId31"/>
    <p:sldId id="273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AF0"/>
    <a:srgbClr val="C3DB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04" autoAdjust="0"/>
  </p:normalViewPr>
  <p:slideViewPr>
    <p:cSldViewPr snapToGrid="0">
      <p:cViewPr varScale="1">
        <p:scale>
          <a:sx n="87" d="100"/>
          <a:sy n="87" d="100"/>
        </p:scale>
        <p:origin x="-594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AA8F9-66C7-4DF0-B57A-63C42798B34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F17F9-8E43-4A98-84EA-91354B128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70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8386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599348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12636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39362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401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60327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9091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445482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501780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636507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389599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70C0"/>
            </a:gs>
            <a:gs pos="33000">
              <a:srgbClr val="CFE2F3"/>
            </a:gs>
            <a:gs pos="23000">
              <a:srgbClr val="DDEAF6"/>
            </a:gs>
            <a:gs pos="0">
              <a:schemeClr val="accent1">
                <a:lumMod val="5000"/>
                <a:lumOff val="9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F310F-AF81-431E-B743-AF0C3A5688E8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4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4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7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4194" y="212271"/>
            <a:ext cx="10291901" cy="2697184"/>
          </a:xfrm>
        </p:spPr>
        <p:txBody>
          <a:bodyPr>
            <a:noAutofit/>
          </a:bodyPr>
          <a:lstStyle/>
          <a:p>
            <a:r>
              <a:rPr lang="uk-UA" sz="5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Застосування диференціального числення для дослідження функції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81728" y="3584448"/>
            <a:ext cx="7034784" cy="2426208"/>
          </a:xfrm>
        </p:spPr>
        <p:txBody>
          <a:bodyPr>
            <a:normAutofit/>
          </a:bodyPr>
          <a:lstStyle/>
          <a:p>
            <a:endParaRPr lang="uk-UA" sz="3200" dirty="0" smtClean="0"/>
          </a:p>
        </p:txBody>
      </p:sp>
      <p:pic>
        <p:nvPicPr>
          <p:cNvPr id="16386" name="Picture 2" descr="графік фунції, точки перегин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6592" y="3285017"/>
            <a:ext cx="3755136" cy="28353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613134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0"/>
            <a:ext cx="11140044" cy="1316737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Autofit/>
          </a:bodyPr>
          <a:lstStyle/>
          <a:p>
            <a:r>
              <a:rPr lang="uk-UA" sz="4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Схема дослідження інтервалів опуклості-вгнутості та точок перегину функції</a:t>
            </a:r>
            <a:endParaRPr lang="ru-RU" sz="4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65504"/>
            <a:ext cx="12191999" cy="5492496"/>
          </a:xfrm>
        </p:spPr>
        <p:txBody>
          <a:bodyPr>
            <a:noAutofit/>
          </a:bodyPr>
          <a:lstStyle/>
          <a:p>
            <a:pPr marL="742950" indent="-742950">
              <a:lnSpc>
                <a:spcPct val="110000"/>
              </a:lnSpc>
              <a:buAutoNum type="arabicPeriod"/>
            </a:pPr>
            <a:r>
              <a:rPr lang="uk-UA" sz="2600" dirty="0" smtClean="0"/>
              <a:t>Знайти область визначення функції</a:t>
            </a:r>
          </a:p>
          <a:p>
            <a:pPr marL="742950" indent="-742950">
              <a:lnSpc>
                <a:spcPct val="110000"/>
              </a:lnSpc>
              <a:buAutoNum type="arabicPeriod"/>
            </a:pPr>
            <a:r>
              <a:rPr lang="uk-UA" sz="2600" dirty="0" smtClean="0"/>
              <a:t>Знайти другу похідну заданої функції</a:t>
            </a:r>
          </a:p>
          <a:p>
            <a:pPr marL="742950" indent="-742950">
              <a:lnSpc>
                <a:spcPct val="110000"/>
              </a:lnSpc>
              <a:buAutoNum type="arabicPeriod"/>
            </a:pPr>
            <a:r>
              <a:rPr lang="uk-UA" sz="2600" dirty="0" smtClean="0"/>
              <a:t>Знайти критичні точки другого роду  з рівняння </a:t>
            </a:r>
            <a:r>
              <a:rPr lang="uk-UA" sz="2600" dirty="0" err="1" smtClean="0"/>
              <a:t>f‘’</a:t>
            </a:r>
            <a:r>
              <a:rPr lang="uk-UA" sz="2600" dirty="0" smtClean="0"/>
              <a:t>(x)= 0 та з умови </a:t>
            </a:r>
            <a:r>
              <a:rPr lang="uk-UA" sz="2600" dirty="0" err="1" smtClean="0"/>
              <a:t>f‘’</a:t>
            </a:r>
            <a:r>
              <a:rPr lang="uk-UA" sz="2600" dirty="0" smtClean="0"/>
              <a:t>(x) не існує</a:t>
            </a:r>
          </a:p>
          <a:p>
            <a:pPr marL="742950" indent="-742950">
              <a:lnSpc>
                <a:spcPct val="110000"/>
              </a:lnSpc>
              <a:buAutoNum type="arabicPeriod"/>
            </a:pPr>
            <a:r>
              <a:rPr lang="uk-UA" sz="2600" dirty="0" smtClean="0"/>
              <a:t>Дослідити знак другої похідної </a:t>
            </a:r>
            <a:r>
              <a:rPr lang="uk-UA" sz="2600" i="1" dirty="0" err="1" smtClean="0"/>
              <a:t>y=f''</a:t>
            </a:r>
            <a:r>
              <a:rPr lang="uk-UA" sz="2600" i="1" dirty="0" smtClean="0"/>
              <a:t>(x)</a:t>
            </a:r>
            <a:r>
              <a:rPr lang="uk-UA" sz="2600" dirty="0" smtClean="0"/>
              <a:t> в інтервалах, на які критичні точки ділять область визначення функції . Якщо критична точка </a:t>
            </a:r>
            <a:r>
              <a:rPr lang="uk-UA" sz="2600" i="1" dirty="0" smtClean="0"/>
              <a:t>x</a:t>
            </a:r>
            <a:r>
              <a:rPr lang="uk-UA" sz="2600" i="1" baseline="-25000" dirty="0" smtClean="0"/>
              <a:t>0</a:t>
            </a:r>
            <a:r>
              <a:rPr lang="uk-UA" sz="2600" dirty="0" smtClean="0"/>
              <a:t> поділяє інтервали, де друга похідна </a:t>
            </a:r>
            <a:r>
              <a:rPr lang="uk-UA" sz="2600" i="1" dirty="0" err="1" smtClean="0"/>
              <a:t>f''</a:t>
            </a:r>
            <a:r>
              <a:rPr lang="uk-UA" sz="2600" i="1" dirty="0" smtClean="0"/>
              <a:t>(x)</a:t>
            </a:r>
            <a:r>
              <a:rPr lang="uk-UA" sz="2600" dirty="0" smtClean="0"/>
              <a:t> справа і зліва має різні знаки, то </a:t>
            </a:r>
            <a:r>
              <a:rPr lang="uk-UA" sz="2600" b="1" i="1" dirty="0" smtClean="0"/>
              <a:t>x</a:t>
            </a:r>
            <a:r>
              <a:rPr lang="uk-UA" sz="2600" b="1" i="1" baseline="-25000" dirty="0" smtClean="0"/>
              <a:t>0</a:t>
            </a:r>
            <a:r>
              <a:rPr lang="uk-UA" sz="2600" b="1" dirty="0" smtClean="0"/>
              <a:t> є абсцисою точки перегину графіка функції. </a:t>
            </a:r>
            <a:r>
              <a:rPr lang="uk-UA" sz="2600" dirty="0" smtClean="0"/>
              <a:t>Якщо при переході через вибрану критичну точку </a:t>
            </a:r>
            <a:r>
              <a:rPr lang="uk-UA" sz="2600" dirty="0" err="1" smtClean="0"/>
              <a:t>f‘’</a:t>
            </a:r>
            <a:r>
              <a:rPr lang="uk-UA" sz="2600" dirty="0" smtClean="0"/>
              <a:t>(x) </a:t>
            </a:r>
            <a:r>
              <a:rPr lang="uk-UA" sz="2600" b="1" dirty="0" smtClean="0"/>
              <a:t>НЕ</a:t>
            </a:r>
            <a:r>
              <a:rPr lang="uk-UA" sz="2600" dirty="0" smtClean="0"/>
              <a:t> змінює знак, то точка </a:t>
            </a:r>
            <a:r>
              <a:rPr lang="uk-UA" sz="2600" dirty="0" err="1" smtClean="0"/>
              <a:t>х</a:t>
            </a:r>
            <a:r>
              <a:rPr lang="uk-UA" sz="2600" baseline="-25000" dirty="0" err="1" smtClean="0"/>
              <a:t>о</a:t>
            </a:r>
            <a:r>
              <a:rPr lang="uk-UA" sz="2600" baseline="-25000" dirty="0" smtClean="0"/>
              <a:t> </a:t>
            </a:r>
            <a:r>
              <a:rPr lang="uk-UA" sz="2600" b="1" dirty="0" smtClean="0"/>
              <a:t>НЕ</a:t>
            </a:r>
            <a:r>
              <a:rPr lang="uk-UA" sz="2600" dirty="0" smtClean="0"/>
              <a:t> є</a:t>
            </a:r>
            <a:r>
              <a:rPr lang="uk-UA" sz="2600" b="1" dirty="0" smtClean="0"/>
              <a:t> </a:t>
            </a:r>
            <a:r>
              <a:rPr lang="uk-UA" sz="2600" dirty="0" smtClean="0"/>
              <a:t>абсцисою точки перегину графіка функції. На інтервалі де </a:t>
            </a:r>
            <a:r>
              <a:rPr lang="uk-UA" sz="2600" dirty="0" err="1" smtClean="0"/>
              <a:t>f‘’</a:t>
            </a:r>
            <a:r>
              <a:rPr lang="uk-UA" sz="2600" dirty="0" smtClean="0"/>
              <a:t>(x)&gt; 0, функція вгнута, а де </a:t>
            </a:r>
            <a:r>
              <a:rPr lang="uk-UA" sz="2600" dirty="0" err="1" smtClean="0"/>
              <a:t>f‘’</a:t>
            </a:r>
            <a:r>
              <a:rPr lang="uk-UA" sz="2600" dirty="0" smtClean="0"/>
              <a:t>(x)&lt; 0 </a:t>
            </a:r>
            <a:r>
              <a:rPr lang="uk-UA" sz="2600" dirty="0" err="1" smtClean="0"/>
              <a:t>–опукла</a:t>
            </a:r>
            <a:endParaRPr lang="uk-UA" sz="2600" dirty="0" smtClean="0"/>
          </a:p>
          <a:p>
            <a:pPr marL="742950" indent="-742950">
              <a:lnSpc>
                <a:spcPct val="110000"/>
              </a:lnSpc>
              <a:buAutoNum type="arabicPeriod"/>
            </a:pPr>
            <a:r>
              <a:rPr lang="uk-UA" sz="2600" dirty="0" smtClean="0"/>
              <a:t>Обчислити значення функції (ординати) </a:t>
            </a:r>
            <a:r>
              <a:rPr lang="uk-UA" sz="2600" i="1" dirty="0" smtClean="0"/>
              <a:t>y(x</a:t>
            </a:r>
            <a:r>
              <a:rPr lang="uk-UA" sz="2600" i="1" baseline="-25000" dirty="0" smtClean="0"/>
              <a:t>0</a:t>
            </a:r>
            <a:r>
              <a:rPr lang="uk-UA" sz="2600" i="1" dirty="0" smtClean="0"/>
              <a:t>)</a:t>
            </a:r>
            <a:r>
              <a:rPr lang="uk-UA" sz="2600" dirty="0" smtClean="0"/>
              <a:t> в точках перегину</a:t>
            </a:r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y=x</a:t>
            </a:r>
            <a:r>
              <a:rPr lang="en-US" b="1" i="1" baseline="30000" dirty="0" smtClean="0"/>
              <a:t>4</a:t>
            </a:r>
            <a:r>
              <a:rPr lang="en-US" b="1" i="1" dirty="0" smtClean="0"/>
              <a:t>-4x</a:t>
            </a:r>
            <a:r>
              <a:rPr lang="en-US" b="1" i="1" baseline="30000" dirty="0" smtClean="0"/>
              <a:t>3</a:t>
            </a:r>
            <a:r>
              <a:rPr lang="en-US" b="1" i="1" dirty="0" smtClean="0"/>
              <a:t>-18x</a:t>
            </a:r>
            <a:r>
              <a:rPr lang="en-US" b="1" i="1" baseline="30000" dirty="0" smtClean="0"/>
              <a:t>2</a:t>
            </a:r>
            <a:r>
              <a:rPr lang="en-US" b="1" i="1" dirty="0" smtClean="0"/>
              <a:t>+2x-1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 </a:t>
            </a:r>
            <a:endParaRPr lang="ru-RU" sz="3200" dirty="0"/>
          </a:p>
        </p:txBody>
      </p:sp>
      <p:pic>
        <p:nvPicPr>
          <p:cNvPr id="4" name="Рисунок 3" descr="інтервали опуклості та вгнутості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055" y="2694433"/>
            <a:ext cx="4564825" cy="1901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3" descr="графік фунції, точки перегину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1184" y="975360"/>
            <a:ext cx="7071360" cy="5571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0"/>
            <a:ext cx="11140044" cy="1316737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Autofit/>
          </a:bodyPr>
          <a:lstStyle/>
          <a:p>
            <a:r>
              <a:rPr lang="uk-UA" sz="4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Схема дослідження інтервалів опуклості-вгнутості та точок перегину функції</a:t>
            </a:r>
            <a:endParaRPr lang="ru-RU" sz="4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65504"/>
            <a:ext cx="12191999" cy="5492496"/>
          </a:xfrm>
        </p:spPr>
        <p:txBody>
          <a:bodyPr>
            <a:noAutofit/>
          </a:bodyPr>
          <a:lstStyle/>
          <a:p>
            <a:pPr marL="354013" indent="-292100">
              <a:buAutoNum type="arabicPeriod"/>
            </a:pPr>
            <a:r>
              <a:rPr lang="uk-UA" dirty="0" smtClean="0"/>
              <a:t>Знайти область визначення функції</a:t>
            </a:r>
          </a:p>
          <a:p>
            <a:pPr marL="354013" indent="-292100">
              <a:buAutoNum type="arabicPeriod"/>
            </a:pPr>
            <a:r>
              <a:rPr lang="uk-UA" dirty="0" smtClean="0"/>
              <a:t>Знайти другу похідну заданої функції</a:t>
            </a:r>
          </a:p>
          <a:p>
            <a:pPr marL="354013" indent="-292100">
              <a:buAutoNum type="arabicPeriod"/>
            </a:pPr>
            <a:r>
              <a:rPr lang="uk-UA" dirty="0" smtClean="0"/>
              <a:t>Знайти критичні точки другого роду  з рівняння </a:t>
            </a:r>
            <a:r>
              <a:rPr lang="uk-UA" dirty="0" err="1" smtClean="0"/>
              <a:t>f‘’</a:t>
            </a:r>
            <a:r>
              <a:rPr lang="uk-UA" dirty="0" smtClean="0"/>
              <a:t>(x)= 0 та з умови </a:t>
            </a:r>
            <a:r>
              <a:rPr lang="uk-UA" dirty="0" err="1" smtClean="0"/>
              <a:t>f‘’</a:t>
            </a:r>
            <a:r>
              <a:rPr lang="uk-UA" dirty="0" smtClean="0"/>
              <a:t>(x) не існує</a:t>
            </a:r>
          </a:p>
          <a:p>
            <a:pPr marL="354013" indent="-292100">
              <a:buAutoNum type="arabicPeriod"/>
            </a:pPr>
            <a:r>
              <a:rPr lang="uk-UA" dirty="0" smtClean="0"/>
              <a:t>Дослідити знак другої похідної </a:t>
            </a:r>
            <a:r>
              <a:rPr lang="uk-UA" i="1" dirty="0" err="1" smtClean="0"/>
              <a:t>y=f''</a:t>
            </a:r>
            <a:r>
              <a:rPr lang="uk-UA" i="1" dirty="0" smtClean="0"/>
              <a:t>(x)</a:t>
            </a:r>
            <a:r>
              <a:rPr lang="uk-UA" dirty="0" smtClean="0"/>
              <a:t> в інтервалах, на які критичні точки ділять область визначення функції . Якщо критична точка </a:t>
            </a:r>
            <a:r>
              <a:rPr lang="uk-UA" i="1" dirty="0" smtClean="0"/>
              <a:t>x</a:t>
            </a:r>
            <a:r>
              <a:rPr lang="uk-UA" i="1" baseline="-25000" dirty="0" smtClean="0"/>
              <a:t>0</a:t>
            </a:r>
            <a:r>
              <a:rPr lang="uk-UA" dirty="0" smtClean="0"/>
              <a:t> поділяє інтервали, де друга похідна </a:t>
            </a:r>
            <a:r>
              <a:rPr lang="uk-UA" i="1" dirty="0" err="1" smtClean="0"/>
              <a:t>f''</a:t>
            </a:r>
            <a:r>
              <a:rPr lang="uk-UA" i="1" dirty="0" smtClean="0"/>
              <a:t>(x)</a:t>
            </a:r>
            <a:r>
              <a:rPr lang="uk-UA" dirty="0" smtClean="0"/>
              <a:t> справа і зліва має різні знаки, то </a:t>
            </a:r>
            <a:r>
              <a:rPr lang="uk-UA" b="1" i="1" dirty="0" smtClean="0"/>
              <a:t>x</a:t>
            </a:r>
            <a:r>
              <a:rPr lang="uk-UA" b="1" i="1" baseline="-25000" dirty="0" smtClean="0"/>
              <a:t>0</a:t>
            </a:r>
            <a:r>
              <a:rPr lang="uk-UA" b="1" dirty="0" smtClean="0"/>
              <a:t> є абсцисою точки перегину графіка функції. </a:t>
            </a:r>
            <a:r>
              <a:rPr lang="uk-UA" dirty="0" smtClean="0"/>
              <a:t>Якщо при переході через вибрану критичну точку </a:t>
            </a:r>
            <a:r>
              <a:rPr lang="uk-UA" dirty="0" err="1" smtClean="0"/>
              <a:t>f‘’</a:t>
            </a:r>
            <a:r>
              <a:rPr lang="uk-UA" dirty="0" smtClean="0"/>
              <a:t>(x) </a:t>
            </a:r>
            <a:r>
              <a:rPr lang="uk-UA" b="1" dirty="0" smtClean="0"/>
              <a:t>НЕ</a:t>
            </a:r>
            <a:r>
              <a:rPr lang="uk-UA" dirty="0" smtClean="0"/>
              <a:t> змінює знак, то точка </a:t>
            </a:r>
            <a:r>
              <a:rPr lang="uk-UA" dirty="0" err="1" smtClean="0"/>
              <a:t>х</a:t>
            </a:r>
            <a:r>
              <a:rPr lang="uk-UA" baseline="-25000" dirty="0" err="1" smtClean="0"/>
              <a:t>о</a:t>
            </a:r>
            <a:r>
              <a:rPr lang="uk-UA" baseline="-25000" dirty="0" smtClean="0"/>
              <a:t> </a:t>
            </a:r>
            <a:r>
              <a:rPr lang="uk-UA" b="1" dirty="0" smtClean="0"/>
              <a:t>НЕ</a:t>
            </a:r>
            <a:r>
              <a:rPr lang="uk-UA" dirty="0" smtClean="0"/>
              <a:t> є</a:t>
            </a:r>
            <a:r>
              <a:rPr lang="uk-UA" b="1" dirty="0" smtClean="0"/>
              <a:t> </a:t>
            </a:r>
            <a:r>
              <a:rPr lang="uk-UA" dirty="0" smtClean="0"/>
              <a:t>абсцисою точки перегину графіка функції. На інтервалі де </a:t>
            </a:r>
            <a:r>
              <a:rPr lang="uk-UA" dirty="0" err="1" smtClean="0"/>
              <a:t>f‘’</a:t>
            </a:r>
            <a:r>
              <a:rPr lang="uk-UA" dirty="0" smtClean="0"/>
              <a:t>(x)&gt; 0, функція вгнута, а де </a:t>
            </a:r>
            <a:r>
              <a:rPr lang="uk-UA" dirty="0" err="1" smtClean="0"/>
              <a:t>f‘’</a:t>
            </a:r>
            <a:r>
              <a:rPr lang="uk-UA" dirty="0" smtClean="0"/>
              <a:t>(x)&lt; 0 </a:t>
            </a:r>
            <a:r>
              <a:rPr lang="uk-UA" dirty="0" err="1" smtClean="0"/>
              <a:t>–опукла</a:t>
            </a:r>
            <a:endParaRPr lang="uk-UA" dirty="0" smtClean="0"/>
          </a:p>
          <a:p>
            <a:pPr marL="354013" indent="-292100">
              <a:buAutoNum type="arabicPeriod"/>
            </a:pPr>
            <a:r>
              <a:rPr lang="uk-UA" dirty="0" smtClean="0"/>
              <a:t>Обчислити значення функції (ординати) </a:t>
            </a:r>
            <a:r>
              <a:rPr lang="uk-UA" i="1" dirty="0" smtClean="0"/>
              <a:t>y(x</a:t>
            </a:r>
            <a:r>
              <a:rPr lang="uk-UA" i="1" baseline="-25000" dirty="0" smtClean="0"/>
              <a:t>0</a:t>
            </a:r>
            <a:r>
              <a:rPr lang="uk-UA" i="1" dirty="0" smtClean="0"/>
              <a:t>)</a:t>
            </a:r>
            <a:r>
              <a:rPr lang="uk-UA" dirty="0" smtClean="0"/>
              <a:t> в точках перегину.</a:t>
            </a:r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146" name="Picture 2" descr="графік фунції, точки перегину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74209" y="1731264"/>
            <a:ext cx="6376416" cy="4901184"/>
          </a:xfrm>
          <a:prstGeom prst="rect">
            <a:avLst/>
          </a:prstGeom>
          <a:noFill/>
        </p:spPr>
      </p:pic>
      <p:pic>
        <p:nvPicPr>
          <p:cNvPr id="6" name="Содержимое 5" descr="інтервали опуклості та вгнутості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216" y="2657857"/>
            <a:ext cx="3788473" cy="230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yukhym.com/images/stories/Func/Func5_060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136" y="365760"/>
            <a:ext cx="4693920" cy="13289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yukhym.com/images/stories/Func/Func5_076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4672" y="451104"/>
            <a:ext cx="3206496" cy="1170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4" name="Picture 2" descr="інтервали опуклості та вгнутості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985" y="3206496"/>
            <a:ext cx="3818890" cy="1633728"/>
          </a:xfrm>
          <a:prstGeom prst="rect">
            <a:avLst/>
          </a:prstGeom>
          <a:noFill/>
        </p:spPr>
      </p:pic>
      <p:pic>
        <p:nvPicPr>
          <p:cNvPr id="28676" name="Picture 4" descr="графік фунції, точки перегину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4039" y="2162556"/>
            <a:ext cx="5276850" cy="3581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Асимптоти кривої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513" y="1825624"/>
            <a:ext cx="10167175" cy="4806824"/>
          </a:xfrm>
        </p:spPr>
        <p:txBody>
          <a:bodyPr>
            <a:normAutofit fontScale="85000" lnSpcReduction="20000"/>
          </a:bodyPr>
          <a:lstStyle/>
          <a:p>
            <a:endParaRPr lang="uk-UA" b="1" dirty="0" smtClean="0"/>
          </a:p>
          <a:p>
            <a:pPr marL="0" indent="0">
              <a:buNone/>
            </a:pPr>
            <a:r>
              <a:rPr lang="uk-UA" sz="4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Означення</a:t>
            </a:r>
            <a:r>
              <a:rPr lang="uk-UA" sz="4000" b="1" dirty="0" smtClean="0"/>
              <a:t> 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uk-UA" sz="4000" dirty="0" smtClean="0"/>
              <a:t>	Пряма </a:t>
            </a:r>
            <a:r>
              <a:rPr lang="en-US" sz="4000" b="1" i="1" dirty="0" smtClean="0"/>
              <a:t>L</a:t>
            </a:r>
            <a:r>
              <a:rPr lang="en-US" sz="4000" dirty="0" smtClean="0"/>
              <a:t> </a:t>
            </a:r>
            <a:r>
              <a:rPr lang="uk-UA" sz="4000" dirty="0" smtClean="0"/>
              <a:t>називається </a:t>
            </a:r>
            <a:r>
              <a:rPr lang="uk-UA" sz="4000" b="1" dirty="0" smtClean="0"/>
              <a:t>асимптотою кривої, </a:t>
            </a:r>
            <a:r>
              <a:rPr lang="uk-UA" sz="4000" dirty="0" smtClean="0"/>
              <a:t>якщо відстань </a:t>
            </a:r>
            <a:r>
              <a:rPr lang="en-US" sz="4000" i="1" dirty="0" smtClean="0"/>
              <a:t>δ</a:t>
            </a:r>
            <a:r>
              <a:rPr lang="uk-UA" sz="4000" i="1" dirty="0" smtClean="0"/>
              <a:t> </a:t>
            </a:r>
            <a:r>
              <a:rPr lang="uk-UA" sz="4000" dirty="0" smtClean="0"/>
              <a:t>від змінної точки М кривої до цієї прямої </a:t>
            </a:r>
            <a:r>
              <a:rPr lang="en-US" sz="4000" b="1" i="1" dirty="0" smtClean="0"/>
              <a:t>L</a:t>
            </a:r>
            <a:r>
              <a:rPr lang="uk-UA" sz="4000" i="1" dirty="0" smtClean="0"/>
              <a:t> </a:t>
            </a:r>
            <a:r>
              <a:rPr lang="uk-UA" sz="4000" dirty="0" smtClean="0"/>
              <a:t>прямує до нуля, якщо точка М, рухаючись по кривій, віддаляється у нескінченність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uk-UA" sz="4000" dirty="0" smtClean="0"/>
              <a:t>	Крива у= f(x)</a:t>
            </a:r>
            <a:r>
              <a:rPr lang="en-US" sz="4000" dirty="0" smtClean="0"/>
              <a:t> </a:t>
            </a:r>
            <a:r>
              <a:rPr lang="uk-UA" sz="4000" dirty="0" smtClean="0"/>
              <a:t>може мати </a:t>
            </a:r>
            <a:r>
              <a:rPr lang="uk-UA" sz="4000" b="1" dirty="0" smtClean="0"/>
              <a:t>вертикальну</a:t>
            </a:r>
            <a:r>
              <a:rPr lang="uk-UA" sz="4000" dirty="0" smtClean="0"/>
              <a:t>, </a:t>
            </a:r>
            <a:r>
              <a:rPr lang="uk-UA" sz="4000" b="1" dirty="0" smtClean="0"/>
              <a:t>горизонтальну</a:t>
            </a:r>
            <a:r>
              <a:rPr lang="uk-UA" sz="4000" dirty="0" smtClean="0"/>
              <a:t> і </a:t>
            </a:r>
            <a:r>
              <a:rPr lang="uk-UA" sz="4000" b="1" dirty="0" smtClean="0"/>
              <a:t>похилу </a:t>
            </a:r>
            <a:r>
              <a:rPr lang="uk-UA" sz="4000" dirty="0" smtClean="0"/>
              <a:t>асимптоти</a:t>
            </a:r>
          </a:p>
          <a:p>
            <a:pPr marL="0" indent="0">
              <a:lnSpc>
                <a:spcPct val="130000"/>
              </a:lnSpc>
              <a:buNone/>
            </a:pP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596" y="342614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Вертикальна асимптота кривої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513" y="1825624"/>
            <a:ext cx="11166919" cy="48068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4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Означення</a:t>
            </a:r>
            <a:r>
              <a:rPr lang="uk-UA" sz="4000" b="1" dirty="0" smtClean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sz="4000" dirty="0" smtClean="0"/>
              <a:t>Пряма </a:t>
            </a:r>
            <a:r>
              <a:rPr lang="uk-UA" sz="4000" i="1" dirty="0" err="1" smtClean="0"/>
              <a:t>х=х</a:t>
            </a:r>
            <a:r>
              <a:rPr lang="uk-UA" sz="4000" i="1" baseline="-25000" dirty="0" err="1" smtClean="0"/>
              <a:t>о</a:t>
            </a: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sz="4000" dirty="0" smtClean="0"/>
              <a:t>є </a:t>
            </a:r>
            <a:r>
              <a:rPr lang="uk-UA" sz="4000" b="1" dirty="0" smtClean="0"/>
              <a:t>вертикальною</a:t>
            </a:r>
            <a:r>
              <a:rPr lang="uk-UA" sz="4000" dirty="0" smtClean="0"/>
              <a:t> </a:t>
            </a:r>
            <a:r>
              <a:rPr lang="uk-UA" sz="4000" b="1" dirty="0" smtClean="0"/>
              <a:t>асимптотою кривої </a:t>
            </a:r>
            <a:r>
              <a:rPr lang="uk-UA" sz="4000" dirty="0" smtClean="0"/>
              <a:t>у= f(x)</a:t>
            </a:r>
            <a:r>
              <a:rPr lang="uk-UA" sz="4000" b="1" dirty="0" smtClean="0"/>
              <a:t>, </a:t>
            </a:r>
            <a:r>
              <a:rPr lang="uk-UA" sz="4000" dirty="0" smtClean="0"/>
              <a:t>якщо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uk-UA" sz="4000" dirty="0" smtClean="0"/>
              <a:t>                     </a:t>
            </a:r>
            <a:r>
              <a:rPr lang="en-US" sz="4000" dirty="0" smtClean="0"/>
              <a:t>                </a:t>
            </a:r>
            <a:r>
              <a:rPr lang="uk-UA" sz="4000" dirty="0" smtClean="0"/>
              <a:t>або                         </a:t>
            </a:r>
            <a:r>
              <a:rPr lang="en-US" sz="4000" dirty="0" smtClean="0"/>
              <a:t>   </a:t>
            </a:r>
          </a:p>
          <a:p>
            <a:pPr marL="0" indent="0">
              <a:lnSpc>
                <a:spcPct val="130000"/>
              </a:lnSpc>
              <a:buNone/>
            </a:pPr>
            <a:endParaRPr lang="en-US" sz="4000" dirty="0" smtClean="0"/>
          </a:p>
          <a:p>
            <a:pPr marL="0" indent="0">
              <a:lnSpc>
                <a:spcPct val="130000"/>
              </a:lnSpc>
              <a:buNone/>
            </a:pPr>
            <a:r>
              <a:rPr lang="en-US" sz="4000" dirty="0" smtClean="0"/>
              <a:t>                           </a:t>
            </a:r>
            <a:r>
              <a:rPr lang="uk-UA" sz="4000" dirty="0" smtClean="0"/>
              <a:t>або</a:t>
            </a:r>
          </a:p>
          <a:p>
            <a:pPr marL="0" indent="0">
              <a:lnSpc>
                <a:spcPct val="130000"/>
              </a:lnSpc>
              <a:buNone/>
            </a:pPr>
            <a:endParaRPr lang="uk-UA" sz="4000" dirty="0" smtClean="0"/>
          </a:p>
        </p:txBody>
      </p:sp>
      <p:graphicFrame>
        <p:nvGraphicFramePr>
          <p:cNvPr id="33809" name="Object 17"/>
          <p:cNvGraphicFramePr>
            <a:graphicFrameLocks noChangeAspect="1"/>
          </p:cNvGraphicFramePr>
          <p:nvPr/>
        </p:nvGraphicFramePr>
        <p:xfrm>
          <a:off x="1365504" y="4047744"/>
          <a:ext cx="2974848" cy="1182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Формула" r:id="rId3" imgW="1091726" imgH="342751" progId="Equation.3">
                  <p:embed/>
                </p:oleObj>
              </mc:Choice>
              <mc:Fallback>
                <p:oleObj name="Формула" r:id="rId3" imgW="1091726" imgH="342751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504" y="4047744"/>
                        <a:ext cx="2974848" cy="118262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8" name="Object 16"/>
          <p:cNvGraphicFramePr>
            <a:graphicFrameLocks noChangeAspect="1"/>
          </p:cNvGraphicFramePr>
          <p:nvPr/>
        </p:nvGraphicFramePr>
        <p:xfrm>
          <a:off x="6839712" y="3925824"/>
          <a:ext cx="3145536" cy="1353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Формула" r:id="rId5" imgW="901309" imgH="291973" progId="Equation.3">
                  <p:embed/>
                </p:oleObj>
              </mc:Choice>
              <mc:Fallback>
                <p:oleObj name="Формула" r:id="rId5" imgW="901309" imgH="291973" progId="Equation.3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9712" y="3925824"/>
                        <a:ext cx="3145536" cy="1353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807" name="Object 15"/>
          <p:cNvGraphicFramePr>
            <a:graphicFrameLocks noChangeAspect="1"/>
          </p:cNvGraphicFramePr>
          <p:nvPr/>
        </p:nvGraphicFramePr>
        <p:xfrm>
          <a:off x="4962144" y="5279136"/>
          <a:ext cx="2840736" cy="13289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8" name="Формула" r:id="rId7" imgW="850531" imgH="291973" progId="Equation.3">
                  <p:embed/>
                </p:oleObj>
              </mc:Choice>
              <mc:Fallback>
                <p:oleObj name="Формула" r:id="rId7" imgW="850531" imgH="291973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2144" y="5279136"/>
                        <a:ext cx="2840736" cy="13289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-153888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0" y="189012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Горизонтальна асимптота кривої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6993" y="1825624"/>
            <a:ext cx="11558016" cy="4806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Означення</a:t>
            </a:r>
            <a:r>
              <a:rPr lang="uk-UA" sz="4000" b="1" dirty="0" smtClean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sz="4000" dirty="0" smtClean="0"/>
              <a:t>Пряма </a:t>
            </a:r>
            <a:r>
              <a:rPr lang="uk-UA" sz="4000" i="1" dirty="0" err="1" smtClean="0"/>
              <a:t>у=с</a:t>
            </a:r>
            <a:r>
              <a:rPr lang="en-US" sz="4000" dirty="0" smtClean="0"/>
              <a:t> </a:t>
            </a: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sz="4000" dirty="0" smtClean="0"/>
              <a:t>є </a:t>
            </a:r>
            <a:r>
              <a:rPr lang="uk-UA" sz="4000" b="1" dirty="0" smtClean="0"/>
              <a:t>горизонтальною асимптотою кривої </a:t>
            </a:r>
            <a:r>
              <a:rPr lang="uk-UA" sz="4000" dirty="0" smtClean="0"/>
              <a:t>у= f(x)</a:t>
            </a:r>
            <a:r>
              <a:rPr lang="uk-UA" sz="4000" b="1" dirty="0" smtClean="0"/>
              <a:t>, </a:t>
            </a:r>
            <a:r>
              <a:rPr lang="uk-UA" sz="4000" dirty="0" smtClean="0"/>
              <a:t>якщо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uk-UA" sz="4000" dirty="0" smtClean="0"/>
              <a:t>                            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uk-UA" sz="4000" dirty="0" smtClean="0"/>
              <a:t>                               </a:t>
            </a:r>
            <a:r>
              <a:rPr lang="en-US" sz="4000" dirty="0" smtClean="0"/>
              <a:t>        </a:t>
            </a:r>
            <a:r>
              <a:rPr lang="uk-UA" sz="4000" dirty="0" smtClean="0"/>
              <a:t>або</a:t>
            </a:r>
          </a:p>
          <a:p>
            <a:pPr marL="0" indent="0">
              <a:lnSpc>
                <a:spcPct val="130000"/>
              </a:lnSpc>
              <a:buNone/>
            </a:pPr>
            <a:endParaRPr lang="uk-UA" sz="4000" dirty="0" smtClean="0"/>
          </a:p>
        </p:txBody>
      </p:sp>
      <p:pic>
        <p:nvPicPr>
          <p:cNvPr id="7" name="Рисунок 6" descr="умова горизонтальної асимптот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944" y="4059936"/>
            <a:ext cx="3645408" cy="1731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умова горизонтальної асимптоти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7792" y="4047744"/>
            <a:ext cx="4108704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Похила асимптота кривої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513" y="1825624"/>
            <a:ext cx="10813351" cy="48068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sz="4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Означення</a:t>
            </a:r>
            <a:r>
              <a:rPr lang="uk-UA" sz="4000" b="1" dirty="0" smtClean="0"/>
              <a:t>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sz="4000" dirty="0" smtClean="0"/>
              <a:t>Пряма </a:t>
            </a:r>
            <a:r>
              <a:rPr lang="uk-UA" sz="4000" i="1" dirty="0" smtClean="0"/>
              <a:t>у=</a:t>
            </a:r>
            <a:r>
              <a:rPr lang="en-US" sz="4000" i="1" dirty="0" smtClean="0"/>
              <a:t>k</a:t>
            </a:r>
            <a:r>
              <a:rPr lang="uk-UA" sz="4000" i="1" dirty="0" smtClean="0"/>
              <a:t>х+</a:t>
            </a:r>
            <a:r>
              <a:rPr lang="en-US" sz="4000" i="1" dirty="0" smtClean="0"/>
              <a:t>b</a:t>
            </a:r>
            <a:r>
              <a:rPr lang="uk-UA" sz="4000" i="1" dirty="0" smtClean="0"/>
              <a:t> </a:t>
            </a:r>
            <a:r>
              <a:rPr lang="en-US" sz="4000" dirty="0" smtClean="0"/>
              <a:t> </a:t>
            </a: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sz="4000" dirty="0" smtClean="0"/>
              <a:t>є </a:t>
            </a:r>
            <a:r>
              <a:rPr lang="uk-UA" sz="4000" b="1" dirty="0" smtClean="0"/>
              <a:t>похилою асимптотою кривої </a:t>
            </a:r>
            <a:r>
              <a:rPr lang="uk-UA" sz="4000" dirty="0" smtClean="0"/>
              <a:t>у= f(x)</a:t>
            </a:r>
            <a:r>
              <a:rPr lang="uk-UA" sz="4000" b="1" dirty="0" smtClean="0"/>
              <a:t>, </a:t>
            </a:r>
            <a:r>
              <a:rPr lang="uk-UA" sz="4000" dirty="0" smtClean="0"/>
              <a:t>якщо при х→+∞ ( х→-∞)</a:t>
            </a:r>
            <a:r>
              <a:rPr lang="ru-RU" sz="4000" dirty="0" smtClean="0"/>
              <a:t> </a:t>
            </a: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  <a:p>
            <a:pPr marL="0" indent="0">
              <a:lnSpc>
                <a:spcPct val="130000"/>
              </a:lnSpc>
              <a:buNone/>
            </a:pPr>
            <a:r>
              <a:rPr lang="uk-UA" sz="4000" dirty="0" smtClean="0"/>
              <a:t>                   </a:t>
            </a:r>
          </a:p>
          <a:p>
            <a:pPr marL="0" indent="0">
              <a:lnSpc>
                <a:spcPct val="130000"/>
              </a:lnSpc>
              <a:buNone/>
            </a:pPr>
            <a:endParaRPr lang="uk-UA" sz="4000" dirty="0" smtClean="0"/>
          </a:p>
        </p:txBody>
      </p:sp>
      <p:pic>
        <p:nvPicPr>
          <p:cNvPr id="7" name="Рисунок 6" descr="http://elib.lutsk-ntu.com.ua/book/knit/vm/2011/11-25/rozdil_02/rozd_02_6_files/image052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8672" y="3889248"/>
            <a:ext cx="5303520" cy="190195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73440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Теорема 1 (Знаходження похилої асимптоти)</a:t>
            </a:r>
            <a:endParaRPr lang="ru-RU" sz="4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513" y="1825624"/>
            <a:ext cx="10813351" cy="4806824"/>
          </a:xfrm>
        </p:spPr>
        <p:txBody>
          <a:bodyPr>
            <a:normAutofit fontScale="92500" lnSpcReduction="10000"/>
          </a:bodyPr>
          <a:lstStyle/>
          <a:p>
            <a:pPr marL="0" indent="354013">
              <a:buNone/>
            </a:pPr>
            <a:r>
              <a:rPr lang="uk-UA" sz="4300" dirty="0" smtClean="0"/>
              <a:t>Для того щоб пряма </a:t>
            </a:r>
            <a:r>
              <a:rPr lang="ru-RU" sz="4300" dirty="0" smtClean="0"/>
              <a:t> </a:t>
            </a:r>
            <a:r>
              <a:rPr lang="uk-UA" sz="4300" b="1" i="1" dirty="0" smtClean="0"/>
              <a:t>у=</a:t>
            </a:r>
            <a:r>
              <a:rPr lang="en-US" sz="4300" b="1" i="1" dirty="0" smtClean="0"/>
              <a:t>k</a:t>
            </a:r>
            <a:r>
              <a:rPr lang="uk-UA" sz="4300" b="1" i="1" dirty="0" smtClean="0"/>
              <a:t>х+</a:t>
            </a:r>
            <a:r>
              <a:rPr lang="en-US" sz="4300" b="1" i="1" dirty="0" smtClean="0"/>
              <a:t>b</a:t>
            </a:r>
            <a:r>
              <a:rPr lang="uk-UA" sz="4300" b="1" i="1" dirty="0" smtClean="0"/>
              <a:t> </a:t>
            </a:r>
            <a:r>
              <a:rPr lang="uk-UA" sz="4300" dirty="0" smtClean="0"/>
              <a:t> була </a:t>
            </a:r>
            <a:r>
              <a:rPr lang="uk-UA" sz="4300" b="1" dirty="0" smtClean="0"/>
              <a:t>похилою асимптотою</a:t>
            </a:r>
            <a:r>
              <a:rPr lang="uk-UA" sz="4300" dirty="0" smtClean="0"/>
              <a:t> кривої </a:t>
            </a:r>
            <a:r>
              <a:rPr lang="ru-RU" sz="4300" dirty="0" smtClean="0"/>
              <a:t> </a:t>
            </a:r>
            <a:r>
              <a:rPr lang="uk-UA" sz="4300" dirty="0" smtClean="0"/>
              <a:t>у= f(x)</a:t>
            </a:r>
            <a:r>
              <a:rPr lang="uk-UA" sz="4300" b="1" dirty="0" smtClean="0"/>
              <a:t>, </a:t>
            </a:r>
            <a:r>
              <a:rPr lang="uk-UA" sz="4300" dirty="0" smtClean="0"/>
              <a:t> при х→+∞ ( х→-∞)</a:t>
            </a:r>
            <a:r>
              <a:rPr lang="ru-RU" sz="4300" dirty="0" smtClean="0"/>
              <a:t> </a:t>
            </a:r>
            <a:r>
              <a:rPr lang="uk-UA" sz="4300" u="sng" dirty="0" smtClean="0"/>
              <a:t>необхідно і достатньо</a:t>
            </a:r>
            <a:r>
              <a:rPr lang="uk-UA" sz="4300" dirty="0" smtClean="0"/>
              <a:t>, щоб існували скінченні границі</a:t>
            </a:r>
            <a:r>
              <a:rPr lang="uk-UA" sz="4000" dirty="0" smtClean="0"/>
              <a:t> </a:t>
            </a:r>
            <a:r>
              <a:rPr lang="ru-RU" sz="4000" dirty="0" smtClean="0"/>
              <a:t> </a:t>
            </a:r>
            <a:r>
              <a:rPr lang="uk-UA" sz="4000" dirty="0" smtClean="0"/>
              <a:t> </a:t>
            </a:r>
            <a:r>
              <a:rPr lang="ru-RU" sz="4000" dirty="0" smtClean="0"/>
              <a:t> </a:t>
            </a:r>
            <a:r>
              <a:rPr lang="uk-UA" sz="4000" dirty="0" smtClean="0"/>
              <a:t> </a:t>
            </a:r>
            <a:r>
              <a:rPr lang="ru-RU" sz="4000" dirty="0" smtClean="0"/>
              <a:t> </a:t>
            </a:r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  <a:p>
            <a:pPr marL="0" indent="0">
              <a:lnSpc>
                <a:spcPct val="130000"/>
              </a:lnSpc>
              <a:buNone/>
            </a:pPr>
            <a:r>
              <a:rPr lang="uk-UA" sz="4000" dirty="0" smtClean="0"/>
              <a:t>                   </a:t>
            </a:r>
          </a:p>
          <a:p>
            <a:pPr marL="0" indent="0">
              <a:lnSpc>
                <a:spcPct val="130000"/>
              </a:lnSpc>
              <a:buNone/>
            </a:pPr>
            <a:endParaRPr lang="uk-UA" sz="4000" dirty="0" smtClean="0"/>
          </a:p>
        </p:txBody>
      </p:sp>
      <p:pic>
        <p:nvPicPr>
          <p:cNvPr id="6" name="Рисунок 5" descr="http://yukhym.com/images/stories/Func/Func6_008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328" y="4072128"/>
            <a:ext cx="4059936" cy="1938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yukhym.com/images/stories/Func/Func6_009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08191" y="4059936"/>
            <a:ext cx="4511041" cy="1853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Застосування диференціального числення для дослідження функції</a:t>
            </a:r>
            <a:endParaRPr lang="ru-RU" dirty="0"/>
          </a:p>
        </p:txBody>
      </p:sp>
      <p:sp>
        <p:nvSpPr>
          <p:cNvPr id="4" name="Подзаголовок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19138" indent="-719138">
              <a:buFont typeface="+mj-lt"/>
              <a:buAutoNum type="arabicPeriod"/>
            </a:pPr>
            <a:r>
              <a:rPr lang="uk-UA" sz="60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Опуклість і вгнутість кривих </a:t>
            </a:r>
          </a:p>
          <a:p>
            <a:pPr marL="719138" indent="-719138">
              <a:buFont typeface="+mj-lt"/>
              <a:buAutoNum type="arabicPeriod"/>
            </a:pPr>
            <a:r>
              <a:rPr lang="uk-UA" sz="60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Точки перегину </a:t>
            </a:r>
          </a:p>
          <a:p>
            <a:pPr marL="719138" indent="-719138">
              <a:buFont typeface="+mj-lt"/>
              <a:buAutoNum type="arabicPeriod"/>
            </a:pPr>
            <a:r>
              <a:rPr lang="uk-UA" sz="6000" b="1" u="sng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Асимптоти кривої</a:t>
            </a:r>
            <a:endParaRPr lang="ru-RU" sz="6000" b="1" u="sng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7"/>
            <a:ext cx="11734404" cy="1035082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Доведення</a:t>
            </a:r>
            <a:endParaRPr lang="ru-RU" sz="4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2608" y="1450848"/>
            <a:ext cx="11192256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i="1" u="sng" dirty="0" smtClean="0"/>
              <a:t>Необхідність:</a:t>
            </a:r>
            <a:r>
              <a:rPr lang="uk-UA" sz="4000" dirty="0" smtClean="0"/>
              <a:t>  </a:t>
            </a:r>
          </a:p>
          <a:p>
            <a:pPr marL="0" indent="0">
              <a:buNone/>
            </a:pPr>
            <a:r>
              <a:rPr lang="uk-UA" sz="4000" dirty="0" smtClean="0"/>
              <a:t>Нехай пряма </a:t>
            </a:r>
            <a:r>
              <a:rPr lang="ru-RU" sz="4000" dirty="0" smtClean="0"/>
              <a:t> </a:t>
            </a:r>
            <a:r>
              <a:rPr lang="uk-UA" sz="4000" b="1" i="1" dirty="0" smtClean="0"/>
              <a:t>у=</a:t>
            </a:r>
            <a:r>
              <a:rPr lang="en-US" sz="4000" b="1" i="1" dirty="0" smtClean="0"/>
              <a:t>k</a:t>
            </a:r>
            <a:r>
              <a:rPr lang="uk-UA" sz="4000" b="1" i="1" dirty="0" smtClean="0"/>
              <a:t>х+</a:t>
            </a:r>
            <a:r>
              <a:rPr lang="en-US" sz="4000" b="1" i="1" dirty="0" smtClean="0"/>
              <a:t>b</a:t>
            </a:r>
            <a:r>
              <a:rPr lang="uk-UA" sz="4000" b="1" i="1" dirty="0" smtClean="0"/>
              <a:t> </a:t>
            </a:r>
            <a:r>
              <a:rPr lang="uk-UA" sz="4000" b="1" dirty="0" smtClean="0"/>
              <a:t> є асимптота </a:t>
            </a:r>
            <a:r>
              <a:rPr lang="uk-UA" sz="4000" dirty="0" smtClean="0"/>
              <a:t>при х→∞ тобто 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uk-UA" sz="4000" dirty="0" smtClean="0"/>
          </a:p>
          <a:p>
            <a:pPr>
              <a:buNone/>
            </a:pPr>
            <a:r>
              <a:rPr lang="uk-UA" sz="4000" dirty="0" smtClean="0"/>
              <a:t>Тоді  </a:t>
            </a:r>
            <a:r>
              <a:rPr lang="uk-UA" sz="4000" b="1" dirty="0" smtClean="0"/>
              <a:t>f(x)=</a:t>
            </a:r>
            <a:r>
              <a:rPr lang="en-US" sz="4000" b="1" i="1" dirty="0" smtClean="0"/>
              <a:t> k</a:t>
            </a:r>
            <a:r>
              <a:rPr lang="uk-UA" sz="4000" b="1" i="1" dirty="0" smtClean="0"/>
              <a:t>х+</a:t>
            </a:r>
            <a:r>
              <a:rPr lang="en-US" sz="4000" b="1" i="1" dirty="0" smtClean="0"/>
              <a:t>b</a:t>
            </a:r>
            <a:r>
              <a:rPr lang="uk-UA" sz="4000" b="1" i="1" dirty="0" smtClean="0"/>
              <a:t>+</a:t>
            </a:r>
            <a:r>
              <a:rPr lang="en-US" sz="4000" b="1" i="1" dirty="0" smtClean="0"/>
              <a:t>α(x)</a:t>
            </a:r>
            <a:r>
              <a:rPr lang="ru-RU" sz="4000" dirty="0" smtClean="0"/>
              <a:t> </a:t>
            </a:r>
            <a:r>
              <a:rPr lang="uk-UA" sz="4000" dirty="0" smtClean="0"/>
              <a:t>, (де </a:t>
            </a:r>
            <a:r>
              <a:rPr lang="ru-RU" sz="4000" dirty="0" smtClean="0"/>
              <a:t> </a:t>
            </a:r>
            <a:r>
              <a:rPr lang="en-US" sz="4000" i="1" dirty="0" smtClean="0"/>
              <a:t>α(x) </a:t>
            </a:r>
            <a:r>
              <a:rPr lang="uk-UA" sz="4000" dirty="0" smtClean="0"/>
              <a:t>- нескінченно мала при  х→</a:t>
            </a:r>
            <a:r>
              <a:rPr lang="en-US" sz="4000" dirty="0" smtClean="0"/>
              <a:t>0</a:t>
            </a:r>
            <a:r>
              <a:rPr lang="uk-UA" sz="4000" dirty="0" smtClean="0"/>
              <a:t>)</a:t>
            </a:r>
            <a:endParaRPr lang="ru-RU" sz="4000" dirty="0" smtClean="0"/>
          </a:p>
          <a:p>
            <a:pPr>
              <a:lnSpc>
                <a:spcPct val="120000"/>
              </a:lnSpc>
              <a:buNone/>
            </a:pPr>
            <a:r>
              <a:rPr lang="uk-UA" sz="4000" dirty="0" smtClean="0"/>
              <a:t>Тоді </a:t>
            </a:r>
            <a:endParaRPr lang="ru-RU" sz="4000" dirty="0" smtClean="0"/>
          </a:p>
          <a:p>
            <a:pPr marL="0" indent="0">
              <a:lnSpc>
                <a:spcPct val="130000"/>
              </a:lnSpc>
              <a:buNone/>
            </a:pPr>
            <a:endParaRPr lang="uk-UA" sz="4000" dirty="0" smtClean="0"/>
          </a:p>
        </p:txBody>
      </p:sp>
      <p:pic>
        <p:nvPicPr>
          <p:cNvPr id="8" name="Рисунок 7" descr="http://elib.lutsk-ntu.com.ua/book/knit/vm/2011/11-25/rozdil_02/rozd_02_6_files/image060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0752" y="5157216"/>
            <a:ext cx="3450336" cy="131673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elib.lutsk-ntu.com.ua/book/knit/vm/2011/11-25/rozdil_02/rozd_02_6_files/image052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2840736"/>
            <a:ext cx="4230624" cy="120700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7"/>
            <a:ext cx="11734404" cy="1035082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Доведення </a:t>
            </a:r>
            <a:r>
              <a:rPr lang="uk-UA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(продовження)</a:t>
            </a:r>
            <a:endParaRPr lang="ru-RU" sz="32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8368" y="1450848"/>
            <a:ext cx="10826496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4000" dirty="0" smtClean="0"/>
              <a:t>Знайдемо границю останньої рівності при  х→∞:</a:t>
            </a: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				</a:t>
            </a:r>
            <a:r>
              <a:rPr lang="uk-UA" sz="4000" dirty="0" smtClean="0"/>
              <a:t>              </a:t>
            </a:r>
          </a:p>
          <a:p>
            <a:pPr>
              <a:buNone/>
            </a:pPr>
            <a:r>
              <a:rPr lang="uk-UA" sz="4000" dirty="0" smtClean="0"/>
              <a:t>                                   або</a:t>
            </a:r>
            <a:endParaRPr lang="ru-RU" sz="4000" dirty="0" smtClean="0"/>
          </a:p>
          <a:p>
            <a:pPr>
              <a:buNone/>
            </a:pPr>
            <a:r>
              <a:rPr lang="uk-UA" sz="4000" dirty="0" smtClean="0"/>
              <a:t>  </a:t>
            </a:r>
            <a:endParaRPr lang="ru-RU" sz="4000" dirty="0" smtClean="0"/>
          </a:p>
          <a:p>
            <a:pPr marL="0" indent="0">
              <a:buNone/>
            </a:pPr>
            <a:r>
              <a:rPr lang="uk-UA" sz="4000" dirty="0" smtClean="0"/>
              <a:t>А з означення похилої асимптоти маємо</a:t>
            </a:r>
            <a:r>
              <a:rPr lang="uk-UA" sz="4600" dirty="0" smtClean="0"/>
              <a:t> 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uk-UA" sz="4600" dirty="0" smtClean="0"/>
              <a:t>                  </a:t>
            </a:r>
          </a:p>
          <a:p>
            <a:pPr marL="0" indent="0">
              <a:lnSpc>
                <a:spcPct val="130000"/>
              </a:lnSpc>
              <a:buNone/>
            </a:pPr>
            <a:endParaRPr lang="uk-UA" sz="4000" dirty="0" smtClean="0"/>
          </a:p>
        </p:txBody>
      </p:sp>
      <p:pic>
        <p:nvPicPr>
          <p:cNvPr id="10" name="Рисунок 9" descr="http://elib.lutsk-ntu.com.ua/book/knit/vm/2011/11-25/rozdil_02/rozd_02_6_files/image064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392" y="2328672"/>
            <a:ext cx="3035808" cy="124358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elib.lutsk-ntu.com.ua/book/knit/vm/2011/11-25/rozdil_02/rozd_02_6_files/image066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9024" y="2255520"/>
            <a:ext cx="2987040" cy="126796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elib.lutsk-ntu.com.ua/book/knit/vm/2011/11-25/rozdil_02/rozd_02_6_files/image068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43456" y="4901184"/>
            <a:ext cx="2938272" cy="11948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elib.lutsk-ntu.com.ua/book/knit/vm/2011/11-25/rozdil_02/rozd_02_6_files/image070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76416" y="4901184"/>
            <a:ext cx="2767584" cy="114604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73440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Доведення </a:t>
            </a:r>
            <a:r>
              <a:rPr lang="uk-UA" sz="3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(продовження)</a:t>
            </a:r>
            <a:endParaRPr lang="ru-RU" sz="32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4256" y="1853184"/>
            <a:ext cx="10960608" cy="4779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i="1" u="sng" dirty="0" smtClean="0"/>
              <a:t>Достатність: </a:t>
            </a:r>
          </a:p>
          <a:p>
            <a:pPr marL="0" indent="0">
              <a:buNone/>
            </a:pPr>
            <a:r>
              <a:rPr lang="uk-UA" sz="3600" dirty="0" smtClean="0"/>
              <a:t>Нехай існують границі вказані в теоремі. Тоді з другої границі маємо</a:t>
            </a:r>
          </a:p>
          <a:p>
            <a:pPr marL="0" indent="0">
              <a:buNone/>
            </a:pPr>
            <a:endParaRPr lang="uk-UA" sz="3600" dirty="0" smtClean="0"/>
          </a:p>
          <a:p>
            <a:pPr marL="0" indent="0">
              <a:buNone/>
            </a:pPr>
            <a:endParaRPr lang="uk-UA" sz="3600" dirty="0" smtClean="0"/>
          </a:p>
          <a:p>
            <a:pPr marL="0" indent="0">
              <a:buNone/>
            </a:pPr>
            <a:r>
              <a:rPr lang="uk-UA" sz="3600" dirty="0" smtClean="0"/>
              <a:t>а тому </a:t>
            </a:r>
            <a:r>
              <a:rPr lang="ru-RU" sz="3600" dirty="0" smtClean="0"/>
              <a:t> </a:t>
            </a:r>
            <a:r>
              <a:rPr lang="uk-UA" sz="3600" dirty="0" smtClean="0"/>
              <a:t> </a:t>
            </a:r>
            <a:r>
              <a:rPr lang="uk-UA" sz="3600" b="1" i="1" dirty="0" smtClean="0"/>
              <a:t>у=</a:t>
            </a:r>
            <a:r>
              <a:rPr lang="en-US" sz="3600" b="1" i="1" dirty="0" smtClean="0"/>
              <a:t>k</a:t>
            </a:r>
            <a:r>
              <a:rPr lang="uk-UA" sz="3600" b="1" i="1" dirty="0" smtClean="0"/>
              <a:t>х+</a:t>
            </a:r>
            <a:r>
              <a:rPr lang="en-US" sz="3600" b="1" i="1" dirty="0" smtClean="0"/>
              <a:t>b</a:t>
            </a:r>
            <a:r>
              <a:rPr lang="uk-UA" sz="3600" b="1" i="1" dirty="0" smtClean="0"/>
              <a:t>  </a:t>
            </a:r>
            <a:r>
              <a:rPr lang="uk-UA" sz="3600" b="1" dirty="0" smtClean="0"/>
              <a:t>дійсно є похилою асимптотою </a:t>
            </a:r>
            <a:r>
              <a:rPr lang="uk-UA" sz="3600" dirty="0" smtClean="0"/>
              <a:t>графіка функції  у= f(x)</a:t>
            </a:r>
            <a:r>
              <a:rPr lang="uk-UA" sz="3600" b="1" dirty="0" smtClean="0"/>
              <a:t>,</a:t>
            </a:r>
            <a:r>
              <a:rPr lang="ru-RU" sz="3600" dirty="0" smtClean="0"/>
              <a:t> </a:t>
            </a:r>
            <a:r>
              <a:rPr lang="uk-UA" sz="3600" dirty="0" smtClean="0"/>
              <a:t> при </a:t>
            </a:r>
            <a:r>
              <a:rPr lang="ru-RU" sz="3600" dirty="0" smtClean="0"/>
              <a:t> </a:t>
            </a:r>
            <a:r>
              <a:rPr lang="uk-UA" sz="3600" dirty="0" smtClean="0"/>
              <a:t>х→∞ .</a:t>
            </a:r>
            <a:r>
              <a:rPr lang="uk-UA" sz="4000" dirty="0" smtClean="0"/>
              <a:t> </a:t>
            </a:r>
          </a:p>
        </p:txBody>
      </p:sp>
      <p:pic>
        <p:nvPicPr>
          <p:cNvPr id="12" name="Рисунок 11" descr="http://elib.lutsk-ntu.com.ua/book/knit/vm/2011/11-25/rozdil_02/rozd_02_6_files/image068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21024" y="3377184"/>
            <a:ext cx="3706368" cy="124358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Зауваження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21" y="1837816"/>
            <a:ext cx="11326368" cy="480682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uk-UA" sz="4600" dirty="0" smtClean="0"/>
              <a:t>1. Якщо хоча б одна з границь </a:t>
            </a:r>
            <a:r>
              <a:rPr lang="uk-UA" sz="4600" b="1" dirty="0" smtClean="0"/>
              <a:t>не існує</a:t>
            </a:r>
            <a:r>
              <a:rPr lang="uk-UA" sz="4600" dirty="0" smtClean="0"/>
              <a:t>, або дорівнює </a:t>
            </a:r>
            <a:r>
              <a:rPr lang="uk-UA" sz="4600" b="1" dirty="0" smtClean="0"/>
              <a:t>нескінченності</a:t>
            </a:r>
            <a:r>
              <a:rPr lang="uk-UA" sz="4600" dirty="0" smtClean="0"/>
              <a:t> то крива у= f(x)</a:t>
            </a:r>
            <a:r>
              <a:rPr lang="uk-UA" sz="4600" b="1" dirty="0" smtClean="0"/>
              <a:t> </a:t>
            </a:r>
            <a:r>
              <a:rPr lang="uk-UA" sz="4600" dirty="0" smtClean="0"/>
              <a:t>похилої асимптоти </a:t>
            </a:r>
            <a:r>
              <a:rPr lang="uk-UA" sz="4600" b="1" dirty="0" smtClean="0"/>
              <a:t>немає</a:t>
            </a:r>
            <a:r>
              <a:rPr lang="uk-UA" sz="4600" dirty="0" smtClean="0"/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4600" dirty="0" smtClean="0"/>
              <a:t>2. Якщо </a:t>
            </a:r>
            <a:r>
              <a:rPr lang="en-US" sz="4600" i="1" dirty="0" smtClean="0"/>
              <a:t>k </a:t>
            </a:r>
            <a:r>
              <a:rPr lang="uk-UA" sz="4600" dirty="0" smtClean="0"/>
              <a:t>=0</a:t>
            </a:r>
            <a:r>
              <a:rPr lang="uk-UA" sz="4600" i="1" dirty="0" smtClean="0"/>
              <a:t> ,  </a:t>
            </a:r>
            <a:r>
              <a:rPr lang="uk-UA" sz="4600" dirty="0" smtClean="0"/>
              <a:t>то                          , тому рівняння похилої асимптоти має вигляд: </a:t>
            </a:r>
            <a:r>
              <a:rPr lang="uk-UA" sz="4600" b="1" dirty="0" smtClean="0"/>
              <a:t>у= </a:t>
            </a:r>
            <a:r>
              <a:rPr lang="en-US" sz="4600" b="1" i="1" dirty="0" smtClean="0"/>
              <a:t>b</a:t>
            </a:r>
            <a:r>
              <a:rPr lang="uk-UA" sz="4600" b="1" i="1" dirty="0" smtClean="0"/>
              <a:t>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uk-UA" sz="4600" dirty="0" smtClean="0"/>
              <a:t>Це є окремий випадок рівняння </a:t>
            </a:r>
            <a:r>
              <a:rPr lang="uk-UA" sz="4600" i="1" dirty="0" smtClean="0"/>
              <a:t>у=</a:t>
            </a:r>
            <a:r>
              <a:rPr lang="en-US" sz="4600" i="1" dirty="0" smtClean="0"/>
              <a:t>k</a:t>
            </a:r>
            <a:r>
              <a:rPr lang="uk-UA" sz="4600" i="1" dirty="0" smtClean="0"/>
              <a:t>х+</a:t>
            </a:r>
            <a:r>
              <a:rPr lang="en-US" sz="4600" i="1" dirty="0" smtClean="0"/>
              <a:t>b</a:t>
            </a:r>
            <a:r>
              <a:rPr lang="uk-UA" sz="4600" i="1" dirty="0" smtClean="0"/>
              <a:t> </a:t>
            </a:r>
            <a:r>
              <a:rPr lang="en-US" sz="4600" dirty="0" smtClean="0"/>
              <a:t> </a:t>
            </a:r>
            <a:endParaRPr lang="uk-UA" sz="46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uk-UA" sz="4600" dirty="0" smtClean="0"/>
              <a:t>3. </a:t>
            </a:r>
            <a:r>
              <a:rPr lang="uk-UA" sz="4600" b="1" dirty="0" smtClean="0"/>
              <a:t>Асимптоти</a:t>
            </a:r>
            <a:r>
              <a:rPr lang="uk-UA" sz="4600" dirty="0" smtClean="0"/>
              <a:t> кривої у= f(x)</a:t>
            </a:r>
            <a:r>
              <a:rPr lang="uk-UA" sz="4600" b="1" dirty="0" smtClean="0"/>
              <a:t> </a:t>
            </a:r>
            <a:r>
              <a:rPr lang="uk-UA" sz="4600" dirty="0" smtClean="0"/>
              <a:t>при </a:t>
            </a:r>
            <a:r>
              <a:rPr lang="uk-UA" sz="4600" b="1" dirty="0" smtClean="0"/>
              <a:t>х→+∞ і х→-∞ </a:t>
            </a:r>
            <a:r>
              <a:rPr lang="uk-UA" sz="4600" dirty="0" smtClean="0"/>
              <a:t>можуть бути </a:t>
            </a:r>
            <a:r>
              <a:rPr lang="uk-UA" sz="4600" b="1" dirty="0" smtClean="0"/>
              <a:t>різні</a:t>
            </a:r>
            <a:r>
              <a:rPr lang="uk-UA" sz="4600" dirty="0" smtClean="0"/>
              <a:t>. Тому при знаходженні асимптот границі потрібно обчислювати окремо</a:t>
            </a:r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</p:txBody>
      </p:sp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925824" y="2791968"/>
          <a:ext cx="2450591" cy="8140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Формула" r:id="rId3" imgW="787320" imgH="279360" progId="Equation.3">
                  <p:embed/>
                </p:oleObj>
              </mc:Choice>
              <mc:Fallback>
                <p:oleObj name="Формула" r:id="rId3" imgW="787320" imgH="2793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24" y="2791968"/>
                        <a:ext cx="2450591" cy="81400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Знайти асимптоти кривої:</a:t>
            </a:r>
            <a:endParaRPr lang="ru-RU" dirty="0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803275" y="1665288"/>
          <a:ext cx="4918075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3" name="Формула" r:id="rId3" imgW="711000" imgH="419040" progId="Equation.3">
                  <p:embed/>
                </p:oleObj>
              </mc:Choice>
              <mc:Fallback>
                <p:oleObj name="Формула" r:id="rId3" imgW="711000" imgH="4190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275" y="1665288"/>
                        <a:ext cx="4918075" cy="2495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022336" y="2755392"/>
            <a:ext cx="3331464" cy="342157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Знайти асимптоти кривої:</a:t>
            </a:r>
            <a:endParaRPr lang="ru-RU" dirty="0"/>
          </a:p>
        </p:txBody>
      </p:sp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1110043" y="1740027"/>
          <a:ext cx="4303713" cy="234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0" name="Формула" r:id="rId3" imgW="622080" imgH="393480" progId="Equation.3">
                  <p:embed/>
                </p:oleObj>
              </mc:Choice>
              <mc:Fallback>
                <p:oleObj name="Формула" r:id="rId3" imgW="62208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0043" y="1740027"/>
                        <a:ext cx="4303713" cy="2344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8022336" y="2755392"/>
            <a:ext cx="3331464" cy="342157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5" descr="графук функції, асимптоти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4608" y="1719072"/>
            <a:ext cx="6096000" cy="463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yukhym.com/images/stories/Func/Func6_058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63168" y="2438400"/>
            <a:ext cx="2523744" cy="231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Схема повного дослідження функції і побудова її графіка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21" y="1837816"/>
            <a:ext cx="11326368" cy="4806824"/>
          </a:xfrm>
        </p:spPr>
        <p:txBody>
          <a:bodyPr>
            <a:normAutofit fontScale="77500" lnSpcReduction="20000"/>
          </a:bodyPr>
          <a:lstStyle/>
          <a:p>
            <a:pPr marL="742950" indent="-742950">
              <a:lnSpc>
                <a:spcPct val="110000"/>
              </a:lnSpc>
              <a:buNone/>
            </a:pPr>
            <a:r>
              <a:rPr lang="uk-UA" sz="4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І. Елементарне дослідження </a:t>
            </a:r>
          </a:p>
          <a:p>
            <a:pPr marL="742950" indent="-742950">
              <a:lnSpc>
                <a:spcPct val="110000"/>
              </a:lnSpc>
              <a:buAutoNum type="arabicParenR"/>
            </a:pPr>
            <a:r>
              <a:rPr lang="uk-UA" sz="4000" dirty="0" smtClean="0"/>
              <a:t>Знайти область визначення функції</a:t>
            </a:r>
          </a:p>
          <a:p>
            <a:pPr marL="742950" indent="-742950">
              <a:lnSpc>
                <a:spcPct val="110000"/>
              </a:lnSpc>
              <a:buAutoNum type="arabicParenR"/>
            </a:pPr>
            <a:r>
              <a:rPr lang="uk-UA" sz="4000" dirty="0" smtClean="0"/>
              <a:t>Знайти область значень функції (якщо можливо )</a:t>
            </a:r>
          </a:p>
          <a:p>
            <a:pPr marL="742950" indent="-742950">
              <a:lnSpc>
                <a:spcPct val="110000"/>
              </a:lnSpc>
              <a:buFont typeface="Arial" panose="020B0604020202020204" pitchFamily="34" charset="0"/>
              <a:buAutoNum type="arabicParenR"/>
            </a:pPr>
            <a:r>
              <a:rPr lang="uk-UA" sz="4000" dirty="0" smtClean="0"/>
              <a:t>Дослідити функцію на періодичність, парність і непарність</a:t>
            </a:r>
          </a:p>
          <a:p>
            <a:pPr marL="742950" indent="-742950">
              <a:lnSpc>
                <a:spcPct val="110000"/>
              </a:lnSpc>
              <a:buFont typeface="Arial" panose="020B0604020202020204" pitchFamily="34" charset="0"/>
              <a:buAutoNum type="arabicParenR"/>
            </a:pPr>
            <a:r>
              <a:rPr lang="uk-UA" sz="4000" dirty="0" smtClean="0"/>
              <a:t>Знайти (якщо можливо) точки перетину графіка з координатними осями </a:t>
            </a:r>
          </a:p>
          <a:p>
            <a:pPr marL="742950" indent="-742950">
              <a:lnSpc>
                <a:spcPct val="110000"/>
              </a:lnSpc>
              <a:buFont typeface="Arial" panose="020B0604020202020204" pitchFamily="34" charset="0"/>
              <a:buAutoNum type="arabicParenR"/>
            </a:pPr>
            <a:r>
              <a:rPr lang="uk-UA" sz="4000" dirty="0" smtClean="0"/>
              <a:t>Знайти інтервали знакосталості функції (якщо можливо)</a:t>
            </a:r>
          </a:p>
          <a:p>
            <a:pPr marL="742950" indent="-742950">
              <a:lnSpc>
                <a:spcPct val="110000"/>
              </a:lnSpc>
              <a:buFont typeface="Arial" panose="020B0604020202020204" pitchFamily="34" charset="0"/>
              <a:buAutoNum type="arabicParenR"/>
            </a:pPr>
            <a:r>
              <a:rPr lang="uk-UA" sz="4000" dirty="0" smtClean="0"/>
              <a:t>В точках розриву функції знайти односторонні границі</a:t>
            </a:r>
          </a:p>
          <a:p>
            <a:pPr marL="742950" indent="-742950">
              <a:lnSpc>
                <a:spcPct val="110000"/>
              </a:lnSpc>
              <a:buFont typeface="Arial" panose="020B0604020202020204" pitchFamily="34" charset="0"/>
              <a:buAutoNum type="arabicParenR"/>
            </a:pPr>
            <a:endParaRPr lang="uk-UA" sz="4000" dirty="0" smtClean="0"/>
          </a:p>
          <a:p>
            <a:pPr marL="742950" indent="-742950">
              <a:lnSpc>
                <a:spcPct val="110000"/>
              </a:lnSpc>
              <a:buAutoNum type="arabicParenR"/>
            </a:pP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Схема повного дослідження функції і побудова її графіка </a:t>
            </a:r>
            <a:r>
              <a:rPr lang="uk-UA" sz="31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(продовження)</a:t>
            </a:r>
            <a:endParaRPr lang="ru-RU" sz="31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21" y="1837816"/>
            <a:ext cx="11326368" cy="4806824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10000"/>
              </a:lnSpc>
              <a:buNone/>
            </a:pPr>
            <a:r>
              <a:rPr lang="uk-UA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ІІ. Дослідження на екстремум</a:t>
            </a:r>
          </a:p>
          <a:p>
            <a:pPr marL="742950" indent="-742950">
              <a:lnSpc>
                <a:spcPct val="110000"/>
              </a:lnSpc>
              <a:buAutoNum type="arabicParenR"/>
            </a:pPr>
            <a:r>
              <a:rPr lang="uk-UA" sz="4000" dirty="0" smtClean="0"/>
              <a:t>Знайти першу похідну функції і критичні точки 1-го роду з умови у</a:t>
            </a:r>
            <a:r>
              <a:rPr lang="en-US" sz="4000" dirty="0" smtClean="0"/>
              <a:t>’</a:t>
            </a:r>
            <a:r>
              <a:rPr lang="uk-UA" sz="4000" dirty="0" smtClean="0"/>
              <a:t>(х)=0, ∞, не існує</a:t>
            </a:r>
          </a:p>
          <a:p>
            <a:pPr marL="742950" indent="-742950">
              <a:lnSpc>
                <a:spcPct val="110000"/>
              </a:lnSpc>
              <a:buAutoNum type="arabicParenR"/>
            </a:pPr>
            <a:r>
              <a:rPr lang="uk-UA" sz="4000" dirty="0" smtClean="0"/>
              <a:t>Знайдені точки нанести на  область визначення функції і визначити знак похідної у</a:t>
            </a:r>
            <a:r>
              <a:rPr lang="en-US" sz="4000" dirty="0" smtClean="0"/>
              <a:t>’</a:t>
            </a:r>
            <a:r>
              <a:rPr lang="uk-UA" sz="4000" dirty="0" smtClean="0"/>
              <a:t>(х) на кожному інтервалі</a:t>
            </a:r>
          </a:p>
          <a:p>
            <a:pPr marL="742950" indent="-742950">
              <a:lnSpc>
                <a:spcPct val="110000"/>
              </a:lnSpc>
              <a:buFont typeface="Arial" panose="020B0604020202020204" pitchFamily="34" charset="0"/>
              <a:buAutoNum type="arabicParenR"/>
            </a:pPr>
            <a:r>
              <a:rPr lang="uk-UA" sz="4000" dirty="0" smtClean="0"/>
              <a:t>Визначити інтервали зростання і спадання функції, точки екстремуму</a:t>
            </a:r>
          </a:p>
          <a:p>
            <a:pPr marL="742950" indent="-742950">
              <a:lnSpc>
                <a:spcPct val="110000"/>
              </a:lnSpc>
              <a:buFont typeface="Arial" panose="020B0604020202020204" pitchFamily="34" charset="0"/>
              <a:buAutoNum type="arabicParenR"/>
            </a:pPr>
            <a:endParaRPr lang="uk-UA" sz="4000" dirty="0" smtClean="0"/>
          </a:p>
          <a:p>
            <a:pPr marL="742950" indent="-742950">
              <a:lnSpc>
                <a:spcPct val="110000"/>
              </a:lnSpc>
              <a:buAutoNum type="arabicParenR"/>
            </a:pP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Схема повного дослідження функції і побудова її графіка </a:t>
            </a:r>
            <a:r>
              <a:rPr lang="uk-UA" sz="31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(продовження)</a:t>
            </a:r>
            <a:endParaRPr lang="ru-RU" sz="31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456" y="1837816"/>
            <a:ext cx="11533633" cy="4806824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lnSpc>
                <a:spcPct val="110000"/>
              </a:lnSpc>
              <a:buNone/>
            </a:pPr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ІІІ. Дослідження на опуклість, угнутість, точки перегину</a:t>
            </a:r>
          </a:p>
          <a:p>
            <a:pPr marL="742950" indent="-742950">
              <a:lnSpc>
                <a:spcPct val="110000"/>
              </a:lnSpc>
              <a:buAutoNum type="arabicParenR"/>
            </a:pPr>
            <a:r>
              <a:rPr lang="uk-UA" sz="4000" dirty="0" smtClean="0"/>
              <a:t>Знайти другу похідну функції і критичні точки 2-го роду з умови у</a:t>
            </a:r>
            <a:r>
              <a:rPr lang="en-US" sz="4000" dirty="0" smtClean="0"/>
              <a:t>’’</a:t>
            </a:r>
            <a:r>
              <a:rPr lang="uk-UA" sz="4000" dirty="0" smtClean="0"/>
              <a:t>(х)=0, ∞, не існує</a:t>
            </a:r>
          </a:p>
          <a:p>
            <a:pPr marL="742950" indent="-742950">
              <a:lnSpc>
                <a:spcPct val="110000"/>
              </a:lnSpc>
              <a:buAutoNum type="arabicParenR"/>
            </a:pPr>
            <a:r>
              <a:rPr lang="uk-UA" sz="4000" dirty="0" smtClean="0"/>
              <a:t>Знайдені точки нанести на  область визначення функції і визначити знак похідної у</a:t>
            </a:r>
            <a:r>
              <a:rPr lang="en-US" sz="4000" dirty="0" smtClean="0"/>
              <a:t>’’</a:t>
            </a:r>
            <a:r>
              <a:rPr lang="uk-UA" sz="4000" dirty="0" smtClean="0"/>
              <a:t>(х) на кожному інтервалі</a:t>
            </a:r>
          </a:p>
          <a:p>
            <a:pPr marL="742950" indent="-742950">
              <a:lnSpc>
                <a:spcPct val="110000"/>
              </a:lnSpc>
              <a:buFont typeface="Arial" panose="020B0604020202020204" pitchFamily="34" charset="0"/>
              <a:buAutoNum type="arabicParenR"/>
            </a:pPr>
            <a:r>
              <a:rPr lang="uk-UA" sz="4000" dirty="0" smtClean="0"/>
              <a:t>Визначити інтервали опуклості,  угнутості функції, точки перегину</a:t>
            </a:r>
          </a:p>
          <a:p>
            <a:pPr marL="742950" indent="-742950">
              <a:lnSpc>
                <a:spcPct val="110000"/>
              </a:lnSpc>
              <a:buFont typeface="Arial" panose="020B0604020202020204" pitchFamily="34" charset="0"/>
              <a:buAutoNum type="arabicParenR"/>
            </a:pPr>
            <a:endParaRPr lang="uk-UA" sz="4000" dirty="0" smtClean="0"/>
          </a:p>
          <a:p>
            <a:pPr marL="742950" indent="-742950">
              <a:lnSpc>
                <a:spcPct val="110000"/>
              </a:lnSpc>
              <a:buAutoNum type="arabicParenR"/>
            </a:pPr>
            <a:endParaRPr lang="uk-UA" sz="4000" dirty="0" smtClean="0"/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Опуклість і вгнутість кривих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513" y="1825624"/>
            <a:ext cx="10682287" cy="4806824"/>
          </a:xfrm>
        </p:spPr>
        <p:txBody>
          <a:bodyPr>
            <a:normAutofit fontScale="85000" lnSpcReduction="20000"/>
          </a:bodyPr>
          <a:lstStyle/>
          <a:p>
            <a:endParaRPr lang="uk-UA" b="1" dirty="0" smtClean="0"/>
          </a:p>
          <a:p>
            <a:pPr marL="0" indent="0">
              <a:buNone/>
            </a:pPr>
            <a:r>
              <a:rPr lang="uk-UA" sz="42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Означення</a:t>
            </a:r>
            <a:r>
              <a:rPr lang="uk-UA" sz="4000" b="1" dirty="0" smtClean="0"/>
              <a:t> </a:t>
            </a:r>
          </a:p>
          <a:p>
            <a:pPr marL="0" indent="0">
              <a:lnSpc>
                <a:spcPct val="130000"/>
              </a:lnSpc>
              <a:buNone/>
            </a:pPr>
            <a:r>
              <a:rPr lang="uk-UA" sz="4000" dirty="0" smtClean="0"/>
              <a:t>1. Крива </a:t>
            </a:r>
            <a:r>
              <a:rPr lang="uk-UA" sz="4000" dirty="0" err="1" smtClean="0"/>
              <a:t>у=f</a:t>
            </a:r>
            <a:r>
              <a:rPr lang="uk-UA" sz="4000" dirty="0" smtClean="0"/>
              <a:t>(x) називається </a:t>
            </a:r>
            <a:r>
              <a:rPr lang="uk-UA" sz="4000" b="1" dirty="0" smtClean="0"/>
              <a:t>опуклою </a:t>
            </a:r>
            <a:r>
              <a:rPr lang="uk-UA" sz="4000" dirty="0" smtClean="0"/>
              <a:t>на інтервалі (a;b), якщо всі її точки, крім точки дотику, лежать </a:t>
            </a:r>
            <a:r>
              <a:rPr lang="uk-UA" sz="4000" u="sng" dirty="0" smtClean="0"/>
              <a:t>нижче</a:t>
            </a:r>
            <a:r>
              <a:rPr lang="uk-UA" sz="4000" dirty="0" smtClean="0"/>
              <a:t> довільної її дотичної на цьому інтервалі</a:t>
            </a:r>
          </a:p>
          <a:p>
            <a:pPr marL="0" indent="0">
              <a:lnSpc>
                <a:spcPct val="140000"/>
              </a:lnSpc>
              <a:buNone/>
            </a:pPr>
            <a:r>
              <a:rPr lang="uk-UA" sz="4000" dirty="0" smtClean="0"/>
              <a:t>2. Крива </a:t>
            </a:r>
            <a:r>
              <a:rPr lang="uk-UA" sz="4000" dirty="0" err="1" smtClean="0"/>
              <a:t>y=f</a:t>
            </a:r>
            <a:r>
              <a:rPr lang="uk-UA" sz="4000" dirty="0" smtClean="0"/>
              <a:t>(x) називається </a:t>
            </a:r>
            <a:r>
              <a:rPr lang="uk-UA" sz="4000" b="1" u="sng" dirty="0" smtClean="0"/>
              <a:t>вгнутою</a:t>
            </a:r>
            <a:r>
              <a:rPr lang="uk-UA" sz="4000" dirty="0" smtClean="0"/>
              <a:t> на інтервалі (a;b), якщо всі її точки, крім точки дотику, лежать </a:t>
            </a:r>
            <a:r>
              <a:rPr lang="uk-UA" sz="4000" u="sng" dirty="0" smtClean="0"/>
              <a:t>вище</a:t>
            </a:r>
            <a:r>
              <a:rPr lang="uk-UA" sz="4000" dirty="0" smtClean="0"/>
              <a:t> довільної її дотичної на цьому інтервалі.   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Схема повного дослідження функції і побудова її графіка </a:t>
            </a:r>
            <a:r>
              <a:rPr lang="uk-UA" sz="31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(продовження)</a:t>
            </a:r>
            <a:endParaRPr lang="ru-RU" sz="31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6721" y="1837816"/>
            <a:ext cx="11326368" cy="2978024"/>
          </a:xfrm>
        </p:spPr>
        <p:txBody>
          <a:bodyPr>
            <a:normAutofit/>
          </a:bodyPr>
          <a:lstStyle/>
          <a:p>
            <a:pPr marL="742950" indent="-742950">
              <a:lnSpc>
                <a:spcPct val="110000"/>
              </a:lnSpc>
              <a:buNone/>
            </a:pP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Асимптоти функції</a:t>
            </a:r>
          </a:p>
          <a:p>
            <a:pPr marL="742950" indent="-742950">
              <a:lnSpc>
                <a:spcPct val="100000"/>
              </a:lnSpc>
              <a:buAutoNum type="arabicParenR"/>
            </a:pPr>
            <a:r>
              <a:rPr lang="uk-UA" sz="3600" dirty="0" smtClean="0"/>
              <a:t>Знайти вертикальні асимптоти (якщо можливо)</a:t>
            </a:r>
          </a:p>
          <a:p>
            <a:pPr marL="742950" indent="-742950">
              <a:lnSpc>
                <a:spcPct val="100000"/>
              </a:lnSpc>
              <a:buAutoNum type="arabicParenR"/>
            </a:pPr>
            <a:r>
              <a:rPr lang="uk-UA" sz="3600" dirty="0" smtClean="0"/>
              <a:t>Знайти похилі асимптоти (якщо можливо)</a:t>
            </a:r>
          </a:p>
          <a:p>
            <a:pPr marL="742950" indent="-742950">
              <a:lnSpc>
                <a:spcPct val="110000"/>
              </a:lnSpc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</a:t>
            </a:r>
            <a:r>
              <a:rPr lang="uk-U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Побудова графіка функції</a:t>
            </a:r>
            <a:endParaRPr lang="uk-UA" sz="3600" dirty="0" smtClean="0"/>
          </a:p>
          <a:p>
            <a:pPr marL="0" indent="0">
              <a:lnSpc>
                <a:spcPct val="100000"/>
              </a:lnSpc>
              <a:buNone/>
            </a:pPr>
            <a:endParaRPr lang="uk-UA" sz="4000" dirty="0" smtClean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83259"/>
          </a:xfrm>
        </p:spPr>
        <p:txBody>
          <a:bodyPr>
            <a:normAutofit/>
          </a:bodyPr>
          <a:lstStyle/>
          <a:p>
            <a:r>
              <a:rPr lang="uk-UA" dirty="0" smtClean="0"/>
              <a:t>Дослідити функцію та побудувати графік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5388864" y="2499359"/>
            <a:ext cx="5964936" cy="3677603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136396" y="1728153"/>
          <a:ext cx="4081780" cy="4731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Формула" r:id="rId3" imgW="660240" imgH="888840" progId="Equation.3">
                  <p:embed/>
                </p:oleObj>
              </mc:Choice>
              <mc:Fallback>
                <p:oleObj name="Формула" r:id="rId3" imgW="660240" imgH="8888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396" y="1728153"/>
                        <a:ext cx="4081780" cy="47315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6"/>
            <a:ext cx="11140044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Точка перегину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513" y="1825624"/>
            <a:ext cx="10682287" cy="4806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Означення </a:t>
            </a:r>
          </a:p>
          <a:p>
            <a:pPr marL="0" indent="0">
              <a:buNone/>
            </a:pPr>
            <a:r>
              <a:rPr lang="uk-UA" sz="3400" b="1" dirty="0" smtClean="0"/>
              <a:t>3. Точкою перегину </a:t>
            </a:r>
            <a:r>
              <a:rPr lang="uk-UA" sz="3400" dirty="0" smtClean="0"/>
              <a:t>називається така точка кривої </a:t>
            </a:r>
            <a:r>
              <a:rPr lang="uk-UA" sz="3600" dirty="0" err="1" smtClean="0"/>
              <a:t>у=f</a:t>
            </a:r>
            <a:r>
              <a:rPr lang="uk-UA" sz="3600" dirty="0" smtClean="0"/>
              <a:t>(x) яка відділяє її опуклу частину від вгнутої</a:t>
            </a:r>
            <a:endParaRPr lang="uk-UA" sz="3400" dirty="0" smtClean="0"/>
          </a:p>
        </p:txBody>
      </p:sp>
      <p:pic>
        <p:nvPicPr>
          <p:cNvPr id="4" name="Рисунок 3" descr="https://lh3.googleusercontent.com/EgK5vMQIVvnFZMVEYcuVKq7QuoUjB-L4jagfZ9oEVCrfzkitpvf5Z0QrnhVSUYcxAOJPzEA=s16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664" y="3694176"/>
            <a:ext cx="4072128" cy="262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Картинки по запросу выпуклость и вогнутость функции картинки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91072" y="3681985"/>
            <a:ext cx="4035552" cy="263347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7"/>
            <a:ext cx="11140044" cy="119357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Теорема 1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513" y="1825624"/>
            <a:ext cx="10682287" cy="4806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dirty="0" smtClean="0"/>
              <a:t>Нехай функція </a:t>
            </a:r>
            <a:r>
              <a:rPr lang="uk-UA" sz="3600" dirty="0" err="1" smtClean="0"/>
              <a:t>у=f</a:t>
            </a:r>
            <a:r>
              <a:rPr lang="uk-UA" sz="3600" dirty="0" smtClean="0"/>
              <a:t>(x) є двічі диференційованою на (a;</a:t>
            </a:r>
            <a:r>
              <a:rPr lang="en-US" sz="3600" dirty="0" smtClean="0"/>
              <a:t>b</a:t>
            </a:r>
            <a:r>
              <a:rPr lang="uk-UA" sz="3600" dirty="0" smtClean="0"/>
              <a:t>), тоді:</a:t>
            </a:r>
          </a:p>
          <a:p>
            <a:pPr marL="742950" indent="-742950">
              <a:buNone/>
            </a:pPr>
            <a:r>
              <a:rPr lang="en-US" sz="3600" dirty="0" smtClean="0"/>
              <a:t>1</a:t>
            </a:r>
            <a:r>
              <a:rPr lang="uk-UA" sz="3600" dirty="0" smtClean="0"/>
              <a:t>) Якщо </a:t>
            </a:r>
            <a:r>
              <a:rPr lang="uk-UA" sz="3600" b="1" dirty="0" smtClean="0"/>
              <a:t>f</a:t>
            </a:r>
            <a:r>
              <a:rPr lang="en-US" sz="3600" b="1" dirty="0" smtClean="0"/>
              <a:t>’’</a:t>
            </a:r>
            <a:r>
              <a:rPr lang="uk-UA" sz="3600" b="1" dirty="0" smtClean="0"/>
              <a:t>(x)</a:t>
            </a:r>
            <a:r>
              <a:rPr lang="en-US" sz="3600" b="1" dirty="0" smtClean="0"/>
              <a:t>&lt;0</a:t>
            </a:r>
            <a:r>
              <a:rPr lang="uk-UA" sz="3600" dirty="0" smtClean="0"/>
              <a:t>, для любих   х </a:t>
            </a:r>
            <a:r>
              <a:rPr lang="uk-UA" sz="3600" i="1" dirty="0" smtClean="0"/>
              <a:t>є</a:t>
            </a:r>
            <a:r>
              <a:rPr lang="uk-UA" sz="3600" dirty="0" smtClean="0"/>
              <a:t> (a;b), то крива 	</a:t>
            </a:r>
            <a:r>
              <a:rPr lang="uk-UA" sz="3600" dirty="0" err="1" smtClean="0"/>
              <a:t>у=f</a:t>
            </a:r>
            <a:r>
              <a:rPr lang="uk-UA" sz="3600" dirty="0" smtClean="0"/>
              <a:t>(x) </a:t>
            </a:r>
            <a:r>
              <a:rPr lang="uk-UA" sz="3600" b="1" u="sng" dirty="0" smtClean="0"/>
              <a:t>опукла</a:t>
            </a:r>
            <a:r>
              <a:rPr lang="uk-UA" sz="3600" dirty="0" smtClean="0"/>
              <a:t> на (a;b)</a:t>
            </a:r>
          </a:p>
          <a:p>
            <a:pPr marL="742950" indent="-742950">
              <a:buNone/>
            </a:pPr>
            <a:r>
              <a:rPr lang="uk-UA" sz="3600" dirty="0" smtClean="0"/>
              <a:t>2) Якщо </a:t>
            </a:r>
            <a:r>
              <a:rPr lang="uk-UA" sz="3600" b="1" dirty="0" smtClean="0"/>
              <a:t>f</a:t>
            </a:r>
            <a:r>
              <a:rPr lang="en-US" sz="3600" b="1" dirty="0" smtClean="0"/>
              <a:t>’’</a:t>
            </a:r>
            <a:r>
              <a:rPr lang="uk-UA" sz="3600" b="1" dirty="0" smtClean="0"/>
              <a:t>(x)</a:t>
            </a:r>
            <a:r>
              <a:rPr lang="en-US" sz="3600" b="1" dirty="0" smtClean="0"/>
              <a:t>&gt;0</a:t>
            </a:r>
            <a:r>
              <a:rPr lang="uk-UA" sz="3600" dirty="0" smtClean="0"/>
              <a:t>, для любих</a:t>
            </a:r>
          </a:p>
          <a:p>
            <a:pPr marL="742950" indent="-742950">
              <a:buNone/>
            </a:pPr>
            <a:r>
              <a:rPr lang="uk-UA" sz="3600" dirty="0" smtClean="0"/>
              <a:t>	х </a:t>
            </a:r>
            <a:r>
              <a:rPr lang="uk-UA" sz="3600" i="1" dirty="0" smtClean="0"/>
              <a:t>є </a:t>
            </a:r>
            <a:r>
              <a:rPr lang="uk-UA" sz="3600" dirty="0" smtClean="0"/>
              <a:t>(</a:t>
            </a:r>
            <a:r>
              <a:rPr lang="en-US" sz="3600" dirty="0" smtClean="0"/>
              <a:t>a</a:t>
            </a:r>
            <a:r>
              <a:rPr lang="uk-UA" sz="3600" dirty="0" smtClean="0"/>
              <a:t>;</a:t>
            </a:r>
            <a:r>
              <a:rPr lang="en-US" sz="3600" dirty="0" smtClean="0"/>
              <a:t>b</a:t>
            </a:r>
            <a:r>
              <a:rPr lang="uk-UA" sz="3600" dirty="0" smtClean="0"/>
              <a:t>), то крива 	</a:t>
            </a:r>
            <a:r>
              <a:rPr lang="uk-UA" sz="3600" dirty="0" err="1" smtClean="0"/>
              <a:t>у=f</a:t>
            </a:r>
            <a:r>
              <a:rPr lang="uk-UA" sz="3600" dirty="0" smtClean="0"/>
              <a:t>(x)</a:t>
            </a:r>
            <a:endParaRPr lang="en-US" sz="3600" dirty="0" smtClean="0"/>
          </a:p>
          <a:p>
            <a:pPr marL="742950" indent="-742950">
              <a:buNone/>
            </a:pPr>
            <a:r>
              <a:rPr lang="en-US" sz="3600" dirty="0" smtClean="0"/>
              <a:t>      </a:t>
            </a:r>
            <a:r>
              <a:rPr lang="uk-UA" sz="3600" dirty="0" smtClean="0"/>
              <a:t> </a:t>
            </a:r>
            <a:r>
              <a:rPr lang="uk-UA" sz="3600" b="1" u="sng" dirty="0" smtClean="0"/>
              <a:t>вгнута</a:t>
            </a:r>
            <a:r>
              <a:rPr lang="uk-UA" sz="3600" dirty="0" smtClean="0"/>
              <a:t> на (</a:t>
            </a:r>
            <a:r>
              <a:rPr lang="en-US" sz="3600" dirty="0" smtClean="0"/>
              <a:t>a</a:t>
            </a:r>
            <a:r>
              <a:rPr lang="uk-UA" sz="3600" dirty="0" smtClean="0"/>
              <a:t>;</a:t>
            </a:r>
            <a:r>
              <a:rPr lang="en-US" sz="3600" dirty="0" smtClean="0"/>
              <a:t>b</a:t>
            </a:r>
            <a:r>
              <a:rPr lang="uk-UA" sz="3600" dirty="0" smtClean="0"/>
              <a:t>)</a:t>
            </a:r>
          </a:p>
        </p:txBody>
      </p:sp>
      <p:pic>
        <p:nvPicPr>
          <p:cNvPr id="6" name="Содержимое 5" descr="http://yukhym.com/images/stories/Func/Func5_0.gif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54140" y="4052665"/>
            <a:ext cx="5274564" cy="2805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473952" y="6488668"/>
            <a:ext cx="423062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7"/>
            <a:ext cx="11140044" cy="119357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Наслідок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513" y="1825624"/>
            <a:ext cx="10682287" cy="4806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dirty="0" smtClean="0"/>
              <a:t>В точці перегину друга похідна дорівнює нулю при умові, якщо вона існує</a:t>
            </a:r>
          </a:p>
          <a:p>
            <a:pPr marL="0" indent="0">
              <a:buNone/>
            </a:pPr>
            <a:r>
              <a:rPr lang="uk-UA" sz="3600" i="1" u="sng" dirty="0" smtClean="0"/>
              <a:t>Зауваження</a:t>
            </a:r>
          </a:p>
          <a:p>
            <a:pPr marL="0" indent="0">
              <a:buNone/>
            </a:pPr>
            <a:r>
              <a:rPr lang="uk-UA" sz="3600" dirty="0" smtClean="0"/>
              <a:t>Однак точками перегину кривої </a:t>
            </a:r>
            <a:r>
              <a:rPr lang="uk-UA" sz="3600" dirty="0" err="1" smtClean="0"/>
              <a:t>у=f</a:t>
            </a:r>
            <a:r>
              <a:rPr lang="uk-UA" sz="3600" dirty="0" smtClean="0"/>
              <a:t>(x)  </a:t>
            </a:r>
          </a:p>
          <a:p>
            <a:pPr marL="0" indent="0">
              <a:buNone/>
            </a:pPr>
            <a:r>
              <a:rPr lang="uk-UA" sz="3600" dirty="0" smtClean="0"/>
              <a:t>можуть бути також  і точки , в яких  </a:t>
            </a:r>
          </a:p>
          <a:p>
            <a:pPr marL="0" indent="0">
              <a:buNone/>
            </a:pPr>
            <a:r>
              <a:rPr lang="uk-UA" sz="3600" dirty="0" smtClean="0"/>
              <a:t>f</a:t>
            </a:r>
            <a:r>
              <a:rPr lang="en-US" sz="3600" dirty="0" smtClean="0"/>
              <a:t>’’</a:t>
            </a:r>
            <a:r>
              <a:rPr lang="uk-UA" sz="3600" dirty="0" smtClean="0"/>
              <a:t>(x)</a:t>
            </a:r>
            <a:r>
              <a:rPr lang="en-US" sz="3600" dirty="0" smtClean="0"/>
              <a:t> </a:t>
            </a:r>
            <a:r>
              <a:rPr lang="uk-UA" sz="3600" dirty="0" smtClean="0"/>
              <a:t>не існує </a:t>
            </a:r>
          </a:p>
          <a:p>
            <a:pPr marL="0" indent="0">
              <a:buNone/>
            </a:pPr>
            <a:r>
              <a:rPr lang="uk-UA" sz="3600" dirty="0" smtClean="0"/>
              <a:t>(наприклад т. х=0 кривої  у=</a:t>
            </a:r>
            <a:r>
              <a:rPr lang="ru-RU" sz="3600" dirty="0" smtClean="0"/>
              <a:t>∛</a:t>
            </a:r>
            <a:r>
              <a:rPr lang="ru-RU" sz="3600" dirty="0" err="1" smtClean="0"/>
              <a:t>х</a:t>
            </a:r>
            <a:r>
              <a:rPr lang="ru-RU" sz="3600" dirty="0" smtClean="0"/>
              <a:t>)</a:t>
            </a:r>
            <a:endParaRPr lang="uk-UA" sz="3600" dirty="0" smtClean="0"/>
          </a:p>
          <a:p>
            <a:pPr marL="742950" indent="-742950">
              <a:buNone/>
            </a:pPr>
            <a:endParaRPr lang="uk-UA" sz="3600" dirty="0" smtClean="0"/>
          </a:p>
          <a:p>
            <a:pPr marL="742950" indent="-742950">
              <a:buNone/>
            </a:pPr>
            <a:endParaRPr lang="uk-UA" sz="3600" dirty="0" smtClean="0"/>
          </a:p>
        </p:txBody>
      </p:sp>
      <p:pic>
        <p:nvPicPr>
          <p:cNvPr id="4" name="Рисунок 3" descr="Картинки по запросу асимптоти кривих картинк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9600" y="3035808"/>
            <a:ext cx="3767328" cy="3537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241792" y="6096000"/>
            <a:ext cx="3803904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7"/>
            <a:ext cx="11140044" cy="119357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Критичні точки другого роду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5215" y="1975104"/>
            <a:ext cx="10436353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Означення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uk-UA" sz="3600" dirty="0" smtClean="0"/>
              <a:t>Точки,  в яких друга похідна f</a:t>
            </a:r>
            <a:r>
              <a:rPr lang="en-US" sz="3600" dirty="0" smtClean="0"/>
              <a:t>’’</a:t>
            </a:r>
            <a:r>
              <a:rPr lang="uk-UA" sz="3600" dirty="0" smtClean="0"/>
              <a:t>(x)</a:t>
            </a:r>
            <a:r>
              <a:rPr lang="en-US" sz="3600" dirty="0" smtClean="0"/>
              <a:t> </a:t>
            </a:r>
            <a:r>
              <a:rPr lang="uk-UA" sz="3600" dirty="0" smtClean="0"/>
              <a:t>дорівнює нулю або не існує, називаються </a:t>
            </a:r>
            <a:r>
              <a:rPr lang="uk-UA" sz="3600" b="1" dirty="0" smtClean="0"/>
              <a:t>критичними точками другого роду</a:t>
            </a:r>
            <a:r>
              <a:rPr lang="uk-UA" sz="3600" dirty="0" smtClean="0"/>
              <a:t> функції </a:t>
            </a:r>
            <a:r>
              <a:rPr lang="uk-UA" sz="3600" dirty="0" err="1" smtClean="0"/>
              <a:t>у=f</a:t>
            </a:r>
            <a:r>
              <a:rPr lang="uk-UA" sz="3600" dirty="0" smtClean="0"/>
              <a:t>(x)</a:t>
            </a:r>
          </a:p>
          <a:p>
            <a:pPr marL="0" indent="0">
              <a:buNone/>
            </a:pPr>
            <a:endParaRPr lang="uk-UA" sz="2400" b="1" spc="50" dirty="0" smtClean="0">
              <a:ln w="9525" cmpd="sng">
                <a:solidFill>
                  <a:schemeClr val="accent1"/>
                </a:solidFill>
                <a:prstDash val="solid"/>
              </a:ln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marL="742950" indent="-742950">
              <a:buNone/>
            </a:pPr>
            <a:endParaRPr lang="uk-UA" sz="3600" dirty="0" smtClean="0"/>
          </a:p>
          <a:p>
            <a:pPr marL="742950" indent="-742950">
              <a:buNone/>
            </a:pPr>
            <a:r>
              <a:rPr lang="uk-UA" sz="3600" dirty="0" smtClean="0"/>
              <a:t>	</a:t>
            </a:r>
          </a:p>
          <a:p>
            <a:pPr marL="742950" indent="-742950">
              <a:buNone/>
            </a:pPr>
            <a:endParaRPr lang="uk-UA" sz="3600" dirty="0" smtClean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7"/>
            <a:ext cx="11140044" cy="119357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Достатні умови існування точки перегину  Теорема 2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" y="1825624"/>
            <a:ext cx="11765279" cy="48068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dirty="0" smtClean="0"/>
              <a:t>Нехай </a:t>
            </a:r>
            <a:r>
              <a:rPr lang="uk-UA" sz="3600" dirty="0" err="1" smtClean="0"/>
              <a:t>х</a:t>
            </a:r>
            <a:r>
              <a:rPr lang="uk-UA" sz="3600" baseline="-25000" dirty="0" err="1" smtClean="0"/>
              <a:t>о</a:t>
            </a:r>
            <a:r>
              <a:rPr lang="uk-UA" sz="3600" dirty="0" smtClean="0"/>
              <a:t> критична точка другого роду функції f(x). Якщо при переході через критичну точку </a:t>
            </a:r>
            <a:r>
              <a:rPr lang="uk-UA" sz="3600" dirty="0" err="1" smtClean="0"/>
              <a:t>х</a:t>
            </a:r>
            <a:r>
              <a:rPr lang="uk-UA" sz="3600" baseline="-25000" dirty="0" err="1" smtClean="0"/>
              <a:t>о</a:t>
            </a:r>
            <a:r>
              <a:rPr lang="uk-UA" sz="3600" baseline="-25000" dirty="0" smtClean="0"/>
              <a:t> </a:t>
            </a:r>
            <a:r>
              <a:rPr lang="uk-UA" sz="3600" b="1" dirty="0" smtClean="0"/>
              <a:t>похідна f</a:t>
            </a:r>
            <a:r>
              <a:rPr lang="en-US" sz="3600" b="1" dirty="0" smtClean="0"/>
              <a:t>’’</a:t>
            </a:r>
            <a:r>
              <a:rPr lang="uk-UA" sz="3600" b="1" dirty="0" smtClean="0"/>
              <a:t>(x)</a:t>
            </a:r>
            <a:r>
              <a:rPr lang="en-US" sz="3600" b="1" dirty="0" smtClean="0"/>
              <a:t> </a:t>
            </a:r>
            <a:r>
              <a:rPr lang="uk-UA" sz="3600" b="1" dirty="0" smtClean="0"/>
              <a:t>змінює знак</a:t>
            </a:r>
            <a:r>
              <a:rPr lang="uk-UA" sz="3600" dirty="0" smtClean="0"/>
              <a:t>, то точка </a:t>
            </a:r>
            <a:r>
              <a:rPr lang="uk-UA" sz="3600" dirty="0" err="1" smtClean="0"/>
              <a:t>М</a:t>
            </a:r>
            <a:r>
              <a:rPr lang="uk-UA" sz="3600" baseline="-25000" dirty="0" err="1" smtClean="0"/>
              <a:t>о</a:t>
            </a:r>
            <a:r>
              <a:rPr lang="uk-UA" sz="3600" dirty="0" smtClean="0"/>
              <a:t> (</a:t>
            </a:r>
            <a:r>
              <a:rPr lang="uk-UA" sz="3600" dirty="0" err="1" smtClean="0"/>
              <a:t>х</a:t>
            </a:r>
            <a:r>
              <a:rPr lang="uk-UA" sz="3600" baseline="-25000" dirty="0" err="1" smtClean="0"/>
              <a:t>о</a:t>
            </a:r>
            <a:r>
              <a:rPr lang="uk-UA" sz="3600" baseline="-25000" dirty="0" smtClean="0"/>
              <a:t> </a:t>
            </a:r>
            <a:r>
              <a:rPr lang="uk-UA" sz="3600" dirty="0" smtClean="0"/>
              <a:t>;f(</a:t>
            </a:r>
            <a:r>
              <a:rPr lang="uk-UA" sz="3600" dirty="0" err="1" smtClean="0"/>
              <a:t>х</a:t>
            </a:r>
            <a:r>
              <a:rPr lang="uk-UA" sz="3600" baseline="-25000" dirty="0" err="1" smtClean="0"/>
              <a:t>о</a:t>
            </a:r>
            <a:r>
              <a:rPr lang="uk-UA" sz="3600" dirty="0" smtClean="0"/>
              <a:t>)) є точкою перегину кривої </a:t>
            </a:r>
            <a:r>
              <a:rPr lang="uk-UA" sz="3600" dirty="0" err="1" smtClean="0"/>
              <a:t>у=f</a:t>
            </a:r>
            <a:r>
              <a:rPr lang="uk-UA" sz="3600" dirty="0" smtClean="0"/>
              <a:t>(x)</a:t>
            </a:r>
          </a:p>
          <a:p>
            <a:pPr marL="742950" indent="-742950">
              <a:buNone/>
            </a:pPr>
            <a:r>
              <a:rPr lang="uk-UA" sz="3600" i="1" u="sng" dirty="0" smtClean="0"/>
              <a:t>Доведення:</a:t>
            </a:r>
          </a:p>
          <a:p>
            <a:pPr marL="742950" indent="-742950">
              <a:buNone/>
            </a:pPr>
            <a:r>
              <a:rPr lang="uk-UA" sz="3600" dirty="0" smtClean="0"/>
              <a:t>Нехай, наприклад, існує </a:t>
            </a:r>
            <a:r>
              <a:rPr lang="en-US" sz="3600" i="1" dirty="0" smtClean="0"/>
              <a:t>δ</a:t>
            </a:r>
            <a:r>
              <a:rPr lang="uk-UA" sz="3600" i="1" dirty="0" err="1" smtClean="0"/>
              <a:t>-окіл</a:t>
            </a:r>
            <a:r>
              <a:rPr lang="uk-UA" sz="3600" i="1" dirty="0" smtClean="0"/>
              <a:t> точки </a:t>
            </a:r>
            <a:r>
              <a:rPr lang="uk-UA" sz="3600" i="1" dirty="0" err="1" smtClean="0"/>
              <a:t>х</a:t>
            </a:r>
            <a:r>
              <a:rPr lang="uk-UA" sz="3600" i="1" baseline="-25000" dirty="0" err="1" smtClean="0"/>
              <a:t>о</a:t>
            </a:r>
            <a:r>
              <a:rPr lang="uk-UA" sz="3600" i="1" dirty="0" smtClean="0"/>
              <a:t> такий , що </a:t>
            </a:r>
            <a:r>
              <a:rPr lang="uk-UA" sz="3600" dirty="0" smtClean="0"/>
              <a:t> </a:t>
            </a:r>
          </a:p>
          <a:p>
            <a:pPr marL="742950" indent="-742950">
              <a:buNone/>
            </a:pPr>
            <a:r>
              <a:rPr lang="uk-UA" sz="3600" dirty="0" smtClean="0"/>
              <a:t>для любих   х </a:t>
            </a:r>
            <a:r>
              <a:rPr lang="uk-UA" sz="3600" i="1" dirty="0" smtClean="0"/>
              <a:t>є</a:t>
            </a:r>
            <a:r>
              <a:rPr lang="uk-UA" sz="3600" dirty="0" smtClean="0"/>
              <a:t> (</a:t>
            </a:r>
            <a:r>
              <a:rPr lang="uk-UA" sz="3600" i="1" dirty="0" err="1" smtClean="0"/>
              <a:t>х</a:t>
            </a:r>
            <a:r>
              <a:rPr lang="uk-UA" sz="3600" i="1" baseline="-25000" dirty="0" err="1" smtClean="0"/>
              <a:t>о</a:t>
            </a:r>
            <a:r>
              <a:rPr lang="uk-UA" sz="3600" i="1" dirty="0" err="1" smtClean="0"/>
              <a:t>-</a:t>
            </a:r>
            <a:r>
              <a:rPr lang="en-US" sz="3600" i="1" dirty="0" smtClean="0"/>
              <a:t> δ</a:t>
            </a:r>
            <a:r>
              <a:rPr lang="uk-UA" sz="3600" dirty="0" smtClean="0"/>
              <a:t>; </a:t>
            </a:r>
            <a:r>
              <a:rPr lang="uk-UA" sz="3600" i="1" dirty="0" err="1" smtClean="0"/>
              <a:t>х</a:t>
            </a:r>
            <a:r>
              <a:rPr lang="uk-UA" sz="3600" i="1" baseline="-25000" dirty="0" err="1" smtClean="0"/>
              <a:t>о</a:t>
            </a:r>
            <a:r>
              <a:rPr lang="uk-UA" sz="3600" dirty="0" smtClean="0"/>
              <a:t>): f</a:t>
            </a:r>
            <a:r>
              <a:rPr lang="en-US" sz="3600" dirty="0" smtClean="0"/>
              <a:t>’’</a:t>
            </a:r>
            <a:r>
              <a:rPr lang="uk-UA" sz="3600" dirty="0" smtClean="0"/>
              <a:t>(x)</a:t>
            </a:r>
            <a:r>
              <a:rPr lang="en-US" sz="3600" dirty="0" smtClean="0"/>
              <a:t> &lt;0</a:t>
            </a:r>
            <a:endParaRPr lang="uk-UA" sz="3600" dirty="0" smtClean="0"/>
          </a:p>
          <a:p>
            <a:pPr marL="742950" indent="-742950">
              <a:buNone/>
            </a:pPr>
            <a:r>
              <a:rPr lang="uk-UA" sz="3600" dirty="0" smtClean="0"/>
              <a:t>для любих   х </a:t>
            </a:r>
            <a:r>
              <a:rPr lang="uk-UA" sz="3600" i="1" dirty="0" smtClean="0"/>
              <a:t>є</a:t>
            </a:r>
            <a:r>
              <a:rPr lang="uk-UA" sz="3600" dirty="0" smtClean="0"/>
              <a:t> (</a:t>
            </a:r>
            <a:r>
              <a:rPr lang="uk-UA" sz="3600" i="1" dirty="0" err="1" smtClean="0"/>
              <a:t>х</a:t>
            </a:r>
            <a:r>
              <a:rPr lang="uk-UA" sz="3600" i="1" baseline="-25000" dirty="0" err="1" smtClean="0"/>
              <a:t>о</a:t>
            </a:r>
            <a:r>
              <a:rPr lang="uk-UA" sz="3600" dirty="0" smtClean="0"/>
              <a:t>;</a:t>
            </a:r>
            <a:r>
              <a:rPr lang="uk-UA" sz="3600" i="1" dirty="0" smtClean="0"/>
              <a:t> </a:t>
            </a:r>
            <a:r>
              <a:rPr lang="uk-UA" sz="3600" i="1" dirty="0" err="1" smtClean="0"/>
              <a:t>х</a:t>
            </a:r>
            <a:r>
              <a:rPr lang="uk-UA" sz="3600" i="1" baseline="-25000" dirty="0" err="1" smtClean="0"/>
              <a:t>о</a:t>
            </a:r>
            <a:r>
              <a:rPr lang="uk-UA" sz="3600" i="1" baseline="-25000" dirty="0" smtClean="0"/>
              <a:t> </a:t>
            </a:r>
            <a:r>
              <a:rPr lang="uk-UA" sz="3600" dirty="0" smtClean="0"/>
              <a:t>+</a:t>
            </a:r>
            <a:r>
              <a:rPr lang="en-US" sz="3600" i="1" dirty="0" smtClean="0"/>
              <a:t>δ</a:t>
            </a:r>
            <a:r>
              <a:rPr lang="uk-UA" sz="3600" dirty="0" smtClean="0"/>
              <a:t>): f</a:t>
            </a:r>
            <a:r>
              <a:rPr lang="en-US" sz="3600" dirty="0" smtClean="0"/>
              <a:t>’’</a:t>
            </a:r>
            <a:r>
              <a:rPr lang="uk-UA" sz="3600" dirty="0" smtClean="0"/>
              <a:t>(x)</a:t>
            </a:r>
            <a:r>
              <a:rPr lang="en-US" sz="3600" dirty="0" smtClean="0"/>
              <a:t> &gt;0</a:t>
            </a:r>
            <a:endParaRPr lang="uk-UA" sz="3600" dirty="0" smtClean="0"/>
          </a:p>
          <a:p>
            <a:pPr marL="742950" indent="-742950">
              <a:buNone/>
            </a:pPr>
            <a:endParaRPr lang="uk-UA" sz="3600" dirty="0" smtClean="0"/>
          </a:p>
          <a:p>
            <a:pPr marL="742950" indent="-742950">
              <a:buNone/>
            </a:pPr>
            <a:endParaRPr lang="uk-UA" sz="3600" dirty="0" smtClean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3756" y="354807"/>
            <a:ext cx="11140044" cy="1193578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uk-UA" sz="48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Достатні умови існування точки перегину  Теорема 2</a:t>
            </a:r>
            <a:endParaRPr lang="ru-RU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7136" y="1584960"/>
            <a:ext cx="10728960" cy="5273040"/>
          </a:xfrm>
        </p:spPr>
        <p:txBody>
          <a:bodyPr>
            <a:normAutofit/>
          </a:bodyPr>
          <a:lstStyle/>
          <a:p>
            <a:pPr marL="742950" indent="-742950">
              <a:buNone/>
            </a:pPr>
            <a:r>
              <a:rPr lang="uk-UA" sz="3600" i="1" u="sng" dirty="0" smtClean="0"/>
              <a:t>Доведення (продовження):</a:t>
            </a:r>
          </a:p>
          <a:p>
            <a:pPr marL="742950" indent="-742950">
              <a:buNone/>
            </a:pPr>
            <a:r>
              <a:rPr lang="uk-UA" sz="3600" dirty="0" smtClean="0"/>
              <a:t>Тоді за Теоремою 1 крива у= f(x)</a:t>
            </a:r>
            <a:r>
              <a:rPr lang="en-US" sz="3600" dirty="0" smtClean="0"/>
              <a:t> </a:t>
            </a:r>
            <a:endParaRPr lang="uk-UA" sz="3600" dirty="0" smtClean="0"/>
          </a:p>
          <a:p>
            <a:pPr marL="742950" indent="742950">
              <a:buNone/>
            </a:pPr>
            <a:r>
              <a:rPr lang="uk-UA" sz="3600" dirty="0" smtClean="0"/>
              <a:t>опукла на інтервалі х </a:t>
            </a:r>
            <a:r>
              <a:rPr lang="uk-UA" sz="3600" i="1" dirty="0" smtClean="0"/>
              <a:t>є</a:t>
            </a:r>
            <a:r>
              <a:rPr lang="uk-UA" sz="3600" dirty="0" smtClean="0"/>
              <a:t> (</a:t>
            </a:r>
            <a:r>
              <a:rPr lang="uk-UA" sz="3600" i="1" dirty="0" err="1" smtClean="0"/>
              <a:t>х</a:t>
            </a:r>
            <a:r>
              <a:rPr lang="uk-UA" sz="3600" i="1" baseline="-25000" dirty="0" err="1" smtClean="0"/>
              <a:t>о</a:t>
            </a:r>
            <a:r>
              <a:rPr lang="uk-UA" sz="3600" i="1" dirty="0" err="1" smtClean="0"/>
              <a:t>-</a:t>
            </a:r>
            <a:r>
              <a:rPr lang="en-US" sz="3600" i="1" dirty="0" smtClean="0"/>
              <a:t> δ</a:t>
            </a:r>
            <a:r>
              <a:rPr lang="uk-UA" sz="3600" dirty="0" smtClean="0"/>
              <a:t>; </a:t>
            </a:r>
            <a:r>
              <a:rPr lang="uk-UA" sz="3600" i="1" dirty="0" err="1" smtClean="0"/>
              <a:t>х</a:t>
            </a:r>
            <a:r>
              <a:rPr lang="uk-UA" sz="3600" i="1" baseline="-25000" dirty="0" err="1" smtClean="0"/>
              <a:t>о</a:t>
            </a:r>
            <a:r>
              <a:rPr lang="uk-UA" sz="3600" dirty="0" smtClean="0"/>
              <a:t>) і </a:t>
            </a:r>
          </a:p>
          <a:p>
            <a:pPr marL="742950" indent="742950">
              <a:lnSpc>
                <a:spcPct val="80000"/>
              </a:lnSpc>
              <a:buNone/>
            </a:pPr>
            <a:r>
              <a:rPr lang="uk-UA" sz="3600" dirty="0" smtClean="0"/>
              <a:t>вгнута на інтервалі х </a:t>
            </a:r>
            <a:r>
              <a:rPr lang="uk-UA" sz="3600" i="1" dirty="0" smtClean="0"/>
              <a:t>є</a:t>
            </a:r>
            <a:r>
              <a:rPr lang="uk-UA" sz="3600" dirty="0" smtClean="0"/>
              <a:t> (</a:t>
            </a:r>
            <a:r>
              <a:rPr lang="uk-UA" sz="3600" i="1" dirty="0" err="1" smtClean="0"/>
              <a:t>х</a:t>
            </a:r>
            <a:r>
              <a:rPr lang="uk-UA" sz="3600" i="1" baseline="-25000" dirty="0" err="1" smtClean="0"/>
              <a:t>о</a:t>
            </a:r>
            <a:r>
              <a:rPr lang="uk-UA" sz="3600" dirty="0" smtClean="0"/>
              <a:t>;</a:t>
            </a:r>
            <a:r>
              <a:rPr lang="uk-UA" sz="3600" i="1" dirty="0" smtClean="0"/>
              <a:t> </a:t>
            </a:r>
            <a:r>
              <a:rPr lang="uk-UA" sz="3600" i="1" dirty="0" err="1" smtClean="0"/>
              <a:t>х</a:t>
            </a:r>
            <a:r>
              <a:rPr lang="uk-UA" sz="3600" i="1" baseline="-25000" dirty="0" err="1" smtClean="0"/>
              <a:t>о</a:t>
            </a:r>
            <a:r>
              <a:rPr lang="uk-UA" sz="3600" i="1" baseline="-25000" dirty="0" smtClean="0"/>
              <a:t> </a:t>
            </a:r>
            <a:r>
              <a:rPr lang="uk-UA" sz="3600" dirty="0" smtClean="0"/>
              <a:t>+</a:t>
            </a:r>
            <a:r>
              <a:rPr lang="en-US" sz="3600" i="1" dirty="0" smtClean="0"/>
              <a:t>δ</a:t>
            </a:r>
            <a:r>
              <a:rPr lang="uk-UA" sz="3600" dirty="0" smtClean="0"/>
              <a:t>), </a:t>
            </a:r>
          </a:p>
          <a:p>
            <a:pPr marL="742950" indent="742950">
              <a:buNone/>
            </a:pPr>
            <a:r>
              <a:rPr lang="uk-UA" sz="3600" dirty="0" smtClean="0"/>
              <a:t>тобто точка </a:t>
            </a:r>
            <a:r>
              <a:rPr lang="uk-UA" sz="3600" dirty="0" err="1" smtClean="0"/>
              <a:t>М</a:t>
            </a:r>
            <a:r>
              <a:rPr lang="uk-UA" sz="3600" baseline="-25000" dirty="0" err="1" smtClean="0"/>
              <a:t>о</a:t>
            </a:r>
            <a:r>
              <a:rPr lang="uk-UA" sz="3600" dirty="0" smtClean="0"/>
              <a:t> (</a:t>
            </a:r>
            <a:r>
              <a:rPr lang="uk-UA" sz="3600" dirty="0" err="1" smtClean="0"/>
              <a:t>х</a:t>
            </a:r>
            <a:r>
              <a:rPr lang="uk-UA" sz="3600" baseline="-25000" dirty="0" err="1" smtClean="0"/>
              <a:t>о</a:t>
            </a:r>
            <a:r>
              <a:rPr lang="uk-UA" sz="3600" baseline="-25000" dirty="0" smtClean="0"/>
              <a:t> </a:t>
            </a:r>
            <a:r>
              <a:rPr lang="uk-UA" sz="3600" dirty="0" smtClean="0"/>
              <a:t>;f(</a:t>
            </a:r>
            <a:r>
              <a:rPr lang="uk-UA" sz="3600" dirty="0" err="1" smtClean="0"/>
              <a:t>х</a:t>
            </a:r>
            <a:r>
              <a:rPr lang="uk-UA" sz="3600" baseline="-25000" dirty="0" err="1" smtClean="0"/>
              <a:t>о</a:t>
            </a:r>
            <a:r>
              <a:rPr lang="uk-UA" sz="3600" dirty="0" smtClean="0"/>
              <a:t>)) є точкою перегину.</a:t>
            </a:r>
          </a:p>
          <a:p>
            <a:pPr marL="742950" indent="-742950">
              <a:lnSpc>
                <a:spcPct val="100000"/>
              </a:lnSpc>
              <a:buNone/>
            </a:pPr>
            <a:r>
              <a:rPr lang="uk-UA" sz="3600" dirty="0" smtClean="0"/>
              <a:t>Якщо похідна f</a:t>
            </a:r>
            <a:r>
              <a:rPr lang="en-US" sz="3600" dirty="0" smtClean="0"/>
              <a:t>’’</a:t>
            </a:r>
            <a:r>
              <a:rPr lang="uk-UA" sz="3600" dirty="0" smtClean="0"/>
              <a:t>(x)</a:t>
            </a:r>
            <a:r>
              <a:rPr lang="en-US" sz="3600" dirty="0" smtClean="0"/>
              <a:t> </a:t>
            </a:r>
            <a:r>
              <a:rPr lang="uk-UA" sz="3600" dirty="0" smtClean="0"/>
              <a:t>не змінює знак в </a:t>
            </a:r>
            <a:r>
              <a:rPr lang="en-US" sz="3600" dirty="0" smtClean="0"/>
              <a:t>δ</a:t>
            </a:r>
            <a:r>
              <a:rPr lang="uk-UA" sz="3600" dirty="0" err="1" smtClean="0"/>
              <a:t>-околі</a:t>
            </a:r>
            <a:r>
              <a:rPr lang="uk-UA" sz="3600" dirty="0" smtClean="0"/>
              <a:t> точки </a:t>
            </a:r>
            <a:r>
              <a:rPr lang="uk-UA" sz="3600" dirty="0" err="1" smtClean="0"/>
              <a:t>х</a:t>
            </a:r>
            <a:r>
              <a:rPr lang="uk-UA" sz="3600" baseline="-25000" dirty="0" err="1" smtClean="0"/>
              <a:t>о</a:t>
            </a:r>
            <a:r>
              <a:rPr lang="uk-UA" sz="3600" dirty="0" smtClean="0"/>
              <a:t>, то крива у= f(x)</a:t>
            </a:r>
            <a:r>
              <a:rPr lang="en-US" sz="3600" dirty="0" smtClean="0"/>
              <a:t> </a:t>
            </a:r>
            <a:r>
              <a:rPr lang="uk-UA" sz="3600" dirty="0" smtClean="0"/>
              <a:t>буде в цьому околі або опуклою(при f</a:t>
            </a:r>
            <a:r>
              <a:rPr lang="en-US" sz="3600" dirty="0" smtClean="0"/>
              <a:t>’’</a:t>
            </a:r>
            <a:r>
              <a:rPr lang="uk-UA" sz="3600" dirty="0" smtClean="0"/>
              <a:t>(x)</a:t>
            </a:r>
            <a:r>
              <a:rPr lang="en-US" sz="3600" dirty="0" smtClean="0"/>
              <a:t> &lt;0</a:t>
            </a:r>
            <a:r>
              <a:rPr lang="uk-UA" sz="3600" dirty="0" smtClean="0"/>
              <a:t>), або вгнутою (при f</a:t>
            </a:r>
            <a:r>
              <a:rPr lang="en-US" sz="3600" dirty="0" smtClean="0"/>
              <a:t>’’</a:t>
            </a:r>
            <a:r>
              <a:rPr lang="uk-UA" sz="3600" dirty="0" smtClean="0"/>
              <a:t>(x)</a:t>
            </a:r>
            <a:r>
              <a:rPr lang="en-US" sz="3600" dirty="0" smtClean="0"/>
              <a:t> &gt;0</a:t>
            </a:r>
            <a:r>
              <a:rPr lang="uk-UA" sz="3600" dirty="0" smtClean="0"/>
              <a:t>)</a:t>
            </a:r>
          </a:p>
          <a:p>
            <a:pPr marL="742950" indent="-742950">
              <a:buNone/>
            </a:pPr>
            <a:endParaRPr lang="uk-UA" sz="3600" dirty="0" smtClean="0"/>
          </a:p>
          <a:p>
            <a:pPr marL="742950" indent="-742950">
              <a:buNone/>
            </a:pPr>
            <a:endParaRPr lang="uk-UA" sz="3600" dirty="0" smtClean="0"/>
          </a:p>
        </p:txBody>
      </p:sp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2119</TotalTime>
  <Words>921</Words>
  <Application>Microsoft Office PowerPoint</Application>
  <PresentationFormat>Произвольный</PresentationFormat>
  <Paragraphs>147</Paragraphs>
  <Slides>31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Тема Office</vt:lpstr>
      <vt:lpstr>Формула</vt:lpstr>
      <vt:lpstr>Застосування диференціального числення для дослідження функції</vt:lpstr>
      <vt:lpstr>Застосування диференціального числення для дослідження функції</vt:lpstr>
      <vt:lpstr>Опуклість і вгнутість кривих</vt:lpstr>
      <vt:lpstr>Точка перегину</vt:lpstr>
      <vt:lpstr>Теорема 1</vt:lpstr>
      <vt:lpstr>Наслідок</vt:lpstr>
      <vt:lpstr>Критичні точки другого роду</vt:lpstr>
      <vt:lpstr>Достатні умови існування точки перегину  Теорема 2</vt:lpstr>
      <vt:lpstr>Достатні умови існування точки перегину  Теорема 2</vt:lpstr>
      <vt:lpstr>Схема дослідження інтервалів опуклості-вгнутості та точок перегину функції</vt:lpstr>
      <vt:lpstr>y=x4-4x3-18x2+2x-1 </vt:lpstr>
      <vt:lpstr>Схема дослідження інтервалів опуклості-вгнутості та точок перегину функції</vt:lpstr>
      <vt:lpstr>Презентация PowerPoint</vt:lpstr>
      <vt:lpstr>Презентация PowerPoint</vt:lpstr>
      <vt:lpstr>Асимптоти кривої</vt:lpstr>
      <vt:lpstr>Вертикальна асимптота кривої</vt:lpstr>
      <vt:lpstr>Горизонтальна асимптота кривої</vt:lpstr>
      <vt:lpstr>Похила асимптота кривої</vt:lpstr>
      <vt:lpstr>Теорема 1 (Знаходження похилої асимптоти)</vt:lpstr>
      <vt:lpstr>Доведення</vt:lpstr>
      <vt:lpstr>Доведення (продовження)</vt:lpstr>
      <vt:lpstr>Доведення (продовження)</vt:lpstr>
      <vt:lpstr>Зауваження</vt:lpstr>
      <vt:lpstr>Знайти асимптоти кривої:</vt:lpstr>
      <vt:lpstr>Знайти асимптоти кривої:</vt:lpstr>
      <vt:lpstr>Презентация PowerPoint</vt:lpstr>
      <vt:lpstr>Схема повного дослідження функції і побудова її графіка</vt:lpstr>
      <vt:lpstr>Схема повного дослідження функції і побудова її графіка (продовження)</vt:lpstr>
      <vt:lpstr>Схема повного дослідження функції і побудова її графіка (продовження)</vt:lpstr>
      <vt:lpstr>Схема повного дослідження функції і побудова її графіка (продовження)</vt:lpstr>
      <vt:lpstr>Дослідити функцію та побудувати графік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Zverdvd.org</cp:lastModifiedBy>
  <cp:revision>219</cp:revision>
  <dcterms:created xsi:type="dcterms:W3CDTF">2017-09-30T17:37:45Z</dcterms:created>
  <dcterms:modified xsi:type="dcterms:W3CDTF">2020-11-06T18:22:14Z</dcterms:modified>
</cp:coreProperties>
</file>