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1993" r:id="rId2"/>
    <p:sldId id="2026" r:id="rId3"/>
    <p:sldId id="2027" r:id="rId4"/>
    <p:sldId id="1999" r:id="rId5"/>
    <p:sldId id="2000" r:id="rId6"/>
    <p:sldId id="2001" r:id="rId7"/>
    <p:sldId id="1998" r:id="rId8"/>
    <p:sldId id="2016" r:id="rId9"/>
    <p:sldId id="2017" r:id="rId10"/>
    <p:sldId id="2018" r:id="rId11"/>
    <p:sldId id="2019" r:id="rId12"/>
    <p:sldId id="2020" r:id="rId13"/>
    <p:sldId id="2028" r:id="rId14"/>
    <p:sldId id="2029" r:id="rId15"/>
    <p:sldId id="1995" r:id="rId16"/>
    <p:sldId id="2021" r:id="rId17"/>
    <p:sldId id="2022" r:id="rId18"/>
    <p:sldId id="2024" r:id="rId19"/>
    <p:sldId id="2023" r:id="rId20"/>
    <p:sldId id="1994" r:id="rId21"/>
    <p:sldId id="2002" r:id="rId22"/>
    <p:sldId id="2005" r:id="rId23"/>
    <p:sldId id="2003" r:id="rId24"/>
    <p:sldId id="2012" r:id="rId25"/>
    <p:sldId id="2013" r:id="rId26"/>
    <p:sldId id="2014" r:id="rId27"/>
    <p:sldId id="2015" r:id="rId28"/>
    <p:sldId id="1996" r:id="rId29"/>
    <p:sldId id="2007" r:id="rId30"/>
    <p:sldId id="2008" r:id="rId31"/>
    <p:sldId id="2009" r:id="rId32"/>
    <p:sldId id="2010" r:id="rId33"/>
    <p:sldId id="2011" r:id="rId34"/>
  </p:sldIdLst>
  <p:sldSz cx="12192000" cy="6858000"/>
  <p:notesSz cx="6858000" cy="9144000"/>
  <p:custDataLst>
    <p:tags r:id="rId3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D0"/>
    <a:srgbClr val="CE9A00"/>
    <a:srgbClr val="084F7F"/>
    <a:srgbClr val="FFB100"/>
    <a:srgbClr val="7AFF04"/>
    <a:srgbClr val="97E025"/>
    <a:srgbClr val="1792CD"/>
    <a:srgbClr val="FF483A"/>
    <a:srgbClr val="595959"/>
    <a:srgbClr val="C0A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7"/>
    <p:restoredTop sz="94683"/>
  </p:normalViewPr>
  <p:slideViewPr>
    <p:cSldViewPr snapToGrid="0" snapToObjects="1">
      <p:cViewPr>
        <p:scale>
          <a:sx n="66" d="100"/>
          <a:sy n="66" d="100"/>
        </p:scale>
        <p:origin x="-60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5F9AF-E813-4554-838A-2E1CEDB290C2}"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ru-RU"/>
        </a:p>
      </dgm:t>
    </dgm:pt>
    <dgm:pt modelId="{11CF88EB-7C0E-4579-BF03-22623B3DDC79}">
      <dgm:prSet phldrT="[Текст]" custT="1"/>
      <dgm:spPr/>
      <dgm:t>
        <a:bodyPr/>
        <a:lstStyle/>
        <a:p>
          <a:r>
            <a:rPr lang="uk-UA" sz="2800" dirty="0" smtClean="0">
              <a:latin typeface="ALS Sector Regular" pitchFamily="50" charset="0"/>
              <a:cs typeface="ALS Sector Regular" pitchFamily="50" charset="0"/>
            </a:rPr>
            <a:t>Туристичні </a:t>
          </a:r>
        </a:p>
        <a:p>
          <a:r>
            <a:rPr lang="uk-UA" sz="2800" dirty="0" smtClean="0">
              <a:latin typeface="ALS Sector Regular" pitchFamily="50" charset="0"/>
              <a:cs typeface="ALS Sector Regular" pitchFamily="50" charset="0"/>
            </a:rPr>
            <a:t>формальності</a:t>
          </a:r>
          <a:endParaRPr lang="ru-RU" sz="2800" dirty="0">
            <a:latin typeface="ALS Sector Regular" pitchFamily="50" charset="0"/>
            <a:cs typeface="ALS Sector Regular" pitchFamily="50" charset="0"/>
          </a:endParaRPr>
        </a:p>
      </dgm:t>
    </dgm:pt>
    <dgm:pt modelId="{0F8EB0A6-EEDA-46FC-85BE-AC59FDFC057F}" type="parTrans" cxnId="{48804F9D-84D8-4EE0-A84E-7FD484A8D272}">
      <dgm:prSet/>
      <dgm:spPr/>
      <dgm:t>
        <a:bodyPr/>
        <a:lstStyle/>
        <a:p>
          <a:endParaRPr lang="ru-RU" sz="2800">
            <a:latin typeface="ALS Sector Regular" pitchFamily="50" charset="0"/>
            <a:cs typeface="ALS Sector Regular" pitchFamily="50" charset="0"/>
          </a:endParaRPr>
        </a:p>
      </dgm:t>
    </dgm:pt>
    <dgm:pt modelId="{750C7305-0876-4649-B161-8582DF7CE6BC}" type="sibTrans" cxnId="{48804F9D-84D8-4EE0-A84E-7FD484A8D272}">
      <dgm:prSet/>
      <dgm:spPr/>
      <dgm:t>
        <a:bodyPr/>
        <a:lstStyle/>
        <a:p>
          <a:endParaRPr lang="ru-RU" sz="2800">
            <a:latin typeface="ALS Sector Regular" pitchFamily="50" charset="0"/>
            <a:cs typeface="ALS Sector Regular" pitchFamily="50" charset="0"/>
          </a:endParaRPr>
        </a:p>
      </dgm:t>
    </dgm:pt>
    <dgm:pt modelId="{BE1DB669-5F2A-434A-90A2-807B4119057B}">
      <dgm:prSet phldrT="[Текст]" custT="1"/>
      <dgm:spPr/>
      <dgm:t>
        <a:bodyPr/>
        <a:lstStyle/>
        <a:p>
          <a:r>
            <a:rPr lang="uk-UA" sz="2800" i="1" dirty="0" smtClean="0">
              <a:latin typeface="ALS Sector Regular" pitchFamily="50" charset="0"/>
              <a:cs typeface="ALS Sector Regular" pitchFamily="50" charset="0"/>
            </a:rPr>
            <a:t>паспортно-візові</a:t>
          </a:r>
          <a:endParaRPr lang="ru-RU" sz="2800" dirty="0">
            <a:latin typeface="ALS Sector Regular" pitchFamily="50" charset="0"/>
            <a:cs typeface="ALS Sector Regular" pitchFamily="50" charset="0"/>
          </a:endParaRPr>
        </a:p>
      </dgm:t>
    </dgm:pt>
    <dgm:pt modelId="{DCE87FD0-66CE-41C5-A163-424420E05BD1}" type="parTrans" cxnId="{45D43509-98F2-4D5A-935A-A7BE6A78FD22}">
      <dgm:prSet custT="1"/>
      <dgm:spPr/>
      <dgm:t>
        <a:bodyPr/>
        <a:lstStyle/>
        <a:p>
          <a:endParaRPr lang="ru-RU" sz="2800">
            <a:latin typeface="ALS Sector Regular" pitchFamily="50" charset="0"/>
            <a:cs typeface="ALS Sector Regular" pitchFamily="50" charset="0"/>
          </a:endParaRPr>
        </a:p>
      </dgm:t>
    </dgm:pt>
    <dgm:pt modelId="{5E6266CC-C6C4-4AFA-A7CE-4E9FBD9561C2}" type="sibTrans" cxnId="{45D43509-98F2-4D5A-935A-A7BE6A78FD22}">
      <dgm:prSet/>
      <dgm:spPr/>
      <dgm:t>
        <a:bodyPr/>
        <a:lstStyle/>
        <a:p>
          <a:endParaRPr lang="ru-RU" sz="2800">
            <a:latin typeface="ALS Sector Regular" pitchFamily="50" charset="0"/>
            <a:cs typeface="ALS Sector Regular" pitchFamily="50" charset="0"/>
          </a:endParaRPr>
        </a:p>
      </dgm:t>
    </dgm:pt>
    <dgm:pt modelId="{0D42AB3C-A4F8-4D40-8FC1-8CD27FFA89BA}">
      <dgm:prSet phldrT="[Текст]" custT="1"/>
      <dgm:spPr/>
      <dgm:t>
        <a:bodyPr/>
        <a:lstStyle/>
        <a:p>
          <a:r>
            <a:rPr lang="uk-UA" sz="2800" i="1" dirty="0" smtClean="0">
              <a:latin typeface="ALS Sector Regular" pitchFamily="50" charset="0"/>
              <a:cs typeface="ALS Sector Regular" pitchFamily="50" charset="0"/>
            </a:rPr>
            <a:t>митно-валютні</a:t>
          </a:r>
          <a:endParaRPr lang="ru-RU" sz="2800" dirty="0">
            <a:latin typeface="ALS Sector Regular" pitchFamily="50" charset="0"/>
            <a:cs typeface="ALS Sector Regular" pitchFamily="50" charset="0"/>
          </a:endParaRPr>
        </a:p>
      </dgm:t>
    </dgm:pt>
    <dgm:pt modelId="{16BB966C-6305-4900-94D4-BAFE62803A27}" type="parTrans" cxnId="{E8778623-6415-4F31-8D32-B121DEDD10E4}">
      <dgm:prSet custT="1"/>
      <dgm:spPr/>
      <dgm:t>
        <a:bodyPr/>
        <a:lstStyle/>
        <a:p>
          <a:endParaRPr lang="ru-RU" sz="2800">
            <a:latin typeface="ALS Sector Regular" pitchFamily="50" charset="0"/>
            <a:cs typeface="ALS Sector Regular" pitchFamily="50" charset="0"/>
          </a:endParaRPr>
        </a:p>
      </dgm:t>
    </dgm:pt>
    <dgm:pt modelId="{5B21BF13-9F5E-4DB7-8143-58190F1D2869}" type="sibTrans" cxnId="{E8778623-6415-4F31-8D32-B121DEDD10E4}">
      <dgm:prSet/>
      <dgm:spPr/>
      <dgm:t>
        <a:bodyPr/>
        <a:lstStyle/>
        <a:p>
          <a:endParaRPr lang="ru-RU" sz="2800">
            <a:latin typeface="ALS Sector Regular" pitchFamily="50" charset="0"/>
            <a:cs typeface="ALS Sector Regular" pitchFamily="50" charset="0"/>
          </a:endParaRPr>
        </a:p>
      </dgm:t>
    </dgm:pt>
    <dgm:pt modelId="{1625D1F5-80FC-4B79-BD27-196284F12C6E}">
      <dgm:prSet phldrT="[Текст]" custT="1"/>
      <dgm:spPr/>
      <dgm:t>
        <a:bodyPr/>
        <a:lstStyle/>
        <a:p>
          <a:r>
            <a:rPr lang="uk-UA" sz="2800" i="1" dirty="0" smtClean="0">
              <a:latin typeface="ALS Sector Regular" pitchFamily="50" charset="0"/>
              <a:cs typeface="ALS Sector Regular" pitchFamily="50" charset="0"/>
            </a:rPr>
            <a:t>санітарно-епідеміологічні</a:t>
          </a:r>
          <a:endParaRPr lang="ru-RU" sz="2800" dirty="0">
            <a:latin typeface="ALS Sector Regular" pitchFamily="50" charset="0"/>
            <a:cs typeface="ALS Sector Regular" pitchFamily="50" charset="0"/>
          </a:endParaRPr>
        </a:p>
      </dgm:t>
    </dgm:pt>
    <dgm:pt modelId="{9082B2F8-EF99-4E6E-936A-BBC931EC2088}" type="parTrans" cxnId="{CDBC6430-CDB0-4005-80C5-2D9D0473F05C}">
      <dgm:prSet custT="1"/>
      <dgm:spPr/>
      <dgm:t>
        <a:bodyPr/>
        <a:lstStyle/>
        <a:p>
          <a:endParaRPr lang="ru-RU" sz="2800">
            <a:latin typeface="ALS Sector Regular" pitchFamily="50" charset="0"/>
            <a:cs typeface="ALS Sector Regular" pitchFamily="50" charset="0"/>
          </a:endParaRPr>
        </a:p>
      </dgm:t>
    </dgm:pt>
    <dgm:pt modelId="{042E281E-5A15-467D-AEAE-D18102F988D2}" type="sibTrans" cxnId="{CDBC6430-CDB0-4005-80C5-2D9D0473F05C}">
      <dgm:prSet/>
      <dgm:spPr/>
      <dgm:t>
        <a:bodyPr/>
        <a:lstStyle/>
        <a:p>
          <a:endParaRPr lang="ru-RU" sz="2800">
            <a:latin typeface="ALS Sector Regular" pitchFamily="50" charset="0"/>
            <a:cs typeface="ALS Sector Regular" pitchFamily="50" charset="0"/>
          </a:endParaRPr>
        </a:p>
      </dgm:t>
    </dgm:pt>
    <dgm:pt modelId="{E248F3C3-22BC-4111-BE89-4B9FD6B88D46}" type="pres">
      <dgm:prSet presAssocID="{BE15F9AF-E813-4554-838A-2E1CEDB290C2}" presName="Name0" presStyleCnt="0">
        <dgm:presLayoutVars>
          <dgm:chPref val="1"/>
          <dgm:dir/>
          <dgm:animOne val="branch"/>
          <dgm:animLvl val="lvl"/>
          <dgm:resizeHandles val="exact"/>
        </dgm:presLayoutVars>
      </dgm:prSet>
      <dgm:spPr/>
      <dgm:t>
        <a:bodyPr/>
        <a:lstStyle/>
        <a:p>
          <a:endParaRPr lang="ru-RU"/>
        </a:p>
      </dgm:t>
    </dgm:pt>
    <dgm:pt modelId="{5CF8EC0B-8D3E-44BE-B5B0-165B41256D0C}" type="pres">
      <dgm:prSet presAssocID="{11CF88EB-7C0E-4579-BF03-22623B3DDC79}" presName="root1" presStyleCnt="0"/>
      <dgm:spPr/>
    </dgm:pt>
    <dgm:pt modelId="{A02E7915-5A1C-4F5F-BBBE-DC4790264BD8}" type="pres">
      <dgm:prSet presAssocID="{11CF88EB-7C0E-4579-BF03-22623B3DDC79}" presName="LevelOneTextNode" presStyleLbl="node0" presStyleIdx="0" presStyleCnt="1" custScaleX="207133">
        <dgm:presLayoutVars>
          <dgm:chPref val="3"/>
        </dgm:presLayoutVars>
      </dgm:prSet>
      <dgm:spPr/>
      <dgm:t>
        <a:bodyPr/>
        <a:lstStyle/>
        <a:p>
          <a:endParaRPr lang="ru-RU"/>
        </a:p>
      </dgm:t>
    </dgm:pt>
    <dgm:pt modelId="{A8465324-BD0F-443D-BF94-1F03DC02F9BA}" type="pres">
      <dgm:prSet presAssocID="{11CF88EB-7C0E-4579-BF03-22623B3DDC79}" presName="level2hierChild" presStyleCnt="0"/>
      <dgm:spPr/>
    </dgm:pt>
    <dgm:pt modelId="{DD0D219F-AF89-4F9C-B32E-ACE3A75586FF}" type="pres">
      <dgm:prSet presAssocID="{DCE87FD0-66CE-41C5-A163-424420E05BD1}" presName="conn2-1" presStyleLbl="parChTrans1D2" presStyleIdx="0" presStyleCnt="3"/>
      <dgm:spPr/>
      <dgm:t>
        <a:bodyPr/>
        <a:lstStyle/>
        <a:p>
          <a:endParaRPr lang="ru-RU"/>
        </a:p>
      </dgm:t>
    </dgm:pt>
    <dgm:pt modelId="{D4FDAF6B-B34A-4411-B18B-50DEE2366A8D}" type="pres">
      <dgm:prSet presAssocID="{DCE87FD0-66CE-41C5-A163-424420E05BD1}" presName="connTx" presStyleLbl="parChTrans1D2" presStyleIdx="0" presStyleCnt="3"/>
      <dgm:spPr/>
      <dgm:t>
        <a:bodyPr/>
        <a:lstStyle/>
        <a:p>
          <a:endParaRPr lang="ru-RU"/>
        </a:p>
      </dgm:t>
    </dgm:pt>
    <dgm:pt modelId="{4E0CF63F-D2BB-4F8D-8C08-7E838DA3EDE5}" type="pres">
      <dgm:prSet presAssocID="{BE1DB669-5F2A-434A-90A2-807B4119057B}" presName="root2" presStyleCnt="0"/>
      <dgm:spPr/>
    </dgm:pt>
    <dgm:pt modelId="{A53F1AFC-3548-4815-9BDE-49D536139482}" type="pres">
      <dgm:prSet presAssocID="{BE1DB669-5F2A-434A-90A2-807B4119057B}" presName="LevelTwoTextNode" presStyleLbl="node2" presStyleIdx="0" presStyleCnt="3" custScaleX="190715">
        <dgm:presLayoutVars>
          <dgm:chPref val="3"/>
        </dgm:presLayoutVars>
      </dgm:prSet>
      <dgm:spPr/>
      <dgm:t>
        <a:bodyPr/>
        <a:lstStyle/>
        <a:p>
          <a:endParaRPr lang="ru-RU"/>
        </a:p>
      </dgm:t>
    </dgm:pt>
    <dgm:pt modelId="{4B5B4643-D671-4508-A92F-C723BF9B3B8F}" type="pres">
      <dgm:prSet presAssocID="{BE1DB669-5F2A-434A-90A2-807B4119057B}" presName="level3hierChild" presStyleCnt="0"/>
      <dgm:spPr/>
    </dgm:pt>
    <dgm:pt modelId="{B7937D28-E5EC-4141-A03A-FD0E715BC6A1}" type="pres">
      <dgm:prSet presAssocID="{16BB966C-6305-4900-94D4-BAFE62803A27}" presName="conn2-1" presStyleLbl="parChTrans1D2" presStyleIdx="1" presStyleCnt="3"/>
      <dgm:spPr/>
      <dgm:t>
        <a:bodyPr/>
        <a:lstStyle/>
        <a:p>
          <a:endParaRPr lang="ru-RU"/>
        </a:p>
      </dgm:t>
    </dgm:pt>
    <dgm:pt modelId="{C684BC11-2829-4656-B56A-93EE26113E97}" type="pres">
      <dgm:prSet presAssocID="{16BB966C-6305-4900-94D4-BAFE62803A27}" presName="connTx" presStyleLbl="parChTrans1D2" presStyleIdx="1" presStyleCnt="3"/>
      <dgm:spPr/>
      <dgm:t>
        <a:bodyPr/>
        <a:lstStyle/>
        <a:p>
          <a:endParaRPr lang="ru-RU"/>
        </a:p>
      </dgm:t>
    </dgm:pt>
    <dgm:pt modelId="{B38CD457-61EB-459B-BB79-E68D5E81B1CA}" type="pres">
      <dgm:prSet presAssocID="{0D42AB3C-A4F8-4D40-8FC1-8CD27FFA89BA}" presName="root2" presStyleCnt="0"/>
      <dgm:spPr/>
    </dgm:pt>
    <dgm:pt modelId="{9DA98D22-7C90-46ED-B6AC-E923553B3B72}" type="pres">
      <dgm:prSet presAssocID="{0D42AB3C-A4F8-4D40-8FC1-8CD27FFA89BA}" presName="LevelTwoTextNode" presStyleLbl="node2" presStyleIdx="1" presStyleCnt="3" custScaleX="189567">
        <dgm:presLayoutVars>
          <dgm:chPref val="3"/>
        </dgm:presLayoutVars>
      </dgm:prSet>
      <dgm:spPr/>
      <dgm:t>
        <a:bodyPr/>
        <a:lstStyle/>
        <a:p>
          <a:endParaRPr lang="ru-RU"/>
        </a:p>
      </dgm:t>
    </dgm:pt>
    <dgm:pt modelId="{938BCD62-1300-49A4-9832-FD0D01CE45FC}" type="pres">
      <dgm:prSet presAssocID="{0D42AB3C-A4F8-4D40-8FC1-8CD27FFA89BA}" presName="level3hierChild" presStyleCnt="0"/>
      <dgm:spPr/>
    </dgm:pt>
    <dgm:pt modelId="{22072B73-6E11-4C85-BA2B-8C4604745994}" type="pres">
      <dgm:prSet presAssocID="{9082B2F8-EF99-4E6E-936A-BBC931EC2088}" presName="conn2-1" presStyleLbl="parChTrans1D2" presStyleIdx="2" presStyleCnt="3"/>
      <dgm:spPr/>
      <dgm:t>
        <a:bodyPr/>
        <a:lstStyle/>
        <a:p>
          <a:endParaRPr lang="ru-RU"/>
        </a:p>
      </dgm:t>
    </dgm:pt>
    <dgm:pt modelId="{F38967D1-FC5F-4328-AA45-4D3D16DB62DD}" type="pres">
      <dgm:prSet presAssocID="{9082B2F8-EF99-4E6E-936A-BBC931EC2088}" presName="connTx" presStyleLbl="parChTrans1D2" presStyleIdx="2" presStyleCnt="3"/>
      <dgm:spPr/>
      <dgm:t>
        <a:bodyPr/>
        <a:lstStyle/>
        <a:p>
          <a:endParaRPr lang="ru-RU"/>
        </a:p>
      </dgm:t>
    </dgm:pt>
    <dgm:pt modelId="{43095084-6B48-4E6B-9F15-7BA4D1AC2493}" type="pres">
      <dgm:prSet presAssocID="{1625D1F5-80FC-4B79-BD27-196284F12C6E}" presName="root2" presStyleCnt="0"/>
      <dgm:spPr/>
    </dgm:pt>
    <dgm:pt modelId="{9A07423D-E51E-455A-B8C6-ADB88F96E520}" type="pres">
      <dgm:prSet presAssocID="{1625D1F5-80FC-4B79-BD27-196284F12C6E}" presName="LevelTwoTextNode" presStyleLbl="node2" presStyleIdx="2" presStyleCnt="3" custScaleX="194159">
        <dgm:presLayoutVars>
          <dgm:chPref val="3"/>
        </dgm:presLayoutVars>
      </dgm:prSet>
      <dgm:spPr/>
      <dgm:t>
        <a:bodyPr/>
        <a:lstStyle/>
        <a:p>
          <a:endParaRPr lang="ru-RU"/>
        </a:p>
      </dgm:t>
    </dgm:pt>
    <dgm:pt modelId="{C8BFF4FF-D327-4A89-9D01-DD552EC99548}" type="pres">
      <dgm:prSet presAssocID="{1625D1F5-80FC-4B79-BD27-196284F12C6E}" presName="level3hierChild" presStyleCnt="0"/>
      <dgm:spPr/>
    </dgm:pt>
  </dgm:ptLst>
  <dgm:cxnLst>
    <dgm:cxn modelId="{8C30946C-4B3C-4701-B577-441C00F27DDD}" type="presOf" srcId="{BE1DB669-5F2A-434A-90A2-807B4119057B}" destId="{A53F1AFC-3548-4815-9BDE-49D536139482}" srcOrd="0" destOrd="0" presId="urn:microsoft.com/office/officeart/2008/layout/HorizontalMultiLevelHierarchy"/>
    <dgm:cxn modelId="{983E2187-C92D-436F-99EC-DF32D6C24F4F}" type="presOf" srcId="{11CF88EB-7C0E-4579-BF03-22623B3DDC79}" destId="{A02E7915-5A1C-4F5F-BBBE-DC4790264BD8}" srcOrd="0" destOrd="0" presId="urn:microsoft.com/office/officeart/2008/layout/HorizontalMultiLevelHierarchy"/>
    <dgm:cxn modelId="{57EC367D-8B05-4FE2-921D-FB016790C315}" type="presOf" srcId="{9082B2F8-EF99-4E6E-936A-BBC931EC2088}" destId="{F38967D1-FC5F-4328-AA45-4D3D16DB62DD}" srcOrd="1" destOrd="0" presId="urn:microsoft.com/office/officeart/2008/layout/HorizontalMultiLevelHierarchy"/>
    <dgm:cxn modelId="{1C4FD4B2-8356-4A88-BD2D-B7720F576C34}" type="presOf" srcId="{1625D1F5-80FC-4B79-BD27-196284F12C6E}" destId="{9A07423D-E51E-455A-B8C6-ADB88F96E520}" srcOrd="0" destOrd="0" presId="urn:microsoft.com/office/officeart/2008/layout/HorizontalMultiLevelHierarchy"/>
    <dgm:cxn modelId="{E8778623-6415-4F31-8D32-B121DEDD10E4}" srcId="{11CF88EB-7C0E-4579-BF03-22623B3DDC79}" destId="{0D42AB3C-A4F8-4D40-8FC1-8CD27FFA89BA}" srcOrd="1" destOrd="0" parTransId="{16BB966C-6305-4900-94D4-BAFE62803A27}" sibTransId="{5B21BF13-9F5E-4DB7-8143-58190F1D2869}"/>
    <dgm:cxn modelId="{48804F9D-84D8-4EE0-A84E-7FD484A8D272}" srcId="{BE15F9AF-E813-4554-838A-2E1CEDB290C2}" destId="{11CF88EB-7C0E-4579-BF03-22623B3DDC79}" srcOrd="0" destOrd="0" parTransId="{0F8EB0A6-EEDA-46FC-85BE-AC59FDFC057F}" sibTransId="{750C7305-0876-4649-B161-8582DF7CE6BC}"/>
    <dgm:cxn modelId="{DFD355BB-CDE4-4B30-BEE9-BE80B6BC9803}" type="presOf" srcId="{16BB966C-6305-4900-94D4-BAFE62803A27}" destId="{B7937D28-E5EC-4141-A03A-FD0E715BC6A1}" srcOrd="0" destOrd="0" presId="urn:microsoft.com/office/officeart/2008/layout/HorizontalMultiLevelHierarchy"/>
    <dgm:cxn modelId="{FC28FBBC-5239-4DFA-BE47-98001C09FB7D}" type="presOf" srcId="{DCE87FD0-66CE-41C5-A163-424420E05BD1}" destId="{DD0D219F-AF89-4F9C-B32E-ACE3A75586FF}" srcOrd="0" destOrd="0" presId="urn:microsoft.com/office/officeart/2008/layout/HorizontalMultiLevelHierarchy"/>
    <dgm:cxn modelId="{45D43509-98F2-4D5A-935A-A7BE6A78FD22}" srcId="{11CF88EB-7C0E-4579-BF03-22623B3DDC79}" destId="{BE1DB669-5F2A-434A-90A2-807B4119057B}" srcOrd="0" destOrd="0" parTransId="{DCE87FD0-66CE-41C5-A163-424420E05BD1}" sibTransId="{5E6266CC-C6C4-4AFA-A7CE-4E9FBD9561C2}"/>
    <dgm:cxn modelId="{A288030B-4FD5-49E7-AAC5-F24B31679AE1}" type="presOf" srcId="{BE15F9AF-E813-4554-838A-2E1CEDB290C2}" destId="{E248F3C3-22BC-4111-BE89-4B9FD6B88D46}" srcOrd="0" destOrd="0" presId="urn:microsoft.com/office/officeart/2008/layout/HorizontalMultiLevelHierarchy"/>
    <dgm:cxn modelId="{5225E0FF-6DBD-4BCA-82AF-56439060F6AA}" type="presOf" srcId="{9082B2F8-EF99-4E6E-936A-BBC931EC2088}" destId="{22072B73-6E11-4C85-BA2B-8C4604745994}" srcOrd="0" destOrd="0" presId="urn:microsoft.com/office/officeart/2008/layout/HorizontalMultiLevelHierarchy"/>
    <dgm:cxn modelId="{41B129BB-F5A0-4F5A-9B50-063A2B25DA24}" type="presOf" srcId="{16BB966C-6305-4900-94D4-BAFE62803A27}" destId="{C684BC11-2829-4656-B56A-93EE26113E97}" srcOrd="1" destOrd="0" presId="urn:microsoft.com/office/officeart/2008/layout/HorizontalMultiLevelHierarchy"/>
    <dgm:cxn modelId="{CDBC6430-CDB0-4005-80C5-2D9D0473F05C}" srcId="{11CF88EB-7C0E-4579-BF03-22623B3DDC79}" destId="{1625D1F5-80FC-4B79-BD27-196284F12C6E}" srcOrd="2" destOrd="0" parTransId="{9082B2F8-EF99-4E6E-936A-BBC931EC2088}" sibTransId="{042E281E-5A15-467D-AEAE-D18102F988D2}"/>
    <dgm:cxn modelId="{06FE10DB-6D10-4A98-858B-50AF8DEAFF59}" type="presOf" srcId="{0D42AB3C-A4F8-4D40-8FC1-8CD27FFA89BA}" destId="{9DA98D22-7C90-46ED-B6AC-E923553B3B72}" srcOrd="0" destOrd="0" presId="urn:microsoft.com/office/officeart/2008/layout/HorizontalMultiLevelHierarchy"/>
    <dgm:cxn modelId="{91497ED8-3778-4CB4-AF28-200F1D38F0CF}" type="presOf" srcId="{DCE87FD0-66CE-41C5-A163-424420E05BD1}" destId="{D4FDAF6B-B34A-4411-B18B-50DEE2366A8D}" srcOrd="1" destOrd="0" presId="urn:microsoft.com/office/officeart/2008/layout/HorizontalMultiLevelHierarchy"/>
    <dgm:cxn modelId="{44CFE39A-2F04-4CBD-B6D9-D73A844BC655}" type="presParOf" srcId="{E248F3C3-22BC-4111-BE89-4B9FD6B88D46}" destId="{5CF8EC0B-8D3E-44BE-B5B0-165B41256D0C}" srcOrd="0" destOrd="0" presId="urn:microsoft.com/office/officeart/2008/layout/HorizontalMultiLevelHierarchy"/>
    <dgm:cxn modelId="{00139C71-8A55-41AC-B42B-731CB94CDD9F}" type="presParOf" srcId="{5CF8EC0B-8D3E-44BE-B5B0-165B41256D0C}" destId="{A02E7915-5A1C-4F5F-BBBE-DC4790264BD8}" srcOrd="0" destOrd="0" presId="urn:microsoft.com/office/officeart/2008/layout/HorizontalMultiLevelHierarchy"/>
    <dgm:cxn modelId="{8379E9D5-1529-476A-B538-84A143A30C76}" type="presParOf" srcId="{5CF8EC0B-8D3E-44BE-B5B0-165B41256D0C}" destId="{A8465324-BD0F-443D-BF94-1F03DC02F9BA}" srcOrd="1" destOrd="0" presId="urn:microsoft.com/office/officeart/2008/layout/HorizontalMultiLevelHierarchy"/>
    <dgm:cxn modelId="{1440252D-5B3B-43DB-9708-1072FF2E6E3E}" type="presParOf" srcId="{A8465324-BD0F-443D-BF94-1F03DC02F9BA}" destId="{DD0D219F-AF89-4F9C-B32E-ACE3A75586FF}" srcOrd="0" destOrd="0" presId="urn:microsoft.com/office/officeart/2008/layout/HorizontalMultiLevelHierarchy"/>
    <dgm:cxn modelId="{91373D27-6CF7-4D14-9587-1148875FEE1D}" type="presParOf" srcId="{DD0D219F-AF89-4F9C-B32E-ACE3A75586FF}" destId="{D4FDAF6B-B34A-4411-B18B-50DEE2366A8D}" srcOrd="0" destOrd="0" presId="urn:microsoft.com/office/officeart/2008/layout/HorizontalMultiLevelHierarchy"/>
    <dgm:cxn modelId="{C68499EA-C000-4F18-8FE5-518ADC320216}" type="presParOf" srcId="{A8465324-BD0F-443D-BF94-1F03DC02F9BA}" destId="{4E0CF63F-D2BB-4F8D-8C08-7E838DA3EDE5}" srcOrd="1" destOrd="0" presId="urn:microsoft.com/office/officeart/2008/layout/HorizontalMultiLevelHierarchy"/>
    <dgm:cxn modelId="{FB125B88-5443-4025-A5D2-47E114F8D509}" type="presParOf" srcId="{4E0CF63F-D2BB-4F8D-8C08-7E838DA3EDE5}" destId="{A53F1AFC-3548-4815-9BDE-49D536139482}" srcOrd="0" destOrd="0" presId="urn:microsoft.com/office/officeart/2008/layout/HorizontalMultiLevelHierarchy"/>
    <dgm:cxn modelId="{95786BBC-D8B6-49B9-B46B-E502230C0281}" type="presParOf" srcId="{4E0CF63F-D2BB-4F8D-8C08-7E838DA3EDE5}" destId="{4B5B4643-D671-4508-A92F-C723BF9B3B8F}" srcOrd="1" destOrd="0" presId="urn:microsoft.com/office/officeart/2008/layout/HorizontalMultiLevelHierarchy"/>
    <dgm:cxn modelId="{EECEAAA9-EDD0-4CF7-93B2-0DA8275D3E16}" type="presParOf" srcId="{A8465324-BD0F-443D-BF94-1F03DC02F9BA}" destId="{B7937D28-E5EC-4141-A03A-FD0E715BC6A1}" srcOrd="2" destOrd="0" presId="urn:microsoft.com/office/officeart/2008/layout/HorizontalMultiLevelHierarchy"/>
    <dgm:cxn modelId="{5224DFC6-1A0D-4922-B555-62F5E2015057}" type="presParOf" srcId="{B7937D28-E5EC-4141-A03A-FD0E715BC6A1}" destId="{C684BC11-2829-4656-B56A-93EE26113E97}" srcOrd="0" destOrd="0" presId="urn:microsoft.com/office/officeart/2008/layout/HorizontalMultiLevelHierarchy"/>
    <dgm:cxn modelId="{F0B3C27D-A30E-4D61-909A-AD663C9E79B2}" type="presParOf" srcId="{A8465324-BD0F-443D-BF94-1F03DC02F9BA}" destId="{B38CD457-61EB-459B-BB79-E68D5E81B1CA}" srcOrd="3" destOrd="0" presId="urn:microsoft.com/office/officeart/2008/layout/HorizontalMultiLevelHierarchy"/>
    <dgm:cxn modelId="{3A5EBA0A-0DC2-4168-91BD-0F8B5D5CDDD0}" type="presParOf" srcId="{B38CD457-61EB-459B-BB79-E68D5E81B1CA}" destId="{9DA98D22-7C90-46ED-B6AC-E923553B3B72}" srcOrd="0" destOrd="0" presId="urn:microsoft.com/office/officeart/2008/layout/HorizontalMultiLevelHierarchy"/>
    <dgm:cxn modelId="{34B14A96-2E7F-48A1-9618-86A46C9E6DAB}" type="presParOf" srcId="{B38CD457-61EB-459B-BB79-E68D5E81B1CA}" destId="{938BCD62-1300-49A4-9832-FD0D01CE45FC}" srcOrd="1" destOrd="0" presId="urn:microsoft.com/office/officeart/2008/layout/HorizontalMultiLevelHierarchy"/>
    <dgm:cxn modelId="{D88274D9-5B43-40FC-A2F5-55231AB92DF8}" type="presParOf" srcId="{A8465324-BD0F-443D-BF94-1F03DC02F9BA}" destId="{22072B73-6E11-4C85-BA2B-8C4604745994}" srcOrd="4" destOrd="0" presId="urn:microsoft.com/office/officeart/2008/layout/HorizontalMultiLevelHierarchy"/>
    <dgm:cxn modelId="{67A40813-A03B-4793-86C1-965C26A7221E}" type="presParOf" srcId="{22072B73-6E11-4C85-BA2B-8C4604745994}" destId="{F38967D1-FC5F-4328-AA45-4D3D16DB62DD}" srcOrd="0" destOrd="0" presId="urn:microsoft.com/office/officeart/2008/layout/HorizontalMultiLevelHierarchy"/>
    <dgm:cxn modelId="{BE928899-67AC-4BA7-964D-F27CC18C1E57}" type="presParOf" srcId="{A8465324-BD0F-443D-BF94-1F03DC02F9BA}" destId="{43095084-6B48-4E6B-9F15-7BA4D1AC2493}" srcOrd="5" destOrd="0" presId="urn:microsoft.com/office/officeart/2008/layout/HorizontalMultiLevelHierarchy"/>
    <dgm:cxn modelId="{BD2923EB-E6B3-4589-AAA7-D25A3681892D}" type="presParOf" srcId="{43095084-6B48-4E6B-9F15-7BA4D1AC2493}" destId="{9A07423D-E51E-455A-B8C6-ADB88F96E520}" srcOrd="0" destOrd="0" presId="urn:microsoft.com/office/officeart/2008/layout/HorizontalMultiLevelHierarchy"/>
    <dgm:cxn modelId="{56FF7482-1768-4664-8A47-AF257482AD80}" type="presParOf" srcId="{43095084-6B48-4E6B-9F15-7BA4D1AC2493}" destId="{C8BFF4FF-D327-4A89-9D01-DD552EC9954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2B73-6E11-4C85-BA2B-8C4604745994}">
      <dsp:nvSpPr>
        <dsp:cNvPr id="0" name=""/>
        <dsp:cNvSpPr/>
      </dsp:nvSpPr>
      <dsp:spPr>
        <a:xfrm>
          <a:off x="2409244" y="2032215"/>
          <a:ext cx="505601" cy="963417"/>
        </a:xfrm>
        <a:custGeom>
          <a:avLst/>
          <a:gdLst/>
          <a:ahLst/>
          <a:cxnLst/>
          <a:rect l="0" t="0" r="0" b="0"/>
          <a:pathLst>
            <a:path>
              <a:moveTo>
                <a:pt x="0" y="0"/>
              </a:moveTo>
              <a:lnTo>
                <a:pt x="252800" y="0"/>
              </a:lnTo>
              <a:lnTo>
                <a:pt x="252800" y="963417"/>
              </a:lnTo>
              <a:lnTo>
                <a:pt x="505601" y="9634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ru-RU" sz="2800" kern="1200">
            <a:latin typeface="ALS Sector Regular" pitchFamily="50" charset="0"/>
            <a:cs typeface="ALS Sector Regular" pitchFamily="50" charset="0"/>
          </a:endParaRPr>
        </a:p>
      </dsp:txBody>
      <dsp:txXfrm>
        <a:off x="2634844" y="2486723"/>
        <a:ext cx="54401" cy="54401"/>
      </dsp:txXfrm>
    </dsp:sp>
    <dsp:sp modelId="{B7937D28-E5EC-4141-A03A-FD0E715BC6A1}">
      <dsp:nvSpPr>
        <dsp:cNvPr id="0" name=""/>
        <dsp:cNvSpPr/>
      </dsp:nvSpPr>
      <dsp:spPr>
        <a:xfrm>
          <a:off x="2409244" y="1986495"/>
          <a:ext cx="505601" cy="91440"/>
        </a:xfrm>
        <a:custGeom>
          <a:avLst/>
          <a:gdLst/>
          <a:ahLst/>
          <a:cxnLst/>
          <a:rect l="0" t="0" r="0" b="0"/>
          <a:pathLst>
            <a:path>
              <a:moveTo>
                <a:pt x="0" y="45720"/>
              </a:moveTo>
              <a:lnTo>
                <a:pt x="505601"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ru-RU" sz="2800" kern="1200">
            <a:latin typeface="ALS Sector Regular" pitchFamily="50" charset="0"/>
            <a:cs typeface="ALS Sector Regular" pitchFamily="50" charset="0"/>
          </a:endParaRPr>
        </a:p>
      </dsp:txBody>
      <dsp:txXfrm>
        <a:off x="2649404" y="2019574"/>
        <a:ext cx="25280" cy="25280"/>
      </dsp:txXfrm>
    </dsp:sp>
    <dsp:sp modelId="{DD0D219F-AF89-4F9C-B32E-ACE3A75586FF}">
      <dsp:nvSpPr>
        <dsp:cNvPr id="0" name=""/>
        <dsp:cNvSpPr/>
      </dsp:nvSpPr>
      <dsp:spPr>
        <a:xfrm>
          <a:off x="2409244" y="1068797"/>
          <a:ext cx="505601" cy="963417"/>
        </a:xfrm>
        <a:custGeom>
          <a:avLst/>
          <a:gdLst/>
          <a:ahLst/>
          <a:cxnLst/>
          <a:rect l="0" t="0" r="0" b="0"/>
          <a:pathLst>
            <a:path>
              <a:moveTo>
                <a:pt x="0" y="963417"/>
              </a:moveTo>
              <a:lnTo>
                <a:pt x="252800" y="963417"/>
              </a:lnTo>
              <a:lnTo>
                <a:pt x="252800" y="0"/>
              </a:lnTo>
              <a:lnTo>
                <a:pt x="50560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ru-RU" sz="2800" kern="1200">
            <a:latin typeface="ALS Sector Regular" pitchFamily="50" charset="0"/>
            <a:cs typeface="ALS Sector Regular" pitchFamily="50" charset="0"/>
          </a:endParaRPr>
        </a:p>
      </dsp:txBody>
      <dsp:txXfrm>
        <a:off x="2634844" y="1523305"/>
        <a:ext cx="54401" cy="54401"/>
      </dsp:txXfrm>
    </dsp:sp>
    <dsp:sp modelId="{A02E7915-5A1C-4F5F-BBBE-DC4790264BD8}">
      <dsp:nvSpPr>
        <dsp:cNvPr id="0" name=""/>
        <dsp:cNvSpPr/>
      </dsp:nvSpPr>
      <dsp:spPr>
        <a:xfrm rot="16200000">
          <a:off x="-417226" y="1233992"/>
          <a:ext cx="4056495" cy="15964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latin typeface="ALS Sector Regular" pitchFamily="50" charset="0"/>
              <a:cs typeface="ALS Sector Regular" pitchFamily="50" charset="0"/>
            </a:rPr>
            <a:t>Туристичні </a:t>
          </a:r>
        </a:p>
        <a:p>
          <a:pPr lvl="0" algn="ctr" defTabSz="1244600">
            <a:lnSpc>
              <a:spcPct val="90000"/>
            </a:lnSpc>
            <a:spcBef>
              <a:spcPct val="0"/>
            </a:spcBef>
            <a:spcAft>
              <a:spcPct val="35000"/>
            </a:spcAft>
          </a:pPr>
          <a:r>
            <a:rPr lang="uk-UA" sz="2800" kern="1200" dirty="0" smtClean="0">
              <a:latin typeface="ALS Sector Regular" pitchFamily="50" charset="0"/>
              <a:cs typeface="ALS Sector Regular" pitchFamily="50" charset="0"/>
            </a:rPr>
            <a:t>формальності</a:t>
          </a:r>
          <a:endParaRPr lang="ru-RU" sz="2800" kern="1200" dirty="0">
            <a:latin typeface="ALS Sector Regular" pitchFamily="50" charset="0"/>
            <a:cs typeface="ALS Sector Regular" pitchFamily="50" charset="0"/>
          </a:endParaRPr>
        </a:p>
      </dsp:txBody>
      <dsp:txXfrm>
        <a:off x="-417226" y="1233992"/>
        <a:ext cx="4056495" cy="1596444"/>
      </dsp:txXfrm>
    </dsp:sp>
    <dsp:sp modelId="{A53F1AFC-3548-4815-9BDE-49D536139482}">
      <dsp:nvSpPr>
        <dsp:cNvPr id="0" name=""/>
        <dsp:cNvSpPr/>
      </dsp:nvSpPr>
      <dsp:spPr>
        <a:xfrm>
          <a:off x="2914845" y="683430"/>
          <a:ext cx="4821290" cy="7707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i="1" kern="1200" dirty="0" smtClean="0">
              <a:latin typeface="ALS Sector Regular" pitchFamily="50" charset="0"/>
              <a:cs typeface="ALS Sector Regular" pitchFamily="50" charset="0"/>
            </a:rPr>
            <a:t>паспортно-візові</a:t>
          </a:r>
          <a:endParaRPr lang="ru-RU" sz="2800" kern="1200" dirty="0">
            <a:latin typeface="ALS Sector Regular" pitchFamily="50" charset="0"/>
            <a:cs typeface="ALS Sector Regular" pitchFamily="50" charset="0"/>
          </a:endParaRPr>
        </a:p>
      </dsp:txBody>
      <dsp:txXfrm>
        <a:off x="2914845" y="683430"/>
        <a:ext cx="4821290" cy="770734"/>
      </dsp:txXfrm>
    </dsp:sp>
    <dsp:sp modelId="{9DA98D22-7C90-46ED-B6AC-E923553B3B72}">
      <dsp:nvSpPr>
        <dsp:cNvPr id="0" name=""/>
        <dsp:cNvSpPr/>
      </dsp:nvSpPr>
      <dsp:spPr>
        <a:xfrm>
          <a:off x="2914845" y="1646847"/>
          <a:ext cx="4792268" cy="7707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i="1" kern="1200" dirty="0" smtClean="0">
              <a:latin typeface="ALS Sector Regular" pitchFamily="50" charset="0"/>
              <a:cs typeface="ALS Sector Regular" pitchFamily="50" charset="0"/>
            </a:rPr>
            <a:t>митно-валютні</a:t>
          </a:r>
          <a:endParaRPr lang="ru-RU" sz="2800" kern="1200" dirty="0">
            <a:latin typeface="ALS Sector Regular" pitchFamily="50" charset="0"/>
            <a:cs typeface="ALS Sector Regular" pitchFamily="50" charset="0"/>
          </a:endParaRPr>
        </a:p>
      </dsp:txBody>
      <dsp:txXfrm>
        <a:off x="2914845" y="1646847"/>
        <a:ext cx="4792268" cy="770734"/>
      </dsp:txXfrm>
    </dsp:sp>
    <dsp:sp modelId="{9A07423D-E51E-455A-B8C6-ADB88F96E520}">
      <dsp:nvSpPr>
        <dsp:cNvPr id="0" name=""/>
        <dsp:cNvSpPr/>
      </dsp:nvSpPr>
      <dsp:spPr>
        <a:xfrm>
          <a:off x="2914845" y="2610265"/>
          <a:ext cx="4908355" cy="7707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i="1" kern="1200" dirty="0" smtClean="0">
              <a:latin typeface="ALS Sector Regular" pitchFamily="50" charset="0"/>
              <a:cs typeface="ALS Sector Regular" pitchFamily="50" charset="0"/>
            </a:rPr>
            <a:t>санітарно-епідеміологічні</a:t>
          </a:r>
          <a:endParaRPr lang="ru-RU" sz="2800" kern="1200" dirty="0">
            <a:latin typeface="ALS Sector Regular" pitchFamily="50" charset="0"/>
            <a:cs typeface="ALS Sector Regular" pitchFamily="50" charset="0"/>
          </a:endParaRPr>
        </a:p>
      </dsp:txBody>
      <dsp:txXfrm>
        <a:off x="2914845" y="2610265"/>
        <a:ext cx="4908355" cy="77073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50781-EA0A-6840-A031-618FEA039853}" type="datetimeFigureOut">
              <a:rPr lang="ru-RU" smtClean="0"/>
              <a:t>22.10.2022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AD9F9-5A30-7E41-993B-CA73F8DD231A}" type="slidenum">
              <a:rPr lang="ru-RU" smtClean="0"/>
              <a:t>‹#›</a:t>
            </a:fld>
            <a:endParaRPr lang="ru-RU"/>
          </a:p>
        </p:txBody>
      </p:sp>
    </p:spTree>
    <p:extLst>
      <p:ext uri="{BB962C8B-B14F-4D97-AF65-F5344CB8AC3E}">
        <p14:creationId xmlns:p14="http://schemas.microsoft.com/office/powerpoint/2010/main" val="135984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F8002AE-5C23-7742-8686-009C6A3B4FEE}" type="datetimeFigureOut">
              <a:rPr lang="ru-RU" smtClean="0"/>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2048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466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9540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9922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8002AE-5C23-7742-8686-009C6A3B4FEE}" type="datetimeFigureOut">
              <a:rPr lang="ru-RU" smtClean="0"/>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99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F8002AE-5C23-7742-8686-009C6A3B4FEE}" type="datetimeFigureOut">
              <a:rPr lang="ru-RU" smtClean="0"/>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65595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F8002AE-5C23-7742-8686-009C6A3B4FEE}" type="datetimeFigureOut">
              <a:rPr lang="ru-RU" smtClean="0"/>
              <a:t>22.10.2022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2299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F8002AE-5C23-7742-8686-009C6A3B4FEE}" type="datetimeFigureOut">
              <a:rPr lang="ru-RU" smtClean="0"/>
              <a:t>22.10.2022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16295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002AE-5C23-7742-8686-009C6A3B4FEE}" type="datetimeFigureOut">
              <a:rPr lang="ru-RU" smtClean="0"/>
              <a:t>22.10.2022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6892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6378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3698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02AE-5C23-7742-8686-009C6A3B4FEE}" type="datetimeFigureOut">
              <a:rPr lang="ru-RU" smtClean="0"/>
              <a:t>22.10.2022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68E0B-1315-534E-81D8-698168CF9F2D}" type="slidenum">
              <a:rPr lang="ru-RU" smtClean="0"/>
              <a:t>‹#›</a:t>
            </a:fld>
            <a:endParaRPr lang="ru-RU"/>
          </a:p>
        </p:txBody>
      </p:sp>
    </p:spTree>
    <p:extLst>
      <p:ext uri="{BB962C8B-B14F-4D97-AF65-F5344CB8AC3E}">
        <p14:creationId xmlns:p14="http://schemas.microsoft.com/office/powerpoint/2010/main" val="28813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Тема 11. Механізм державного регулювання туризму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156140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542" y="5416776"/>
            <a:ext cx="5834743" cy="1129166"/>
          </a:xfrm>
        </p:spPr>
        <p:txBody>
          <a:bodyPr>
            <a:noAutofit/>
          </a:bodyPr>
          <a:lstStyle/>
          <a:p>
            <a:pPr algn="ctr"/>
            <a:r>
              <a:rPr lang="uk-UA" sz="2800" dirty="0" smtClean="0">
                <a:latin typeface="ALS Sector Regular" pitchFamily="50" charset="0"/>
                <a:cs typeface="ALS Sector Regular" pitchFamily="50" charset="0"/>
              </a:rPr>
              <a:t>Витяг з правил проходження митного контролю. </a:t>
            </a:r>
            <a:endParaRPr lang="ru-RU" sz="2800" dirty="0">
              <a:latin typeface="ALS Sector Regular" pitchFamily="50" charset="0"/>
              <a:cs typeface="ALS Sector Regular" pitchFamily="50" charset="0"/>
            </a:endParaRPr>
          </a:p>
        </p:txBody>
      </p:sp>
      <p:pic>
        <p:nvPicPr>
          <p:cNvPr id="2050" name="Picture 2" descr="Customs-Clearance — Avtoprigon.in.ua — Автомобили из Европы и аукционов СШ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2737" y="592139"/>
            <a:ext cx="1322843" cy="1322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hoppingpl.com/uploads/images/Kordon/vviz%20czerez%20mytmytsju.jpg"/>
          <p:cNvPicPr>
            <a:picLocks noChangeAspect="1" noChangeArrowheads="1"/>
          </p:cNvPicPr>
          <p:nvPr/>
        </p:nvPicPr>
        <p:blipFill rotWithShape="1">
          <a:blip r:embed="rId3">
            <a:extLst>
              <a:ext uri="{28A0092B-C50C-407E-A947-70E740481C1C}">
                <a14:useLocalDpi xmlns:a14="http://schemas.microsoft.com/office/drawing/2010/main" val="0"/>
              </a:ext>
            </a:extLst>
          </a:blip>
          <a:srcRect l="3033" t="13767" r="65925" b="50296"/>
          <a:stretch/>
        </p:blipFill>
        <p:spPr bwMode="auto">
          <a:xfrm>
            <a:off x="1151181" y="969510"/>
            <a:ext cx="5365737" cy="4400775"/>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8" name="Объект 2"/>
          <p:cNvSpPr>
            <a:spLocks noGrp="1"/>
          </p:cNvSpPr>
          <p:nvPr>
            <p:ph sz="half" idx="1"/>
          </p:nvPr>
        </p:nvSpPr>
        <p:spPr>
          <a:xfrm>
            <a:off x="6766868" y="2292353"/>
            <a:ext cx="4231368" cy="3484333"/>
          </a:xfrm>
        </p:spPr>
        <p:txBody>
          <a:bodyPr>
            <a:normAutofit lnSpcReduction="10000"/>
          </a:bodyPr>
          <a:lstStyle/>
          <a:p>
            <a:pPr marL="0" indent="0" algn="just">
              <a:buNone/>
            </a:pPr>
            <a:r>
              <a:rPr lang="uk-UA" sz="2400" b="1" dirty="0" smtClean="0">
                <a:latin typeface="ALS Sector Regular" pitchFamily="50" charset="0"/>
                <a:cs typeface="ALS Sector Regular" pitchFamily="50" charset="0"/>
              </a:rPr>
              <a:t>Обравши </a:t>
            </a:r>
            <a:r>
              <a:rPr lang="uk-UA" sz="2400" b="1" dirty="0" smtClean="0">
                <a:solidFill>
                  <a:srgbClr val="FF0000"/>
                </a:solidFill>
                <a:latin typeface="ALS Sector Regular" pitchFamily="50" charset="0"/>
                <a:cs typeface="ALS Sector Regular" pitchFamily="50" charset="0"/>
              </a:rPr>
              <a:t>«червоний коридор»</a:t>
            </a:r>
            <a:r>
              <a:rPr lang="uk-UA" sz="2400" b="1" dirty="0" smtClean="0">
                <a:latin typeface="ALS Sector Regular" pitchFamily="50" charset="0"/>
                <a:cs typeface="ALS Sector Regular" pitchFamily="50" charset="0"/>
              </a:rPr>
              <a:t>, виникає зобов'язання письмово задекларувати товар, подати дозвільні документи і сплатити необхідні митні платежі. </a:t>
            </a:r>
            <a:r>
              <a:rPr lang="uk-UA" sz="2400" b="1" dirty="0">
                <a:solidFill>
                  <a:srgbClr val="00B050"/>
                </a:solidFill>
                <a:latin typeface="ALS Sector Regular" pitchFamily="50" charset="0"/>
                <a:cs typeface="ALS Sector Regular" pitchFamily="50" charset="0"/>
              </a:rPr>
              <a:t>«Зелений коридор» </a:t>
            </a:r>
            <a:r>
              <a:rPr lang="uk-UA" sz="2400" b="1" dirty="0">
                <a:latin typeface="ALS Sector Regular" pitchFamily="50" charset="0"/>
                <a:cs typeface="ALS Sector Regular" pitchFamily="50" charset="0"/>
              </a:rPr>
              <a:t>припускає звільнення від письмового </a:t>
            </a:r>
            <a:r>
              <a:rPr lang="uk-UA" sz="2400" b="1" dirty="0" smtClean="0">
                <a:latin typeface="ALS Sector Regular" pitchFamily="50" charset="0"/>
                <a:cs typeface="ALS Sector Regular" pitchFamily="50" charset="0"/>
              </a:rPr>
              <a:t>декларування.</a:t>
            </a:r>
            <a:endParaRPr lang="ru-RU" sz="24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136326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3074" name="Picture 2" descr="No photo description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t="1863" b="2174"/>
          <a:stretch/>
        </p:blipFill>
        <p:spPr bwMode="auto">
          <a:xfrm>
            <a:off x="2967265" y="352453"/>
            <a:ext cx="6176735" cy="593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9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01934"/>
            <a:ext cx="10515600" cy="1325563"/>
          </a:xfrm>
        </p:spPr>
        <p:txBody>
          <a:bodyPr>
            <a:normAutofit fontScale="90000"/>
          </a:bodyPr>
          <a:lstStyle/>
          <a:p>
            <a:pPr algn="ctr"/>
            <a:r>
              <a:rPr lang="uk-UA" i="1" dirty="0"/>
              <a:t>Спрощення туристичних формальностей»</a:t>
            </a:r>
            <a:r>
              <a:rPr lang="uk-UA" dirty="0"/>
              <a:t> – це координація політико-економічних дій й угод, спрямованих на усунення бар'єрів у туризмі й забезпечення найбільш легкого перетинання </a:t>
            </a:r>
            <a:r>
              <a:rPr lang="uk-UA" dirty="0" smtClean="0"/>
              <a:t>кордонів </a:t>
            </a:r>
            <a:r>
              <a:rPr lang="uk-UA" dirty="0"/>
              <a:t>при дотриманні </a:t>
            </a:r>
            <a:r>
              <a:rPr lang="uk-UA" dirty="0" smtClean="0"/>
              <a:t>заходів </a:t>
            </a:r>
            <a:r>
              <a:rPr lang="uk-UA" dirty="0"/>
              <a:t>безпеки в </a:t>
            </a:r>
            <a:r>
              <a:rPr lang="uk-UA" dirty="0" smtClean="0"/>
              <a:t>туризмі.</a:t>
            </a:r>
            <a:endParaRPr lang="ru-RU" dirty="0"/>
          </a:p>
        </p:txBody>
      </p:sp>
    </p:spTree>
    <p:extLst>
      <p:ext uri="{BB962C8B-B14F-4D97-AF65-F5344CB8AC3E}">
        <p14:creationId xmlns:p14="http://schemas.microsoft.com/office/powerpoint/2010/main" val="191102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8" y="2068796"/>
            <a:ext cx="10515600" cy="1325563"/>
          </a:xfrm>
        </p:spPr>
        <p:txBody>
          <a:bodyPr/>
          <a:lstStyle/>
          <a:p>
            <a:pPr algn="ctr"/>
            <a:r>
              <a:rPr lang="ru-RU" b="1" dirty="0"/>
              <a:t>ЛІЦЕНЗІЙНІ УМОВИ</a:t>
            </a:r>
            <a:r>
              <a:rPr lang="ru-RU" dirty="0"/>
              <a:t/>
            </a:r>
            <a:br>
              <a:rPr lang="ru-RU" dirty="0"/>
            </a:br>
            <a:r>
              <a:rPr lang="ru-RU" b="1" dirty="0" err="1"/>
              <a:t>провадження</a:t>
            </a:r>
            <a:r>
              <a:rPr lang="ru-RU" b="1" dirty="0"/>
              <a:t> </a:t>
            </a:r>
            <a:r>
              <a:rPr lang="ru-RU" b="1" dirty="0" err="1"/>
              <a:t>туроператорської</a:t>
            </a:r>
            <a:r>
              <a:rPr lang="ru-RU" b="1" dirty="0"/>
              <a:t> </a:t>
            </a:r>
            <a:r>
              <a:rPr lang="ru-RU" b="1" dirty="0" err="1"/>
              <a:t>діяльності</a:t>
            </a:r>
            <a:endParaRPr lang="ru-RU" dirty="0"/>
          </a:p>
        </p:txBody>
      </p:sp>
      <p:sp>
        <p:nvSpPr>
          <p:cNvPr id="4" name="Прямоугольник 3"/>
          <p:cNvSpPr/>
          <p:nvPr/>
        </p:nvSpPr>
        <p:spPr>
          <a:xfrm>
            <a:off x="3076005" y="3802599"/>
            <a:ext cx="6039987" cy="369332"/>
          </a:xfrm>
          <a:prstGeom prst="rect">
            <a:avLst/>
          </a:prstGeom>
        </p:spPr>
        <p:txBody>
          <a:bodyPr wrap="none">
            <a:spAutoFit/>
          </a:bodyPr>
          <a:lstStyle/>
          <a:p>
            <a:r>
              <a:rPr lang="fr-FR" dirty="0"/>
              <a:t>https://zakon.rada.gov.ua/laws/show/991-2015-%D0%BF#Text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85696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69900"/>
            <a:ext cx="10515600" cy="1325563"/>
          </a:xfrm>
        </p:spPr>
        <p:txBody>
          <a:bodyPr>
            <a:normAutofit fontScale="90000"/>
          </a:bodyPr>
          <a:lstStyle/>
          <a:p>
            <a:pPr algn="ctr"/>
            <a:r>
              <a:rPr lang="ru-RU" b="1" dirty="0" err="1"/>
              <a:t>Фінансове</a:t>
            </a:r>
            <a:r>
              <a:rPr lang="ru-RU" b="1" dirty="0"/>
              <a:t> </a:t>
            </a:r>
            <a:r>
              <a:rPr lang="ru-RU" b="1" dirty="0" err="1"/>
              <a:t>забезпечення</a:t>
            </a:r>
            <a:r>
              <a:rPr lang="ru-RU" b="1" dirty="0"/>
              <a:t> </a:t>
            </a:r>
            <a:r>
              <a:rPr lang="ru-RU" b="1" dirty="0" err="1"/>
              <a:t>відповідальності</a:t>
            </a:r>
            <a:r>
              <a:rPr lang="ru-RU" b="1" dirty="0"/>
              <a:t> туроператора та </a:t>
            </a:r>
            <a:r>
              <a:rPr lang="ru-RU" b="1" dirty="0" err="1" smtClean="0"/>
              <a:t>турагента</a:t>
            </a:r>
            <a:r>
              <a:rPr lang="ru-RU" b="1" dirty="0" smtClean="0"/>
              <a:t/>
            </a:r>
            <a:br>
              <a:rPr lang="ru-RU" b="1" dirty="0" smtClean="0"/>
            </a:br>
            <a:r>
              <a:rPr lang="ru-RU" b="1" dirty="0" smtClean="0"/>
              <a:t>(ст. 15 ЗУ «Про туризм»</a:t>
            </a:r>
            <a:endParaRPr lang="ru-RU" b="1" dirty="0"/>
          </a:p>
        </p:txBody>
      </p:sp>
      <p:sp>
        <p:nvSpPr>
          <p:cNvPr id="4" name="Прямоугольник 3"/>
          <p:cNvSpPr/>
          <p:nvPr/>
        </p:nvSpPr>
        <p:spPr>
          <a:xfrm>
            <a:off x="2627695" y="3606349"/>
            <a:ext cx="7517331" cy="369332"/>
          </a:xfrm>
          <a:prstGeom prst="rect">
            <a:avLst/>
          </a:prstGeom>
        </p:spPr>
        <p:txBody>
          <a:bodyPr wrap="square">
            <a:spAutoFit/>
          </a:bodyPr>
          <a:lstStyle/>
          <a:p>
            <a:pPr algn="ctr"/>
            <a:r>
              <a:rPr lang="fr-FR" dirty="0"/>
              <a:t>https://zakon.rada.gov.ua/laws/show/324/95-%D0%B2%D1%80#Text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812627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11.2. Сертифікація та стандартизація</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157983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15102"/>
            <a:ext cx="10515600" cy="1325563"/>
          </a:xfrm>
        </p:spPr>
        <p:txBody>
          <a:bodyPr>
            <a:noAutofit/>
          </a:bodyPr>
          <a:lstStyle/>
          <a:p>
            <a:pPr algn="ctr"/>
            <a:r>
              <a:rPr lang="uk-UA" sz="3200" b="1" dirty="0" smtClean="0"/>
              <a:t>Сертифікація</a:t>
            </a:r>
            <a:r>
              <a:rPr lang="uk-UA" sz="3200" dirty="0" smtClean="0"/>
              <a:t> (</a:t>
            </a:r>
            <a:r>
              <a:rPr lang="uk-UA" sz="3200" dirty="0" err="1" smtClean="0">
                <a:hlinkClick r:id="rId2" tooltip="Англійська мова"/>
              </a:rPr>
              <a:t>англ</a:t>
            </a:r>
            <a:r>
              <a:rPr lang="uk-UA" sz="3200" dirty="0" smtClean="0">
                <a:hlinkClick r:id="rId2" tooltip="Англійська мова"/>
              </a:rPr>
              <a:t>.</a:t>
            </a:r>
            <a:r>
              <a:rPr lang="uk-UA" sz="3200" dirty="0" smtClean="0"/>
              <a:t> </a:t>
            </a:r>
            <a:r>
              <a:rPr lang="uk-UA" sz="3200" i="1" dirty="0" err="1" smtClean="0"/>
              <a:t>Certification</a:t>
            </a:r>
            <a:r>
              <a:rPr lang="uk-UA" sz="3200" dirty="0" smtClean="0"/>
              <a:t>) – процедура, за допомогою якої визнаний в установленому порядку орган документально засвідчує відповідність продукції, систем якості, систем управління якістю, систем управління довкіллям, персоналу встановленим законодавчим вимогам.</a:t>
            </a:r>
            <a:br>
              <a:rPr lang="uk-UA" sz="3200" dirty="0" smtClean="0"/>
            </a:br>
            <a:r>
              <a:rPr lang="uk-UA" sz="3200" dirty="0" smtClean="0"/>
              <a:t/>
            </a:r>
            <a:br>
              <a:rPr lang="uk-UA" sz="3200" dirty="0" smtClean="0"/>
            </a:br>
            <a:r>
              <a:rPr lang="uk-UA" sz="3200" dirty="0" smtClean="0"/>
              <a:t>Під сертифікацією туристичних послуг мають на увазі підтвердження органом із сертифікації відповідності реалізованих споживачеві послуг вимогам законодавчих і нормативних документів з обслуговування мандрівників, прийнятих у країні перебування.</a:t>
            </a:r>
            <a:endParaRPr lang="uk-UA" sz="3200" dirty="0"/>
          </a:p>
        </p:txBody>
      </p:sp>
    </p:spTree>
    <p:extLst>
      <p:ext uri="{BB962C8B-B14F-4D97-AF65-F5344CB8AC3E}">
        <p14:creationId xmlns:p14="http://schemas.microsoft.com/office/powerpoint/2010/main" val="230198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17436"/>
            <a:ext cx="10515600" cy="1325563"/>
          </a:xfrm>
        </p:spPr>
        <p:txBody>
          <a:bodyPr>
            <a:noAutofit/>
          </a:bodyPr>
          <a:lstStyle/>
          <a:p>
            <a:pPr algn="ctr"/>
            <a:r>
              <a:rPr lang="uk-UA" sz="2800" dirty="0" smtClean="0"/>
              <a:t>Сертифікація може носити обов'язковий і добровільний характер. Під обов'язковою сертифікацією туристичних послуг і послуг готелів мають на увазі підтвердження органом із сертифікації відповідності реалізованих послуг вимогам безпеки життя, здоров'я туристів і екскурсантів, схоронності їхнього майна, захисту навколишнього середовища. При цьому, під безпекою туристичної послуги мають на увазі відсутність неприпустимого ризику, завдання збитків життю, здоров'ю, майну споживача послуги під час здійснення ним туристичної подорожі й у місцях перебування на маршруті, а також не нанесення збитку навколишньому середовищу, у тому числі у процесі надання або споживання туристичної послуги. </a:t>
            </a:r>
            <a:br>
              <a:rPr lang="uk-UA" sz="2800" dirty="0" smtClean="0"/>
            </a:br>
            <a:r>
              <a:rPr lang="uk-UA" sz="2800" dirty="0" smtClean="0"/>
              <a:t>Проходження сертифікації туристичних послуг підтверджується сертифікатом відповідності – документом, видаваним органом із сертифікації. Сертифікат у перекладі з латині означає «зроблено вірно»</a:t>
            </a:r>
            <a:endParaRPr lang="uk-UA" sz="2800" dirty="0"/>
          </a:p>
        </p:txBody>
      </p:sp>
    </p:spTree>
    <p:extLst>
      <p:ext uri="{BB962C8B-B14F-4D97-AF65-F5344CB8AC3E}">
        <p14:creationId xmlns:p14="http://schemas.microsoft.com/office/powerpoint/2010/main" val="264101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15306"/>
            <a:ext cx="10515600" cy="1325563"/>
          </a:xfrm>
        </p:spPr>
        <p:txBody>
          <a:bodyPr>
            <a:normAutofit fontScale="90000"/>
          </a:bodyPr>
          <a:lstStyle/>
          <a:p>
            <a:pPr algn="ctr"/>
            <a:r>
              <a:rPr lang="uk-UA" dirty="0" smtClean="0"/>
              <a:t>Стандартизація, згідно з українським законодавством, – це діяльність, що полягає у встановлені єдиних норм і вимог, які застосовуються до однотипних товарів і послуг. Вона спрямована на досягнення оптимального ступеня впорядкування у туристичній галузі шляхом встановлення положень для загального і багатократного використання у відношенні реально існуючих або перспективних завдань</a:t>
            </a:r>
            <a:r>
              <a:rPr lang="ru-RU" dirty="0" smtClean="0"/>
              <a:t>.</a:t>
            </a:r>
            <a:endParaRPr lang="ru-RU" dirty="0"/>
          </a:p>
        </p:txBody>
      </p:sp>
    </p:spTree>
    <p:extLst>
      <p:ext uri="{BB962C8B-B14F-4D97-AF65-F5344CB8AC3E}">
        <p14:creationId xmlns:p14="http://schemas.microsoft.com/office/powerpoint/2010/main" val="222531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05" t="27509" r="31632" b="7368"/>
          <a:stretch/>
        </p:blipFill>
        <p:spPr bwMode="auto">
          <a:xfrm>
            <a:off x="173255" y="134754"/>
            <a:ext cx="6708808" cy="633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62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3" name="Рисунок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4" name="Прямоугольник 3"/>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600" b="1" smtClean="0">
                <a:solidFill>
                  <a:srgbClr val="5B5B5B"/>
                </a:solidFill>
              </a:rPr>
              <a:t>Що мене спонукає відвідувати занятття з Основ туризмознавства?</a:t>
            </a:r>
            <a:endParaRPr lang="ru-RU" sz="3600" b="1">
              <a:solidFill>
                <a:srgbClr val="5B5B5B"/>
              </a:solidFill>
            </a:endParaRPr>
          </a:p>
        </p:txBody>
      </p:sp>
      <p:sp>
        <p:nvSpPr>
          <p:cNvPr id="5" name="Прямоугольник 4"/>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ru-RU" sz="1400">
              <a:solidFill>
                <a:srgbClr val="5B5B5B"/>
              </a:solidFill>
            </a:endParaRPr>
          </a:p>
        </p:txBody>
      </p:sp>
    </p:spTree>
    <p:custDataLst>
      <p:tags r:id="rId1"/>
    </p:custDataLst>
    <p:extLst>
      <p:ext uri="{BB962C8B-B14F-4D97-AF65-F5344CB8AC3E}">
        <p14:creationId xmlns:p14="http://schemas.microsoft.com/office/powerpoint/2010/main" val="2885431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11.3. Транскордонне співробітництво</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382600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07297"/>
            <a:ext cx="10515600" cy="1325563"/>
          </a:xfrm>
        </p:spPr>
        <p:txBody>
          <a:bodyPr>
            <a:noAutofit/>
          </a:bodyPr>
          <a:lstStyle/>
          <a:p>
            <a:pPr algn="ctr"/>
            <a:r>
              <a:rPr lang="uk-UA" sz="3200" b="1" dirty="0" smtClean="0"/>
              <a:t>Транскордонне співробітництво </a:t>
            </a:r>
            <a:r>
              <a:rPr lang="uk-UA" sz="3200" dirty="0" smtClean="0"/>
              <a:t>— спільні дії, спрямовані на встановлення і поглиблення економічних, соціальних, науково-технічних, екологічних, культурних та інших відносин між територіальними громадами, їх представницькими органами, місцевими органами виконавчої влади України та територіальними громадами, відповідними органами влади інших держав у межах компетенції, визначеної їх національним законодавством.</a:t>
            </a:r>
            <a:endParaRPr lang="uk-UA" sz="3200" dirty="0"/>
          </a:p>
        </p:txBody>
      </p:sp>
    </p:spTree>
    <p:extLst>
      <p:ext uri="{BB962C8B-B14F-4D97-AF65-F5344CB8AC3E}">
        <p14:creationId xmlns:p14="http://schemas.microsoft.com/office/powerpoint/2010/main" val="4103983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63" t="25417" r="28157" b="7928"/>
          <a:stretch/>
        </p:blipFill>
        <p:spPr bwMode="auto">
          <a:xfrm>
            <a:off x="2523746" y="2010876"/>
            <a:ext cx="5696229" cy="473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27" t="28491" r="16552" b="31261"/>
          <a:stretch/>
        </p:blipFill>
        <p:spPr bwMode="auto">
          <a:xfrm>
            <a:off x="2271562" y="1"/>
            <a:ext cx="6121667" cy="201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6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07811"/>
            <a:ext cx="10515600" cy="1325563"/>
          </a:xfrm>
        </p:spPr>
        <p:txBody>
          <a:bodyPr>
            <a:noAutofit/>
          </a:bodyPr>
          <a:lstStyle/>
          <a:p>
            <a:pPr algn="ctr"/>
            <a:r>
              <a:rPr lang="uk-UA" sz="3200" dirty="0" err="1"/>
              <a:t>Єврорегіон</a:t>
            </a:r>
            <a:r>
              <a:rPr lang="uk-UA" sz="3200" dirty="0"/>
              <a:t> - це певний географічний простір, який включає частини двох або більше країн, які домовляються про координацію своєї діяльності в економічній, соціальній, культурній та інших галузях суспільного життя. Територіальними елементами транскордонних регіонів є адміністративно-територіальні райони суміжних країн, що мають спільні кордони</a:t>
            </a:r>
            <a:endParaRPr lang="ru-RU" sz="3200" dirty="0"/>
          </a:p>
        </p:txBody>
      </p:sp>
    </p:spTree>
    <p:extLst>
      <p:ext uri="{BB962C8B-B14F-4D97-AF65-F5344CB8AC3E}">
        <p14:creationId xmlns:p14="http://schemas.microsoft.com/office/powerpoint/2010/main" val="335912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742" y="0"/>
            <a:ext cx="8582426" cy="668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38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38225"/>
            <a:ext cx="79248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8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657225"/>
            <a:ext cx="980122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727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1805" y="2636687"/>
            <a:ext cx="4837497" cy="1325563"/>
          </a:xfrm>
        </p:spPr>
        <p:txBody>
          <a:bodyPr>
            <a:normAutofit fontScale="90000"/>
          </a:bodyPr>
          <a:lstStyle/>
          <a:p>
            <a:pPr algn="ctr"/>
            <a:r>
              <a:rPr lang="ru-RU" b="1" dirty="0" err="1" smtClean="0"/>
              <a:t>Визначені</a:t>
            </a:r>
            <a:r>
              <a:rPr lang="ru-RU" b="1" dirty="0" smtClean="0"/>
              <a:t> </a:t>
            </a:r>
            <a:r>
              <a:rPr lang="ru-RU" b="1" dirty="0" err="1"/>
              <a:t>Євросоюзом</a:t>
            </a:r>
            <a:r>
              <a:rPr lang="ru-RU" b="1" dirty="0"/>
              <a:t> </a:t>
            </a:r>
            <a:r>
              <a:rPr lang="ru-RU" b="1" dirty="0" err="1"/>
              <a:t>географічні</a:t>
            </a:r>
            <a:r>
              <a:rPr lang="ru-RU" b="1" dirty="0"/>
              <a:t> </a:t>
            </a:r>
            <a:r>
              <a:rPr lang="ru-RU" b="1" dirty="0" err="1"/>
              <a:t>межі</a:t>
            </a:r>
            <a:r>
              <a:rPr lang="ru-RU" b="1" dirty="0"/>
              <a:t> </a:t>
            </a:r>
            <a:r>
              <a:rPr lang="ru-RU" b="1" dirty="0" err="1"/>
              <a:t>макрорегіонів</a:t>
            </a:r>
            <a:r>
              <a:rPr lang="ru-RU"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6" y="222549"/>
            <a:ext cx="5644114" cy="627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977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11.4. Публічно-приватне партнерство</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740013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Схема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73" y="635268"/>
            <a:ext cx="6970061" cy="58232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797491" y="2811450"/>
            <a:ext cx="2398690" cy="2246769"/>
          </a:xfrm>
          <a:prstGeom prst="rect">
            <a:avLst/>
          </a:prstGeom>
        </p:spPr>
        <p:txBody>
          <a:bodyPr wrap="square">
            <a:spAutoFit/>
          </a:bodyPr>
          <a:lstStyle/>
          <a:p>
            <a:pPr algn="ctr"/>
            <a:r>
              <a:rPr lang="uk-UA" sz="2800" dirty="0"/>
              <a:t>Основні ознаки державно-приватного партнерства </a:t>
            </a:r>
            <a:endParaRPr lang="ru-RU" sz="2800" dirty="0"/>
          </a:p>
        </p:txBody>
      </p:sp>
    </p:spTree>
    <p:extLst>
      <p:ext uri="{BB962C8B-B14F-4D97-AF65-F5344CB8AC3E}">
        <p14:creationId xmlns:p14="http://schemas.microsoft.com/office/powerpoint/2010/main" val="366840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3" name="Рисунок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4" name="Прямоугольник 3"/>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600" b="1" smtClean="0">
                <a:solidFill>
                  <a:srgbClr val="5B5B5B"/>
                </a:solidFill>
              </a:rPr>
              <a:t>Як ви оцінюєте якість викладання дисципліни?</a:t>
            </a:r>
            <a:endParaRPr lang="ru-RU" sz="3600" b="1">
              <a:solidFill>
                <a:srgbClr val="5B5B5B"/>
              </a:solidFill>
            </a:endParaRPr>
          </a:p>
        </p:txBody>
      </p:sp>
      <p:sp>
        <p:nvSpPr>
          <p:cNvPr id="5" name="Прямоугольник 4"/>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ru-RU" sz="1400">
              <a:solidFill>
                <a:srgbClr val="5B5B5B"/>
              </a:solidFill>
            </a:endParaRPr>
          </a:p>
        </p:txBody>
      </p:sp>
    </p:spTree>
    <p:custDataLst>
      <p:tags r:id="rId1"/>
    </p:custDataLst>
    <p:extLst>
      <p:ext uri="{BB962C8B-B14F-4D97-AF65-F5344CB8AC3E}">
        <p14:creationId xmlns:p14="http://schemas.microsoft.com/office/powerpoint/2010/main" val="912043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dirty="0"/>
              <a:t>Аналіз досвіду іноземних країн, дозволяє виділити чотири основні моделі організації державно-приватного партнерства у сфері туризму</a:t>
            </a:r>
            <a:r>
              <a:rPr lang="uk-UA" sz="3600" dirty="0" smtClean="0"/>
              <a:t>:</a:t>
            </a:r>
            <a:endParaRPr lang="ru-RU" sz="3600" dirty="0"/>
          </a:p>
        </p:txBody>
      </p:sp>
      <p:sp>
        <p:nvSpPr>
          <p:cNvPr id="3" name="Объект 2"/>
          <p:cNvSpPr>
            <a:spLocks noGrp="1"/>
          </p:cNvSpPr>
          <p:nvPr>
            <p:ph idx="1"/>
          </p:nvPr>
        </p:nvSpPr>
        <p:spPr/>
        <p:txBody>
          <a:bodyPr/>
          <a:lstStyle/>
          <a:p>
            <a:pPr marL="0" indent="0">
              <a:buNone/>
            </a:pPr>
            <a:r>
              <a:rPr lang="uk-UA" dirty="0"/>
              <a:t>1. Співробітництво: передбачає однакові частки участі в прибутках, управлінні (50/50) і спільну відповідальність у настанні ризиків та прийняття рішень;</a:t>
            </a:r>
            <a:endParaRPr lang="ru-RU" dirty="0"/>
          </a:p>
          <a:p>
            <a:pPr marL="0" indent="0">
              <a:buNone/>
            </a:pPr>
            <a:r>
              <a:rPr lang="uk-UA" dirty="0"/>
              <a:t>2. Управління: залучення державою бізнес-структур в якості професійних управляючих компаній;</a:t>
            </a:r>
            <a:endParaRPr lang="ru-RU" dirty="0"/>
          </a:p>
          <a:p>
            <a:pPr marL="0" indent="0">
              <a:buNone/>
            </a:pPr>
            <a:r>
              <a:rPr lang="uk-UA" dirty="0"/>
              <a:t>3. Асоціація: некомерційне об’єднання, що створюється його учасниками для вирішення певних цілей;</a:t>
            </a:r>
            <a:endParaRPr lang="ru-RU" dirty="0"/>
          </a:p>
          <a:p>
            <a:pPr marL="0" indent="0">
              <a:buNone/>
            </a:pPr>
            <a:r>
              <a:rPr lang="uk-UA" dirty="0"/>
              <a:t>4. Концесія: передача об’єктів державної власності комерційним структурам по договору концесії в тимчасове користування.</a:t>
            </a:r>
            <a:endParaRPr lang="ru-RU" dirty="0"/>
          </a:p>
          <a:p>
            <a:endParaRPr lang="ru-RU" dirty="0"/>
          </a:p>
        </p:txBody>
      </p:sp>
    </p:spTree>
    <p:extLst>
      <p:ext uri="{BB962C8B-B14F-4D97-AF65-F5344CB8AC3E}">
        <p14:creationId xmlns:p14="http://schemas.microsoft.com/office/powerpoint/2010/main" val="101840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До негативних фактів належать:</a:t>
            </a:r>
            <a:endParaRPr lang="ru-RU" dirty="0"/>
          </a:p>
        </p:txBody>
      </p:sp>
      <p:sp>
        <p:nvSpPr>
          <p:cNvPr id="3" name="Объект 2"/>
          <p:cNvSpPr>
            <a:spLocks noGrp="1"/>
          </p:cNvSpPr>
          <p:nvPr>
            <p:ph idx="1"/>
          </p:nvPr>
        </p:nvSpPr>
        <p:spPr/>
        <p:txBody>
          <a:bodyPr/>
          <a:lstStyle/>
          <a:p>
            <a:r>
              <a:rPr lang="uk-UA" dirty="0"/>
              <a:t>значний політичний вплив на процедурні та інституційні аспекти державно-приватного партнерства (при постійних змінах уряду та керівників регіональної влади відбуваються прецеденти перегляду первинних контрактів</a:t>
            </a:r>
            <a:r>
              <a:rPr lang="uk-UA" dirty="0" smtClean="0"/>
              <a:t>); </a:t>
            </a:r>
          </a:p>
          <a:p>
            <a:r>
              <a:rPr lang="uk-UA" dirty="0" smtClean="0"/>
              <a:t>відсутність </a:t>
            </a:r>
            <a:r>
              <a:rPr lang="uk-UA" dirty="0"/>
              <a:t>повноважень у місцевих органів </a:t>
            </a:r>
            <a:r>
              <a:rPr lang="uk-UA" dirty="0" smtClean="0"/>
              <a:t>влади; </a:t>
            </a:r>
          </a:p>
          <a:p>
            <a:r>
              <a:rPr lang="uk-UA" dirty="0" smtClean="0"/>
              <a:t>надмірне </a:t>
            </a:r>
            <a:r>
              <a:rPr lang="uk-UA" dirty="0"/>
              <a:t>бюрократичне навантаження, що впливає на збільшення вартості </a:t>
            </a:r>
            <a:r>
              <a:rPr lang="uk-UA" dirty="0" smtClean="0"/>
              <a:t>проектів.</a:t>
            </a:r>
            <a:endParaRPr lang="ru-RU" dirty="0"/>
          </a:p>
        </p:txBody>
      </p:sp>
    </p:spTree>
    <p:extLst>
      <p:ext uri="{BB962C8B-B14F-4D97-AF65-F5344CB8AC3E}">
        <p14:creationId xmlns:p14="http://schemas.microsoft.com/office/powerpoint/2010/main" val="92928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Серед небагатьох прикладів реалізації механізму ДПП в Україні можна назвати </a:t>
            </a:r>
            <a:r>
              <a:rPr lang="uk-UA" dirty="0" smtClean="0"/>
              <a:t>такі:</a:t>
            </a:r>
            <a:endParaRPr lang="ru-RU" dirty="0"/>
          </a:p>
        </p:txBody>
      </p:sp>
      <p:sp>
        <p:nvSpPr>
          <p:cNvPr id="3" name="Объект 2"/>
          <p:cNvSpPr>
            <a:spLocks noGrp="1"/>
          </p:cNvSpPr>
          <p:nvPr>
            <p:ph idx="1"/>
          </p:nvPr>
        </p:nvSpPr>
        <p:spPr/>
        <p:txBody>
          <a:bodyPr>
            <a:normAutofit fontScale="92500" lnSpcReduction="20000"/>
          </a:bodyPr>
          <a:lstStyle/>
          <a:p>
            <a:pPr marL="0" indent="0" algn="just">
              <a:buNone/>
            </a:pPr>
            <a:r>
              <a:rPr lang="uk-UA" dirty="0"/>
              <a:t>1) укладення концесійних договорів на проведення відновлювальних і реставраційних робіт таких туристичних об’єктів, як: замок в Старому Селі (</a:t>
            </a:r>
            <a:r>
              <a:rPr lang="uk-UA" dirty="0" err="1"/>
              <a:t>Пустомитівський</a:t>
            </a:r>
            <a:r>
              <a:rPr lang="uk-UA" dirty="0"/>
              <a:t> район Львівської області, концесія на 49 років); палац у с. Тартаків (Дубенський район </a:t>
            </a:r>
            <a:r>
              <a:rPr lang="uk-UA" dirty="0" err="1"/>
              <a:t>Рівенської</a:t>
            </a:r>
            <a:r>
              <a:rPr lang="uk-UA" dirty="0"/>
              <a:t> області, концесія на 49 років);</a:t>
            </a:r>
            <a:endParaRPr lang="ru-RU" dirty="0"/>
          </a:p>
          <a:p>
            <a:pPr marL="0" indent="0" algn="just">
              <a:buNone/>
            </a:pPr>
            <a:r>
              <a:rPr lang="uk-UA" dirty="0"/>
              <a:t>2) заключення договору щодо оренди замку «Паланок» (м. Мукачево, Закарпатська область). Замок було отримано в оренду до 2056 р. за 4,5 тис. грн. на місяць і зобов’язано інвестувати в замок на протязі строку дії оренди 12 млн. грн. для перетворення в </a:t>
            </a:r>
            <a:r>
              <a:rPr lang="uk-UA" dirty="0" err="1"/>
              <a:t>ресторанно</a:t>
            </a:r>
            <a:r>
              <a:rPr lang="uk-UA" dirty="0"/>
              <a:t>-готельний комплекс.</a:t>
            </a:r>
            <a:endParaRPr lang="ru-RU" dirty="0"/>
          </a:p>
          <a:p>
            <a:pPr marL="0" indent="0" algn="just">
              <a:buNone/>
            </a:pPr>
            <a:r>
              <a:rPr lang="uk-UA" dirty="0"/>
              <a:t>3) проведення реконструкції стадіону «Металіст» (м. Харків) та Міжнародного аеропорту «Харків» (частка фінансування приватного інвестора 30% та 50% відповідно).</a:t>
            </a:r>
            <a:endParaRPr lang="ru-RU" dirty="0"/>
          </a:p>
          <a:p>
            <a:pPr algn="just"/>
            <a:endParaRPr lang="ru-RU" dirty="0"/>
          </a:p>
        </p:txBody>
      </p:sp>
    </p:spTree>
    <p:extLst>
      <p:ext uri="{BB962C8B-B14F-4D97-AF65-F5344CB8AC3E}">
        <p14:creationId xmlns:p14="http://schemas.microsoft.com/office/powerpoint/2010/main" val="275037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Основними формами державно-приватного партнерства в рекреаційно-туристичній сфері України можуть бути: </a:t>
            </a:r>
            <a:endParaRPr lang="ru-RU" dirty="0"/>
          </a:p>
        </p:txBody>
      </p:sp>
      <p:sp>
        <p:nvSpPr>
          <p:cNvPr id="3" name="Объект 2"/>
          <p:cNvSpPr>
            <a:spLocks noGrp="1"/>
          </p:cNvSpPr>
          <p:nvPr>
            <p:ph idx="1"/>
          </p:nvPr>
        </p:nvSpPr>
        <p:spPr>
          <a:xfrm>
            <a:off x="838200" y="2066257"/>
            <a:ext cx="10515600" cy="3054383"/>
          </a:xfrm>
        </p:spPr>
        <p:txBody>
          <a:bodyPr/>
          <a:lstStyle/>
          <a:p>
            <a:r>
              <a:rPr lang="uk-UA" dirty="0"/>
              <a:t>спільне підприємство, </a:t>
            </a:r>
            <a:endParaRPr lang="uk-UA" dirty="0" smtClean="0"/>
          </a:p>
          <a:p>
            <a:r>
              <a:rPr lang="uk-UA" dirty="0" smtClean="0"/>
              <a:t>концесія</a:t>
            </a:r>
            <a:r>
              <a:rPr lang="uk-UA" dirty="0"/>
              <a:t>, </a:t>
            </a:r>
            <a:endParaRPr lang="uk-UA" dirty="0" smtClean="0"/>
          </a:p>
          <a:p>
            <a:r>
              <a:rPr lang="uk-UA" dirty="0" smtClean="0"/>
              <a:t>оренда</a:t>
            </a:r>
            <a:r>
              <a:rPr lang="uk-UA" dirty="0"/>
              <a:t>, </a:t>
            </a:r>
            <a:endParaRPr lang="uk-UA" dirty="0" smtClean="0"/>
          </a:p>
          <a:p>
            <a:r>
              <a:rPr lang="uk-UA" dirty="0" smtClean="0"/>
              <a:t>договір </a:t>
            </a:r>
            <a:r>
              <a:rPr lang="uk-UA" dirty="0"/>
              <a:t>управління об’єктами державної та комунальної власності.</a:t>
            </a:r>
            <a:endParaRPr lang="ru-RU" dirty="0"/>
          </a:p>
        </p:txBody>
      </p:sp>
    </p:spTree>
    <p:extLst>
      <p:ext uri="{BB962C8B-B14F-4D97-AF65-F5344CB8AC3E}">
        <p14:creationId xmlns:p14="http://schemas.microsoft.com/office/powerpoint/2010/main" val="260647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36174"/>
            <a:ext cx="10515600" cy="1325563"/>
          </a:xfrm>
        </p:spPr>
        <p:txBody>
          <a:bodyPr>
            <a:noAutofit/>
          </a:bodyPr>
          <a:lstStyle/>
          <a:p>
            <a:pPr algn="ctr"/>
            <a:r>
              <a:rPr lang="uk-UA" sz="3200" dirty="0"/>
              <a:t>Д</a:t>
            </a:r>
            <a:r>
              <a:rPr lang="uk-UA" sz="3200" dirty="0" smtClean="0"/>
              <a:t>ержавний </a:t>
            </a:r>
            <a:r>
              <a:rPr lang="uk-UA" sz="3200" dirty="0"/>
              <a:t>механізм управління в туристичній сфері необхідно розглядати як виважену систему прийомів, важелів та методів впливу державних органів влади на діяльність усіх суб’єктів туристичного ринку, а також способів їх практичного застосування за тієї чи іншої ситуації, якою обумовлюються цілі та завдання розвитку </a:t>
            </a:r>
            <a:r>
              <a:rPr lang="uk-UA" sz="3200" dirty="0" smtClean="0"/>
              <a:t>галузі.</a:t>
            </a:r>
            <a:endParaRPr lang="ru-RU" sz="3200" dirty="0"/>
          </a:p>
        </p:txBody>
      </p:sp>
    </p:spTree>
    <p:extLst>
      <p:ext uri="{BB962C8B-B14F-4D97-AF65-F5344CB8AC3E}">
        <p14:creationId xmlns:p14="http://schemas.microsoft.com/office/powerpoint/2010/main" val="101297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75188"/>
            <a:ext cx="10515600" cy="1325563"/>
          </a:xfrm>
        </p:spPr>
        <p:txBody>
          <a:bodyPr>
            <a:noAutofit/>
          </a:bodyPr>
          <a:lstStyle/>
          <a:p>
            <a:pPr algn="ctr"/>
            <a:r>
              <a:rPr lang="uk-UA" sz="3200" b="1" dirty="0"/>
              <a:t>Адміністративно-правовий механізм </a:t>
            </a:r>
            <a:r>
              <a:rPr lang="uk-UA" sz="3200" dirty="0"/>
              <a:t>є механізмом прийняття і застосування нормативних і правових актів, спрямованих на упорядкування та вдосконалення відносин в сфері туризму, а також захист прав споживачів туристичних послуг</a:t>
            </a:r>
            <a:r>
              <a:rPr lang="uk-UA" sz="3200" dirty="0" smtClean="0"/>
              <a:t>.</a:t>
            </a:r>
            <a:br>
              <a:rPr lang="uk-UA" sz="3200" dirty="0" smtClean="0"/>
            </a:br>
            <a:r>
              <a:rPr lang="ru-RU" sz="3200" dirty="0"/>
              <a:t/>
            </a:r>
            <a:br>
              <a:rPr lang="ru-RU" sz="3200" dirty="0"/>
            </a:br>
            <a:r>
              <a:rPr lang="uk-UA" sz="3200" b="1" dirty="0"/>
              <a:t>Організаційний механізм </a:t>
            </a:r>
            <a:r>
              <a:rPr lang="uk-UA" sz="3200" dirty="0" smtClean="0"/>
              <a:t>ґрунтується </a:t>
            </a:r>
            <a:r>
              <a:rPr lang="uk-UA" sz="3200" dirty="0"/>
              <a:t>на встановленні правил ліцензування, стандартизації та сертифікації послуг підприємств туризму, впорядкуванні паспортних, візових та митних формальностей, пов’язаних з в’їздом, виїздом та перебуванням туристів на території країни, розробці програм розвитку туристичної сфери.</a:t>
            </a:r>
            <a:endParaRPr lang="ru-RU" sz="3200" dirty="0"/>
          </a:p>
        </p:txBody>
      </p:sp>
    </p:spTree>
    <p:extLst>
      <p:ext uri="{BB962C8B-B14F-4D97-AF65-F5344CB8AC3E}">
        <p14:creationId xmlns:p14="http://schemas.microsoft.com/office/powerpoint/2010/main" val="17557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81067"/>
            <a:ext cx="10515600" cy="1325563"/>
          </a:xfrm>
        </p:spPr>
        <p:txBody>
          <a:bodyPr>
            <a:noAutofit/>
          </a:bodyPr>
          <a:lstStyle/>
          <a:p>
            <a:pPr algn="ctr"/>
            <a:r>
              <a:rPr lang="uk-UA" sz="3200" b="1" dirty="0"/>
              <a:t>Економічний механізм </a:t>
            </a:r>
            <a:r>
              <a:rPr lang="uk-UA" sz="3200" dirty="0"/>
              <a:t>є системою опосередкованих важелів впливу держави на діяльність туристичних підприємств, спрямованих на підвищення </a:t>
            </a:r>
            <a:r>
              <a:rPr lang="uk-UA" sz="3200" dirty="0" smtClean="0"/>
              <a:t>конкурентоспроможності </a:t>
            </a:r>
            <a:r>
              <a:rPr lang="uk-UA" sz="3200" dirty="0"/>
              <a:t>та потужності національної туристичної індустрії</a:t>
            </a:r>
            <a:r>
              <a:rPr lang="uk-UA" sz="3200" dirty="0" smtClean="0"/>
              <a:t>.</a:t>
            </a:r>
            <a:br>
              <a:rPr lang="uk-UA" sz="3200" dirty="0" smtClean="0"/>
            </a:br>
            <a:r>
              <a:rPr lang="uk-UA" sz="3200" dirty="0"/>
              <a:t/>
            </a:r>
            <a:br>
              <a:rPr lang="uk-UA" sz="3200" dirty="0"/>
            </a:br>
            <a:r>
              <a:rPr lang="uk-UA" sz="3200" b="1" dirty="0"/>
              <a:t>Кадровий механізм </a:t>
            </a:r>
            <a:r>
              <a:rPr lang="uk-UA" sz="3200" dirty="0"/>
              <a:t>знаходить свій прояв у створенні умов для навчання і підвищення кваліфікації керівників та персоналу туристичних підприємств, сприянні кадровому забезпеченню туристичної діяльності, створенні нових робочих місць у туризмі</a:t>
            </a:r>
            <a:r>
              <a:rPr lang="uk-UA" sz="3200" dirty="0" smtClean="0"/>
              <a:t>.</a:t>
            </a:r>
            <a:br>
              <a:rPr lang="uk-UA" sz="3200" dirty="0" smtClean="0"/>
            </a:br>
            <a:r>
              <a:rPr lang="ru-RU" sz="3200" dirty="0"/>
              <a:t/>
            </a:r>
            <a:br>
              <a:rPr lang="ru-RU" sz="3200" dirty="0"/>
            </a:br>
            <a:r>
              <a:rPr lang="uk-UA" sz="3200" b="1" dirty="0"/>
              <a:t>Екологічний механізм </a:t>
            </a:r>
            <a:r>
              <a:rPr lang="uk-UA" sz="3200" dirty="0"/>
              <a:t>покликаний забезпечити збереження об</a:t>
            </a:r>
            <a:r>
              <a:rPr lang="ru-RU" sz="3200" dirty="0"/>
              <a:t>’є</a:t>
            </a:r>
            <a:r>
              <a:rPr lang="uk-UA" sz="3200" dirty="0" err="1"/>
              <a:t>ктів</a:t>
            </a:r>
            <a:r>
              <a:rPr lang="uk-UA" sz="3200" dirty="0"/>
              <a:t> туристичного показу, раціональне використання природного та культурного потенціалу країни.</a:t>
            </a:r>
            <a:endParaRPr lang="ru-RU" sz="3200" dirty="0"/>
          </a:p>
        </p:txBody>
      </p:sp>
    </p:spTree>
    <p:extLst>
      <p:ext uri="{BB962C8B-B14F-4D97-AF65-F5344CB8AC3E}">
        <p14:creationId xmlns:p14="http://schemas.microsoft.com/office/powerpoint/2010/main" val="98027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11.1. Спрощення туристичних формальностей</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407955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286" y="551532"/>
            <a:ext cx="9492343" cy="1325563"/>
          </a:xfrm>
        </p:spPr>
        <p:txBody>
          <a:bodyPr>
            <a:noAutofit/>
          </a:bodyPr>
          <a:lstStyle/>
          <a:p>
            <a:pPr algn="just"/>
            <a:r>
              <a:rPr lang="uk-UA" sz="3200" dirty="0">
                <a:latin typeface="ALS Sector Regular" pitchFamily="50" charset="0"/>
                <a:cs typeface="ALS Sector Regular" pitchFamily="50" charset="0"/>
              </a:rPr>
              <a:t>Туристичні формальності – це обов'язкові дії й умови, пов'язані з оформленням і здійсненням туристичної подорожі, а також з перетинанням державних кордонів. </a:t>
            </a:r>
            <a:endParaRPr lang="ru-RU" sz="3200" dirty="0">
              <a:latin typeface="ALS Sector Regular" pitchFamily="50" charset="0"/>
              <a:cs typeface="ALS Sector Regular" pitchFamily="50" charset="0"/>
            </a:endParaRPr>
          </a:p>
        </p:txBody>
      </p:sp>
      <p:pic>
        <p:nvPicPr>
          <p:cNvPr id="5"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2">
            <a:extLst>
              <a:ext uri="{28A0092B-C50C-407E-A947-70E740481C1C}">
                <a14:useLocalDpi xmlns:a14="http://schemas.microsoft.com/office/drawing/2010/main" val="0"/>
              </a:ext>
            </a:extLst>
          </a:blip>
          <a:srcRect l="12172" t="11920" r="11477" b="8963"/>
          <a:stretch/>
        </p:blipFill>
        <p:spPr bwMode="auto">
          <a:xfrm>
            <a:off x="10395401" y="232224"/>
            <a:ext cx="1777284" cy="18416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Схема 5"/>
          <p:cNvGraphicFramePr/>
          <p:nvPr>
            <p:extLst>
              <p:ext uri="{D42A27DB-BD31-4B8C-83A1-F6EECF244321}">
                <p14:modId xmlns:p14="http://schemas.microsoft.com/office/powerpoint/2010/main" val="863151878"/>
              </p:ext>
            </p:extLst>
          </p:nvPr>
        </p:nvGraphicFramePr>
        <p:xfrm>
          <a:off x="1422400" y="2422243"/>
          <a:ext cx="8636000" cy="4064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10800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09486"/>
            <a:ext cx="5823857" cy="3889828"/>
          </a:xfrm>
        </p:spPr>
        <p:txBody>
          <a:bodyPr>
            <a:noAutofit/>
          </a:bodyPr>
          <a:lstStyle/>
          <a:p>
            <a:pPr algn="just"/>
            <a:r>
              <a:rPr lang="uk-UA" sz="3200" dirty="0">
                <a:solidFill>
                  <a:srgbClr val="00B0F0"/>
                </a:solidFill>
                <a:latin typeface="ALS Sector Regular" pitchFamily="50" charset="0"/>
                <a:cs typeface="ALS Sector Regular" pitchFamily="50" charset="0"/>
              </a:rPr>
              <a:t>Віза </a:t>
            </a:r>
            <a:r>
              <a:rPr lang="uk-UA" sz="3200" dirty="0">
                <a:solidFill>
                  <a:schemeClr val="tx1">
                    <a:lumMod val="65000"/>
                    <a:lumOff val="35000"/>
                  </a:schemeClr>
                </a:solidFill>
                <a:latin typeface="ALS Sector Regular" pitchFamily="50" charset="0"/>
                <a:cs typeface="ALS Sector Regular" pitchFamily="50" charset="0"/>
              </a:rPr>
              <a:t>– дозвіл з оцінкою в закордонному паспорті на право виїзду, в'їзду або транзиту через територію конкретної держави, видаване особі, що перетинає </a:t>
            </a:r>
            <a:r>
              <a:rPr lang="uk-UA" sz="3200" dirty="0" smtClean="0">
                <a:solidFill>
                  <a:schemeClr val="tx1">
                    <a:lumMod val="65000"/>
                    <a:lumOff val="35000"/>
                  </a:schemeClr>
                </a:solidFill>
                <a:latin typeface="ALS Sector Regular" pitchFamily="50" charset="0"/>
                <a:cs typeface="ALS Sector Regular" pitchFamily="50" charset="0"/>
              </a:rPr>
              <a:t>кордон.</a:t>
            </a:r>
            <a:endParaRPr lang="ru-RU" sz="3200" dirty="0">
              <a:solidFill>
                <a:schemeClr val="tx1">
                  <a:lumMod val="65000"/>
                  <a:lumOff val="35000"/>
                </a:schemeClr>
              </a:solidFill>
              <a:latin typeface="ALS Sector Regular" pitchFamily="50" charset="0"/>
              <a:cs typeface="ALS Sector Regular" pitchFamily="50" charset="0"/>
            </a:endParaRPr>
          </a:p>
        </p:txBody>
      </p:sp>
      <p:sp>
        <p:nvSpPr>
          <p:cNvPr id="6" name="AutoShape 2" descr="Про режим в'їзду в Україну для мешканців різних країн :: Migrate Льві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657" y="1638527"/>
            <a:ext cx="4957989" cy="343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813931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62de4062-2bf4-4ec1-8038-e758bbf13442"/>
  <p:tag name="SLIDO_EVENT_SECTION_UUID" val="d6f21403-929a-48da-89df-6f433a96852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MzY2OTgyMDh9"/>
  <p:tag name="SLIDO_TYPE" val="SlidoPoll"/>
  <p:tag name="SLIDO_POLL_UUID" val="1cd0f66d-0b58-4502-b137-c24c58f9977f"/>
  <p:tag name="SLIDO_TIMELINE" val="W3sicG9sbFF1ZXN0aW9uVXVpZCI6ImY0OTljMmQyLWMzZTMtNDYxYy1hYTFmLTU4NWMxY2Y0NzJkM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MzY2OTgyMjZ9"/>
  <p:tag name="SLIDO_TYPE" val="SlidoPoll"/>
  <p:tag name="SLIDO_POLL_UUID" val="50752dd0-0c0d-45c3-8bd9-d290ab802e06"/>
  <p:tag name="SLIDO_TIMELINE" val="W3sicG9sbFF1ZXN0aW9uVXVpZCI6IjU5MWNmZmIzLWZiNWQtNDNjZC04ODA3LWIzNzFlOWYxZTJiN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6248</TotalTime>
  <Words>780</Words>
  <Application>Microsoft Office PowerPoint</Application>
  <PresentationFormat>Произвольный</PresentationFormat>
  <Paragraphs>51</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Тема 11. Механізм державного регулювання туризму</vt:lpstr>
      <vt:lpstr>Презентация PowerPoint</vt:lpstr>
      <vt:lpstr>Презентация PowerPoint</vt:lpstr>
      <vt:lpstr>Державний механізм управління в туристичній сфері необхідно розглядати як виважену систему прийомів, важелів та методів впливу державних органів влади на діяльність усіх суб’єктів туристичного ринку, а також способів їх практичного застосування за тієї чи іншої ситуації, якою обумовлюються цілі та завдання розвитку галузі.</vt:lpstr>
      <vt:lpstr>Адміністративно-правовий механізм є механізмом прийняття і застосування нормативних і правових актів, спрямованих на упорядкування та вдосконалення відносин в сфері туризму, а також захист прав споживачів туристичних послуг.  Організаційний механізм ґрунтується на встановленні правил ліцензування, стандартизації та сертифікації послуг підприємств туризму, впорядкуванні паспортних, візових та митних формальностей, пов’язаних з в’їздом, виїздом та перебуванням туристів на території країни, розробці програм розвитку туристичної сфери.</vt:lpstr>
      <vt:lpstr>Економічний механізм є системою опосередкованих важелів впливу держави на діяльність туристичних підприємств, спрямованих на підвищення конкурентоспроможності та потужності національної туристичної індустрії.  Кадровий механізм знаходить свій прояв у створенні умов для навчання і підвищення кваліфікації керівників та персоналу туристичних підприємств, сприянні кадровому забезпеченню туристичної діяльності, створенні нових робочих місць у туризмі.  Екологічний механізм покликаний забезпечити збереження об’єктів туристичного показу, раціональне використання природного та культурного потенціалу країни.</vt:lpstr>
      <vt:lpstr>11.1. Спрощення туристичних формальностей</vt:lpstr>
      <vt:lpstr>Туристичні формальності – це обов'язкові дії й умови, пов'язані з оформленням і здійсненням туристичної подорожі, а також з перетинанням державних кордонів. </vt:lpstr>
      <vt:lpstr>Віза – дозвіл з оцінкою в закордонному паспорті на право виїзду, в'їзду або транзиту через територію конкретної держави, видаване особі, що перетинає кордон.</vt:lpstr>
      <vt:lpstr>Витяг з правил проходження митного контролю. </vt:lpstr>
      <vt:lpstr>Презентация PowerPoint</vt:lpstr>
      <vt:lpstr>Спрощення туристичних формальностей» – це координація політико-економічних дій й угод, спрямованих на усунення бар'єрів у туризмі й забезпечення найбільш легкого перетинання кордонів при дотриманні заходів безпеки в туризмі.</vt:lpstr>
      <vt:lpstr>ЛІЦЕНЗІЙНІ УМОВИ провадження туроператорської діяльності</vt:lpstr>
      <vt:lpstr>Фінансове забезпечення відповідальності туроператора та турагента (ст. 15 ЗУ «Про туризм»</vt:lpstr>
      <vt:lpstr>11.2. Сертифікація та стандартизація</vt:lpstr>
      <vt:lpstr>Сертифікація (англ. Certification) – процедура, за допомогою якої визнаний в установленому порядку орган документально засвідчує відповідність продукції, систем якості, систем управління якістю, систем управління довкіллям, персоналу встановленим законодавчим вимогам.  Під сертифікацією туристичних послуг мають на увазі підтвердження органом із сертифікації відповідності реалізованих споживачеві послуг вимогам законодавчих і нормативних документів з обслуговування мандрівників, прийнятих у країні перебування.</vt:lpstr>
      <vt:lpstr>Сертифікація може носити обов'язковий і добровільний характер. Під обов'язковою сертифікацією туристичних послуг і послуг готелів мають на увазі підтвердження органом із сертифікації відповідності реалізованих послуг вимогам безпеки життя, здоров'я туристів і екскурсантів, схоронності їхнього майна, захисту навколишнього середовища. При цьому, під безпекою туристичної послуги мають на увазі відсутність неприпустимого ризику, завдання збитків життю, здоров'ю, майну споживача послуги під час здійснення ним туристичної подорожі й у місцях перебування на маршруті, а також не нанесення збитку навколишньому середовищу, у тому числі у процесі надання або споживання туристичної послуги.  Проходження сертифікації туристичних послуг підтверджується сертифікатом відповідності – документом, видаваним органом із сертифікації. Сертифікат у перекладі з латині означає «зроблено вірно»</vt:lpstr>
      <vt:lpstr>Стандартизація, згідно з українським законодавством, – це діяльність, що полягає у встановлені єдиних норм і вимог, які застосовуються до однотипних товарів і послуг. Вона спрямована на досягнення оптимального ступеня впорядкування у туристичній галузі шляхом встановлення положень для загального і багатократного використання у відношенні реально існуючих або перспективних завдань.</vt:lpstr>
      <vt:lpstr>Презентация PowerPoint</vt:lpstr>
      <vt:lpstr>11.3. Транскордонне співробітництво</vt:lpstr>
      <vt:lpstr>Транскордонне співробітництво — спільні дії, спрямовані на встановлення і поглиблення економічних, соціальних, науково-технічних, екологічних, культурних та інших відносин між територіальними громадами, їх представницькими органами, місцевими органами виконавчої влади України та територіальними громадами, відповідними органами влади інших держав у межах компетенції, визначеної їх національним законодавством.</vt:lpstr>
      <vt:lpstr>Презентация PowerPoint</vt:lpstr>
      <vt:lpstr>Єврорегіон - це певний географічний простір, який включає частини двох або більше країн, які домовляються про координацію своєї діяльності в економічній, соціальній, культурній та інших галузях суспільного життя. Територіальними елементами транскордонних регіонів є адміністративно-територіальні райони суміжних країн, що мають спільні кордони</vt:lpstr>
      <vt:lpstr>Презентация PowerPoint</vt:lpstr>
      <vt:lpstr>Презентация PowerPoint</vt:lpstr>
      <vt:lpstr>Презентация PowerPoint</vt:lpstr>
      <vt:lpstr>Визначені Євросоюзом географічні межі макрорегіонів </vt:lpstr>
      <vt:lpstr>11.4. Публічно-приватне партнерство</vt:lpstr>
      <vt:lpstr>Презентация PowerPoint</vt:lpstr>
      <vt:lpstr>Аналіз досвіду іноземних країн, дозволяє виділити чотири основні моделі організації державно-приватного партнерства у сфері туризму:</vt:lpstr>
      <vt:lpstr>До негативних фактів належать:</vt:lpstr>
      <vt:lpstr>Серед небагатьох прикладів реалізації механізму ДПП в Україні можна назвати такі:</vt:lpstr>
      <vt:lpstr>Основними формами державно-приватного партнерства в рекреаційно-туристичній сфері України можуть бути: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Потужні регіональні  та локальні DMO</dc:title>
  <dc:creator>Ivan Liptuga</dc:creator>
  <cp:lastModifiedBy>Kravtsov Sergiy</cp:lastModifiedBy>
  <cp:revision>428</cp:revision>
  <dcterms:created xsi:type="dcterms:W3CDTF">2020-10-13T05:16:08Z</dcterms:created>
  <dcterms:modified xsi:type="dcterms:W3CDTF">2022-10-22T07:15:35Z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ies>
</file>