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60" r:id="rId5"/>
    <p:sldId id="259" r:id="rId6"/>
    <p:sldId id="261" r:id="rId7"/>
    <p:sldId id="262" r:id="rId8"/>
    <p:sldId id="263" r:id="rId9"/>
    <p:sldId id="264" r:id="rId10"/>
    <p:sldId id="265" r:id="rId11"/>
    <p:sldId id="278" r:id="rId12"/>
    <p:sldId id="266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9" r:id="rId24"/>
    <p:sldId id="280" r:id="rId25"/>
    <p:sldId id="281" r:id="rId26"/>
    <p:sldId id="282" r:id="rId27"/>
    <p:sldId id="283" r:id="rId28"/>
    <p:sldId id="284" r:id="rId29"/>
    <p:sldId id="285" r:id="rId30"/>
    <p:sldId id="286" r:id="rId31"/>
    <p:sldId id="287" r:id="rId32"/>
    <p:sldId id="288" r:id="rId33"/>
    <p:sldId id="289" r:id="rId34"/>
    <p:sldId id="290" r:id="rId35"/>
    <p:sldId id="291" r:id="rId36"/>
    <p:sldId id="292" r:id="rId37"/>
    <p:sldId id="293" r:id="rId38"/>
    <p:sldId id="294" r:id="rId3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96" y="-4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41597D-8A15-4076-90A4-888A168AC95B}" type="datetimeFigureOut">
              <a:rPr lang="ru-RU" smtClean="0"/>
              <a:pPr/>
              <a:t>20.09.2016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104CCB-8D8A-49F4-B1B0-626B3AFD082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41597D-8A15-4076-90A4-888A168AC95B}" type="datetimeFigureOut">
              <a:rPr lang="ru-RU" smtClean="0"/>
              <a:pPr/>
              <a:t>20.09.2016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104CCB-8D8A-49F4-B1B0-626B3AFD082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41597D-8A15-4076-90A4-888A168AC95B}" type="datetimeFigureOut">
              <a:rPr lang="ru-RU" smtClean="0"/>
              <a:pPr/>
              <a:t>20.09.2016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104CCB-8D8A-49F4-B1B0-626B3AFD082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41597D-8A15-4076-90A4-888A168AC95B}" type="datetimeFigureOut">
              <a:rPr lang="ru-RU" smtClean="0"/>
              <a:pPr/>
              <a:t>20.09.2016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104CCB-8D8A-49F4-B1B0-626B3AFD082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41597D-8A15-4076-90A4-888A168AC95B}" type="datetimeFigureOut">
              <a:rPr lang="ru-RU" smtClean="0"/>
              <a:pPr/>
              <a:t>20.09.2016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77104CCB-8D8A-49F4-B1B0-626B3AFD082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41597D-8A15-4076-90A4-888A168AC95B}" type="datetimeFigureOut">
              <a:rPr lang="ru-RU" smtClean="0"/>
              <a:pPr/>
              <a:t>20.09.2016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104CCB-8D8A-49F4-B1B0-626B3AFD082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41597D-8A15-4076-90A4-888A168AC95B}" type="datetimeFigureOut">
              <a:rPr lang="ru-RU" smtClean="0"/>
              <a:pPr/>
              <a:t>20.09.2016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104CCB-8D8A-49F4-B1B0-626B3AFD082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41597D-8A15-4076-90A4-888A168AC95B}" type="datetimeFigureOut">
              <a:rPr lang="ru-RU" smtClean="0"/>
              <a:pPr/>
              <a:t>20.09.2016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104CCB-8D8A-49F4-B1B0-626B3AFD082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41597D-8A15-4076-90A4-888A168AC95B}" type="datetimeFigureOut">
              <a:rPr lang="ru-RU" smtClean="0"/>
              <a:pPr/>
              <a:t>20.09.2016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104CCB-8D8A-49F4-B1B0-626B3AFD082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41597D-8A15-4076-90A4-888A168AC95B}" type="datetimeFigureOut">
              <a:rPr lang="ru-RU" smtClean="0"/>
              <a:pPr/>
              <a:t>20.09.2016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104CCB-8D8A-49F4-B1B0-626B3AFD082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ru-R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41597D-8A15-4076-90A4-888A168AC95B}" type="datetimeFigureOut">
              <a:rPr lang="ru-RU" smtClean="0"/>
              <a:pPr/>
              <a:t>20.09.2016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104CCB-8D8A-49F4-B1B0-626B3AFD082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F441597D-8A15-4076-90A4-888A168AC95B}" type="datetimeFigureOut">
              <a:rPr lang="ru-RU" smtClean="0"/>
              <a:pPr/>
              <a:t>20.09.2016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77104CCB-8D8A-49F4-B1B0-626B3AFD0829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3680496"/>
          </a:xfrm>
        </p:spPr>
        <p:txBody>
          <a:bodyPr>
            <a:normAutofit fontScale="90000"/>
          </a:bodyPr>
          <a:lstStyle/>
          <a:p>
            <a:r>
              <a:rPr lang="ru-RU" b="1" dirty="0"/>
              <a:t>МАТЕРІАЛЬНО-ТЕХНІЧНА БАЗА І ВИРОБНИЧА ПОТУЖНІСТЬ</a:t>
            </a:r>
            <a:r>
              <a:rPr lang="ru-RU" dirty="0"/>
              <a:t/>
            </a:r>
            <a:br>
              <a:rPr lang="ru-RU" dirty="0"/>
            </a:br>
            <a:r>
              <a:rPr lang="ru-RU" b="1" dirty="0"/>
              <a:t>АГРАРНОГО ПІДПРИЄМСТВА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 smtClean="0"/>
              <a:t>4. Використання живих організмів у процесі виробництва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dirty="0" err="1" smtClean="0"/>
              <a:t>Невід'ємною</a:t>
            </a:r>
            <a:r>
              <a:rPr lang="ru-RU" dirty="0" smtClean="0"/>
              <a:t> </a:t>
            </a:r>
            <a:r>
              <a:rPr lang="ru-RU" dirty="0" err="1" smtClean="0"/>
              <a:t>складовою</a:t>
            </a:r>
            <a:r>
              <a:rPr lang="ru-RU" dirty="0" smtClean="0"/>
              <a:t> </a:t>
            </a:r>
            <a:r>
              <a:rPr lang="ru-RU" dirty="0" err="1" smtClean="0"/>
              <a:t>частиною</a:t>
            </a:r>
            <a:r>
              <a:rPr lang="ru-RU" dirty="0" smtClean="0"/>
              <a:t> </a:t>
            </a:r>
            <a:r>
              <a:rPr lang="ru-RU" dirty="0" err="1" smtClean="0"/>
              <a:t>матеріально-технічної</a:t>
            </a:r>
            <a:r>
              <a:rPr lang="ru-RU" dirty="0" smtClean="0"/>
              <a:t> </a:t>
            </a:r>
            <a:r>
              <a:rPr lang="ru-RU" dirty="0" err="1" smtClean="0"/>
              <a:t>бази</a:t>
            </a:r>
            <a:r>
              <a:rPr lang="ru-RU" dirty="0" smtClean="0"/>
              <a:t> аграрних </a:t>
            </a:r>
            <a:r>
              <a:rPr lang="ru-RU" dirty="0" err="1" smtClean="0"/>
              <a:t>підприємств</a:t>
            </a:r>
            <a:r>
              <a:rPr lang="ru-RU" dirty="0" smtClean="0"/>
              <a:t> </a:t>
            </a:r>
            <a:r>
              <a:rPr lang="ru-RU" dirty="0" err="1" smtClean="0"/>
              <a:t>є</a:t>
            </a:r>
            <a:r>
              <a:rPr lang="ru-RU" dirty="0" smtClean="0"/>
              <a:t> </a:t>
            </a:r>
            <a:r>
              <a:rPr lang="ru-RU" dirty="0" err="1" smtClean="0"/>
              <a:t>живі</a:t>
            </a:r>
            <a:r>
              <a:rPr lang="ru-RU" dirty="0" smtClean="0"/>
              <a:t> </a:t>
            </a:r>
            <a:r>
              <a:rPr lang="ru-RU" dirty="0" err="1" smtClean="0"/>
              <a:t>організми</a:t>
            </a:r>
            <a:r>
              <a:rPr lang="ru-RU" dirty="0" smtClean="0"/>
              <a:t>:</a:t>
            </a:r>
          </a:p>
          <a:p>
            <a:pPr>
              <a:buNone/>
            </a:pPr>
            <a:r>
              <a:rPr lang="ru-RU" dirty="0" smtClean="0"/>
              <a:t>- продуктивна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робоча</a:t>
            </a:r>
            <a:r>
              <a:rPr lang="ru-RU" dirty="0" smtClean="0"/>
              <a:t> худоба;</a:t>
            </a:r>
          </a:p>
          <a:p>
            <a:pPr>
              <a:buNone/>
            </a:pPr>
            <a:r>
              <a:rPr lang="ru-RU" dirty="0" smtClean="0"/>
              <a:t>-  молодняк </a:t>
            </a:r>
            <a:r>
              <a:rPr lang="ru-RU" dirty="0" err="1" smtClean="0"/>
              <a:t>тварин</a:t>
            </a:r>
            <a:r>
              <a:rPr lang="ru-RU" dirty="0" smtClean="0"/>
              <a:t>;</a:t>
            </a:r>
          </a:p>
          <a:p>
            <a:pPr>
              <a:buNone/>
            </a:pPr>
            <a:r>
              <a:rPr lang="ru-RU" dirty="0" smtClean="0"/>
              <a:t>- </a:t>
            </a:r>
            <a:r>
              <a:rPr lang="ru-RU" dirty="0" err="1" smtClean="0"/>
              <a:t>птиця</a:t>
            </a:r>
            <a:r>
              <a:rPr lang="ru-RU" dirty="0" smtClean="0"/>
              <a:t>;</a:t>
            </a:r>
          </a:p>
          <a:p>
            <a:pPr>
              <a:buNone/>
            </a:pPr>
            <a:r>
              <a:rPr lang="ru-RU" dirty="0" smtClean="0"/>
              <a:t>- </a:t>
            </a:r>
            <a:r>
              <a:rPr lang="ru-RU" dirty="0" err="1" smtClean="0"/>
              <a:t>багаторічні</a:t>
            </a:r>
            <a:r>
              <a:rPr lang="ru-RU" dirty="0" smtClean="0"/>
              <a:t> </a:t>
            </a:r>
            <a:r>
              <a:rPr lang="ru-RU" dirty="0" err="1" smtClean="0"/>
              <a:t>насадження</a:t>
            </a:r>
            <a:r>
              <a:rPr lang="ru-RU" dirty="0" smtClean="0"/>
              <a:t> </a:t>
            </a:r>
            <a:r>
              <a:rPr lang="ru-RU" dirty="0" err="1" smtClean="0"/>
              <a:t>тощо</a:t>
            </a:r>
            <a:r>
              <a:rPr lang="ru-RU" dirty="0" smtClean="0"/>
              <a:t>.</a:t>
            </a:r>
          </a:p>
          <a:p>
            <a:pPr>
              <a:buNone/>
            </a:pPr>
            <a:r>
              <a:rPr lang="ru-RU" dirty="0" smtClean="0"/>
              <a:t>В аграрному </a:t>
            </a:r>
            <a:r>
              <a:rPr lang="ru-RU" dirty="0" err="1" smtClean="0"/>
              <a:t>виробництві</a:t>
            </a:r>
            <a:r>
              <a:rPr lang="ru-RU" dirty="0" smtClean="0"/>
              <a:t> </a:t>
            </a:r>
            <a:r>
              <a:rPr lang="ru-RU" dirty="0" err="1" smtClean="0"/>
              <a:t>тісно</a:t>
            </a:r>
            <a:r>
              <a:rPr lang="ru-RU" dirty="0" smtClean="0"/>
              <a:t> </a:t>
            </a:r>
            <a:r>
              <a:rPr lang="ru-RU" dirty="0" err="1" smtClean="0"/>
              <a:t>переплітаються</a:t>
            </a:r>
            <a:r>
              <a:rPr lang="ru-RU" dirty="0" smtClean="0"/>
              <a:t> </a:t>
            </a:r>
            <a:r>
              <a:rPr lang="ru-RU" dirty="0" err="1" smtClean="0"/>
              <a:t>економічні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біологічні</a:t>
            </a:r>
            <a:r>
              <a:rPr lang="ru-RU" dirty="0" smtClean="0"/>
              <a:t> </a:t>
            </a:r>
            <a:r>
              <a:rPr lang="ru-RU" dirty="0" err="1" smtClean="0"/>
              <a:t>процеси</a:t>
            </a:r>
            <a:r>
              <a:rPr lang="ru-RU" dirty="0" smtClean="0"/>
              <a:t>. </a:t>
            </a:r>
            <a:r>
              <a:rPr lang="ru-RU" dirty="0" err="1" smtClean="0"/>
              <a:t>Останні</a:t>
            </a:r>
            <a:r>
              <a:rPr lang="ru-RU" dirty="0" smtClean="0"/>
              <a:t> </a:t>
            </a:r>
            <a:r>
              <a:rPr lang="ru-RU" dirty="0" err="1" smtClean="0"/>
              <a:t>визначаються</a:t>
            </a:r>
            <a:r>
              <a:rPr lang="ru-RU" dirty="0" smtClean="0"/>
              <a:t> ростом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розвитком</a:t>
            </a:r>
            <a:r>
              <a:rPr lang="ru-RU" dirty="0" smtClean="0"/>
              <a:t> </a:t>
            </a:r>
            <a:r>
              <a:rPr lang="ru-RU" dirty="0" err="1" smtClean="0"/>
              <a:t>живих</a:t>
            </a:r>
            <a:r>
              <a:rPr lang="ru-RU" dirty="0" smtClean="0"/>
              <a:t> </a:t>
            </a:r>
            <a:r>
              <a:rPr lang="ru-RU" dirty="0" err="1" smtClean="0"/>
              <a:t>організмів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істотно</a:t>
            </a:r>
            <a:r>
              <a:rPr lang="ru-RU" dirty="0" smtClean="0"/>
              <a:t> </a:t>
            </a:r>
            <a:r>
              <a:rPr lang="ru-RU" dirty="0" err="1" smtClean="0"/>
              <a:t>впливають</a:t>
            </a:r>
            <a:r>
              <a:rPr lang="ru-RU" dirty="0" smtClean="0"/>
              <a:t> на </a:t>
            </a:r>
            <a:r>
              <a:rPr lang="ru-RU" dirty="0" err="1" smtClean="0"/>
              <a:t>ефективність</a:t>
            </a:r>
            <a:r>
              <a:rPr lang="ru-RU" dirty="0" smtClean="0"/>
              <a:t> </a:t>
            </a:r>
            <a:r>
              <a:rPr lang="ru-RU" dirty="0" err="1" smtClean="0"/>
              <a:t>використання</a:t>
            </a:r>
            <a:r>
              <a:rPr lang="ru-RU" dirty="0" smtClean="0"/>
              <a:t> </a:t>
            </a:r>
            <a:r>
              <a:rPr lang="ru-RU" dirty="0" err="1" smtClean="0"/>
              <a:t>всіх</a:t>
            </a:r>
            <a:r>
              <a:rPr lang="ru-RU" dirty="0" smtClean="0"/>
              <a:t> </a:t>
            </a:r>
            <a:r>
              <a:rPr lang="ru-RU" dirty="0" err="1" smtClean="0"/>
              <a:t>інших</a:t>
            </a:r>
            <a:r>
              <a:rPr lang="ru-RU" dirty="0" smtClean="0"/>
              <a:t> </a:t>
            </a:r>
            <a:r>
              <a:rPr lang="ru-RU" dirty="0" err="1" smtClean="0"/>
              <a:t>засобів</a:t>
            </a:r>
            <a:r>
              <a:rPr lang="ru-RU" dirty="0" smtClean="0"/>
              <a:t> </a:t>
            </a:r>
            <a:r>
              <a:rPr lang="ru-RU" dirty="0" err="1" smtClean="0"/>
              <a:t>виробництва</a:t>
            </a:r>
            <a:r>
              <a:rPr lang="ru-RU" dirty="0" smtClean="0"/>
              <a:t>. 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5. </a:t>
            </a:r>
            <a:r>
              <a:rPr lang="uk-UA" i="1" dirty="0" smtClean="0"/>
              <a:t>Науково-технічний прогрес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buFontTx/>
              <a:buChar char="-"/>
            </a:pPr>
            <a:r>
              <a:rPr lang="uk-UA" b="1" dirty="0" smtClean="0"/>
              <a:t>визначальний фактор </a:t>
            </a:r>
            <a:r>
              <a:rPr lang="uk-UA" dirty="0" smtClean="0"/>
              <a:t>удосконалення матеріально-технічної бази аграрних підприємств </a:t>
            </a:r>
            <a:r>
              <a:rPr lang="uk-UA" i="1" dirty="0" smtClean="0"/>
              <a:t>, </a:t>
            </a:r>
            <a:r>
              <a:rPr lang="uk-UA" dirty="0" smtClean="0"/>
              <a:t>який здійснюється безперервно і є необхідною умовою економічного і соціального розвитку. </a:t>
            </a:r>
          </a:p>
          <a:p>
            <a:pPr>
              <a:buNone/>
            </a:pPr>
            <a:r>
              <a:rPr lang="ru-RU" dirty="0" smtClean="0"/>
              <a:t>За умов </a:t>
            </a:r>
            <a:r>
              <a:rPr lang="ru-RU" dirty="0" err="1" smtClean="0"/>
              <a:t>науково-технічного</a:t>
            </a:r>
            <a:r>
              <a:rPr lang="ru-RU" dirty="0" smtClean="0"/>
              <a:t> </a:t>
            </a:r>
            <a:r>
              <a:rPr lang="ru-RU" dirty="0" err="1" smtClean="0"/>
              <a:t>прогресу</a:t>
            </a:r>
            <a:r>
              <a:rPr lang="ru-RU" dirty="0" smtClean="0"/>
              <a:t> в першу </a:t>
            </a:r>
            <a:r>
              <a:rPr lang="ru-RU" dirty="0" err="1" smtClean="0"/>
              <a:t>чергу</a:t>
            </a:r>
            <a:r>
              <a:rPr lang="ru-RU" dirty="0" smtClean="0"/>
              <a:t> </a:t>
            </a:r>
            <a:r>
              <a:rPr lang="ru-RU" dirty="0" err="1" smtClean="0"/>
              <a:t>вдосконалюються</a:t>
            </a:r>
            <a:r>
              <a:rPr lang="ru-RU" dirty="0" smtClean="0"/>
              <a:t> </a:t>
            </a:r>
            <a:r>
              <a:rPr lang="ru-RU" dirty="0" err="1" smtClean="0"/>
              <a:t>засоби</a:t>
            </a:r>
            <a:r>
              <a:rPr lang="ru-RU" dirty="0" smtClean="0"/>
              <a:t> </a:t>
            </a:r>
            <a:r>
              <a:rPr lang="ru-RU" dirty="0" err="1" smtClean="0"/>
              <a:t>праці</a:t>
            </a:r>
            <a:r>
              <a:rPr lang="ru-RU" dirty="0" smtClean="0"/>
              <a:t>, </a:t>
            </a:r>
            <a:r>
              <a:rPr lang="ru-RU" dirty="0" err="1" smtClean="0"/>
              <a:t>які</a:t>
            </a:r>
            <a:r>
              <a:rPr lang="ru-RU" dirty="0" smtClean="0"/>
              <a:t> </a:t>
            </a:r>
            <a:r>
              <a:rPr lang="ru-RU" dirty="0" err="1" smtClean="0"/>
              <a:t>мають</a:t>
            </a:r>
            <a:r>
              <a:rPr lang="ru-RU" dirty="0" smtClean="0"/>
              <a:t> </a:t>
            </a:r>
            <a:r>
              <a:rPr lang="ru-RU" dirty="0" err="1" smtClean="0"/>
              <a:t>вирішальне</a:t>
            </a:r>
            <a:r>
              <a:rPr lang="ru-RU" dirty="0" smtClean="0"/>
              <a:t> </a:t>
            </a:r>
            <a:r>
              <a:rPr lang="ru-RU" dirty="0" err="1" smtClean="0"/>
              <a:t>значення</a:t>
            </a:r>
            <a:r>
              <a:rPr lang="ru-RU" dirty="0" smtClean="0"/>
              <a:t> для </a:t>
            </a:r>
            <a:r>
              <a:rPr lang="ru-RU" dirty="0" err="1" smtClean="0"/>
              <a:t>розвитку</a:t>
            </a:r>
            <a:r>
              <a:rPr lang="ru-RU" dirty="0" smtClean="0"/>
              <a:t> </a:t>
            </a:r>
            <a:r>
              <a:rPr lang="ru-RU" dirty="0" err="1" smtClean="0"/>
              <a:t>матеріального</a:t>
            </a:r>
            <a:r>
              <a:rPr lang="ru-RU" dirty="0" smtClean="0"/>
              <a:t> </a:t>
            </a:r>
            <a:r>
              <a:rPr lang="ru-RU" dirty="0" err="1" smtClean="0"/>
              <a:t>виробництва</a:t>
            </a:r>
            <a:r>
              <a:rPr lang="ru-RU" dirty="0" smtClean="0"/>
              <a:t>.</a:t>
            </a:r>
          </a:p>
          <a:p>
            <a:r>
              <a:rPr lang="ru-RU" dirty="0" err="1" smtClean="0"/>
              <a:t>Засоби</a:t>
            </a:r>
            <a:r>
              <a:rPr lang="ru-RU" dirty="0" smtClean="0"/>
              <a:t> </a:t>
            </a:r>
            <a:r>
              <a:rPr lang="ru-RU" dirty="0" err="1" smtClean="0"/>
              <a:t>праці</a:t>
            </a:r>
            <a:r>
              <a:rPr lang="ru-RU" dirty="0" smtClean="0"/>
              <a:t> </a:t>
            </a:r>
            <a:r>
              <a:rPr lang="ru-RU" dirty="0" err="1" smtClean="0"/>
              <a:t>є</a:t>
            </a:r>
            <a:r>
              <a:rPr lang="ru-RU" dirty="0" smtClean="0"/>
              <a:t> не </a:t>
            </a:r>
            <a:r>
              <a:rPr lang="ru-RU" dirty="0" err="1" smtClean="0"/>
              <a:t>тільки</a:t>
            </a:r>
            <a:r>
              <a:rPr lang="ru-RU" dirty="0" smtClean="0"/>
              <a:t> </a:t>
            </a:r>
            <a:r>
              <a:rPr lang="ru-RU" dirty="0" err="1" smtClean="0"/>
              <a:t>мірилом</a:t>
            </a:r>
            <a:r>
              <a:rPr lang="ru-RU" dirty="0" smtClean="0"/>
              <a:t> </a:t>
            </a:r>
            <a:r>
              <a:rPr lang="ru-RU" dirty="0" err="1" smtClean="0"/>
              <a:t>розвитку</a:t>
            </a:r>
            <a:r>
              <a:rPr lang="ru-RU" dirty="0" smtClean="0"/>
              <a:t> </a:t>
            </a:r>
            <a:r>
              <a:rPr lang="ru-RU" dirty="0" err="1" smtClean="0"/>
              <a:t>робочої</a:t>
            </a:r>
            <a:r>
              <a:rPr lang="ru-RU" dirty="0" smtClean="0"/>
              <a:t> </a:t>
            </a:r>
            <a:r>
              <a:rPr lang="ru-RU" dirty="0" err="1" smtClean="0"/>
              <a:t>сили</a:t>
            </a:r>
            <a:r>
              <a:rPr lang="ru-RU" dirty="0" smtClean="0"/>
              <a:t>, а </a:t>
            </a:r>
            <a:r>
              <a:rPr lang="ru-RU" dirty="0" err="1" smtClean="0"/>
              <a:t>й</a:t>
            </a:r>
            <a:r>
              <a:rPr lang="ru-RU" dirty="0" smtClean="0"/>
              <a:t> </a:t>
            </a:r>
            <a:r>
              <a:rPr lang="ru-RU" dirty="0" err="1" smtClean="0"/>
              <a:t>показником</a:t>
            </a:r>
            <a:r>
              <a:rPr lang="ru-RU" dirty="0" smtClean="0"/>
              <a:t> </a:t>
            </a:r>
            <a:r>
              <a:rPr lang="ru-RU" dirty="0" err="1" smtClean="0"/>
              <a:t>рівня</a:t>
            </a:r>
            <a:r>
              <a:rPr lang="ru-RU" dirty="0" smtClean="0"/>
              <a:t> </a:t>
            </a:r>
            <a:r>
              <a:rPr lang="ru-RU" dirty="0" err="1" smtClean="0"/>
              <a:t>суспільних</a:t>
            </a:r>
            <a:r>
              <a:rPr lang="ru-RU" dirty="0" smtClean="0"/>
              <a:t> </a:t>
            </a:r>
            <a:r>
              <a:rPr lang="ru-RU" dirty="0" err="1" smtClean="0"/>
              <a:t>відносин</a:t>
            </a:r>
            <a:r>
              <a:rPr lang="ru-RU" dirty="0" smtClean="0"/>
              <a:t>, за </a:t>
            </a:r>
            <a:r>
              <a:rPr lang="ru-RU" dirty="0" err="1" smtClean="0"/>
              <a:t>яких</a:t>
            </a:r>
            <a:r>
              <a:rPr lang="ru-RU" dirty="0" smtClean="0"/>
              <a:t> </a:t>
            </a:r>
            <a:r>
              <a:rPr lang="ru-RU" dirty="0" err="1" smtClean="0"/>
              <a:t>відбувається</a:t>
            </a:r>
            <a:r>
              <a:rPr lang="ru-RU" dirty="0" smtClean="0"/>
              <a:t> </a:t>
            </a:r>
            <a:r>
              <a:rPr lang="ru-RU" dirty="0" err="1" smtClean="0"/>
              <a:t>праця</a:t>
            </a:r>
            <a:r>
              <a:rPr lang="ru-RU" dirty="0" smtClean="0"/>
              <a:t>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 smtClean="0"/>
              <a:t>Модернізація матеріально-технічної бази аграрного сектору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Char char="-"/>
            </a:pPr>
            <a:r>
              <a:rPr lang="uk-UA" sz="3200" dirty="0" err="1" smtClean="0"/>
              <a:t>підгрунття</a:t>
            </a:r>
            <a:r>
              <a:rPr lang="uk-UA" sz="3200" dirty="0" smtClean="0"/>
              <a:t> для широкого впровадження інтенсивних технологій виробництва, що  вимагає:</a:t>
            </a:r>
          </a:p>
          <a:p>
            <a:pPr>
              <a:buFontTx/>
              <a:buChar char="-"/>
            </a:pPr>
            <a:r>
              <a:rPr lang="uk-UA" sz="3200" dirty="0" smtClean="0"/>
              <a:t>розвитку промисловості;</a:t>
            </a:r>
          </a:p>
          <a:p>
            <a:pPr>
              <a:buFontTx/>
              <a:buChar char="-"/>
            </a:pPr>
            <a:r>
              <a:rPr lang="uk-UA" sz="3200" dirty="0" smtClean="0"/>
              <a:t>впровадження у виробництво досягнень агробіологічної науки.</a:t>
            </a:r>
            <a:endParaRPr lang="ru-RU" sz="3200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 smtClean="0"/>
              <a:t>Енергетичні ресурси підприємства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FontTx/>
              <a:buChar char="-"/>
            </a:pPr>
            <a:r>
              <a:rPr lang="uk-UA" dirty="0" smtClean="0"/>
              <a:t>найбільш активна частина матеріально-технічної бази аграрних підприємств, яка складається з потужності:</a:t>
            </a:r>
          </a:p>
          <a:p>
            <a:pPr marL="651510" indent="-514350"/>
            <a:r>
              <a:rPr lang="uk-UA" dirty="0" smtClean="0"/>
              <a:t>механічних двигунів (тракторів, комбайнів, автомобілів та ін.)</a:t>
            </a:r>
            <a:r>
              <a:rPr lang="ru-RU" dirty="0" smtClean="0"/>
              <a:t> </a:t>
            </a:r>
            <a:r>
              <a:rPr lang="ru-RU" dirty="0" err="1" smtClean="0"/>
              <a:t>Переважають</a:t>
            </a:r>
            <a:r>
              <a:rPr lang="ru-RU" dirty="0" smtClean="0"/>
              <a:t> у </a:t>
            </a:r>
            <a:r>
              <a:rPr lang="ru-RU" dirty="0" err="1" smtClean="0"/>
              <a:t>структурі</a:t>
            </a:r>
            <a:r>
              <a:rPr lang="ru-RU" dirty="0" smtClean="0"/>
              <a:t>  </a:t>
            </a:r>
            <a:r>
              <a:rPr lang="ru-RU" dirty="0" err="1" smtClean="0"/>
              <a:t>енергетичних</a:t>
            </a:r>
            <a:r>
              <a:rPr lang="ru-RU" dirty="0" smtClean="0"/>
              <a:t> </a:t>
            </a:r>
            <a:r>
              <a:rPr lang="ru-RU" dirty="0" err="1" smtClean="0"/>
              <a:t>ресурсів</a:t>
            </a:r>
            <a:r>
              <a:rPr lang="ru-RU" dirty="0" smtClean="0"/>
              <a:t> </a:t>
            </a:r>
            <a:r>
              <a:rPr lang="ru-RU" dirty="0" err="1" smtClean="0"/>
              <a:t>аграрних</a:t>
            </a:r>
            <a:r>
              <a:rPr lang="ru-RU" dirty="0" smtClean="0"/>
              <a:t> </a:t>
            </a:r>
            <a:r>
              <a:rPr lang="ru-RU" dirty="0" err="1" smtClean="0"/>
              <a:t>підприємств</a:t>
            </a:r>
            <a:r>
              <a:rPr lang="ru-RU" dirty="0" smtClean="0"/>
              <a:t> </a:t>
            </a:r>
            <a:r>
              <a:rPr lang="ru-RU" dirty="0" err="1" smtClean="0"/>
              <a:t>України</a:t>
            </a:r>
            <a:r>
              <a:rPr lang="ru-RU" dirty="0" smtClean="0"/>
              <a:t> (</a:t>
            </a:r>
            <a:r>
              <a:rPr lang="ru-RU" dirty="0" err="1" smtClean="0"/>
              <a:t>займають</a:t>
            </a:r>
            <a:r>
              <a:rPr lang="ru-RU" dirty="0" smtClean="0"/>
              <a:t> 2/3 </a:t>
            </a:r>
            <a:r>
              <a:rPr lang="ru-RU" dirty="0" err="1" smtClean="0"/>
              <a:t>всіх</a:t>
            </a:r>
            <a:r>
              <a:rPr lang="ru-RU" dirty="0" smtClean="0"/>
              <a:t> </a:t>
            </a:r>
            <a:r>
              <a:rPr lang="ru-RU" dirty="0" err="1" smtClean="0"/>
              <a:t>потужностей</a:t>
            </a:r>
            <a:r>
              <a:rPr lang="ru-RU" dirty="0" smtClean="0"/>
              <a:t>)</a:t>
            </a:r>
            <a:r>
              <a:rPr lang="uk-UA" dirty="0" smtClean="0"/>
              <a:t>;</a:t>
            </a:r>
          </a:p>
          <a:p>
            <a:pPr marL="651510" indent="-514350"/>
            <a:r>
              <a:rPr lang="uk-UA" dirty="0" smtClean="0"/>
              <a:t>електромоторів;</a:t>
            </a:r>
          </a:p>
          <a:p>
            <a:pPr marL="651510" indent="-514350"/>
            <a:r>
              <a:rPr lang="uk-UA" dirty="0" smtClean="0"/>
              <a:t>електроустановок;</a:t>
            </a:r>
          </a:p>
          <a:p>
            <a:pPr marL="651510" indent="-514350"/>
            <a:r>
              <a:rPr lang="uk-UA" dirty="0" smtClean="0"/>
              <a:t>робочої худоби (</a:t>
            </a:r>
            <a:r>
              <a:rPr lang="ru-RU" dirty="0" smtClean="0"/>
              <a:t>становить </a:t>
            </a:r>
            <a:r>
              <a:rPr lang="ru-RU" dirty="0" err="1" smtClean="0"/>
              <a:t>менше</a:t>
            </a:r>
            <a:r>
              <a:rPr lang="ru-RU" dirty="0" smtClean="0"/>
              <a:t> 0,5 %</a:t>
            </a:r>
            <a:r>
              <a:rPr lang="uk-UA" dirty="0" smtClean="0"/>
              <a:t>). </a:t>
            </a:r>
          </a:p>
          <a:p>
            <a:pPr marL="651510" indent="-514350">
              <a:buNone/>
            </a:pPr>
            <a:r>
              <a:rPr lang="uk-UA" dirty="0" smtClean="0"/>
              <a:t>Підвищення рівня забезпеченості підприємств енергетичними ресурсами характеризує зміцнення і розвиток їхньої матеріально-технічної бази.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68412"/>
          </a:xfrm>
        </p:spPr>
        <p:txBody>
          <a:bodyPr>
            <a:normAutofit fontScale="90000"/>
          </a:bodyPr>
          <a:lstStyle/>
          <a:p>
            <a:r>
              <a:rPr lang="ru-RU" sz="3100" dirty="0" err="1" smtClean="0"/>
              <a:t>Показники</a:t>
            </a:r>
            <a:r>
              <a:rPr lang="ru-RU" sz="3100" dirty="0" smtClean="0"/>
              <a:t> </a:t>
            </a:r>
            <a:r>
              <a:rPr lang="ru-RU" sz="3100" dirty="0" err="1" smtClean="0"/>
              <a:t>рівня</a:t>
            </a:r>
            <a:r>
              <a:rPr lang="ru-RU" sz="3100" dirty="0" smtClean="0"/>
              <a:t> </a:t>
            </a:r>
            <a:r>
              <a:rPr lang="ru-RU" sz="3100" dirty="0" err="1" smtClean="0"/>
              <a:t>забезпеченості</a:t>
            </a:r>
            <a:r>
              <a:rPr lang="ru-RU" sz="3100" dirty="0" smtClean="0"/>
              <a:t> аграрного </a:t>
            </a:r>
            <a:r>
              <a:rPr lang="ru-RU" sz="3100" dirty="0" err="1" smtClean="0"/>
              <a:t>підприємства</a:t>
            </a:r>
            <a:r>
              <a:rPr lang="ru-RU" sz="3100" dirty="0" smtClean="0"/>
              <a:t> </a:t>
            </a:r>
            <a:r>
              <a:rPr lang="ru-RU" sz="3100" dirty="0" err="1" smtClean="0"/>
              <a:t>енергетичними</a:t>
            </a:r>
            <a:r>
              <a:rPr lang="ru-RU" sz="3100" dirty="0" smtClean="0"/>
              <a:t/>
            </a:r>
            <a:br>
              <a:rPr lang="ru-RU" sz="3100" dirty="0" smtClean="0"/>
            </a:br>
            <a:r>
              <a:rPr lang="ru-RU" sz="3100" dirty="0" smtClean="0"/>
              <a:t>ресурсами: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/>
              <a:t>— </a:t>
            </a:r>
            <a:r>
              <a:rPr lang="ru-RU" i="1" dirty="0" err="1" smtClean="0"/>
              <a:t>енергозабезпеченість</a:t>
            </a:r>
            <a:r>
              <a:rPr lang="ru-RU" i="1" dirty="0" smtClean="0"/>
              <a:t> </a:t>
            </a:r>
            <a:r>
              <a:rPr lang="ru-RU" i="1" dirty="0" err="1" smtClean="0"/>
              <a:t>підприємства</a:t>
            </a:r>
            <a:r>
              <a:rPr lang="ru-RU" i="1" dirty="0" smtClean="0"/>
              <a:t> </a:t>
            </a:r>
            <a:r>
              <a:rPr lang="ru-RU" dirty="0" smtClean="0"/>
              <a:t>— </a:t>
            </a:r>
            <a:r>
              <a:rPr lang="ru-RU" dirty="0" err="1" smtClean="0"/>
              <a:t>кількість</a:t>
            </a:r>
            <a:r>
              <a:rPr lang="ru-RU" dirty="0" smtClean="0"/>
              <a:t> </a:t>
            </a:r>
            <a:r>
              <a:rPr lang="ru-RU" dirty="0" err="1" smtClean="0"/>
              <a:t>енергетичних</a:t>
            </a:r>
            <a:r>
              <a:rPr lang="ru-RU" dirty="0" smtClean="0"/>
              <a:t> </a:t>
            </a:r>
            <a:r>
              <a:rPr lang="ru-RU" dirty="0" err="1" smtClean="0"/>
              <a:t>потужностей</a:t>
            </a:r>
            <a:r>
              <a:rPr lang="ru-RU" dirty="0" smtClean="0"/>
              <a:t> (к. с.)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розрахунку</a:t>
            </a:r>
            <a:r>
              <a:rPr lang="ru-RU" dirty="0" smtClean="0"/>
              <a:t> на 100 га </a:t>
            </a:r>
            <a:r>
              <a:rPr lang="ru-RU" dirty="0" err="1" smtClean="0"/>
              <a:t>посівної</a:t>
            </a:r>
            <a:r>
              <a:rPr lang="ru-RU" dirty="0" smtClean="0"/>
              <a:t> </a:t>
            </a:r>
            <a:r>
              <a:rPr lang="ru-RU" dirty="0" err="1" smtClean="0"/>
              <a:t>площі</a:t>
            </a:r>
            <a:r>
              <a:rPr lang="ru-RU" dirty="0" smtClean="0"/>
              <a:t>;</a:t>
            </a:r>
          </a:p>
          <a:p>
            <a:pPr>
              <a:buNone/>
            </a:pPr>
            <a:r>
              <a:rPr lang="ru-RU" dirty="0" smtClean="0"/>
              <a:t>— </a:t>
            </a:r>
            <a:r>
              <a:rPr lang="ru-RU" i="1" dirty="0" err="1" smtClean="0"/>
              <a:t>енергоозброєність</a:t>
            </a:r>
            <a:r>
              <a:rPr lang="ru-RU" i="1" dirty="0" smtClean="0"/>
              <a:t> </a:t>
            </a:r>
            <a:r>
              <a:rPr lang="ru-RU" i="1" dirty="0" err="1" smtClean="0"/>
              <a:t>праці</a:t>
            </a:r>
            <a:r>
              <a:rPr lang="ru-RU" i="1" dirty="0" smtClean="0"/>
              <a:t> — </a:t>
            </a:r>
            <a:r>
              <a:rPr lang="ru-RU" dirty="0" err="1" smtClean="0"/>
              <a:t>кількість</a:t>
            </a:r>
            <a:r>
              <a:rPr lang="ru-RU" dirty="0" smtClean="0"/>
              <a:t> </a:t>
            </a:r>
            <a:r>
              <a:rPr lang="ru-RU" dirty="0" err="1" smtClean="0"/>
              <a:t>енергетичних</a:t>
            </a:r>
            <a:r>
              <a:rPr lang="ru-RU" dirty="0" smtClean="0"/>
              <a:t> </a:t>
            </a:r>
            <a:r>
              <a:rPr lang="ru-RU" dirty="0" err="1" smtClean="0"/>
              <a:t>потужностей</a:t>
            </a:r>
            <a:r>
              <a:rPr lang="ru-RU" dirty="0" smtClean="0"/>
              <a:t> (к. с.)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розрахунку</a:t>
            </a:r>
            <a:r>
              <a:rPr lang="ru-RU" dirty="0" smtClean="0"/>
              <a:t> на одного </a:t>
            </a:r>
            <a:r>
              <a:rPr lang="ru-RU" dirty="0" err="1" smtClean="0"/>
              <a:t>середньорічного</a:t>
            </a:r>
            <a:r>
              <a:rPr lang="ru-RU" dirty="0" smtClean="0"/>
              <a:t> </a:t>
            </a:r>
            <a:r>
              <a:rPr lang="ru-RU" dirty="0" err="1" smtClean="0"/>
              <a:t>працівника</a:t>
            </a:r>
            <a:r>
              <a:rPr lang="ru-RU" dirty="0" smtClean="0"/>
              <a:t>, </a:t>
            </a:r>
            <a:r>
              <a:rPr lang="ru-RU" dirty="0" err="1" smtClean="0"/>
              <a:t>зайнятого</a:t>
            </a:r>
            <a:r>
              <a:rPr lang="ru-RU" dirty="0" smtClean="0"/>
              <a:t> в </a:t>
            </a:r>
            <a:r>
              <a:rPr lang="ru-RU" dirty="0" err="1" smtClean="0"/>
              <a:t>сільськогосподарському</a:t>
            </a:r>
            <a:r>
              <a:rPr lang="ru-RU" dirty="0" smtClean="0"/>
              <a:t> </a:t>
            </a:r>
            <a:r>
              <a:rPr lang="ru-RU" dirty="0" err="1" smtClean="0"/>
              <a:t>виробництві</a:t>
            </a:r>
            <a:r>
              <a:rPr lang="ru-RU" dirty="0" smtClean="0"/>
              <a:t>.</a:t>
            </a:r>
          </a:p>
          <a:p>
            <a:pPr algn="just"/>
            <a:r>
              <a:rPr lang="ru-RU" dirty="0" smtClean="0"/>
              <a:t>Особливо </a:t>
            </a:r>
            <a:r>
              <a:rPr lang="ru-RU" dirty="0" err="1" smtClean="0"/>
              <a:t>високий</a:t>
            </a:r>
            <a:r>
              <a:rPr lang="ru-RU" dirty="0" smtClean="0"/>
              <a:t> </a:t>
            </a:r>
            <a:r>
              <a:rPr lang="ru-RU" dirty="0" err="1" smtClean="0"/>
              <a:t>рівень</a:t>
            </a:r>
            <a:r>
              <a:rPr lang="ru-RU" dirty="0" smtClean="0"/>
              <a:t> </a:t>
            </a:r>
            <a:r>
              <a:rPr lang="ru-RU" dirty="0" err="1" smtClean="0"/>
              <a:t>енергозабезпеченості</a:t>
            </a:r>
            <a:r>
              <a:rPr lang="ru-RU" dirty="0" smtClean="0"/>
              <a:t> у </a:t>
            </a:r>
            <a:r>
              <a:rPr lang="ru-RU" dirty="0" err="1" smtClean="0"/>
              <a:t>передових</a:t>
            </a:r>
            <a:r>
              <a:rPr lang="ru-RU" dirty="0" smtClean="0"/>
              <a:t> </a:t>
            </a:r>
            <a:r>
              <a:rPr lang="ru-RU" dirty="0" err="1" smtClean="0"/>
              <a:t>господарствах</a:t>
            </a:r>
            <a:r>
              <a:rPr lang="ru-RU" dirty="0" smtClean="0"/>
              <a:t> </a:t>
            </a:r>
            <a:r>
              <a:rPr lang="ru-RU" dirty="0" err="1" smtClean="0"/>
              <a:t>України</a:t>
            </a:r>
            <a:r>
              <a:rPr lang="ru-RU" dirty="0" smtClean="0"/>
              <a:t>, де на 100 га </a:t>
            </a:r>
            <a:r>
              <a:rPr lang="ru-RU" dirty="0" err="1" smtClean="0"/>
              <a:t>посівної</a:t>
            </a:r>
            <a:r>
              <a:rPr lang="ru-RU" dirty="0" smtClean="0"/>
              <a:t> </a:t>
            </a:r>
            <a:r>
              <a:rPr lang="ru-RU" dirty="0" err="1" smtClean="0"/>
              <a:t>площі</a:t>
            </a:r>
            <a:r>
              <a:rPr lang="ru-RU" dirty="0" smtClean="0"/>
              <a:t> </a:t>
            </a:r>
            <a:r>
              <a:rPr lang="ru-RU" dirty="0" err="1" smtClean="0"/>
              <a:t>припадає</a:t>
            </a:r>
            <a:r>
              <a:rPr lang="ru-RU" dirty="0" smtClean="0"/>
              <a:t> 800-900 к. с. </a:t>
            </a:r>
            <a:r>
              <a:rPr lang="ru-RU" dirty="0" err="1" smtClean="0"/>
              <a:t>енергетичних</a:t>
            </a:r>
            <a:r>
              <a:rPr lang="ru-RU" dirty="0" smtClean="0"/>
              <a:t> </a:t>
            </a:r>
            <a:r>
              <a:rPr lang="ru-RU" dirty="0" err="1" smtClean="0"/>
              <a:t>потужностей</a:t>
            </a:r>
            <a:r>
              <a:rPr lang="ru-RU" dirty="0" smtClean="0"/>
              <a:t>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err="1" smtClean="0"/>
              <a:t>Оцінка</a:t>
            </a:r>
            <a:r>
              <a:rPr lang="ru-RU" dirty="0" smtClean="0"/>
              <a:t> </a:t>
            </a:r>
            <a:r>
              <a:rPr lang="ru-RU" dirty="0" err="1" smtClean="0"/>
              <a:t>рівня</a:t>
            </a:r>
            <a:r>
              <a:rPr lang="ru-RU" dirty="0" smtClean="0"/>
              <a:t> </a:t>
            </a:r>
            <a:r>
              <a:rPr lang="ru-RU" dirty="0" err="1" smtClean="0"/>
              <a:t>використання</a:t>
            </a:r>
            <a:r>
              <a:rPr lang="ru-RU" dirty="0" smtClean="0"/>
              <a:t> </a:t>
            </a:r>
            <a:r>
              <a:rPr lang="ru-RU" dirty="0" err="1" smtClean="0"/>
              <a:t>електроенергії</a:t>
            </a:r>
            <a:r>
              <a:rPr lang="ru-RU" dirty="0" smtClean="0"/>
              <a:t> на </a:t>
            </a:r>
            <a:r>
              <a:rPr lang="ru-RU" dirty="0" err="1" smtClean="0"/>
              <a:t>підприємствах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 smtClean="0"/>
              <a:t>провадиться</a:t>
            </a:r>
            <a:r>
              <a:rPr lang="ru-RU" dirty="0" smtClean="0"/>
              <a:t> на </a:t>
            </a:r>
            <a:r>
              <a:rPr lang="ru-RU" dirty="0" err="1" smtClean="0"/>
              <a:t>основі</a:t>
            </a:r>
            <a:r>
              <a:rPr lang="ru-RU" dirty="0" smtClean="0"/>
              <a:t> </a:t>
            </a:r>
            <a:r>
              <a:rPr lang="ru-RU" dirty="0" err="1" smtClean="0"/>
              <a:t>показника</a:t>
            </a:r>
            <a:r>
              <a:rPr lang="ru-RU" dirty="0" smtClean="0"/>
              <a:t> </a:t>
            </a:r>
            <a:r>
              <a:rPr lang="ru-RU" i="1" dirty="0" err="1" smtClean="0"/>
              <a:t>електроозброеність</a:t>
            </a:r>
            <a:r>
              <a:rPr lang="ru-RU" i="1" dirty="0" smtClean="0"/>
              <a:t> </a:t>
            </a:r>
            <a:r>
              <a:rPr lang="ru-RU" i="1" dirty="0" err="1" smtClean="0"/>
              <a:t>праці</a:t>
            </a:r>
            <a:r>
              <a:rPr lang="ru-RU" i="1" dirty="0" smtClean="0"/>
              <a:t>, </a:t>
            </a:r>
            <a:r>
              <a:rPr lang="ru-RU" dirty="0" err="1" smtClean="0"/>
              <a:t>який</a:t>
            </a:r>
            <a:r>
              <a:rPr lang="ru-RU" dirty="0" smtClean="0"/>
              <a:t> </a:t>
            </a:r>
            <a:r>
              <a:rPr lang="ru-RU" dirty="0" err="1" smtClean="0"/>
              <a:t>визначається</a:t>
            </a:r>
            <a:r>
              <a:rPr lang="ru-RU" dirty="0" smtClean="0"/>
              <a:t> </a:t>
            </a:r>
            <a:r>
              <a:rPr lang="ru-RU" dirty="0" err="1" smtClean="0"/>
              <a:t>кількістю</a:t>
            </a:r>
            <a:r>
              <a:rPr lang="ru-RU" dirty="0" smtClean="0"/>
              <a:t> </a:t>
            </a:r>
            <a:r>
              <a:rPr lang="ru-RU" dirty="0" err="1" smtClean="0"/>
              <a:t>електроенергії</a:t>
            </a:r>
            <a:r>
              <a:rPr lang="ru-RU" dirty="0" smtClean="0"/>
              <a:t>, </a:t>
            </a:r>
            <a:r>
              <a:rPr lang="ru-RU" dirty="0" err="1" smtClean="0"/>
              <a:t>використаної</a:t>
            </a:r>
            <a:r>
              <a:rPr lang="ru-RU" dirty="0" smtClean="0"/>
              <a:t> на </a:t>
            </a:r>
            <a:r>
              <a:rPr lang="ru-RU" dirty="0" err="1" smtClean="0"/>
              <a:t>виробничі</a:t>
            </a:r>
            <a:r>
              <a:rPr lang="ru-RU" dirty="0" smtClean="0"/>
              <a:t> потреби,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розрахунку</a:t>
            </a:r>
            <a:r>
              <a:rPr lang="ru-RU" dirty="0" smtClean="0"/>
              <a:t> на одного </a:t>
            </a:r>
            <a:r>
              <a:rPr lang="ru-RU" dirty="0" err="1" smtClean="0"/>
              <a:t>середньорічного</a:t>
            </a:r>
            <a:r>
              <a:rPr lang="ru-RU" dirty="0" smtClean="0"/>
              <a:t> </a:t>
            </a:r>
            <a:r>
              <a:rPr lang="ru-RU" dirty="0" err="1" smtClean="0"/>
              <a:t>працівника</a:t>
            </a:r>
            <a:r>
              <a:rPr lang="ru-RU" dirty="0" smtClean="0"/>
              <a:t> </a:t>
            </a:r>
            <a:r>
              <a:rPr lang="ru-RU" dirty="0" err="1" smtClean="0"/>
              <a:t>сільськогосподарського</a:t>
            </a:r>
            <a:r>
              <a:rPr lang="ru-RU" dirty="0" smtClean="0"/>
              <a:t> </a:t>
            </a:r>
            <a:r>
              <a:rPr lang="ru-RU" dirty="0" err="1" smtClean="0"/>
              <a:t>виробництва</a:t>
            </a:r>
            <a:r>
              <a:rPr lang="ru-RU" dirty="0" smtClean="0"/>
              <a:t>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797040"/>
          </a:xfrm>
        </p:spPr>
        <p:txBody>
          <a:bodyPr>
            <a:noAutofit/>
          </a:bodyPr>
          <a:lstStyle/>
          <a:p>
            <a:r>
              <a:rPr lang="ru-RU" sz="5400" dirty="0" err="1" smtClean="0"/>
              <a:t>Впровадження</a:t>
            </a:r>
            <a:r>
              <a:rPr lang="ru-RU" sz="5400" dirty="0" smtClean="0"/>
              <a:t> </a:t>
            </a:r>
            <a:r>
              <a:rPr lang="ru-RU" sz="5400" dirty="0" err="1" smtClean="0"/>
              <a:t>енергозберігаючих</a:t>
            </a:r>
            <a:r>
              <a:rPr lang="ru-RU" sz="5400" dirty="0" smtClean="0"/>
              <a:t> </a:t>
            </a:r>
            <a:r>
              <a:rPr lang="ru-RU" sz="5400" dirty="0" err="1" smtClean="0"/>
              <a:t>технологій</a:t>
            </a:r>
            <a:endParaRPr lang="ru-RU" sz="54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714620"/>
            <a:ext cx="8229600" cy="3594740"/>
          </a:xfrm>
        </p:spPr>
        <p:txBody>
          <a:bodyPr/>
          <a:lstStyle/>
          <a:p>
            <a:r>
              <a:rPr lang="ru-RU" sz="3600" dirty="0" smtClean="0"/>
              <a:t>повинно стати одним </a:t>
            </a:r>
            <a:r>
              <a:rPr lang="ru-RU" sz="3600" dirty="0" err="1" smtClean="0"/>
              <a:t>з</a:t>
            </a:r>
            <a:r>
              <a:rPr lang="ru-RU" sz="3600" dirty="0" smtClean="0"/>
              <a:t> </a:t>
            </a:r>
            <a:r>
              <a:rPr lang="ru-RU" sz="3600" dirty="0" err="1" smtClean="0"/>
              <a:t>головних</a:t>
            </a:r>
            <a:r>
              <a:rPr lang="ru-RU" sz="3600" dirty="0" smtClean="0"/>
              <a:t> </a:t>
            </a:r>
            <a:r>
              <a:rPr lang="ru-RU" sz="3600" dirty="0" err="1" smtClean="0"/>
              <a:t>джерел</a:t>
            </a:r>
            <a:r>
              <a:rPr lang="ru-RU" sz="3600" dirty="0" smtClean="0"/>
              <a:t> </a:t>
            </a:r>
            <a:r>
              <a:rPr lang="ru-RU" sz="3600" dirty="0" err="1" smtClean="0"/>
              <a:t>задоволення</a:t>
            </a:r>
            <a:r>
              <a:rPr lang="ru-RU" sz="3600" dirty="0" smtClean="0"/>
              <a:t> </a:t>
            </a:r>
            <a:r>
              <a:rPr lang="ru-RU" sz="3600" dirty="0" err="1" smtClean="0"/>
              <a:t>зростаючих</a:t>
            </a:r>
            <a:r>
              <a:rPr lang="ru-RU" sz="3600" dirty="0" smtClean="0"/>
              <a:t> потреб </a:t>
            </a:r>
            <a:r>
              <a:rPr lang="ru-RU" sz="3600" dirty="0" err="1" smtClean="0"/>
              <a:t>господарств</a:t>
            </a:r>
            <a:r>
              <a:rPr lang="ru-RU" sz="3600" dirty="0" smtClean="0"/>
              <a:t> в </a:t>
            </a:r>
            <a:r>
              <a:rPr lang="ru-RU" sz="3600" dirty="0" err="1" smtClean="0"/>
              <a:t>енергетичних</a:t>
            </a:r>
            <a:r>
              <a:rPr lang="ru-RU" sz="3600" dirty="0" smtClean="0"/>
              <a:t> ресурсах, </a:t>
            </a:r>
            <a:r>
              <a:rPr lang="ru-RU" sz="3600" dirty="0" err="1" smtClean="0"/>
              <a:t>сприяти</a:t>
            </a:r>
            <a:r>
              <a:rPr lang="ru-RU" sz="3600" dirty="0" smtClean="0"/>
              <a:t> </a:t>
            </a:r>
            <a:r>
              <a:rPr lang="ru-RU" sz="3600" dirty="0" err="1" smtClean="0"/>
              <a:t>підвищенню</a:t>
            </a:r>
            <a:r>
              <a:rPr lang="ru-RU" sz="3600" dirty="0" smtClean="0"/>
              <a:t> </a:t>
            </a:r>
            <a:r>
              <a:rPr lang="ru-RU" sz="3600" dirty="0" err="1" smtClean="0"/>
              <a:t>ефективності</a:t>
            </a:r>
            <a:r>
              <a:rPr lang="ru-RU" sz="3600" dirty="0" smtClean="0"/>
              <a:t> </a:t>
            </a:r>
            <a:r>
              <a:rPr lang="ru-RU" sz="3600" dirty="0" err="1" smtClean="0"/>
              <a:t>виробництва</a:t>
            </a:r>
            <a:r>
              <a:rPr lang="ru-RU" sz="3600" dirty="0" smtClean="0"/>
              <a:t>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725602"/>
          </a:xfrm>
        </p:spPr>
        <p:txBody>
          <a:bodyPr>
            <a:normAutofit fontScale="90000"/>
          </a:bodyPr>
          <a:lstStyle/>
          <a:p>
            <a:r>
              <a:rPr lang="ru-RU" i="1" dirty="0" err="1" smtClean="0"/>
              <a:t>Механізація</a:t>
            </a:r>
            <a:r>
              <a:rPr lang="ru-RU" i="1" dirty="0" smtClean="0"/>
              <a:t> </a:t>
            </a:r>
            <a:r>
              <a:rPr lang="ru-RU" i="1" dirty="0" err="1" smtClean="0"/>
              <a:t>сільськогосподарського</a:t>
            </a:r>
            <a:r>
              <a:rPr lang="ru-RU" i="1" dirty="0" smtClean="0"/>
              <a:t> </a:t>
            </a:r>
            <a:r>
              <a:rPr lang="ru-RU" i="1" dirty="0" err="1" smtClean="0"/>
              <a:t>виробництва</a:t>
            </a:r>
            <a:r>
              <a:rPr lang="ru-RU" i="1" dirty="0" smtClean="0"/>
              <a:t>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214554"/>
            <a:ext cx="8229600" cy="4094806"/>
          </a:xfrm>
        </p:spPr>
        <p:txBody>
          <a:bodyPr/>
          <a:lstStyle/>
          <a:p>
            <a:r>
              <a:rPr lang="ru-RU" i="1" dirty="0" smtClean="0"/>
              <a:t>— </a:t>
            </a:r>
            <a:r>
              <a:rPr lang="ru-RU" i="1" dirty="0" err="1" smtClean="0"/>
              <a:t>це</a:t>
            </a:r>
            <a:r>
              <a:rPr lang="ru-RU" i="1" dirty="0" smtClean="0"/>
              <a:t> </a:t>
            </a:r>
            <a:r>
              <a:rPr lang="ru-RU" i="1" dirty="0" err="1" smtClean="0"/>
              <a:t>процес</a:t>
            </a:r>
            <a:r>
              <a:rPr lang="ru-RU" i="1" dirty="0" smtClean="0"/>
              <a:t> </a:t>
            </a:r>
            <a:r>
              <a:rPr lang="ru-RU" i="1" dirty="0" err="1" smtClean="0"/>
              <a:t>заміни</a:t>
            </a:r>
            <a:r>
              <a:rPr lang="ru-RU" i="1" dirty="0" smtClean="0"/>
              <a:t> </a:t>
            </a:r>
            <a:r>
              <a:rPr lang="ru-RU" i="1" dirty="0" err="1" smtClean="0"/>
              <a:t>ручної</a:t>
            </a:r>
            <a:r>
              <a:rPr lang="ru-RU" i="1" dirty="0" smtClean="0"/>
              <a:t> </a:t>
            </a:r>
            <a:r>
              <a:rPr lang="ru-RU" i="1" dirty="0" err="1" smtClean="0"/>
              <a:t>праці</a:t>
            </a:r>
            <a:r>
              <a:rPr lang="ru-RU" i="1" dirty="0" smtClean="0"/>
              <a:t> машинною, </a:t>
            </a:r>
            <a:r>
              <a:rPr lang="ru-RU" i="1" dirty="0" err="1" smtClean="0"/>
              <a:t>окремих</a:t>
            </a:r>
            <a:r>
              <a:rPr lang="ru-RU" i="1" dirty="0" smtClean="0"/>
              <a:t> машин — системою машин, а </a:t>
            </a:r>
            <a:r>
              <a:rPr lang="ru-RU" i="1" dirty="0" err="1" smtClean="0"/>
              <a:t>також</a:t>
            </a:r>
            <a:r>
              <a:rPr lang="ru-RU" i="1" dirty="0" smtClean="0"/>
              <a:t> </a:t>
            </a:r>
            <a:r>
              <a:rPr lang="ru-RU" i="1" dirty="0" err="1" smtClean="0"/>
              <a:t>впровадження</a:t>
            </a:r>
            <a:r>
              <a:rPr lang="ru-RU" i="1" dirty="0" smtClean="0"/>
              <a:t> </a:t>
            </a:r>
            <a:r>
              <a:rPr lang="ru-RU" i="1" dirty="0" err="1" smtClean="0"/>
              <a:t>їх</a:t>
            </a:r>
            <a:r>
              <a:rPr lang="ru-RU" i="1" dirty="0" smtClean="0"/>
              <a:t> </a:t>
            </a:r>
            <a:r>
              <a:rPr lang="ru-RU" i="1" dirty="0" err="1" smtClean="0"/>
              <a:t>автоматизованих</a:t>
            </a:r>
            <a:r>
              <a:rPr lang="ru-RU" i="1" dirty="0" smtClean="0"/>
              <a:t> систем. </a:t>
            </a:r>
            <a:r>
              <a:rPr lang="ru-RU" dirty="0" err="1" smtClean="0"/>
              <a:t>Механізація</a:t>
            </a:r>
            <a:r>
              <a:rPr lang="ru-RU" dirty="0" smtClean="0"/>
              <a:t> </a:t>
            </a:r>
            <a:r>
              <a:rPr lang="ru-RU" dirty="0" err="1" smtClean="0"/>
              <a:t>виробництва</a:t>
            </a:r>
            <a:r>
              <a:rPr lang="ru-RU" dirty="0" smtClean="0"/>
              <a:t> </a:t>
            </a:r>
            <a:r>
              <a:rPr lang="ru-RU" dirty="0" err="1" smtClean="0"/>
              <a:t>є</a:t>
            </a:r>
            <a:r>
              <a:rPr lang="ru-RU" dirty="0" smtClean="0"/>
              <a:t> </a:t>
            </a:r>
            <a:r>
              <a:rPr lang="ru-RU" dirty="0" err="1" smtClean="0"/>
              <a:t>об'єктивним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закономірним</a:t>
            </a:r>
            <a:r>
              <a:rPr lang="ru-RU" dirty="0" smtClean="0"/>
              <a:t> </a:t>
            </a:r>
            <a:r>
              <a:rPr lang="ru-RU" dirty="0" err="1" smtClean="0"/>
              <a:t>процесом</a:t>
            </a:r>
            <a:r>
              <a:rPr lang="ru-RU" dirty="0" smtClean="0"/>
              <a:t> </a:t>
            </a:r>
            <a:r>
              <a:rPr lang="ru-RU" dirty="0" err="1" smtClean="0"/>
              <a:t>удосконалення</a:t>
            </a:r>
            <a:r>
              <a:rPr lang="ru-RU" dirty="0" smtClean="0"/>
              <a:t> </a:t>
            </a:r>
            <a:r>
              <a:rPr lang="ru-RU" dirty="0" err="1" smtClean="0"/>
              <a:t>матеріально-технічної</a:t>
            </a:r>
            <a:r>
              <a:rPr lang="ru-RU" dirty="0" smtClean="0"/>
              <a:t> </a:t>
            </a:r>
            <a:r>
              <a:rPr lang="ru-RU" dirty="0" err="1" smtClean="0"/>
              <a:t>бази</a:t>
            </a:r>
            <a:r>
              <a:rPr lang="ru-RU" dirty="0" smtClean="0"/>
              <a:t> </a:t>
            </a:r>
            <a:r>
              <a:rPr lang="ru-RU" dirty="0" err="1" smtClean="0"/>
              <a:t>аграрних</a:t>
            </a:r>
            <a:r>
              <a:rPr lang="ru-RU" dirty="0" smtClean="0"/>
              <a:t> </a:t>
            </a:r>
            <a:r>
              <a:rPr lang="ru-RU" dirty="0" err="1" smtClean="0"/>
              <a:t>підприємств</a:t>
            </a:r>
            <a:r>
              <a:rPr lang="ru-RU" dirty="0" smtClean="0"/>
              <a:t>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011354"/>
          </a:xfrm>
        </p:spPr>
        <p:txBody>
          <a:bodyPr>
            <a:normAutofit/>
          </a:bodyPr>
          <a:lstStyle/>
          <a:p>
            <a:r>
              <a:rPr lang="ru-RU" dirty="0" err="1" smtClean="0"/>
              <a:t>Стадії</a:t>
            </a:r>
            <a:r>
              <a:rPr lang="ru-RU" dirty="0" smtClean="0"/>
              <a:t> </a:t>
            </a:r>
            <a:r>
              <a:rPr lang="ru-RU" dirty="0" err="1" smtClean="0"/>
              <a:t>механізації</a:t>
            </a:r>
            <a:r>
              <a:rPr lang="ru-RU" dirty="0" smtClean="0"/>
              <a:t> аграрного </a:t>
            </a:r>
            <a:r>
              <a:rPr lang="ru-RU" dirty="0" err="1" smtClean="0"/>
              <a:t>виробництва</a:t>
            </a:r>
            <a:r>
              <a:rPr lang="ru-RU" dirty="0" smtClean="0"/>
              <a:t> 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3071810"/>
            <a:ext cx="8229600" cy="3237550"/>
          </a:xfrm>
        </p:spPr>
        <p:txBody>
          <a:bodyPr>
            <a:normAutofit fontScale="70000" lnSpcReduction="20000"/>
          </a:bodyPr>
          <a:lstStyle/>
          <a:p>
            <a:r>
              <a:rPr lang="ru-RU" dirty="0" smtClean="0"/>
              <a:t>- </a:t>
            </a:r>
            <a:r>
              <a:rPr lang="ru-RU" dirty="0" err="1" smtClean="0"/>
              <a:t>часткова</a:t>
            </a:r>
            <a:r>
              <a:rPr lang="ru-RU" dirty="0" smtClean="0"/>
              <a:t> </a:t>
            </a:r>
            <a:r>
              <a:rPr lang="ru-RU" dirty="0" err="1" smtClean="0"/>
              <a:t>механізація</a:t>
            </a:r>
            <a:r>
              <a:rPr lang="ru-RU" dirty="0" smtClean="0"/>
              <a:t> - </a:t>
            </a:r>
            <a:r>
              <a:rPr lang="ru-RU" dirty="0" err="1" smtClean="0"/>
              <a:t>окремі</a:t>
            </a:r>
            <a:r>
              <a:rPr lang="ru-RU" dirty="0" smtClean="0"/>
              <a:t> </a:t>
            </a:r>
            <a:r>
              <a:rPr lang="ru-RU" dirty="0" err="1" smtClean="0"/>
              <a:t>виробничі</a:t>
            </a:r>
            <a:r>
              <a:rPr lang="ru-RU" dirty="0" smtClean="0"/>
              <a:t> </a:t>
            </a:r>
            <a:r>
              <a:rPr lang="ru-RU" dirty="0" err="1" smtClean="0"/>
              <a:t>процеси</a:t>
            </a:r>
            <a:r>
              <a:rPr lang="ru-RU" dirty="0" smtClean="0"/>
              <a:t> </a:t>
            </a:r>
            <a:r>
              <a:rPr lang="ru-RU" dirty="0" err="1" smtClean="0"/>
              <a:t>механізовані</a:t>
            </a:r>
            <a:r>
              <a:rPr lang="ru-RU" dirty="0" smtClean="0"/>
              <a:t>, а </a:t>
            </a:r>
            <a:r>
              <a:rPr lang="ru-RU" dirty="0" err="1" smtClean="0"/>
              <a:t>решта</a:t>
            </a:r>
            <a:r>
              <a:rPr lang="ru-RU" dirty="0" smtClean="0"/>
              <a:t> </a:t>
            </a:r>
            <a:r>
              <a:rPr lang="ru-RU" dirty="0" err="1" smtClean="0"/>
              <a:t>виконується</a:t>
            </a:r>
            <a:r>
              <a:rPr lang="ru-RU" dirty="0" smtClean="0"/>
              <a:t> </a:t>
            </a:r>
            <a:r>
              <a:rPr lang="ru-RU" dirty="0" err="1" smtClean="0"/>
              <a:t>ручним</a:t>
            </a:r>
            <a:r>
              <a:rPr lang="ru-RU" dirty="0" smtClean="0"/>
              <a:t> способом;</a:t>
            </a:r>
          </a:p>
          <a:p>
            <a:r>
              <a:rPr lang="ru-RU" dirty="0" smtClean="0"/>
              <a:t>- комплексна </a:t>
            </a:r>
            <a:r>
              <a:rPr lang="ru-RU" dirty="0" err="1" smtClean="0"/>
              <a:t>механізація</a:t>
            </a:r>
            <a:r>
              <a:rPr lang="ru-RU" dirty="0" smtClean="0"/>
              <a:t> </a:t>
            </a:r>
            <a:r>
              <a:rPr lang="ru-RU" dirty="0" err="1" smtClean="0"/>
              <a:t>передбачає</a:t>
            </a:r>
            <a:r>
              <a:rPr lang="ru-RU" dirty="0" smtClean="0"/>
              <a:t> </a:t>
            </a:r>
            <a:r>
              <a:rPr lang="ru-RU" dirty="0" err="1" smtClean="0"/>
              <a:t>виконання</a:t>
            </a:r>
            <a:r>
              <a:rPr lang="ru-RU" dirty="0" smtClean="0"/>
              <a:t> </a:t>
            </a:r>
            <a:r>
              <a:rPr lang="ru-RU" dirty="0" err="1" smtClean="0"/>
              <a:t>всіх</a:t>
            </a:r>
            <a:r>
              <a:rPr lang="ru-RU" dirty="0" smtClean="0"/>
              <a:t> </a:t>
            </a:r>
            <a:r>
              <a:rPr lang="ru-RU" dirty="0" err="1" smtClean="0"/>
              <a:t>процесів</a:t>
            </a:r>
            <a:r>
              <a:rPr lang="ru-RU" dirty="0" smtClean="0"/>
              <a:t> </a:t>
            </a:r>
            <a:r>
              <a:rPr lang="ru-RU" dirty="0" err="1" smtClean="0"/>
              <a:t>механічними</a:t>
            </a:r>
            <a:r>
              <a:rPr lang="ru-RU" dirty="0" smtClean="0"/>
              <a:t> </a:t>
            </a:r>
            <a:r>
              <a:rPr lang="ru-RU" dirty="0" err="1" smtClean="0"/>
              <a:t>засобами</a:t>
            </a:r>
            <a:r>
              <a:rPr lang="ru-RU" dirty="0" smtClean="0"/>
              <a:t> при </a:t>
            </a:r>
            <a:r>
              <a:rPr lang="ru-RU" dirty="0" err="1" smtClean="0"/>
              <a:t>збереженні</a:t>
            </a:r>
            <a:r>
              <a:rPr lang="ru-RU" dirty="0" smtClean="0"/>
              <a:t> ручного </a:t>
            </a:r>
            <a:r>
              <a:rPr lang="ru-RU" dirty="0" err="1" smtClean="0"/>
              <a:t>управління</a:t>
            </a:r>
            <a:r>
              <a:rPr lang="ru-RU" dirty="0" smtClean="0"/>
              <a:t> машинами;</a:t>
            </a:r>
          </a:p>
          <a:p>
            <a:r>
              <a:rPr lang="ru-RU" dirty="0" smtClean="0"/>
              <a:t>- </a:t>
            </a:r>
            <a:r>
              <a:rPr lang="ru-RU" dirty="0" err="1" smtClean="0"/>
              <a:t>автоматизована</a:t>
            </a:r>
            <a:r>
              <a:rPr lang="ru-RU" dirty="0" smtClean="0"/>
              <a:t> система машин, коли </a:t>
            </a:r>
            <a:r>
              <a:rPr lang="ru-RU" dirty="0" err="1" smtClean="0"/>
              <a:t>усі</a:t>
            </a:r>
            <a:r>
              <a:rPr lang="ru-RU" dirty="0" smtClean="0"/>
              <a:t> </a:t>
            </a:r>
            <a:r>
              <a:rPr lang="ru-RU" dirty="0" err="1" smtClean="0"/>
              <a:t>виробничі</a:t>
            </a:r>
            <a:r>
              <a:rPr lang="ru-RU" dirty="0" smtClean="0"/>
              <a:t> </a:t>
            </a:r>
            <a:r>
              <a:rPr lang="ru-RU" dirty="0" err="1" smtClean="0"/>
              <a:t>процеси</a:t>
            </a:r>
            <a:r>
              <a:rPr lang="ru-RU" dirty="0" smtClean="0"/>
              <a:t> </a:t>
            </a:r>
            <a:r>
              <a:rPr lang="ru-RU" dirty="0" err="1" smtClean="0"/>
              <a:t>виконуються</a:t>
            </a:r>
            <a:r>
              <a:rPr lang="ru-RU" dirty="0" smtClean="0"/>
              <a:t>, </a:t>
            </a:r>
            <a:r>
              <a:rPr lang="ru-RU" dirty="0" err="1" smtClean="0"/>
              <a:t>регулюються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контролюються</a:t>
            </a:r>
            <a:r>
              <a:rPr lang="ru-RU" dirty="0" smtClean="0"/>
              <a:t> за </a:t>
            </a:r>
            <a:r>
              <a:rPr lang="ru-RU" dirty="0" err="1" smtClean="0"/>
              <a:t>допомогою</a:t>
            </a:r>
            <a:r>
              <a:rPr lang="ru-RU" dirty="0" smtClean="0"/>
              <a:t> </a:t>
            </a:r>
            <a:r>
              <a:rPr lang="ru-RU" dirty="0" err="1" smtClean="0"/>
              <a:t>автоматичних</a:t>
            </a:r>
            <a:r>
              <a:rPr lang="ru-RU" dirty="0" smtClean="0"/>
              <a:t> </a:t>
            </a:r>
            <a:r>
              <a:rPr lang="ru-RU" dirty="0" err="1" smtClean="0"/>
              <a:t>пристроїв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відповідних</a:t>
            </a:r>
            <a:r>
              <a:rPr lang="ru-RU" dirty="0" smtClean="0"/>
              <a:t> </a:t>
            </a:r>
            <a:r>
              <a:rPr lang="ru-RU" dirty="0" err="1" smtClean="0"/>
              <a:t>програм</a:t>
            </a:r>
            <a:r>
              <a:rPr lang="ru-RU" dirty="0" smtClean="0"/>
              <a:t>.</a:t>
            </a:r>
          </a:p>
          <a:p>
            <a:pPr>
              <a:buNone/>
            </a:pPr>
            <a:r>
              <a:rPr lang="ru-RU" dirty="0" smtClean="0"/>
              <a:t> </a:t>
            </a:r>
            <a:r>
              <a:rPr lang="ru-RU" dirty="0" err="1" smtClean="0"/>
              <a:t>Автоматизація</a:t>
            </a:r>
            <a:r>
              <a:rPr lang="ru-RU" dirty="0" smtClean="0"/>
              <a:t> </a:t>
            </a:r>
            <a:r>
              <a:rPr lang="ru-RU" dirty="0" err="1" smtClean="0"/>
              <a:t>сільськогосподарського</a:t>
            </a:r>
            <a:r>
              <a:rPr lang="ru-RU" dirty="0" smtClean="0"/>
              <a:t> </a:t>
            </a:r>
            <a:r>
              <a:rPr lang="ru-RU" dirty="0" err="1" smtClean="0"/>
              <a:t>виробництва</a:t>
            </a:r>
            <a:r>
              <a:rPr lang="ru-RU" dirty="0" smtClean="0"/>
              <a:t> </a:t>
            </a:r>
            <a:r>
              <a:rPr lang="ru-RU" dirty="0" err="1" smtClean="0"/>
              <a:t>найбільш</a:t>
            </a:r>
            <a:r>
              <a:rPr lang="ru-RU" dirty="0" smtClean="0"/>
              <a:t> широко </a:t>
            </a:r>
            <a:r>
              <a:rPr lang="ru-RU" dirty="0" err="1" smtClean="0"/>
              <a:t>застосовується</a:t>
            </a:r>
            <a:r>
              <a:rPr lang="ru-RU" dirty="0" smtClean="0"/>
              <a:t> на </a:t>
            </a:r>
            <a:r>
              <a:rPr lang="ru-RU" dirty="0" err="1" smtClean="0"/>
              <a:t>птахофабриках</a:t>
            </a:r>
            <a:r>
              <a:rPr lang="ru-RU" dirty="0" smtClean="0"/>
              <a:t> та </a:t>
            </a:r>
            <a:r>
              <a:rPr lang="ru-RU" dirty="0" err="1" smtClean="0"/>
              <a:t>інших</a:t>
            </a:r>
            <a:r>
              <a:rPr lang="ru-RU" dirty="0" smtClean="0"/>
              <a:t> великих </a:t>
            </a:r>
            <a:r>
              <a:rPr lang="ru-RU" dirty="0" err="1" smtClean="0"/>
              <a:t>тваринницьких</a:t>
            </a:r>
            <a:r>
              <a:rPr lang="ru-RU" dirty="0" smtClean="0"/>
              <a:t> комплексах.</a:t>
            </a:r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Содержимое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 smtClean="0"/>
              <a:t>Розвиток матеріально-технічної бази аграрних підприємств має забезпечити вимоги індустріалізації сільськогосподарського виробництва, пов'язані із </a:t>
            </a:r>
            <a:r>
              <a:rPr lang="uk-UA" b="1" dirty="0" smtClean="0"/>
              <a:t>застосуванням системи машин </a:t>
            </a:r>
            <a:r>
              <a:rPr lang="uk-UA" dirty="0" smtClean="0"/>
              <a:t>(насамперед для впровадження потокової технології виробництва).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 smtClean="0"/>
              <a:t>ПЛАН</a:t>
            </a:r>
            <a:endParaRPr lang="ru-RU" dirty="0"/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 smtClean="0"/>
              <a:t>1. </a:t>
            </a:r>
            <a:r>
              <a:rPr lang="ru-RU" dirty="0" err="1" smtClean="0"/>
              <a:t>Поняття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особливості</a:t>
            </a:r>
            <a:r>
              <a:rPr lang="ru-RU" dirty="0" smtClean="0"/>
              <a:t> </a:t>
            </a:r>
            <a:r>
              <a:rPr lang="ru-RU" dirty="0" err="1" smtClean="0"/>
              <a:t>матеріально-технічної</a:t>
            </a:r>
            <a:r>
              <a:rPr lang="ru-RU" dirty="0" smtClean="0"/>
              <a:t> </a:t>
            </a:r>
            <a:r>
              <a:rPr lang="ru-RU" dirty="0" err="1" smtClean="0"/>
              <a:t>бази</a:t>
            </a:r>
            <a:r>
              <a:rPr lang="ru-RU" dirty="0" smtClean="0"/>
              <a:t> </a:t>
            </a:r>
            <a:r>
              <a:rPr lang="ru-RU" dirty="0" err="1" smtClean="0"/>
              <a:t>технологічниїх</a:t>
            </a:r>
            <a:r>
              <a:rPr lang="ru-RU" dirty="0" smtClean="0"/>
              <a:t> систем аграрних</a:t>
            </a:r>
          </a:p>
          <a:p>
            <a:r>
              <a:rPr lang="ru-RU" dirty="0" err="1" smtClean="0"/>
              <a:t>підприємств</a:t>
            </a:r>
            <a:r>
              <a:rPr lang="ru-RU" dirty="0" smtClean="0"/>
              <a:t>.</a:t>
            </a:r>
          </a:p>
          <a:p>
            <a:r>
              <a:rPr lang="ru-RU" dirty="0" smtClean="0"/>
              <a:t>2. </a:t>
            </a:r>
            <a:r>
              <a:rPr lang="ru-RU" dirty="0" err="1" smtClean="0"/>
              <a:t>Енергетичні</a:t>
            </a:r>
            <a:r>
              <a:rPr lang="ru-RU" dirty="0" smtClean="0"/>
              <a:t> </a:t>
            </a:r>
            <a:r>
              <a:rPr lang="ru-RU" dirty="0" err="1" smtClean="0"/>
              <a:t>ресурси</a:t>
            </a:r>
            <a:r>
              <a:rPr lang="ru-RU" dirty="0" smtClean="0"/>
              <a:t> технологічних систем </a:t>
            </a:r>
            <a:r>
              <a:rPr lang="ru-RU" dirty="0" err="1" smtClean="0"/>
              <a:t>підприємства</a:t>
            </a:r>
            <a:r>
              <a:rPr lang="ru-RU" dirty="0" smtClean="0"/>
              <a:t>.</a:t>
            </a:r>
          </a:p>
          <a:p>
            <a:r>
              <a:rPr lang="ru-RU" dirty="0" smtClean="0"/>
              <a:t>3. </a:t>
            </a:r>
            <a:r>
              <a:rPr lang="ru-RU" dirty="0" err="1" smtClean="0"/>
              <a:t>Механізація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автоматизація</a:t>
            </a:r>
            <a:r>
              <a:rPr lang="ru-RU" dirty="0" smtClean="0"/>
              <a:t> технологічних систем аграрного </a:t>
            </a:r>
            <a:r>
              <a:rPr lang="ru-RU" dirty="0" err="1" smtClean="0"/>
              <a:t>виробництва</a:t>
            </a:r>
            <a:r>
              <a:rPr lang="ru-RU" dirty="0" smtClean="0"/>
              <a:t>.</a:t>
            </a:r>
          </a:p>
          <a:p>
            <a:r>
              <a:rPr lang="ru-RU" dirty="0" smtClean="0"/>
              <a:t>4. </a:t>
            </a:r>
            <a:r>
              <a:rPr lang="ru-RU" dirty="0" err="1" smtClean="0"/>
              <a:t>Машинно-тракторний</a:t>
            </a:r>
            <a:r>
              <a:rPr lang="ru-RU" dirty="0" smtClean="0"/>
              <a:t> парк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ефективність</a:t>
            </a:r>
            <a:r>
              <a:rPr lang="ru-RU" dirty="0" smtClean="0"/>
              <a:t> </a:t>
            </a:r>
            <a:r>
              <a:rPr lang="ru-RU" dirty="0" err="1" smtClean="0"/>
              <a:t>його</a:t>
            </a:r>
            <a:r>
              <a:rPr lang="ru-RU" dirty="0" smtClean="0"/>
              <a:t> </a:t>
            </a:r>
            <a:r>
              <a:rPr lang="ru-RU" dirty="0" err="1" smtClean="0"/>
              <a:t>використання</a:t>
            </a:r>
            <a:r>
              <a:rPr lang="ru-RU" dirty="0" smtClean="0"/>
              <a:t>.</a:t>
            </a:r>
          </a:p>
          <a:p>
            <a:r>
              <a:rPr lang="ru-RU" dirty="0" smtClean="0"/>
              <a:t>5. </a:t>
            </a:r>
            <a:r>
              <a:rPr lang="ru-RU" dirty="0" err="1" smtClean="0"/>
              <a:t>Транспортні</a:t>
            </a:r>
            <a:r>
              <a:rPr lang="ru-RU" dirty="0" smtClean="0"/>
              <a:t> </a:t>
            </a:r>
            <a:r>
              <a:rPr lang="ru-RU" dirty="0" err="1" smtClean="0"/>
              <a:t>засоби</a:t>
            </a:r>
            <a:r>
              <a:rPr lang="ru-RU" dirty="0" smtClean="0"/>
              <a:t> </a:t>
            </a:r>
            <a:r>
              <a:rPr lang="ru-RU" dirty="0" err="1" smtClean="0"/>
              <a:t>підприємства</a:t>
            </a:r>
            <a:r>
              <a:rPr lang="ru-RU" dirty="0" smtClean="0"/>
              <a:t> та </a:t>
            </a:r>
            <a:r>
              <a:rPr lang="ru-RU" dirty="0" err="1" smtClean="0"/>
              <a:t>їх</a:t>
            </a:r>
            <a:r>
              <a:rPr lang="ru-RU" dirty="0" smtClean="0"/>
              <a:t> </a:t>
            </a:r>
            <a:r>
              <a:rPr lang="ru-RU" dirty="0" err="1" smtClean="0"/>
              <a:t>використання</a:t>
            </a:r>
            <a:r>
              <a:rPr lang="ru-RU" dirty="0" smtClean="0"/>
              <a:t>.</a:t>
            </a:r>
          </a:p>
          <a:p>
            <a:r>
              <a:rPr lang="ru-RU" dirty="0" smtClean="0"/>
              <a:t>6. </a:t>
            </a:r>
            <a:r>
              <a:rPr lang="ru-RU" dirty="0" err="1" smtClean="0"/>
              <a:t>Виробнича</a:t>
            </a:r>
            <a:r>
              <a:rPr lang="ru-RU" dirty="0" smtClean="0"/>
              <a:t> </a:t>
            </a:r>
            <a:r>
              <a:rPr lang="ru-RU" dirty="0" err="1" smtClean="0"/>
              <a:t>потужність</a:t>
            </a:r>
            <a:r>
              <a:rPr lang="ru-RU" dirty="0" smtClean="0"/>
              <a:t> </a:t>
            </a:r>
            <a:r>
              <a:rPr lang="ru-RU" dirty="0" err="1" smtClean="0"/>
              <a:t>підприємства</a:t>
            </a:r>
            <a:r>
              <a:rPr lang="ru-RU" dirty="0" smtClean="0"/>
              <a:t> та </a:t>
            </a:r>
            <a:r>
              <a:rPr lang="ru-RU" dirty="0" err="1" smtClean="0"/>
              <a:t>її</a:t>
            </a:r>
            <a:r>
              <a:rPr lang="ru-RU" dirty="0" smtClean="0"/>
              <a:t> </a:t>
            </a:r>
            <a:r>
              <a:rPr lang="ru-RU" dirty="0" err="1" smtClean="0"/>
              <a:t>використання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i="1" dirty="0" smtClean="0"/>
              <a:t>Система машин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i="1" dirty="0" smtClean="0"/>
              <a:t>— це сукупність різних видів техніки, яка забезпечує послідовне і безперервне виконання робіт у виробничому процесі.</a:t>
            </a:r>
          </a:p>
          <a:p>
            <a:pPr>
              <a:buNone/>
            </a:pPr>
            <a:r>
              <a:rPr lang="uk-UA" i="1" dirty="0" smtClean="0"/>
              <a:t> </a:t>
            </a:r>
            <a:r>
              <a:rPr lang="uk-UA" dirty="0" smtClean="0"/>
              <a:t>Вона є основою впровадження комплексної механізації й автоматизації сільськогосподарського виробництва, втілення найважливіших досягнень науково-технічного прогресу аграрного виробництва.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 smtClean="0"/>
              <a:t>Запровадження і використання системи машин: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dirty="0" smtClean="0"/>
              <a:t>забезпечує збільшення виходу продукції при менших затратах праці і коштів на її одиницю;</a:t>
            </a:r>
          </a:p>
          <a:p>
            <a:r>
              <a:rPr lang="uk-UA" dirty="0" smtClean="0"/>
              <a:t>сприяє поліпшенню умов праці;</a:t>
            </a:r>
          </a:p>
          <a:p>
            <a:r>
              <a:rPr lang="uk-UA" dirty="0" smtClean="0"/>
              <a:t>враховує зональні особливості аграрного виробництва і створює сприятливі умови для життєдіяльності живих організмів;</a:t>
            </a:r>
          </a:p>
          <a:p>
            <a:r>
              <a:rPr lang="ru-RU" dirty="0" smtClean="0"/>
              <a:t>у </a:t>
            </a:r>
            <a:r>
              <a:rPr lang="ru-RU" dirty="0" err="1" smtClean="0"/>
              <a:t>тваринницьких</a:t>
            </a:r>
            <a:r>
              <a:rPr lang="ru-RU" dirty="0" smtClean="0"/>
              <a:t> </a:t>
            </a:r>
            <a:r>
              <a:rPr lang="ru-RU" dirty="0" err="1" smtClean="0"/>
              <a:t>галузях</a:t>
            </a:r>
            <a:r>
              <a:rPr lang="ru-RU" dirty="0" smtClean="0"/>
              <a:t> система машин </a:t>
            </a:r>
            <a:r>
              <a:rPr lang="ru-RU" dirty="0" err="1" smtClean="0"/>
              <a:t>має</a:t>
            </a:r>
            <a:r>
              <a:rPr lang="ru-RU" dirty="0" smtClean="0"/>
              <a:t> </a:t>
            </a:r>
            <a:r>
              <a:rPr lang="ru-RU" dirty="0" err="1" smtClean="0"/>
              <a:t>забезпечувати</a:t>
            </a:r>
            <a:r>
              <a:rPr lang="ru-RU" dirty="0" smtClean="0"/>
              <a:t> </a:t>
            </a:r>
            <a:r>
              <a:rPr lang="ru-RU" dirty="0" err="1" smtClean="0"/>
              <a:t>продуктивне</a:t>
            </a:r>
            <a:r>
              <a:rPr lang="ru-RU" dirty="0" smtClean="0"/>
              <a:t> </a:t>
            </a:r>
            <a:r>
              <a:rPr lang="ru-RU" dirty="0" err="1" smtClean="0"/>
              <a:t>використання</a:t>
            </a:r>
            <a:r>
              <a:rPr lang="ru-RU" dirty="0" smtClean="0"/>
              <a:t> </a:t>
            </a:r>
            <a:r>
              <a:rPr lang="ru-RU" dirty="0" err="1" smtClean="0"/>
              <a:t>худоби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птиці</a:t>
            </a:r>
            <a:r>
              <a:rPr lang="ru-RU" dirty="0" smtClean="0"/>
              <a:t> </a:t>
            </a:r>
            <a:r>
              <a:rPr lang="ru-RU" dirty="0" err="1" smtClean="0"/>
              <a:t>протягом</a:t>
            </a:r>
            <a:r>
              <a:rPr lang="ru-RU" dirty="0" smtClean="0"/>
              <a:t> </a:t>
            </a:r>
            <a:r>
              <a:rPr lang="ru-RU" dirty="0" err="1" smtClean="0"/>
              <a:t>багатьох</a:t>
            </a:r>
            <a:r>
              <a:rPr lang="ru-RU" dirty="0" smtClean="0"/>
              <a:t> </a:t>
            </a:r>
            <a:r>
              <a:rPr lang="ru-RU" dirty="0" err="1" smtClean="0"/>
              <a:t>років</a:t>
            </a:r>
            <a:r>
              <a:rPr lang="ru-RU" dirty="0" smtClean="0"/>
              <a:t>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600" i="1" dirty="0" smtClean="0"/>
              <a:t>Рівень </a:t>
            </a:r>
            <a:r>
              <a:rPr lang="ru-RU" sz="3600" i="1" dirty="0" err="1" smtClean="0"/>
              <a:t>механізації</a:t>
            </a:r>
            <a:r>
              <a:rPr lang="ru-RU" sz="3600" i="1" dirty="0" smtClean="0"/>
              <a:t> аграрного </a:t>
            </a:r>
            <a:r>
              <a:rPr lang="ru-RU" sz="3600" i="1" dirty="0" err="1" smtClean="0"/>
              <a:t>виробництва</a:t>
            </a:r>
            <a:r>
              <a:rPr lang="ru-RU" sz="3600" i="1" dirty="0" smtClean="0"/>
              <a:t> </a:t>
            </a:r>
            <a:endParaRPr lang="ru-RU" sz="36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 err="1" smtClean="0"/>
              <a:t>визначається</a:t>
            </a:r>
            <a:r>
              <a:rPr lang="ru-RU" dirty="0" smtClean="0"/>
              <a:t> </a:t>
            </a:r>
            <a:r>
              <a:rPr lang="ru-RU" b="1" dirty="0" err="1" smtClean="0"/>
              <a:t>відношенням</a:t>
            </a:r>
            <a:r>
              <a:rPr lang="ru-RU" b="1" dirty="0" smtClean="0"/>
              <a:t> </a:t>
            </a:r>
            <a:r>
              <a:rPr lang="ru-RU" b="1" dirty="0" err="1" smtClean="0"/>
              <a:t>обсягу</a:t>
            </a:r>
            <a:r>
              <a:rPr lang="ru-RU" b="1" dirty="0" smtClean="0"/>
              <a:t> </a:t>
            </a:r>
            <a:r>
              <a:rPr lang="ru-RU" b="1" dirty="0" err="1" smtClean="0"/>
              <a:t>механізованих</a:t>
            </a:r>
            <a:r>
              <a:rPr lang="ru-RU" b="1" dirty="0" smtClean="0"/>
              <a:t> </a:t>
            </a:r>
            <a:r>
              <a:rPr lang="ru-RU" b="1" dirty="0" err="1" smtClean="0"/>
              <a:t>робіт</a:t>
            </a:r>
            <a:r>
              <a:rPr lang="ru-RU" b="1" dirty="0" smtClean="0"/>
              <a:t> до </a:t>
            </a:r>
            <a:r>
              <a:rPr lang="ru-RU" b="1" dirty="0" err="1" smtClean="0"/>
              <a:t>загального</a:t>
            </a:r>
            <a:r>
              <a:rPr lang="ru-RU" b="1" dirty="0" smtClean="0"/>
              <a:t> </a:t>
            </a:r>
            <a:r>
              <a:rPr lang="ru-RU" b="1" dirty="0" err="1" smtClean="0"/>
              <a:t>їх</a:t>
            </a:r>
            <a:r>
              <a:rPr lang="ru-RU" b="1" dirty="0" smtClean="0"/>
              <a:t> </a:t>
            </a:r>
            <a:r>
              <a:rPr lang="ru-RU" b="1" dirty="0" err="1" smtClean="0"/>
              <a:t>обсягу</a:t>
            </a:r>
            <a:r>
              <a:rPr lang="ru-RU" b="1" dirty="0" smtClean="0"/>
              <a:t>. </a:t>
            </a:r>
          </a:p>
          <a:p>
            <a:r>
              <a:rPr lang="ru-RU" dirty="0" smtClean="0"/>
              <a:t>Як </a:t>
            </a:r>
            <a:r>
              <a:rPr lang="ru-RU" dirty="0" err="1" smtClean="0"/>
              <a:t>економічний</a:t>
            </a:r>
            <a:r>
              <a:rPr lang="ru-RU" dirty="0" smtClean="0"/>
              <a:t> </a:t>
            </a:r>
            <a:r>
              <a:rPr lang="ru-RU" dirty="0" err="1" smtClean="0"/>
              <a:t>показник</a:t>
            </a:r>
            <a:r>
              <a:rPr lang="ru-RU" dirty="0" smtClean="0"/>
              <a:t> </a:t>
            </a:r>
            <a:r>
              <a:rPr lang="ru-RU" dirty="0" err="1" smtClean="0"/>
              <a:t>рівень</a:t>
            </a:r>
            <a:r>
              <a:rPr lang="ru-RU" dirty="0" smtClean="0"/>
              <a:t> </a:t>
            </a:r>
            <a:r>
              <a:rPr lang="ru-RU" dirty="0" err="1" smtClean="0"/>
              <a:t>механізації</a:t>
            </a:r>
            <a:r>
              <a:rPr lang="ru-RU" dirty="0" smtClean="0"/>
              <a:t> </a:t>
            </a:r>
            <a:r>
              <a:rPr lang="ru-RU" dirty="0" err="1" smtClean="0"/>
              <a:t>виробничих</a:t>
            </a:r>
            <a:r>
              <a:rPr lang="ru-RU" dirty="0" smtClean="0"/>
              <a:t> </a:t>
            </a:r>
            <a:r>
              <a:rPr lang="ru-RU" dirty="0" err="1" smtClean="0"/>
              <a:t>процесів</a:t>
            </a:r>
            <a:r>
              <a:rPr lang="ru-RU" dirty="0" smtClean="0"/>
              <a:t> </a:t>
            </a:r>
            <a:r>
              <a:rPr lang="ru-RU" dirty="0" err="1" smtClean="0"/>
              <a:t>характеризує</a:t>
            </a:r>
            <a:r>
              <a:rPr lang="ru-RU" dirty="0" smtClean="0"/>
              <a:t> </a:t>
            </a:r>
            <a:r>
              <a:rPr lang="ru-RU" dirty="0" err="1" smtClean="0"/>
              <a:t>розвиток</a:t>
            </a:r>
            <a:r>
              <a:rPr lang="ru-RU" dirty="0" smtClean="0"/>
              <a:t> </a:t>
            </a:r>
            <a:r>
              <a:rPr lang="ru-RU" dirty="0" err="1" smtClean="0"/>
              <a:t>матеріально-технічної</a:t>
            </a:r>
            <a:r>
              <a:rPr lang="ru-RU" dirty="0" smtClean="0"/>
              <a:t> </a:t>
            </a:r>
            <a:r>
              <a:rPr lang="ru-RU" dirty="0" err="1" smtClean="0"/>
              <a:t>бази</a:t>
            </a:r>
            <a:r>
              <a:rPr lang="ru-RU" dirty="0" smtClean="0"/>
              <a:t> </a:t>
            </a:r>
            <a:r>
              <a:rPr lang="uk-UA" dirty="0" err="1" smtClean="0"/>
              <a:t>аграрн</a:t>
            </a:r>
            <a:r>
              <a:rPr lang="ru-RU" dirty="0" smtClean="0"/>
              <a:t>ого </a:t>
            </a:r>
            <a:r>
              <a:rPr lang="ru-RU" dirty="0" err="1" smtClean="0"/>
              <a:t>виробництва</a:t>
            </a:r>
            <a:r>
              <a:rPr lang="ru-RU" dirty="0" smtClean="0"/>
              <a:t>.</a:t>
            </a:r>
          </a:p>
          <a:p>
            <a:r>
              <a:rPr lang="ru-RU" dirty="0" err="1" smtClean="0"/>
              <a:t>Впровадження</a:t>
            </a:r>
            <a:r>
              <a:rPr lang="ru-RU" dirty="0" smtClean="0"/>
              <a:t> </a:t>
            </a:r>
            <a:r>
              <a:rPr lang="ru-RU" dirty="0" err="1" smtClean="0"/>
              <a:t>комплексної</a:t>
            </a:r>
            <a:r>
              <a:rPr lang="ru-RU" dirty="0" smtClean="0"/>
              <a:t> </a:t>
            </a:r>
            <a:r>
              <a:rPr lang="ru-RU" dirty="0" err="1" smtClean="0"/>
              <a:t>механізації</a:t>
            </a:r>
            <a:r>
              <a:rPr lang="ru-RU" dirty="0" smtClean="0"/>
              <a:t> </a:t>
            </a:r>
            <a:r>
              <a:rPr lang="ru-RU" dirty="0" err="1" smtClean="0"/>
              <a:t>виробництва</a:t>
            </a:r>
            <a:r>
              <a:rPr lang="ru-RU" dirty="0" smtClean="0"/>
              <a:t> в </a:t>
            </a:r>
            <a:r>
              <a:rPr lang="ru-RU" dirty="0" err="1" smtClean="0"/>
              <a:t>аграрних</a:t>
            </a:r>
            <a:r>
              <a:rPr lang="ru-RU" dirty="0" smtClean="0"/>
              <a:t> </a:t>
            </a:r>
            <a:r>
              <a:rPr lang="ru-RU" dirty="0" err="1" smtClean="0"/>
              <a:t>підприємствах</a:t>
            </a:r>
            <a:r>
              <a:rPr lang="ru-RU" dirty="0" smtClean="0"/>
              <a:t> </a:t>
            </a:r>
            <a:r>
              <a:rPr lang="ru-RU" dirty="0" err="1" smtClean="0"/>
              <a:t>є</a:t>
            </a:r>
            <a:r>
              <a:rPr lang="ru-RU" dirty="0" smtClean="0"/>
              <a:t> основою </a:t>
            </a:r>
            <a:r>
              <a:rPr lang="ru-RU" dirty="0" err="1" smtClean="0"/>
              <a:t>підвищення</a:t>
            </a:r>
            <a:r>
              <a:rPr lang="ru-RU" dirty="0" smtClean="0"/>
              <a:t> </a:t>
            </a:r>
            <a:r>
              <a:rPr lang="ru-RU" dirty="0" err="1" smtClean="0"/>
              <a:t>продуктивності</a:t>
            </a:r>
            <a:r>
              <a:rPr lang="ru-RU" dirty="0" smtClean="0"/>
              <a:t> </a:t>
            </a:r>
            <a:r>
              <a:rPr lang="ru-RU" dirty="0" err="1" smtClean="0"/>
              <a:t>праці</a:t>
            </a:r>
            <a:r>
              <a:rPr lang="ru-RU" dirty="0" smtClean="0"/>
              <a:t>, а </a:t>
            </a:r>
            <a:r>
              <a:rPr lang="ru-RU" dirty="0" err="1" smtClean="0"/>
              <a:t>також</a:t>
            </a:r>
            <a:r>
              <a:rPr lang="ru-RU" dirty="0" smtClean="0"/>
              <a:t> </a:t>
            </a:r>
            <a:r>
              <a:rPr lang="ru-RU" dirty="0" err="1" smtClean="0"/>
              <a:t>сприяє</a:t>
            </a:r>
            <a:r>
              <a:rPr lang="ru-RU" dirty="0" smtClean="0"/>
              <a:t> </a:t>
            </a:r>
            <a:r>
              <a:rPr lang="ru-RU" dirty="0" err="1" smtClean="0"/>
              <a:t>розв'язанню</a:t>
            </a:r>
            <a:r>
              <a:rPr lang="ru-RU" dirty="0" smtClean="0"/>
              <a:t> </a:t>
            </a:r>
            <a:r>
              <a:rPr lang="ru-RU" dirty="0" err="1" smtClean="0"/>
              <a:t>багатьох</a:t>
            </a:r>
            <a:r>
              <a:rPr lang="ru-RU" dirty="0" smtClean="0"/>
              <a:t> </a:t>
            </a:r>
            <a:r>
              <a:rPr lang="ru-RU" dirty="0" err="1" smtClean="0"/>
              <a:t>соціальних</a:t>
            </a:r>
            <a:r>
              <a:rPr lang="ru-RU" dirty="0" smtClean="0"/>
              <a:t> проблем села.</a:t>
            </a:r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Рівень </a:t>
            </a:r>
            <a:r>
              <a:rPr lang="ru-RU" dirty="0" err="1" smtClean="0"/>
              <a:t>механізації</a:t>
            </a:r>
            <a:r>
              <a:rPr lang="ru-RU" dirty="0" smtClean="0"/>
              <a:t> </a:t>
            </a:r>
            <a:r>
              <a:rPr lang="ru-RU" dirty="0" err="1" smtClean="0"/>
              <a:t>виробничих</a:t>
            </a:r>
            <a:r>
              <a:rPr lang="ru-RU" dirty="0" smtClean="0"/>
              <a:t> </a:t>
            </a:r>
            <a:r>
              <a:rPr lang="ru-RU" dirty="0" err="1" smtClean="0"/>
              <a:t>процесів</a:t>
            </a:r>
            <a:r>
              <a:rPr lang="ru-RU" dirty="0" smtClean="0"/>
              <a:t> у </a:t>
            </a:r>
            <a:r>
              <a:rPr lang="ru-RU" dirty="0" err="1" smtClean="0"/>
              <a:t>рослинництві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3600" dirty="0" err="1" smtClean="0"/>
              <a:t>Основні</a:t>
            </a:r>
            <a:r>
              <a:rPr lang="ru-RU" sz="3600" dirty="0" smtClean="0"/>
              <a:t> </a:t>
            </a:r>
            <a:r>
              <a:rPr lang="ru-RU" sz="3600" dirty="0" err="1" smtClean="0"/>
              <a:t>польові</a:t>
            </a:r>
            <a:r>
              <a:rPr lang="ru-RU" sz="3600" dirty="0" smtClean="0"/>
              <a:t> </a:t>
            </a:r>
            <a:r>
              <a:rPr lang="ru-RU" sz="3600" dirty="0" err="1" smtClean="0"/>
              <a:t>роботи</a:t>
            </a:r>
            <a:r>
              <a:rPr lang="ru-RU" sz="3600" dirty="0" smtClean="0"/>
              <a:t> (</a:t>
            </a:r>
            <a:r>
              <a:rPr lang="ru-RU" sz="3600" dirty="0" err="1" smtClean="0"/>
              <a:t>оранка</a:t>
            </a:r>
            <a:r>
              <a:rPr lang="ru-RU" sz="3600" dirty="0" smtClean="0"/>
              <a:t>, </a:t>
            </a:r>
            <a:r>
              <a:rPr lang="ru-RU" sz="3600" dirty="0" err="1" smtClean="0"/>
              <a:t>сівба</a:t>
            </a:r>
            <a:r>
              <a:rPr lang="ru-RU" sz="3600" dirty="0" smtClean="0"/>
              <a:t> </a:t>
            </a:r>
            <a:r>
              <a:rPr lang="ru-RU" sz="3600" dirty="0" err="1" smtClean="0"/>
              <a:t>зернових</a:t>
            </a:r>
            <a:r>
              <a:rPr lang="ru-RU" sz="3600" dirty="0" smtClean="0"/>
              <a:t> культур </a:t>
            </a:r>
            <a:r>
              <a:rPr lang="ru-RU" sz="3600" dirty="0" err="1" smtClean="0"/>
              <a:t>і</a:t>
            </a:r>
            <a:r>
              <a:rPr lang="ru-RU" sz="3600" dirty="0" smtClean="0"/>
              <a:t> </a:t>
            </a:r>
            <a:r>
              <a:rPr lang="ru-RU" sz="3600" dirty="0" err="1" smtClean="0"/>
              <a:t>цукрових</a:t>
            </a:r>
            <a:r>
              <a:rPr lang="ru-RU" sz="3600" dirty="0" smtClean="0"/>
              <a:t> </a:t>
            </a:r>
            <a:r>
              <a:rPr lang="ru-RU" sz="3600" dirty="0" err="1" smtClean="0"/>
              <a:t>буряків</a:t>
            </a:r>
            <a:r>
              <a:rPr lang="ru-RU" sz="3600" dirty="0" smtClean="0"/>
              <a:t>, </a:t>
            </a:r>
            <a:r>
              <a:rPr lang="ru-RU" sz="3600" dirty="0" err="1" smtClean="0"/>
              <a:t>збирання</a:t>
            </a:r>
            <a:r>
              <a:rPr lang="ru-RU" sz="3600" dirty="0" smtClean="0"/>
              <a:t> </a:t>
            </a:r>
            <a:r>
              <a:rPr lang="ru-RU" sz="3600" dirty="0" err="1" smtClean="0"/>
              <a:t>зернових</a:t>
            </a:r>
            <a:r>
              <a:rPr lang="ru-RU" sz="3600" dirty="0" smtClean="0"/>
              <a:t> </a:t>
            </a:r>
            <a:r>
              <a:rPr lang="ru-RU" sz="3600" dirty="0" err="1" smtClean="0"/>
              <a:t>і</a:t>
            </a:r>
            <a:r>
              <a:rPr lang="ru-RU" sz="3600" dirty="0" smtClean="0"/>
              <a:t> </a:t>
            </a:r>
            <a:r>
              <a:rPr lang="ru-RU" sz="3600" dirty="0" err="1" smtClean="0"/>
              <a:t>силосних</a:t>
            </a:r>
            <a:r>
              <a:rPr lang="ru-RU" sz="3600" dirty="0" smtClean="0"/>
              <a:t> культур) </a:t>
            </a:r>
            <a:r>
              <a:rPr lang="ru-RU" sz="3600" dirty="0" err="1" smtClean="0"/>
              <a:t>повністю</a:t>
            </a:r>
            <a:r>
              <a:rPr lang="ru-RU" sz="3600" dirty="0" smtClean="0"/>
              <a:t> </a:t>
            </a:r>
            <a:r>
              <a:rPr lang="ru-RU" sz="3600" dirty="0" err="1" smtClean="0"/>
              <a:t>механізовані</a:t>
            </a:r>
            <a:r>
              <a:rPr lang="ru-RU" sz="3600" dirty="0" smtClean="0"/>
              <a:t>. </a:t>
            </a:r>
          </a:p>
          <a:p>
            <a:r>
              <a:rPr lang="ru-RU" sz="3600" dirty="0" err="1" smtClean="0"/>
              <a:t>Невідповідність</a:t>
            </a:r>
            <a:r>
              <a:rPr lang="ru-RU" sz="3600" dirty="0" smtClean="0"/>
              <a:t> </a:t>
            </a:r>
            <a:r>
              <a:rPr lang="ru-RU" sz="3600" dirty="0" err="1" smtClean="0"/>
              <a:t>техніки</a:t>
            </a:r>
            <a:r>
              <a:rPr lang="ru-RU" sz="3600" dirty="0" smtClean="0"/>
              <a:t> </a:t>
            </a:r>
            <a:r>
              <a:rPr lang="ru-RU" sz="3600" dirty="0" err="1" smtClean="0"/>
              <a:t>сучасним</a:t>
            </a:r>
            <a:r>
              <a:rPr lang="ru-RU" sz="3600" dirty="0" smtClean="0"/>
              <a:t> </a:t>
            </a:r>
            <a:r>
              <a:rPr lang="ru-RU" sz="3600" dirty="0" err="1" smtClean="0"/>
              <a:t>вимогам</a:t>
            </a:r>
            <a:r>
              <a:rPr lang="ru-RU" sz="3600" dirty="0" smtClean="0"/>
              <a:t> </a:t>
            </a:r>
            <a:r>
              <a:rPr lang="ru-RU" sz="3600" dirty="0" err="1" smtClean="0"/>
              <a:t>призводить</a:t>
            </a:r>
            <a:r>
              <a:rPr lang="ru-RU" sz="3600" dirty="0" smtClean="0"/>
              <a:t> до </a:t>
            </a:r>
            <a:r>
              <a:rPr lang="ru-RU" sz="3600" dirty="0" err="1" smtClean="0"/>
              <a:t>порушення</a:t>
            </a:r>
            <a:r>
              <a:rPr lang="ru-RU" sz="3600" dirty="0" smtClean="0"/>
              <a:t> </a:t>
            </a:r>
            <a:r>
              <a:rPr lang="ru-RU" sz="3600" dirty="0" err="1" smtClean="0"/>
              <a:t>прийнятих</a:t>
            </a:r>
            <a:r>
              <a:rPr lang="ru-RU" sz="3600" dirty="0" smtClean="0"/>
              <a:t> </a:t>
            </a:r>
            <a:r>
              <a:rPr lang="ru-RU" sz="3600" dirty="0" err="1" smtClean="0"/>
              <a:t>технологій</a:t>
            </a:r>
            <a:r>
              <a:rPr lang="ru-RU" sz="3600" dirty="0" smtClean="0"/>
              <a:t>, великих </a:t>
            </a:r>
            <a:r>
              <a:rPr lang="ru-RU" sz="3600" dirty="0" err="1" smtClean="0"/>
              <a:t>втрат</a:t>
            </a:r>
            <a:r>
              <a:rPr lang="ru-RU" sz="3600" dirty="0" smtClean="0"/>
              <a:t> </a:t>
            </a:r>
            <a:r>
              <a:rPr lang="ru-RU" sz="3600" dirty="0" err="1" smtClean="0"/>
              <a:t>врожаю</a:t>
            </a:r>
            <a:r>
              <a:rPr lang="ru-RU" sz="3600" dirty="0" smtClean="0"/>
              <a:t>, особливо при </a:t>
            </a:r>
            <a:r>
              <a:rPr lang="ru-RU" sz="3600" dirty="0" err="1" smtClean="0"/>
              <a:t>збиранні</a:t>
            </a:r>
            <a:r>
              <a:rPr lang="ru-RU" dirty="0" smtClean="0"/>
              <a:t>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Рівень </a:t>
            </a:r>
            <a:r>
              <a:rPr lang="ru-RU" dirty="0" err="1" smtClean="0"/>
              <a:t>механізації</a:t>
            </a:r>
            <a:r>
              <a:rPr lang="ru-RU" dirty="0" smtClean="0"/>
              <a:t> </a:t>
            </a:r>
            <a:r>
              <a:rPr lang="ru-RU" dirty="0" err="1" smtClean="0"/>
              <a:t>виробничих</a:t>
            </a:r>
            <a:r>
              <a:rPr lang="ru-RU" dirty="0" smtClean="0"/>
              <a:t> </a:t>
            </a:r>
            <a:r>
              <a:rPr lang="ru-RU" dirty="0" err="1" smtClean="0"/>
              <a:t>процесів</a:t>
            </a:r>
            <a:r>
              <a:rPr lang="ru-RU" dirty="0" smtClean="0"/>
              <a:t> у </a:t>
            </a:r>
            <a:r>
              <a:rPr lang="ru-RU" dirty="0" err="1" smtClean="0"/>
              <a:t>рослинництві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3600" dirty="0" smtClean="0"/>
              <a:t>У </a:t>
            </a:r>
            <a:r>
              <a:rPr lang="ru-RU" sz="3600" dirty="0" err="1" smtClean="0"/>
              <a:t>галузях</a:t>
            </a:r>
            <a:r>
              <a:rPr lang="ru-RU" sz="3600" dirty="0" smtClean="0"/>
              <a:t> </a:t>
            </a:r>
            <a:r>
              <a:rPr lang="ru-RU" sz="3600" dirty="0" err="1" smtClean="0"/>
              <a:t>тваринництва</a:t>
            </a:r>
            <a:r>
              <a:rPr lang="ru-RU" sz="3600" dirty="0" smtClean="0"/>
              <a:t> </a:t>
            </a:r>
            <a:r>
              <a:rPr lang="ru-RU" sz="3600" dirty="0" err="1" smtClean="0"/>
              <a:t>виробничі</a:t>
            </a:r>
            <a:r>
              <a:rPr lang="ru-RU" sz="3600" dirty="0" smtClean="0"/>
              <a:t> </a:t>
            </a:r>
            <a:r>
              <a:rPr lang="ru-RU" sz="3600" dirty="0" err="1" smtClean="0"/>
              <a:t>процеси</a:t>
            </a:r>
            <a:r>
              <a:rPr lang="ru-RU" sz="3600" dirty="0" smtClean="0"/>
              <a:t> </a:t>
            </a:r>
            <a:r>
              <a:rPr lang="ru-RU" sz="3600" dirty="0" err="1" smtClean="0"/>
              <a:t>механізовані</a:t>
            </a:r>
            <a:r>
              <a:rPr lang="ru-RU" sz="3600" dirty="0" smtClean="0"/>
              <a:t> </a:t>
            </a:r>
            <a:r>
              <a:rPr lang="ru-RU" sz="3600" dirty="0" err="1" smtClean="0"/>
              <a:t>недостатньо</a:t>
            </a:r>
            <a:r>
              <a:rPr lang="ru-RU" sz="3600" dirty="0" smtClean="0"/>
              <a:t>, особливо </a:t>
            </a:r>
            <a:r>
              <a:rPr lang="ru-RU" sz="3600" dirty="0" err="1" smtClean="0"/>
              <a:t>низький</a:t>
            </a:r>
            <a:r>
              <a:rPr lang="ru-RU" sz="3600" dirty="0" smtClean="0"/>
              <a:t> </a:t>
            </a:r>
            <a:r>
              <a:rPr lang="ru-RU" sz="3600" dirty="0" err="1" smtClean="0"/>
              <a:t>рівень</a:t>
            </a:r>
            <a:r>
              <a:rPr lang="ru-RU" sz="3600" dirty="0" smtClean="0"/>
              <a:t> </a:t>
            </a:r>
            <a:r>
              <a:rPr lang="ru-RU" sz="3600" dirty="0" err="1" smtClean="0"/>
              <a:t>комплексної</a:t>
            </a:r>
            <a:r>
              <a:rPr lang="ru-RU" sz="3600" dirty="0" smtClean="0"/>
              <a:t> </a:t>
            </a:r>
            <a:r>
              <a:rPr lang="ru-RU" sz="3600" dirty="0" err="1" smtClean="0"/>
              <a:t>механізації</a:t>
            </a:r>
            <a:r>
              <a:rPr lang="ru-RU" sz="3600" dirty="0" smtClean="0"/>
              <a:t> </a:t>
            </a:r>
            <a:r>
              <a:rPr lang="ru-RU" sz="3600" dirty="0" err="1" smtClean="0"/>
              <a:t>робіт</a:t>
            </a:r>
            <a:r>
              <a:rPr lang="ru-RU" sz="3600" dirty="0" smtClean="0"/>
              <a:t> на </a:t>
            </a:r>
            <a:r>
              <a:rPr lang="ru-RU" sz="3600" dirty="0" err="1" smtClean="0"/>
              <a:t>тваринницьких</a:t>
            </a:r>
            <a:r>
              <a:rPr lang="ru-RU" sz="3600" dirty="0" smtClean="0"/>
              <a:t> фермах. </a:t>
            </a:r>
            <a:r>
              <a:rPr lang="ru-RU" sz="3600" dirty="0" err="1" smtClean="0"/>
              <a:t>Нині</a:t>
            </a:r>
            <a:r>
              <a:rPr lang="ru-RU" sz="3600" dirty="0" smtClean="0"/>
              <a:t> до 70 % </a:t>
            </a:r>
            <a:r>
              <a:rPr lang="ru-RU" sz="3600" dirty="0" err="1" smtClean="0"/>
              <a:t>всіх</a:t>
            </a:r>
            <a:r>
              <a:rPr lang="ru-RU" sz="3600" dirty="0" smtClean="0"/>
              <a:t> </a:t>
            </a:r>
            <a:r>
              <a:rPr lang="ru-RU" sz="3600" dirty="0" err="1" smtClean="0"/>
              <a:t>працюючих</a:t>
            </a:r>
            <a:r>
              <a:rPr lang="ru-RU" sz="3600" dirty="0" smtClean="0"/>
              <a:t> у </a:t>
            </a:r>
            <a:r>
              <a:rPr lang="ru-RU" sz="3600" dirty="0" err="1" smtClean="0"/>
              <a:t>тваринництві</a:t>
            </a:r>
            <a:r>
              <a:rPr lang="ru-RU" sz="3600" dirty="0" smtClean="0"/>
              <a:t> </a:t>
            </a:r>
            <a:r>
              <a:rPr lang="ru-RU" sz="3600" dirty="0" err="1" smtClean="0"/>
              <a:t>зайняті</a:t>
            </a:r>
            <a:r>
              <a:rPr lang="ru-RU" sz="3600" dirty="0" smtClean="0"/>
              <a:t> ручною </a:t>
            </a:r>
            <a:r>
              <a:rPr lang="ru-RU" sz="3600" dirty="0" err="1" smtClean="0"/>
              <a:t>працею</a:t>
            </a:r>
            <a:r>
              <a:rPr lang="ru-RU" sz="3600" dirty="0" smtClean="0"/>
              <a:t>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err="1" smtClean="0"/>
              <a:t>Ефективність</a:t>
            </a:r>
            <a:r>
              <a:rPr lang="ru-RU" dirty="0" smtClean="0"/>
              <a:t> </a:t>
            </a:r>
            <a:r>
              <a:rPr lang="ru-RU" dirty="0" err="1" smtClean="0"/>
              <a:t>використання</a:t>
            </a:r>
            <a:r>
              <a:rPr lang="ru-RU" dirty="0" smtClean="0"/>
              <a:t> машинно-тракторного парку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sz="3600" dirty="0" smtClean="0"/>
              <a:t>У </a:t>
            </a:r>
            <a:r>
              <a:rPr lang="ru-RU" sz="3600" dirty="0" err="1" smtClean="0"/>
              <a:t>складі</a:t>
            </a:r>
            <a:r>
              <a:rPr lang="ru-RU" sz="3600" dirty="0" smtClean="0"/>
              <a:t> </a:t>
            </a:r>
            <a:r>
              <a:rPr lang="ru-RU" sz="3600" dirty="0" err="1" smtClean="0"/>
              <a:t>техніки</a:t>
            </a:r>
            <a:r>
              <a:rPr lang="ru-RU" sz="3600" dirty="0" smtClean="0"/>
              <a:t>, </a:t>
            </a:r>
            <a:r>
              <a:rPr lang="ru-RU" sz="3600" dirty="0" err="1" smtClean="0"/>
              <a:t>що</a:t>
            </a:r>
            <a:r>
              <a:rPr lang="ru-RU" sz="3600" dirty="0" smtClean="0"/>
              <a:t> </a:t>
            </a:r>
            <a:r>
              <a:rPr lang="ru-RU" sz="3600" dirty="0" err="1" smtClean="0"/>
              <a:t>використовується</a:t>
            </a:r>
            <a:r>
              <a:rPr lang="ru-RU" sz="3600" dirty="0" smtClean="0"/>
              <a:t> в </a:t>
            </a:r>
            <a:r>
              <a:rPr lang="ru-RU" sz="3600" dirty="0" err="1" smtClean="0"/>
              <a:t>господарствах</a:t>
            </a:r>
            <a:r>
              <a:rPr lang="ru-RU" sz="3600" dirty="0" smtClean="0"/>
              <a:t>, </a:t>
            </a:r>
            <a:r>
              <a:rPr lang="ru-RU" sz="3600" dirty="0" err="1" smtClean="0"/>
              <a:t>переважає</a:t>
            </a:r>
            <a:r>
              <a:rPr lang="ru-RU" sz="3600" dirty="0" smtClean="0"/>
              <a:t> </a:t>
            </a:r>
            <a:r>
              <a:rPr lang="ru-RU" sz="3600" dirty="0" err="1" smtClean="0"/>
              <a:t>машинно-тракторний</a:t>
            </a:r>
            <a:r>
              <a:rPr lang="ru-RU" sz="3600" dirty="0" smtClean="0"/>
              <a:t> парк. За </a:t>
            </a:r>
            <a:r>
              <a:rPr lang="ru-RU" sz="3600" dirty="0" err="1" smtClean="0"/>
              <a:t>його</a:t>
            </a:r>
            <a:r>
              <a:rPr lang="ru-RU" sz="3600" dirty="0" smtClean="0"/>
              <a:t> </a:t>
            </a:r>
            <a:r>
              <a:rPr lang="ru-RU" sz="3600" dirty="0" err="1" smtClean="0"/>
              <a:t>допомогою</a:t>
            </a:r>
            <a:r>
              <a:rPr lang="ru-RU" sz="3600" dirty="0" smtClean="0"/>
              <a:t> </a:t>
            </a:r>
            <a:r>
              <a:rPr lang="ru-RU" sz="3600" dirty="0" err="1" smtClean="0"/>
              <a:t>виконуються</a:t>
            </a:r>
            <a:r>
              <a:rPr lang="ru-RU" sz="3600" dirty="0" smtClean="0"/>
              <a:t> </a:t>
            </a:r>
            <a:r>
              <a:rPr lang="ru-RU" sz="3600" dirty="0" err="1" smtClean="0"/>
              <a:t>механізовані</a:t>
            </a:r>
            <a:r>
              <a:rPr lang="ru-RU" sz="3600" dirty="0" smtClean="0"/>
              <a:t> </a:t>
            </a:r>
            <a:r>
              <a:rPr lang="ru-RU" sz="3600" dirty="0" err="1" smtClean="0"/>
              <a:t>роботи</a:t>
            </a:r>
            <a:r>
              <a:rPr lang="ru-RU" sz="3600" dirty="0" smtClean="0"/>
              <a:t> </a:t>
            </a:r>
            <a:r>
              <a:rPr lang="ru-RU" sz="3600" dirty="0" err="1" smtClean="0"/>
              <a:t>технологічних</a:t>
            </a:r>
            <a:r>
              <a:rPr lang="ru-RU" sz="3600" dirty="0" smtClean="0"/>
              <a:t> систем: </a:t>
            </a:r>
          </a:p>
          <a:p>
            <a:pPr>
              <a:buFontTx/>
              <a:buChar char="-"/>
            </a:pPr>
            <a:r>
              <a:rPr lang="ru-RU" sz="3600" dirty="0" err="1" smtClean="0"/>
              <a:t>рослинництва</a:t>
            </a:r>
            <a:r>
              <a:rPr lang="ru-RU" sz="3600" dirty="0" smtClean="0"/>
              <a:t>;</a:t>
            </a:r>
          </a:p>
          <a:p>
            <a:pPr>
              <a:buFontTx/>
              <a:buChar char="-"/>
            </a:pPr>
            <a:r>
              <a:rPr lang="ru-RU" sz="3600" dirty="0" err="1" smtClean="0"/>
              <a:t>тваринництва</a:t>
            </a:r>
            <a:r>
              <a:rPr lang="ru-RU" sz="3600" dirty="0" smtClean="0"/>
              <a:t>;</a:t>
            </a:r>
          </a:p>
          <a:p>
            <a:pPr>
              <a:buFontTx/>
              <a:buChar char="-"/>
            </a:pPr>
            <a:r>
              <a:rPr lang="ru-RU" sz="3600" dirty="0" smtClean="0"/>
              <a:t>транспорту;</a:t>
            </a:r>
          </a:p>
          <a:p>
            <a:pPr>
              <a:buFontTx/>
              <a:buChar char="-"/>
            </a:pPr>
            <a:r>
              <a:rPr lang="ru-RU" sz="3600" dirty="0" smtClean="0"/>
              <a:t>ремонтного </a:t>
            </a:r>
            <a:r>
              <a:rPr lang="ru-RU" sz="3600" dirty="0" err="1" smtClean="0"/>
              <a:t>виробництва</a:t>
            </a:r>
            <a:r>
              <a:rPr lang="ru-RU" sz="3600" dirty="0" smtClean="0"/>
              <a:t>;</a:t>
            </a:r>
          </a:p>
          <a:p>
            <a:pPr>
              <a:buFontTx/>
              <a:buChar char="-"/>
            </a:pPr>
            <a:r>
              <a:rPr lang="ru-RU" sz="3600" dirty="0" err="1" smtClean="0"/>
              <a:t>переробки</a:t>
            </a:r>
            <a:r>
              <a:rPr lang="ru-RU" sz="3600" dirty="0" smtClean="0"/>
              <a:t> та в </a:t>
            </a:r>
            <a:r>
              <a:rPr lang="ru-RU" sz="3600" dirty="0" err="1" smtClean="0"/>
              <a:t>ін</a:t>
            </a:r>
            <a:r>
              <a:rPr lang="ru-RU" sz="3600" dirty="0" smtClean="0"/>
              <a:t>.</a:t>
            </a:r>
          </a:p>
          <a:p>
            <a:r>
              <a:rPr lang="ru-RU" sz="3600" dirty="0" smtClean="0"/>
              <a:t>Обсяг </a:t>
            </a:r>
            <a:r>
              <a:rPr lang="ru-RU" sz="3600" dirty="0" err="1" smtClean="0"/>
              <a:t>механізованих</a:t>
            </a:r>
            <a:r>
              <a:rPr lang="ru-RU" sz="3600" dirty="0" smtClean="0"/>
              <a:t> </a:t>
            </a:r>
            <a:r>
              <a:rPr lang="ru-RU" sz="3600" dirty="0" err="1" smtClean="0"/>
              <a:t>робіт</a:t>
            </a:r>
            <a:r>
              <a:rPr lang="ru-RU" sz="3600" dirty="0" smtClean="0"/>
              <a:t> машинно-тракторного парку </a:t>
            </a:r>
            <a:r>
              <a:rPr lang="ru-RU" sz="3600" dirty="0" err="1" smtClean="0"/>
              <a:t>обчислюється</a:t>
            </a:r>
            <a:r>
              <a:rPr lang="ru-RU" sz="3600" dirty="0" smtClean="0"/>
              <a:t> в </a:t>
            </a:r>
            <a:r>
              <a:rPr lang="ru-RU" sz="3600" dirty="0" err="1" smtClean="0"/>
              <a:t>умовних</a:t>
            </a:r>
            <a:r>
              <a:rPr lang="ru-RU" sz="3600" dirty="0" smtClean="0"/>
              <a:t> </a:t>
            </a:r>
            <a:r>
              <a:rPr lang="ru-RU" sz="3600" dirty="0" err="1" smtClean="0"/>
              <a:t>еталонних</a:t>
            </a:r>
            <a:r>
              <a:rPr lang="ru-RU" sz="3600" dirty="0" smtClean="0"/>
              <a:t> гектарах. </a:t>
            </a:r>
          </a:p>
          <a:p>
            <a:endParaRPr lang="ru-RU" sz="3600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i="1" dirty="0" err="1" smtClean="0"/>
              <a:t>Еталонний</a:t>
            </a:r>
            <a:r>
              <a:rPr lang="ru-RU" i="1" dirty="0" smtClean="0"/>
              <a:t> гектар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ru-RU" dirty="0" smtClean="0"/>
              <a:t>— </a:t>
            </a:r>
            <a:r>
              <a:rPr lang="ru-RU" dirty="0" err="1" smtClean="0"/>
              <a:t>це</a:t>
            </a:r>
            <a:r>
              <a:rPr lang="ru-RU" dirty="0" smtClean="0"/>
              <a:t> </a:t>
            </a:r>
            <a:r>
              <a:rPr lang="ru-RU" dirty="0" err="1" smtClean="0"/>
              <a:t>умовна</a:t>
            </a:r>
            <a:r>
              <a:rPr lang="ru-RU" dirty="0" smtClean="0"/>
              <a:t> </a:t>
            </a:r>
            <a:r>
              <a:rPr lang="ru-RU" dirty="0" err="1" smtClean="0"/>
              <a:t>одиниця</a:t>
            </a:r>
            <a:r>
              <a:rPr lang="ru-RU" dirty="0" smtClean="0"/>
              <a:t>, яка </a:t>
            </a:r>
            <a:r>
              <a:rPr lang="ru-RU" dirty="0" err="1" smtClean="0"/>
              <a:t>відповідає</a:t>
            </a:r>
            <a:r>
              <a:rPr lang="ru-RU" dirty="0" smtClean="0"/>
              <a:t> </a:t>
            </a:r>
            <a:r>
              <a:rPr lang="ru-RU" dirty="0" err="1" smtClean="0"/>
              <a:t>оранці</a:t>
            </a:r>
            <a:r>
              <a:rPr lang="ru-RU" dirty="0" smtClean="0"/>
              <a:t> 1 га </a:t>
            </a:r>
            <a:r>
              <a:rPr lang="ru-RU" dirty="0" err="1" smtClean="0"/>
              <a:t>ріллі</a:t>
            </a:r>
            <a:r>
              <a:rPr lang="ru-RU" dirty="0" smtClean="0"/>
              <a:t> за </a:t>
            </a:r>
            <a:r>
              <a:rPr lang="ru-RU" dirty="0" err="1" smtClean="0"/>
              <a:t>певних</a:t>
            </a:r>
            <a:r>
              <a:rPr lang="ru-RU" dirty="0" smtClean="0"/>
              <a:t> (</a:t>
            </a:r>
            <a:r>
              <a:rPr lang="ru-RU" dirty="0" err="1" smtClean="0"/>
              <a:t>еталонних</a:t>
            </a:r>
            <a:r>
              <a:rPr lang="ru-RU" dirty="0" smtClean="0"/>
              <a:t>) умов. </a:t>
            </a:r>
            <a:r>
              <a:rPr lang="ru-RU" dirty="0" err="1" smtClean="0"/>
              <a:t>Відповідно</a:t>
            </a:r>
            <a:r>
              <a:rPr lang="ru-RU" dirty="0" smtClean="0"/>
              <a:t> до </a:t>
            </a:r>
            <a:r>
              <a:rPr lang="ru-RU" dirty="0" err="1" smtClean="0"/>
              <a:t>цього</a:t>
            </a:r>
            <a:r>
              <a:rPr lang="ru-RU" dirty="0" smtClean="0"/>
              <a:t> </a:t>
            </a:r>
            <a:r>
              <a:rPr lang="ru-RU" dirty="0" err="1" smtClean="0"/>
              <a:t>встановлено</a:t>
            </a:r>
            <a:r>
              <a:rPr lang="ru-RU" dirty="0" smtClean="0"/>
              <a:t> </a:t>
            </a:r>
            <a:r>
              <a:rPr lang="ru-RU" dirty="0" err="1" smtClean="0"/>
              <a:t>коефіцієнти</a:t>
            </a:r>
            <a:r>
              <a:rPr lang="ru-RU" dirty="0" smtClean="0"/>
              <a:t> </a:t>
            </a:r>
            <a:r>
              <a:rPr lang="ru-RU" dirty="0" err="1" smtClean="0"/>
              <a:t>переведення</a:t>
            </a:r>
            <a:r>
              <a:rPr lang="ru-RU" dirty="0" smtClean="0"/>
              <a:t> </a:t>
            </a:r>
            <a:r>
              <a:rPr lang="ru-RU" dirty="0" err="1" smtClean="0"/>
              <a:t>різних</a:t>
            </a:r>
            <a:r>
              <a:rPr lang="ru-RU" dirty="0" smtClean="0"/>
              <a:t> </a:t>
            </a:r>
            <a:r>
              <a:rPr lang="ru-RU" dirty="0" err="1" smtClean="0"/>
              <a:t>видів</a:t>
            </a:r>
            <a:r>
              <a:rPr lang="ru-RU" dirty="0" smtClean="0"/>
              <a:t> </a:t>
            </a:r>
            <a:r>
              <a:rPr lang="ru-RU" dirty="0" err="1" smtClean="0"/>
              <a:t>механізованих</a:t>
            </a:r>
            <a:r>
              <a:rPr lang="ru-RU" dirty="0" smtClean="0"/>
              <a:t> </a:t>
            </a:r>
            <a:r>
              <a:rPr lang="ru-RU" dirty="0" err="1" smtClean="0"/>
              <a:t>робіт</a:t>
            </a:r>
            <a:r>
              <a:rPr lang="ru-RU" dirty="0" smtClean="0"/>
              <a:t> в </a:t>
            </a:r>
            <a:r>
              <a:rPr lang="ru-RU" dirty="0" err="1" smtClean="0"/>
              <a:t>умовні</a:t>
            </a:r>
            <a:r>
              <a:rPr lang="ru-RU" dirty="0" smtClean="0"/>
              <a:t> </a:t>
            </a:r>
            <a:r>
              <a:rPr lang="ru-RU" dirty="0" err="1" smtClean="0"/>
              <a:t>еталонні</a:t>
            </a:r>
            <a:r>
              <a:rPr lang="ru-RU" dirty="0" smtClean="0"/>
              <a:t> </a:t>
            </a:r>
            <a:r>
              <a:rPr lang="ru-RU" dirty="0" err="1" smtClean="0"/>
              <a:t>гектари</a:t>
            </a:r>
            <a:r>
              <a:rPr lang="ru-RU" dirty="0" smtClean="0"/>
              <a:t>. </a:t>
            </a:r>
          </a:p>
          <a:p>
            <a:r>
              <a:rPr lang="ru-RU" dirty="0" smtClean="0"/>
              <a:t>Для трактора </a:t>
            </a:r>
            <a:r>
              <a:rPr lang="ru-RU" dirty="0" err="1" smtClean="0"/>
              <a:t>кожної</a:t>
            </a:r>
            <a:r>
              <a:rPr lang="ru-RU" dirty="0" smtClean="0"/>
              <a:t> марки </a:t>
            </a:r>
            <a:r>
              <a:rPr lang="ru-RU" dirty="0" err="1" smtClean="0"/>
              <a:t>визначений</a:t>
            </a:r>
            <a:r>
              <a:rPr lang="ru-RU" dirty="0" smtClean="0"/>
              <a:t> </a:t>
            </a:r>
            <a:r>
              <a:rPr lang="ru-RU" dirty="0" err="1" smtClean="0"/>
              <a:t>нормативний</a:t>
            </a:r>
            <a:r>
              <a:rPr lang="ru-RU" dirty="0" smtClean="0"/>
              <a:t> </a:t>
            </a:r>
            <a:r>
              <a:rPr lang="ru-RU" dirty="0" err="1" smtClean="0"/>
              <a:t>виробіток</a:t>
            </a:r>
            <a:r>
              <a:rPr lang="ru-RU" dirty="0" smtClean="0"/>
              <a:t> в </a:t>
            </a:r>
            <a:r>
              <a:rPr lang="ru-RU" dirty="0" err="1" smtClean="0"/>
              <a:t>еталонних</a:t>
            </a:r>
            <a:r>
              <a:rPr lang="ru-RU" dirty="0" smtClean="0"/>
              <a:t> гектарах за </a:t>
            </a:r>
            <a:r>
              <a:rPr lang="ru-RU" dirty="0" err="1" smtClean="0"/>
              <a:t>одиницю</a:t>
            </a:r>
            <a:r>
              <a:rPr lang="ru-RU" dirty="0" smtClean="0"/>
              <a:t> </a:t>
            </a:r>
            <a:r>
              <a:rPr lang="ru-RU" dirty="0" err="1" smtClean="0"/>
              <a:t>робочого</a:t>
            </a:r>
            <a:r>
              <a:rPr lang="ru-RU" dirty="0" smtClean="0"/>
              <a:t> часу. </a:t>
            </a:r>
            <a:r>
              <a:rPr lang="ru-RU" dirty="0" err="1" smtClean="0"/>
              <a:t>Виробіток</a:t>
            </a:r>
            <a:r>
              <a:rPr lang="ru-RU" dirty="0" smtClean="0"/>
              <a:t> за 1 год. для трактора ДТ-75 становить 1 </a:t>
            </a:r>
            <a:r>
              <a:rPr lang="ru-RU" dirty="0" err="1" smtClean="0"/>
              <a:t>умовний</a:t>
            </a:r>
            <a:r>
              <a:rPr lang="ru-RU" dirty="0" smtClean="0"/>
              <a:t> гектар, тому </a:t>
            </a:r>
            <a:r>
              <a:rPr lang="ru-RU" dirty="0" err="1" smtClean="0"/>
              <a:t>його</a:t>
            </a:r>
            <a:r>
              <a:rPr lang="ru-RU" dirty="0" smtClean="0"/>
              <a:t> взято за </a:t>
            </a:r>
            <a:r>
              <a:rPr lang="ru-RU" dirty="0" err="1" smtClean="0"/>
              <a:t>еталонний</a:t>
            </a:r>
            <a:r>
              <a:rPr lang="ru-RU" dirty="0" smtClean="0"/>
              <a:t>. </a:t>
            </a:r>
          </a:p>
          <a:p>
            <a:r>
              <a:rPr lang="ru-RU" dirty="0" err="1" smtClean="0"/>
              <a:t>Трактори</a:t>
            </a:r>
            <a:r>
              <a:rPr lang="ru-RU" dirty="0" smtClean="0"/>
              <a:t> </a:t>
            </a:r>
            <a:r>
              <a:rPr lang="ru-RU" dirty="0" err="1" smtClean="0"/>
              <a:t>всіх</a:t>
            </a:r>
            <a:r>
              <a:rPr lang="ru-RU" dirty="0" smtClean="0"/>
              <a:t> </a:t>
            </a:r>
            <a:r>
              <a:rPr lang="ru-RU" dirty="0" err="1" smtClean="0"/>
              <a:t>інших</a:t>
            </a:r>
            <a:r>
              <a:rPr lang="ru-RU" dirty="0" smtClean="0"/>
              <a:t> марок </a:t>
            </a:r>
            <a:r>
              <a:rPr lang="ru-RU" dirty="0" err="1" smtClean="0"/>
              <a:t>переводяться</a:t>
            </a:r>
            <a:r>
              <a:rPr lang="ru-RU" dirty="0" smtClean="0"/>
              <a:t> в </a:t>
            </a:r>
            <a:r>
              <a:rPr lang="ru-RU" dirty="0" err="1" smtClean="0"/>
              <a:t>умовні</a:t>
            </a:r>
            <a:r>
              <a:rPr lang="ru-RU" dirty="0" smtClean="0"/>
              <a:t> </a:t>
            </a:r>
            <a:r>
              <a:rPr lang="ru-RU" dirty="0" err="1" smtClean="0"/>
              <a:t>еталонні</a:t>
            </a:r>
            <a:r>
              <a:rPr lang="ru-RU" dirty="0" smtClean="0"/>
              <a:t> </a:t>
            </a:r>
            <a:r>
              <a:rPr lang="ru-RU" dirty="0" err="1" smtClean="0"/>
              <a:t>трактори</a:t>
            </a:r>
            <a:r>
              <a:rPr lang="ru-RU" dirty="0" smtClean="0"/>
              <a:t> за </a:t>
            </a:r>
            <a:r>
              <a:rPr lang="ru-RU" dirty="0" err="1" smtClean="0"/>
              <a:t>відповідними</a:t>
            </a:r>
            <a:r>
              <a:rPr lang="ru-RU" dirty="0" smtClean="0"/>
              <a:t> </a:t>
            </a:r>
            <a:r>
              <a:rPr lang="ru-RU" dirty="0" err="1" smtClean="0"/>
              <a:t>коефіцієнтами</a:t>
            </a:r>
            <a:r>
              <a:rPr lang="ru-RU" dirty="0" smtClean="0"/>
              <a:t>.</a:t>
            </a:r>
          </a:p>
          <a:p>
            <a:endParaRPr lang="ru-RU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082792"/>
          </a:xfrm>
        </p:spPr>
        <p:txBody>
          <a:bodyPr>
            <a:normAutofit fontScale="90000"/>
          </a:bodyPr>
          <a:lstStyle/>
          <a:p>
            <a:r>
              <a:rPr lang="ru-RU" i="1" dirty="0" err="1" smtClean="0"/>
              <a:t>Обґрунтування</a:t>
            </a:r>
            <a:r>
              <a:rPr lang="ru-RU" i="1" dirty="0" smtClean="0"/>
              <a:t> </a:t>
            </a:r>
            <a:r>
              <a:rPr lang="ru-RU" i="1" dirty="0" err="1" smtClean="0"/>
              <a:t>кількісного</a:t>
            </a:r>
            <a:r>
              <a:rPr lang="ru-RU" i="1" dirty="0" smtClean="0"/>
              <a:t> та структурного складу </a:t>
            </a:r>
            <a:r>
              <a:rPr lang="ru-RU" dirty="0" smtClean="0"/>
              <a:t>машинно-тракторного парку </a:t>
            </a:r>
            <a:r>
              <a:rPr lang="ru-RU" dirty="0" err="1" smtClean="0"/>
              <a:t>підприємства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500306"/>
            <a:ext cx="8229600" cy="3809054"/>
          </a:xfrm>
        </p:spPr>
        <p:txBody>
          <a:bodyPr>
            <a:normAutofit/>
          </a:bodyPr>
          <a:lstStyle/>
          <a:p>
            <a:r>
              <a:rPr lang="ru-RU" sz="4000" dirty="0" err="1" smtClean="0"/>
              <a:t>визначається</a:t>
            </a:r>
            <a:r>
              <a:rPr lang="ru-RU" sz="4000" dirty="0" smtClean="0"/>
              <a:t>  </a:t>
            </a:r>
            <a:r>
              <a:rPr lang="ru-RU" sz="4000" dirty="0" err="1" smtClean="0"/>
              <a:t>ефективністю</a:t>
            </a:r>
            <a:r>
              <a:rPr lang="ru-RU" sz="4000" dirty="0" smtClean="0"/>
              <a:t> </a:t>
            </a:r>
            <a:r>
              <a:rPr lang="ru-RU" sz="4000" dirty="0" err="1" smtClean="0"/>
              <a:t>використання</a:t>
            </a:r>
            <a:r>
              <a:rPr lang="ru-RU" sz="4000" dirty="0" smtClean="0"/>
              <a:t> </a:t>
            </a:r>
            <a:r>
              <a:rPr lang="ru-RU" sz="4000" dirty="0" err="1" smtClean="0"/>
              <a:t>техніки</a:t>
            </a:r>
            <a:r>
              <a:rPr lang="ru-RU" sz="4000" dirty="0" smtClean="0"/>
              <a:t> та </a:t>
            </a:r>
            <a:r>
              <a:rPr lang="ru-RU" sz="4000" dirty="0" err="1" smtClean="0"/>
              <a:t>необхідністю</a:t>
            </a:r>
            <a:r>
              <a:rPr lang="ru-RU" sz="4000" dirty="0" smtClean="0"/>
              <a:t> </a:t>
            </a:r>
            <a:r>
              <a:rPr lang="ru-RU" sz="4000" dirty="0" err="1" smtClean="0"/>
              <a:t>виконання</a:t>
            </a:r>
            <a:r>
              <a:rPr lang="ru-RU" sz="4000" dirty="0" smtClean="0"/>
              <a:t> комплексу </a:t>
            </a:r>
            <a:r>
              <a:rPr lang="ru-RU" sz="4000" dirty="0" err="1" smtClean="0"/>
              <a:t>механізованих</a:t>
            </a:r>
            <a:r>
              <a:rPr lang="ru-RU" sz="4000" dirty="0" smtClean="0"/>
              <a:t> </a:t>
            </a:r>
            <a:r>
              <a:rPr lang="ru-RU" sz="4000" dirty="0" err="1" smtClean="0"/>
              <a:t>робіт</a:t>
            </a:r>
            <a:r>
              <a:rPr lang="ru-RU" sz="4000" dirty="0" smtClean="0"/>
              <a:t> в </a:t>
            </a:r>
            <a:r>
              <a:rPr lang="ru-RU" sz="4000" dirty="0" err="1" smtClean="0"/>
              <a:t>оптимальні</a:t>
            </a:r>
            <a:r>
              <a:rPr lang="ru-RU" sz="4000" dirty="0" smtClean="0"/>
              <a:t> строки </a:t>
            </a:r>
            <a:r>
              <a:rPr lang="ru-RU" sz="4000" dirty="0" err="1" smtClean="0"/>
              <a:t>зумовлюють</a:t>
            </a:r>
            <a:endParaRPr lang="ru-RU" sz="4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 smtClean="0"/>
              <a:t>Розрахунки</a:t>
            </a:r>
            <a:r>
              <a:rPr lang="ru-RU" dirty="0" smtClean="0"/>
              <a:t>, </a:t>
            </a:r>
            <a:r>
              <a:rPr lang="ru-RU" dirty="0" err="1" smtClean="0"/>
              <a:t>проведені</a:t>
            </a:r>
            <a:r>
              <a:rPr lang="ru-RU" dirty="0" smtClean="0"/>
              <a:t> в ННЦ «</a:t>
            </a:r>
            <a:r>
              <a:rPr lang="ru-RU" dirty="0" err="1" smtClean="0"/>
              <a:t>Інститут</a:t>
            </a:r>
            <a:r>
              <a:rPr lang="ru-RU" dirty="0" smtClean="0"/>
              <a:t> </a:t>
            </a:r>
            <a:r>
              <a:rPr lang="ru-RU" dirty="0" err="1" smtClean="0"/>
              <a:t>аграрної</a:t>
            </a:r>
            <a:r>
              <a:rPr lang="ru-RU" dirty="0" smtClean="0"/>
              <a:t> </a:t>
            </a:r>
            <a:r>
              <a:rPr lang="ru-RU" dirty="0" err="1" smtClean="0"/>
              <a:t>економіки</a:t>
            </a:r>
            <a:r>
              <a:rPr lang="ru-RU" dirty="0" smtClean="0"/>
              <a:t>», </a:t>
            </a:r>
            <a:r>
              <a:rPr lang="ru-RU" dirty="0" err="1" smtClean="0"/>
              <a:t>показують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потреби аграрного </a:t>
            </a:r>
            <a:r>
              <a:rPr lang="ru-RU" dirty="0" err="1" smtClean="0"/>
              <a:t>підприємств</a:t>
            </a:r>
            <a:r>
              <a:rPr lang="ru-RU" dirty="0" smtClean="0"/>
              <a:t> </a:t>
            </a:r>
            <a:r>
              <a:rPr lang="ru-RU" dirty="0" err="1" smtClean="0"/>
              <a:t>будуть</a:t>
            </a:r>
            <a:r>
              <a:rPr lang="ru-RU" dirty="0" smtClean="0"/>
              <a:t> </a:t>
            </a:r>
            <a:r>
              <a:rPr lang="ru-RU" dirty="0" err="1" smtClean="0"/>
              <a:t>забезпечені</a:t>
            </a:r>
            <a:r>
              <a:rPr lang="ru-RU" dirty="0" smtClean="0"/>
              <a:t>, </a:t>
            </a:r>
            <a:r>
              <a:rPr lang="ru-RU" dirty="0" err="1" smtClean="0"/>
              <a:t>якщо</a:t>
            </a:r>
            <a:r>
              <a:rPr lang="ru-RU" dirty="0" smtClean="0"/>
              <a:t> на 1000 га </a:t>
            </a:r>
            <a:r>
              <a:rPr lang="ru-RU" dirty="0" err="1" smtClean="0"/>
              <a:t>ріллі</a:t>
            </a:r>
            <a:r>
              <a:rPr lang="ru-RU" dirty="0" smtClean="0"/>
              <a:t> </a:t>
            </a:r>
            <a:r>
              <a:rPr lang="ru-RU" dirty="0" err="1" smtClean="0"/>
              <a:t>припадатиме</a:t>
            </a:r>
            <a:r>
              <a:rPr lang="ru-RU" dirty="0" smtClean="0"/>
              <a:t> 16-18 </a:t>
            </a:r>
            <a:r>
              <a:rPr lang="ru-RU" dirty="0" err="1" smtClean="0"/>
              <a:t>тракторів</a:t>
            </a:r>
            <a:r>
              <a:rPr lang="ru-RU" dirty="0" smtClean="0"/>
              <a:t> в </a:t>
            </a:r>
            <a:r>
              <a:rPr lang="ru-RU" dirty="0" err="1" smtClean="0"/>
              <a:t>еталонному</a:t>
            </a:r>
            <a:r>
              <a:rPr lang="ru-RU" dirty="0" smtClean="0"/>
              <a:t> </a:t>
            </a:r>
            <a:r>
              <a:rPr lang="ru-RU" dirty="0" err="1" smtClean="0"/>
              <a:t>обчисленні</a:t>
            </a:r>
            <a:r>
              <a:rPr lang="ru-RU" dirty="0" smtClean="0"/>
              <a:t> та 8-8,5 </a:t>
            </a:r>
            <a:r>
              <a:rPr lang="ru-RU" dirty="0" err="1" smtClean="0"/>
              <a:t>зернозбиральних</a:t>
            </a:r>
            <a:r>
              <a:rPr lang="ru-RU" dirty="0" smtClean="0"/>
              <a:t> </a:t>
            </a:r>
            <a:r>
              <a:rPr lang="ru-RU" dirty="0" err="1" smtClean="0"/>
              <a:t>комбайнів</a:t>
            </a:r>
            <a:r>
              <a:rPr lang="ru-RU" dirty="0" smtClean="0"/>
              <a:t> на 1000 га </a:t>
            </a:r>
            <a:r>
              <a:rPr lang="ru-RU" dirty="0" err="1" smtClean="0"/>
              <a:t>посіву</a:t>
            </a:r>
            <a:r>
              <a:rPr lang="ru-RU" dirty="0" smtClean="0"/>
              <a:t> </a:t>
            </a:r>
            <a:r>
              <a:rPr lang="ru-RU" dirty="0" err="1" smtClean="0"/>
              <a:t>зернових</a:t>
            </a:r>
            <a:r>
              <a:rPr lang="ru-RU" dirty="0" smtClean="0"/>
              <a:t> культур без </a:t>
            </a:r>
            <a:r>
              <a:rPr lang="ru-RU" dirty="0" err="1" smtClean="0"/>
              <a:t>кукурудзи</a:t>
            </a:r>
            <a:r>
              <a:rPr lang="ru-RU" dirty="0" smtClean="0"/>
              <a:t>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 smtClean="0"/>
              <a:t>Забезпеченість </a:t>
            </a:r>
            <a:r>
              <a:rPr lang="uk-UA" dirty="0" err="1" smtClean="0"/>
              <a:t>енергозасобами</a:t>
            </a:r>
            <a:r>
              <a:rPr lang="uk-UA" dirty="0" smtClean="0"/>
              <a:t> </a:t>
            </a:r>
            <a:r>
              <a:rPr lang="uk-UA" dirty="0" smtClean="0"/>
              <a:t>іноземних </a:t>
            </a:r>
            <a:r>
              <a:rPr lang="uk-UA" dirty="0" smtClean="0"/>
              <a:t>аграрних виробників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4400" i="1" dirty="0" smtClean="0"/>
              <a:t>Матеріально-технічна база аграрного </a:t>
            </a:r>
            <a:r>
              <a:rPr lang="ru-RU" sz="4400" i="1" dirty="0" err="1" smtClean="0"/>
              <a:t>підприємства</a:t>
            </a:r>
            <a:r>
              <a:rPr lang="ru-RU" sz="4400" i="1" dirty="0" smtClean="0"/>
              <a:t>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sz="4000" i="1" dirty="0" smtClean="0"/>
              <a:t>— </a:t>
            </a:r>
            <a:r>
              <a:rPr lang="ru-RU" sz="4000" i="1" dirty="0" err="1" smtClean="0"/>
              <a:t>це</a:t>
            </a:r>
            <a:r>
              <a:rPr lang="ru-RU" sz="4000" i="1" dirty="0" smtClean="0"/>
              <a:t> </a:t>
            </a:r>
            <a:r>
              <a:rPr lang="ru-RU" sz="4000" i="1" dirty="0" err="1" smtClean="0"/>
              <a:t>сукупність</a:t>
            </a:r>
            <a:r>
              <a:rPr lang="ru-RU" sz="4000" i="1" dirty="0" smtClean="0"/>
              <a:t> </a:t>
            </a:r>
            <a:r>
              <a:rPr lang="ru-RU" sz="4000" i="1" dirty="0" err="1" smtClean="0"/>
              <a:t>засобів</a:t>
            </a:r>
            <a:r>
              <a:rPr lang="ru-RU" sz="4000" i="1" dirty="0" smtClean="0"/>
              <a:t> </a:t>
            </a:r>
            <a:r>
              <a:rPr lang="ru-RU" sz="4000" i="1" dirty="0" err="1" smtClean="0"/>
              <a:t>і</a:t>
            </a:r>
            <a:r>
              <a:rPr lang="ru-RU" sz="4000" i="1" dirty="0" smtClean="0"/>
              <a:t> </a:t>
            </a:r>
            <a:r>
              <a:rPr lang="ru-RU" sz="4000" i="1" dirty="0" err="1" smtClean="0"/>
              <a:t>предметів</a:t>
            </a:r>
            <a:r>
              <a:rPr lang="ru-RU" sz="4000" i="1" dirty="0" smtClean="0"/>
              <a:t> </a:t>
            </a:r>
            <a:r>
              <a:rPr lang="ru-RU" sz="4000" i="1" dirty="0" err="1" smtClean="0"/>
              <a:t>праці</a:t>
            </a:r>
            <a:r>
              <a:rPr lang="ru-RU" sz="4000" i="1" dirty="0" smtClean="0"/>
              <a:t>, </a:t>
            </a:r>
            <a:r>
              <a:rPr lang="ru-RU" sz="4000" i="1" dirty="0" err="1" smtClean="0"/>
              <a:t>які</a:t>
            </a:r>
            <a:r>
              <a:rPr lang="ru-RU" sz="4000" i="1" dirty="0" smtClean="0"/>
              <a:t> </a:t>
            </a:r>
            <a:r>
              <a:rPr lang="ru-RU" sz="4000" i="1" dirty="0" err="1" smtClean="0"/>
              <a:t>використовуються</a:t>
            </a:r>
            <a:r>
              <a:rPr lang="ru-RU" sz="4000" i="1" dirty="0" smtClean="0"/>
              <a:t> в аграрному </a:t>
            </a:r>
            <a:r>
              <a:rPr lang="ru-RU" sz="4000" i="1" dirty="0" err="1" smtClean="0"/>
              <a:t>виробництві</a:t>
            </a:r>
            <a:r>
              <a:rPr lang="ru-RU" sz="4000" i="1" dirty="0" smtClean="0"/>
              <a:t>:</a:t>
            </a:r>
          </a:p>
          <a:p>
            <a:r>
              <a:rPr lang="ru-RU" sz="4000" dirty="0" err="1" smtClean="0"/>
              <a:t>включає</a:t>
            </a:r>
            <a:r>
              <a:rPr lang="ru-RU" sz="4000" dirty="0" smtClean="0"/>
              <a:t> </a:t>
            </a:r>
            <a:r>
              <a:rPr lang="ru-RU" sz="4000" dirty="0" err="1" smtClean="0"/>
              <a:t>речові</a:t>
            </a:r>
            <a:r>
              <a:rPr lang="ru-RU" sz="4000" dirty="0" smtClean="0"/>
              <a:t> </a:t>
            </a:r>
            <a:r>
              <a:rPr lang="ru-RU" sz="4000" dirty="0" err="1" smtClean="0"/>
              <a:t>елементи</a:t>
            </a:r>
            <a:r>
              <a:rPr lang="ru-RU" sz="4000" dirty="0" smtClean="0"/>
              <a:t> </a:t>
            </a:r>
            <a:r>
              <a:rPr lang="ru-RU" sz="4000" dirty="0" err="1" smtClean="0"/>
              <a:t>продуктивних</a:t>
            </a:r>
            <a:r>
              <a:rPr lang="ru-RU" sz="4000" dirty="0" smtClean="0"/>
              <a:t> сил </a:t>
            </a:r>
            <a:r>
              <a:rPr lang="ru-RU" sz="4000" dirty="0" err="1" smtClean="0"/>
              <a:t>галузі</a:t>
            </a:r>
            <a:r>
              <a:rPr lang="ru-RU" sz="4000" dirty="0" smtClean="0"/>
              <a:t>;</a:t>
            </a:r>
          </a:p>
          <a:p>
            <a:r>
              <a:rPr lang="ru-RU" sz="4000" dirty="0" smtClean="0"/>
              <a:t> </a:t>
            </a:r>
            <a:r>
              <a:rPr lang="ru-RU" sz="4000" dirty="0" err="1" smtClean="0"/>
              <a:t>створює</a:t>
            </a:r>
            <a:r>
              <a:rPr lang="ru-RU" sz="4000" dirty="0" smtClean="0"/>
              <a:t> </a:t>
            </a:r>
            <a:r>
              <a:rPr lang="ru-RU" sz="4000" dirty="0" err="1" smtClean="0"/>
              <a:t>відповідні</a:t>
            </a:r>
            <a:r>
              <a:rPr lang="ru-RU" sz="4000" dirty="0" smtClean="0"/>
              <a:t> </a:t>
            </a:r>
            <a:r>
              <a:rPr lang="ru-RU" sz="4000" dirty="0" err="1" smtClean="0"/>
              <a:t>матеріальні</a:t>
            </a:r>
            <a:r>
              <a:rPr lang="ru-RU" sz="4000" dirty="0" smtClean="0"/>
              <a:t> </a:t>
            </a:r>
            <a:r>
              <a:rPr lang="ru-RU" sz="4000" dirty="0" err="1" smtClean="0"/>
              <a:t>умови</a:t>
            </a:r>
            <a:r>
              <a:rPr lang="ru-RU" sz="4000" dirty="0" smtClean="0"/>
              <a:t> </a:t>
            </a:r>
            <a:r>
              <a:rPr lang="ru-RU" sz="4000" dirty="0" err="1" smtClean="0"/>
              <a:t>виробництва</a:t>
            </a:r>
            <a:r>
              <a:rPr lang="ru-RU" sz="4000" dirty="0" smtClean="0"/>
              <a:t> </a:t>
            </a:r>
            <a:r>
              <a:rPr lang="ru-RU" sz="4000" dirty="0" err="1" smtClean="0"/>
              <a:t>аграрної</a:t>
            </a:r>
            <a:r>
              <a:rPr lang="ru-RU" sz="4000" dirty="0" smtClean="0"/>
              <a:t> </a:t>
            </a:r>
            <a:r>
              <a:rPr lang="ru-RU" sz="4000" dirty="0" err="1" smtClean="0"/>
              <a:t>продукції</a:t>
            </a:r>
            <a:r>
              <a:rPr lang="ru-RU" sz="4000" dirty="0" smtClean="0"/>
              <a:t>. </a:t>
            </a:r>
            <a:endParaRPr lang="ru-RU" sz="4000" i="1" dirty="0" smtClean="0"/>
          </a:p>
          <a:p>
            <a:endParaRPr lang="ru-RU" sz="4000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dirty="0" err="1" smtClean="0"/>
              <a:t>Сучасний</a:t>
            </a:r>
            <a:r>
              <a:rPr lang="ru-RU" dirty="0" smtClean="0"/>
              <a:t> </a:t>
            </a:r>
            <a:r>
              <a:rPr lang="ru-RU" dirty="0" err="1" smtClean="0"/>
              <a:t>процес</a:t>
            </a:r>
            <a:r>
              <a:rPr lang="ru-RU" dirty="0" smtClean="0"/>
              <a:t> </a:t>
            </a:r>
            <a:r>
              <a:rPr lang="ru-RU" dirty="0" err="1" smtClean="0"/>
              <a:t>технічного</a:t>
            </a:r>
            <a:r>
              <a:rPr lang="ru-RU" dirty="0" smtClean="0"/>
              <a:t> </a:t>
            </a:r>
            <a:r>
              <a:rPr lang="ru-RU" dirty="0" err="1" smtClean="0"/>
              <a:t>переоснащення</a:t>
            </a:r>
            <a:r>
              <a:rPr lang="ru-RU" dirty="0" smtClean="0"/>
              <a:t> аграрного </a:t>
            </a:r>
            <a:r>
              <a:rPr lang="ru-RU" dirty="0" err="1" smtClean="0"/>
              <a:t>виробництва</a:t>
            </a:r>
            <a:r>
              <a:rPr lang="ru-RU" dirty="0" smtClean="0"/>
              <a:t> </a:t>
            </a:r>
            <a:r>
              <a:rPr lang="ru-RU" dirty="0" err="1" smtClean="0"/>
              <a:t>характеризується</a:t>
            </a:r>
            <a:r>
              <a:rPr lang="ru-RU" dirty="0" smtClean="0"/>
              <a:t> </a:t>
            </a:r>
            <a:r>
              <a:rPr lang="ru-RU" dirty="0" err="1" smtClean="0"/>
              <a:t>істотним</a:t>
            </a:r>
            <a:r>
              <a:rPr lang="ru-RU" dirty="0" smtClean="0"/>
              <a:t> </a:t>
            </a:r>
            <a:r>
              <a:rPr lang="ru-RU" dirty="0" err="1" smtClean="0"/>
              <a:t>ускладненням</a:t>
            </a:r>
            <a:r>
              <a:rPr lang="ru-RU" dirty="0" smtClean="0"/>
              <a:t> машин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механізмів</a:t>
            </a:r>
            <a:r>
              <a:rPr lang="ru-RU" dirty="0" smtClean="0"/>
              <a:t> у конструктивному </a:t>
            </a:r>
            <a:r>
              <a:rPr lang="ru-RU" dirty="0" err="1" smtClean="0"/>
              <a:t>відношенні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вимагає</a:t>
            </a:r>
            <a:r>
              <a:rPr lang="ru-RU" dirty="0" smtClean="0"/>
              <a:t> </a:t>
            </a:r>
            <a:r>
              <a:rPr lang="ru-RU" dirty="0" err="1" smtClean="0"/>
              <a:t>удосконалення</a:t>
            </a:r>
            <a:r>
              <a:rPr lang="ru-RU" dirty="0" smtClean="0"/>
              <a:t>:</a:t>
            </a:r>
          </a:p>
          <a:p>
            <a:r>
              <a:rPr lang="ru-RU" dirty="0" smtClean="0"/>
              <a:t>- </a:t>
            </a:r>
            <a:r>
              <a:rPr lang="ru-RU" dirty="0" err="1" smtClean="0"/>
              <a:t>обслуговування</a:t>
            </a:r>
            <a:r>
              <a:rPr lang="ru-RU" dirty="0" smtClean="0"/>
              <a:t>;</a:t>
            </a:r>
          </a:p>
          <a:p>
            <a:r>
              <a:rPr lang="ru-RU" dirty="0" smtClean="0"/>
              <a:t>- </a:t>
            </a:r>
            <a:r>
              <a:rPr lang="ru-RU" dirty="0" err="1" smtClean="0"/>
              <a:t>зберігання</a:t>
            </a:r>
            <a:r>
              <a:rPr lang="ru-RU" dirty="0" smtClean="0"/>
              <a:t>;</a:t>
            </a:r>
          </a:p>
          <a:p>
            <a:r>
              <a:rPr lang="ru-RU" dirty="0" smtClean="0"/>
              <a:t>- </a:t>
            </a:r>
            <a:r>
              <a:rPr lang="ru-RU" dirty="0" err="1" smtClean="0"/>
              <a:t>експлуатації</a:t>
            </a:r>
            <a:r>
              <a:rPr lang="ru-RU" dirty="0" smtClean="0"/>
              <a:t> </a:t>
            </a:r>
            <a:r>
              <a:rPr lang="ru-RU" dirty="0" err="1" smtClean="0"/>
              <a:t>техніки</a:t>
            </a:r>
            <a:r>
              <a:rPr lang="ru-RU" dirty="0" smtClean="0"/>
              <a:t>. </a:t>
            </a:r>
          </a:p>
          <a:p>
            <a:r>
              <a:rPr lang="ru-RU" dirty="0" smtClean="0"/>
              <a:t>При </a:t>
            </a:r>
            <a:r>
              <a:rPr lang="ru-RU" dirty="0" err="1" smtClean="0"/>
              <a:t>цьому</a:t>
            </a:r>
            <a:r>
              <a:rPr lang="ru-RU" dirty="0" smtClean="0"/>
              <a:t> </a:t>
            </a:r>
            <a:r>
              <a:rPr lang="ru-RU" dirty="0" err="1" smtClean="0"/>
              <a:t>важливого</a:t>
            </a:r>
            <a:r>
              <a:rPr lang="ru-RU" dirty="0" smtClean="0"/>
              <a:t> </a:t>
            </a:r>
            <a:r>
              <a:rPr lang="ru-RU" dirty="0" err="1" smtClean="0"/>
              <a:t>значення</a:t>
            </a:r>
            <a:r>
              <a:rPr lang="ru-RU" dirty="0" smtClean="0"/>
              <a:t> </a:t>
            </a:r>
            <a:r>
              <a:rPr lang="ru-RU" dirty="0" err="1" smtClean="0"/>
              <a:t>набуває</a:t>
            </a:r>
            <a:r>
              <a:rPr lang="ru-RU" dirty="0" smtClean="0"/>
              <a:t> </a:t>
            </a:r>
            <a:r>
              <a:rPr lang="ru-RU" dirty="0" err="1" smtClean="0"/>
              <a:t>питання</a:t>
            </a:r>
            <a:r>
              <a:rPr lang="ru-RU" dirty="0" smtClean="0"/>
              <a:t> </a:t>
            </a:r>
            <a:r>
              <a:rPr lang="ru-RU" dirty="0" err="1" smtClean="0"/>
              <a:t>фінансування</a:t>
            </a:r>
            <a:r>
              <a:rPr lang="ru-RU" dirty="0" smtClean="0"/>
              <a:t> </a:t>
            </a:r>
            <a:r>
              <a:rPr lang="ru-RU" dirty="0" err="1" smtClean="0"/>
              <a:t>розвитку</a:t>
            </a:r>
            <a:r>
              <a:rPr lang="ru-RU" dirty="0" smtClean="0"/>
              <a:t> </a:t>
            </a:r>
            <a:r>
              <a:rPr lang="ru-RU" dirty="0" err="1" smtClean="0"/>
              <a:t>матеріально-технічної</a:t>
            </a:r>
            <a:r>
              <a:rPr lang="ru-RU" dirty="0" smtClean="0"/>
              <a:t> </a:t>
            </a:r>
            <a:r>
              <a:rPr lang="ru-RU" dirty="0" err="1" smtClean="0"/>
              <a:t>бази</a:t>
            </a:r>
            <a:r>
              <a:rPr lang="ru-RU" dirty="0" smtClean="0"/>
              <a:t> </a:t>
            </a:r>
            <a:r>
              <a:rPr lang="ru-RU" dirty="0" err="1" smtClean="0"/>
              <a:t>підприємств</a:t>
            </a:r>
            <a:r>
              <a:rPr lang="ru-RU" dirty="0" smtClean="0"/>
              <a:t> на </a:t>
            </a:r>
            <a:r>
              <a:rPr lang="ru-RU" dirty="0" err="1" smtClean="0"/>
              <a:t>основі</a:t>
            </a:r>
            <a:r>
              <a:rPr lang="ru-RU" dirty="0" smtClean="0"/>
              <a:t> </a:t>
            </a:r>
            <a:r>
              <a:rPr lang="ru-RU" dirty="0" err="1" smtClean="0"/>
              <a:t>придбання</a:t>
            </a:r>
            <a:r>
              <a:rPr lang="ru-RU" dirty="0" smtClean="0"/>
              <a:t> </a:t>
            </a:r>
            <a:r>
              <a:rPr lang="ru-RU" dirty="0" err="1" smtClean="0"/>
              <a:t>високопродуктивної</a:t>
            </a:r>
            <a:r>
              <a:rPr lang="ru-RU" dirty="0" smtClean="0"/>
              <a:t>, </a:t>
            </a:r>
            <a:r>
              <a:rPr lang="ru-RU" dirty="0" err="1" smtClean="0"/>
              <a:t>але</a:t>
            </a:r>
            <a:r>
              <a:rPr lang="ru-RU" dirty="0" smtClean="0"/>
              <a:t> </a:t>
            </a:r>
            <a:r>
              <a:rPr lang="ru-RU" dirty="0" err="1" smtClean="0"/>
              <a:t>порівняно</a:t>
            </a:r>
            <a:r>
              <a:rPr lang="ru-RU" dirty="0" smtClean="0"/>
              <a:t> </a:t>
            </a:r>
            <a:r>
              <a:rPr lang="ru-RU" dirty="0" err="1" smtClean="0"/>
              <a:t>дорогої</a:t>
            </a:r>
            <a:r>
              <a:rPr lang="ru-RU" dirty="0" smtClean="0"/>
              <a:t> </a:t>
            </a:r>
            <a:r>
              <a:rPr lang="ru-RU" dirty="0" err="1" smtClean="0"/>
              <a:t>техніки</a:t>
            </a:r>
            <a:r>
              <a:rPr lang="ru-RU" dirty="0" smtClean="0"/>
              <a:t>.</a:t>
            </a:r>
          </a:p>
          <a:p>
            <a:r>
              <a:rPr lang="ru-RU" dirty="0" smtClean="0"/>
              <a:t>У </a:t>
            </a:r>
            <a:r>
              <a:rPr lang="ru-RU" dirty="0" err="1" smtClean="0"/>
              <a:t>зв'язку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цим</a:t>
            </a:r>
            <a:r>
              <a:rPr lang="ru-RU" dirty="0" smtClean="0"/>
              <a:t> </a:t>
            </a:r>
            <a:r>
              <a:rPr lang="ru-RU" dirty="0" err="1" smtClean="0"/>
              <a:t>важливим</a:t>
            </a:r>
            <a:r>
              <a:rPr lang="ru-RU" dirty="0" smtClean="0"/>
              <a:t> </a:t>
            </a:r>
            <a:r>
              <a:rPr lang="ru-RU" dirty="0" err="1" smtClean="0"/>
              <a:t>напрямом</a:t>
            </a:r>
            <a:r>
              <a:rPr lang="ru-RU" dirty="0" smtClean="0"/>
              <a:t> </a:t>
            </a:r>
            <a:r>
              <a:rPr lang="ru-RU" dirty="0" err="1" smtClean="0"/>
              <a:t>технічного</a:t>
            </a:r>
            <a:r>
              <a:rPr lang="ru-RU" dirty="0" smtClean="0"/>
              <a:t> </a:t>
            </a:r>
            <a:r>
              <a:rPr lang="ru-RU" dirty="0" err="1" smtClean="0"/>
              <a:t>переозброєння</a:t>
            </a:r>
            <a:r>
              <a:rPr lang="ru-RU" dirty="0" smtClean="0"/>
              <a:t> </a:t>
            </a:r>
            <a:r>
              <a:rPr lang="ru-RU" dirty="0" err="1" smtClean="0"/>
              <a:t>аграрних</a:t>
            </a:r>
            <a:r>
              <a:rPr lang="ru-RU" dirty="0" smtClean="0"/>
              <a:t> </a:t>
            </a:r>
            <a:r>
              <a:rPr lang="ru-RU" dirty="0" err="1" smtClean="0"/>
              <a:t>підприємств</a:t>
            </a:r>
            <a:r>
              <a:rPr lang="ru-RU" dirty="0" smtClean="0"/>
              <a:t> </a:t>
            </a:r>
            <a:r>
              <a:rPr lang="ru-RU" dirty="0" err="1" smtClean="0"/>
              <a:t>є</a:t>
            </a:r>
            <a:r>
              <a:rPr lang="ru-RU" dirty="0" smtClean="0"/>
              <a:t> </a:t>
            </a:r>
            <a:r>
              <a:rPr lang="ru-RU" b="1" dirty="0" err="1" smtClean="0"/>
              <a:t>лізинг</a:t>
            </a:r>
            <a:r>
              <a:rPr lang="ru-RU" b="1" dirty="0" smtClean="0"/>
              <a:t>.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i="1" dirty="0" smtClean="0"/>
              <a:t>Лізинг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 smtClean="0"/>
              <a:t>— </a:t>
            </a:r>
            <a:r>
              <a:rPr lang="ru-RU" dirty="0" err="1" smtClean="0"/>
              <a:t>це</a:t>
            </a:r>
            <a:r>
              <a:rPr lang="ru-RU" dirty="0" smtClean="0"/>
              <a:t> </a:t>
            </a:r>
            <a:r>
              <a:rPr lang="ru-RU" dirty="0" err="1" smtClean="0"/>
              <a:t>підприємницька</a:t>
            </a:r>
            <a:r>
              <a:rPr lang="ru-RU" dirty="0" smtClean="0"/>
              <a:t> </a:t>
            </a:r>
            <a:r>
              <a:rPr lang="ru-RU" dirty="0" err="1" smtClean="0"/>
              <a:t>діяльність</a:t>
            </a:r>
            <a:r>
              <a:rPr lang="ru-RU" dirty="0" smtClean="0"/>
              <a:t>, яка </a:t>
            </a:r>
            <a:r>
              <a:rPr lang="ru-RU" dirty="0" err="1" smtClean="0"/>
              <a:t>спрямована</a:t>
            </a:r>
            <a:r>
              <a:rPr lang="ru-RU" dirty="0" smtClean="0"/>
              <a:t> на </a:t>
            </a:r>
            <a:r>
              <a:rPr lang="ru-RU" dirty="0" err="1" smtClean="0"/>
              <a:t>інвестування</a:t>
            </a:r>
            <a:r>
              <a:rPr lang="ru-RU" dirty="0" smtClean="0"/>
              <a:t> </a:t>
            </a:r>
            <a:r>
              <a:rPr lang="ru-RU" dirty="0" err="1" smtClean="0"/>
              <a:t>фінансових</a:t>
            </a:r>
            <a:r>
              <a:rPr lang="ru-RU" dirty="0" smtClean="0"/>
              <a:t> </a:t>
            </a:r>
            <a:r>
              <a:rPr lang="ru-RU" dirty="0" err="1" smtClean="0"/>
              <a:t>коштів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полягає</a:t>
            </a:r>
            <a:r>
              <a:rPr lang="ru-RU" dirty="0" smtClean="0"/>
              <a:t> в </a:t>
            </a:r>
            <a:r>
              <a:rPr lang="ru-RU" dirty="0" err="1" smtClean="0"/>
              <a:t>наданні</a:t>
            </a:r>
            <a:r>
              <a:rPr lang="ru-RU" dirty="0" smtClean="0"/>
              <a:t> </a:t>
            </a:r>
            <a:r>
              <a:rPr lang="ru-RU" dirty="0" err="1" smtClean="0"/>
              <a:t>лізингодавцем</a:t>
            </a:r>
            <a:r>
              <a:rPr lang="ru-RU" dirty="0" smtClean="0"/>
              <a:t> у </a:t>
            </a:r>
            <a:r>
              <a:rPr lang="ru-RU" dirty="0" err="1" smtClean="0"/>
              <a:t>виключне</a:t>
            </a:r>
            <a:r>
              <a:rPr lang="ru-RU" dirty="0" smtClean="0"/>
              <a:t> </a:t>
            </a:r>
            <a:r>
              <a:rPr lang="ru-RU" dirty="0" err="1" smtClean="0"/>
              <a:t>користування</a:t>
            </a:r>
            <a:r>
              <a:rPr lang="ru-RU" dirty="0" smtClean="0"/>
              <a:t> на </a:t>
            </a:r>
            <a:r>
              <a:rPr lang="ru-RU" dirty="0" err="1" smtClean="0"/>
              <a:t>визначений</a:t>
            </a:r>
            <a:r>
              <a:rPr lang="ru-RU" dirty="0" smtClean="0"/>
              <a:t> строк </a:t>
            </a:r>
            <a:r>
              <a:rPr lang="ru-RU" dirty="0" err="1" smtClean="0"/>
              <a:t>лізингоодержувачу</a:t>
            </a:r>
            <a:r>
              <a:rPr lang="ru-RU" dirty="0" smtClean="0"/>
              <a:t> майна за </a:t>
            </a:r>
            <a:r>
              <a:rPr lang="ru-RU" dirty="0" err="1" smtClean="0"/>
              <a:t>умови</a:t>
            </a:r>
            <a:r>
              <a:rPr lang="ru-RU" dirty="0" smtClean="0"/>
              <a:t> </a:t>
            </a:r>
            <a:r>
              <a:rPr lang="ru-RU" dirty="0" err="1" smtClean="0"/>
              <a:t>сплати</a:t>
            </a:r>
            <a:r>
              <a:rPr lang="ru-RU" dirty="0" smtClean="0"/>
              <a:t> ним </a:t>
            </a:r>
            <a:r>
              <a:rPr lang="ru-RU" dirty="0" err="1" smtClean="0"/>
              <a:t>періодичних</a:t>
            </a:r>
            <a:r>
              <a:rPr lang="ru-RU" dirty="0" smtClean="0"/>
              <a:t> </a:t>
            </a:r>
            <a:r>
              <a:rPr lang="ru-RU" dirty="0" err="1" smtClean="0"/>
              <a:t>лізингових</a:t>
            </a:r>
            <a:r>
              <a:rPr lang="ru-RU" dirty="0" smtClean="0"/>
              <a:t> </a:t>
            </a:r>
            <a:r>
              <a:rPr lang="ru-RU" dirty="0" err="1" smtClean="0"/>
              <a:t>платежів</a:t>
            </a:r>
            <a:r>
              <a:rPr lang="ru-RU" dirty="0" smtClean="0"/>
              <a:t>. </a:t>
            </a:r>
            <a:r>
              <a:rPr lang="ru-RU" dirty="0" err="1" smtClean="0"/>
              <a:t>Це</a:t>
            </a:r>
            <a:r>
              <a:rPr lang="ru-RU" dirty="0" smtClean="0"/>
              <a:t> </a:t>
            </a:r>
            <a:r>
              <a:rPr lang="ru-RU" dirty="0" err="1" smtClean="0"/>
              <a:t>визначення</a:t>
            </a:r>
            <a:r>
              <a:rPr lang="ru-RU" dirty="0" smtClean="0"/>
              <a:t> </a:t>
            </a:r>
            <a:r>
              <a:rPr lang="ru-RU" dirty="0" err="1" smtClean="0"/>
              <a:t>лізингу</a:t>
            </a:r>
            <a:r>
              <a:rPr lang="ru-RU" dirty="0" smtClean="0"/>
              <a:t> дано </a:t>
            </a:r>
            <a:r>
              <a:rPr lang="ru-RU" dirty="0" err="1" smtClean="0"/>
              <a:t>відповідно</a:t>
            </a:r>
            <a:r>
              <a:rPr lang="ru-RU" dirty="0" smtClean="0"/>
              <a:t> до Закону </a:t>
            </a:r>
            <a:r>
              <a:rPr lang="ru-RU" dirty="0" err="1" smtClean="0"/>
              <a:t>України</a:t>
            </a:r>
            <a:r>
              <a:rPr lang="ru-RU" dirty="0" smtClean="0"/>
              <a:t> «Про </a:t>
            </a:r>
            <a:r>
              <a:rPr lang="ru-RU" dirty="0" err="1" smtClean="0"/>
              <a:t>лізинг</a:t>
            </a:r>
            <a:r>
              <a:rPr lang="ru-RU" dirty="0" smtClean="0"/>
              <a:t>».</a:t>
            </a:r>
          </a:p>
          <a:p>
            <a:r>
              <a:rPr lang="ru-RU" b="1" i="1" dirty="0" smtClean="0"/>
              <a:t>Лізинг </a:t>
            </a:r>
            <a:r>
              <a:rPr lang="ru-RU" dirty="0" smtClean="0"/>
              <a:t>(</a:t>
            </a:r>
            <a:r>
              <a:rPr lang="ru-RU" dirty="0" err="1" smtClean="0"/>
              <a:t>анг</a:t>
            </a:r>
            <a:r>
              <a:rPr lang="ru-RU" dirty="0" smtClean="0"/>
              <a:t>. </a:t>
            </a:r>
            <a:r>
              <a:rPr lang="ru-RU" dirty="0" err="1" smtClean="0"/>
              <a:t>leasing</a:t>
            </a:r>
            <a:r>
              <a:rPr lang="ru-RU" dirty="0" smtClean="0"/>
              <a:t> - </a:t>
            </a:r>
            <a:r>
              <a:rPr lang="ru-RU" dirty="0" err="1" smtClean="0"/>
              <a:t>оренда</a:t>
            </a:r>
            <a:r>
              <a:rPr lang="ru-RU" dirty="0" smtClean="0"/>
              <a:t>) </a:t>
            </a:r>
            <a:r>
              <a:rPr lang="ru-RU" dirty="0" err="1" smtClean="0"/>
              <a:t>можна</a:t>
            </a:r>
            <a:r>
              <a:rPr lang="ru-RU" dirty="0" smtClean="0"/>
              <a:t> </a:t>
            </a:r>
            <a:r>
              <a:rPr lang="ru-RU" dirty="0" err="1" smtClean="0"/>
              <a:t>розглядати</a:t>
            </a:r>
            <a:r>
              <a:rPr lang="ru-RU" dirty="0" smtClean="0"/>
              <a:t> як </a:t>
            </a:r>
            <a:r>
              <a:rPr lang="ru-RU" dirty="0" err="1" smtClean="0"/>
              <a:t>довготермінову</a:t>
            </a:r>
            <a:r>
              <a:rPr lang="ru-RU" dirty="0" smtClean="0"/>
              <a:t> </a:t>
            </a:r>
            <a:r>
              <a:rPr lang="ru-RU" dirty="0" err="1" smtClean="0"/>
              <a:t>оренду</a:t>
            </a:r>
            <a:r>
              <a:rPr lang="ru-RU" dirty="0" smtClean="0"/>
              <a:t> машин, </a:t>
            </a:r>
            <a:r>
              <a:rPr lang="ru-RU" dirty="0" err="1" smtClean="0"/>
              <a:t>обладнання</a:t>
            </a:r>
            <a:r>
              <a:rPr lang="ru-RU" dirty="0" smtClean="0"/>
              <a:t>, </a:t>
            </a:r>
            <a:r>
              <a:rPr lang="ru-RU" dirty="0" err="1" smtClean="0"/>
              <a:t>транспортних</a:t>
            </a:r>
            <a:r>
              <a:rPr lang="ru-RU" dirty="0" smtClean="0"/>
              <a:t> </a:t>
            </a:r>
            <a:r>
              <a:rPr lang="ru-RU" dirty="0" err="1" smtClean="0"/>
              <a:t>засобів</a:t>
            </a:r>
            <a:r>
              <a:rPr lang="ru-RU" dirty="0" smtClean="0"/>
              <a:t>, </a:t>
            </a:r>
            <a:r>
              <a:rPr lang="ru-RU" dirty="0" err="1" smtClean="0"/>
              <a:t>виробничих</a:t>
            </a:r>
            <a:r>
              <a:rPr lang="ru-RU" dirty="0" smtClean="0"/>
              <a:t> </a:t>
            </a:r>
            <a:r>
              <a:rPr lang="ru-RU" dirty="0" err="1" smtClean="0"/>
              <a:t>споруд</a:t>
            </a:r>
            <a:r>
              <a:rPr lang="ru-RU" dirty="0" smtClean="0"/>
              <a:t> на </a:t>
            </a:r>
            <a:r>
              <a:rPr lang="ru-RU" dirty="0" err="1" smtClean="0"/>
              <a:t>умовах</a:t>
            </a:r>
            <a:r>
              <a:rPr lang="ru-RU" dirty="0" smtClean="0"/>
              <a:t> </a:t>
            </a:r>
            <a:r>
              <a:rPr lang="ru-RU" dirty="0" err="1" smtClean="0"/>
              <a:t>поворотності</a:t>
            </a:r>
            <a:r>
              <a:rPr lang="ru-RU" dirty="0" smtClean="0"/>
              <a:t>, </a:t>
            </a:r>
            <a:r>
              <a:rPr lang="ru-RU" dirty="0" err="1" smtClean="0"/>
              <a:t>терміновості</a:t>
            </a:r>
            <a:r>
              <a:rPr lang="ru-RU" dirty="0" smtClean="0"/>
              <a:t> та </a:t>
            </a:r>
            <a:r>
              <a:rPr lang="ru-RU" dirty="0" err="1" smtClean="0"/>
              <a:t>платності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на </a:t>
            </a:r>
            <a:r>
              <a:rPr lang="ru-RU" dirty="0" err="1" smtClean="0"/>
              <a:t>підставі</a:t>
            </a:r>
            <a:r>
              <a:rPr lang="ru-RU" dirty="0" smtClean="0"/>
              <a:t> </a:t>
            </a:r>
            <a:r>
              <a:rPr lang="ru-RU" dirty="0" err="1" smtClean="0"/>
              <a:t>відповідного</a:t>
            </a:r>
            <a:r>
              <a:rPr lang="ru-RU" dirty="0" smtClean="0"/>
              <a:t> договору </a:t>
            </a:r>
            <a:r>
              <a:rPr lang="ru-RU" dirty="0" err="1" smtClean="0"/>
              <a:t>між</a:t>
            </a:r>
            <a:r>
              <a:rPr lang="ru-RU" dirty="0" smtClean="0"/>
              <a:t> </a:t>
            </a:r>
            <a:r>
              <a:rPr lang="ru-RU" dirty="0" err="1" smtClean="0"/>
              <a:t>орендодавцем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орендарем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передбачає</a:t>
            </a:r>
            <a:r>
              <a:rPr lang="ru-RU" dirty="0" smtClean="0"/>
              <a:t> </a:t>
            </a:r>
            <a:r>
              <a:rPr lang="ru-RU" dirty="0" err="1" smtClean="0"/>
              <a:t>можливість</a:t>
            </a:r>
            <a:r>
              <a:rPr lang="ru-RU" dirty="0" smtClean="0"/>
              <a:t> </a:t>
            </a:r>
            <a:r>
              <a:rPr lang="ru-RU" dirty="0" err="1" smtClean="0"/>
              <a:t>їх</a:t>
            </a:r>
            <a:r>
              <a:rPr lang="ru-RU" dirty="0" smtClean="0"/>
              <a:t> </a:t>
            </a:r>
            <a:r>
              <a:rPr lang="ru-RU" dirty="0" err="1" smtClean="0"/>
              <a:t>наступного</a:t>
            </a:r>
            <a:r>
              <a:rPr lang="ru-RU" dirty="0" smtClean="0"/>
              <a:t> </a:t>
            </a:r>
            <a:r>
              <a:rPr lang="ru-RU" dirty="0" err="1" smtClean="0"/>
              <a:t>викупу</a:t>
            </a:r>
            <a:r>
              <a:rPr lang="ru-RU" dirty="0" smtClean="0"/>
              <a:t> </a:t>
            </a:r>
            <a:r>
              <a:rPr lang="ru-RU" dirty="0" err="1" smtClean="0"/>
              <a:t>орендарем</a:t>
            </a:r>
            <a:r>
              <a:rPr lang="ru-RU" dirty="0" smtClean="0"/>
              <a:t>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 smtClean="0"/>
              <a:t>В</a:t>
            </a:r>
            <a:r>
              <a:rPr lang="ru-RU" dirty="0" err="1" smtClean="0"/>
              <a:t>изначення</a:t>
            </a:r>
            <a:r>
              <a:rPr lang="ru-RU" dirty="0" smtClean="0"/>
              <a:t> </a:t>
            </a:r>
            <a:r>
              <a:rPr lang="ru-RU" i="1" dirty="0" err="1" smtClean="0"/>
              <a:t>лізингу</a:t>
            </a:r>
            <a:r>
              <a:rPr lang="ru-RU" i="1" dirty="0" smtClean="0"/>
              <a:t> </a:t>
            </a:r>
            <a:r>
              <a:rPr lang="ru-RU" dirty="0" err="1" smtClean="0"/>
              <a:t>Світовим</a:t>
            </a:r>
            <a:r>
              <a:rPr lang="ru-RU" dirty="0" smtClean="0"/>
              <a:t> банком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 err="1" smtClean="0"/>
              <a:t>Це</a:t>
            </a:r>
            <a:r>
              <a:rPr lang="ru-RU" dirty="0" smtClean="0"/>
              <a:t> </a:t>
            </a:r>
            <a:r>
              <a:rPr lang="ru-RU" dirty="0" err="1" smtClean="0"/>
              <a:t>контрактні</a:t>
            </a:r>
            <a:r>
              <a:rPr lang="ru-RU" dirty="0" smtClean="0"/>
              <a:t> </a:t>
            </a:r>
            <a:r>
              <a:rPr lang="ru-RU" dirty="0" err="1" smtClean="0"/>
              <a:t>відносини</a:t>
            </a:r>
            <a:r>
              <a:rPr lang="ru-RU" dirty="0" smtClean="0"/>
              <a:t> </a:t>
            </a:r>
            <a:r>
              <a:rPr lang="ru-RU" dirty="0" err="1" smtClean="0"/>
              <a:t>між</a:t>
            </a:r>
            <a:r>
              <a:rPr lang="ru-RU" dirty="0" smtClean="0"/>
              <a:t> </a:t>
            </a:r>
            <a:r>
              <a:rPr lang="ru-RU" dirty="0" err="1" smtClean="0"/>
              <a:t>двома</a:t>
            </a:r>
            <a:r>
              <a:rPr lang="ru-RU" dirty="0" smtClean="0"/>
              <a:t> сторонами, </a:t>
            </a:r>
            <a:r>
              <a:rPr lang="ru-RU" dirty="0" err="1" smtClean="0"/>
              <a:t>які</a:t>
            </a:r>
            <a:r>
              <a:rPr lang="ru-RU" dirty="0" smtClean="0"/>
              <a:t> </a:t>
            </a:r>
            <a:r>
              <a:rPr lang="ru-RU" dirty="0" err="1" smtClean="0"/>
              <a:t>дають</a:t>
            </a:r>
            <a:r>
              <a:rPr lang="ru-RU" dirty="0" smtClean="0"/>
              <a:t> </a:t>
            </a:r>
            <a:r>
              <a:rPr lang="ru-RU" dirty="0" err="1" smtClean="0"/>
              <a:t>змогу</a:t>
            </a:r>
            <a:r>
              <a:rPr lang="ru-RU" dirty="0" smtClean="0"/>
              <a:t> </a:t>
            </a:r>
            <a:r>
              <a:rPr lang="ru-RU" dirty="0" err="1" smtClean="0"/>
              <a:t>одній</a:t>
            </a:r>
            <a:r>
              <a:rPr lang="ru-RU" dirty="0" smtClean="0"/>
              <a:t> </a:t>
            </a:r>
            <a:r>
              <a:rPr lang="ru-RU" dirty="0" err="1" smtClean="0"/>
              <a:t>стороні</a:t>
            </a:r>
            <a:r>
              <a:rPr lang="ru-RU" dirty="0" smtClean="0"/>
              <a:t> </a:t>
            </a:r>
            <a:r>
              <a:rPr lang="ru-RU" dirty="0" err="1" smtClean="0"/>
              <a:t>використовувати</a:t>
            </a:r>
            <a:r>
              <a:rPr lang="ru-RU" dirty="0" smtClean="0"/>
              <a:t> </a:t>
            </a:r>
            <a:r>
              <a:rPr lang="ru-RU" dirty="0" err="1" smtClean="0"/>
              <a:t>майно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є</a:t>
            </a:r>
            <a:r>
              <a:rPr lang="ru-RU" dirty="0" smtClean="0"/>
              <a:t> </a:t>
            </a:r>
            <a:r>
              <a:rPr lang="ru-RU" dirty="0" err="1" smtClean="0"/>
              <a:t>власністю</a:t>
            </a:r>
            <a:r>
              <a:rPr lang="ru-RU" dirty="0" smtClean="0"/>
              <a:t> </a:t>
            </a:r>
            <a:r>
              <a:rPr lang="ru-RU" dirty="0" err="1" smtClean="0"/>
              <a:t>іншої</a:t>
            </a:r>
            <a:r>
              <a:rPr lang="ru-RU" dirty="0" smtClean="0"/>
              <a:t> </a:t>
            </a:r>
            <a:r>
              <a:rPr lang="ru-RU" dirty="0" err="1" smtClean="0"/>
              <a:t>сторони</a:t>
            </a:r>
            <a:r>
              <a:rPr lang="ru-RU" dirty="0" smtClean="0"/>
              <a:t>, в </a:t>
            </a:r>
            <a:r>
              <a:rPr lang="ru-RU" dirty="0" err="1" smtClean="0"/>
              <a:t>обмін</a:t>
            </a:r>
            <a:r>
              <a:rPr lang="ru-RU" dirty="0" smtClean="0"/>
              <a:t> на </a:t>
            </a:r>
            <a:r>
              <a:rPr lang="ru-RU" dirty="0" err="1" smtClean="0"/>
              <a:t>обумовлені</a:t>
            </a:r>
            <a:r>
              <a:rPr lang="ru-RU" dirty="0" smtClean="0"/>
              <a:t> контрактом </a:t>
            </a:r>
            <a:r>
              <a:rPr lang="ru-RU" dirty="0" err="1" smtClean="0"/>
              <a:t>періодичні</a:t>
            </a:r>
            <a:r>
              <a:rPr lang="ru-RU" dirty="0" smtClean="0"/>
              <a:t> </a:t>
            </a:r>
            <a:r>
              <a:rPr lang="ru-RU" dirty="0" err="1" smtClean="0"/>
              <a:t>платежі</a:t>
            </a:r>
            <a:r>
              <a:rPr lang="ru-RU" dirty="0" smtClean="0"/>
              <a:t>.</a:t>
            </a:r>
            <a:endParaRPr lang="ru-RU" dirty="0" smtClean="0"/>
          </a:p>
          <a:p>
            <a:r>
              <a:rPr lang="ru-RU" dirty="0" smtClean="0"/>
              <a:t>Лізинг </a:t>
            </a:r>
            <a:r>
              <a:rPr lang="ru-RU" dirty="0" err="1" smtClean="0"/>
              <a:t>можна</a:t>
            </a:r>
            <a:r>
              <a:rPr lang="ru-RU" dirty="0" smtClean="0"/>
              <a:t> </a:t>
            </a:r>
            <a:r>
              <a:rPr lang="ru-RU" dirty="0" err="1" smtClean="0"/>
              <a:t>розглядати</a:t>
            </a:r>
            <a:r>
              <a:rPr lang="ru-RU" dirty="0" smtClean="0"/>
              <a:t> </a:t>
            </a:r>
            <a:r>
              <a:rPr lang="ru-RU" dirty="0" err="1" smtClean="0"/>
              <a:t>також</a:t>
            </a:r>
            <a:r>
              <a:rPr lang="ru-RU" dirty="0" smtClean="0"/>
              <a:t> як </a:t>
            </a:r>
            <a:r>
              <a:rPr lang="ru-RU" dirty="0" err="1" smtClean="0"/>
              <a:t>різновид</a:t>
            </a:r>
            <a:r>
              <a:rPr lang="ru-RU" dirty="0" smtClean="0"/>
              <a:t> </a:t>
            </a:r>
            <a:r>
              <a:rPr lang="ru-RU" dirty="0" err="1" smtClean="0"/>
              <a:t>довготермінового</a:t>
            </a:r>
            <a:r>
              <a:rPr lang="ru-RU" dirty="0" smtClean="0"/>
              <a:t> кредиту, </a:t>
            </a:r>
            <a:r>
              <a:rPr lang="ru-RU" dirty="0" err="1" smtClean="0"/>
              <a:t>наданого</a:t>
            </a:r>
            <a:r>
              <a:rPr lang="ru-RU" dirty="0" smtClean="0"/>
              <a:t> в </a:t>
            </a:r>
            <a:r>
              <a:rPr lang="ru-RU" dirty="0" err="1" smtClean="0"/>
              <a:t>натуральній</a:t>
            </a:r>
            <a:r>
              <a:rPr lang="ru-RU" dirty="0" smtClean="0"/>
              <a:t> </a:t>
            </a:r>
            <a:r>
              <a:rPr lang="ru-RU" dirty="0" err="1" smtClean="0"/>
              <a:t>формі</a:t>
            </a:r>
            <a:r>
              <a:rPr lang="ru-RU" dirty="0" smtClean="0"/>
              <a:t>, </a:t>
            </a:r>
            <a:r>
              <a:rPr lang="ru-RU" dirty="0" err="1" smtClean="0"/>
              <a:t>який</a:t>
            </a:r>
            <a:r>
              <a:rPr lang="ru-RU" dirty="0" smtClean="0"/>
              <a:t> </a:t>
            </a:r>
            <a:r>
              <a:rPr lang="ru-RU" dirty="0" err="1" smtClean="0"/>
              <a:t>погашається</a:t>
            </a:r>
            <a:r>
              <a:rPr lang="ru-RU" dirty="0" smtClean="0"/>
              <a:t> </a:t>
            </a:r>
            <a:r>
              <a:rPr lang="ru-RU" dirty="0" err="1" smtClean="0"/>
              <a:t>лізингоодержувачем</a:t>
            </a:r>
            <a:r>
              <a:rPr lang="ru-RU" dirty="0" smtClean="0"/>
              <a:t> </a:t>
            </a:r>
            <a:r>
              <a:rPr lang="ru-RU" dirty="0" err="1" smtClean="0"/>
              <a:t>в</a:t>
            </a:r>
            <a:r>
              <a:rPr lang="ru-RU" dirty="0" smtClean="0"/>
              <a:t> </a:t>
            </a:r>
            <a:r>
              <a:rPr lang="ru-RU" dirty="0" err="1" smtClean="0"/>
              <a:t>розстрочку</a:t>
            </a:r>
            <a:r>
              <a:rPr lang="ru-RU" dirty="0" smtClean="0"/>
              <a:t>.</a:t>
            </a:r>
          </a:p>
          <a:p>
            <a:r>
              <a:rPr lang="ru-RU" dirty="0" smtClean="0"/>
              <a:t> </a:t>
            </a:r>
            <a:r>
              <a:rPr lang="ru-RU" b="1" dirty="0" smtClean="0"/>
              <a:t>Лізинг </a:t>
            </a:r>
            <a:r>
              <a:rPr lang="ru-RU" dirty="0" smtClean="0"/>
              <a:t>- </a:t>
            </a:r>
            <a:r>
              <a:rPr lang="ru-RU" dirty="0" err="1" smtClean="0"/>
              <a:t>це</a:t>
            </a:r>
            <a:r>
              <a:rPr lang="ru-RU" dirty="0" smtClean="0"/>
              <a:t> </a:t>
            </a:r>
            <a:r>
              <a:rPr lang="ru-RU" b="1" dirty="0" err="1" smtClean="0"/>
              <a:t>поєднання</a:t>
            </a:r>
            <a:r>
              <a:rPr lang="ru-RU" b="1" dirty="0" smtClean="0"/>
              <a:t> </a:t>
            </a:r>
            <a:r>
              <a:rPr lang="ru-RU" b="1" dirty="0" err="1" smtClean="0"/>
              <a:t>оренди</a:t>
            </a:r>
            <a:r>
              <a:rPr lang="ru-RU" b="1" dirty="0" smtClean="0"/>
              <a:t> </a:t>
            </a:r>
            <a:r>
              <a:rPr lang="ru-RU" b="1" dirty="0" err="1" smtClean="0"/>
              <a:t>і</a:t>
            </a:r>
            <a:r>
              <a:rPr lang="ru-RU" b="1" dirty="0" smtClean="0"/>
              <a:t> кредиту. </a:t>
            </a:r>
            <a:r>
              <a:rPr lang="ru-RU" dirty="0" smtClean="0"/>
              <a:t>При </a:t>
            </a:r>
            <a:r>
              <a:rPr lang="ru-RU" dirty="0" err="1" smtClean="0"/>
              <a:t>цьому</a:t>
            </a:r>
            <a:r>
              <a:rPr lang="ru-RU" dirty="0" smtClean="0"/>
              <a:t> </a:t>
            </a:r>
            <a:r>
              <a:rPr lang="ru-RU" dirty="0" err="1" smtClean="0"/>
              <a:t>використовуються</a:t>
            </a:r>
            <a:r>
              <a:rPr lang="ru-RU" dirty="0" smtClean="0"/>
              <a:t> </a:t>
            </a:r>
            <a:r>
              <a:rPr lang="ru-RU" dirty="0" err="1" smtClean="0"/>
              <a:t>різні</a:t>
            </a:r>
            <a:r>
              <a:rPr lang="ru-RU" dirty="0" smtClean="0"/>
              <a:t> </a:t>
            </a:r>
            <a:r>
              <a:rPr lang="ru-RU" dirty="0" err="1" smtClean="0"/>
              <a:t>форми</a:t>
            </a:r>
            <a:r>
              <a:rPr lang="ru-RU" dirty="0" smtClean="0"/>
              <a:t> оплати — коштами, товарами та </a:t>
            </a:r>
            <a:r>
              <a:rPr lang="ru-RU" dirty="0" err="1" smtClean="0"/>
              <a:t>послугами</a:t>
            </a:r>
            <a:r>
              <a:rPr lang="ru-RU" dirty="0" smtClean="0"/>
              <a:t>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err="1" smtClean="0"/>
              <a:t>Значення</a:t>
            </a:r>
            <a:r>
              <a:rPr lang="ru-RU" dirty="0" smtClean="0"/>
              <a:t> </a:t>
            </a:r>
            <a:r>
              <a:rPr lang="ru-RU" dirty="0" err="1" smtClean="0"/>
              <a:t>лізингу</a:t>
            </a:r>
            <a:r>
              <a:rPr lang="ru-RU" dirty="0" smtClean="0"/>
              <a:t> д</a:t>
            </a:r>
            <a:r>
              <a:rPr lang="ru-RU" dirty="0" smtClean="0"/>
              <a:t>ля </a:t>
            </a:r>
            <a:r>
              <a:rPr lang="ru-RU" dirty="0" err="1" smtClean="0"/>
              <a:t>аграрних</a:t>
            </a:r>
            <a:r>
              <a:rPr lang="ru-RU" dirty="0" smtClean="0"/>
              <a:t> </a:t>
            </a:r>
            <a:r>
              <a:rPr lang="ru-RU" dirty="0" err="1" smtClean="0"/>
              <a:t>підприємств</a:t>
            </a:r>
            <a:r>
              <a:rPr lang="ru-RU" dirty="0" smtClean="0"/>
              <a:t>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- </a:t>
            </a:r>
            <a:r>
              <a:rPr lang="ru-RU" dirty="0" err="1" smtClean="0"/>
              <a:t>можливість</a:t>
            </a:r>
            <a:r>
              <a:rPr lang="ru-RU" dirty="0" smtClean="0"/>
              <a:t> </a:t>
            </a:r>
            <a:r>
              <a:rPr lang="ru-RU" dirty="0" err="1" smtClean="0"/>
              <a:t>одержання</a:t>
            </a:r>
            <a:r>
              <a:rPr lang="ru-RU" dirty="0" smtClean="0"/>
              <a:t> </a:t>
            </a:r>
            <a:r>
              <a:rPr lang="ru-RU" dirty="0" smtClean="0"/>
              <a:t>в </a:t>
            </a:r>
            <a:r>
              <a:rPr lang="ru-RU" dirty="0" err="1" smtClean="0"/>
              <a:t>користування</a:t>
            </a:r>
            <a:r>
              <a:rPr lang="ru-RU" dirty="0" smtClean="0"/>
              <a:t> </a:t>
            </a:r>
            <a:r>
              <a:rPr lang="ru-RU" dirty="0" err="1" smtClean="0"/>
              <a:t>дорогої</a:t>
            </a:r>
            <a:r>
              <a:rPr lang="ru-RU" dirty="0" smtClean="0"/>
              <a:t> </a:t>
            </a:r>
            <a:r>
              <a:rPr lang="ru-RU" dirty="0" err="1" smtClean="0"/>
              <a:t>високопродуктивної</a:t>
            </a:r>
            <a:r>
              <a:rPr lang="ru-RU" dirty="0" smtClean="0"/>
              <a:t> </a:t>
            </a:r>
            <a:r>
              <a:rPr lang="ru-RU" dirty="0" err="1" smtClean="0"/>
              <a:t>техніки</a:t>
            </a:r>
            <a:r>
              <a:rPr lang="ru-RU" dirty="0" smtClean="0"/>
              <a:t> </a:t>
            </a:r>
            <a:r>
              <a:rPr lang="ru-RU" dirty="0" smtClean="0"/>
              <a:t>без </a:t>
            </a:r>
            <a:r>
              <a:rPr lang="ru-RU" dirty="0" err="1" smtClean="0"/>
              <a:t>значних</a:t>
            </a:r>
            <a:r>
              <a:rPr lang="ru-RU" dirty="0" smtClean="0"/>
              <a:t> </a:t>
            </a:r>
            <a:r>
              <a:rPr lang="ru-RU" dirty="0" err="1" smtClean="0"/>
              <a:t>одноразових</a:t>
            </a:r>
            <a:r>
              <a:rPr lang="ru-RU" dirty="0" smtClean="0"/>
              <a:t> </a:t>
            </a:r>
            <a:r>
              <a:rPr lang="ru-RU" dirty="0" err="1" smtClean="0"/>
              <a:t>витрат</a:t>
            </a:r>
            <a:r>
              <a:rPr lang="ru-RU" dirty="0" smtClean="0"/>
              <a:t>;</a:t>
            </a:r>
          </a:p>
          <a:p>
            <a:r>
              <a:rPr lang="ru-RU" dirty="0" smtClean="0"/>
              <a:t>- </a:t>
            </a:r>
            <a:r>
              <a:rPr lang="ru-RU" dirty="0" err="1" smtClean="0"/>
              <a:t>можливість</a:t>
            </a:r>
            <a:r>
              <a:rPr lang="ru-RU" dirty="0" smtClean="0"/>
              <a:t> </a:t>
            </a:r>
            <a:r>
              <a:rPr lang="ru-RU" dirty="0" err="1" smtClean="0"/>
              <a:t>швидко</a:t>
            </a:r>
            <a:r>
              <a:rPr lang="ru-RU" dirty="0" smtClean="0"/>
              <a:t> </a:t>
            </a:r>
            <a:r>
              <a:rPr lang="ru-RU" dirty="0" err="1" smtClean="0"/>
              <a:t>удосконалити</a:t>
            </a:r>
            <a:r>
              <a:rPr lang="ru-RU" dirty="0" smtClean="0"/>
              <a:t> свою </a:t>
            </a:r>
            <a:r>
              <a:rPr lang="ru-RU" dirty="0" err="1" smtClean="0"/>
              <a:t>матеріально-технічну</a:t>
            </a:r>
            <a:r>
              <a:rPr lang="ru-RU" dirty="0" smtClean="0"/>
              <a:t> </a:t>
            </a:r>
            <a:r>
              <a:rPr lang="ru-RU" dirty="0" smtClean="0"/>
              <a:t>базу;</a:t>
            </a:r>
          </a:p>
          <a:p>
            <a:r>
              <a:rPr lang="ru-RU" dirty="0" smtClean="0"/>
              <a:t>- </a:t>
            </a:r>
            <a:r>
              <a:rPr lang="ru-RU" dirty="0" err="1" smtClean="0"/>
              <a:t>лізингові</a:t>
            </a:r>
            <a:r>
              <a:rPr lang="ru-RU" dirty="0" smtClean="0"/>
              <a:t> </a:t>
            </a:r>
            <a:r>
              <a:rPr lang="ru-RU" dirty="0" err="1" smtClean="0"/>
              <a:t>платежі</a:t>
            </a:r>
            <a:r>
              <a:rPr lang="ru-RU" dirty="0" smtClean="0"/>
              <a:t> </a:t>
            </a:r>
            <a:r>
              <a:rPr lang="ru-RU" dirty="0" err="1" smtClean="0"/>
              <a:t>здійснюються</a:t>
            </a:r>
            <a:r>
              <a:rPr lang="ru-RU" dirty="0" smtClean="0"/>
              <a:t> у </a:t>
            </a:r>
            <a:r>
              <a:rPr lang="ru-RU" dirty="0" err="1" smtClean="0"/>
              <a:t>формі</a:t>
            </a:r>
            <a:r>
              <a:rPr lang="ru-RU" dirty="0" smtClean="0"/>
              <a:t> </a:t>
            </a:r>
            <a:r>
              <a:rPr lang="ru-RU" dirty="0" err="1" smtClean="0"/>
              <a:t>поточних</a:t>
            </a:r>
            <a:r>
              <a:rPr lang="ru-RU" dirty="0" smtClean="0"/>
              <a:t> </a:t>
            </a:r>
            <a:r>
              <a:rPr lang="ru-RU" dirty="0" err="1" smtClean="0"/>
              <a:t>витрат</a:t>
            </a:r>
            <a:r>
              <a:rPr lang="ru-RU" dirty="0" smtClean="0"/>
              <a:t>, не </a:t>
            </a:r>
            <a:r>
              <a:rPr lang="ru-RU" dirty="0" err="1" smtClean="0"/>
              <a:t>поділяються</a:t>
            </a:r>
            <a:r>
              <a:rPr lang="ru-RU" dirty="0" smtClean="0"/>
              <a:t> на </a:t>
            </a:r>
            <a:r>
              <a:rPr lang="ru-RU" dirty="0" err="1" smtClean="0"/>
              <a:t>відсотки</a:t>
            </a:r>
            <a:r>
              <a:rPr lang="ru-RU" dirty="0" smtClean="0"/>
              <a:t> та </a:t>
            </a:r>
            <a:r>
              <a:rPr lang="ru-RU" dirty="0" err="1" smtClean="0"/>
              <a:t>амортизаційні</a:t>
            </a:r>
            <a:r>
              <a:rPr lang="ru-RU" dirty="0" smtClean="0"/>
              <a:t> </a:t>
            </a:r>
            <a:r>
              <a:rPr lang="ru-RU" dirty="0" err="1" smtClean="0"/>
              <a:t>відрахування</a:t>
            </a:r>
            <a:r>
              <a:rPr lang="ru-RU" dirty="0" smtClean="0"/>
              <a:t>.</a:t>
            </a:r>
          </a:p>
          <a:p>
            <a:pPr>
              <a:buNone/>
            </a:pP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Лізинг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 smtClean="0"/>
              <a:t>здійснюється</a:t>
            </a:r>
            <a:r>
              <a:rPr lang="ru-RU" dirty="0" smtClean="0"/>
              <a:t> </a:t>
            </a:r>
            <a:r>
              <a:rPr lang="ru-RU" dirty="0" smtClean="0"/>
              <a:t>за договором, </a:t>
            </a:r>
            <a:r>
              <a:rPr lang="ru-RU" dirty="0" err="1" smtClean="0"/>
              <a:t>який</a:t>
            </a:r>
            <a:r>
              <a:rPr lang="ru-RU" dirty="0" smtClean="0"/>
              <a:t> </a:t>
            </a:r>
            <a:r>
              <a:rPr lang="ru-RU" dirty="0" err="1" smtClean="0"/>
              <a:t>регулює</a:t>
            </a:r>
            <a:r>
              <a:rPr lang="ru-RU" dirty="0" smtClean="0"/>
              <a:t> </a:t>
            </a:r>
            <a:r>
              <a:rPr lang="ru-RU" dirty="0" err="1" smtClean="0"/>
              <a:t>правові</a:t>
            </a:r>
            <a:r>
              <a:rPr lang="ru-RU" dirty="0" smtClean="0"/>
              <a:t> </a:t>
            </a:r>
            <a:r>
              <a:rPr lang="ru-RU" dirty="0" err="1" smtClean="0"/>
              <a:t>відносини</a:t>
            </a:r>
            <a:r>
              <a:rPr lang="ru-RU" dirty="0" smtClean="0"/>
              <a:t> </a:t>
            </a:r>
            <a:r>
              <a:rPr lang="ru-RU" dirty="0" err="1" smtClean="0"/>
              <a:t>між</a:t>
            </a:r>
            <a:r>
              <a:rPr lang="ru-RU" dirty="0" smtClean="0"/>
              <a:t> </a:t>
            </a:r>
            <a:r>
              <a:rPr lang="ru-RU" dirty="0" err="1" smtClean="0"/>
              <a:t>суб'єктами</a:t>
            </a:r>
            <a:r>
              <a:rPr lang="ru-RU" dirty="0" smtClean="0"/>
              <a:t> </a:t>
            </a:r>
            <a:r>
              <a:rPr lang="ru-RU" dirty="0" err="1" smtClean="0"/>
              <a:t>лізингу</a:t>
            </a:r>
            <a:r>
              <a:rPr lang="ru-RU" dirty="0" smtClean="0"/>
              <a:t>;</a:t>
            </a:r>
          </a:p>
          <a:p>
            <a:r>
              <a:rPr lang="ru-RU" dirty="0" smtClean="0"/>
              <a:t> </a:t>
            </a:r>
            <a:r>
              <a:rPr lang="ru-RU" dirty="0" err="1" smtClean="0"/>
              <a:t>залежно</a:t>
            </a:r>
            <a:r>
              <a:rPr lang="ru-RU" dirty="0" smtClean="0"/>
              <a:t> </a:t>
            </a:r>
            <a:r>
              <a:rPr lang="ru-RU" dirty="0" err="1" smtClean="0"/>
              <a:t>від</a:t>
            </a:r>
            <a:r>
              <a:rPr lang="ru-RU" dirty="0" smtClean="0"/>
              <a:t> </a:t>
            </a:r>
            <a:r>
              <a:rPr lang="ru-RU" dirty="0" err="1" smtClean="0"/>
              <a:t>особливостей</a:t>
            </a:r>
            <a:r>
              <a:rPr lang="ru-RU" dirty="0" smtClean="0"/>
              <a:t> </a:t>
            </a:r>
            <a:r>
              <a:rPr lang="ru-RU" dirty="0" err="1" smtClean="0"/>
              <a:t>здійснення</a:t>
            </a:r>
            <a:r>
              <a:rPr lang="ru-RU" dirty="0" smtClean="0"/>
              <a:t> </a:t>
            </a:r>
            <a:r>
              <a:rPr lang="ru-RU" dirty="0" err="1" smtClean="0"/>
              <a:t>лізингових</a:t>
            </a:r>
            <a:r>
              <a:rPr lang="ru-RU" dirty="0" smtClean="0"/>
              <a:t> </a:t>
            </a:r>
            <a:r>
              <a:rPr lang="ru-RU" dirty="0" err="1" smtClean="0"/>
              <a:t>операцій</a:t>
            </a:r>
            <a:r>
              <a:rPr lang="ru-RU" dirty="0" smtClean="0"/>
              <a:t> </a:t>
            </a:r>
            <a:r>
              <a:rPr lang="ru-RU" dirty="0" err="1" smtClean="0"/>
              <a:t>може</a:t>
            </a:r>
            <a:r>
              <a:rPr lang="ru-RU" dirty="0" smtClean="0"/>
              <a:t> бути </a:t>
            </a:r>
            <a:r>
              <a:rPr lang="ru-RU" dirty="0" err="1" smtClean="0"/>
              <a:t>двох</a:t>
            </a:r>
            <a:r>
              <a:rPr lang="ru-RU" dirty="0" smtClean="0"/>
              <a:t> </a:t>
            </a:r>
            <a:r>
              <a:rPr lang="ru-RU" dirty="0" err="1" smtClean="0"/>
              <a:t>видів</a:t>
            </a:r>
            <a:r>
              <a:rPr lang="ru-RU" dirty="0" smtClean="0"/>
              <a:t>:</a:t>
            </a:r>
          </a:p>
          <a:p>
            <a:pPr>
              <a:buFontTx/>
              <a:buChar char="-"/>
            </a:pPr>
            <a:r>
              <a:rPr lang="ru-RU" b="1" dirty="0" err="1" smtClean="0"/>
              <a:t>фінансовий</a:t>
            </a:r>
            <a:r>
              <a:rPr lang="ru-RU" b="1" dirty="0" smtClean="0"/>
              <a:t>;</a:t>
            </a:r>
          </a:p>
          <a:p>
            <a:pPr>
              <a:buFontTx/>
              <a:buChar char="-"/>
            </a:pPr>
            <a:r>
              <a:rPr lang="ru-RU" b="1" dirty="0" err="1" smtClean="0"/>
              <a:t>оперативний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i="1" dirty="0" err="1" smtClean="0"/>
              <a:t>Фінансовий</a:t>
            </a:r>
            <a:r>
              <a:rPr lang="ru-RU" i="1" dirty="0" smtClean="0"/>
              <a:t> </a:t>
            </a:r>
            <a:r>
              <a:rPr lang="ru-RU" i="1" dirty="0" err="1" smtClean="0"/>
              <a:t>лізинг</a:t>
            </a:r>
            <a:r>
              <a:rPr lang="ru-RU" i="1" dirty="0" smtClean="0"/>
              <a:t>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— </a:t>
            </a:r>
            <a:r>
              <a:rPr lang="ru-RU" dirty="0" err="1" smtClean="0"/>
              <a:t>це</a:t>
            </a:r>
            <a:r>
              <a:rPr lang="ru-RU" dirty="0" smtClean="0"/>
              <a:t> </a:t>
            </a:r>
            <a:r>
              <a:rPr lang="ru-RU" dirty="0" err="1" smtClean="0"/>
              <a:t>лізинговий</a:t>
            </a:r>
            <a:r>
              <a:rPr lang="ru-RU" dirty="0" smtClean="0"/>
              <a:t> </a:t>
            </a:r>
            <a:r>
              <a:rPr lang="ru-RU" dirty="0" err="1" smtClean="0"/>
              <a:t>договір</a:t>
            </a:r>
            <a:r>
              <a:rPr lang="ru-RU" dirty="0" smtClean="0"/>
              <a:t>, в </a:t>
            </a:r>
            <a:r>
              <a:rPr lang="ru-RU" dirty="0" err="1" smtClean="0"/>
              <a:t>якому</a:t>
            </a:r>
            <a:r>
              <a:rPr lang="ru-RU" dirty="0" smtClean="0"/>
              <a:t> </a:t>
            </a:r>
            <a:r>
              <a:rPr lang="ru-RU" dirty="0" err="1" smtClean="0"/>
              <a:t>передбачено</a:t>
            </a:r>
            <a:r>
              <a:rPr lang="ru-RU" dirty="0" smtClean="0"/>
              <a:t> </a:t>
            </a:r>
            <a:r>
              <a:rPr lang="ru-RU" dirty="0" err="1" smtClean="0"/>
              <a:t>виплату</a:t>
            </a:r>
            <a:r>
              <a:rPr lang="ru-RU" dirty="0" smtClean="0"/>
              <a:t> за </a:t>
            </a:r>
            <a:r>
              <a:rPr lang="ru-RU" dirty="0" err="1" smtClean="0"/>
              <a:t>період</a:t>
            </a:r>
            <a:r>
              <a:rPr lang="ru-RU" dirty="0" smtClean="0"/>
              <a:t> </a:t>
            </a:r>
            <a:r>
              <a:rPr lang="ru-RU" dirty="0" err="1" smtClean="0"/>
              <a:t>дії</a:t>
            </a:r>
            <a:r>
              <a:rPr lang="ru-RU" dirty="0" smtClean="0"/>
              <a:t> договору </a:t>
            </a:r>
            <a:r>
              <a:rPr lang="ru-RU" dirty="0" err="1" smtClean="0"/>
              <a:t>суми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дорівнює</a:t>
            </a:r>
            <a:r>
              <a:rPr lang="ru-RU" dirty="0" smtClean="0"/>
              <a:t> </a:t>
            </a:r>
            <a:r>
              <a:rPr lang="ru-RU" dirty="0" err="1" smtClean="0"/>
              <a:t>повній</a:t>
            </a:r>
            <a:r>
              <a:rPr lang="ru-RU" dirty="0" smtClean="0"/>
              <a:t> </a:t>
            </a:r>
            <a:r>
              <a:rPr lang="ru-RU" dirty="0" err="1" smtClean="0"/>
              <a:t>амортизації</a:t>
            </a:r>
            <a:r>
              <a:rPr lang="ru-RU" dirty="0" smtClean="0"/>
              <a:t> машин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устаткування</a:t>
            </a:r>
            <a:r>
              <a:rPr lang="ru-RU" dirty="0" smtClean="0"/>
              <a:t>, </a:t>
            </a:r>
            <a:r>
              <a:rPr lang="ru-RU" dirty="0" err="1" smtClean="0"/>
              <a:t>або</a:t>
            </a:r>
            <a:r>
              <a:rPr lang="ru-RU" dirty="0" smtClean="0"/>
              <a:t> не </a:t>
            </a:r>
            <a:r>
              <a:rPr lang="ru-RU" dirty="0" err="1" smtClean="0"/>
              <a:t>менше</a:t>
            </a:r>
            <a:r>
              <a:rPr lang="ru-RU" dirty="0" smtClean="0"/>
              <a:t> 60 % </a:t>
            </a:r>
            <a:r>
              <a:rPr lang="ru-RU" dirty="0" err="1" smtClean="0"/>
              <a:t>вартості</a:t>
            </a:r>
            <a:r>
              <a:rPr lang="ru-RU" dirty="0" smtClean="0"/>
              <a:t> </a:t>
            </a:r>
            <a:r>
              <a:rPr lang="ru-RU" dirty="0" err="1" smtClean="0"/>
              <a:t>об'єкта</a:t>
            </a:r>
            <a:r>
              <a:rPr lang="ru-RU" dirty="0" smtClean="0"/>
              <a:t> </a:t>
            </a:r>
            <a:r>
              <a:rPr lang="ru-RU" dirty="0" err="1" smtClean="0"/>
              <a:t>лізингу</a:t>
            </a:r>
            <a:r>
              <a:rPr lang="ru-RU" dirty="0" smtClean="0"/>
              <a:t>. </a:t>
            </a:r>
            <a:endParaRPr lang="ru-RU" dirty="0" smtClean="0"/>
          </a:p>
          <a:p>
            <a:r>
              <a:rPr lang="ru-RU" dirty="0" err="1" smtClean="0"/>
              <a:t>Після</a:t>
            </a:r>
            <a:r>
              <a:rPr lang="ru-RU" dirty="0" smtClean="0"/>
              <a:t> </a:t>
            </a:r>
            <a:r>
              <a:rPr lang="ru-RU" dirty="0" err="1" smtClean="0"/>
              <a:t>закінчення</a:t>
            </a:r>
            <a:r>
              <a:rPr lang="ru-RU" dirty="0" smtClean="0"/>
              <a:t> строку договору </a:t>
            </a:r>
            <a:r>
              <a:rPr lang="ru-RU" dirty="0" err="1" smtClean="0"/>
              <a:t>фінансового</a:t>
            </a:r>
            <a:r>
              <a:rPr lang="ru-RU" dirty="0" smtClean="0"/>
              <a:t> </a:t>
            </a:r>
            <a:r>
              <a:rPr lang="ru-RU" dirty="0" err="1" smtClean="0"/>
              <a:t>лізингу</a:t>
            </a:r>
            <a:r>
              <a:rPr lang="ru-RU" dirty="0" smtClean="0"/>
              <a:t> </a:t>
            </a:r>
            <a:r>
              <a:rPr lang="ru-RU" dirty="0" err="1" smtClean="0"/>
              <a:t>об'єкт</a:t>
            </a:r>
            <a:r>
              <a:rPr lang="ru-RU" dirty="0" smtClean="0"/>
              <a:t> </a:t>
            </a:r>
            <a:r>
              <a:rPr lang="ru-RU" dirty="0" err="1" smtClean="0"/>
              <a:t>лізингу</a:t>
            </a:r>
            <a:r>
              <a:rPr lang="ru-RU" dirty="0" smtClean="0"/>
              <a:t> переходить у </a:t>
            </a:r>
            <a:r>
              <a:rPr lang="ru-RU" dirty="0" err="1" smtClean="0"/>
              <a:t>власність</a:t>
            </a:r>
            <a:r>
              <a:rPr lang="ru-RU" dirty="0" smtClean="0"/>
              <a:t> </a:t>
            </a:r>
            <a:r>
              <a:rPr lang="ru-RU" dirty="0" err="1" smtClean="0"/>
              <a:t>лізингоодержувача</a:t>
            </a:r>
            <a:r>
              <a:rPr lang="ru-RU" dirty="0" smtClean="0"/>
              <a:t>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викупається</a:t>
            </a:r>
            <a:r>
              <a:rPr lang="ru-RU" dirty="0" smtClean="0"/>
              <a:t> ним за </a:t>
            </a:r>
            <a:r>
              <a:rPr lang="ru-RU" dirty="0" err="1" smtClean="0"/>
              <a:t>залишковою</a:t>
            </a:r>
            <a:r>
              <a:rPr lang="ru-RU" dirty="0" smtClean="0"/>
              <a:t> </a:t>
            </a:r>
            <a:r>
              <a:rPr lang="ru-RU" dirty="0" err="1" smtClean="0"/>
              <a:t>вартістю</a:t>
            </a:r>
            <a:r>
              <a:rPr lang="ru-RU" dirty="0" smtClean="0"/>
              <a:t>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i="1" dirty="0" err="1" smtClean="0"/>
              <a:t>Оперативний</a:t>
            </a:r>
            <a:r>
              <a:rPr lang="ru-RU" i="1" dirty="0" smtClean="0"/>
              <a:t> </a:t>
            </a:r>
            <a:r>
              <a:rPr lang="ru-RU" i="1" dirty="0" err="1" smtClean="0"/>
              <a:t>лізинг</a:t>
            </a:r>
            <a:r>
              <a:rPr lang="ru-RU" i="1" dirty="0" smtClean="0"/>
              <a:t>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— </a:t>
            </a:r>
            <a:r>
              <a:rPr lang="ru-RU" dirty="0" err="1" smtClean="0"/>
              <a:t>це</a:t>
            </a:r>
            <a:r>
              <a:rPr lang="ru-RU" dirty="0" smtClean="0"/>
              <a:t> </a:t>
            </a:r>
            <a:r>
              <a:rPr lang="ru-RU" dirty="0" err="1" smtClean="0"/>
              <a:t>договір</a:t>
            </a:r>
            <a:r>
              <a:rPr lang="ru-RU" dirty="0" smtClean="0"/>
              <a:t> </a:t>
            </a:r>
            <a:r>
              <a:rPr lang="ru-RU" dirty="0" err="1" smtClean="0"/>
              <a:t>лізингу</a:t>
            </a:r>
            <a:r>
              <a:rPr lang="ru-RU" dirty="0" smtClean="0"/>
              <a:t>, </a:t>
            </a:r>
            <a:r>
              <a:rPr lang="ru-RU" dirty="0" err="1" smtClean="0"/>
              <a:t>який</a:t>
            </a:r>
            <a:r>
              <a:rPr lang="ru-RU" dirty="0" smtClean="0"/>
              <a:t> </a:t>
            </a:r>
            <a:r>
              <a:rPr lang="ru-RU" dirty="0" err="1" smtClean="0"/>
              <a:t>укладають</a:t>
            </a:r>
            <a:r>
              <a:rPr lang="ru-RU" dirty="0" smtClean="0"/>
              <a:t> на короткий </a:t>
            </a:r>
            <a:r>
              <a:rPr lang="ru-RU" dirty="0" err="1" smtClean="0"/>
              <a:t>термін</a:t>
            </a:r>
            <a:r>
              <a:rPr lang="ru-RU" dirty="0" smtClean="0"/>
              <a:t>, </a:t>
            </a:r>
            <a:r>
              <a:rPr lang="ru-RU" dirty="0" err="1" smtClean="0"/>
              <a:t>тобто</a:t>
            </a:r>
            <a:r>
              <a:rPr lang="ru-RU" dirty="0" smtClean="0"/>
              <a:t> </a:t>
            </a:r>
            <a:r>
              <a:rPr lang="ru-RU" dirty="0" err="1" smtClean="0"/>
              <a:t>менший</a:t>
            </a:r>
            <a:r>
              <a:rPr lang="ru-RU" dirty="0" smtClean="0"/>
              <a:t> за </a:t>
            </a:r>
            <a:r>
              <a:rPr lang="ru-RU" dirty="0" err="1" smtClean="0"/>
              <a:t>амортизаційний</a:t>
            </a:r>
            <a:r>
              <a:rPr lang="ru-RU" dirty="0" smtClean="0"/>
              <a:t> </a:t>
            </a:r>
            <a:r>
              <a:rPr lang="ru-RU" dirty="0" err="1" smtClean="0"/>
              <a:t>період</a:t>
            </a:r>
            <a:r>
              <a:rPr lang="ru-RU" dirty="0" smtClean="0"/>
              <a:t> </a:t>
            </a:r>
            <a:r>
              <a:rPr lang="ru-RU" dirty="0" err="1" smtClean="0"/>
              <a:t>орендованих</a:t>
            </a:r>
            <a:r>
              <a:rPr lang="ru-RU" dirty="0" smtClean="0"/>
              <a:t> </a:t>
            </a:r>
            <a:r>
              <a:rPr lang="ru-RU" dirty="0" err="1" smtClean="0"/>
              <a:t>засобів</a:t>
            </a:r>
            <a:r>
              <a:rPr lang="ru-RU" dirty="0" smtClean="0"/>
              <a:t> </a:t>
            </a:r>
            <a:r>
              <a:rPr lang="ru-RU" dirty="0" err="1" smtClean="0"/>
              <a:t>праці</a:t>
            </a:r>
            <a:r>
              <a:rPr lang="ru-RU" dirty="0" smtClean="0"/>
              <a:t>.</a:t>
            </a:r>
          </a:p>
          <a:p>
            <a:r>
              <a:rPr lang="ru-RU" dirty="0" err="1" smtClean="0"/>
              <a:t>Після</a:t>
            </a:r>
            <a:r>
              <a:rPr lang="ru-RU" dirty="0" smtClean="0"/>
              <a:t> </a:t>
            </a:r>
            <a:r>
              <a:rPr lang="ru-RU" dirty="0" err="1" smtClean="0"/>
              <a:t>закінчення</a:t>
            </a:r>
            <a:r>
              <a:rPr lang="ru-RU" dirty="0" smtClean="0"/>
              <a:t> строку договору оперативного </a:t>
            </a:r>
            <a:r>
              <a:rPr lang="ru-RU" dirty="0" err="1" smtClean="0"/>
              <a:t>лізингу</a:t>
            </a:r>
            <a:r>
              <a:rPr lang="ru-RU" dirty="0" smtClean="0"/>
              <a:t> </a:t>
            </a:r>
            <a:r>
              <a:rPr lang="ru-RU" dirty="0" err="1" smtClean="0"/>
              <a:t>він</a:t>
            </a:r>
            <a:r>
              <a:rPr lang="ru-RU" dirty="0" smtClean="0"/>
              <a:t> </a:t>
            </a:r>
            <a:r>
              <a:rPr lang="ru-RU" dirty="0" err="1" smtClean="0"/>
              <a:t>може</a:t>
            </a:r>
            <a:r>
              <a:rPr lang="ru-RU" dirty="0" smtClean="0"/>
              <a:t> бути </a:t>
            </a:r>
            <a:r>
              <a:rPr lang="ru-RU" dirty="0" err="1" smtClean="0"/>
              <a:t>продовжений</a:t>
            </a:r>
            <a:r>
              <a:rPr lang="ru-RU" dirty="0" smtClean="0"/>
              <a:t>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об'єкт</a:t>
            </a:r>
            <a:r>
              <a:rPr lang="ru-RU" dirty="0" smtClean="0"/>
              <a:t> </a:t>
            </a:r>
            <a:r>
              <a:rPr lang="ru-RU" dirty="0" err="1" smtClean="0"/>
              <a:t>лізингу</a:t>
            </a:r>
            <a:r>
              <a:rPr lang="ru-RU" dirty="0" smtClean="0"/>
              <a:t> </a:t>
            </a:r>
            <a:r>
              <a:rPr lang="ru-RU" dirty="0" err="1" smtClean="0"/>
              <a:t>підлягає</a:t>
            </a:r>
            <a:r>
              <a:rPr lang="ru-RU" dirty="0" smtClean="0"/>
              <a:t> </a:t>
            </a:r>
            <a:r>
              <a:rPr lang="ru-RU" dirty="0" err="1" smtClean="0"/>
              <a:t>поверненню</a:t>
            </a:r>
            <a:r>
              <a:rPr lang="ru-RU" dirty="0" smtClean="0"/>
              <a:t> </a:t>
            </a:r>
            <a:r>
              <a:rPr lang="ru-RU" dirty="0" err="1" smtClean="0"/>
              <a:t>лізингодавцю</a:t>
            </a:r>
            <a:r>
              <a:rPr lang="ru-RU" dirty="0" smtClean="0"/>
              <a:t>, </a:t>
            </a:r>
            <a:r>
              <a:rPr lang="ru-RU" dirty="0" err="1" smtClean="0"/>
              <a:t>тобто</a:t>
            </a:r>
            <a:r>
              <a:rPr lang="ru-RU" dirty="0" smtClean="0"/>
              <a:t> </a:t>
            </a:r>
            <a:r>
              <a:rPr lang="ru-RU" dirty="0" err="1" smtClean="0"/>
              <a:t>власнику</a:t>
            </a:r>
            <a:r>
              <a:rPr lang="ru-RU" dirty="0" smtClean="0"/>
              <a:t> </a:t>
            </a:r>
            <a:r>
              <a:rPr lang="ru-RU" dirty="0" err="1" smtClean="0"/>
              <a:t>засобів</a:t>
            </a:r>
            <a:r>
              <a:rPr lang="ru-RU" dirty="0" smtClean="0"/>
              <a:t> </a:t>
            </a:r>
            <a:r>
              <a:rPr lang="ru-RU" dirty="0" err="1" smtClean="0"/>
              <a:t>праці</a:t>
            </a:r>
            <a:r>
              <a:rPr lang="ru-RU" dirty="0" smtClean="0"/>
              <a:t>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20" y="214290"/>
            <a:ext cx="8229600" cy="1428760"/>
          </a:xfrm>
        </p:spPr>
        <p:txBody>
          <a:bodyPr>
            <a:normAutofit fontScale="90000"/>
          </a:bodyPr>
          <a:lstStyle/>
          <a:p>
            <a:r>
              <a:rPr lang="ru-RU" sz="3100" i="1" dirty="0" err="1" smtClean="0"/>
              <a:t>Показники</a:t>
            </a:r>
            <a:r>
              <a:rPr lang="ru-RU" sz="3100" i="1" dirty="0" smtClean="0"/>
              <a:t> </a:t>
            </a:r>
            <a:r>
              <a:rPr lang="ru-RU" sz="3100" i="1" dirty="0" err="1" smtClean="0"/>
              <a:t>ефективності</a:t>
            </a:r>
            <a:r>
              <a:rPr lang="ru-RU" sz="3100" i="1" dirty="0" smtClean="0"/>
              <a:t> </a:t>
            </a:r>
            <a:r>
              <a:rPr lang="ru-RU" sz="3100" i="1" dirty="0" err="1" smtClean="0"/>
              <a:t>використання</a:t>
            </a:r>
            <a:r>
              <a:rPr lang="ru-RU" sz="3100" i="1" dirty="0" smtClean="0"/>
              <a:t> машинно-тракторного парку в</a:t>
            </a:r>
            <a:r>
              <a:rPr lang="ru-RU" sz="3100" dirty="0" smtClean="0"/>
              <a:t/>
            </a:r>
            <a:br>
              <a:rPr lang="ru-RU" sz="3100" dirty="0" smtClean="0"/>
            </a:br>
            <a:r>
              <a:rPr lang="ru-RU" sz="3100" i="1" dirty="0" err="1" smtClean="0"/>
              <a:t>господарствах</a:t>
            </a:r>
            <a:r>
              <a:rPr lang="ru-RU" sz="3100" i="1" dirty="0" smtClean="0"/>
              <a:t>: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857364"/>
            <a:ext cx="8229600" cy="4451996"/>
          </a:xfrm>
        </p:spPr>
        <p:txBody>
          <a:bodyPr>
            <a:normAutofit fontScale="92500"/>
          </a:bodyPr>
          <a:lstStyle/>
          <a:p>
            <a:r>
              <a:rPr lang="ru-RU" dirty="0" smtClean="0"/>
              <a:t>1) </a:t>
            </a:r>
            <a:r>
              <a:rPr lang="ru-RU" dirty="0" err="1" smtClean="0"/>
              <a:t>коефіцієнт</a:t>
            </a:r>
            <a:r>
              <a:rPr lang="ru-RU" dirty="0" smtClean="0"/>
              <a:t> </a:t>
            </a:r>
            <a:r>
              <a:rPr lang="ru-RU" dirty="0" err="1" smtClean="0"/>
              <a:t>змінності</a:t>
            </a:r>
            <a:r>
              <a:rPr lang="ru-RU" dirty="0" smtClean="0"/>
              <a:t> (</a:t>
            </a:r>
            <a:r>
              <a:rPr lang="ru-RU" dirty="0" err="1" smtClean="0"/>
              <a:t>відношення</a:t>
            </a:r>
            <a:r>
              <a:rPr lang="ru-RU" dirty="0" smtClean="0"/>
              <a:t> </a:t>
            </a:r>
            <a:r>
              <a:rPr lang="ru-RU" dirty="0" err="1" smtClean="0"/>
              <a:t>кількості</a:t>
            </a:r>
            <a:r>
              <a:rPr lang="ru-RU" dirty="0" smtClean="0"/>
              <a:t> </a:t>
            </a:r>
            <a:r>
              <a:rPr lang="ru-RU" dirty="0" err="1" smtClean="0"/>
              <a:t>відпрацьованих</a:t>
            </a:r>
            <a:r>
              <a:rPr lang="ru-RU" dirty="0" smtClean="0"/>
              <a:t> </a:t>
            </a:r>
            <a:r>
              <a:rPr lang="ru-RU" dirty="0" err="1" smtClean="0"/>
              <a:t>машино-змін</a:t>
            </a:r>
            <a:r>
              <a:rPr lang="ru-RU" dirty="0" smtClean="0"/>
              <a:t> до </a:t>
            </a:r>
            <a:r>
              <a:rPr lang="ru-RU" dirty="0" err="1" smtClean="0"/>
              <a:t>кількості</a:t>
            </a:r>
            <a:r>
              <a:rPr lang="ru-RU" dirty="0" smtClean="0"/>
              <a:t> </a:t>
            </a:r>
            <a:r>
              <a:rPr lang="ru-RU" dirty="0" err="1" smtClean="0"/>
              <a:t>машино-днів</a:t>
            </a:r>
            <a:r>
              <a:rPr lang="ru-RU" dirty="0" smtClean="0"/>
              <a:t>);</a:t>
            </a:r>
          </a:p>
          <a:p>
            <a:r>
              <a:rPr lang="ru-RU" dirty="0" smtClean="0"/>
              <a:t>2) </a:t>
            </a:r>
            <a:r>
              <a:rPr lang="ru-RU" dirty="0" err="1" smtClean="0"/>
              <a:t>річний</a:t>
            </a:r>
            <a:r>
              <a:rPr lang="ru-RU" dirty="0" smtClean="0"/>
              <a:t>, </a:t>
            </a:r>
            <a:r>
              <a:rPr lang="ru-RU" dirty="0" err="1" smtClean="0"/>
              <a:t>денний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змінний</a:t>
            </a:r>
            <a:r>
              <a:rPr lang="ru-RU" dirty="0" smtClean="0"/>
              <a:t> </a:t>
            </a:r>
            <a:r>
              <a:rPr lang="ru-RU" dirty="0" err="1" smtClean="0"/>
              <a:t>виробіток</a:t>
            </a:r>
            <a:r>
              <a:rPr lang="ru-RU" dirty="0" smtClean="0"/>
              <a:t> </a:t>
            </a:r>
            <a:r>
              <a:rPr lang="ru-RU" dirty="0" err="1" smtClean="0"/>
              <a:t>механізованих</a:t>
            </a:r>
            <a:r>
              <a:rPr lang="ru-RU" dirty="0" smtClean="0"/>
              <a:t> </a:t>
            </a:r>
            <a:r>
              <a:rPr lang="ru-RU" dirty="0" err="1" smtClean="0"/>
              <a:t>робіт</a:t>
            </a:r>
            <a:r>
              <a:rPr lang="ru-RU" dirty="0" smtClean="0"/>
              <a:t> в </a:t>
            </a:r>
            <a:r>
              <a:rPr lang="ru-RU" dirty="0" err="1" smtClean="0"/>
              <a:t>умовних</a:t>
            </a:r>
            <a:r>
              <a:rPr lang="ru-RU" dirty="0" smtClean="0"/>
              <a:t> </a:t>
            </a:r>
            <a:r>
              <a:rPr lang="ru-RU" dirty="0" err="1" smtClean="0"/>
              <a:t>еталонних</a:t>
            </a:r>
            <a:r>
              <a:rPr lang="ru-RU" dirty="0" smtClean="0"/>
              <a:t> гектарах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розрахунку</a:t>
            </a:r>
            <a:r>
              <a:rPr lang="ru-RU" dirty="0" smtClean="0"/>
              <a:t> на один </a:t>
            </a:r>
            <a:r>
              <a:rPr lang="ru-RU" dirty="0" err="1" smtClean="0"/>
              <a:t>фізичний</a:t>
            </a:r>
            <a:r>
              <a:rPr lang="ru-RU" dirty="0" smtClean="0"/>
              <a:t> трактор </a:t>
            </a:r>
            <a:r>
              <a:rPr lang="ru-RU" dirty="0" err="1" smtClean="0"/>
              <a:t>певної</a:t>
            </a:r>
            <a:r>
              <a:rPr lang="ru-RU" dirty="0" smtClean="0"/>
              <a:t> марки </a:t>
            </a:r>
            <a:r>
              <a:rPr lang="ru-RU" dirty="0" err="1" smtClean="0"/>
              <a:t>або</a:t>
            </a:r>
            <a:r>
              <a:rPr lang="ru-RU" dirty="0" smtClean="0"/>
              <a:t> на один </a:t>
            </a:r>
            <a:r>
              <a:rPr lang="ru-RU" dirty="0" err="1" smtClean="0"/>
              <a:t>умовний</a:t>
            </a:r>
            <a:r>
              <a:rPr lang="ru-RU" dirty="0" smtClean="0"/>
              <a:t> </a:t>
            </a:r>
            <a:r>
              <a:rPr lang="ru-RU" dirty="0" err="1" smtClean="0"/>
              <a:t>еталонний</a:t>
            </a:r>
            <a:r>
              <a:rPr lang="ru-RU" dirty="0" smtClean="0"/>
              <a:t> трактор;</a:t>
            </a:r>
          </a:p>
          <a:p>
            <a:r>
              <a:rPr lang="ru-RU" dirty="0" smtClean="0"/>
              <a:t>3) </a:t>
            </a:r>
            <a:r>
              <a:rPr lang="ru-RU" dirty="0" err="1" smtClean="0"/>
              <a:t>виконання</a:t>
            </a:r>
            <a:r>
              <a:rPr lang="ru-RU" dirty="0" smtClean="0"/>
              <a:t> </a:t>
            </a:r>
            <a:r>
              <a:rPr lang="ru-RU" dirty="0" err="1" smtClean="0"/>
              <a:t>змінних</a:t>
            </a:r>
            <a:r>
              <a:rPr lang="ru-RU" dirty="0" smtClean="0"/>
              <a:t> норм </a:t>
            </a:r>
            <a:r>
              <a:rPr lang="ru-RU" dirty="0" err="1" smtClean="0"/>
              <a:t>виробітку</a:t>
            </a:r>
            <a:r>
              <a:rPr lang="ru-RU" dirty="0" smtClean="0"/>
              <a:t>;</a:t>
            </a:r>
          </a:p>
          <a:p>
            <a:r>
              <a:rPr lang="ru-RU" dirty="0" smtClean="0"/>
              <a:t>4) </a:t>
            </a:r>
            <a:r>
              <a:rPr lang="ru-RU" dirty="0" err="1" smtClean="0"/>
              <a:t>собівартість</a:t>
            </a:r>
            <a:r>
              <a:rPr lang="ru-RU" dirty="0" smtClean="0"/>
              <a:t> одного </a:t>
            </a:r>
            <a:r>
              <a:rPr lang="ru-RU" dirty="0" err="1" smtClean="0"/>
              <a:t>еталонного</a:t>
            </a:r>
            <a:r>
              <a:rPr lang="ru-RU" dirty="0" smtClean="0"/>
              <a:t> гектара </a:t>
            </a:r>
            <a:r>
              <a:rPr lang="ru-RU" dirty="0" err="1" smtClean="0"/>
              <a:t>механізованих</a:t>
            </a:r>
            <a:r>
              <a:rPr lang="ru-RU" dirty="0" smtClean="0"/>
              <a:t> </a:t>
            </a:r>
            <a:r>
              <a:rPr lang="ru-RU" dirty="0" err="1" smtClean="0"/>
              <a:t>робіт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Склад </a:t>
            </a:r>
            <a:r>
              <a:rPr lang="ru-RU" dirty="0" err="1" smtClean="0"/>
              <a:t>матеріально-технічної</a:t>
            </a:r>
            <a:r>
              <a:rPr lang="ru-RU" dirty="0" smtClean="0"/>
              <a:t> </a:t>
            </a:r>
            <a:r>
              <a:rPr lang="ru-RU" dirty="0" err="1" smtClean="0"/>
              <a:t>бази</a:t>
            </a:r>
            <a:r>
              <a:rPr lang="ru-RU" dirty="0" smtClean="0"/>
              <a:t> аграрних </a:t>
            </a:r>
            <a:r>
              <a:rPr lang="ru-RU" dirty="0" err="1" smtClean="0"/>
              <a:t>підприємств</a:t>
            </a: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dirty="0" smtClean="0"/>
              <a:t>— земля як </a:t>
            </a:r>
            <a:r>
              <a:rPr lang="ru-RU" dirty="0" err="1" smtClean="0"/>
              <a:t>головний</a:t>
            </a:r>
            <a:r>
              <a:rPr lang="ru-RU" dirty="0" smtClean="0"/>
              <a:t> </a:t>
            </a:r>
            <a:r>
              <a:rPr lang="ru-RU" dirty="0" err="1" smtClean="0"/>
              <a:t>засіб</a:t>
            </a:r>
            <a:r>
              <a:rPr lang="ru-RU" dirty="0" smtClean="0"/>
              <a:t> </a:t>
            </a:r>
            <a:r>
              <a:rPr lang="ru-RU" dirty="0" err="1" smtClean="0"/>
              <a:t>сільськогосподарського</a:t>
            </a:r>
            <a:r>
              <a:rPr lang="ru-RU" dirty="0" smtClean="0"/>
              <a:t> </a:t>
            </a:r>
            <a:r>
              <a:rPr lang="ru-RU" dirty="0" err="1" smtClean="0"/>
              <a:t>виробництва</a:t>
            </a:r>
            <a:r>
              <a:rPr lang="ru-RU" dirty="0" smtClean="0"/>
              <a:t>;</a:t>
            </a:r>
          </a:p>
          <a:p>
            <a:r>
              <a:rPr lang="ru-RU" dirty="0" smtClean="0"/>
              <a:t>— </a:t>
            </a:r>
            <a:r>
              <a:rPr lang="ru-RU" dirty="0" err="1" smtClean="0"/>
              <a:t>енергетичні</a:t>
            </a:r>
            <a:r>
              <a:rPr lang="ru-RU" dirty="0" smtClean="0"/>
              <a:t> </a:t>
            </a:r>
            <a:r>
              <a:rPr lang="ru-RU" dirty="0" err="1" smtClean="0"/>
              <a:t>засоби</a:t>
            </a:r>
            <a:r>
              <a:rPr lang="ru-RU" dirty="0" smtClean="0"/>
              <a:t> (</a:t>
            </a:r>
            <a:r>
              <a:rPr lang="ru-RU" dirty="0" err="1" smtClean="0"/>
              <a:t>силові</a:t>
            </a:r>
            <a:r>
              <a:rPr lang="ru-RU" dirty="0" smtClean="0"/>
              <a:t> машин): </a:t>
            </a:r>
            <a:r>
              <a:rPr lang="ru-RU" dirty="0" err="1" smtClean="0"/>
              <a:t>трактори</a:t>
            </a:r>
            <a:r>
              <a:rPr lang="ru-RU" dirty="0" smtClean="0"/>
              <a:t>, </a:t>
            </a:r>
            <a:r>
              <a:rPr lang="ru-RU" dirty="0" err="1" smtClean="0"/>
              <a:t>комбайни</a:t>
            </a:r>
            <a:r>
              <a:rPr lang="ru-RU" dirty="0" smtClean="0"/>
              <a:t>, </a:t>
            </a:r>
            <a:r>
              <a:rPr lang="ru-RU" dirty="0" err="1" smtClean="0"/>
              <a:t>автомобілі</a:t>
            </a:r>
            <a:r>
              <a:rPr lang="ru-RU" dirty="0" smtClean="0"/>
              <a:t>, </a:t>
            </a:r>
            <a:r>
              <a:rPr lang="ru-RU" dirty="0" err="1" smtClean="0"/>
              <a:t>стаціонарні</a:t>
            </a:r>
            <a:r>
              <a:rPr lang="ru-RU" dirty="0" smtClean="0"/>
              <a:t> </a:t>
            </a:r>
            <a:r>
              <a:rPr lang="ru-RU" dirty="0" err="1" smtClean="0"/>
              <a:t>двигуни</a:t>
            </a:r>
            <a:r>
              <a:rPr lang="ru-RU" dirty="0" smtClean="0"/>
              <a:t>, </a:t>
            </a:r>
            <a:r>
              <a:rPr lang="ru-RU" dirty="0" err="1" smtClean="0"/>
              <a:t>електросилові</a:t>
            </a:r>
            <a:r>
              <a:rPr lang="ru-RU" dirty="0" smtClean="0"/>
              <a:t> установки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робоча</a:t>
            </a:r>
            <a:r>
              <a:rPr lang="ru-RU" dirty="0" smtClean="0"/>
              <a:t> худоба. </a:t>
            </a:r>
          </a:p>
          <a:p>
            <a:pPr>
              <a:buNone/>
            </a:pPr>
            <a:r>
              <a:rPr lang="ru-RU" dirty="0" err="1" smtClean="0"/>
              <a:t>Енергетичні</a:t>
            </a:r>
            <a:r>
              <a:rPr lang="ru-RU" dirty="0" smtClean="0"/>
              <a:t> </a:t>
            </a:r>
            <a:r>
              <a:rPr lang="ru-RU" dirty="0" err="1" smtClean="0"/>
              <a:t>засоби</a:t>
            </a:r>
            <a:r>
              <a:rPr lang="ru-RU" dirty="0" smtClean="0"/>
              <a:t> </a:t>
            </a:r>
            <a:r>
              <a:rPr lang="ru-RU" dirty="0" err="1" smtClean="0"/>
              <a:t>безпосередньо</a:t>
            </a:r>
            <a:r>
              <a:rPr lang="ru-RU" dirty="0" smtClean="0"/>
              <a:t> не </a:t>
            </a:r>
            <a:r>
              <a:rPr lang="ru-RU" dirty="0" err="1" smtClean="0"/>
              <a:t>впливають</a:t>
            </a:r>
            <a:r>
              <a:rPr lang="ru-RU" dirty="0" smtClean="0"/>
              <a:t> на </a:t>
            </a:r>
            <a:r>
              <a:rPr lang="ru-RU" dirty="0" err="1" smtClean="0"/>
              <a:t>предмети</a:t>
            </a:r>
            <a:r>
              <a:rPr lang="ru-RU" dirty="0" smtClean="0"/>
              <a:t> </a:t>
            </a:r>
            <a:r>
              <a:rPr lang="ru-RU" dirty="0" err="1" smtClean="0"/>
              <a:t>праці</a:t>
            </a:r>
            <a:r>
              <a:rPr lang="ru-RU" dirty="0" smtClean="0"/>
              <a:t>;</a:t>
            </a:r>
          </a:p>
          <a:p>
            <a:r>
              <a:rPr lang="ru-RU" dirty="0" smtClean="0"/>
              <a:t>- </a:t>
            </a:r>
            <a:r>
              <a:rPr lang="ru-RU" dirty="0" err="1" smtClean="0"/>
              <a:t>сільськогосподарські</a:t>
            </a:r>
            <a:r>
              <a:rPr lang="ru-RU" dirty="0" smtClean="0"/>
              <a:t> </a:t>
            </a:r>
            <a:r>
              <a:rPr lang="ru-RU" dirty="0" err="1" smtClean="0"/>
              <a:t>машини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знаряддя</a:t>
            </a:r>
            <a:r>
              <a:rPr lang="ru-RU" dirty="0" smtClean="0"/>
              <a:t>, </a:t>
            </a:r>
            <a:r>
              <a:rPr lang="ru-RU" dirty="0" err="1" smtClean="0"/>
              <a:t>обладнання</a:t>
            </a:r>
            <a:r>
              <a:rPr lang="ru-RU" dirty="0" smtClean="0"/>
              <a:t> </a:t>
            </a:r>
            <a:r>
              <a:rPr lang="ru-RU" dirty="0" err="1" smtClean="0"/>
              <a:t>тваринницьких</a:t>
            </a:r>
            <a:r>
              <a:rPr lang="ru-RU" dirty="0" smtClean="0"/>
              <a:t> ферм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машини</a:t>
            </a:r>
            <a:r>
              <a:rPr lang="ru-RU" dirty="0" smtClean="0"/>
              <a:t> для </a:t>
            </a:r>
            <a:r>
              <a:rPr lang="ru-RU" dirty="0" err="1" smtClean="0"/>
              <a:t>приготування</a:t>
            </a:r>
            <a:r>
              <a:rPr lang="ru-RU" dirty="0" smtClean="0"/>
              <a:t> </a:t>
            </a:r>
            <a:r>
              <a:rPr lang="ru-RU" dirty="0" err="1" smtClean="0"/>
              <a:t>кормів</a:t>
            </a:r>
            <a:r>
              <a:rPr lang="ru-RU" dirty="0" smtClean="0"/>
              <a:t>, </a:t>
            </a:r>
            <a:r>
              <a:rPr lang="ru-RU" dirty="0" err="1" smtClean="0"/>
              <a:t>інші</a:t>
            </a:r>
            <a:r>
              <a:rPr lang="ru-RU" dirty="0" smtClean="0"/>
              <a:t> </a:t>
            </a:r>
            <a:r>
              <a:rPr lang="ru-RU" dirty="0" err="1" smtClean="0"/>
              <a:t>робочі</a:t>
            </a:r>
            <a:r>
              <a:rPr lang="ru-RU" dirty="0" smtClean="0"/>
              <a:t> </a:t>
            </a:r>
            <a:r>
              <a:rPr lang="ru-RU" dirty="0" err="1" smtClean="0"/>
              <a:t>машини</a:t>
            </a:r>
            <a:r>
              <a:rPr lang="ru-RU" dirty="0" smtClean="0"/>
              <a:t>, </a:t>
            </a:r>
            <a:r>
              <a:rPr lang="ru-RU" dirty="0" err="1" smtClean="0"/>
              <a:t>які</a:t>
            </a:r>
            <a:r>
              <a:rPr lang="ru-RU" dirty="0" smtClean="0"/>
              <a:t> </a:t>
            </a:r>
            <a:r>
              <a:rPr lang="ru-RU" dirty="0" err="1" smtClean="0"/>
              <a:t>застосовуються</a:t>
            </a:r>
            <a:r>
              <a:rPr lang="ru-RU" dirty="0" smtClean="0"/>
              <a:t> в аграрному </a:t>
            </a:r>
            <a:r>
              <a:rPr lang="ru-RU" dirty="0" err="1" smtClean="0"/>
              <a:t>виробництві</a:t>
            </a:r>
            <a:r>
              <a:rPr lang="ru-RU" dirty="0" smtClean="0"/>
              <a:t>, </a:t>
            </a:r>
            <a:r>
              <a:rPr lang="ru-RU" dirty="0" err="1" smtClean="0"/>
              <a:t>електромережі</a:t>
            </a:r>
            <a:r>
              <a:rPr lang="ru-RU" dirty="0" smtClean="0"/>
              <a:t>, </a:t>
            </a:r>
            <a:r>
              <a:rPr lang="ru-RU" dirty="0" err="1" smtClean="0"/>
              <a:t>водопроводи</a:t>
            </a:r>
            <a:r>
              <a:rPr lang="ru-RU" dirty="0" smtClean="0"/>
              <a:t>. </a:t>
            </a:r>
          </a:p>
          <a:p>
            <a:pPr>
              <a:buNone/>
            </a:pPr>
            <a:r>
              <a:rPr lang="ru-RU" dirty="0" err="1" smtClean="0"/>
              <a:t>Робочі</a:t>
            </a:r>
            <a:r>
              <a:rPr lang="ru-RU" dirty="0" smtClean="0"/>
              <a:t> </a:t>
            </a:r>
            <a:r>
              <a:rPr lang="ru-RU" dirty="0" err="1" smtClean="0"/>
              <a:t>машини</a:t>
            </a:r>
            <a:r>
              <a:rPr lang="ru-RU" dirty="0" smtClean="0"/>
              <a:t> </a:t>
            </a:r>
            <a:r>
              <a:rPr lang="ru-RU" dirty="0" err="1" smtClean="0"/>
              <a:t>є</a:t>
            </a:r>
            <a:r>
              <a:rPr lang="ru-RU" dirty="0" smtClean="0"/>
              <a:t> основою </a:t>
            </a:r>
            <a:r>
              <a:rPr lang="ru-RU" dirty="0" err="1" smtClean="0"/>
              <a:t>виконання</a:t>
            </a:r>
            <a:r>
              <a:rPr lang="ru-RU" dirty="0" smtClean="0"/>
              <a:t> </a:t>
            </a:r>
            <a:r>
              <a:rPr lang="ru-RU" dirty="0" err="1" smtClean="0"/>
              <a:t>всіх</a:t>
            </a:r>
            <a:r>
              <a:rPr lang="ru-RU" dirty="0" smtClean="0"/>
              <a:t> </a:t>
            </a:r>
            <a:r>
              <a:rPr lang="ru-RU" dirty="0" err="1" smtClean="0"/>
              <a:t>робіт</a:t>
            </a:r>
            <a:r>
              <a:rPr lang="ru-RU" dirty="0" smtClean="0"/>
              <a:t> у </a:t>
            </a:r>
            <a:r>
              <a:rPr lang="ru-RU" dirty="0" err="1" smtClean="0"/>
              <a:t>рослинництві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тваринництві</a:t>
            </a:r>
            <a:r>
              <a:rPr lang="ru-RU" dirty="0" smtClean="0"/>
              <a:t>, а </a:t>
            </a:r>
            <a:r>
              <a:rPr lang="ru-RU" dirty="0" err="1" smtClean="0"/>
              <a:t>також</a:t>
            </a:r>
            <a:r>
              <a:rPr lang="ru-RU" dirty="0" smtClean="0"/>
              <a:t> у </a:t>
            </a:r>
            <a:r>
              <a:rPr lang="ru-RU" dirty="0" err="1" smtClean="0"/>
              <a:t>галузях</a:t>
            </a:r>
            <a:r>
              <a:rPr lang="ru-RU" dirty="0" smtClean="0"/>
              <a:t> </a:t>
            </a:r>
            <a:r>
              <a:rPr lang="ru-RU" dirty="0" err="1" smtClean="0"/>
              <a:t>первинної</a:t>
            </a:r>
            <a:r>
              <a:rPr lang="ru-RU" dirty="0" smtClean="0"/>
              <a:t> </a:t>
            </a:r>
            <a:r>
              <a:rPr lang="ru-RU" dirty="0" err="1" smtClean="0"/>
              <a:t>переробки</a:t>
            </a:r>
            <a:r>
              <a:rPr lang="ru-RU" dirty="0" smtClean="0"/>
              <a:t> </a:t>
            </a:r>
            <a:r>
              <a:rPr lang="ru-RU" dirty="0" err="1" smtClean="0"/>
              <a:t>сільськогосподарської</a:t>
            </a:r>
            <a:r>
              <a:rPr lang="ru-RU" dirty="0" smtClean="0"/>
              <a:t> </a:t>
            </a:r>
            <a:r>
              <a:rPr lang="ru-RU" dirty="0" err="1" smtClean="0"/>
              <a:t>продукції</a:t>
            </a:r>
            <a:r>
              <a:rPr lang="ru-RU" dirty="0" smtClean="0"/>
              <a:t>;</a:t>
            </a:r>
          </a:p>
          <a:p>
            <a:r>
              <a:rPr lang="ru-RU" dirty="0" smtClean="0"/>
              <a:t>— </a:t>
            </a:r>
            <a:r>
              <a:rPr lang="ru-RU" dirty="0" err="1" smtClean="0"/>
              <a:t>виробничі</a:t>
            </a:r>
            <a:r>
              <a:rPr lang="ru-RU" dirty="0" smtClean="0"/>
              <a:t> </a:t>
            </a:r>
            <a:r>
              <a:rPr lang="ru-RU" dirty="0" err="1" smtClean="0"/>
              <a:t>приміщення</a:t>
            </a:r>
            <a:r>
              <a:rPr lang="ru-RU" dirty="0" smtClean="0"/>
              <a:t> та </a:t>
            </a:r>
            <a:r>
              <a:rPr lang="ru-RU" dirty="0" err="1" smtClean="0"/>
              <a:t>споруди</a:t>
            </a:r>
            <a:r>
              <a:rPr lang="ru-RU" dirty="0" smtClean="0"/>
              <a:t>, </a:t>
            </a:r>
            <a:r>
              <a:rPr lang="ru-RU" dirty="0" err="1" smtClean="0"/>
              <a:t>транспортні</a:t>
            </a:r>
            <a:r>
              <a:rPr lang="ru-RU" dirty="0" smtClean="0"/>
              <a:t> </a:t>
            </a:r>
            <a:r>
              <a:rPr lang="ru-RU" dirty="0" err="1" smtClean="0"/>
              <a:t>засоби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дороги;</a:t>
            </a:r>
          </a:p>
          <a:p>
            <a:r>
              <a:rPr lang="ru-RU" dirty="0" smtClean="0"/>
              <a:t>— продуктивна худоба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птиця</a:t>
            </a:r>
            <a:r>
              <a:rPr lang="ru-RU" dirty="0" smtClean="0"/>
              <a:t>;</a:t>
            </a:r>
          </a:p>
          <a:p>
            <a:r>
              <a:rPr lang="ru-RU" dirty="0" smtClean="0"/>
              <a:t>— корми, </a:t>
            </a:r>
            <a:r>
              <a:rPr lang="ru-RU" dirty="0" err="1" smtClean="0"/>
              <a:t>насіння</a:t>
            </a:r>
            <a:r>
              <a:rPr lang="ru-RU" dirty="0" smtClean="0"/>
              <a:t>, </a:t>
            </a:r>
            <a:r>
              <a:rPr lang="ru-RU" dirty="0" err="1" smtClean="0"/>
              <a:t>органічні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мінеральні</a:t>
            </a:r>
            <a:r>
              <a:rPr lang="ru-RU" dirty="0" smtClean="0"/>
              <a:t> </a:t>
            </a:r>
            <a:r>
              <a:rPr lang="ru-RU" dirty="0" err="1" smtClean="0"/>
              <a:t>добрива</a:t>
            </a:r>
            <a:r>
              <a:rPr lang="ru-RU" dirty="0" smtClean="0"/>
              <a:t>, </a:t>
            </a:r>
            <a:r>
              <a:rPr lang="ru-RU" dirty="0" err="1" smtClean="0"/>
              <a:t>засоби</a:t>
            </a:r>
            <a:r>
              <a:rPr lang="ru-RU" dirty="0" smtClean="0"/>
              <a:t> </a:t>
            </a:r>
            <a:r>
              <a:rPr lang="ru-RU" dirty="0" err="1" smtClean="0"/>
              <a:t>хімізації</a:t>
            </a:r>
            <a:r>
              <a:rPr lang="ru-RU" dirty="0" smtClean="0"/>
              <a:t> </a:t>
            </a:r>
            <a:r>
              <a:rPr lang="ru-RU" dirty="0" err="1" smtClean="0"/>
              <a:t>рослинництва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тваринництва</a:t>
            </a:r>
            <a:r>
              <a:rPr lang="ru-RU" dirty="0" smtClean="0"/>
              <a:t>, а </a:t>
            </a:r>
            <a:r>
              <a:rPr lang="ru-RU" dirty="0" err="1" smtClean="0"/>
              <a:t>також</a:t>
            </a:r>
            <a:r>
              <a:rPr lang="ru-RU" dirty="0" smtClean="0"/>
              <a:t> </a:t>
            </a:r>
            <a:r>
              <a:rPr lang="ru-RU" dirty="0" err="1" smtClean="0"/>
              <a:t>інші</a:t>
            </a:r>
            <a:r>
              <a:rPr lang="ru-RU" dirty="0" smtClean="0"/>
              <a:t> </a:t>
            </a:r>
            <a:r>
              <a:rPr lang="ru-RU" dirty="0" err="1" smtClean="0"/>
              <a:t>засоби</a:t>
            </a:r>
            <a:r>
              <a:rPr lang="ru-RU" dirty="0" smtClean="0"/>
              <a:t> </a:t>
            </a:r>
            <a:r>
              <a:rPr lang="ru-RU" dirty="0" err="1" smtClean="0"/>
              <a:t>виробництва</a:t>
            </a:r>
            <a:r>
              <a:rPr lang="ru-RU" dirty="0" smtClean="0"/>
              <a:t> в аграрних </a:t>
            </a:r>
            <a:r>
              <a:rPr lang="ru-RU" dirty="0" err="1" smtClean="0"/>
              <a:t>підприємствах</a:t>
            </a:r>
            <a:r>
              <a:rPr lang="ru-RU" dirty="0" smtClean="0"/>
              <a:t>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err="1" smtClean="0"/>
              <a:t>Складові</a:t>
            </a:r>
            <a:r>
              <a:rPr lang="ru-RU" dirty="0" smtClean="0"/>
              <a:t> </a:t>
            </a:r>
            <a:r>
              <a:rPr lang="ru-RU" dirty="0" err="1" smtClean="0"/>
              <a:t>матеріально-технічної</a:t>
            </a:r>
            <a:r>
              <a:rPr lang="ru-RU" dirty="0" smtClean="0"/>
              <a:t> </a:t>
            </a:r>
            <a:r>
              <a:rPr lang="ru-RU" dirty="0" err="1" smtClean="0"/>
              <a:t>бази</a:t>
            </a: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— </a:t>
            </a:r>
            <a:r>
              <a:rPr lang="ru-RU" dirty="0" err="1" smtClean="0"/>
              <a:t>засоби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предмети</a:t>
            </a:r>
            <a:r>
              <a:rPr lang="ru-RU" dirty="0" smtClean="0"/>
              <a:t> </a:t>
            </a:r>
            <a:r>
              <a:rPr lang="ru-RU" dirty="0" err="1" smtClean="0"/>
              <a:t>праці</a:t>
            </a:r>
            <a:r>
              <a:rPr lang="ru-RU" dirty="0" smtClean="0"/>
              <a:t>, </a:t>
            </a:r>
            <a:r>
              <a:rPr lang="ru-RU" dirty="0" err="1" smtClean="0"/>
              <a:t>які</a:t>
            </a:r>
            <a:r>
              <a:rPr lang="ru-RU" dirty="0" smtClean="0"/>
              <a:t> </a:t>
            </a:r>
            <a:r>
              <a:rPr lang="ru-RU" dirty="0" err="1" smtClean="0"/>
              <a:t>використовуються</a:t>
            </a:r>
            <a:r>
              <a:rPr lang="ru-RU" dirty="0" smtClean="0"/>
              <a:t> в аграрному </a:t>
            </a:r>
            <a:r>
              <a:rPr lang="ru-RU" dirty="0" err="1" smtClean="0"/>
              <a:t>виробництві</a:t>
            </a:r>
            <a:r>
              <a:rPr lang="ru-RU" dirty="0" smtClean="0"/>
              <a:t>. </a:t>
            </a:r>
          </a:p>
          <a:p>
            <a:pPr>
              <a:buNone/>
            </a:pPr>
            <a:r>
              <a:rPr lang="ru-RU" dirty="0" err="1" smtClean="0"/>
              <a:t>Основними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них </a:t>
            </a:r>
            <a:r>
              <a:rPr lang="ru-RU" dirty="0" err="1" smtClean="0"/>
              <a:t>є</a:t>
            </a:r>
            <a:r>
              <a:rPr lang="ru-RU" dirty="0" smtClean="0"/>
              <a:t> </a:t>
            </a:r>
            <a:r>
              <a:rPr lang="ru-RU" dirty="0" err="1" smtClean="0"/>
              <a:t>механічні</a:t>
            </a:r>
            <a:r>
              <a:rPr lang="ru-RU" dirty="0" smtClean="0"/>
              <a:t> </a:t>
            </a:r>
            <a:r>
              <a:rPr lang="ru-RU" dirty="0" err="1" smtClean="0"/>
              <a:t>засоби</a:t>
            </a:r>
            <a:r>
              <a:rPr lang="ru-RU" dirty="0" smtClean="0"/>
              <a:t> </a:t>
            </a:r>
            <a:r>
              <a:rPr lang="ru-RU" dirty="0" err="1" smtClean="0"/>
              <a:t>праці</a:t>
            </a:r>
            <a:r>
              <a:rPr lang="ru-RU" dirty="0" smtClean="0"/>
              <a:t>, </a:t>
            </a:r>
            <a:r>
              <a:rPr lang="ru-RU" dirty="0" err="1" smtClean="0"/>
              <a:t>які</a:t>
            </a:r>
            <a:r>
              <a:rPr lang="ru-RU" dirty="0" smtClean="0"/>
              <a:t> </a:t>
            </a:r>
            <a:r>
              <a:rPr lang="ru-RU" dirty="0" err="1" smtClean="0"/>
              <a:t>становлять</a:t>
            </a:r>
            <a:r>
              <a:rPr lang="ru-RU" dirty="0" smtClean="0"/>
              <a:t> </a:t>
            </a:r>
            <a:r>
              <a:rPr lang="ru-RU" dirty="0" err="1" smtClean="0"/>
              <a:t>матеріальну</a:t>
            </a:r>
            <a:r>
              <a:rPr lang="ru-RU" dirty="0" smtClean="0"/>
              <a:t> основу </a:t>
            </a:r>
            <a:r>
              <a:rPr lang="ru-RU" dirty="0" err="1" smtClean="0"/>
              <a:t>виробництва</a:t>
            </a:r>
            <a:r>
              <a:rPr lang="ru-RU" dirty="0" smtClean="0"/>
              <a:t> </a:t>
            </a:r>
            <a:r>
              <a:rPr lang="ru-RU" dirty="0" err="1" smtClean="0"/>
              <a:t>сільськогосподарської</a:t>
            </a:r>
            <a:r>
              <a:rPr lang="ru-RU" dirty="0" smtClean="0"/>
              <a:t> </a:t>
            </a:r>
            <a:r>
              <a:rPr lang="ru-RU" dirty="0" err="1" smtClean="0"/>
              <a:t>продукції</a:t>
            </a:r>
            <a:r>
              <a:rPr lang="ru-RU" dirty="0" smtClean="0"/>
              <a:t>. </a:t>
            </a:r>
          </a:p>
          <a:p>
            <a:pPr>
              <a:buNone/>
            </a:pPr>
            <a:r>
              <a:rPr lang="ru-RU" dirty="0" smtClean="0"/>
              <a:t>Земля </a:t>
            </a:r>
            <a:r>
              <a:rPr lang="ru-RU" dirty="0" err="1" smtClean="0"/>
              <a:t>є</a:t>
            </a:r>
            <a:r>
              <a:rPr lang="ru-RU" dirty="0" smtClean="0"/>
              <a:t> </a:t>
            </a:r>
            <a:r>
              <a:rPr lang="ru-RU" dirty="0" err="1" smtClean="0"/>
              <a:t>головним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незамінним</a:t>
            </a:r>
            <a:r>
              <a:rPr lang="ru-RU" dirty="0" smtClean="0"/>
              <a:t> </a:t>
            </a:r>
            <a:r>
              <a:rPr lang="ru-RU" dirty="0" err="1" smtClean="0"/>
              <a:t>засобом</a:t>
            </a:r>
            <a:r>
              <a:rPr lang="ru-RU" dirty="0" smtClean="0"/>
              <a:t> </a:t>
            </a:r>
            <a:r>
              <a:rPr lang="ru-RU" dirty="0" err="1" smtClean="0"/>
              <a:t>виробництва</a:t>
            </a:r>
            <a:r>
              <a:rPr lang="ru-RU" dirty="0" smtClean="0"/>
              <a:t>, без </a:t>
            </a:r>
            <a:r>
              <a:rPr lang="ru-RU" dirty="0" err="1" smtClean="0"/>
              <a:t>землі</a:t>
            </a:r>
            <a:r>
              <a:rPr lang="ru-RU" dirty="0" smtClean="0"/>
              <a:t> </a:t>
            </a:r>
            <a:r>
              <a:rPr lang="ru-RU" dirty="0" err="1" smtClean="0"/>
              <a:t>неможливий</a:t>
            </a:r>
            <a:r>
              <a:rPr lang="ru-RU" dirty="0" smtClean="0"/>
              <a:t> сам </a:t>
            </a:r>
            <a:r>
              <a:rPr lang="ru-RU" dirty="0" err="1" smtClean="0"/>
              <a:t>процес</a:t>
            </a:r>
            <a:r>
              <a:rPr lang="ru-RU" dirty="0" smtClean="0"/>
              <a:t> аграрного </a:t>
            </a:r>
            <a:r>
              <a:rPr lang="ru-RU" dirty="0" err="1" smtClean="0"/>
              <a:t>виробництва</a:t>
            </a:r>
            <a:r>
              <a:rPr lang="ru-RU" dirty="0" smtClean="0"/>
              <a:t>. 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Напрями вдосконалення МТБ: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 err="1" smtClean="0"/>
              <a:t>збільшення</a:t>
            </a:r>
            <a:r>
              <a:rPr lang="ru-RU" dirty="0" smtClean="0"/>
              <a:t> </a:t>
            </a:r>
            <a:r>
              <a:rPr lang="ru-RU" dirty="0" err="1" smtClean="0"/>
              <a:t>використання</a:t>
            </a:r>
            <a:r>
              <a:rPr lang="ru-RU" dirty="0" smtClean="0"/>
              <a:t> </a:t>
            </a:r>
            <a:r>
              <a:rPr lang="ru-RU" dirty="0" err="1" smtClean="0"/>
              <a:t>засобів</a:t>
            </a:r>
            <a:r>
              <a:rPr lang="ru-RU" dirty="0" smtClean="0"/>
              <a:t> </a:t>
            </a:r>
            <a:r>
              <a:rPr lang="ru-RU" dirty="0" err="1" smtClean="0"/>
              <a:t>механізації</a:t>
            </a:r>
            <a:r>
              <a:rPr lang="ru-RU" dirty="0" smtClean="0"/>
              <a:t>;</a:t>
            </a:r>
          </a:p>
          <a:p>
            <a:r>
              <a:rPr lang="ru-RU" dirty="0" err="1" smtClean="0"/>
              <a:t>застосування</a:t>
            </a:r>
            <a:r>
              <a:rPr lang="ru-RU" dirty="0" smtClean="0"/>
              <a:t> </a:t>
            </a:r>
            <a:r>
              <a:rPr lang="ru-RU" dirty="0" err="1" smtClean="0"/>
              <a:t>високопродуктивних</a:t>
            </a:r>
            <a:r>
              <a:rPr lang="ru-RU" dirty="0" smtClean="0"/>
              <a:t> </a:t>
            </a:r>
            <a:r>
              <a:rPr lang="ru-RU" dirty="0" err="1" smtClean="0"/>
              <a:t>сортів</a:t>
            </a:r>
            <a:r>
              <a:rPr lang="ru-RU" dirty="0" smtClean="0"/>
              <a:t> </a:t>
            </a:r>
            <a:r>
              <a:rPr lang="ru-RU" dirty="0" err="1" smtClean="0"/>
              <a:t>рослин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порід</a:t>
            </a:r>
            <a:r>
              <a:rPr lang="ru-RU" dirty="0" smtClean="0"/>
              <a:t> </a:t>
            </a:r>
            <a:r>
              <a:rPr lang="ru-RU" dirty="0" err="1" smtClean="0"/>
              <a:t>тварин</a:t>
            </a:r>
            <a:r>
              <a:rPr lang="ru-RU" dirty="0" smtClean="0"/>
              <a:t>;</a:t>
            </a:r>
          </a:p>
          <a:p>
            <a:r>
              <a:rPr lang="ru-RU" dirty="0" err="1" smtClean="0"/>
              <a:t>внесення</a:t>
            </a:r>
            <a:r>
              <a:rPr lang="ru-RU" dirty="0" smtClean="0"/>
              <a:t> </a:t>
            </a:r>
            <a:r>
              <a:rPr lang="ru-RU" dirty="0" err="1" smtClean="0"/>
              <a:t>мінеральних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органічних</a:t>
            </a:r>
            <a:r>
              <a:rPr lang="ru-RU" dirty="0" smtClean="0"/>
              <a:t> добрив;</a:t>
            </a:r>
          </a:p>
          <a:p>
            <a:r>
              <a:rPr lang="ru-RU" dirty="0" err="1" smtClean="0"/>
              <a:t>застосування</a:t>
            </a:r>
            <a:r>
              <a:rPr lang="ru-RU" dirty="0" smtClean="0"/>
              <a:t> </a:t>
            </a:r>
            <a:r>
              <a:rPr lang="ru-RU" dirty="0" err="1" smtClean="0"/>
              <a:t>гербіцидів</a:t>
            </a:r>
            <a:r>
              <a:rPr lang="ru-RU" dirty="0" smtClean="0"/>
              <a:t> та </a:t>
            </a:r>
            <a:r>
              <a:rPr lang="ru-RU" dirty="0" err="1" smtClean="0"/>
              <a:t>біостимуляторів</a:t>
            </a:r>
            <a:r>
              <a:rPr lang="ru-RU" dirty="0" smtClean="0"/>
              <a:t> </a:t>
            </a:r>
            <a:r>
              <a:rPr lang="ru-RU" dirty="0" err="1" smtClean="0"/>
              <a:t>тощо</a:t>
            </a:r>
            <a:r>
              <a:rPr lang="ru-RU" dirty="0" smtClean="0"/>
              <a:t>. </a:t>
            </a:r>
          </a:p>
          <a:p>
            <a:pPr>
              <a:buNone/>
            </a:pPr>
            <a:r>
              <a:rPr lang="ru-RU" dirty="0" smtClean="0"/>
              <a:t>Мета </a:t>
            </a:r>
            <a:r>
              <a:rPr lang="ru-RU" dirty="0" err="1" smtClean="0"/>
              <a:t>поліпшення</a:t>
            </a:r>
            <a:r>
              <a:rPr lang="ru-RU" dirty="0" smtClean="0"/>
              <a:t> структурного складу МТБ - </a:t>
            </a:r>
            <a:r>
              <a:rPr lang="ru-RU" dirty="0" err="1" smtClean="0"/>
              <a:t>підвищення</a:t>
            </a:r>
            <a:r>
              <a:rPr lang="ru-RU" dirty="0" smtClean="0"/>
              <a:t> </a:t>
            </a:r>
            <a:r>
              <a:rPr lang="ru-RU" dirty="0" err="1" smtClean="0"/>
              <a:t>родючості</a:t>
            </a:r>
            <a:r>
              <a:rPr lang="ru-RU" dirty="0" smtClean="0"/>
              <a:t> </a:t>
            </a:r>
            <a:r>
              <a:rPr lang="ru-RU" dirty="0" err="1" smtClean="0"/>
              <a:t>землі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зумовлює</a:t>
            </a:r>
            <a:r>
              <a:rPr lang="ru-RU" dirty="0" smtClean="0"/>
              <a:t> </a:t>
            </a:r>
            <a:r>
              <a:rPr lang="ru-RU" dirty="0" err="1" smtClean="0"/>
              <a:t>збільшення</a:t>
            </a:r>
            <a:r>
              <a:rPr lang="ru-RU" dirty="0" smtClean="0"/>
              <a:t> </a:t>
            </a:r>
            <a:r>
              <a:rPr lang="ru-RU" dirty="0" err="1" smtClean="0"/>
              <a:t>виробництва</a:t>
            </a:r>
            <a:r>
              <a:rPr lang="ru-RU" dirty="0" smtClean="0"/>
              <a:t> </a:t>
            </a:r>
            <a:r>
              <a:rPr lang="ru-RU" dirty="0" err="1" smtClean="0"/>
              <a:t>аграрної</a:t>
            </a:r>
            <a:r>
              <a:rPr lang="ru-RU" dirty="0" smtClean="0"/>
              <a:t> </a:t>
            </a:r>
            <a:r>
              <a:rPr lang="ru-RU" dirty="0" err="1" smtClean="0"/>
              <a:t>продукції</a:t>
            </a:r>
            <a:r>
              <a:rPr lang="ru-RU" dirty="0" smtClean="0"/>
              <a:t> та </a:t>
            </a:r>
            <a:r>
              <a:rPr lang="ru-RU" dirty="0" err="1" smtClean="0"/>
              <a:t>підвищення</a:t>
            </a:r>
            <a:r>
              <a:rPr lang="ru-RU" dirty="0" smtClean="0"/>
              <a:t> </a:t>
            </a:r>
            <a:r>
              <a:rPr lang="ru-RU" dirty="0" err="1" smtClean="0"/>
              <a:t>ефективності</a:t>
            </a:r>
            <a:r>
              <a:rPr lang="ru-RU" dirty="0" smtClean="0"/>
              <a:t> </a:t>
            </a:r>
            <a:r>
              <a:rPr lang="ru-RU" dirty="0" err="1" smtClean="0"/>
              <a:t>функціонування</a:t>
            </a:r>
            <a:r>
              <a:rPr lang="ru-RU" dirty="0" smtClean="0"/>
              <a:t> аграрних </a:t>
            </a:r>
            <a:r>
              <a:rPr lang="ru-RU" dirty="0" err="1" smtClean="0"/>
              <a:t>підприємств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3143248"/>
          </a:xfrm>
        </p:spPr>
        <p:txBody>
          <a:bodyPr>
            <a:normAutofit fontScale="90000"/>
          </a:bodyPr>
          <a:lstStyle/>
          <a:p>
            <a:r>
              <a:rPr lang="ru-RU" dirty="0" err="1" smtClean="0"/>
              <a:t>Природні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технічні</a:t>
            </a:r>
            <a:r>
              <a:rPr lang="ru-RU" dirty="0" smtClean="0"/>
              <a:t> </a:t>
            </a:r>
            <a:r>
              <a:rPr lang="ru-RU" dirty="0" err="1" smtClean="0"/>
              <a:t>фактори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визначають</a:t>
            </a:r>
            <a:r>
              <a:rPr lang="ru-RU" dirty="0" smtClean="0"/>
              <a:t> </a:t>
            </a:r>
            <a:r>
              <a:rPr lang="ru-RU" dirty="0" err="1" smtClean="0"/>
              <a:t>р</a:t>
            </a:r>
            <a:r>
              <a:rPr lang="ru-RU" i="1" dirty="0" err="1" smtClean="0"/>
              <a:t>ечові</a:t>
            </a:r>
            <a:r>
              <a:rPr lang="ru-RU" i="1" dirty="0" smtClean="0"/>
              <a:t> </a:t>
            </a:r>
            <a:r>
              <a:rPr lang="ru-RU" i="1" dirty="0" err="1" smtClean="0"/>
              <a:t>і</a:t>
            </a:r>
            <a:r>
              <a:rPr lang="ru-RU" i="1" dirty="0" smtClean="0"/>
              <a:t> </a:t>
            </a:r>
            <a:r>
              <a:rPr lang="ru-RU" i="1" dirty="0" err="1" smtClean="0"/>
              <a:t>структурні</a:t>
            </a:r>
            <a:r>
              <a:rPr lang="ru-RU" i="1" dirty="0" smtClean="0"/>
              <a:t> </a:t>
            </a:r>
            <a:r>
              <a:rPr lang="ru-RU" i="1" dirty="0" err="1" smtClean="0"/>
              <a:t>особливості</a:t>
            </a:r>
            <a:r>
              <a:rPr lang="ru-RU" i="1" dirty="0" smtClean="0"/>
              <a:t> </a:t>
            </a:r>
            <a:r>
              <a:rPr lang="ru-RU" i="1" dirty="0" err="1" smtClean="0"/>
              <a:t>матеріально-технічної</a:t>
            </a:r>
            <a:r>
              <a:rPr lang="ru-RU" i="1" dirty="0" smtClean="0"/>
              <a:t> </a:t>
            </a:r>
            <a:r>
              <a:rPr lang="ru-RU" i="1" dirty="0" err="1" smtClean="0"/>
              <a:t>бази</a:t>
            </a:r>
            <a:r>
              <a:rPr lang="ru-RU" i="1" dirty="0" smtClean="0"/>
              <a:t> аграрних </a:t>
            </a:r>
            <a:r>
              <a:rPr lang="ru-RU" i="1" dirty="0" err="1" smtClean="0"/>
              <a:t>підприємств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3214686"/>
            <a:ext cx="8229600" cy="3094674"/>
          </a:xfrm>
        </p:spPr>
        <p:txBody>
          <a:bodyPr>
            <a:noAutofit/>
          </a:bodyPr>
          <a:lstStyle/>
          <a:p>
            <a:pPr marL="651510" indent="-514350">
              <a:buNone/>
            </a:pPr>
            <a:r>
              <a:rPr lang="ru-RU" sz="1600" dirty="0" smtClean="0"/>
              <a:t>1. </a:t>
            </a:r>
            <a:r>
              <a:rPr lang="ru-RU" sz="1600" dirty="0" err="1" smtClean="0"/>
              <a:t>Найважливішою</a:t>
            </a:r>
            <a:r>
              <a:rPr lang="ru-RU" sz="1600" dirty="0" smtClean="0"/>
              <a:t> </a:t>
            </a:r>
            <a:r>
              <a:rPr lang="ru-RU" sz="1600" dirty="0" err="1" smtClean="0"/>
              <a:t>складовою</a:t>
            </a:r>
            <a:r>
              <a:rPr lang="ru-RU" sz="1600" dirty="0" smtClean="0"/>
              <a:t> </a:t>
            </a:r>
            <a:r>
              <a:rPr lang="ru-RU" sz="1600" dirty="0" err="1" smtClean="0"/>
              <a:t>частиною</a:t>
            </a:r>
            <a:r>
              <a:rPr lang="ru-RU" sz="1600" dirty="0" smtClean="0"/>
              <a:t> </a:t>
            </a:r>
            <a:r>
              <a:rPr lang="ru-RU" sz="1600" dirty="0" err="1" smtClean="0"/>
              <a:t>матеріально-технічної</a:t>
            </a:r>
            <a:r>
              <a:rPr lang="ru-RU" sz="1600" dirty="0" smtClean="0"/>
              <a:t> </a:t>
            </a:r>
            <a:r>
              <a:rPr lang="ru-RU" sz="1600" dirty="0" err="1" smtClean="0"/>
              <a:t>бази</a:t>
            </a:r>
            <a:r>
              <a:rPr lang="ru-RU" sz="1600" dirty="0" smtClean="0"/>
              <a:t> аграрного </a:t>
            </a:r>
            <a:r>
              <a:rPr lang="ru-RU" sz="1600" dirty="0" err="1" smtClean="0"/>
              <a:t>підприємства</a:t>
            </a:r>
            <a:r>
              <a:rPr lang="ru-RU" sz="1600" dirty="0" smtClean="0"/>
              <a:t> </a:t>
            </a:r>
            <a:r>
              <a:rPr lang="ru-RU" sz="1600" dirty="0" err="1" smtClean="0"/>
              <a:t>є</a:t>
            </a:r>
            <a:r>
              <a:rPr lang="ru-RU" sz="1600" dirty="0" smtClean="0"/>
              <a:t> земля - </a:t>
            </a:r>
            <a:r>
              <a:rPr lang="ru-RU" sz="1600" dirty="0" err="1" smtClean="0"/>
              <a:t>головний</a:t>
            </a:r>
            <a:r>
              <a:rPr lang="ru-RU" sz="1600" dirty="0" smtClean="0"/>
              <a:t> </a:t>
            </a:r>
            <a:r>
              <a:rPr lang="ru-RU" sz="1600" dirty="0" err="1" smtClean="0"/>
              <a:t>засіб</a:t>
            </a:r>
            <a:r>
              <a:rPr lang="ru-RU" sz="1600" dirty="0" smtClean="0"/>
              <a:t> </a:t>
            </a:r>
            <a:r>
              <a:rPr lang="ru-RU" sz="1600" dirty="0" err="1" smtClean="0"/>
              <a:t>сільськогосподарського</a:t>
            </a:r>
            <a:r>
              <a:rPr lang="ru-RU" sz="1600" dirty="0" smtClean="0"/>
              <a:t> </a:t>
            </a:r>
            <a:r>
              <a:rPr lang="ru-RU" sz="1600" dirty="0" err="1" smtClean="0"/>
              <a:t>виробництва</a:t>
            </a:r>
            <a:r>
              <a:rPr lang="ru-RU" sz="1600" dirty="0" smtClean="0"/>
              <a:t>. </a:t>
            </a:r>
          </a:p>
          <a:p>
            <a:pPr marL="651510" indent="-514350">
              <a:buNone/>
            </a:pPr>
            <a:r>
              <a:rPr lang="ru-RU" sz="1600" dirty="0" err="1" smtClean="0"/>
              <a:t>Земельні</a:t>
            </a:r>
            <a:r>
              <a:rPr lang="ru-RU" sz="1600" dirty="0" smtClean="0"/>
              <a:t> </a:t>
            </a:r>
            <a:r>
              <a:rPr lang="ru-RU" sz="1600" dirty="0" err="1" smtClean="0"/>
              <a:t>угіддя</a:t>
            </a:r>
            <a:r>
              <a:rPr lang="ru-RU" sz="1600" dirty="0" smtClean="0"/>
              <a:t>, </a:t>
            </a:r>
            <a:r>
              <a:rPr lang="ru-RU" sz="1600" dirty="0" err="1" smtClean="0"/>
              <a:t>які</a:t>
            </a:r>
            <a:r>
              <a:rPr lang="ru-RU" sz="1600" dirty="0" smtClean="0"/>
              <a:t> </a:t>
            </a:r>
            <a:r>
              <a:rPr lang="ru-RU" sz="1600" dirty="0" err="1" smtClean="0"/>
              <a:t>використовуються</a:t>
            </a:r>
            <a:r>
              <a:rPr lang="ru-RU" sz="1600" dirty="0" smtClean="0"/>
              <a:t> у аграрному </a:t>
            </a:r>
            <a:r>
              <a:rPr lang="ru-RU" sz="1600" dirty="0" err="1" smtClean="0"/>
              <a:t>виробництві</a:t>
            </a:r>
            <a:r>
              <a:rPr lang="ru-RU" sz="1600" dirty="0" smtClean="0"/>
              <a:t> - </a:t>
            </a:r>
            <a:r>
              <a:rPr lang="ru-RU" sz="1600" i="1" dirty="0" err="1" smtClean="0"/>
              <a:t>сільськогосподарські</a:t>
            </a:r>
            <a:r>
              <a:rPr lang="ru-RU" sz="1600" i="1" dirty="0" smtClean="0"/>
              <a:t> </a:t>
            </a:r>
            <a:r>
              <a:rPr lang="ru-RU" sz="1600" i="1" dirty="0" err="1" smtClean="0"/>
              <a:t>угіддя</a:t>
            </a:r>
            <a:r>
              <a:rPr lang="ru-RU" sz="1600" i="1" dirty="0" smtClean="0"/>
              <a:t>:</a:t>
            </a:r>
          </a:p>
          <a:p>
            <a:pPr marL="651510" indent="-514350">
              <a:buFontTx/>
              <a:buChar char="-"/>
            </a:pPr>
            <a:r>
              <a:rPr lang="ru-RU" sz="1600" dirty="0" err="1" smtClean="0"/>
              <a:t>рілля</a:t>
            </a:r>
            <a:r>
              <a:rPr lang="ru-RU" sz="1600" dirty="0" smtClean="0"/>
              <a:t>;</a:t>
            </a:r>
          </a:p>
          <a:p>
            <a:pPr marL="651510" indent="-514350">
              <a:buFontTx/>
              <a:buChar char="-"/>
            </a:pPr>
            <a:r>
              <a:rPr lang="ru-RU" sz="1600" dirty="0" smtClean="0"/>
              <a:t> </a:t>
            </a:r>
            <a:r>
              <a:rPr lang="ru-RU" sz="1600" dirty="0" err="1" smtClean="0"/>
              <a:t>сіножаті</a:t>
            </a:r>
            <a:r>
              <a:rPr lang="ru-RU" sz="1600" dirty="0" smtClean="0"/>
              <a:t>;</a:t>
            </a:r>
          </a:p>
          <a:p>
            <a:pPr marL="651510" indent="-514350">
              <a:buFontTx/>
              <a:buChar char="-"/>
            </a:pPr>
            <a:r>
              <a:rPr lang="ru-RU" sz="1600" dirty="0" smtClean="0"/>
              <a:t> </a:t>
            </a:r>
            <a:r>
              <a:rPr lang="ru-RU" sz="1600" dirty="0" err="1" smtClean="0"/>
              <a:t>пасовища</a:t>
            </a:r>
            <a:r>
              <a:rPr lang="ru-RU" sz="1600" dirty="0" smtClean="0"/>
              <a:t>;</a:t>
            </a:r>
          </a:p>
          <a:p>
            <a:pPr marL="651510" indent="-514350">
              <a:buFontTx/>
              <a:buChar char="-"/>
            </a:pPr>
            <a:r>
              <a:rPr lang="ru-RU" sz="1600" dirty="0" smtClean="0"/>
              <a:t> </a:t>
            </a:r>
            <a:r>
              <a:rPr lang="ru-RU" sz="1600" dirty="0" err="1" smtClean="0"/>
              <a:t>багаторічні</a:t>
            </a:r>
            <a:r>
              <a:rPr lang="ru-RU" sz="1600" dirty="0" smtClean="0"/>
              <a:t> </a:t>
            </a:r>
            <a:r>
              <a:rPr lang="ru-RU" sz="1600" dirty="0" err="1" smtClean="0"/>
              <a:t>насадження</a:t>
            </a:r>
            <a:r>
              <a:rPr lang="ru-RU" sz="1600" dirty="0" smtClean="0"/>
              <a:t>;</a:t>
            </a:r>
          </a:p>
          <a:p>
            <a:pPr marL="651510" indent="-514350">
              <a:buFontTx/>
              <a:buChar char="-"/>
            </a:pPr>
            <a:r>
              <a:rPr lang="ru-RU" sz="1600" dirty="0" smtClean="0"/>
              <a:t> перелоги.</a:t>
            </a:r>
          </a:p>
          <a:p>
            <a:r>
              <a:rPr lang="ru-RU" sz="1600" dirty="0" err="1" smtClean="0"/>
              <a:t>Сільськогосподарські</a:t>
            </a:r>
            <a:r>
              <a:rPr lang="ru-RU" sz="1600" dirty="0" smtClean="0"/>
              <a:t> </a:t>
            </a:r>
            <a:r>
              <a:rPr lang="ru-RU" sz="1600" dirty="0" err="1" smtClean="0"/>
              <a:t>угіддя</a:t>
            </a:r>
            <a:r>
              <a:rPr lang="ru-RU" sz="1600" dirty="0" smtClean="0"/>
              <a:t> аграрних </a:t>
            </a:r>
            <a:r>
              <a:rPr lang="ru-RU" sz="1600" dirty="0" err="1" smtClean="0"/>
              <a:t>підприємств</a:t>
            </a:r>
            <a:r>
              <a:rPr lang="ru-RU" sz="1600" dirty="0" smtClean="0"/>
              <a:t> </a:t>
            </a:r>
            <a:r>
              <a:rPr lang="ru-RU" sz="1600" dirty="0" err="1" smtClean="0"/>
              <a:t>характеризуються</a:t>
            </a:r>
            <a:r>
              <a:rPr lang="ru-RU" sz="1600" dirty="0" smtClean="0"/>
              <a:t> </a:t>
            </a:r>
            <a:r>
              <a:rPr lang="ru-RU" sz="1600" dirty="0" err="1" smtClean="0"/>
              <a:t>різною</a:t>
            </a:r>
            <a:r>
              <a:rPr lang="ru-RU" sz="1600" dirty="0" smtClean="0"/>
              <a:t> </a:t>
            </a:r>
            <a:r>
              <a:rPr lang="ru-RU" sz="1600" dirty="0" err="1" smtClean="0"/>
              <a:t>якістю</a:t>
            </a:r>
            <a:r>
              <a:rPr lang="ru-RU" sz="1600" dirty="0" smtClean="0"/>
              <a:t> </a:t>
            </a:r>
            <a:r>
              <a:rPr lang="ru-RU" sz="1600" dirty="0" err="1" smtClean="0"/>
              <a:t>і</a:t>
            </a:r>
            <a:r>
              <a:rPr lang="ru-RU" sz="1600" dirty="0" smtClean="0"/>
              <a:t> </a:t>
            </a:r>
            <a:r>
              <a:rPr lang="ru-RU" sz="1600" dirty="0" err="1" smtClean="0"/>
              <a:t>продуктивністю</a:t>
            </a:r>
            <a:r>
              <a:rPr lang="ru-RU" sz="1600" dirty="0" smtClean="0"/>
              <a:t>, </a:t>
            </a:r>
            <a:r>
              <a:rPr lang="ru-RU" sz="1600" dirty="0" err="1" smtClean="0"/>
              <a:t>що</a:t>
            </a:r>
            <a:r>
              <a:rPr lang="ru-RU" sz="1600" dirty="0" smtClean="0"/>
              <a:t> </a:t>
            </a:r>
            <a:r>
              <a:rPr lang="ru-RU" sz="1600" dirty="0" err="1" smtClean="0"/>
              <a:t>залежить</a:t>
            </a:r>
            <a:r>
              <a:rPr lang="ru-RU" sz="1600" dirty="0" smtClean="0"/>
              <a:t> </a:t>
            </a:r>
            <a:r>
              <a:rPr lang="ru-RU" sz="1600" dirty="0" err="1" smtClean="0"/>
              <a:t>від</a:t>
            </a:r>
            <a:r>
              <a:rPr lang="ru-RU" sz="1600" dirty="0" smtClean="0"/>
              <a:t> </a:t>
            </a:r>
            <a:r>
              <a:rPr lang="ru-RU" sz="1600" dirty="0" err="1" smtClean="0"/>
              <a:t>зональних</a:t>
            </a:r>
            <a:r>
              <a:rPr lang="ru-RU" sz="1600" dirty="0" smtClean="0"/>
              <a:t> </a:t>
            </a:r>
            <a:r>
              <a:rPr lang="ru-RU" sz="1600" dirty="0" err="1" smtClean="0"/>
              <a:t>особливостей</a:t>
            </a:r>
            <a:r>
              <a:rPr lang="ru-RU" sz="1600" dirty="0" smtClean="0"/>
              <a:t> </a:t>
            </a:r>
            <a:r>
              <a:rPr lang="ru-RU" sz="1600" dirty="0" err="1" smtClean="0"/>
              <a:t>їхнього</a:t>
            </a:r>
            <a:r>
              <a:rPr lang="ru-RU" sz="1600" dirty="0" smtClean="0"/>
              <a:t> </a:t>
            </a:r>
            <a:r>
              <a:rPr lang="ru-RU" sz="1600" dirty="0" err="1" smtClean="0"/>
              <a:t>розміщення</a:t>
            </a:r>
            <a:r>
              <a:rPr lang="ru-RU" sz="1600" dirty="0" smtClean="0"/>
              <a:t>. </a:t>
            </a:r>
          </a:p>
          <a:p>
            <a:endParaRPr lang="ru-RU" sz="1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2. </a:t>
            </a:r>
            <a:r>
              <a:rPr lang="ru-RU" dirty="0" err="1" smtClean="0"/>
              <a:t>Природні</a:t>
            </a:r>
            <a:r>
              <a:rPr lang="ru-RU" dirty="0" smtClean="0"/>
              <a:t> </a:t>
            </a:r>
            <a:r>
              <a:rPr lang="ru-RU" dirty="0" err="1" smtClean="0"/>
              <a:t>умови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51510" indent="-514350">
              <a:buNone/>
            </a:pPr>
            <a:r>
              <a:rPr lang="ru-RU" dirty="0" smtClean="0"/>
              <a:t>Матеріально-технічна база аграрних </a:t>
            </a:r>
            <a:r>
              <a:rPr lang="ru-RU" dirty="0" err="1" smtClean="0"/>
              <a:t>підприємств</a:t>
            </a:r>
            <a:r>
              <a:rPr lang="ru-RU" dirty="0" smtClean="0"/>
              <a:t> </a:t>
            </a:r>
            <a:r>
              <a:rPr lang="ru-RU" dirty="0" err="1" smtClean="0"/>
              <a:t>значно</a:t>
            </a:r>
            <a:r>
              <a:rPr lang="ru-RU" dirty="0" smtClean="0"/>
              <a:t> </a:t>
            </a:r>
            <a:r>
              <a:rPr lang="ru-RU" dirty="0" err="1" smtClean="0"/>
              <a:t>залежить</a:t>
            </a:r>
            <a:r>
              <a:rPr lang="ru-RU" dirty="0" smtClean="0"/>
              <a:t> </a:t>
            </a:r>
            <a:r>
              <a:rPr lang="ru-RU" dirty="0" err="1" smtClean="0"/>
              <a:t>від</a:t>
            </a:r>
            <a:r>
              <a:rPr lang="ru-RU" dirty="0" smtClean="0"/>
              <a:t> </a:t>
            </a:r>
            <a:r>
              <a:rPr lang="ru-RU" dirty="0" err="1" smtClean="0"/>
              <a:t>природних</a:t>
            </a:r>
            <a:r>
              <a:rPr lang="ru-RU" dirty="0" smtClean="0"/>
              <a:t> умов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характеризується</a:t>
            </a:r>
            <a:r>
              <a:rPr lang="ru-RU" dirty="0" smtClean="0"/>
              <a:t> </a:t>
            </a:r>
            <a:r>
              <a:rPr lang="ru-RU" dirty="0" err="1" smtClean="0"/>
              <a:t>зональними</a:t>
            </a:r>
            <a:r>
              <a:rPr lang="ru-RU" dirty="0" smtClean="0"/>
              <a:t> </a:t>
            </a:r>
            <a:r>
              <a:rPr lang="ru-RU" dirty="0" err="1" smtClean="0"/>
              <a:t>особливостями</a:t>
            </a:r>
            <a:r>
              <a:rPr lang="ru-RU" dirty="0" smtClean="0"/>
              <a:t> аграрного </a:t>
            </a:r>
            <a:r>
              <a:rPr lang="ru-RU" dirty="0" err="1" smtClean="0"/>
              <a:t>виробництва</a:t>
            </a:r>
            <a:r>
              <a:rPr lang="ru-RU" dirty="0" smtClean="0"/>
              <a:t>. </a:t>
            </a:r>
          </a:p>
          <a:p>
            <a:pPr marL="651510" indent="-514350">
              <a:buNone/>
            </a:pPr>
            <a:r>
              <a:rPr lang="ru-RU" dirty="0" smtClean="0"/>
              <a:t>В </a:t>
            </a:r>
            <a:r>
              <a:rPr lang="ru-RU" dirty="0" err="1" smtClean="0"/>
              <a:t>різних</a:t>
            </a:r>
            <a:r>
              <a:rPr lang="ru-RU" dirty="0" smtClean="0"/>
              <a:t> зонах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неоднаковими</a:t>
            </a:r>
            <a:r>
              <a:rPr lang="ru-RU" dirty="0" smtClean="0"/>
              <a:t> </a:t>
            </a:r>
            <a:r>
              <a:rPr lang="ru-RU" dirty="0" err="1" smtClean="0"/>
              <a:t>ґрунтово-кліматичними</a:t>
            </a:r>
            <a:r>
              <a:rPr lang="ru-RU" dirty="0" smtClean="0"/>
              <a:t> </a:t>
            </a:r>
            <a:r>
              <a:rPr lang="ru-RU" dirty="0" err="1" smtClean="0"/>
              <a:t>умовами</a:t>
            </a:r>
            <a:r>
              <a:rPr lang="ru-RU" dirty="0" smtClean="0"/>
              <a:t> </a:t>
            </a:r>
            <a:r>
              <a:rPr lang="ru-RU" dirty="0" err="1" smtClean="0"/>
              <a:t>застосовуються</a:t>
            </a:r>
            <a:r>
              <a:rPr lang="ru-RU" dirty="0" smtClean="0"/>
              <a:t> </a:t>
            </a:r>
            <a:r>
              <a:rPr lang="ru-RU" dirty="0" err="1" smtClean="0"/>
              <a:t>різні</a:t>
            </a:r>
            <a:r>
              <a:rPr lang="ru-RU" dirty="0" smtClean="0"/>
              <a:t> </a:t>
            </a:r>
            <a:r>
              <a:rPr lang="ru-RU" dirty="0" err="1" smtClean="0"/>
              <a:t>системи</a:t>
            </a:r>
            <a:r>
              <a:rPr lang="ru-RU" dirty="0" smtClean="0"/>
              <a:t> машин, </a:t>
            </a:r>
            <a:r>
              <a:rPr lang="ru-RU" dirty="0" err="1" smtClean="0"/>
              <a:t>які</a:t>
            </a:r>
            <a:r>
              <a:rPr lang="ru-RU" dirty="0" smtClean="0"/>
              <a:t> </a:t>
            </a:r>
            <a:r>
              <a:rPr lang="ru-RU" dirty="0" err="1" smtClean="0"/>
              <a:t>найбільш</a:t>
            </a:r>
            <a:r>
              <a:rPr lang="ru-RU" dirty="0" smtClean="0"/>
              <a:t> </a:t>
            </a:r>
            <a:r>
              <a:rPr lang="ru-RU" dirty="0" err="1" smtClean="0"/>
              <a:t>повно</a:t>
            </a:r>
            <a:r>
              <a:rPr lang="ru-RU" dirty="0" smtClean="0"/>
              <a:t> </a:t>
            </a:r>
            <a:r>
              <a:rPr lang="ru-RU" dirty="0" err="1" smtClean="0"/>
              <a:t>враховують</a:t>
            </a:r>
            <a:r>
              <a:rPr lang="ru-RU" dirty="0" smtClean="0"/>
              <a:t> </a:t>
            </a:r>
            <a:r>
              <a:rPr lang="ru-RU" dirty="0" err="1" smtClean="0"/>
              <a:t>регіональні</a:t>
            </a:r>
            <a:r>
              <a:rPr lang="ru-RU" dirty="0" smtClean="0"/>
              <a:t> </a:t>
            </a:r>
            <a:r>
              <a:rPr lang="ru-RU" dirty="0" err="1" smtClean="0"/>
              <a:t>відмінності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відповідають</a:t>
            </a:r>
            <a:r>
              <a:rPr lang="ru-RU" dirty="0" smtClean="0"/>
              <a:t> </a:t>
            </a:r>
            <a:r>
              <a:rPr lang="ru-RU" dirty="0" err="1" smtClean="0"/>
              <a:t>конкретним</a:t>
            </a:r>
            <a:r>
              <a:rPr lang="ru-RU" dirty="0" smtClean="0"/>
              <a:t> </a:t>
            </a:r>
            <a:r>
              <a:rPr lang="ru-RU" dirty="0" err="1" smtClean="0"/>
              <a:t>умовам</a:t>
            </a:r>
            <a:r>
              <a:rPr lang="ru-RU" dirty="0" smtClean="0"/>
              <a:t> </a:t>
            </a:r>
            <a:r>
              <a:rPr lang="ru-RU" dirty="0" err="1" smtClean="0"/>
              <a:t>виробництва</a:t>
            </a:r>
            <a:r>
              <a:rPr lang="ru-RU" dirty="0" smtClean="0"/>
              <a:t>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3. </a:t>
            </a:r>
            <a:r>
              <a:rPr lang="ru-RU" dirty="0" err="1" smtClean="0"/>
              <a:t>Сезонний</a:t>
            </a:r>
            <a:r>
              <a:rPr lang="ru-RU" dirty="0" smtClean="0"/>
              <a:t> характер </a:t>
            </a:r>
            <a:r>
              <a:rPr lang="ru-RU" dirty="0" err="1" smtClean="0"/>
              <a:t>виробництва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 Матеріально-технічна база аграрних </a:t>
            </a:r>
            <a:r>
              <a:rPr lang="ru-RU" dirty="0" err="1" smtClean="0"/>
              <a:t>підприємств</a:t>
            </a:r>
            <a:r>
              <a:rPr lang="ru-RU" dirty="0" smtClean="0"/>
              <a:t> </a:t>
            </a:r>
            <a:r>
              <a:rPr lang="ru-RU" dirty="0" err="1" smtClean="0"/>
              <a:t>формується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розвивається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урахуванням</a:t>
            </a:r>
            <a:r>
              <a:rPr lang="ru-RU" dirty="0" smtClean="0"/>
              <a:t> сезонного характеру </a:t>
            </a:r>
            <a:r>
              <a:rPr lang="ru-RU" dirty="0" err="1" smtClean="0"/>
              <a:t>виробництва</a:t>
            </a:r>
            <a:r>
              <a:rPr lang="ru-RU" dirty="0" smtClean="0"/>
              <a:t>. У </a:t>
            </a:r>
            <a:r>
              <a:rPr lang="ru-RU" dirty="0" err="1" smtClean="0"/>
              <a:t>зв'язку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цим</a:t>
            </a:r>
            <a:r>
              <a:rPr lang="ru-RU" dirty="0" smtClean="0"/>
              <a:t> </a:t>
            </a:r>
            <a:r>
              <a:rPr lang="ru-RU" dirty="0" err="1" smtClean="0"/>
              <a:t>значна</a:t>
            </a:r>
            <a:r>
              <a:rPr lang="ru-RU" dirty="0" smtClean="0"/>
              <a:t> </a:t>
            </a:r>
            <a:r>
              <a:rPr lang="ru-RU" dirty="0" err="1" smtClean="0"/>
              <a:t>кількість</a:t>
            </a:r>
            <a:r>
              <a:rPr lang="ru-RU" dirty="0" smtClean="0"/>
              <a:t> </a:t>
            </a:r>
            <a:r>
              <a:rPr lang="ru-RU" dirty="0" err="1" smtClean="0"/>
              <a:t>сільськогосподарських</a:t>
            </a:r>
            <a:r>
              <a:rPr lang="ru-RU" dirty="0" smtClean="0"/>
              <a:t> машин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знарядь</a:t>
            </a:r>
            <a:r>
              <a:rPr lang="ru-RU" dirty="0" smtClean="0"/>
              <a:t> </a:t>
            </a:r>
            <a:r>
              <a:rPr lang="ru-RU" dirty="0" err="1" smtClean="0"/>
              <a:t>використовується</a:t>
            </a:r>
            <a:r>
              <a:rPr lang="ru-RU" dirty="0" smtClean="0"/>
              <a:t> </a:t>
            </a:r>
            <a:r>
              <a:rPr lang="ru-RU" dirty="0" err="1" smtClean="0"/>
              <a:t>протягом</a:t>
            </a:r>
            <a:r>
              <a:rPr lang="ru-RU" dirty="0" smtClean="0"/>
              <a:t> </a:t>
            </a:r>
            <a:r>
              <a:rPr lang="ru-RU" dirty="0" err="1" smtClean="0"/>
              <a:t>нетривалого</a:t>
            </a:r>
            <a:r>
              <a:rPr lang="ru-RU" dirty="0" smtClean="0"/>
              <a:t> </a:t>
            </a:r>
            <a:r>
              <a:rPr lang="ru-RU" dirty="0" err="1" smtClean="0"/>
              <a:t>періоду</a:t>
            </a:r>
            <a:r>
              <a:rPr lang="ru-RU" dirty="0" smtClean="0"/>
              <a:t>, </a:t>
            </a:r>
            <a:r>
              <a:rPr lang="ru-RU" dirty="0" err="1" smtClean="0"/>
              <a:t>створюються</a:t>
            </a:r>
            <a:r>
              <a:rPr lang="ru-RU" dirty="0" smtClean="0"/>
              <a:t> </a:t>
            </a:r>
            <a:r>
              <a:rPr lang="ru-RU" dirty="0" err="1" smtClean="0"/>
              <a:t>відповідні</a:t>
            </a:r>
            <a:r>
              <a:rPr lang="ru-RU" dirty="0" smtClean="0"/>
              <a:t> запаси </a:t>
            </a:r>
            <a:r>
              <a:rPr lang="ru-RU" dirty="0" err="1" smtClean="0"/>
              <a:t>насіння</a:t>
            </a:r>
            <a:r>
              <a:rPr lang="ru-RU" dirty="0" smtClean="0"/>
              <a:t>, </a:t>
            </a:r>
            <a:r>
              <a:rPr lang="ru-RU" dirty="0" err="1" smtClean="0"/>
              <a:t>кормів</a:t>
            </a:r>
            <a:r>
              <a:rPr lang="ru-RU" dirty="0" smtClean="0"/>
              <a:t> та </a:t>
            </a:r>
            <a:r>
              <a:rPr lang="ru-RU" dirty="0" err="1" smtClean="0"/>
              <a:t>інших</a:t>
            </a:r>
            <a:r>
              <a:rPr lang="ru-RU" dirty="0" smtClean="0"/>
              <a:t> </a:t>
            </a:r>
            <a:r>
              <a:rPr lang="ru-RU" dirty="0" err="1" smtClean="0"/>
              <a:t>засобів</a:t>
            </a:r>
            <a:r>
              <a:rPr lang="ru-RU" dirty="0" smtClean="0"/>
              <a:t>. </a:t>
            </a:r>
            <a:r>
              <a:rPr lang="ru-RU" dirty="0" err="1" smtClean="0"/>
              <a:t>Це</a:t>
            </a:r>
            <a:r>
              <a:rPr lang="ru-RU" dirty="0" smtClean="0"/>
              <a:t> </a:t>
            </a:r>
            <a:r>
              <a:rPr lang="ru-RU" dirty="0" err="1" smtClean="0"/>
              <a:t>потребує</a:t>
            </a:r>
            <a:r>
              <a:rPr lang="ru-RU" dirty="0" smtClean="0"/>
              <a:t> </a:t>
            </a:r>
            <a:r>
              <a:rPr lang="ru-RU" dirty="0" err="1" smtClean="0"/>
              <a:t>додаткових</a:t>
            </a:r>
            <a:r>
              <a:rPr lang="ru-RU" dirty="0" smtClean="0"/>
              <a:t> </a:t>
            </a:r>
            <a:r>
              <a:rPr lang="ru-RU" dirty="0" err="1" smtClean="0"/>
              <a:t>витрат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впливає</a:t>
            </a:r>
            <a:r>
              <a:rPr lang="ru-RU" dirty="0" smtClean="0"/>
              <a:t> на </a:t>
            </a:r>
            <a:r>
              <a:rPr lang="ru-RU" dirty="0" err="1" smtClean="0"/>
              <a:t>ефективність</a:t>
            </a:r>
            <a:r>
              <a:rPr lang="ru-RU" dirty="0" smtClean="0"/>
              <a:t> </a:t>
            </a:r>
            <a:r>
              <a:rPr lang="ru-RU" dirty="0" err="1" smtClean="0"/>
              <a:t>використання</a:t>
            </a:r>
            <a:r>
              <a:rPr lang="ru-RU" dirty="0" smtClean="0"/>
              <a:t> </a:t>
            </a:r>
            <a:r>
              <a:rPr lang="ru-RU" dirty="0" err="1" smtClean="0"/>
              <a:t>матеріально-технічних</a:t>
            </a:r>
            <a:r>
              <a:rPr lang="ru-RU" dirty="0" smtClean="0"/>
              <a:t> </a:t>
            </a:r>
            <a:r>
              <a:rPr lang="ru-RU" dirty="0" err="1" smtClean="0"/>
              <a:t>засобів</a:t>
            </a:r>
            <a:r>
              <a:rPr lang="ru-RU" dirty="0" smtClean="0"/>
              <a:t>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екс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722</TotalTime>
  <Words>1890</Words>
  <Application>Microsoft Office PowerPoint</Application>
  <PresentationFormat>Экран (4:3)</PresentationFormat>
  <Paragraphs>150</Paragraphs>
  <Slides>38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38</vt:i4>
      </vt:variant>
    </vt:vector>
  </HeadingPairs>
  <TitlesOfParts>
    <vt:vector size="39" baseType="lpstr">
      <vt:lpstr>Апекс</vt:lpstr>
      <vt:lpstr>МАТЕРІАЛЬНО-ТЕХНІЧНА БАЗА І ВИРОБНИЧА ПОТУЖНІСТЬ АГРАРНОГО ПІДПРИЄМСТВА</vt:lpstr>
      <vt:lpstr>ПЛАН</vt:lpstr>
      <vt:lpstr>Матеріально-технічна база аграрного підприємства </vt:lpstr>
      <vt:lpstr>Склад матеріально-технічної бази аграрних підприємств </vt:lpstr>
      <vt:lpstr>Складові матеріально-технічної бази </vt:lpstr>
      <vt:lpstr>Напрями вдосконалення МТБ:</vt:lpstr>
      <vt:lpstr>Природні і технічні фактори, що визначають речові і структурні особливості матеріально-технічної бази аграрних підприємств </vt:lpstr>
      <vt:lpstr>2. Природні умови</vt:lpstr>
      <vt:lpstr>3. Сезонний характер виробництва</vt:lpstr>
      <vt:lpstr>4. Використання живих організмів у процесі виробництва</vt:lpstr>
      <vt:lpstr>5. Науково-технічний прогрес</vt:lpstr>
      <vt:lpstr>Модернізація матеріально-технічної бази аграрного сектору </vt:lpstr>
      <vt:lpstr>Енергетичні ресурси підприємства</vt:lpstr>
      <vt:lpstr>Показники рівня забезпеченості аграрного підприємства енергетичними ресурсами: </vt:lpstr>
      <vt:lpstr>Оцінка рівня використання електроенергії на підприємствах</vt:lpstr>
      <vt:lpstr>Впровадження енергозберігаючих технологій</vt:lpstr>
      <vt:lpstr>Механізація сільськогосподарського виробництва </vt:lpstr>
      <vt:lpstr>Стадії механізації аграрного виробництва :</vt:lpstr>
      <vt:lpstr>Слайд 19</vt:lpstr>
      <vt:lpstr>Система машин </vt:lpstr>
      <vt:lpstr>Запровадження і використання системи машин:</vt:lpstr>
      <vt:lpstr>Рівень механізації аграрного виробництва </vt:lpstr>
      <vt:lpstr>Рівень механізації виробничих процесів у рослинництві</vt:lpstr>
      <vt:lpstr>Рівень механізації виробничих процесів у рослинництві</vt:lpstr>
      <vt:lpstr>Ефективність використання машинно-тракторного парку</vt:lpstr>
      <vt:lpstr>Еталонний гектар </vt:lpstr>
      <vt:lpstr>Обґрунтування кількісного та структурного складу машинно-тракторного парку підприємства </vt:lpstr>
      <vt:lpstr>Слайд 28</vt:lpstr>
      <vt:lpstr>Забезпеченість енергозасобами іноземних аграрних виробників</vt:lpstr>
      <vt:lpstr>Слайд 30</vt:lpstr>
      <vt:lpstr>Лізинг</vt:lpstr>
      <vt:lpstr>Визначення лізингу Світовим банком </vt:lpstr>
      <vt:lpstr>Значення лізингу для аграрних підприємств:</vt:lpstr>
      <vt:lpstr>Лізинг</vt:lpstr>
      <vt:lpstr>Фінансовий лізинг </vt:lpstr>
      <vt:lpstr>Оперативний лізинг </vt:lpstr>
      <vt:lpstr>Показники ефективності використання машинно-тракторного парку в господарствах: </vt:lpstr>
      <vt:lpstr>Слайд 38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МАТЕРІАЛЬНО-ТЕХНІЧНА БАЗА І ВИРОБНИЧА ПОТУЖНІСТЬ АГРАРНОГО ПІДПРИЄМСТВА</dc:title>
  <dc:creator>ВСТВ</dc:creator>
  <cp:lastModifiedBy>ВСТВ</cp:lastModifiedBy>
  <cp:revision>46</cp:revision>
  <dcterms:created xsi:type="dcterms:W3CDTF">2016-09-05T12:07:48Z</dcterms:created>
  <dcterms:modified xsi:type="dcterms:W3CDTF">2016-09-20T11:51:13Z</dcterms:modified>
</cp:coreProperties>
</file>