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78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41597D-8A15-4076-90A4-888A168AC95B}" type="datetimeFigureOut">
              <a:rPr lang="ru-RU" smtClean="0"/>
              <a:pPr/>
              <a:t>20.09.2016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104CCB-8D8A-49F4-B1B0-626B3AFD082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368049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МАТЕРІАЛЬНО-ТЕХНІЧНА БАЗА І ВИРОБНИЧА ПОТУЖНІСТЬ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/>
              <a:t>АГРАРНОГО ПІДПРИЄМСТВА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4. Використання живих організмів у процесі виробництва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err="1" smtClean="0"/>
              <a:t>Невід'ємною</a:t>
            </a:r>
            <a:r>
              <a:rPr lang="ru-RU" dirty="0" smtClean="0"/>
              <a:t> </a:t>
            </a:r>
            <a:r>
              <a:rPr lang="ru-RU" dirty="0" err="1" smtClean="0"/>
              <a:t>складовою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аграрних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живі</a:t>
            </a:r>
            <a:r>
              <a:rPr lang="ru-RU" dirty="0" smtClean="0"/>
              <a:t> </a:t>
            </a:r>
            <a:r>
              <a:rPr lang="ru-RU" dirty="0" err="1" smtClean="0"/>
              <a:t>організми</a:t>
            </a:r>
            <a:r>
              <a:rPr lang="ru-RU" dirty="0" smtClean="0"/>
              <a:t>:</a:t>
            </a:r>
          </a:p>
          <a:p>
            <a:pPr>
              <a:buNone/>
            </a:pPr>
            <a:r>
              <a:rPr lang="ru-RU" dirty="0" smtClean="0"/>
              <a:t>- продуктивна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худоба;</a:t>
            </a:r>
          </a:p>
          <a:p>
            <a:pPr>
              <a:buNone/>
            </a:pPr>
            <a:r>
              <a:rPr lang="ru-RU" dirty="0" smtClean="0"/>
              <a:t>-  молодняк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птиця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dirty="0" err="1" smtClean="0"/>
              <a:t>багаторічні</a:t>
            </a:r>
            <a:r>
              <a:rPr lang="ru-RU" dirty="0" smtClean="0"/>
              <a:t> </a:t>
            </a:r>
            <a:r>
              <a:rPr lang="ru-RU" dirty="0" err="1" smtClean="0"/>
              <a:t>насадження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аграрному </a:t>
            </a:r>
            <a:r>
              <a:rPr lang="ru-RU" dirty="0" err="1" smtClean="0"/>
              <a:t>виробництві</a:t>
            </a:r>
            <a:r>
              <a:rPr lang="ru-RU" dirty="0" smtClean="0"/>
              <a:t> </a:t>
            </a:r>
            <a:r>
              <a:rPr lang="ru-RU" dirty="0" err="1" smtClean="0"/>
              <a:t>тісно</a:t>
            </a:r>
            <a:r>
              <a:rPr lang="ru-RU" dirty="0" smtClean="0"/>
              <a:t> </a:t>
            </a:r>
            <a:r>
              <a:rPr lang="ru-RU" dirty="0" err="1" smtClean="0"/>
              <a:t>переплітаються</a:t>
            </a:r>
            <a:r>
              <a:rPr lang="ru-RU" dirty="0" smtClean="0"/>
              <a:t> </a:t>
            </a:r>
            <a:r>
              <a:rPr lang="ru-RU" dirty="0" err="1" smtClean="0"/>
              <a:t>економічні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біологічні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. </a:t>
            </a:r>
            <a:r>
              <a:rPr lang="ru-RU" dirty="0" err="1" smtClean="0"/>
              <a:t>Останні</a:t>
            </a:r>
            <a:r>
              <a:rPr lang="ru-RU" dirty="0" smtClean="0"/>
              <a:t> </a:t>
            </a:r>
            <a:r>
              <a:rPr lang="ru-RU" dirty="0" err="1" smtClean="0"/>
              <a:t>визначаються</a:t>
            </a:r>
            <a:r>
              <a:rPr lang="ru-RU" dirty="0" smtClean="0"/>
              <a:t> ростом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розвитком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істотно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5. </a:t>
            </a:r>
            <a:r>
              <a:rPr lang="uk-UA" i="1" dirty="0" smtClean="0"/>
              <a:t>Науково-технічний прогрес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uk-UA" b="1" dirty="0" smtClean="0"/>
              <a:t>визначальний фактор </a:t>
            </a:r>
            <a:r>
              <a:rPr lang="uk-UA" dirty="0" smtClean="0"/>
              <a:t>удосконалення матеріально-технічної бази аграрних підприємств </a:t>
            </a:r>
            <a:r>
              <a:rPr lang="uk-UA" i="1" dirty="0" smtClean="0"/>
              <a:t>, </a:t>
            </a:r>
            <a:r>
              <a:rPr lang="uk-UA" dirty="0" smtClean="0"/>
              <a:t>який здійснюється безперервно і є необхідною умовою економічного і соціального розвитку. </a:t>
            </a:r>
          </a:p>
          <a:p>
            <a:pPr>
              <a:buNone/>
            </a:pPr>
            <a:r>
              <a:rPr lang="ru-RU" dirty="0" smtClean="0"/>
              <a:t>За умов </a:t>
            </a:r>
            <a:r>
              <a:rPr lang="ru-RU" dirty="0" err="1" smtClean="0"/>
              <a:t>науково-технічного</a:t>
            </a:r>
            <a:r>
              <a:rPr lang="ru-RU" dirty="0" smtClean="0"/>
              <a:t> </a:t>
            </a:r>
            <a:r>
              <a:rPr lang="ru-RU" dirty="0" err="1" smtClean="0"/>
              <a:t>прогресу</a:t>
            </a:r>
            <a:r>
              <a:rPr lang="ru-RU" dirty="0" smtClean="0"/>
              <a:t> в першу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вдосконалюються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вирішальне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для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матеріального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не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мірилом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робочої</a:t>
            </a:r>
            <a:r>
              <a:rPr lang="ru-RU" dirty="0" smtClean="0"/>
              <a:t> </a:t>
            </a:r>
            <a:r>
              <a:rPr lang="ru-RU" dirty="0" err="1" smtClean="0"/>
              <a:t>сили</a:t>
            </a:r>
            <a:r>
              <a:rPr lang="ru-RU" dirty="0" smtClean="0"/>
              <a:t>, а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показником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суспільних</a:t>
            </a:r>
            <a:r>
              <a:rPr lang="ru-RU" dirty="0" smtClean="0"/>
              <a:t> </a:t>
            </a:r>
            <a:r>
              <a:rPr lang="ru-RU" dirty="0" err="1" smtClean="0"/>
              <a:t>відносин</a:t>
            </a:r>
            <a:r>
              <a:rPr lang="ru-RU" dirty="0" smtClean="0"/>
              <a:t>, за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Модернізація матеріально-технічної бази аграрного сектору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uk-UA" sz="3200" dirty="0" err="1" smtClean="0"/>
              <a:t>підгрунття</a:t>
            </a:r>
            <a:r>
              <a:rPr lang="uk-UA" sz="3200" dirty="0" smtClean="0"/>
              <a:t> для широкого впровадження інтенсивних технологій виробництва, що  вимагає:</a:t>
            </a:r>
          </a:p>
          <a:p>
            <a:pPr>
              <a:buFontTx/>
              <a:buChar char="-"/>
            </a:pPr>
            <a:r>
              <a:rPr lang="uk-UA" sz="3200" dirty="0" smtClean="0"/>
              <a:t>розвитку промисловості;</a:t>
            </a:r>
          </a:p>
          <a:p>
            <a:pPr>
              <a:buFontTx/>
              <a:buChar char="-"/>
            </a:pPr>
            <a:r>
              <a:rPr lang="uk-UA" sz="3200" dirty="0" smtClean="0"/>
              <a:t>впровадження у виробництво досягнень агробіологічної науки.</a:t>
            </a:r>
            <a:endParaRPr lang="ru-RU" sz="32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Енергетичні ресурси підприємства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Tx/>
              <a:buChar char="-"/>
            </a:pPr>
            <a:r>
              <a:rPr lang="uk-UA" dirty="0" smtClean="0"/>
              <a:t>найбільш активна частина матеріально-технічної бази аграрних підприємств, яка складається з потужності:</a:t>
            </a:r>
          </a:p>
          <a:p>
            <a:pPr marL="651510" indent="-514350"/>
            <a:r>
              <a:rPr lang="uk-UA" dirty="0" smtClean="0"/>
              <a:t>механічних двигунів (тракторів, комбайнів, автомобілів та ін.)</a:t>
            </a:r>
            <a:r>
              <a:rPr lang="ru-RU" dirty="0" smtClean="0"/>
              <a:t> </a:t>
            </a:r>
            <a:r>
              <a:rPr lang="ru-RU" dirty="0" err="1" smtClean="0"/>
              <a:t>Переважають</a:t>
            </a:r>
            <a:r>
              <a:rPr lang="ru-RU" dirty="0" smtClean="0"/>
              <a:t> у </a:t>
            </a:r>
            <a:r>
              <a:rPr lang="ru-RU" dirty="0" err="1" smtClean="0"/>
              <a:t>структурі</a:t>
            </a:r>
            <a:r>
              <a:rPr lang="ru-RU" dirty="0" smtClean="0"/>
              <a:t>  </a:t>
            </a:r>
            <a:r>
              <a:rPr lang="ru-RU" dirty="0" err="1" smtClean="0"/>
              <a:t>енергетичних</a:t>
            </a:r>
            <a:r>
              <a:rPr lang="ru-RU" dirty="0" smtClean="0"/>
              <a:t> </a:t>
            </a:r>
            <a:r>
              <a:rPr lang="ru-RU" dirty="0" err="1" smtClean="0"/>
              <a:t>ресурсів</a:t>
            </a:r>
            <a:r>
              <a:rPr lang="ru-RU" dirty="0" smtClean="0"/>
              <a:t>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 (</a:t>
            </a:r>
            <a:r>
              <a:rPr lang="ru-RU" dirty="0" err="1" smtClean="0"/>
              <a:t>займають</a:t>
            </a:r>
            <a:r>
              <a:rPr lang="ru-RU" dirty="0" smtClean="0"/>
              <a:t> 2/3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)</a:t>
            </a:r>
            <a:r>
              <a:rPr lang="uk-UA" dirty="0" smtClean="0"/>
              <a:t>;</a:t>
            </a:r>
          </a:p>
          <a:p>
            <a:pPr marL="651510" indent="-514350"/>
            <a:r>
              <a:rPr lang="uk-UA" dirty="0" smtClean="0"/>
              <a:t>електромоторів;</a:t>
            </a:r>
          </a:p>
          <a:p>
            <a:pPr marL="651510" indent="-514350"/>
            <a:r>
              <a:rPr lang="uk-UA" dirty="0" smtClean="0"/>
              <a:t>електроустановок;</a:t>
            </a:r>
          </a:p>
          <a:p>
            <a:pPr marL="651510" indent="-514350"/>
            <a:r>
              <a:rPr lang="uk-UA" dirty="0" smtClean="0"/>
              <a:t>робочої худоби (</a:t>
            </a:r>
            <a:r>
              <a:rPr lang="ru-RU" dirty="0" smtClean="0"/>
              <a:t>становить </a:t>
            </a:r>
            <a:r>
              <a:rPr lang="ru-RU" dirty="0" err="1" smtClean="0"/>
              <a:t>менше</a:t>
            </a:r>
            <a:r>
              <a:rPr lang="ru-RU" dirty="0" smtClean="0"/>
              <a:t> 0,5 %</a:t>
            </a:r>
            <a:r>
              <a:rPr lang="uk-UA" dirty="0" smtClean="0"/>
              <a:t>). </a:t>
            </a:r>
          </a:p>
          <a:p>
            <a:pPr marL="651510" indent="-514350">
              <a:buNone/>
            </a:pPr>
            <a:r>
              <a:rPr lang="uk-UA" dirty="0" smtClean="0"/>
              <a:t>Підвищення рівня забезпеченості підприємств енергетичними ресурсами характеризує зміцнення і розвиток їхньої матеріально-технічної бази.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r>
              <a:rPr lang="ru-RU" sz="3100" dirty="0" err="1" smtClean="0"/>
              <a:t>Показники</a:t>
            </a:r>
            <a:r>
              <a:rPr lang="ru-RU" sz="3100" dirty="0" smtClean="0"/>
              <a:t> </a:t>
            </a:r>
            <a:r>
              <a:rPr lang="ru-RU" sz="3100" dirty="0" err="1" smtClean="0"/>
              <a:t>рівня</a:t>
            </a:r>
            <a:r>
              <a:rPr lang="ru-RU" sz="3100" dirty="0" smtClean="0"/>
              <a:t> </a:t>
            </a:r>
            <a:r>
              <a:rPr lang="ru-RU" sz="3100" dirty="0" err="1" smtClean="0"/>
              <a:t>забезпеченості</a:t>
            </a:r>
            <a:r>
              <a:rPr lang="ru-RU" sz="3100" dirty="0" smtClean="0"/>
              <a:t> аграрного </a:t>
            </a:r>
            <a:r>
              <a:rPr lang="ru-RU" sz="3100" dirty="0" err="1" smtClean="0"/>
              <a:t>підприємства</a:t>
            </a:r>
            <a:r>
              <a:rPr lang="ru-RU" sz="3100" dirty="0" smtClean="0"/>
              <a:t> </a:t>
            </a:r>
            <a:r>
              <a:rPr lang="ru-RU" sz="3100" dirty="0" err="1" smtClean="0"/>
              <a:t>енергетичними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ресурсами: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i="1" dirty="0" err="1" smtClean="0"/>
              <a:t>енергозабезпеченість</a:t>
            </a:r>
            <a:r>
              <a:rPr lang="ru-RU" i="1" dirty="0" smtClean="0"/>
              <a:t> </a:t>
            </a:r>
            <a:r>
              <a:rPr lang="ru-RU" i="1" dirty="0" err="1" smtClean="0"/>
              <a:t>підприємства</a:t>
            </a:r>
            <a:r>
              <a:rPr lang="ru-RU" i="1" dirty="0" smtClean="0"/>
              <a:t> </a:t>
            </a:r>
            <a:r>
              <a:rPr lang="ru-RU" dirty="0" smtClean="0"/>
              <a:t>—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енергетичних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 (к. с.)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100 га </a:t>
            </a:r>
            <a:r>
              <a:rPr lang="ru-RU" dirty="0" err="1" smtClean="0"/>
              <a:t>посівної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— </a:t>
            </a:r>
            <a:r>
              <a:rPr lang="ru-RU" i="1" dirty="0" err="1" smtClean="0"/>
              <a:t>енергоозброєність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 —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енергетичних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 (к. с.)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одного </a:t>
            </a:r>
            <a:r>
              <a:rPr lang="ru-RU" dirty="0" err="1" smtClean="0"/>
              <a:t>середньорічного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, </a:t>
            </a:r>
            <a:r>
              <a:rPr lang="ru-RU" dirty="0" err="1" smtClean="0"/>
              <a:t>зайнятого</a:t>
            </a:r>
            <a:r>
              <a:rPr lang="ru-RU" dirty="0" smtClean="0"/>
              <a:t> в </a:t>
            </a:r>
            <a:r>
              <a:rPr lang="ru-RU" dirty="0" err="1" smtClean="0"/>
              <a:t>сільськогосподарському</a:t>
            </a:r>
            <a:r>
              <a:rPr lang="ru-RU" dirty="0" smtClean="0"/>
              <a:t> </a:t>
            </a:r>
            <a:r>
              <a:rPr lang="ru-RU" dirty="0" err="1" smtClean="0"/>
              <a:t>виробництві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Особливо </a:t>
            </a:r>
            <a:r>
              <a:rPr lang="ru-RU" dirty="0" err="1" smtClean="0"/>
              <a:t>високий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енергозабезпеченості</a:t>
            </a:r>
            <a:r>
              <a:rPr lang="ru-RU" dirty="0" smtClean="0"/>
              <a:t> у </a:t>
            </a:r>
            <a:r>
              <a:rPr lang="ru-RU" dirty="0" err="1" smtClean="0"/>
              <a:t>передових</a:t>
            </a:r>
            <a:r>
              <a:rPr lang="ru-RU" dirty="0" smtClean="0"/>
              <a:t> </a:t>
            </a:r>
            <a:r>
              <a:rPr lang="ru-RU" dirty="0" err="1" smtClean="0"/>
              <a:t>господарствах</a:t>
            </a:r>
            <a:r>
              <a:rPr lang="ru-RU" dirty="0" smtClean="0"/>
              <a:t> </a:t>
            </a:r>
            <a:r>
              <a:rPr lang="ru-RU" dirty="0" err="1" smtClean="0"/>
              <a:t>України</a:t>
            </a:r>
            <a:r>
              <a:rPr lang="ru-RU" dirty="0" smtClean="0"/>
              <a:t>, де на 100 га </a:t>
            </a:r>
            <a:r>
              <a:rPr lang="ru-RU" dirty="0" err="1" smtClean="0"/>
              <a:t>посівної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 </a:t>
            </a:r>
            <a:r>
              <a:rPr lang="ru-RU" dirty="0" err="1" smtClean="0"/>
              <a:t>припадає</a:t>
            </a:r>
            <a:r>
              <a:rPr lang="ru-RU" dirty="0" smtClean="0"/>
              <a:t> 800-900 к. с. </a:t>
            </a:r>
            <a:r>
              <a:rPr lang="ru-RU" dirty="0" err="1" smtClean="0"/>
              <a:t>енергетичних</a:t>
            </a:r>
            <a:r>
              <a:rPr lang="ru-RU" dirty="0" smtClean="0"/>
              <a:t> </a:t>
            </a:r>
            <a:r>
              <a:rPr lang="ru-RU" dirty="0" err="1" smtClean="0"/>
              <a:t>потужностей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Оцінка</a:t>
            </a:r>
            <a:r>
              <a:rPr lang="ru-RU" dirty="0" smtClean="0"/>
              <a:t> </a:t>
            </a:r>
            <a:r>
              <a:rPr lang="ru-RU" dirty="0" err="1" smtClean="0"/>
              <a:t>рівня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 на </a:t>
            </a:r>
            <a:r>
              <a:rPr lang="ru-RU" dirty="0" err="1" smtClean="0"/>
              <a:t>підприємствах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провадиться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показника</a:t>
            </a:r>
            <a:r>
              <a:rPr lang="ru-RU" dirty="0" smtClean="0"/>
              <a:t> </a:t>
            </a:r>
            <a:r>
              <a:rPr lang="ru-RU" i="1" dirty="0" err="1" smtClean="0"/>
              <a:t>електроозброеність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електроенергії</a:t>
            </a:r>
            <a:r>
              <a:rPr lang="ru-RU" dirty="0" smtClean="0"/>
              <a:t>, </a:t>
            </a:r>
            <a:r>
              <a:rPr lang="ru-RU" dirty="0" err="1" smtClean="0"/>
              <a:t>використаної</a:t>
            </a:r>
            <a:r>
              <a:rPr lang="ru-RU" dirty="0" smtClean="0"/>
              <a:t> на </a:t>
            </a:r>
            <a:r>
              <a:rPr lang="ru-RU" dirty="0" err="1" smtClean="0"/>
              <a:t>виробничі</a:t>
            </a:r>
            <a:r>
              <a:rPr lang="ru-RU" dirty="0" smtClean="0"/>
              <a:t> потреби,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одного </a:t>
            </a:r>
            <a:r>
              <a:rPr lang="ru-RU" dirty="0" err="1" smtClean="0"/>
              <a:t>середньорічного</a:t>
            </a:r>
            <a:r>
              <a:rPr lang="ru-RU" dirty="0" smtClean="0"/>
              <a:t> </a:t>
            </a:r>
            <a:r>
              <a:rPr lang="ru-RU" dirty="0" err="1" smtClean="0"/>
              <a:t>працівника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Autofit/>
          </a:bodyPr>
          <a:lstStyle/>
          <a:p>
            <a:r>
              <a:rPr lang="ru-RU" sz="5400" dirty="0" err="1" smtClean="0"/>
              <a:t>Впровадження</a:t>
            </a:r>
            <a:r>
              <a:rPr lang="ru-RU" sz="5400" dirty="0" smtClean="0"/>
              <a:t> </a:t>
            </a:r>
            <a:r>
              <a:rPr lang="ru-RU" sz="5400" dirty="0" err="1" smtClean="0"/>
              <a:t>енергозберігаючих</a:t>
            </a:r>
            <a:r>
              <a:rPr lang="ru-RU" sz="5400" dirty="0" smtClean="0"/>
              <a:t> </a:t>
            </a:r>
            <a:r>
              <a:rPr lang="ru-RU" sz="5400" dirty="0" err="1" smtClean="0"/>
              <a:t>технологій</a:t>
            </a: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714620"/>
            <a:ext cx="8229600" cy="3594740"/>
          </a:xfrm>
        </p:spPr>
        <p:txBody>
          <a:bodyPr/>
          <a:lstStyle/>
          <a:p>
            <a:r>
              <a:rPr lang="ru-RU" sz="3600" dirty="0" smtClean="0"/>
              <a:t>повинно стати одним </a:t>
            </a:r>
            <a:r>
              <a:rPr lang="ru-RU" sz="3600" dirty="0" err="1" smtClean="0"/>
              <a:t>з</a:t>
            </a:r>
            <a:r>
              <a:rPr lang="ru-RU" sz="3600" dirty="0" smtClean="0"/>
              <a:t> </a:t>
            </a:r>
            <a:r>
              <a:rPr lang="ru-RU" sz="3600" dirty="0" err="1" smtClean="0"/>
              <a:t>головних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джерел</a:t>
            </a:r>
            <a:r>
              <a:rPr lang="ru-RU" sz="3600" dirty="0" smtClean="0"/>
              <a:t> </a:t>
            </a:r>
            <a:r>
              <a:rPr lang="ru-RU" sz="3600" dirty="0" err="1" smtClean="0"/>
              <a:t>задоволення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зростаючих</a:t>
            </a:r>
            <a:r>
              <a:rPr lang="ru-RU" sz="3600" dirty="0" smtClean="0"/>
              <a:t> потреб </a:t>
            </a:r>
            <a:r>
              <a:rPr lang="ru-RU" sz="3600" dirty="0" err="1" smtClean="0"/>
              <a:t>господарств</a:t>
            </a:r>
            <a:r>
              <a:rPr lang="ru-RU" sz="3600" dirty="0" smtClean="0"/>
              <a:t> в </a:t>
            </a:r>
            <a:r>
              <a:rPr lang="ru-RU" sz="3600" dirty="0" err="1" smtClean="0"/>
              <a:t>енергетичних</a:t>
            </a:r>
            <a:r>
              <a:rPr lang="ru-RU" sz="3600" dirty="0" smtClean="0"/>
              <a:t> ресурсах, </a:t>
            </a:r>
            <a:r>
              <a:rPr lang="ru-RU" sz="3600" dirty="0" err="1" smtClean="0"/>
              <a:t>сприяти</a:t>
            </a:r>
            <a:r>
              <a:rPr lang="ru-RU" sz="3600" dirty="0" smtClean="0"/>
              <a:t> </a:t>
            </a:r>
            <a:r>
              <a:rPr lang="ru-RU" sz="3600" dirty="0" err="1" smtClean="0"/>
              <a:t>підвищенню</a:t>
            </a:r>
            <a:r>
              <a:rPr lang="ru-RU" sz="3600" dirty="0" smtClean="0"/>
              <a:t> </a:t>
            </a:r>
            <a:r>
              <a:rPr lang="ru-RU" sz="3600" dirty="0" err="1" smtClean="0"/>
              <a:t>ефективності</a:t>
            </a:r>
            <a:r>
              <a:rPr lang="ru-RU" sz="3600" dirty="0" smtClean="0"/>
              <a:t> </a:t>
            </a:r>
            <a:r>
              <a:rPr lang="ru-RU" sz="3600" dirty="0" err="1" smtClean="0"/>
              <a:t>виробництва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Механізація</a:t>
            </a:r>
            <a:r>
              <a:rPr lang="ru-RU" i="1" dirty="0" smtClean="0"/>
              <a:t> </a:t>
            </a:r>
            <a:r>
              <a:rPr lang="ru-RU" i="1" dirty="0" err="1" smtClean="0"/>
              <a:t>сільськогосподарського</a:t>
            </a:r>
            <a:r>
              <a:rPr lang="ru-RU" i="1" dirty="0" smtClean="0"/>
              <a:t> </a:t>
            </a:r>
            <a:r>
              <a:rPr lang="ru-RU" i="1" dirty="0" err="1" smtClean="0"/>
              <a:t>виробництва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14554"/>
            <a:ext cx="8229600" cy="4094806"/>
          </a:xfrm>
        </p:spPr>
        <p:txBody>
          <a:bodyPr/>
          <a:lstStyle/>
          <a:p>
            <a:r>
              <a:rPr lang="ru-RU" i="1" dirty="0" smtClean="0"/>
              <a:t>— </a:t>
            </a:r>
            <a:r>
              <a:rPr lang="ru-RU" i="1" dirty="0" err="1" smtClean="0"/>
              <a:t>це</a:t>
            </a:r>
            <a:r>
              <a:rPr lang="ru-RU" i="1" dirty="0" smtClean="0"/>
              <a:t> </a:t>
            </a:r>
            <a:r>
              <a:rPr lang="ru-RU" i="1" dirty="0" err="1" smtClean="0"/>
              <a:t>процес</a:t>
            </a:r>
            <a:r>
              <a:rPr lang="ru-RU" i="1" dirty="0" smtClean="0"/>
              <a:t> </a:t>
            </a:r>
            <a:r>
              <a:rPr lang="ru-RU" i="1" dirty="0" err="1" smtClean="0"/>
              <a:t>заміни</a:t>
            </a:r>
            <a:r>
              <a:rPr lang="ru-RU" i="1" dirty="0" smtClean="0"/>
              <a:t> </a:t>
            </a:r>
            <a:r>
              <a:rPr lang="ru-RU" i="1" dirty="0" err="1" smtClean="0"/>
              <a:t>ручної</a:t>
            </a:r>
            <a:r>
              <a:rPr lang="ru-RU" i="1" dirty="0" smtClean="0"/>
              <a:t> </a:t>
            </a:r>
            <a:r>
              <a:rPr lang="ru-RU" i="1" dirty="0" err="1" smtClean="0"/>
              <a:t>праці</a:t>
            </a:r>
            <a:r>
              <a:rPr lang="ru-RU" i="1" dirty="0" smtClean="0"/>
              <a:t> машинною, </a:t>
            </a:r>
            <a:r>
              <a:rPr lang="ru-RU" i="1" dirty="0" err="1" smtClean="0"/>
              <a:t>окремих</a:t>
            </a:r>
            <a:r>
              <a:rPr lang="ru-RU" i="1" dirty="0" smtClean="0"/>
              <a:t> машин — системою машин, а </a:t>
            </a:r>
            <a:r>
              <a:rPr lang="ru-RU" i="1" dirty="0" err="1" smtClean="0"/>
              <a:t>також</a:t>
            </a:r>
            <a:r>
              <a:rPr lang="ru-RU" i="1" dirty="0" smtClean="0"/>
              <a:t> </a:t>
            </a:r>
            <a:r>
              <a:rPr lang="ru-RU" i="1" dirty="0" err="1" smtClean="0"/>
              <a:t>впровадження</a:t>
            </a:r>
            <a:r>
              <a:rPr lang="ru-RU" i="1" dirty="0" smtClean="0"/>
              <a:t> </a:t>
            </a:r>
            <a:r>
              <a:rPr lang="ru-RU" i="1" dirty="0" err="1" smtClean="0"/>
              <a:t>їх</a:t>
            </a:r>
            <a:r>
              <a:rPr lang="ru-RU" i="1" dirty="0" smtClean="0"/>
              <a:t> </a:t>
            </a:r>
            <a:r>
              <a:rPr lang="ru-RU" i="1" dirty="0" err="1" smtClean="0"/>
              <a:t>автоматизованих</a:t>
            </a:r>
            <a:r>
              <a:rPr lang="ru-RU" i="1" dirty="0" smtClean="0"/>
              <a:t> систем. </a:t>
            </a:r>
            <a:r>
              <a:rPr lang="ru-RU" dirty="0" err="1" smtClean="0"/>
              <a:t>Механізація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об'єктивним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закономірним</a:t>
            </a:r>
            <a:r>
              <a:rPr lang="ru-RU" dirty="0" smtClean="0"/>
              <a:t> </a:t>
            </a:r>
            <a:r>
              <a:rPr lang="ru-RU" dirty="0" err="1" smtClean="0"/>
              <a:t>процесом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/>
          </a:bodyPr>
          <a:lstStyle/>
          <a:p>
            <a:r>
              <a:rPr lang="ru-RU" dirty="0" err="1" smtClean="0"/>
              <a:t>Стадії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 аграрного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071810"/>
            <a:ext cx="8229600" cy="323755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часткова</a:t>
            </a:r>
            <a:r>
              <a:rPr lang="ru-RU" dirty="0" smtClean="0"/>
              <a:t> </a:t>
            </a:r>
            <a:r>
              <a:rPr lang="ru-RU" dirty="0" err="1" smtClean="0"/>
              <a:t>механізація</a:t>
            </a:r>
            <a:r>
              <a:rPr lang="ru-RU" dirty="0" smtClean="0"/>
              <a:t> - </a:t>
            </a:r>
            <a:r>
              <a:rPr lang="ru-RU" dirty="0" err="1" smtClean="0"/>
              <a:t>окремі</a:t>
            </a:r>
            <a:r>
              <a:rPr lang="ru-RU" dirty="0" smtClean="0"/>
              <a:t> </a:t>
            </a:r>
            <a:r>
              <a:rPr lang="ru-RU" dirty="0" err="1" smtClean="0"/>
              <a:t>виробничі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механізовані</a:t>
            </a:r>
            <a:r>
              <a:rPr lang="ru-RU" dirty="0" smtClean="0"/>
              <a:t>, а </a:t>
            </a:r>
            <a:r>
              <a:rPr lang="ru-RU" dirty="0" err="1" smtClean="0"/>
              <a:t>решта</a:t>
            </a:r>
            <a:r>
              <a:rPr lang="ru-RU" dirty="0" smtClean="0"/>
              <a:t> </a:t>
            </a:r>
            <a:r>
              <a:rPr lang="ru-RU" dirty="0" err="1" smtClean="0"/>
              <a:t>виконується</a:t>
            </a:r>
            <a:r>
              <a:rPr lang="ru-RU" dirty="0" smtClean="0"/>
              <a:t> </a:t>
            </a:r>
            <a:r>
              <a:rPr lang="ru-RU" dirty="0" err="1" smtClean="0"/>
              <a:t>ручним</a:t>
            </a:r>
            <a:r>
              <a:rPr lang="ru-RU" dirty="0" smtClean="0"/>
              <a:t> способом;</a:t>
            </a:r>
          </a:p>
          <a:p>
            <a:r>
              <a:rPr lang="ru-RU" dirty="0" smtClean="0"/>
              <a:t>- комплексна </a:t>
            </a:r>
            <a:r>
              <a:rPr lang="ru-RU" dirty="0" err="1" smtClean="0"/>
              <a:t>механізація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механічними</a:t>
            </a:r>
            <a:r>
              <a:rPr lang="ru-RU" dirty="0" smtClean="0"/>
              <a:t> </a:t>
            </a:r>
            <a:r>
              <a:rPr lang="ru-RU" dirty="0" err="1" smtClean="0"/>
              <a:t>засобами</a:t>
            </a:r>
            <a:r>
              <a:rPr lang="ru-RU" dirty="0" smtClean="0"/>
              <a:t> при </a:t>
            </a:r>
            <a:r>
              <a:rPr lang="ru-RU" dirty="0" err="1" smtClean="0"/>
              <a:t>збереженні</a:t>
            </a:r>
            <a:r>
              <a:rPr lang="ru-RU" dirty="0" smtClean="0"/>
              <a:t> ручного </a:t>
            </a:r>
            <a:r>
              <a:rPr lang="ru-RU" dirty="0" err="1" smtClean="0"/>
              <a:t>управління</a:t>
            </a:r>
            <a:r>
              <a:rPr lang="ru-RU" dirty="0" smtClean="0"/>
              <a:t> машинами;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автоматизована</a:t>
            </a:r>
            <a:r>
              <a:rPr lang="ru-RU" dirty="0" smtClean="0"/>
              <a:t> система машин, коли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виробничі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 </a:t>
            </a:r>
            <a:r>
              <a:rPr lang="ru-RU" dirty="0" err="1" smtClean="0"/>
              <a:t>виконуються</a:t>
            </a:r>
            <a:r>
              <a:rPr lang="ru-RU" dirty="0" smtClean="0"/>
              <a:t>, </a:t>
            </a:r>
            <a:r>
              <a:rPr lang="ru-RU" dirty="0" err="1" smtClean="0"/>
              <a:t>регулюються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контролюються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автоматичних</a:t>
            </a:r>
            <a:r>
              <a:rPr lang="ru-RU" dirty="0" smtClean="0"/>
              <a:t> </a:t>
            </a:r>
            <a:r>
              <a:rPr lang="ru-RU" dirty="0" err="1" smtClean="0"/>
              <a:t>пристроїв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програм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err="1" smtClean="0"/>
              <a:t>Автоматизація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широко </a:t>
            </a:r>
            <a:r>
              <a:rPr lang="ru-RU" dirty="0" err="1" smtClean="0"/>
              <a:t>застосовується</a:t>
            </a:r>
            <a:r>
              <a:rPr lang="ru-RU" dirty="0" smtClean="0"/>
              <a:t> на </a:t>
            </a:r>
            <a:r>
              <a:rPr lang="ru-RU" dirty="0" err="1" smtClean="0"/>
              <a:t>птахофабриках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великих </a:t>
            </a:r>
            <a:r>
              <a:rPr lang="ru-RU" dirty="0" err="1" smtClean="0"/>
              <a:t>тваринницьких</a:t>
            </a:r>
            <a:r>
              <a:rPr lang="ru-RU" dirty="0" smtClean="0"/>
              <a:t> комплексах.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Розвиток матеріально-технічної бази аграрних підприємств має забезпечити вимоги індустріалізації сільськогосподарського виробництва, пов'язані із </a:t>
            </a:r>
            <a:r>
              <a:rPr lang="uk-UA" b="1" dirty="0" smtClean="0"/>
              <a:t>застосуванням системи машин </a:t>
            </a:r>
            <a:r>
              <a:rPr lang="uk-UA" dirty="0" smtClean="0"/>
              <a:t>(насамперед для впровадження потокової технології виробництва).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1. </a:t>
            </a:r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технологічниїх</a:t>
            </a:r>
            <a:r>
              <a:rPr lang="ru-RU" dirty="0" smtClean="0"/>
              <a:t> систем аграрних</a:t>
            </a:r>
          </a:p>
          <a:p>
            <a:r>
              <a:rPr lang="ru-RU" dirty="0" err="1" smtClean="0"/>
              <a:t>підприємств</a:t>
            </a:r>
            <a:r>
              <a:rPr lang="ru-RU" dirty="0" smtClean="0"/>
              <a:t>.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ресурси</a:t>
            </a:r>
            <a:r>
              <a:rPr lang="ru-RU" dirty="0" smtClean="0"/>
              <a:t> технологічних систем </a:t>
            </a:r>
            <a:r>
              <a:rPr lang="ru-RU" dirty="0" err="1" smtClean="0"/>
              <a:t>підприємства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Механізація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автоматизація</a:t>
            </a:r>
            <a:r>
              <a:rPr lang="ru-RU" dirty="0" smtClean="0"/>
              <a:t> технологічних систем аграрного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4. </a:t>
            </a:r>
            <a:r>
              <a:rPr lang="ru-RU" dirty="0" err="1" smtClean="0"/>
              <a:t>Машинно-тракторний</a:t>
            </a:r>
            <a:r>
              <a:rPr lang="ru-RU" dirty="0" smtClean="0"/>
              <a:t> парк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Транспортні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6. </a:t>
            </a:r>
            <a:r>
              <a:rPr lang="ru-RU" dirty="0" err="1" smtClean="0"/>
              <a:t>Виробнича</a:t>
            </a:r>
            <a:r>
              <a:rPr lang="ru-RU" dirty="0" smtClean="0"/>
              <a:t> </a:t>
            </a:r>
            <a:r>
              <a:rPr lang="ru-RU" dirty="0" err="1" smtClean="0"/>
              <a:t>потужність</a:t>
            </a:r>
            <a:r>
              <a:rPr lang="ru-RU" dirty="0" smtClean="0"/>
              <a:t> </a:t>
            </a:r>
            <a:r>
              <a:rPr lang="ru-RU" dirty="0" err="1" smtClean="0"/>
              <a:t>підприємства</a:t>
            </a:r>
            <a:r>
              <a:rPr lang="ru-RU" dirty="0" smtClean="0"/>
              <a:t> та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i="1" dirty="0" smtClean="0"/>
              <a:t>Система машин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i="1" dirty="0" smtClean="0"/>
              <a:t>— це сукупність різних видів техніки, яка забезпечує послідовне і безперервне виконання робіт у виробничому процесі.</a:t>
            </a:r>
          </a:p>
          <a:p>
            <a:pPr>
              <a:buNone/>
            </a:pPr>
            <a:r>
              <a:rPr lang="uk-UA" i="1" dirty="0" smtClean="0"/>
              <a:t> </a:t>
            </a:r>
            <a:r>
              <a:rPr lang="uk-UA" dirty="0" smtClean="0"/>
              <a:t>Вона є основою впровадження комплексної механізації й автоматизації сільськогосподарського виробництва, втілення найважливіших досягнень науково-технічного прогресу аграрного виробництва.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Запровадження і використання системи машин: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забезпечує збільшення виходу продукції при менших затратах праці і коштів на її одиницю;</a:t>
            </a:r>
          </a:p>
          <a:p>
            <a:r>
              <a:rPr lang="uk-UA" dirty="0" smtClean="0"/>
              <a:t>сприяє поліпшенню умов праці;</a:t>
            </a:r>
          </a:p>
          <a:p>
            <a:r>
              <a:rPr lang="uk-UA" dirty="0" smtClean="0"/>
              <a:t>враховує зональні особливості аграрного виробництва і створює сприятливі умови для життєдіяльності живих організмів;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тваринницьких</a:t>
            </a:r>
            <a:r>
              <a:rPr lang="ru-RU" dirty="0" smtClean="0"/>
              <a:t> </a:t>
            </a:r>
            <a:r>
              <a:rPr lang="ru-RU" dirty="0" err="1" smtClean="0"/>
              <a:t>галузях</a:t>
            </a:r>
            <a:r>
              <a:rPr lang="ru-RU" dirty="0" smtClean="0"/>
              <a:t> система машин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забезпечувати</a:t>
            </a:r>
            <a:r>
              <a:rPr lang="ru-RU" dirty="0" smtClean="0"/>
              <a:t> </a:t>
            </a:r>
            <a:r>
              <a:rPr lang="ru-RU" dirty="0" err="1" smtClean="0"/>
              <a:t>продуктивне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худоби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птиці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років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i="1" dirty="0" smtClean="0"/>
              <a:t>Рівень </a:t>
            </a:r>
            <a:r>
              <a:rPr lang="ru-RU" sz="3600" i="1" dirty="0" err="1" smtClean="0"/>
              <a:t>механізації</a:t>
            </a:r>
            <a:r>
              <a:rPr lang="ru-RU" sz="3600" i="1" dirty="0" smtClean="0"/>
              <a:t> аграрного </a:t>
            </a:r>
            <a:r>
              <a:rPr lang="ru-RU" sz="3600" i="1" dirty="0" err="1" smtClean="0"/>
              <a:t>виробництва</a:t>
            </a:r>
            <a:r>
              <a:rPr lang="ru-RU" sz="3600" i="1" dirty="0" smtClean="0"/>
              <a:t> 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визначається</a:t>
            </a:r>
            <a:r>
              <a:rPr lang="ru-RU" dirty="0" smtClean="0"/>
              <a:t> </a:t>
            </a:r>
            <a:r>
              <a:rPr lang="ru-RU" b="1" dirty="0" err="1" smtClean="0"/>
              <a:t>відношенням</a:t>
            </a:r>
            <a:r>
              <a:rPr lang="ru-RU" b="1" dirty="0" smtClean="0"/>
              <a:t> </a:t>
            </a:r>
            <a:r>
              <a:rPr lang="ru-RU" b="1" dirty="0" err="1" smtClean="0"/>
              <a:t>обсягу</a:t>
            </a:r>
            <a:r>
              <a:rPr lang="ru-RU" b="1" dirty="0" smtClean="0"/>
              <a:t> </a:t>
            </a:r>
            <a:r>
              <a:rPr lang="ru-RU" b="1" dirty="0" err="1" smtClean="0"/>
              <a:t>механізованих</a:t>
            </a:r>
            <a:r>
              <a:rPr lang="ru-RU" b="1" dirty="0" smtClean="0"/>
              <a:t> </a:t>
            </a:r>
            <a:r>
              <a:rPr lang="ru-RU" b="1" dirty="0" err="1" smtClean="0"/>
              <a:t>робіт</a:t>
            </a:r>
            <a:r>
              <a:rPr lang="ru-RU" b="1" dirty="0" smtClean="0"/>
              <a:t> до </a:t>
            </a:r>
            <a:r>
              <a:rPr lang="ru-RU" b="1" dirty="0" err="1" smtClean="0"/>
              <a:t>загального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їх</a:t>
            </a:r>
            <a:r>
              <a:rPr lang="ru-RU" b="1" dirty="0" smtClean="0"/>
              <a:t> </a:t>
            </a:r>
            <a:r>
              <a:rPr lang="ru-RU" b="1" dirty="0" err="1" smtClean="0"/>
              <a:t>обсягу</a:t>
            </a:r>
            <a:r>
              <a:rPr lang="ru-RU" b="1" dirty="0" smtClean="0"/>
              <a:t>. </a:t>
            </a:r>
          </a:p>
          <a:p>
            <a:r>
              <a:rPr lang="ru-RU" dirty="0" smtClean="0"/>
              <a:t>Як </a:t>
            </a:r>
            <a:r>
              <a:rPr lang="ru-RU" dirty="0" err="1" smtClean="0"/>
              <a:t>економічний</a:t>
            </a:r>
            <a:r>
              <a:rPr lang="ru-RU" dirty="0" smtClean="0"/>
              <a:t> </a:t>
            </a:r>
            <a:r>
              <a:rPr lang="ru-RU" dirty="0" err="1" smtClean="0"/>
              <a:t>показник</a:t>
            </a:r>
            <a:r>
              <a:rPr lang="ru-RU" dirty="0" smtClean="0"/>
              <a:t> </a:t>
            </a:r>
            <a:r>
              <a:rPr lang="ru-RU" dirty="0" err="1" smtClean="0"/>
              <a:t>рівень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</a:t>
            </a:r>
            <a:r>
              <a:rPr lang="ru-RU" dirty="0" err="1" smtClean="0"/>
              <a:t>характеризує</a:t>
            </a:r>
            <a:r>
              <a:rPr lang="ru-RU" dirty="0" smtClean="0"/>
              <a:t> </a:t>
            </a:r>
            <a:r>
              <a:rPr lang="ru-RU" dirty="0" err="1" smtClean="0"/>
              <a:t>розвиток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uk-UA" dirty="0" err="1" smtClean="0"/>
              <a:t>аграрн</a:t>
            </a:r>
            <a:r>
              <a:rPr lang="ru-RU" dirty="0" smtClean="0"/>
              <a:t>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Впровадження</a:t>
            </a:r>
            <a:r>
              <a:rPr lang="ru-RU" dirty="0" smtClean="0"/>
              <a:t> </a:t>
            </a:r>
            <a:r>
              <a:rPr lang="ru-RU" dirty="0" err="1" smtClean="0"/>
              <a:t>комплексної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підприємствах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продуктивності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розв'язанню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соціальних</a:t>
            </a:r>
            <a:r>
              <a:rPr lang="ru-RU" dirty="0" smtClean="0"/>
              <a:t> проблем села.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Рівень </a:t>
            </a:r>
            <a:r>
              <a:rPr lang="ru-RU" dirty="0" err="1" smtClean="0"/>
              <a:t>механізації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рослинництві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err="1" smtClean="0"/>
              <a:t>Основні</a:t>
            </a:r>
            <a:r>
              <a:rPr lang="ru-RU" sz="3600" dirty="0" smtClean="0"/>
              <a:t> </a:t>
            </a:r>
            <a:r>
              <a:rPr lang="ru-RU" sz="3600" dirty="0" err="1" smtClean="0"/>
              <a:t>польові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роботи</a:t>
            </a:r>
            <a:r>
              <a:rPr lang="ru-RU" sz="3600" dirty="0" smtClean="0"/>
              <a:t> (</a:t>
            </a:r>
            <a:r>
              <a:rPr lang="ru-RU" sz="3600" dirty="0" err="1" smtClean="0"/>
              <a:t>оранка</a:t>
            </a:r>
            <a:r>
              <a:rPr lang="ru-RU" sz="3600" dirty="0" smtClean="0"/>
              <a:t>, </a:t>
            </a:r>
            <a:r>
              <a:rPr lang="ru-RU" sz="3600" dirty="0" err="1" smtClean="0"/>
              <a:t>сівба</a:t>
            </a:r>
            <a:r>
              <a:rPr lang="ru-RU" sz="3600" dirty="0" smtClean="0"/>
              <a:t> </a:t>
            </a:r>
            <a:r>
              <a:rPr lang="ru-RU" sz="3600" dirty="0" err="1" smtClean="0"/>
              <a:t>зернових</a:t>
            </a:r>
            <a:r>
              <a:rPr lang="ru-RU" sz="3600" dirty="0" smtClean="0"/>
              <a:t> культур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цукрових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буряків</a:t>
            </a:r>
            <a:r>
              <a:rPr lang="ru-RU" sz="3600" dirty="0" smtClean="0"/>
              <a:t>, </a:t>
            </a:r>
            <a:r>
              <a:rPr lang="ru-RU" sz="3600" dirty="0" err="1" smtClean="0"/>
              <a:t>збирання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зернових</a:t>
            </a:r>
            <a:r>
              <a:rPr lang="ru-RU" sz="3600" dirty="0" smtClean="0"/>
              <a:t> </a:t>
            </a:r>
            <a:r>
              <a:rPr lang="ru-RU" sz="3600" dirty="0" err="1" smtClean="0"/>
              <a:t>і</a:t>
            </a:r>
            <a:r>
              <a:rPr lang="ru-RU" sz="3600" dirty="0" smtClean="0"/>
              <a:t> </a:t>
            </a:r>
            <a:r>
              <a:rPr lang="ru-RU" sz="3600" dirty="0" err="1" smtClean="0"/>
              <a:t>силосних</a:t>
            </a:r>
            <a:r>
              <a:rPr lang="ru-RU" sz="3600" dirty="0" smtClean="0"/>
              <a:t> культур) </a:t>
            </a:r>
            <a:r>
              <a:rPr lang="ru-RU" sz="3600" dirty="0" err="1" smtClean="0"/>
              <a:t>повністю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механізовані</a:t>
            </a:r>
            <a:r>
              <a:rPr lang="ru-RU" sz="3600" dirty="0" smtClean="0"/>
              <a:t>. </a:t>
            </a:r>
          </a:p>
          <a:p>
            <a:r>
              <a:rPr lang="ru-RU" sz="3600" dirty="0" err="1" smtClean="0"/>
              <a:t>Невідповідність</a:t>
            </a:r>
            <a:r>
              <a:rPr lang="ru-RU" sz="3600" dirty="0" smtClean="0"/>
              <a:t> </a:t>
            </a:r>
            <a:r>
              <a:rPr lang="ru-RU" sz="3600" dirty="0" err="1" smtClean="0"/>
              <a:t>техніки</a:t>
            </a:r>
            <a:r>
              <a:rPr lang="ru-RU" sz="3600" dirty="0" smtClean="0"/>
              <a:t> </a:t>
            </a:r>
            <a:r>
              <a:rPr lang="ru-RU" sz="3600" dirty="0" err="1" smtClean="0"/>
              <a:t>сучасним</a:t>
            </a:r>
            <a:r>
              <a:rPr lang="ru-RU" sz="3600" dirty="0" smtClean="0"/>
              <a:t> </a:t>
            </a:r>
            <a:r>
              <a:rPr lang="ru-RU" sz="3600" dirty="0" err="1" smtClean="0"/>
              <a:t>вимогам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призводить</a:t>
            </a:r>
            <a:r>
              <a:rPr lang="ru-RU" sz="3600" dirty="0" smtClean="0"/>
              <a:t> до </a:t>
            </a:r>
            <a:r>
              <a:rPr lang="ru-RU" sz="3600" dirty="0" err="1" smtClean="0"/>
              <a:t>порушення</a:t>
            </a:r>
            <a:r>
              <a:rPr lang="ru-RU" sz="3600" dirty="0" smtClean="0"/>
              <a:t> </a:t>
            </a:r>
            <a:r>
              <a:rPr lang="ru-RU" sz="3600" dirty="0" err="1" smtClean="0"/>
              <a:t>прийнятих</a:t>
            </a:r>
            <a:r>
              <a:rPr lang="ru-RU" sz="3600" dirty="0" smtClean="0"/>
              <a:t> </a:t>
            </a:r>
            <a:r>
              <a:rPr lang="ru-RU" sz="3600" dirty="0" err="1" smtClean="0"/>
              <a:t>технологій</a:t>
            </a:r>
            <a:r>
              <a:rPr lang="ru-RU" sz="3600" dirty="0" smtClean="0"/>
              <a:t>, великих </a:t>
            </a:r>
            <a:r>
              <a:rPr lang="ru-RU" sz="3600" dirty="0" err="1" smtClean="0"/>
              <a:t>втрат</a:t>
            </a:r>
            <a:r>
              <a:rPr lang="ru-RU" sz="3600" dirty="0" smtClean="0"/>
              <a:t> </a:t>
            </a:r>
            <a:r>
              <a:rPr lang="ru-RU" sz="3600" dirty="0" err="1" smtClean="0"/>
              <a:t>врожаю</a:t>
            </a:r>
            <a:r>
              <a:rPr lang="ru-RU" sz="3600" dirty="0" smtClean="0"/>
              <a:t>, особливо при </a:t>
            </a:r>
            <a:r>
              <a:rPr lang="ru-RU" sz="3600" dirty="0" err="1" smtClean="0"/>
              <a:t>збиранні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Рівень </a:t>
            </a:r>
            <a:r>
              <a:rPr lang="ru-RU" dirty="0" err="1" smtClean="0"/>
              <a:t>механізації</a:t>
            </a:r>
            <a:r>
              <a:rPr lang="ru-RU" dirty="0" smtClean="0"/>
              <a:t>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процесів</a:t>
            </a:r>
            <a:r>
              <a:rPr lang="ru-RU" dirty="0" smtClean="0"/>
              <a:t> у </a:t>
            </a:r>
            <a:r>
              <a:rPr lang="ru-RU" dirty="0" err="1" smtClean="0"/>
              <a:t>рослинництві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галузях</a:t>
            </a:r>
            <a:r>
              <a:rPr lang="ru-RU" sz="3600" dirty="0" smtClean="0"/>
              <a:t> </a:t>
            </a:r>
            <a:r>
              <a:rPr lang="ru-RU" sz="3600" dirty="0" err="1" smtClean="0"/>
              <a:t>тваринництва</a:t>
            </a:r>
            <a:r>
              <a:rPr lang="ru-RU" sz="3600" dirty="0" smtClean="0"/>
              <a:t> </a:t>
            </a:r>
            <a:r>
              <a:rPr lang="ru-RU" sz="3600" dirty="0" err="1" smtClean="0"/>
              <a:t>виробничі</a:t>
            </a:r>
            <a:r>
              <a:rPr lang="ru-RU" sz="3600" dirty="0" smtClean="0"/>
              <a:t> </a:t>
            </a:r>
            <a:r>
              <a:rPr lang="ru-RU" sz="3600" dirty="0" err="1" smtClean="0"/>
              <a:t>процеси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механізовані</a:t>
            </a:r>
            <a:r>
              <a:rPr lang="ru-RU" sz="3600" dirty="0" smtClean="0"/>
              <a:t> </a:t>
            </a:r>
            <a:r>
              <a:rPr lang="ru-RU" sz="3600" dirty="0" err="1" smtClean="0"/>
              <a:t>недостатньо</a:t>
            </a:r>
            <a:r>
              <a:rPr lang="ru-RU" sz="3600" dirty="0" smtClean="0"/>
              <a:t>, особливо </a:t>
            </a:r>
            <a:r>
              <a:rPr lang="ru-RU" sz="3600" dirty="0" err="1" smtClean="0"/>
              <a:t>низький</a:t>
            </a:r>
            <a:r>
              <a:rPr lang="ru-RU" sz="3600" dirty="0" smtClean="0"/>
              <a:t> </a:t>
            </a:r>
            <a:r>
              <a:rPr lang="ru-RU" sz="3600" dirty="0" err="1" smtClean="0"/>
              <a:t>рівень</a:t>
            </a:r>
            <a:r>
              <a:rPr lang="ru-RU" sz="3600" dirty="0" smtClean="0"/>
              <a:t> </a:t>
            </a:r>
            <a:r>
              <a:rPr lang="ru-RU" sz="3600" dirty="0" err="1" smtClean="0"/>
              <a:t>комплексної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механізації</a:t>
            </a:r>
            <a:r>
              <a:rPr lang="ru-RU" sz="3600" dirty="0" smtClean="0"/>
              <a:t> </a:t>
            </a:r>
            <a:r>
              <a:rPr lang="ru-RU" sz="3600" dirty="0" err="1" smtClean="0"/>
              <a:t>робіт</a:t>
            </a:r>
            <a:r>
              <a:rPr lang="ru-RU" sz="3600" dirty="0" smtClean="0"/>
              <a:t> на </a:t>
            </a:r>
            <a:r>
              <a:rPr lang="ru-RU" sz="3600" dirty="0" err="1" smtClean="0"/>
              <a:t>тваринницьких</a:t>
            </a:r>
            <a:r>
              <a:rPr lang="ru-RU" sz="3600" dirty="0" smtClean="0"/>
              <a:t> фермах. </a:t>
            </a:r>
            <a:r>
              <a:rPr lang="ru-RU" sz="3600" dirty="0" err="1" smtClean="0"/>
              <a:t>Нині</a:t>
            </a:r>
            <a:r>
              <a:rPr lang="ru-RU" sz="3600" dirty="0" smtClean="0"/>
              <a:t> до 70 % </a:t>
            </a:r>
            <a:r>
              <a:rPr lang="ru-RU" sz="3600" dirty="0" err="1" smtClean="0"/>
              <a:t>всіх</a:t>
            </a:r>
            <a:r>
              <a:rPr lang="ru-RU" sz="3600" dirty="0" smtClean="0"/>
              <a:t> </a:t>
            </a:r>
            <a:r>
              <a:rPr lang="ru-RU" sz="3600" dirty="0" err="1" smtClean="0"/>
              <a:t>працюючих</a:t>
            </a:r>
            <a:r>
              <a:rPr lang="ru-RU" sz="3600" dirty="0" smtClean="0"/>
              <a:t> у </a:t>
            </a:r>
            <a:r>
              <a:rPr lang="ru-RU" sz="3600" dirty="0" err="1" smtClean="0"/>
              <a:t>тваринництві</a:t>
            </a:r>
            <a:r>
              <a:rPr lang="ru-RU" sz="3600" dirty="0" smtClean="0"/>
              <a:t> </a:t>
            </a:r>
            <a:r>
              <a:rPr lang="ru-RU" sz="3600" dirty="0" err="1" smtClean="0"/>
              <a:t>зайняті</a:t>
            </a:r>
            <a:r>
              <a:rPr lang="ru-RU" sz="3600" dirty="0" smtClean="0"/>
              <a:t> ручною </a:t>
            </a:r>
            <a:r>
              <a:rPr lang="ru-RU" sz="3600" dirty="0" err="1" smtClean="0"/>
              <a:t>працею</a:t>
            </a:r>
            <a:r>
              <a:rPr lang="ru-RU" sz="36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машинно-тракторного парку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sz="3600" dirty="0" smtClean="0"/>
              <a:t>У </a:t>
            </a:r>
            <a:r>
              <a:rPr lang="ru-RU" sz="3600" dirty="0" err="1" smtClean="0"/>
              <a:t>складі</a:t>
            </a:r>
            <a:r>
              <a:rPr lang="ru-RU" sz="3600" dirty="0" smtClean="0"/>
              <a:t> </a:t>
            </a:r>
            <a:r>
              <a:rPr lang="ru-RU" sz="3600" dirty="0" err="1" smtClean="0"/>
              <a:t>техніки</a:t>
            </a:r>
            <a:r>
              <a:rPr lang="ru-RU" sz="3600" dirty="0" smtClean="0"/>
              <a:t>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використовується</a:t>
            </a:r>
            <a:r>
              <a:rPr lang="ru-RU" sz="3600" dirty="0" smtClean="0"/>
              <a:t> в </a:t>
            </a:r>
            <a:r>
              <a:rPr lang="ru-RU" sz="3600" dirty="0" err="1" smtClean="0"/>
              <a:t>господарствах</a:t>
            </a:r>
            <a:r>
              <a:rPr lang="ru-RU" sz="3600" dirty="0" smtClean="0"/>
              <a:t>, </a:t>
            </a:r>
            <a:r>
              <a:rPr lang="ru-RU" sz="3600" dirty="0" err="1" smtClean="0"/>
              <a:t>переважає</a:t>
            </a:r>
            <a:r>
              <a:rPr lang="ru-RU" sz="3600" dirty="0" smtClean="0"/>
              <a:t> </a:t>
            </a:r>
            <a:r>
              <a:rPr lang="ru-RU" sz="3600" dirty="0" err="1" smtClean="0"/>
              <a:t>машинно-тракторний</a:t>
            </a:r>
            <a:r>
              <a:rPr lang="ru-RU" sz="3600" dirty="0" smtClean="0"/>
              <a:t> парк. За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</a:t>
            </a:r>
            <a:r>
              <a:rPr lang="ru-RU" sz="3600" dirty="0" err="1" smtClean="0"/>
              <a:t>допомогою</a:t>
            </a:r>
            <a:r>
              <a:rPr lang="ru-RU" sz="3600" dirty="0" smtClean="0"/>
              <a:t> </a:t>
            </a:r>
            <a:r>
              <a:rPr lang="ru-RU" sz="3600" dirty="0" err="1" smtClean="0"/>
              <a:t>виконуються</a:t>
            </a:r>
            <a:r>
              <a:rPr lang="ru-RU" sz="3600" dirty="0" smtClean="0"/>
              <a:t> </a:t>
            </a:r>
            <a:r>
              <a:rPr lang="ru-RU" sz="3600" dirty="0" err="1" smtClean="0"/>
              <a:t>механізовані</a:t>
            </a:r>
            <a:r>
              <a:rPr lang="ru-RU" sz="3600" dirty="0" smtClean="0"/>
              <a:t> </a:t>
            </a:r>
            <a:r>
              <a:rPr lang="ru-RU" sz="3600" dirty="0" err="1" smtClean="0"/>
              <a:t>роботи</a:t>
            </a:r>
            <a:r>
              <a:rPr lang="ru-RU" sz="3600" dirty="0" smtClean="0"/>
              <a:t> </a:t>
            </a:r>
            <a:r>
              <a:rPr lang="ru-RU" sz="3600" dirty="0" err="1" smtClean="0"/>
              <a:t>технологічних</a:t>
            </a:r>
            <a:r>
              <a:rPr lang="ru-RU" sz="3600" dirty="0" smtClean="0"/>
              <a:t> систем: </a:t>
            </a:r>
          </a:p>
          <a:p>
            <a:pPr>
              <a:buFontTx/>
              <a:buChar char="-"/>
            </a:pPr>
            <a:r>
              <a:rPr lang="ru-RU" sz="3600" dirty="0" err="1" smtClean="0"/>
              <a:t>рослинництва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dirty="0" err="1" smtClean="0"/>
              <a:t>тваринництва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dirty="0" smtClean="0"/>
              <a:t>транспорту;</a:t>
            </a:r>
          </a:p>
          <a:p>
            <a:pPr>
              <a:buFontTx/>
              <a:buChar char="-"/>
            </a:pPr>
            <a:r>
              <a:rPr lang="ru-RU" sz="3600" dirty="0" smtClean="0"/>
              <a:t>ремонтного </a:t>
            </a:r>
            <a:r>
              <a:rPr lang="ru-RU" sz="3600" dirty="0" err="1" smtClean="0"/>
              <a:t>виробництва</a:t>
            </a:r>
            <a:r>
              <a:rPr lang="ru-RU" sz="3600" dirty="0" smtClean="0"/>
              <a:t>;</a:t>
            </a:r>
          </a:p>
          <a:p>
            <a:pPr>
              <a:buFontTx/>
              <a:buChar char="-"/>
            </a:pPr>
            <a:r>
              <a:rPr lang="ru-RU" sz="3600" dirty="0" err="1" smtClean="0"/>
              <a:t>переробки</a:t>
            </a:r>
            <a:r>
              <a:rPr lang="ru-RU" sz="3600" dirty="0" smtClean="0"/>
              <a:t> та в </a:t>
            </a:r>
            <a:r>
              <a:rPr lang="ru-RU" sz="3600" dirty="0" err="1" smtClean="0"/>
              <a:t>ін</a:t>
            </a:r>
            <a:r>
              <a:rPr lang="ru-RU" sz="3600" dirty="0" smtClean="0"/>
              <a:t>.</a:t>
            </a:r>
          </a:p>
          <a:p>
            <a:r>
              <a:rPr lang="ru-RU" sz="3600" dirty="0" smtClean="0"/>
              <a:t>Обсяг </a:t>
            </a:r>
            <a:r>
              <a:rPr lang="ru-RU" sz="3600" dirty="0" err="1" smtClean="0"/>
              <a:t>механізованих</a:t>
            </a:r>
            <a:r>
              <a:rPr lang="ru-RU" sz="3600" dirty="0" smtClean="0"/>
              <a:t> </a:t>
            </a:r>
            <a:r>
              <a:rPr lang="ru-RU" sz="3600" dirty="0" err="1" smtClean="0"/>
              <a:t>робіт</a:t>
            </a:r>
            <a:r>
              <a:rPr lang="ru-RU" sz="3600" dirty="0" smtClean="0"/>
              <a:t> машинно-тракторного парку </a:t>
            </a:r>
            <a:r>
              <a:rPr lang="ru-RU" sz="3600" dirty="0" err="1" smtClean="0"/>
              <a:t>обчислюється</a:t>
            </a:r>
            <a:r>
              <a:rPr lang="ru-RU" sz="3600" dirty="0" smtClean="0"/>
              <a:t> в </a:t>
            </a:r>
            <a:r>
              <a:rPr lang="ru-RU" sz="3600" dirty="0" err="1" smtClean="0"/>
              <a:t>умовних</a:t>
            </a:r>
            <a:r>
              <a:rPr lang="ru-RU" sz="3600" dirty="0" smtClean="0"/>
              <a:t> </a:t>
            </a:r>
            <a:r>
              <a:rPr lang="ru-RU" sz="3600" dirty="0" err="1" smtClean="0"/>
              <a:t>еталонних</a:t>
            </a:r>
            <a:r>
              <a:rPr lang="ru-RU" sz="3600" dirty="0" smtClean="0"/>
              <a:t> гектарах. </a:t>
            </a:r>
          </a:p>
          <a:p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Еталонний</a:t>
            </a:r>
            <a:r>
              <a:rPr lang="ru-RU" i="1" dirty="0" smtClean="0"/>
              <a:t> гектар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умовна</a:t>
            </a:r>
            <a:r>
              <a:rPr lang="ru-RU" dirty="0" smtClean="0"/>
              <a:t> </a:t>
            </a:r>
            <a:r>
              <a:rPr lang="ru-RU" dirty="0" err="1" smtClean="0"/>
              <a:t>одиниця</a:t>
            </a:r>
            <a:r>
              <a:rPr lang="ru-RU" dirty="0" smtClean="0"/>
              <a:t>, яка </a:t>
            </a:r>
            <a:r>
              <a:rPr lang="ru-RU" dirty="0" err="1" smtClean="0"/>
              <a:t>відповідає</a:t>
            </a:r>
            <a:r>
              <a:rPr lang="ru-RU" dirty="0" smtClean="0"/>
              <a:t> </a:t>
            </a:r>
            <a:r>
              <a:rPr lang="ru-RU" dirty="0" err="1" smtClean="0"/>
              <a:t>оранці</a:t>
            </a:r>
            <a:r>
              <a:rPr lang="ru-RU" dirty="0" smtClean="0"/>
              <a:t> 1 га </a:t>
            </a:r>
            <a:r>
              <a:rPr lang="ru-RU" dirty="0" err="1" smtClean="0"/>
              <a:t>ріллі</a:t>
            </a:r>
            <a:r>
              <a:rPr lang="ru-RU" dirty="0" smtClean="0"/>
              <a:t> за </a:t>
            </a:r>
            <a:r>
              <a:rPr lang="ru-RU" dirty="0" err="1" smtClean="0"/>
              <a:t>певних</a:t>
            </a:r>
            <a:r>
              <a:rPr lang="ru-RU" dirty="0" smtClean="0"/>
              <a:t> (</a:t>
            </a:r>
            <a:r>
              <a:rPr lang="ru-RU" dirty="0" err="1" smtClean="0"/>
              <a:t>еталонних</a:t>
            </a:r>
            <a:r>
              <a:rPr lang="ru-RU" dirty="0" smtClean="0"/>
              <a:t>) умов. </a:t>
            </a:r>
            <a:r>
              <a:rPr lang="ru-RU" dirty="0" err="1" smtClean="0"/>
              <a:t>Відповідно</a:t>
            </a:r>
            <a:r>
              <a:rPr lang="ru-RU" dirty="0" smtClean="0"/>
              <a:t> до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встановлено</a:t>
            </a:r>
            <a:r>
              <a:rPr lang="ru-RU" dirty="0" smtClean="0"/>
              <a:t> </a:t>
            </a:r>
            <a:r>
              <a:rPr lang="ru-RU" dirty="0" err="1" smtClean="0"/>
              <a:t>коефіцієнти</a:t>
            </a:r>
            <a:r>
              <a:rPr lang="ru-RU" dirty="0" smtClean="0"/>
              <a:t> </a:t>
            </a:r>
            <a:r>
              <a:rPr lang="ru-RU" dirty="0" err="1" smtClean="0"/>
              <a:t>переведення</a:t>
            </a:r>
            <a:r>
              <a:rPr lang="ru-RU" dirty="0" smtClean="0"/>
              <a:t>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механізованих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в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еталонні</a:t>
            </a:r>
            <a:r>
              <a:rPr lang="ru-RU" dirty="0" smtClean="0"/>
              <a:t> </a:t>
            </a:r>
            <a:r>
              <a:rPr lang="ru-RU" dirty="0" err="1" smtClean="0"/>
              <a:t>гектари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трактора </a:t>
            </a:r>
            <a:r>
              <a:rPr lang="ru-RU" dirty="0" err="1" smtClean="0"/>
              <a:t>кожної</a:t>
            </a:r>
            <a:r>
              <a:rPr lang="ru-RU" dirty="0" smtClean="0"/>
              <a:t> марки </a:t>
            </a:r>
            <a:r>
              <a:rPr lang="ru-RU" dirty="0" err="1" smtClean="0"/>
              <a:t>визначений</a:t>
            </a:r>
            <a:r>
              <a:rPr lang="ru-RU" dirty="0" smtClean="0"/>
              <a:t> </a:t>
            </a:r>
            <a:r>
              <a:rPr lang="ru-RU" dirty="0" err="1" smtClean="0"/>
              <a:t>нормативний</a:t>
            </a:r>
            <a:r>
              <a:rPr lang="ru-RU" dirty="0" smtClean="0"/>
              <a:t> </a:t>
            </a:r>
            <a:r>
              <a:rPr lang="ru-RU" dirty="0" err="1" smtClean="0"/>
              <a:t>виробіток</a:t>
            </a:r>
            <a:r>
              <a:rPr lang="ru-RU" dirty="0" smtClean="0"/>
              <a:t> в </a:t>
            </a:r>
            <a:r>
              <a:rPr lang="ru-RU" dirty="0" err="1" smtClean="0"/>
              <a:t>еталонних</a:t>
            </a:r>
            <a:r>
              <a:rPr lang="ru-RU" dirty="0" smtClean="0"/>
              <a:t> гектарах за </a:t>
            </a:r>
            <a:r>
              <a:rPr lang="ru-RU" dirty="0" err="1" smtClean="0"/>
              <a:t>одиницю</a:t>
            </a:r>
            <a:r>
              <a:rPr lang="ru-RU" dirty="0" smtClean="0"/>
              <a:t> </a:t>
            </a:r>
            <a:r>
              <a:rPr lang="ru-RU" dirty="0" err="1" smtClean="0"/>
              <a:t>робочого</a:t>
            </a:r>
            <a:r>
              <a:rPr lang="ru-RU" dirty="0" smtClean="0"/>
              <a:t> часу. </a:t>
            </a:r>
            <a:r>
              <a:rPr lang="ru-RU" dirty="0" err="1" smtClean="0"/>
              <a:t>Виробіток</a:t>
            </a:r>
            <a:r>
              <a:rPr lang="ru-RU" dirty="0" smtClean="0"/>
              <a:t> за 1 год. для трактора ДТ-75 становить 1 </a:t>
            </a:r>
            <a:r>
              <a:rPr lang="ru-RU" dirty="0" err="1" smtClean="0"/>
              <a:t>умовний</a:t>
            </a:r>
            <a:r>
              <a:rPr lang="ru-RU" dirty="0" smtClean="0"/>
              <a:t> гектар, тому </a:t>
            </a:r>
            <a:r>
              <a:rPr lang="ru-RU" dirty="0" err="1" smtClean="0"/>
              <a:t>його</a:t>
            </a:r>
            <a:r>
              <a:rPr lang="ru-RU" dirty="0" smtClean="0"/>
              <a:t> взято за </a:t>
            </a:r>
            <a:r>
              <a:rPr lang="ru-RU" dirty="0" err="1" smtClean="0"/>
              <a:t>еталонний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Трактори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марок </a:t>
            </a:r>
            <a:r>
              <a:rPr lang="ru-RU" dirty="0" err="1" smtClean="0"/>
              <a:t>переводяться</a:t>
            </a:r>
            <a:r>
              <a:rPr lang="ru-RU" dirty="0" smtClean="0"/>
              <a:t> в </a:t>
            </a:r>
            <a:r>
              <a:rPr lang="ru-RU" dirty="0" err="1" smtClean="0"/>
              <a:t>умовні</a:t>
            </a:r>
            <a:r>
              <a:rPr lang="ru-RU" dirty="0" smtClean="0"/>
              <a:t> </a:t>
            </a:r>
            <a:r>
              <a:rPr lang="ru-RU" dirty="0" err="1" smtClean="0"/>
              <a:t>еталонні</a:t>
            </a:r>
            <a:r>
              <a:rPr lang="ru-RU" dirty="0" smtClean="0"/>
              <a:t> </a:t>
            </a:r>
            <a:r>
              <a:rPr lang="ru-RU" dirty="0" err="1" smtClean="0"/>
              <a:t>трактори</a:t>
            </a:r>
            <a:r>
              <a:rPr lang="ru-RU" dirty="0" smtClean="0"/>
              <a:t> за </a:t>
            </a:r>
            <a:r>
              <a:rPr lang="ru-RU" dirty="0" err="1" smtClean="0"/>
              <a:t>відповідними</a:t>
            </a:r>
            <a:r>
              <a:rPr lang="ru-RU" dirty="0" smtClean="0"/>
              <a:t> </a:t>
            </a:r>
            <a:r>
              <a:rPr lang="ru-RU" dirty="0" err="1" smtClean="0"/>
              <a:t>коефіцієнтами</a:t>
            </a:r>
            <a:r>
              <a:rPr lang="ru-RU" dirty="0" smtClean="0"/>
              <a:t>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2792"/>
          </a:xfrm>
        </p:spPr>
        <p:txBody>
          <a:bodyPr>
            <a:normAutofit fontScale="90000"/>
          </a:bodyPr>
          <a:lstStyle/>
          <a:p>
            <a:r>
              <a:rPr lang="ru-RU" i="1" dirty="0" err="1" smtClean="0"/>
              <a:t>Обґрунтування</a:t>
            </a:r>
            <a:r>
              <a:rPr lang="ru-RU" i="1" dirty="0" smtClean="0"/>
              <a:t> </a:t>
            </a:r>
            <a:r>
              <a:rPr lang="ru-RU" i="1" dirty="0" err="1" smtClean="0"/>
              <a:t>кількісного</a:t>
            </a:r>
            <a:r>
              <a:rPr lang="ru-RU" i="1" dirty="0" smtClean="0"/>
              <a:t> та структурного складу </a:t>
            </a:r>
            <a:r>
              <a:rPr lang="ru-RU" dirty="0" smtClean="0"/>
              <a:t>машинно-тракторного парку </a:t>
            </a:r>
            <a:r>
              <a:rPr lang="ru-RU" dirty="0" err="1" smtClean="0"/>
              <a:t>підприємства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500306"/>
            <a:ext cx="8229600" cy="3809054"/>
          </a:xfrm>
        </p:spPr>
        <p:txBody>
          <a:bodyPr>
            <a:normAutofit/>
          </a:bodyPr>
          <a:lstStyle/>
          <a:p>
            <a:r>
              <a:rPr lang="ru-RU" sz="4000" dirty="0" err="1" smtClean="0"/>
              <a:t>визначається</a:t>
            </a:r>
            <a:r>
              <a:rPr lang="ru-RU" sz="4000" dirty="0" smtClean="0"/>
              <a:t>  </a:t>
            </a:r>
            <a:r>
              <a:rPr lang="ru-RU" sz="4000" dirty="0" err="1" smtClean="0"/>
              <a:t>ефективністю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використання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техніки</a:t>
            </a:r>
            <a:r>
              <a:rPr lang="ru-RU" sz="4000" dirty="0" smtClean="0"/>
              <a:t> та </a:t>
            </a:r>
            <a:r>
              <a:rPr lang="ru-RU" sz="4000" dirty="0" err="1" smtClean="0"/>
              <a:t>необхідністю</a:t>
            </a:r>
            <a:r>
              <a:rPr lang="ru-RU" sz="4000" dirty="0" smtClean="0"/>
              <a:t> </a:t>
            </a:r>
            <a:r>
              <a:rPr lang="ru-RU" sz="4000" dirty="0" err="1" smtClean="0"/>
              <a:t>виконання</a:t>
            </a:r>
            <a:r>
              <a:rPr lang="ru-RU" sz="4000" dirty="0" smtClean="0"/>
              <a:t> комплексу </a:t>
            </a:r>
            <a:r>
              <a:rPr lang="ru-RU" sz="4000" dirty="0" err="1" smtClean="0"/>
              <a:t>механізованих</a:t>
            </a:r>
            <a:r>
              <a:rPr lang="ru-RU" sz="4000" dirty="0" smtClean="0"/>
              <a:t> </a:t>
            </a:r>
            <a:r>
              <a:rPr lang="ru-RU" sz="4000" dirty="0" err="1" smtClean="0"/>
              <a:t>робіт</a:t>
            </a:r>
            <a:r>
              <a:rPr lang="ru-RU" sz="4000" dirty="0" smtClean="0"/>
              <a:t> в </a:t>
            </a:r>
            <a:r>
              <a:rPr lang="ru-RU" sz="4000" dirty="0" err="1" smtClean="0"/>
              <a:t>оптимальні</a:t>
            </a:r>
            <a:r>
              <a:rPr lang="ru-RU" sz="4000" dirty="0" smtClean="0"/>
              <a:t> строки </a:t>
            </a:r>
            <a:r>
              <a:rPr lang="ru-RU" sz="4000" dirty="0" err="1" smtClean="0"/>
              <a:t>зумовлюють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Розрахунки</a:t>
            </a:r>
            <a:r>
              <a:rPr lang="ru-RU" dirty="0" smtClean="0"/>
              <a:t>, </a:t>
            </a:r>
            <a:r>
              <a:rPr lang="ru-RU" dirty="0" err="1" smtClean="0"/>
              <a:t>проведені</a:t>
            </a:r>
            <a:r>
              <a:rPr lang="ru-RU" dirty="0" smtClean="0"/>
              <a:t> в ННЦ «</a:t>
            </a:r>
            <a:r>
              <a:rPr lang="ru-RU" dirty="0" err="1" smtClean="0"/>
              <a:t>Інститут</a:t>
            </a:r>
            <a:r>
              <a:rPr lang="ru-RU" dirty="0" smtClean="0"/>
              <a:t> </a:t>
            </a:r>
            <a:r>
              <a:rPr lang="ru-RU" dirty="0" err="1" smtClean="0"/>
              <a:t>аграрної</a:t>
            </a:r>
            <a:r>
              <a:rPr lang="ru-RU" dirty="0" smtClean="0"/>
              <a:t> </a:t>
            </a:r>
            <a:r>
              <a:rPr lang="ru-RU" dirty="0" err="1" smtClean="0"/>
              <a:t>економіки</a:t>
            </a:r>
            <a:r>
              <a:rPr lang="ru-RU" dirty="0" smtClean="0"/>
              <a:t>», </a:t>
            </a:r>
            <a:r>
              <a:rPr lang="ru-RU" dirty="0" err="1" smtClean="0"/>
              <a:t>показують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потреби аграрного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будуть</a:t>
            </a:r>
            <a:r>
              <a:rPr lang="ru-RU" dirty="0" smtClean="0"/>
              <a:t> </a:t>
            </a:r>
            <a:r>
              <a:rPr lang="ru-RU" dirty="0" err="1" smtClean="0"/>
              <a:t>забезпечені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на 1000 га </a:t>
            </a:r>
            <a:r>
              <a:rPr lang="ru-RU" dirty="0" err="1" smtClean="0"/>
              <a:t>ріллі</a:t>
            </a:r>
            <a:r>
              <a:rPr lang="ru-RU" dirty="0" smtClean="0"/>
              <a:t> </a:t>
            </a:r>
            <a:r>
              <a:rPr lang="ru-RU" dirty="0" err="1" smtClean="0"/>
              <a:t>припадатиме</a:t>
            </a:r>
            <a:r>
              <a:rPr lang="ru-RU" dirty="0" smtClean="0"/>
              <a:t> 16-18 </a:t>
            </a:r>
            <a:r>
              <a:rPr lang="ru-RU" dirty="0" err="1" smtClean="0"/>
              <a:t>тракторів</a:t>
            </a:r>
            <a:r>
              <a:rPr lang="ru-RU" dirty="0" smtClean="0"/>
              <a:t> в </a:t>
            </a:r>
            <a:r>
              <a:rPr lang="ru-RU" dirty="0" err="1" smtClean="0"/>
              <a:t>еталонному</a:t>
            </a:r>
            <a:r>
              <a:rPr lang="ru-RU" dirty="0" smtClean="0"/>
              <a:t> </a:t>
            </a:r>
            <a:r>
              <a:rPr lang="ru-RU" dirty="0" err="1" smtClean="0"/>
              <a:t>обчисленні</a:t>
            </a:r>
            <a:r>
              <a:rPr lang="ru-RU" dirty="0" smtClean="0"/>
              <a:t> та 8-8,5 </a:t>
            </a:r>
            <a:r>
              <a:rPr lang="ru-RU" dirty="0" err="1" smtClean="0"/>
              <a:t>зернозбиральних</a:t>
            </a:r>
            <a:r>
              <a:rPr lang="ru-RU" dirty="0" smtClean="0"/>
              <a:t> </a:t>
            </a:r>
            <a:r>
              <a:rPr lang="ru-RU" dirty="0" err="1" smtClean="0"/>
              <a:t>комбайнів</a:t>
            </a:r>
            <a:r>
              <a:rPr lang="ru-RU" dirty="0" smtClean="0"/>
              <a:t> на 1000 га </a:t>
            </a:r>
            <a:r>
              <a:rPr lang="ru-RU" dirty="0" err="1" smtClean="0"/>
              <a:t>посіву</a:t>
            </a:r>
            <a:r>
              <a:rPr lang="ru-RU" dirty="0" smtClean="0"/>
              <a:t> </a:t>
            </a:r>
            <a:r>
              <a:rPr lang="ru-RU" dirty="0" err="1" smtClean="0"/>
              <a:t>зернових</a:t>
            </a:r>
            <a:r>
              <a:rPr lang="ru-RU" dirty="0" smtClean="0"/>
              <a:t> культур без </a:t>
            </a:r>
            <a:r>
              <a:rPr lang="ru-RU" dirty="0" err="1" smtClean="0"/>
              <a:t>кукурудзи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Забезпеченість </a:t>
            </a:r>
            <a:r>
              <a:rPr lang="uk-UA" dirty="0" err="1" smtClean="0"/>
              <a:t>енергозасобами</a:t>
            </a:r>
            <a:r>
              <a:rPr lang="uk-UA" dirty="0" smtClean="0"/>
              <a:t> </a:t>
            </a:r>
            <a:r>
              <a:rPr lang="uk-UA" dirty="0" smtClean="0"/>
              <a:t>іноземних </a:t>
            </a:r>
            <a:r>
              <a:rPr lang="uk-UA" dirty="0" smtClean="0"/>
              <a:t>аграрних виробників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400" i="1" dirty="0" smtClean="0"/>
              <a:t>Матеріально-технічна база аграрного </a:t>
            </a:r>
            <a:r>
              <a:rPr lang="ru-RU" sz="4400" i="1" dirty="0" err="1" smtClean="0"/>
              <a:t>підприємства</a:t>
            </a:r>
            <a:r>
              <a:rPr lang="ru-RU" sz="4400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4000" i="1" dirty="0" smtClean="0"/>
              <a:t>— </a:t>
            </a:r>
            <a:r>
              <a:rPr lang="ru-RU" sz="4000" i="1" dirty="0" err="1" smtClean="0"/>
              <a:t>це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сукупність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засобів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предметів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праці</a:t>
            </a:r>
            <a:r>
              <a:rPr lang="ru-RU" sz="4000" i="1" dirty="0" smtClean="0"/>
              <a:t>, </a:t>
            </a:r>
            <a:r>
              <a:rPr lang="ru-RU" sz="4000" i="1" dirty="0" err="1" smtClean="0"/>
              <a:t>які</a:t>
            </a:r>
            <a:r>
              <a:rPr lang="ru-RU" sz="4000" i="1" dirty="0" smtClean="0"/>
              <a:t> </a:t>
            </a:r>
            <a:r>
              <a:rPr lang="ru-RU" sz="4000" i="1" dirty="0" err="1" smtClean="0"/>
              <a:t>використовуються</a:t>
            </a:r>
            <a:r>
              <a:rPr lang="ru-RU" sz="4000" i="1" dirty="0" smtClean="0"/>
              <a:t> в аграрному </a:t>
            </a:r>
            <a:r>
              <a:rPr lang="ru-RU" sz="4000" i="1" dirty="0" err="1" smtClean="0"/>
              <a:t>виробництві</a:t>
            </a:r>
            <a:r>
              <a:rPr lang="ru-RU" sz="4000" i="1" dirty="0" smtClean="0"/>
              <a:t>:</a:t>
            </a:r>
          </a:p>
          <a:p>
            <a:r>
              <a:rPr lang="ru-RU" sz="4000" dirty="0" err="1" smtClean="0"/>
              <a:t>включає</a:t>
            </a:r>
            <a:r>
              <a:rPr lang="ru-RU" sz="4000" dirty="0" smtClean="0"/>
              <a:t> </a:t>
            </a:r>
            <a:r>
              <a:rPr lang="ru-RU" sz="4000" dirty="0" err="1" smtClean="0"/>
              <a:t>речові</a:t>
            </a:r>
            <a:r>
              <a:rPr lang="ru-RU" sz="4000" dirty="0" smtClean="0"/>
              <a:t> </a:t>
            </a:r>
            <a:r>
              <a:rPr lang="ru-RU" sz="4000" dirty="0" err="1" smtClean="0"/>
              <a:t>елементи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продуктивних</a:t>
            </a:r>
            <a:r>
              <a:rPr lang="ru-RU" sz="4000" dirty="0" smtClean="0"/>
              <a:t> сил </a:t>
            </a:r>
            <a:r>
              <a:rPr lang="ru-RU" sz="4000" dirty="0" err="1" smtClean="0"/>
              <a:t>галузі</a:t>
            </a:r>
            <a:r>
              <a:rPr lang="ru-RU" sz="4000" dirty="0" smtClean="0"/>
              <a:t>;</a:t>
            </a:r>
          </a:p>
          <a:p>
            <a:r>
              <a:rPr lang="ru-RU" sz="4000" dirty="0" smtClean="0"/>
              <a:t> </a:t>
            </a:r>
            <a:r>
              <a:rPr lang="ru-RU" sz="4000" dirty="0" err="1" smtClean="0"/>
              <a:t>створює</a:t>
            </a:r>
            <a:r>
              <a:rPr lang="ru-RU" sz="4000" dirty="0" smtClean="0"/>
              <a:t> </a:t>
            </a:r>
            <a:r>
              <a:rPr lang="ru-RU" sz="4000" dirty="0" err="1" smtClean="0"/>
              <a:t>відповідні</a:t>
            </a:r>
            <a:r>
              <a:rPr lang="ru-RU" sz="4000" dirty="0" smtClean="0"/>
              <a:t> </a:t>
            </a:r>
            <a:r>
              <a:rPr lang="ru-RU" sz="4000" dirty="0" err="1" smtClean="0"/>
              <a:t>матеріальні</a:t>
            </a:r>
            <a:r>
              <a:rPr lang="ru-RU" sz="4000" dirty="0" smtClean="0"/>
              <a:t> </a:t>
            </a:r>
            <a:r>
              <a:rPr lang="ru-RU" sz="4000" dirty="0" err="1" smtClean="0"/>
              <a:t>умови</a:t>
            </a:r>
            <a:r>
              <a:rPr lang="ru-RU" sz="4000" dirty="0" smtClean="0"/>
              <a:t> </a:t>
            </a:r>
            <a:r>
              <a:rPr lang="ru-RU" sz="4000" dirty="0" err="1" smtClean="0"/>
              <a:t>виробництва</a:t>
            </a:r>
            <a:r>
              <a:rPr lang="ru-RU" sz="4000" dirty="0" smtClean="0"/>
              <a:t> </a:t>
            </a:r>
            <a:r>
              <a:rPr lang="ru-RU" sz="4000" dirty="0" err="1" smtClean="0"/>
              <a:t>аграрної</a:t>
            </a:r>
            <a:r>
              <a:rPr lang="ru-RU" sz="4000" dirty="0" smtClean="0"/>
              <a:t> </a:t>
            </a:r>
            <a:r>
              <a:rPr lang="ru-RU" sz="4000" dirty="0" err="1" smtClean="0"/>
              <a:t>продукції</a:t>
            </a:r>
            <a:r>
              <a:rPr lang="ru-RU" sz="4000" dirty="0" smtClean="0"/>
              <a:t>. </a:t>
            </a:r>
            <a:endParaRPr lang="ru-RU" sz="4000" i="1" dirty="0" smtClean="0"/>
          </a:p>
          <a:p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 smtClean="0"/>
              <a:t>Сучасний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переоснащення</a:t>
            </a:r>
            <a:r>
              <a:rPr lang="ru-RU" dirty="0" smtClean="0"/>
              <a:t> аграрного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істотним</a:t>
            </a:r>
            <a:r>
              <a:rPr lang="ru-RU" dirty="0" smtClean="0"/>
              <a:t> </a:t>
            </a:r>
            <a:r>
              <a:rPr lang="ru-RU" dirty="0" err="1" smtClean="0"/>
              <a:t>ускладненням</a:t>
            </a:r>
            <a:r>
              <a:rPr lang="ru-RU" dirty="0" smtClean="0"/>
              <a:t> машин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механізмів</a:t>
            </a:r>
            <a:r>
              <a:rPr lang="ru-RU" dirty="0" smtClean="0"/>
              <a:t> у конструктивному </a:t>
            </a:r>
            <a:r>
              <a:rPr lang="ru-RU" dirty="0" err="1" smtClean="0"/>
              <a:t>відношенні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вимагає</a:t>
            </a:r>
            <a:r>
              <a:rPr lang="ru-RU" dirty="0" smtClean="0"/>
              <a:t> </a:t>
            </a:r>
            <a:r>
              <a:rPr lang="ru-RU" dirty="0" err="1" smtClean="0"/>
              <a:t>удосконалення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обслуговування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зберігання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експлуатації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важливого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набуває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 </a:t>
            </a:r>
            <a:r>
              <a:rPr lang="ru-RU" dirty="0" err="1" smtClean="0"/>
              <a:t>фінансування</a:t>
            </a:r>
            <a:r>
              <a:rPr lang="ru-RU" dirty="0" smtClean="0"/>
              <a:t> </a:t>
            </a:r>
            <a:r>
              <a:rPr lang="ru-RU" dirty="0" err="1" smtClean="0"/>
              <a:t>розвитку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на </a:t>
            </a:r>
            <a:r>
              <a:rPr lang="ru-RU" dirty="0" err="1" smtClean="0"/>
              <a:t>основі</a:t>
            </a:r>
            <a:r>
              <a:rPr lang="ru-RU" dirty="0" smtClean="0"/>
              <a:t> </a:t>
            </a:r>
            <a:r>
              <a:rPr lang="ru-RU" dirty="0" err="1" smtClean="0"/>
              <a:t>придбання</a:t>
            </a:r>
            <a:r>
              <a:rPr lang="ru-RU" dirty="0" smtClean="0"/>
              <a:t> </a:t>
            </a:r>
            <a:r>
              <a:rPr lang="ru-RU" dirty="0" err="1" smtClean="0"/>
              <a:t>високопродуктивної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дорогої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важливим</a:t>
            </a:r>
            <a:r>
              <a:rPr lang="ru-RU" dirty="0" smtClean="0"/>
              <a:t> </a:t>
            </a:r>
            <a:r>
              <a:rPr lang="ru-RU" dirty="0" err="1" smtClean="0"/>
              <a:t>напрямом</a:t>
            </a:r>
            <a:r>
              <a:rPr lang="ru-RU" dirty="0" smtClean="0"/>
              <a:t> </a:t>
            </a:r>
            <a:r>
              <a:rPr lang="ru-RU" dirty="0" err="1" smtClean="0"/>
              <a:t>технічного</a:t>
            </a:r>
            <a:r>
              <a:rPr lang="ru-RU" dirty="0" smtClean="0"/>
              <a:t> </a:t>
            </a:r>
            <a:r>
              <a:rPr lang="ru-RU" dirty="0" err="1" smtClean="0"/>
              <a:t>переозброєння</a:t>
            </a:r>
            <a:r>
              <a:rPr lang="ru-RU" dirty="0" smtClean="0"/>
              <a:t>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b="1" dirty="0" err="1" smtClean="0"/>
              <a:t>лізинг</a:t>
            </a:r>
            <a:r>
              <a:rPr lang="ru-RU" b="1" dirty="0" smtClean="0"/>
              <a:t>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Лізинг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підприємницька</a:t>
            </a:r>
            <a:r>
              <a:rPr lang="ru-RU" dirty="0" smtClean="0"/>
              <a:t> </a:t>
            </a:r>
            <a:r>
              <a:rPr lang="ru-RU" dirty="0" err="1" smtClean="0"/>
              <a:t>діяльність</a:t>
            </a:r>
            <a:r>
              <a:rPr lang="ru-RU" dirty="0" smtClean="0"/>
              <a:t>, яка </a:t>
            </a:r>
            <a:r>
              <a:rPr lang="ru-RU" dirty="0" err="1" smtClean="0"/>
              <a:t>спрямована</a:t>
            </a:r>
            <a:r>
              <a:rPr lang="ru-RU" dirty="0" smtClean="0"/>
              <a:t> на </a:t>
            </a:r>
            <a:r>
              <a:rPr lang="ru-RU" dirty="0" err="1" smtClean="0"/>
              <a:t>інвестування</a:t>
            </a:r>
            <a:r>
              <a:rPr lang="ru-RU" dirty="0" smtClean="0"/>
              <a:t> </a:t>
            </a:r>
            <a:r>
              <a:rPr lang="ru-RU" dirty="0" err="1" smtClean="0"/>
              <a:t>фінансових</a:t>
            </a:r>
            <a:r>
              <a:rPr lang="ru-RU" dirty="0" smtClean="0"/>
              <a:t> </a:t>
            </a:r>
            <a:r>
              <a:rPr lang="ru-RU" dirty="0" err="1" smtClean="0"/>
              <a:t>коштів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полягає</a:t>
            </a:r>
            <a:r>
              <a:rPr lang="ru-RU" dirty="0" smtClean="0"/>
              <a:t> в </a:t>
            </a:r>
            <a:r>
              <a:rPr lang="ru-RU" dirty="0" err="1" smtClean="0"/>
              <a:t>наданні</a:t>
            </a:r>
            <a:r>
              <a:rPr lang="ru-RU" dirty="0" smtClean="0"/>
              <a:t> </a:t>
            </a:r>
            <a:r>
              <a:rPr lang="ru-RU" dirty="0" err="1" smtClean="0"/>
              <a:t>лізингодавцем</a:t>
            </a:r>
            <a:r>
              <a:rPr lang="ru-RU" dirty="0" smtClean="0"/>
              <a:t> у </a:t>
            </a:r>
            <a:r>
              <a:rPr lang="ru-RU" dirty="0" err="1" smtClean="0"/>
              <a:t>виключне</a:t>
            </a:r>
            <a:r>
              <a:rPr lang="ru-RU" dirty="0" smtClean="0"/>
              <a:t> </a:t>
            </a:r>
            <a:r>
              <a:rPr lang="ru-RU" dirty="0" err="1" smtClean="0"/>
              <a:t>користування</a:t>
            </a:r>
            <a:r>
              <a:rPr lang="ru-RU" dirty="0" smtClean="0"/>
              <a:t> на </a:t>
            </a:r>
            <a:r>
              <a:rPr lang="ru-RU" dirty="0" err="1" smtClean="0"/>
              <a:t>визначений</a:t>
            </a:r>
            <a:r>
              <a:rPr lang="ru-RU" dirty="0" smtClean="0"/>
              <a:t> строк </a:t>
            </a:r>
            <a:r>
              <a:rPr lang="ru-RU" dirty="0" err="1" smtClean="0"/>
              <a:t>лізингоодержувачу</a:t>
            </a:r>
            <a:r>
              <a:rPr lang="ru-RU" dirty="0" smtClean="0"/>
              <a:t> майна за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сплати</a:t>
            </a:r>
            <a:r>
              <a:rPr lang="ru-RU" dirty="0" smtClean="0"/>
              <a:t> ним </a:t>
            </a:r>
            <a:r>
              <a:rPr lang="ru-RU" dirty="0" err="1" smtClean="0"/>
              <a:t>періодичних</a:t>
            </a:r>
            <a:r>
              <a:rPr lang="ru-RU" dirty="0" smtClean="0"/>
              <a:t> </a:t>
            </a:r>
            <a:r>
              <a:rPr lang="ru-RU" dirty="0" err="1" smtClean="0"/>
              <a:t>лізингових</a:t>
            </a:r>
            <a:r>
              <a:rPr lang="ru-RU" dirty="0" smtClean="0"/>
              <a:t> </a:t>
            </a:r>
            <a:r>
              <a:rPr lang="ru-RU" dirty="0" err="1" smtClean="0"/>
              <a:t>платежів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визначення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 дано </a:t>
            </a:r>
            <a:r>
              <a:rPr lang="ru-RU" dirty="0" err="1" smtClean="0"/>
              <a:t>відповідно</a:t>
            </a:r>
            <a:r>
              <a:rPr lang="ru-RU" dirty="0" smtClean="0"/>
              <a:t> до Закону </a:t>
            </a:r>
            <a:r>
              <a:rPr lang="ru-RU" dirty="0" err="1" smtClean="0"/>
              <a:t>України</a:t>
            </a:r>
            <a:r>
              <a:rPr lang="ru-RU" dirty="0" smtClean="0"/>
              <a:t> «Про </a:t>
            </a:r>
            <a:r>
              <a:rPr lang="ru-RU" dirty="0" err="1" smtClean="0"/>
              <a:t>лізинг</a:t>
            </a:r>
            <a:r>
              <a:rPr lang="ru-RU" dirty="0" smtClean="0"/>
              <a:t>».</a:t>
            </a:r>
          </a:p>
          <a:p>
            <a:r>
              <a:rPr lang="ru-RU" b="1" i="1" dirty="0" smtClean="0"/>
              <a:t>Лізинг </a:t>
            </a:r>
            <a:r>
              <a:rPr lang="ru-RU" dirty="0" smtClean="0"/>
              <a:t>(</a:t>
            </a:r>
            <a:r>
              <a:rPr lang="ru-RU" dirty="0" err="1" smtClean="0"/>
              <a:t>анг</a:t>
            </a:r>
            <a:r>
              <a:rPr lang="ru-RU" dirty="0" smtClean="0"/>
              <a:t>. </a:t>
            </a:r>
            <a:r>
              <a:rPr lang="ru-RU" dirty="0" err="1" smtClean="0"/>
              <a:t>leasing</a:t>
            </a:r>
            <a:r>
              <a:rPr lang="ru-RU" dirty="0" smtClean="0"/>
              <a:t> - </a:t>
            </a:r>
            <a:r>
              <a:rPr lang="ru-RU" dirty="0" err="1" smtClean="0"/>
              <a:t>оренда</a:t>
            </a:r>
            <a:r>
              <a:rPr lang="ru-RU" dirty="0" smtClean="0"/>
              <a:t>)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як </a:t>
            </a:r>
            <a:r>
              <a:rPr lang="ru-RU" dirty="0" err="1" smtClean="0"/>
              <a:t>довготермінову</a:t>
            </a:r>
            <a:r>
              <a:rPr lang="ru-RU" dirty="0" smtClean="0"/>
              <a:t> </a:t>
            </a:r>
            <a:r>
              <a:rPr lang="ru-RU" dirty="0" err="1" smtClean="0"/>
              <a:t>оренду</a:t>
            </a:r>
            <a:r>
              <a:rPr lang="ru-RU" dirty="0" smtClean="0"/>
              <a:t> машин, </a:t>
            </a:r>
            <a:r>
              <a:rPr lang="ru-RU" dirty="0" err="1" smtClean="0"/>
              <a:t>обладнання</a:t>
            </a:r>
            <a:r>
              <a:rPr lang="ru-RU" dirty="0" smtClean="0"/>
              <a:t>, </a:t>
            </a:r>
            <a:r>
              <a:rPr lang="ru-RU" dirty="0" err="1" smtClean="0"/>
              <a:t>транспортних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, </a:t>
            </a:r>
            <a:r>
              <a:rPr lang="ru-RU" dirty="0" err="1" smtClean="0"/>
              <a:t>виробничих</a:t>
            </a:r>
            <a:r>
              <a:rPr lang="ru-RU" dirty="0" smtClean="0"/>
              <a:t> </a:t>
            </a:r>
            <a:r>
              <a:rPr lang="ru-RU" dirty="0" err="1" smtClean="0"/>
              <a:t>споруд</a:t>
            </a:r>
            <a:r>
              <a:rPr lang="ru-RU" dirty="0" smtClean="0"/>
              <a:t> на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поворотності</a:t>
            </a:r>
            <a:r>
              <a:rPr lang="ru-RU" dirty="0" smtClean="0"/>
              <a:t>, </a:t>
            </a:r>
            <a:r>
              <a:rPr lang="ru-RU" dirty="0" err="1" smtClean="0"/>
              <a:t>терміновості</a:t>
            </a:r>
            <a:r>
              <a:rPr lang="ru-RU" dirty="0" smtClean="0"/>
              <a:t> та </a:t>
            </a:r>
            <a:r>
              <a:rPr lang="ru-RU" dirty="0" err="1" smtClean="0"/>
              <a:t>платності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на </a:t>
            </a:r>
            <a:r>
              <a:rPr lang="ru-RU" dirty="0" err="1" smtClean="0"/>
              <a:t>підставі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договору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орендодавцем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орендарем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передбачає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наступного</a:t>
            </a:r>
            <a:r>
              <a:rPr lang="ru-RU" dirty="0" smtClean="0"/>
              <a:t> </a:t>
            </a:r>
            <a:r>
              <a:rPr lang="ru-RU" dirty="0" err="1" smtClean="0"/>
              <a:t>викупу</a:t>
            </a:r>
            <a:r>
              <a:rPr lang="ru-RU" dirty="0" smtClean="0"/>
              <a:t> </a:t>
            </a:r>
            <a:r>
              <a:rPr lang="ru-RU" dirty="0" err="1" smtClean="0"/>
              <a:t>орендарем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smtClean="0"/>
              <a:t>В</a:t>
            </a:r>
            <a:r>
              <a:rPr lang="ru-RU" dirty="0" err="1" smtClean="0"/>
              <a:t>изначення</a:t>
            </a:r>
            <a:r>
              <a:rPr lang="ru-RU" dirty="0" smtClean="0"/>
              <a:t> </a:t>
            </a:r>
            <a:r>
              <a:rPr lang="ru-RU" i="1" dirty="0" err="1" smtClean="0"/>
              <a:t>лізингу</a:t>
            </a:r>
            <a:r>
              <a:rPr lang="ru-RU" i="1" dirty="0" smtClean="0"/>
              <a:t> </a:t>
            </a:r>
            <a:r>
              <a:rPr lang="ru-RU" dirty="0" err="1" smtClean="0"/>
              <a:t>Світовим</a:t>
            </a:r>
            <a:r>
              <a:rPr lang="ru-RU" dirty="0" smtClean="0"/>
              <a:t> банком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контрактні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сторонами,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стороні</a:t>
            </a:r>
            <a:r>
              <a:rPr lang="ru-RU" dirty="0" smtClean="0"/>
              <a:t> </a:t>
            </a:r>
            <a:r>
              <a:rPr lang="ru-RU" dirty="0" err="1" smtClean="0"/>
              <a:t>використовувати</a:t>
            </a:r>
            <a:r>
              <a:rPr lang="ru-RU" dirty="0" smtClean="0"/>
              <a:t> </a:t>
            </a:r>
            <a:r>
              <a:rPr lang="ru-RU" dirty="0" err="1" smtClean="0"/>
              <a:t>майно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власністю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сторони</a:t>
            </a:r>
            <a:r>
              <a:rPr lang="ru-RU" dirty="0" smtClean="0"/>
              <a:t>, в </a:t>
            </a:r>
            <a:r>
              <a:rPr lang="ru-RU" dirty="0" err="1" smtClean="0"/>
              <a:t>обмін</a:t>
            </a:r>
            <a:r>
              <a:rPr lang="ru-RU" dirty="0" smtClean="0"/>
              <a:t> на </a:t>
            </a:r>
            <a:r>
              <a:rPr lang="ru-RU" dirty="0" err="1" smtClean="0"/>
              <a:t>обумовлені</a:t>
            </a:r>
            <a:r>
              <a:rPr lang="ru-RU" dirty="0" smtClean="0"/>
              <a:t> контрактом </a:t>
            </a:r>
            <a:r>
              <a:rPr lang="ru-RU" dirty="0" err="1" smtClean="0"/>
              <a:t>періодичні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.</a:t>
            </a:r>
            <a:endParaRPr lang="ru-RU" dirty="0" smtClean="0"/>
          </a:p>
          <a:p>
            <a:r>
              <a:rPr lang="ru-RU" dirty="0" smtClean="0"/>
              <a:t>Лізинг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розглядати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як </a:t>
            </a:r>
            <a:r>
              <a:rPr lang="ru-RU" dirty="0" err="1" smtClean="0"/>
              <a:t>різновид</a:t>
            </a:r>
            <a:r>
              <a:rPr lang="ru-RU" dirty="0" smtClean="0"/>
              <a:t> </a:t>
            </a:r>
            <a:r>
              <a:rPr lang="ru-RU" dirty="0" err="1" smtClean="0"/>
              <a:t>довготермінового</a:t>
            </a:r>
            <a:r>
              <a:rPr lang="ru-RU" dirty="0" smtClean="0"/>
              <a:t> кредиту, </a:t>
            </a:r>
            <a:r>
              <a:rPr lang="ru-RU" dirty="0" err="1" smtClean="0"/>
              <a:t>наданого</a:t>
            </a:r>
            <a:r>
              <a:rPr lang="ru-RU" dirty="0" smtClean="0"/>
              <a:t> в </a:t>
            </a:r>
            <a:r>
              <a:rPr lang="ru-RU" dirty="0" err="1" smtClean="0"/>
              <a:t>натуральній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погашається</a:t>
            </a:r>
            <a:r>
              <a:rPr lang="ru-RU" dirty="0" smtClean="0"/>
              <a:t> </a:t>
            </a:r>
            <a:r>
              <a:rPr lang="ru-RU" dirty="0" err="1" smtClean="0"/>
              <a:t>лізингоодержувачем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розстрочку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b="1" dirty="0" smtClean="0"/>
              <a:t>Лізинг </a:t>
            </a:r>
            <a:r>
              <a:rPr lang="ru-RU" dirty="0" smtClean="0"/>
              <a:t>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b="1" dirty="0" err="1" smtClean="0"/>
              <a:t>поєднання</a:t>
            </a:r>
            <a:r>
              <a:rPr lang="ru-RU" b="1" dirty="0" smtClean="0"/>
              <a:t> </a:t>
            </a:r>
            <a:r>
              <a:rPr lang="ru-RU" b="1" dirty="0" err="1" smtClean="0"/>
              <a:t>оренди</a:t>
            </a:r>
            <a:r>
              <a:rPr lang="ru-RU" b="1" dirty="0" smtClean="0"/>
              <a:t> </a:t>
            </a:r>
            <a:r>
              <a:rPr lang="ru-RU" b="1" dirty="0" err="1" smtClean="0"/>
              <a:t>і</a:t>
            </a:r>
            <a:r>
              <a:rPr lang="ru-RU" b="1" dirty="0" smtClean="0"/>
              <a:t> кредиту. </a:t>
            </a:r>
            <a:r>
              <a:rPr lang="ru-RU" dirty="0" smtClean="0"/>
              <a:t>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оплати — коштами, товарами та </a:t>
            </a:r>
            <a:r>
              <a:rPr lang="ru-RU" dirty="0" err="1" smtClean="0"/>
              <a:t>послугами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Значення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 д</a:t>
            </a:r>
            <a:r>
              <a:rPr lang="ru-RU" dirty="0" smtClean="0"/>
              <a:t>ля </a:t>
            </a:r>
            <a:r>
              <a:rPr lang="ru-RU" dirty="0" err="1" smtClean="0"/>
              <a:t>аграрних</a:t>
            </a:r>
            <a:r>
              <a:rPr lang="ru-RU" dirty="0" smtClean="0"/>
              <a:t> </a:t>
            </a:r>
            <a:r>
              <a:rPr lang="ru-RU" dirty="0" err="1" smtClean="0"/>
              <a:t>підприємств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-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одержання</a:t>
            </a:r>
            <a:r>
              <a:rPr lang="ru-RU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користування</a:t>
            </a:r>
            <a:r>
              <a:rPr lang="ru-RU" dirty="0" smtClean="0"/>
              <a:t> </a:t>
            </a:r>
            <a:r>
              <a:rPr lang="ru-RU" dirty="0" err="1" smtClean="0"/>
              <a:t>дорогої</a:t>
            </a:r>
            <a:r>
              <a:rPr lang="ru-RU" dirty="0" smtClean="0"/>
              <a:t> </a:t>
            </a:r>
            <a:r>
              <a:rPr lang="ru-RU" dirty="0" err="1" smtClean="0"/>
              <a:t>високопродуктивної</a:t>
            </a:r>
            <a:r>
              <a:rPr lang="ru-RU" dirty="0" smtClean="0"/>
              <a:t> </a:t>
            </a:r>
            <a:r>
              <a:rPr lang="ru-RU" dirty="0" err="1" smtClean="0"/>
              <a:t>техніки</a:t>
            </a:r>
            <a:r>
              <a:rPr lang="ru-RU" dirty="0" smtClean="0"/>
              <a:t> </a:t>
            </a:r>
            <a:r>
              <a:rPr lang="ru-RU" dirty="0" smtClean="0"/>
              <a:t>без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одноразових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швидко</a:t>
            </a:r>
            <a:r>
              <a:rPr lang="ru-RU" dirty="0" smtClean="0"/>
              <a:t> </a:t>
            </a:r>
            <a:r>
              <a:rPr lang="ru-RU" dirty="0" err="1" smtClean="0"/>
              <a:t>удосконалити</a:t>
            </a:r>
            <a:r>
              <a:rPr lang="ru-RU" dirty="0" smtClean="0"/>
              <a:t> свою </a:t>
            </a:r>
            <a:r>
              <a:rPr lang="ru-RU" dirty="0" err="1" smtClean="0"/>
              <a:t>матеріально-технічну</a:t>
            </a:r>
            <a:r>
              <a:rPr lang="ru-RU" dirty="0" smtClean="0"/>
              <a:t> </a:t>
            </a:r>
            <a:r>
              <a:rPr lang="ru-RU" dirty="0" smtClean="0"/>
              <a:t>базу;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лізингові</a:t>
            </a:r>
            <a:r>
              <a:rPr lang="ru-RU" dirty="0" smtClean="0"/>
              <a:t> </a:t>
            </a:r>
            <a:r>
              <a:rPr lang="ru-RU" dirty="0" err="1" smtClean="0"/>
              <a:t>платежі</a:t>
            </a:r>
            <a:r>
              <a:rPr lang="ru-RU" dirty="0" smtClean="0"/>
              <a:t> </a:t>
            </a:r>
            <a:r>
              <a:rPr lang="ru-RU" dirty="0" err="1" smtClean="0"/>
              <a:t>здійснюються</a:t>
            </a:r>
            <a:r>
              <a:rPr lang="ru-RU" dirty="0" smtClean="0"/>
              <a:t> у </a:t>
            </a:r>
            <a:r>
              <a:rPr lang="ru-RU" dirty="0" err="1" smtClean="0"/>
              <a:t>формі</a:t>
            </a:r>
            <a:r>
              <a:rPr lang="ru-RU" dirty="0" smtClean="0"/>
              <a:t> </a:t>
            </a:r>
            <a:r>
              <a:rPr lang="ru-RU" dirty="0" err="1" smtClean="0"/>
              <a:t>поточних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, не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відсотки</a:t>
            </a:r>
            <a:r>
              <a:rPr lang="ru-RU" dirty="0" smtClean="0"/>
              <a:t> та </a:t>
            </a:r>
            <a:r>
              <a:rPr lang="ru-RU" dirty="0" err="1" smtClean="0"/>
              <a:t>амортизаційні</a:t>
            </a:r>
            <a:r>
              <a:rPr lang="ru-RU" dirty="0" smtClean="0"/>
              <a:t> </a:t>
            </a:r>
            <a:r>
              <a:rPr lang="ru-RU" dirty="0" err="1" smtClean="0"/>
              <a:t>відрахування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Лізинг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smtClean="0"/>
              <a:t>за договором,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правові</a:t>
            </a:r>
            <a:r>
              <a:rPr lang="ru-RU" dirty="0" smtClean="0"/>
              <a:t> </a:t>
            </a:r>
            <a:r>
              <a:rPr lang="ru-RU" dirty="0" err="1" smtClean="0"/>
              <a:t>відносини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суб'єктами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залежно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особливостей</a:t>
            </a:r>
            <a:r>
              <a:rPr lang="ru-RU" dirty="0" smtClean="0"/>
              <a:t> </a:t>
            </a:r>
            <a:r>
              <a:rPr lang="ru-RU" dirty="0" err="1" smtClean="0"/>
              <a:t>здійснення</a:t>
            </a:r>
            <a:r>
              <a:rPr lang="ru-RU" dirty="0" smtClean="0"/>
              <a:t> </a:t>
            </a:r>
            <a:r>
              <a:rPr lang="ru-RU" dirty="0" err="1" smtClean="0"/>
              <a:t>лізингових</a:t>
            </a:r>
            <a:r>
              <a:rPr lang="ru-RU" dirty="0" smtClean="0"/>
              <a:t> </a:t>
            </a:r>
            <a:r>
              <a:rPr lang="ru-RU" dirty="0" err="1" smtClean="0"/>
              <a:t>операцій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ru-RU" b="1" dirty="0" err="1" smtClean="0"/>
              <a:t>фінансовий</a:t>
            </a:r>
            <a:r>
              <a:rPr lang="ru-RU" b="1" dirty="0" smtClean="0"/>
              <a:t>;</a:t>
            </a:r>
          </a:p>
          <a:p>
            <a:pPr>
              <a:buFontTx/>
              <a:buChar char="-"/>
            </a:pPr>
            <a:r>
              <a:rPr lang="ru-RU" b="1" dirty="0" err="1" smtClean="0"/>
              <a:t>оперативний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Фінансовий</a:t>
            </a:r>
            <a:r>
              <a:rPr lang="ru-RU" i="1" dirty="0" smtClean="0"/>
              <a:t> </a:t>
            </a:r>
            <a:r>
              <a:rPr lang="ru-RU" i="1" dirty="0" err="1" smtClean="0"/>
              <a:t>лізинг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лізинговий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передбачено</a:t>
            </a:r>
            <a:r>
              <a:rPr lang="ru-RU" dirty="0" smtClean="0"/>
              <a:t> </a:t>
            </a:r>
            <a:r>
              <a:rPr lang="ru-RU" dirty="0" err="1" smtClean="0"/>
              <a:t>виплату</a:t>
            </a:r>
            <a:r>
              <a:rPr lang="ru-RU" dirty="0" smtClean="0"/>
              <a:t> за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договору </a:t>
            </a:r>
            <a:r>
              <a:rPr lang="ru-RU" dirty="0" err="1" smtClean="0"/>
              <a:t>суми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дорівнює</a:t>
            </a:r>
            <a:r>
              <a:rPr lang="ru-RU" dirty="0" smtClean="0"/>
              <a:t> </a:t>
            </a:r>
            <a:r>
              <a:rPr lang="ru-RU" dirty="0" err="1" smtClean="0"/>
              <a:t>повній</a:t>
            </a:r>
            <a:r>
              <a:rPr lang="ru-RU" dirty="0" smtClean="0"/>
              <a:t> </a:t>
            </a:r>
            <a:r>
              <a:rPr lang="ru-RU" dirty="0" err="1" smtClean="0"/>
              <a:t>амортизації</a:t>
            </a:r>
            <a:r>
              <a:rPr lang="ru-RU" dirty="0" smtClean="0"/>
              <a:t> машин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устаткування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не </a:t>
            </a:r>
            <a:r>
              <a:rPr lang="ru-RU" dirty="0" err="1" smtClean="0"/>
              <a:t>менше</a:t>
            </a:r>
            <a:r>
              <a:rPr lang="ru-RU" dirty="0" smtClean="0"/>
              <a:t> 60 % </a:t>
            </a:r>
            <a:r>
              <a:rPr lang="ru-RU" dirty="0" err="1" smtClean="0"/>
              <a:t>вартості</a:t>
            </a:r>
            <a:r>
              <a:rPr lang="ru-RU" dirty="0" smtClean="0"/>
              <a:t> </a:t>
            </a:r>
            <a:r>
              <a:rPr lang="ru-RU" dirty="0" err="1" smtClean="0"/>
              <a:t>об'єкта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. </a:t>
            </a:r>
            <a:endParaRPr lang="ru-RU" dirty="0" smtClean="0"/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строку договору </a:t>
            </a:r>
            <a:r>
              <a:rPr lang="ru-RU" dirty="0" err="1" smtClean="0"/>
              <a:t>фінансового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 переходить у </a:t>
            </a:r>
            <a:r>
              <a:rPr lang="ru-RU" dirty="0" err="1" smtClean="0"/>
              <a:t>власність</a:t>
            </a:r>
            <a:r>
              <a:rPr lang="ru-RU" dirty="0" smtClean="0"/>
              <a:t> </a:t>
            </a:r>
            <a:r>
              <a:rPr lang="ru-RU" dirty="0" err="1" smtClean="0"/>
              <a:t>лізингоодержувача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викупається</a:t>
            </a:r>
            <a:r>
              <a:rPr lang="ru-RU" dirty="0" smtClean="0"/>
              <a:t> ним за </a:t>
            </a:r>
            <a:r>
              <a:rPr lang="ru-RU" dirty="0" err="1" smtClean="0"/>
              <a:t>залишковою</a:t>
            </a:r>
            <a:r>
              <a:rPr lang="ru-RU" dirty="0" smtClean="0"/>
              <a:t> </a:t>
            </a:r>
            <a:r>
              <a:rPr lang="ru-RU" dirty="0" err="1" smtClean="0"/>
              <a:t>вартістю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err="1" smtClean="0"/>
              <a:t>Оперативний</a:t>
            </a:r>
            <a:r>
              <a:rPr lang="ru-RU" i="1" dirty="0" smtClean="0"/>
              <a:t> </a:t>
            </a:r>
            <a:r>
              <a:rPr lang="ru-RU" i="1" dirty="0" err="1" smtClean="0"/>
              <a:t>лізинг</a:t>
            </a:r>
            <a:r>
              <a:rPr lang="ru-RU" i="1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договір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укладають</a:t>
            </a:r>
            <a:r>
              <a:rPr lang="ru-RU" dirty="0" smtClean="0"/>
              <a:t> на короткий </a:t>
            </a:r>
            <a:r>
              <a:rPr lang="ru-RU" dirty="0" err="1" smtClean="0"/>
              <a:t>термін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менший</a:t>
            </a:r>
            <a:r>
              <a:rPr lang="ru-RU" dirty="0" smtClean="0"/>
              <a:t> за </a:t>
            </a:r>
            <a:r>
              <a:rPr lang="ru-RU" dirty="0" err="1" smtClean="0"/>
              <a:t>амортизаційний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</a:t>
            </a:r>
            <a:r>
              <a:rPr lang="ru-RU" dirty="0" err="1" smtClean="0"/>
              <a:t>орендованих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закінчення</a:t>
            </a:r>
            <a:r>
              <a:rPr lang="ru-RU" dirty="0" smtClean="0"/>
              <a:t> строку договору оперативного </a:t>
            </a:r>
            <a:r>
              <a:rPr lang="ru-RU" dirty="0" err="1" smtClean="0"/>
              <a:t>лізингу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продовжений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об'єкт</a:t>
            </a:r>
            <a:r>
              <a:rPr lang="ru-RU" dirty="0" smtClean="0"/>
              <a:t> </a:t>
            </a:r>
            <a:r>
              <a:rPr lang="ru-RU" dirty="0" err="1" smtClean="0"/>
              <a:t>лізингу</a:t>
            </a:r>
            <a:r>
              <a:rPr lang="ru-RU" dirty="0" smtClean="0"/>
              <a:t> </a:t>
            </a:r>
            <a:r>
              <a:rPr lang="ru-RU" dirty="0" err="1" smtClean="0"/>
              <a:t>підлягає</a:t>
            </a:r>
            <a:r>
              <a:rPr lang="ru-RU" dirty="0" smtClean="0"/>
              <a:t> </a:t>
            </a:r>
            <a:r>
              <a:rPr lang="ru-RU" dirty="0" err="1" smtClean="0"/>
              <a:t>поверненню</a:t>
            </a:r>
            <a:r>
              <a:rPr lang="ru-RU" dirty="0" smtClean="0"/>
              <a:t> </a:t>
            </a:r>
            <a:r>
              <a:rPr lang="ru-RU" dirty="0" err="1" smtClean="0"/>
              <a:t>лізингодавцю</a:t>
            </a:r>
            <a:r>
              <a:rPr lang="ru-RU" dirty="0" smtClean="0"/>
              <a:t>, </a:t>
            </a:r>
            <a:r>
              <a:rPr lang="ru-RU" dirty="0" err="1" smtClean="0"/>
              <a:t>тобто</a:t>
            </a:r>
            <a:r>
              <a:rPr lang="ru-RU" dirty="0" smtClean="0"/>
              <a:t> </a:t>
            </a:r>
            <a:r>
              <a:rPr lang="ru-RU" dirty="0" err="1" smtClean="0"/>
              <a:t>власнику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14290"/>
            <a:ext cx="8229600" cy="1428760"/>
          </a:xfrm>
        </p:spPr>
        <p:txBody>
          <a:bodyPr>
            <a:normAutofit fontScale="90000"/>
          </a:bodyPr>
          <a:lstStyle/>
          <a:p>
            <a:r>
              <a:rPr lang="ru-RU" sz="3100" i="1" dirty="0" err="1" smtClean="0"/>
              <a:t>Показники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ефективності</a:t>
            </a:r>
            <a:r>
              <a:rPr lang="ru-RU" sz="3100" i="1" dirty="0" smtClean="0"/>
              <a:t> </a:t>
            </a:r>
            <a:r>
              <a:rPr lang="ru-RU" sz="3100" i="1" dirty="0" err="1" smtClean="0"/>
              <a:t>використання</a:t>
            </a:r>
            <a:r>
              <a:rPr lang="ru-RU" sz="3100" i="1" dirty="0" smtClean="0"/>
              <a:t> машинно-тракторного парку в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i="1" dirty="0" err="1" smtClean="0"/>
              <a:t>господарствах</a:t>
            </a:r>
            <a:r>
              <a:rPr lang="ru-RU" sz="3100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451996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1) </a:t>
            </a:r>
            <a:r>
              <a:rPr lang="ru-RU" dirty="0" err="1" smtClean="0"/>
              <a:t>коефіцієнт</a:t>
            </a:r>
            <a:r>
              <a:rPr lang="ru-RU" dirty="0" smtClean="0"/>
              <a:t> </a:t>
            </a:r>
            <a:r>
              <a:rPr lang="ru-RU" dirty="0" err="1" smtClean="0"/>
              <a:t>змінності</a:t>
            </a:r>
            <a:r>
              <a:rPr lang="ru-RU" dirty="0" smtClean="0"/>
              <a:t> (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відпрацьованих</a:t>
            </a:r>
            <a:r>
              <a:rPr lang="ru-RU" dirty="0" smtClean="0"/>
              <a:t> </a:t>
            </a:r>
            <a:r>
              <a:rPr lang="ru-RU" dirty="0" err="1" smtClean="0"/>
              <a:t>машино-змін</a:t>
            </a:r>
            <a:r>
              <a:rPr lang="ru-RU" dirty="0" smtClean="0"/>
              <a:t> до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машино-днів</a:t>
            </a:r>
            <a:r>
              <a:rPr lang="ru-RU" dirty="0" smtClean="0"/>
              <a:t>);</a:t>
            </a:r>
          </a:p>
          <a:p>
            <a:r>
              <a:rPr lang="ru-RU" dirty="0" smtClean="0"/>
              <a:t>2) </a:t>
            </a:r>
            <a:r>
              <a:rPr lang="ru-RU" dirty="0" err="1" smtClean="0"/>
              <a:t>річний</a:t>
            </a:r>
            <a:r>
              <a:rPr lang="ru-RU" dirty="0" smtClean="0"/>
              <a:t>, </a:t>
            </a:r>
            <a:r>
              <a:rPr lang="ru-RU" dirty="0" err="1" smtClean="0"/>
              <a:t>денний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змінний</a:t>
            </a:r>
            <a:r>
              <a:rPr lang="ru-RU" dirty="0" smtClean="0"/>
              <a:t> </a:t>
            </a:r>
            <a:r>
              <a:rPr lang="ru-RU" dirty="0" err="1" smtClean="0"/>
              <a:t>виробіток</a:t>
            </a:r>
            <a:r>
              <a:rPr lang="ru-RU" dirty="0" smtClean="0"/>
              <a:t> </a:t>
            </a:r>
            <a:r>
              <a:rPr lang="ru-RU" dirty="0" err="1" smtClean="0"/>
              <a:t>механізованих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в </a:t>
            </a:r>
            <a:r>
              <a:rPr lang="ru-RU" dirty="0" err="1" smtClean="0"/>
              <a:t>умовних</a:t>
            </a:r>
            <a:r>
              <a:rPr lang="ru-RU" dirty="0" smtClean="0"/>
              <a:t> </a:t>
            </a:r>
            <a:r>
              <a:rPr lang="ru-RU" dirty="0" err="1" smtClean="0"/>
              <a:t>еталонних</a:t>
            </a:r>
            <a:r>
              <a:rPr lang="ru-RU" dirty="0" smtClean="0"/>
              <a:t> гектарах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розрахунку</a:t>
            </a:r>
            <a:r>
              <a:rPr lang="ru-RU" dirty="0" smtClean="0"/>
              <a:t> на один </a:t>
            </a:r>
            <a:r>
              <a:rPr lang="ru-RU" dirty="0" err="1" smtClean="0"/>
              <a:t>фізичний</a:t>
            </a:r>
            <a:r>
              <a:rPr lang="ru-RU" dirty="0" smtClean="0"/>
              <a:t> трактор </a:t>
            </a:r>
            <a:r>
              <a:rPr lang="ru-RU" dirty="0" err="1" smtClean="0"/>
              <a:t>певної</a:t>
            </a:r>
            <a:r>
              <a:rPr lang="ru-RU" dirty="0" smtClean="0"/>
              <a:t> марки </a:t>
            </a:r>
            <a:r>
              <a:rPr lang="ru-RU" dirty="0" err="1" smtClean="0"/>
              <a:t>або</a:t>
            </a:r>
            <a:r>
              <a:rPr lang="ru-RU" dirty="0" smtClean="0"/>
              <a:t> на один </a:t>
            </a:r>
            <a:r>
              <a:rPr lang="ru-RU" dirty="0" err="1" smtClean="0"/>
              <a:t>умовний</a:t>
            </a:r>
            <a:r>
              <a:rPr lang="ru-RU" dirty="0" smtClean="0"/>
              <a:t> </a:t>
            </a:r>
            <a:r>
              <a:rPr lang="ru-RU" dirty="0" err="1" smtClean="0"/>
              <a:t>еталонний</a:t>
            </a:r>
            <a:r>
              <a:rPr lang="ru-RU" dirty="0" smtClean="0"/>
              <a:t> трактор;</a:t>
            </a:r>
          </a:p>
          <a:p>
            <a:r>
              <a:rPr lang="ru-RU" dirty="0" smtClean="0"/>
              <a:t>3)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змінних</a:t>
            </a:r>
            <a:r>
              <a:rPr lang="ru-RU" dirty="0" smtClean="0"/>
              <a:t> норм </a:t>
            </a:r>
            <a:r>
              <a:rPr lang="ru-RU" dirty="0" err="1" smtClean="0"/>
              <a:t>виробітку</a:t>
            </a:r>
            <a:r>
              <a:rPr lang="ru-RU" dirty="0" smtClean="0"/>
              <a:t>;</a:t>
            </a:r>
          </a:p>
          <a:p>
            <a:r>
              <a:rPr lang="ru-RU" dirty="0" smtClean="0"/>
              <a:t>4) </a:t>
            </a:r>
            <a:r>
              <a:rPr lang="ru-RU" dirty="0" err="1" smtClean="0"/>
              <a:t>собівартість</a:t>
            </a:r>
            <a:r>
              <a:rPr lang="ru-RU" dirty="0" smtClean="0"/>
              <a:t> одного </a:t>
            </a:r>
            <a:r>
              <a:rPr lang="ru-RU" dirty="0" err="1" smtClean="0"/>
              <a:t>еталонного</a:t>
            </a:r>
            <a:r>
              <a:rPr lang="ru-RU" dirty="0" smtClean="0"/>
              <a:t> гектара </a:t>
            </a:r>
            <a:r>
              <a:rPr lang="ru-RU" dirty="0" err="1" smtClean="0"/>
              <a:t>механізованих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Склад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аграрних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— земля як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сільськогосподарського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(</a:t>
            </a:r>
            <a:r>
              <a:rPr lang="ru-RU" dirty="0" err="1" smtClean="0"/>
              <a:t>силові</a:t>
            </a:r>
            <a:r>
              <a:rPr lang="ru-RU" dirty="0" smtClean="0"/>
              <a:t> машин): </a:t>
            </a:r>
            <a:r>
              <a:rPr lang="ru-RU" dirty="0" err="1" smtClean="0"/>
              <a:t>трактори</a:t>
            </a:r>
            <a:r>
              <a:rPr lang="ru-RU" dirty="0" smtClean="0"/>
              <a:t>, </a:t>
            </a:r>
            <a:r>
              <a:rPr lang="ru-RU" dirty="0" err="1" smtClean="0"/>
              <a:t>комбайни</a:t>
            </a:r>
            <a:r>
              <a:rPr lang="ru-RU" dirty="0" smtClean="0"/>
              <a:t>, </a:t>
            </a:r>
            <a:r>
              <a:rPr lang="ru-RU" dirty="0" err="1" smtClean="0"/>
              <a:t>автомобілі</a:t>
            </a:r>
            <a:r>
              <a:rPr lang="ru-RU" dirty="0" smtClean="0"/>
              <a:t>, </a:t>
            </a:r>
            <a:r>
              <a:rPr lang="ru-RU" dirty="0" err="1" smtClean="0"/>
              <a:t>стаціонарні</a:t>
            </a:r>
            <a:r>
              <a:rPr lang="ru-RU" dirty="0" smtClean="0"/>
              <a:t> </a:t>
            </a:r>
            <a:r>
              <a:rPr lang="ru-RU" dirty="0" err="1" smtClean="0"/>
              <a:t>двигуни</a:t>
            </a:r>
            <a:r>
              <a:rPr lang="ru-RU" dirty="0" smtClean="0"/>
              <a:t>, </a:t>
            </a:r>
            <a:r>
              <a:rPr lang="ru-RU" dirty="0" err="1" smtClean="0"/>
              <a:t>електросилові</a:t>
            </a:r>
            <a:r>
              <a:rPr lang="ru-RU" dirty="0" smtClean="0"/>
              <a:t> установки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робоча</a:t>
            </a:r>
            <a:r>
              <a:rPr lang="ru-RU" dirty="0" smtClean="0"/>
              <a:t> худоба. </a:t>
            </a:r>
          </a:p>
          <a:p>
            <a:pPr>
              <a:buNone/>
            </a:pPr>
            <a:r>
              <a:rPr lang="ru-RU" dirty="0" err="1" smtClean="0"/>
              <a:t>Енергетичні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безпосередньо</a:t>
            </a:r>
            <a:r>
              <a:rPr lang="ru-RU" dirty="0" smtClean="0"/>
              <a:t> не </a:t>
            </a:r>
            <a:r>
              <a:rPr lang="ru-RU" dirty="0" err="1" smtClean="0"/>
              <a:t>впливають</a:t>
            </a:r>
            <a:r>
              <a:rPr lang="ru-RU" dirty="0" smtClean="0"/>
              <a:t> на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;</a:t>
            </a:r>
          </a:p>
          <a:p>
            <a:r>
              <a:rPr lang="ru-RU" dirty="0" smtClean="0"/>
              <a:t>- </a:t>
            </a:r>
            <a:r>
              <a:rPr lang="ru-RU" dirty="0" err="1" smtClean="0"/>
              <a:t>сільськогосподарські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знаряддя</a:t>
            </a:r>
            <a:r>
              <a:rPr lang="ru-RU" dirty="0" smtClean="0"/>
              <a:t>, </a:t>
            </a:r>
            <a:r>
              <a:rPr lang="ru-RU" dirty="0" err="1" smtClean="0"/>
              <a:t>обладнання</a:t>
            </a:r>
            <a:r>
              <a:rPr lang="ru-RU" dirty="0" smtClean="0"/>
              <a:t> </a:t>
            </a:r>
            <a:r>
              <a:rPr lang="ru-RU" dirty="0" err="1" smtClean="0"/>
              <a:t>тваринницьких</a:t>
            </a:r>
            <a:r>
              <a:rPr lang="ru-RU" dirty="0" smtClean="0"/>
              <a:t> ферм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для </a:t>
            </a:r>
            <a:r>
              <a:rPr lang="ru-RU" dirty="0" err="1" smtClean="0"/>
              <a:t>приготування</a:t>
            </a:r>
            <a:r>
              <a:rPr lang="ru-RU" dirty="0" smtClean="0"/>
              <a:t> </a:t>
            </a:r>
            <a:r>
              <a:rPr lang="ru-RU" dirty="0" err="1" smtClean="0"/>
              <a:t>кормів</a:t>
            </a:r>
            <a:r>
              <a:rPr lang="ru-RU" dirty="0" smtClean="0"/>
              <a:t>,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в аграрному </a:t>
            </a:r>
            <a:r>
              <a:rPr lang="ru-RU" dirty="0" err="1" smtClean="0"/>
              <a:t>виробництві</a:t>
            </a:r>
            <a:r>
              <a:rPr lang="ru-RU" dirty="0" smtClean="0"/>
              <a:t>, </a:t>
            </a:r>
            <a:r>
              <a:rPr lang="ru-RU" dirty="0" err="1" smtClean="0"/>
              <a:t>електромережі</a:t>
            </a:r>
            <a:r>
              <a:rPr lang="ru-RU" dirty="0" smtClean="0"/>
              <a:t>, </a:t>
            </a:r>
            <a:r>
              <a:rPr lang="ru-RU" dirty="0" err="1" smtClean="0"/>
              <a:t>водопроводи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Робочі</a:t>
            </a:r>
            <a:r>
              <a:rPr lang="ru-RU" dirty="0" smtClean="0"/>
              <a:t> </a:t>
            </a:r>
            <a:r>
              <a:rPr lang="ru-RU" dirty="0" err="1" smtClean="0"/>
              <a:t>машини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основою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робіт</a:t>
            </a:r>
            <a:r>
              <a:rPr lang="ru-RU" dirty="0" smtClean="0"/>
              <a:t> у </a:t>
            </a:r>
            <a:r>
              <a:rPr lang="ru-RU" dirty="0" err="1" smtClean="0"/>
              <a:t>рослинництві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тваринництві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у </a:t>
            </a:r>
            <a:r>
              <a:rPr lang="ru-RU" dirty="0" err="1" smtClean="0"/>
              <a:t>галузях</a:t>
            </a:r>
            <a:r>
              <a:rPr lang="ru-RU" dirty="0" smtClean="0"/>
              <a:t> </a:t>
            </a:r>
            <a:r>
              <a:rPr lang="ru-RU" dirty="0" err="1" smtClean="0"/>
              <a:t>первинної</a:t>
            </a:r>
            <a:r>
              <a:rPr lang="ru-RU" dirty="0" smtClean="0"/>
              <a:t> </a:t>
            </a:r>
            <a:r>
              <a:rPr lang="ru-RU" dirty="0" err="1" smtClean="0"/>
              <a:t>переробки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</a:t>
            </a:r>
            <a:r>
              <a:rPr lang="ru-RU" dirty="0" err="1" smtClean="0"/>
              <a:t>виробничі</a:t>
            </a:r>
            <a:r>
              <a:rPr lang="ru-RU" dirty="0" smtClean="0"/>
              <a:t> </a:t>
            </a:r>
            <a:r>
              <a:rPr lang="ru-RU" dirty="0" err="1" smtClean="0"/>
              <a:t>приміщення</a:t>
            </a:r>
            <a:r>
              <a:rPr lang="ru-RU" dirty="0" smtClean="0"/>
              <a:t> та </a:t>
            </a:r>
            <a:r>
              <a:rPr lang="ru-RU" dirty="0" err="1" smtClean="0"/>
              <a:t>споруди</a:t>
            </a:r>
            <a:r>
              <a:rPr lang="ru-RU" dirty="0" smtClean="0"/>
              <a:t>, </a:t>
            </a:r>
            <a:r>
              <a:rPr lang="ru-RU" dirty="0" err="1" smtClean="0"/>
              <a:t>транспортні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дороги;</a:t>
            </a:r>
          </a:p>
          <a:p>
            <a:r>
              <a:rPr lang="ru-RU" dirty="0" smtClean="0"/>
              <a:t>— продуктивна худоба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птиця</a:t>
            </a:r>
            <a:r>
              <a:rPr lang="ru-RU" dirty="0" smtClean="0"/>
              <a:t>;</a:t>
            </a:r>
          </a:p>
          <a:p>
            <a:r>
              <a:rPr lang="ru-RU" dirty="0" smtClean="0"/>
              <a:t>— корми, </a:t>
            </a:r>
            <a:r>
              <a:rPr lang="ru-RU" dirty="0" err="1" smtClean="0"/>
              <a:t>насіння</a:t>
            </a:r>
            <a:r>
              <a:rPr lang="ru-RU" dirty="0" smtClean="0"/>
              <a:t>, </a:t>
            </a:r>
            <a:r>
              <a:rPr lang="ru-RU" dirty="0" err="1" smtClean="0"/>
              <a:t>органічні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мінеральні</a:t>
            </a:r>
            <a:r>
              <a:rPr lang="ru-RU" dirty="0" smtClean="0"/>
              <a:t> </a:t>
            </a:r>
            <a:r>
              <a:rPr lang="ru-RU" dirty="0" err="1" smtClean="0"/>
              <a:t>добрива</a:t>
            </a:r>
            <a:r>
              <a:rPr lang="ru-RU" dirty="0" smtClean="0"/>
              <a:t>,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хімізації</a:t>
            </a:r>
            <a:r>
              <a:rPr lang="ru-RU" dirty="0" smtClean="0"/>
              <a:t> </a:t>
            </a:r>
            <a:r>
              <a:rPr lang="ru-RU" dirty="0" err="1" smtClean="0"/>
              <a:t>рослинництва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тваринництва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інші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в аграрних </a:t>
            </a:r>
            <a:r>
              <a:rPr lang="ru-RU" dirty="0" err="1" smtClean="0"/>
              <a:t>підприємствах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Складові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матеріально-технічної</a:t>
            </a:r>
            <a:r>
              <a:rPr lang="ru-RU" dirty="0" smtClean="0"/>
              <a:t> </a:t>
            </a:r>
            <a:r>
              <a:rPr lang="ru-RU" dirty="0" err="1" smtClean="0"/>
              <a:t>бази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—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в аграрному </a:t>
            </a:r>
            <a:r>
              <a:rPr lang="ru-RU" dirty="0" err="1" smtClean="0"/>
              <a:t>виробництві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err="1" smtClean="0"/>
              <a:t>Основними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механічні</a:t>
            </a:r>
            <a:r>
              <a:rPr lang="ru-RU" dirty="0" smtClean="0"/>
              <a:t> </a:t>
            </a:r>
            <a:r>
              <a:rPr lang="ru-RU" dirty="0" err="1" smtClean="0"/>
              <a:t>засоби</a:t>
            </a:r>
            <a:r>
              <a:rPr lang="ru-RU" dirty="0" smtClean="0"/>
              <a:t> </a:t>
            </a:r>
            <a:r>
              <a:rPr lang="ru-RU" dirty="0" err="1" smtClean="0"/>
              <a:t>праці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становлять</a:t>
            </a:r>
            <a:r>
              <a:rPr lang="ru-RU" dirty="0" smtClean="0"/>
              <a:t> </a:t>
            </a:r>
            <a:r>
              <a:rPr lang="ru-RU" dirty="0" err="1" smtClean="0"/>
              <a:t>матеріальну</a:t>
            </a:r>
            <a:r>
              <a:rPr lang="ru-RU" dirty="0" smtClean="0"/>
              <a:t> основу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Земля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незамінним</a:t>
            </a:r>
            <a:r>
              <a:rPr lang="ru-RU" dirty="0" smtClean="0"/>
              <a:t> </a:t>
            </a:r>
            <a:r>
              <a:rPr lang="ru-RU" dirty="0" err="1" smtClean="0"/>
              <a:t>засобом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, без </a:t>
            </a:r>
            <a:r>
              <a:rPr lang="ru-RU" dirty="0" err="1" smtClean="0"/>
              <a:t>землі</a:t>
            </a:r>
            <a:r>
              <a:rPr lang="ru-RU" dirty="0" smtClean="0"/>
              <a:t> </a:t>
            </a:r>
            <a:r>
              <a:rPr lang="ru-RU" dirty="0" err="1" smtClean="0"/>
              <a:t>неможливий</a:t>
            </a:r>
            <a:r>
              <a:rPr lang="ru-RU" dirty="0" smtClean="0"/>
              <a:t> сам </a:t>
            </a:r>
            <a:r>
              <a:rPr lang="ru-RU" dirty="0" err="1" smtClean="0"/>
              <a:t>процес</a:t>
            </a:r>
            <a:r>
              <a:rPr lang="ru-RU" dirty="0" smtClean="0"/>
              <a:t> аграрного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Напрями вдосконалення МТБ: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 </a:t>
            </a:r>
            <a:r>
              <a:rPr lang="ru-RU" dirty="0" err="1" smtClean="0"/>
              <a:t>механізації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високопродуктивних</a:t>
            </a:r>
            <a:r>
              <a:rPr lang="ru-RU" dirty="0" smtClean="0"/>
              <a:t> </a:t>
            </a:r>
            <a:r>
              <a:rPr lang="ru-RU" dirty="0" err="1" smtClean="0"/>
              <a:t>сортів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порід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;</a:t>
            </a:r>
          </a:p>
          <a:p>
            <a:r>
              <a:rPr lang="ru-RU" dirty="0" err="1" smtClean="0"/>
              <a:t>внесення</a:t>
            </a:r>
            <a:r>
              <a:rPr lang="ru-RU" dirty="0" smtClean="0"/>
              <a:t> </a:t>
            </a:r>
            <a:r>
              <a:rPr lang="ru-RU" dirty="0" err="1" smtClean="0"/>
              <a:t>мінеральних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добрив;</a:t>
            </a:r>
          </a:p>
          <a:p>
            <a:r>
              <a:rPr lang="ru-RU" dirty="0" err="1" smtClean="0"/>
              <a:t>застосування</a:t>
            </a:r>
            <a:r>
              <a:rPr lang="ru-RU" dirty="0" smtClean="0"/>
              <a:t> </a:t>
            </a:r>
            <a:r>
              <a:rPr lang="ru-RU" dirty="0" err="1" smtClean="0"/>
              <a:t>гербіцидів</a:t>
            </a:r>
            <a:r>
              <a:rPr lang="ru-RU" dirty="0" smtClean="0"/>
              <a:t> та </a:t>
            </a:r>
            <a:r>
              <a:rPr lang="ru-RU" dirty="0" err="1" smtClean="0"/>
              <a:t>біостимуляторів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. </a:t>
            </a:r>
          </a:p>
          <a:p>
            <a:pPr>
              <a:buNone/>
            </a:pPr>
            <a:r>
              <a:rPr lang="ru-RU" dirty="0" smtClean="0"/>
              <a:t>Мета </a:t>
            </a:r>
            <a:r>
              <a:rPr lang="ru-RU" dirty="0" err="1" smtClean="0"/>
              <a:t>поліпшення</a:t>
            </a:r>
            <a:r>
              <a:rPr lang="ru-RU" dirty="0" smtClean="0"/>
              <a:t> структурного складу МТБ -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родючості</a:t>
            </a:r>
            <a:r>
              <a:rPr lang="ru-RU" dirty="0" smtClean="0"/>
              <a:t> </a:t>
            </a:r>
            <a:r>
              <a:rPr lang="ru-RU" dirty="0" err="1" smtClean="0"/>
              <a:t>землі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зумовлює</a:t>
            </a:r>
            <a:r>
              <a:rPr lang="ru-RU" dirty="0" smtClean="0"/>
              <a:t>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аграрної</a:t>
            </a:r>
            <a:r>
              <a:rPr lang="ru-RU" dirty="0" smtClean="0"/>
              <a:t> </a:t>
            </a:r>
            <a:r>
              <a:rPr lang="ru-RU" dirty="0" err="1" smtClean="0"/>
              <a:t>продукції</a:t>
            </a:r>
            <a:r>
              <a:rPr lang="ru-RU" dirty="0" smtClean="0"/>
              <a:t> та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ефективності</a:t>
            </a:r>
            <a:r>
              <a:rPr lang="ru-RU" dirty="0" smtClean="0"/>
              <a:t> </a:t>
            </a:r>
            <a:r>
              <a:rPr lang="ru-RU" dirty="0" err="1" smtClean="0"/>
              <a:t>функціонування</a:t>
            </a:r>
            <a:r>
              <a:rPr lang="ru-RU" dirty="0" smtClean="0"/>
              <a:t> аграрних </a:t>
            </a:r>
            <a:r>
              <a:rPr lang="ru-RU" dirty="0" err="1" smtClean="0"/>
              <a:t>підприємств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3143248"/>
          </a:xfrm>
        </p:spPr>
        <p:txBody>
          <a:bodyPr>
            <a:normAutofit fontScale="90000"/>
          </a:bodyPr>
          <a:lstStyle/>
          <a:p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технічні</a:t>
            </a:r>
            <a:r>
              <a:rPr lang="ru-RU" dirty="0" smtClean="0"/>
              <a:t> </a:t>
            </a:r>
            <a:r>
              <a:rPr lang="ru-RU" dirty="0" err="1" smtClean="0"/>
              <a:t>фактори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визначають</a:t>
            </a:r>
            <a:r>
              <a:rPr lang="ru-RU" dirty="0" smtClean="0"/>
              <a:t> </a:t>
            </a:r>
            <a:r>
              <a:rPr lang="ru-RU" dirty="0" err="1" smtClean="0"/>
              <a:t>р</a:t>
            </a:r>
            <a:r>
              <a:rPr lang="ru-RU" i="1" dirty="0" err="1" smtClean="0"/>
              <a:t>ечові</a:t>
            </a:r>
            <a:r>
              <a:rPr lang="ru-RU" i="1" dirty="0" smtClean="0"/>
              <a:t> </a:t>
            </a:r>
            <a:r>
              <a:rPr lang="ru-RU" i="1" dirty="0" err="1" smtClean="0"/>
              <a:t>і</a:t>
            </a:r>
            <a:r>
              <a:rPr lang="ru-RU" i="1" dirty="0" smtClean="0"/>
              <a:t> </a:t>
            </a:r>
            <a:r>
              <a:rPr lang="ru-RU" i="1" dirty="0" err="1" smtClean="0"/>
              <a:t>структурні</a:t>
            </a:r>
            <a:r>
              <a:rPr lang="ru-RU" i="1" dirty="0" smtClean="0"/>
              <a:t> </a:t>
            </a:r>
            <a:r>
              <a:rPr lang="ru-RU" i="1" dirty="0" err="1" smtClean="0"/>
              <a:t>особливості</a:t>
            </a:r>
            <a:r>
              <a:rPr lang="ru-RU" i="1" dirty="0" smtClean="0"/>
              <a:t> </a:t>
            </a:r>
            <a:r>
              <a:rPr lang="ru-RU" i="1" dirty="0" err="1" smtClean="0"/>
              <a:t>матеріально-технічної</a:t>
            </a:r>
            <a:r>
              <a:rPr lang="ru-RU" i="1" dirty="0" smtClean="0"/>
              <a:t> </a:t>
            </a:r>
            <a:r>
              <a:rPr lang="ru-RU" i="1" dirty="0" err="1" smtClean="0"/>
              <a:t>бази</a:t>
            </a:r>
            <a:r>
              <a:rPr lang="ru-RU" i="1" dirty="0" smtClean="0"/>
              <a:t> аграрних </a:t>
            </a:r>
            <a:r>
              <a:rPr lang="ru-RU" i="1" dirty="0" err="1" smtClean="0"/>
              <a:t>підприємств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14686"/>
            <a:ext cx="8229600" cy="3094674"/>
          </a:xfrm>
        </p:spPr>
        <p:txBody>
          <a:bodyPr>
            <a:noAutofit/>
          </a:bodyPr>
          <a:lstStyle/>
          <a:p>
            <a:pPr marL="651510" indent="-514350">
              <a:buNone/>
            </a:pPr>
            <a:r>
              <a:rPr lang="ru-RU" sz="1600" dirty="0" smtClean="0"/>
              <a:t>1. </a:t>
            </a:r>
            <a:r>
              <a:rPr lang="ru-RU" sz="1600" dirty="0" err="1" smtClean="0"/>
              <a:t>Найважливішою</a:t>
            </a:r>
            <a:r>
              <a:rPr lang="ru-RU" sz="1600" dirty="0" smtClean="0"/>
              <a:t> </a:t>
            </a:r>
            <a:r>
              <a:rPr lang="ru-RU" sz="1600" dirty="0" err="1" smtClean="0"/>
              <a:t>складовою</a:t>
            </a:r>
            <a:r>
              <a:rPr lang="ru-RU" sz="1600" dirty="0" smtClean="0"/>
              <a:t> </a:t>
            </a:r>
            <a:r>
              <a:rPr lang="ru-RU" sz="1600" dirty="0" err="1" smtClean="0"/>
              <a:t>частиною</a:t>
            </a:r>
            <a:r>
              <a:rPr lang="ru-RU" sz="1600" dirty="0" smtClean="0"/>
              <a:t> </a:t>
            </a:r>
            <a:r>
              <a:rPr lang="ru-RU" sz="1600" dirty="0" err="1" smtClean="0"/>
              <a:t>матеріально-технічної</a:t>
            </a:r>
            <a:r>
              <a:rPr lang="ru-RU" sz="1600" dirty="0" smtClean="0"/>
              <a:t> </a:t>
            </a:r>
            <a:r>
              <a:rPr lang="ru-RU" sz="1600" dirty="0" err="1" smtClean="0"/>
              <a:t>бази</a:t>
            </a:r>
            <a:r>
              <a:rPr lang="ru-RU" sz="1600" dirty="0" smtClean="0"/>
              <a:t> аграрного </a:t>
            </a:r>
            <a:r>
              <a:rPr lang="ru-RU" sz="1600" dirty="0" err="1" smtClean="0"/>
              <a:t>підприємства</a:t>
            </a:r>
            <a:r>
              <a:rPr lang="ru-RU" sz="1600" dirty="0" smtClean="0"/>
              <a:t> </a:t>
            </a:r>
            <a:r>
              <a:rPr lang="ru-RU" sz="1600" dirty="0" err="1" smtClean="0"/>
              <a:t>є</a:t>
            </a:r>
            <a:r>
              <a:rPr lang="ru-RU" sz="1600" dirty="0" smtClean="0"/>
              <a:t> земля - </a:t>
            </a:r>
            <a:r>
              <a:rPr lang="ru-RU" sz="1600" dirty="0" err="1" smtClean="0"/>
              <a:t>головний</a:t>
            </a:r>
            <a:r>
              <a:rPr lang="ru-RU" sz="1600" dirty="0" smtClean="0"/>
              <a:t> </a:t>
            </a:r>
            <a:r>
              <a:rPr lang="ru-RU" sz="1600" dirty="0" err="1" smtClean="0"/>
              <a:t>засіб</a:t>
            </a:r>
            <a:r>
              <a:rPr lang="ru-RU" sz="1600" dirty="0" smtClean="0"/>
              <a:t> </a:t>
            </a:r>
            <a:r>
              <a:rPr lang="ru-RU" sz="1600" dirty="0" err="1" smtClean="0"/>
              <a:t>сільськогосподарського</a:t>
            </a:r>
            <a:r>
              <a:rPr lang="ru-RU" sz="1600" dirty="0" smtClean="0"/>
              <a:t> </a:t>
            </a:r>
            <a:r>
              <a:rPr lang="ru-RU" sz="1600" dirty="0" err="1" smtClean="0"/>
              <a:t>виробництва</a:t>
            </a:r>
            <a:r>
              <a:rPr lang="ru-RU" sz="1600" dirty="0" smtClean="0"/>
              <a:t>. </a:t>
            </a:r>
          </a:p>
          <a:p>
            <a:pPr marL="651510" indent="-514350">
              <a:buNone/>
            </a:pPr>
            <a:r>
              <a:rPr lang="ru-RU" sz="1600" dirty="0" err="1" smtClean="0"/>
              <a:t>Земельні</a:t>
            </a:r>
            <a:r>
              <a:rPr lang="ru-RU" sz="1600" dirty="0" smtClean="0"/>
              <a:t> </a:t>
            </a:r>
            <a:r>
              <a:rPr lang="ru-RU" sz="1600" dirty="0" err="1" smtClean="0"/>
              <a:t>угіддя</a:t>
            </a:r>
            <a:r>
              <a:rPr lang="ru-RU" sz="1600" dirty="0" smtClean="0"/>
              <a:t>, </a:t>
            </a:r>
            <a:r>
              <a:rPr lang="ru-RU" sz="1600" dirty="0" err="1" smtClean="0"/>
              <a:t>які</a:t>
            </a:r>
            <a:r>
              <a:rPr lang="ru-RU" sz="1600" dirty="0" smtClean="0"/>
              <a:t> </a:t>
            </a:r>
            <a:r>
              <a:rPr lang="ru-RU" sz="1600" dirty="0" err="1" smtClean="0"/>
              <a:t>використовуються</a:t>
            </a:r>
            <a:r>
              <a:rPr lang="ru-RU" sz="1600" dirty="0" smtClean="0"/>
              <a:t> у аграрному </a:t>
            </a:r>
            <a:r>
              <a:rPr lang="ru-RU" sz="1600" dirty="0" err="1" smtClean="0"/>
              <a:t>виробництві</a:t>
            </a:r>
            <a:r>
              <a:rPr lang="ru-RU" sz="1600" dirty="0" smtClean="0"/>
              <a:t> - </a:t>
            </a:r>
            <a:r>
              <a:rPr lang="ru-RU" sz="1600" i="1" dirty="0" err="1" smtClean="0"/>
              <a:t>сільськогосподарські</a:t>
            </a:r>
            <a:r>
              <a:rPr lang="ru-RU" sz="1600" i="1" dirty="0" smtClean="0"/>
              <a:t> </a:t>
            </a:r>
            <a:r>
              <a:rPr lang="ru-RU" sz="1600" i="1" dirty="0" err="1" smtClean="0"/>
              <a:t>угіддя</a:t>
            </a:r>
            <a:r>
              <a:rPr lang="ru-RU" sz="1600" i="1" dirty="0" smtClean="0"/>
              <a:t>:</a:t>
            </a:r>
          </a:p>
          <a:p>
            <a:pPr marL="651510" indent="-514350">
              <a:buFontTx/>
              <a:buChar char="-"/>
            </a:pPr>
            <a:r>
              <a:rPr lang="ru-RU" sz="1600" dirty="0" err="1" smtClean="0"/>
              <a:t>рілля</a:t>
            </a:r>
            <a:r>
              <a:rPr lang="ru-RU" sz="1600" dirty="0" smtClean="0"/>
              <a:t>;</a:t>
            </a:r>
          </a:p>
          <a:p>
            <a:pPr marL="651510" indent="-514350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err="1" smtClean="0"/>
              <a:t>сіножаті</a:t>
            </a:r>
            <a:r>
              <a:rPr lang="ru-RU" sz="1600" dirty="0" smtClean="0"/>
              <a:t>;</a:t>
            </a:r>
          </a:p>
          <a:p>
            <a:pPr marL="651510" indent="-514350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err="1" smtClean="0"/>
              <a:t>пасовища</a:t>
            </a:r>
            <a:r>
              <a:rPr lang="ru-RU" sz="1600" dirty="0" smtClean="0"/>
              <a:t>;</a:t>
            </a:r>
          </a:p>
          <a:p>
            <a:pPr marL="651510" indent="-514350">
              <a:buFontTx/>
              <a:buChar char="-"/>
            </a:pPr>
            <a:r>
              <a:rPr lang="ru-RU" sz="1600" dirty="0" smtClean="0"/>
              <a:t> </a:t>
            </a:r>
            <a:r>
              <a:rPr lang="ru-RU" sz="1600" dirty="0" err="1" smtClean="0"/>
              <a:t>багаторічні</a:t>
            </a:r>
            <a:r>
              <a:rPr lang="ru-RU" sz="1600" dirty="0" smtClean="0"/>
              <a:t> </a:t>
            </a:r>
            <a:r>
              <a:rPr lang="ru-RU" sz="1600" dirty="0" err="1" smtClean="0"/>
              <a:t>насадження</a:t>
            </a:r>
            <a:r>
              <a:rPr lang="ru-RU" sz="1600" dirty="0" smtClean="0"/>
              <a:t>;</a:t>
            </a:r>
          </a:p>
          <a:p>
            <a:pPr marL="651510" indent="-514350">
              <a:buFontTx/>
              <a:buChar char="-"/>
            </a:pPr>
            <a:r>
              <a:rPr lang="ru-RU" sz="1600" dirty="0" smtClean="0"/>
              <a:t> перелоги.</a:t>
            </a:r>
          </a:p>
          <a:p>
            <a:r>
              <a:rPr lang="ru-RU" sz="1600" dirty="0" err="1" smtClean="0"/>
              <a:t>Сільськогосподарські</a:t>
            </a:r>
            <a:r>
              <a:rPr lang="ru-RU" sz="1600" dirty="0" smtClean="0"/>
              <a:t> </a:t>
            </a:r>
            <a:r>
              <a:rPr lang="ru-RU" sz="1600" dirty="0" err="1" smtClean="0"/>
              <a:t>угіддя</a:t>
            </a:r>
            <a:r>
              <a:rPr lang="ru-RU" sz="1600" dirty="0" smtClean="0"/>
              <a:t> аграрних </a:t>
            </a:r>
            <a:r>
              <a:rPr lang="ru-RU" sz="1600" dirty="0" err="1" smtClean="0"/>
              <a:t>підприємств</a:t>
            </a:r>
            <a:r>
              <a:rPr lang="ru-RU" sz="1600" dirty="0" smtClean="0"/>
              <a:t> </a:t>
            </a:r>
            <a:r>
              <a:rPr lang="ru-RU" sz="1600" dirty="0" err="1" smtClean="0"/>
              <a:t>характеризуються</a:t>
            </a:r>
            <a:r>
              <a:rPr lang="ru-RU" sz="1600" dirty="0" smtClean="0"/>
              <a:t> </a:t>
            </a:r>
            <a:r>
              <a:rPr lang="ru-RU" sz="1600" dirty="0" err="1" smtClean="0"/>
              <a:t>різною</a:t>
            </a:r>
            <a:r>
              <a:rPr lang="ru-RU" sz="1600" dirty="0" smtClean="0"/>
              <a:t> </a:t>
            </a:r>
            <a:r>
              <a:rPr lang="ru-RU" sz="1600" dirty="0" err="1" smtClean="0"/>
              <a:t>якістю</a:t>
            </a:r>
            <a:r>
              <a:rPr lang="ru-RU" sz="1600" dirty="0" smtClean="0"/>
              <a:t> </a:t>
            </a:r>
            <a:r>
              <a:rPr lang="ru-RU" sz="1600" dirty="0" err="1" smtClean="0"/>
              <a:t>і</a:t>
            </a:r>
            <a:r>
              <a:rPr lang="ru-RU" sz="1600" dirty="0" smtClean="0"/>
              <a:t> </a:t>
            </a:r>
            <a:r>
              <a:rPr lang="ru-RU" sz="1600" dirty="0" err="1" smtClean="0"/>
              <a:t>продуктивністю</a:t>
            </a:r>
            <a:r>
              <a:rPr lang="ru-RU" sz="1600" dirty="0" smtClean="0"/>
              <a:t>, </a:t>
            </a:r>
            <a:r>
              <a:rPr lang="ru-RU" sz="1600" dirty="0" err="1" smtClean="0"/>
              <a:t>що</a:t>
            </a:r>
            <a:r>
              <a:rPr lang="ru-RU" sz="1600" dirty="0" smtClean="0"/>
              <a:t> </a:t>
            </a:r>
            <a:r>
              <a:rPr lang="ru-RU" sz="1600" dirty="0" err="1" smtClean="0"/>
              <a:t>залежить</a:t>
            </a:r>
            <a:r>
              <a:rPr lang="ru-RU" sz="1600" dirty="0" smtClean="0"/>
              <a:t> </a:t>
            </a:r>
            <a:r>
              <a:rPr lang="ru-RU" sz="1600" dirty="0" err="1" smtClean="0"/>
              <a:t>від</a:t>
            </a:r>
            <a:r>
              <a:rPr lang="ru-RU" sz="1600" dirty="0" smtClean="0"/>
              <a:t> </a:t>
            </a:r>
            <a:r>
              <a:rPr lang="ru-RU" sz="1600" dirty="0" err="1" smtClean="0"/>
              <a:t>зональних</a:t>
            </a:r>
            <a:r>
              <a:rPr lang="ru-RU" sz="1600" dirty="0" smtClean="0"/>
              <a:t> </a:t>
            </a:r>
            <a:r>
              <a:rPr lang="ru-RU" sz="1600" dirty="0" err="1" smtClean="0"/>
              <a:t>особливостей</a:t>
            </a:r>
            <a:r>
              <a:rPr lang="ru-RU" sz="1600" dirty="0" smtClean="0"/>
              <a:t> </a:t>
            </a:r>
            <a:r>
              <a:rPr lang="ru-RU" sz="1600" dirty="0" err="1" smtClean="0"/>
              <a:t>їхнього</a:t>
            </a:r>
            <a:r>
              <a:rPr lang="ru-RU" sz="1600" dirty="0" smtClean="0"/>
              <a:t> </a:t>
            </a:r>
            <a:r>
              <a:rPr lang="ru-RU" sz="1600" dirty="0" err="1" smtClean="0"/>
              <a:t>розміщення</a:t>
            </a:r>
            <a:r>
              <a:rPr lang="ru-RU" sz="1600" dirty="0" smtClean="0"/>
              <a:t>. </a:t>
            </a: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2. </a:t>
            </a:r>
            <a:r>
              <a:rPr lang="ru-RU" dirty="0" err="1" smtClean="0"/>
              <a:t>Природні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ru-RU" dirty="0" smtClean="0"/>
              <a:t>Матеріально-технічна база аграрних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природних</a:t>
            </a:r>
            <a:r>
              <a:rPr lang="ru-RU" dirty="0" smtClean="0"/>
              <a:t> умов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характеризується</a:t>
            </a:r>
            <a:r>
              <a:rPr lang="ru-RU" dirty="0" smtClean="0"/>
              <a:t> </a:t>
            </a:r>
            <a:r>
              <a:rPr lang="ru-RU" dirty="0" err="1" smtClean="0"/>
              <a:t>зональними</a:t>
            </a:r>
            <a:r>
              <a:rPr lang="ru-RU" dirty="0" smtClean="0"/>
              <a:t> </a:t>
            </a:r>
            <a:r>
              <a:rPr lang="ru-RU" dirty="0" err="1" smtClean="0"/>
              <a:t>особливостями</a:t>
            </a:r>
            <a:r>
              <a:rPr lang="ru-RU" dirty="0" smtClean="0"/>
              <a:t> аграрного </a:t>
            </a:r>
            <a:r>
              <a:rPr lang="ru-RU" dirty="0" err="1" smtClean="0"/>
              <a:t>виробництва</a:t>
            </a:r>
            <a:r>
              <a:rPr lang="ru-RU" dirty="0" smtClean="0"/>
              <a:t>. </a:t>
            </a:r>
          </a:p>
          <a:p>
            <a:pPr marL="651510" indent="-514350">
              <a:buNone/>
            </a:pPr>
            <a:r>
              <a:rPr lang="ru-RU" dirty="0" smtClean="0"/>
              <a:t>В </a:t>
            </a:r>
            <a:r>
              <a:rPr lang="ru-RU" dirty="0" err="1" smtClean="0"/>
              <a:t>різних</a:t>
            </a:r>
            <a:r>
              <a:rPr lang="ru-RU" dirty="0" smtClean="0"/>
              <a:t> зонах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неоднаковими</a:t>
            </a:r>
            <a:r>
              <a:rPr lang="ru-RU" dirty="0" smtClean="0"/>
              <a:t> </a:t>
            </a:r>
            <a:r>
              <a:rPr lang="ru-RU" dirty="0" err="1" smtClean="0"/>
              <a:t>ґрунтово-кліматичними</a:t>
            </a:r>
            <a:r>
              <a:rPr lang="ru-RU" dirty="0" smtClean="0"/>
              <a:t> </a:t>
            </a:r>
            <a:r>
              <a:rPr lang="ru-RU" dirty="0" err="1" smtClean="0"/>
              <a:t>умовами</a:t>
            </a:r>
            <a:r>
              <a:rPr lang="ru-RU" dirty="0" smtClean="0"/>
              <a:t>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машин,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найбільш</a:t>
            </a:r>
            <a:r>
              <a:rPr lang="ru-RU" dirty="0" smtClean="0"/>
              <a:t> </a:t>
            </a:r>
            <a:r>
              <a:rPr lang="ru-RU" dirty="0" err="1" smtClean="0"/>
              <a:t>повно</a:t>
            </a:r>
            <a:r>
              <a:rPr lang="ru-RU" dirty="0" smtClean="0"/>
              <a:t> </a:t>
            </a:r>
            <a:r>
              <a:rPr lang="ru-RU" dirty="0" err="1" smtClean="0"/>
              <a:t>враховують</a:t>
            </a:r>
            <a:r>
              <a:rPr lang="ru-RU" dirty="0" smtClean="0"/>
              <a:t> </a:t>
            </a:r>
            <a:r>
              <a:rPr lang="ru-RU" dirty="0" err="1" smtClean="0"/>
              <a:t>регіональні</a:t>
            </a:r>
            <a:r>
              <a:rPr lang="ru-RU" dirty="0" smtClean="0"/>
              <a:t> </a:t>
            </a:r>
            <a:r>
              <a:rPr lang="ru-RU" dirty="0" err="1" smtClean="0"/>
              <a:t>відмінності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відповідають</a:t>
            </a:r>
            <a:r>
              <a:rPr lang="ru-RU" dirty="0" smtClean="0"/>
              <a:t> </a:t>
            </a:r>
            <a:r>
              <a:rPr lang="ru-RU" dirty="0" err="1" smtClean="0"/>
              <a:t>конкретним</a:t>
            </a:r>
            <a:r>
              <a:rPr lang="ru-RU" dirty="0" smtClean="0"/>
              <a:t> </a:t>
            </a:r>
            <a:r>
              <a:rPr lang="ru-RU" dirty="0" err="1" smtClean="0"/>
              <a:t>умовам</a:t>
            </a:r>
            <a:r>
              <a:rPr lang="ru-RU" dirty="0" smtClean="0"/>
              <a:t> </a:t>
            </a:r>
            <a:r>
              <a:rPr lang="ru-RU" dirty="0" err="1" smtClean="0"/>
              <a:t>виробництва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3. </a:t>
            </a:r>
            <a:r>
              <a:rPr lang="ru-RU" dirty="0" err="1" smtClean="0"/>
              <a:t>Сезонний</a:t>
            </a:r>
            <a:r>
              <a:rPr lang="ru-RU" dirty="0" smtClean="0"/>
              <a:t> характер </a:t>
            </a:r>
            <a:r>
              <a:rPr lang="ru-RU" dirty="0" err="1" smtClean="0"/>
              <a:t>виробництва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Матеріально-технічна база аграрних </a:t>
            </a:r>
            <a:r>
              <a:rPr lang="ru-RU" dirty="0" err="1" smtClean="0"/>
              <a:t>підприємств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розвивається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урахуванням</a:t>
            </a:r>
            <a:r>
              <a:rPr lang="ru-RU" dirty="0" smtClean="0"/>
              <a:t> сезонного характеру </a:t>
            </a:r>
            <a:r>
              <a:rPr lang="ru-RU" dirty="0" err="1" smtClean="0"/>
              <a:t>виробництва</a:t>
            </a:r>
            <a:r>
              <a:rPr lang="ru-RU" dirty="0" smtClean="0"/>
              <a:t>. У </a:t>
            </a:r>
            <a:r>
              <a:rPr lang="ru-RU" dirty="0" err="1" smtClean="0"/>
              <a:t>зв'язку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цим</a:t>
            </a:r>
            <a:r>
              <a:rPr lang="ru-RU" dirty="0" smtClean="0"/>
              <a:t> </a:t>
            </a:r>
            <a:r>
              <a:rPr lang="ru-RU" dirty="0" err="1" smtClean="0"/>
              <a:t>значна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сільськогосподарських</a:t>
            </a:r>
            <a:r>
              <a:rPr lang="ru-RU" dirty="0" smtClean="0"/>
              <a:t> машин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знарядь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нетривалого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, </a:t>
            </a:r>
            <a:r>
              <a:rPr lang="ru-RU" dirty="0" err="1" smtClean="0"/>
              <a:t>створюються</a:t>
            </a:r>
            <a:r>
              <a:rPr lang="ru-RU" dirty="0" smtClean="0"/>
              <a:t> </a:t>
            </a:r>
            <a:r>
              <a:rPr lang="ru-RU" dirty="0" err="1" smtClean="0"/>
              <a:t>відповідні</a:t>
            </a:r>
            <a:r>
              <a:rPr lang="ru-RU" dirty="0" smtClean="0"/>
              <a:t> запаси </a:t>
            </a:r>
            <a:r>
              <a:rPr lang="ru-RU" dirty="0" err="1" smtClean="0"/>
              <a:t>насіння</a:t>
            </a:r>
            <a:r>
              <a:rPr lang="ru-RU" dirty="0" smtClean="0"/>
              <a:t>, </a:t>
            </a:r>
            <a:r>
              <a:rPr lang="ru-RU" dirty="0" err="1" smtClean="0"/>
              <a:t>кормів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потребує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</a:t>
            </a:r>
            <a:r>
              <a:rPr lang="ru-RU" dirty="0" err="1" smtClean="0"/>
              <a:t>витрат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впливає</a:t>
            </a:r>
            <a:r>
              <a:rPr lang="ru-RU" dirty="0" smtClean="0"/>
              <a:t> на </a:t>
            </a:r>
            <a:r>
              <a:rPr lang="ru-RU" dirty="0" err="1" smtClean="0"/>
              <a:t>ефективність</a:t>
            </a:r>
            <a:r>
              <a:rPr lang="ru-RU" dirty="0" smtClean="0"/>
              <a:t> </a:t>
            </a:r>
            <a:r>
              <a:rPr lang="ru-RU" dirty="0" err="1" smtClean="0"/>
              <a:t>використання</a:t>
            </a:r>
            <a:r>
              <a:rPr lang="ru-RU" dirty="0" smtClean="0"/>
              <a:t> </a:t>
            </a:r>
            <a:r>
              <a:rPr lang="ru-RU" dirty="0" err="1" smtClean="0"/>
              <a:t>матеріально-технічних</a:t>
            </a:r>
            <a:r>
              <a:rPr lang="ru-RU" dirty="0" smtClean="0"/>
              <a:t> </a:t>
            </a:r>
            <a:r>
              <a:rPr lang="ru-RU" dirty="0" err="1" smtClean="0"/>
              <a:t>засобів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722</TotalTime>
  <Words>1890</Words>
  <Application>Microsoft Office PowerPoint</Application>
  <PresentationFormat>Экран (4:3)</PresentationFormat>
  <Paragraphs>150</Paragraphs>
  <Slides>38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38</vt:i4>
      </vt:variant>
    </vt:vector>
  </HeadingPairs>
  <TitlesOfParts>
    <vt:vector size="39" baseType="lpstr">
      <vt:lpstr>Апекс</vt:lpstr>
      <vt:lpstr>МАТЕРІАЛЬНО-ТЕХНІЧНА БАЗА І ВИРОБНИЧА ПОТУЖНІСТЬ АГРАРНОГО ПІДПРИЄМСТВА</vt:lpstr>
      <vt:lpstr>ПЛАН</vt:lpstr>
      <vt:lpstr>Матеріально-технічна база аграрного підприємства </vt:lpstr>
      <vt:lpstr>Склад матеріально-технічної бази аграрних підприємств </vt:lpstr>
      <vt:lpstr>Складові матеріально-технічної бази </vt:lpstr>
      <vt:lpstr>Напрями вдосконалення МТБ:</vt:lpstr>
      <vt:lpstr>Природні і технічні фактори, що визначають речові і структурні особливості матеріально-технічної бази аграрних підприємств </vt:lpstr>
      <vt:lpstr>2. Природні умови</vt:lpstr>
      <vt:lpstr>3. Сезонний характер виробництва</vt:lpstr>
      <vt:lpstr>4. Використання живих організмів у процесі виробництва</vt:lpstr>
      <vt:lpstr>5. Науково-технічний прогрес</vt:lpstr>
      <vt:lpstr>Модернізація матеріально-технічної бази аграрного сектору </vt:lpstr>
      <vt:lpstr>Енергетичні ресурси підприємства</vt:lpstr>
      <vt:lpstr>Показники рівня забезпеченості аграрного підприємства енергетичними ресурсами: </vt:lpstr>
      <vt:lpstr>Оцінка рівня використання електроенергії на підприємствах</vt:lpstr>
      <vt:lpstr>Впровадження енергозберігаючих технологій</vt:lpstr>
      <vt:lpstr>Механізація сільськогосподарського виробництва </vt:lpstr>
      <vt:lpstr>Стадії механізації аграрного виробництва :</vt:lpstr>
      <vt:lpstr>Слайд 19</vt:lpstr>
      <vt:lpstr>Система машин </vt:lpstr>
      <vt:lpstr>Запровадження і використання системи машин:</vt:lpstr>
      <vt:lpstr>Рівень механізації аграрного виробництва </vt:lpstr>
      <vt:lpstr>Рівень механізації виробничих процесів у рослинництві</vt:lpstr>
      <vt:lpstr>Рівень механізації виробничих процесів у рослинництві</vt:lpstr>
      <vt:lpstr>Ефективність використання машинно-тракторного парку</vt:lpstr>
      <vt:lpstr>Еталонний гектар </vt:lpstr>
      <vt:lpstr>Обґрунтування кількісного та структурного складу машинно-тракторного парку підприємства </vt:lpstr>
      <vt:lpstr>Слайд 28</vt:lpstr>
      <vt:lpstr>Забезпеченість енергозасобами іноземних аграрних виробників</vt:lpstr>
      <vt:lpstr>Слайд 30</vt:lpstr>
      <vt:lpstr>Лізинг</vt:lpstr>
      <vt:lpstr>Визначення лізингу Світовим банком </vt:lpstr>
      <vt:lpstr>Значення лізингу для аграрних підприємств:</vt:lpstr>
      <vt:lpstr>Лізинг</vt:lpstr>
      <vt:lpstr>Фінансовий лізинг </vt:lpstr>
      <vt:lpstr>Оперативний лізинг </vt:lpstr>
      <vt:lpstr>Показники ефективності використання машинно-тракторного парку в господарствах: </vt:lpstr>
      <vt:lpstr>Слайд 38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МАТЕРІАЛЬНО-ТЕХНІЧНА БАЗА І ВИРОБНИЧА ПОТУЖНІСТЬ АГРАРНОГО ПІДПРИЄМСТВА</dc:title>
  <dc:creator>ВСТВ</dc:creator>
  <cp:lastModifiedBy>ВСТВ</cp:lastModifiedBy>
  <cp:revision>46</cp:revision>
  <dcterms:created xsi:type="dcterms:W3CDTF">2016-09-05T12:07:48Z</dcterms:created>
  <dcterms:modified xsi:type="dcterms:W3CDTF">2016-09-20T11:51:13Z</dcterms:modified>
</cp:coreProperties>
</file>