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1"/>
  </p:notesMasterIdLst>
  <p:sldIdLst>
    <p:sldId id="277" r:id="rId2"/>
    <p:sldId id="313" r:id="rId3"/>
    <p:sldId id="306" r:id="rId4"/>
    <p:sldId id="303" r:id="rId5"/>
    <p:sldId id="309" r:id="rId6"/>
    <p:sldId id="314" r:id="rId7"/>
    <p:sldId id="310" r:id="rId8"/>
    <p:sldId id="307" r:id="rId9"/>
    <p:sldId id="31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7F7F7"/>
    <a:srgbClr val="000000"/>
    <a:srgbClr val="F7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46" autoAdjust="0"/>
  </p:normalViewPr>
  <p:slideViewPr>
    <p:cSldViewPr>
      <p:cViewPr varScale="1">
        <p:scale>
          <a:sx n="67" d="100"/>
          <a:sy n="67" d="100"/>
        </p:scale>
        <p:origin x="10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FFF344-538D-4526-93C0-2C76B3AAEA22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DA6516-6CD4-47E0-BE53-E597345496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189AE6-BDC4-4B82-B142-FAC762759E9A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105B6C93-F032-461E-BE07-DDC9E9F5811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25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1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1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57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29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0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14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CD919-71C2-4C05-AB32-78AFB47F827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15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AF0B-C7FF-48A6-B5B6-87DB53832F7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02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EC63-8100-4D70-B9D8-BA9AE3B6E05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81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BB97-B377-438E-ADC4-80214C68E03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6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F775-A5E8-4963-8E52-6415AB2C96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799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2B72-E9D9-4B0F-A202-BDA01925582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10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3AF1-9709-47B9-9085-47F2FD9E95F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47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B7C1-448F-4236-87DE-F84952DB990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54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4653-370D-4154-8E0A-2E68477DA8C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6572-340F-4352-8681-A50773A6600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95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F2E458-23DA-4B7C-AA92-2151DC1C7EF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90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3"/>
            <a:ext cx="7776864" cy="116410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резервованих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відновлюються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3240" y="2492896"/>
            <a:ext cx="7561535" cy="3659857"/>
          </a:xfrm>
        </p:spPr>
        <p:txBody>
          <a:bodyPr>
            <a:normAutofit lnSpcReduction="10000"/>
          </a:bodyPr>
          <a:lstStyle/>
          <a:p>
            <a:pPr marL="0" indent="449263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Способи резервування, схемні позначення. Загальне резервування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заміщенням з цілою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кратністю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ціле)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Роздільне резервування заміщенням з цілою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ратністю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ціле).</a:t>
            </a:r>
          </a:p>
          <a:p>
            <a:pPr marL="0" indent="449263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Загальне резервування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кратністю і постійно включеним резервом.</a:t>
            </a:r>
          </a:p>
          <a:p>
            <a:pPr marL="0" indent="449263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Роздільне резервування заміщенням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дробною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кратністю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ковзаюче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резервування).</a:t>
            </a:r>
          </a:p>
          <a:p>
            <a:pPr marL="0" indent="449263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Виграш надійності.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pic>
        <p:nvPicPr>
          <p:cNvPr id="5123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46" y="2420888"/>
            <a:ext cx="75333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13342"/>
              </p:ext>
            </p:extLst>
          </p:nvPr>
        </p:nvGraphicFramePr>
        <p:xfrm>
          <a:off x="2915816" y="3563888"/>
          <a:ext cx="2420802" cy="1199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4" imgW="1091726" imgH="545863" progId="Equation.3">
                  <p:embed/>
                </p:oleObj>
              </mc:Choice>
              <mc:Fallback>
                <p:oleObj name="Формула" r:id="rId4" imgW="1091726" imgH="54586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63888"/>
                        <a:ext cx="2420802" cy="1199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Прямоугольник 24"/>
          <p:cNvSpPr>
            <a:spLocks noChangeArrowheads="1"/>
          </p:cNvSpPr>
          <p:nvPr/>
        </p:nvSpPr>
        <p:spPr bwMode="auto">
          <a:xfrm>
            <a:off x="785813" y="571500"/>
            <a:ext cx="767461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3600" dirty="0"/>
              <a:t>Система з послідовним з</a:t>
            </a:r>
            <a:r>
              <a:rPr lang="en-US" altLang="ru-RU" sz="3600" dirty="0"/>
              <a:t>’</a:t>
            </a:r>
            <a:r>
              <a:rPr lang="uk-UA" altLang="ru-RU" sz="3600" dirty="0"/>
              <a:t>єднанням підсистем</a:t>
            </a:r>
            <a:r>
              <a:rPr lang="en-US" altLang="ru-RU" sz="3600" dirty="0"/>
              <a:t> (</a:t>
            </a:r>
            <a:r>
              <a:rPr lang="uk-UA" altLang="ru-RU" sz="3600" dirty="0"/>
              <a:t>елементів</a:t>
            </a:r>
            <a:r>
              <a:rPr lang="en-US" altLang="ru-RU" sz="3600" dirty="0"/>
              <a:t>)</a:t>
            </a:r>
            <a:endParaRPr lang="ru-RU" altLang="ru-RU" sz="3600" dirty="0"/>
          </a:p>
        </p:txBody>
      </p:sp>
      <p:sp>
        <p:nvSpPr>
          <p:cNvPr id="5126" name="Прямоугольник 25"/>
          <p:cNvSpPr>
            <a:spLocks noChangeArrowheads="1"/>
          </p:cNvSpPr>
          <p:nvPr/>
        </p:nvSpPr>
        <p:spPr bwMode="auto">
          <a:xfrm>
            <a:off x="783047" y="5000625"/>
            <a:ext cx="7677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800" dirty="0"/>
              <a:t>ймовірність безвідмовної роботи системи</a:t>
            </a:r>
            <a:endParaRPr lang="ru-RU" altLang="ru-RU" sz="2800" dirty="0"/>
          </a:p>
        </p:txBody>
      </p:sp>
      <p:sp>
        <p:nvSpPr>
          <p:cNvPr id="512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28881"/>
            <a:ext cx="7632848" cy="5958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2000" b="1" dirty="0" smtClean="0">
                <a:solidFill>
                  <a:srgbClr val="C00000"/>
                </a:solidFill>
              </a:rPr>
              <a:t>Загальне резервування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uk-UA" sz="2000" b="1" dirty="0" smtClean="0">
                <a:solidFill>
                  <a:srgbClr val="C00000"/>
                </a:solidFill>
              </a:rPr>
              <a:t>заміщенням з цілою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uk-UA" sz="2000" b="1" dirty="0" smtClean="0">
                <a:solidFill>
                  <a:srgbClr val="C00000"/>
                </a:solidFill>
              </a:rPr>
              <a:t>кратністю (</a:t>
            </a:r>
            <a:r>
              <a:rPr lang="en-US" sz="2000" b="1" dirty="0" smtClean="0">
                <a:solidFill>
                  <a:srgbClr val="C00000"/>
                </a:solidFill>
              </a:rPr>
              <a:t>m</a:t>
            </a:r>
            <a:r>
              <a:rPr lang="uk-UA" sz="2000" b="1" dirty="0" smtClean="0">
                <a:solidFill>
                  <a:srgbClr val="C00000"/>
                </a:solidFill>
              </a:rPr>
              <a:t> – ціле)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614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74045"/>
              </p:ext>
            </p:extLst>
          </p:nvPr>
        </p:nvGraphicFramePr>
        <p:xfrm>
          <a:off x="827584" y="3717032"/>
          <a:ext cx="27971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4" imgW="1574800" imgH="558800" progId="Equation.3">
                  <p:embed/>
                </p:oleObj>
              </mc:Choice>
              <mc:Fallback>
                <p:oleObj name="Формула" r:id="rId4" imgW="15748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717032"/>
                        <a:ext cx="27971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61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40318"/>
              </p:ext>
            </p:extLst>
          </p:nvPr>
        </p:nvGraphicFramePr>
        <p:xfrm>
          <a:off x="1275339" y="4811185"/>
          <a:ext cx="2360557" cy="490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6" imgW="1282700" imgH="266700" progId="Equation.3">
                  <p:embed/>
                </p:oleObj>
              </mc:Choice>
              <mc:Fallback>
                <p:oleObj name="Формула" r:id="rId6" imgW="12827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339" y="4811185"/>
                        <a:ext cx="2360557" cy="490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755576" y="5443189"/>
            <a:ext cx="75283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altLang="ru-RU" sz="2000" b="1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uk-UA" altLang="ru-RU" sz="2000" b="1" baseline="-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ср0</a:t>
            </a:r>
            <a:r>
              <a:rPr lang="uk-UA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інтенсивність відмов і середній наробіток до першої відмови основного (нерезервованого) об’єкта.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3808784" y="3933056"/>
            <a:ext cx="48125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безвідмовної роботи системи</a:t>
            </a:r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755576" y="3068960"/>
            <a:ext cx="76328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експоненціального закону надійності: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ненавантажений резерв</a:t>
            </a:r>
            <a:endParaRPr lang="uk-UA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5" name="Picture 4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4125912" cy="20002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3779912" y="4829090"/>
            <a:ext cx="39598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наробіток на відмову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96252"/>
              </p:ext>
            </p:extLst>
          </p:nvPr>
        </p:nvGraphicFramePr>
        <p:xfrm>
          <a:off x="539552" y="1364280"/>
          <a:ext cx="3283526" cy="76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Формула" r:id="rId3" imgW="2235200" imgH="520700" progId="Equation.3">
                  <p:embed/>
                </p:oleObj>
              </mc:Choice>
              <mc:Fallback>
                <p:oleObj name="Формула" r:id="rId3" imgW="22352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64280"/>
                        <a:ext cx="3283526" cy="768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060163"/>
              </p:ext>
            </p:extLst>
          </p:nvPr>
        </p:nvGraphicFramePr>
        <p:xfrm>
          <a:off x="1150333" y="2483628"/>
          <a:ext cx="2061964" cy="81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Формула" r:id="rId5" imgW="1333500" imgH="520700" progId="Equation.3">
                  <p:embed/>
                </p:oleObj>
              </mc:Choice>
              <mc:Fallback>
                <p:oleObj name="Формула" r:id="rId5" imgW="13335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333" y="2483628"/>
                        <a:ext cx="2061964" cy="81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859882"/>
              </p:ext>
            </p:extLst>
          </p:nvPr>
        </p:nvGraphicFramePr>
        <p:xfrm>
          <a:off x="1249697" y="3440821"/>
          <a:ext cx="2286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Формула" r:id="rId7" imgW="1205977" imgH="545863" progId="Equation.3">
                  <p:embed/>
                </p:oleObj>
              </mc:Choice>
              <mc:Fallback>
                <p:oleObj name="Формула" r:id="rId7" imgW="1205977" imgH="54586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97" y="3440821"/>
                        <a:ext cx="22860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850835"/>
              </p:ext>
            </p:extLst>
          </p:nvPr>
        </p:nvGraphicFramePr>
        <p:xfrm>
          <a:off x="4334022" y="3404309"/>
          <a:ext cx="114300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Формула" r:id="rId9" imgW="533169" imgH="495085" progId="Equation.3">
                  <p:embed/>
                </p:oleObj>
              </mc:Choice>
              <mc:Fallback>
                <p:oleObj name="Формула" r:id="rId9" imgW="533169" imgH="49508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022" y="3404309"/>
                        <a:ext cx="114300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3851920" y="1628800"/>
            <a:ext cx="49291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безвідмовної роботи системи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3635896" y="2688042"/>
            <a:ext cx="37312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наробіток на відмову</a:t>
            </a:r>
          </a:p>
        </p:txBody>
      </p:sp>
      <p:sp>
        <p:nvSpPr>
          <p:cNvPr id="7180" name="Прямоугольник 12"/>
          <p:cNvSpPr>
            <a:spLocks noChangeArrowheads="1"/>
          </p:cNvSpPr>
          <p:nvPr/>
        </p:nvSpPr>
        <p:spPr bwMode="auto">
          <a:xfrm>
            <a:off x="785813" y="4857750"/>
            <a:ext cx="7929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altLang="ru-RU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інтенсивність відмов резервного виробу до заміщення.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2" name="Прямоугольник 15"/>
          <p:cNvSpPr>
            <a:spLocks noChangeArrowheads="1"/>
          </p:cNvSpPr>
          <p:nvPr/>
        </p:nvSpPr>
        <p:spPr bwMode="auto">
          <a:xfrm>
            <a:off x="500063" y="5857875"/>
            <a:ext cx="8429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навантаженому резерві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 співпадають з (1 і 2) (лекція №3)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9207" y="755412"/>
            <a:ext cx="2786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uk-UA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1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недовантажений резерв</a:t>
            </a:r>
            <a:endParaRPr lang="ru-RU" alt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349343"/>
            <a:ext cx="5444629" cy="222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42937" y="491332"/>
            <a:ext cx="78581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Роздільне резервування заміщенням з цілою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uk-UA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ратністю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ціле).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81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404240"/>
              </p:ext>
            </p:extLst>
          </p:nvPr>
        </p:nvGraphicFramePr>
        <p:xfrm>
          <a:off x="6156176" y="1781557"/>
          <a:ext cx="2339752" cy="1139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Формула" r:id="rId4" imgW="1117115" imgH="545863" progId="Equation.3">
                  <p:embed/>
                </p:oleObj>
              </mc:Choice>
              <mc:Fallback>
                <p:oleObj name="Формула" r:id="rId4" imgW="1117115" imgH="54586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781557"/>
                        <a:ext cx="2339752" cy="1139443"/>
                      </a:xfrm>
                      <a:prstGeom prst="rect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89208"/>
              </p:ext>
            </p:extLst>
          </p:nvPr>
        </p:nvGraphicFramePr>
        <p:xfrm>
          <a:off x="827583" y="4040612"/>
          <a:ext cx="27971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Формула" r:id="rId6" imgW="1574800" imgH="558800" progId="Equation.3">
                  <p:embed/>
                </p:oleObj>
              </mc:Choice>
              <mc:Fallback>
                <p:oleObj name="Формула" r:id="rId6" imgW="15748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3" y="4040612"/>
                        <a:ext cx="27971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11107"/>
              </p:ext>
            </p:extLst>
          </p:nvPr>
        </p:nvGraphicFramePr>
        <p:xfrm>
          <a:off x="842986" y="5301208"/>
          <a:ext cx="2781772" cy="57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8" imgW="1282700" imgH="266700" progId="Equation.3">
                  <p:embed/>
                </p:oleObj>
              </mc:Choice>
              <mc:Fallback>
                <p:oleObj name="Формула" r:id="rId8" imgW="12827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86" y="5301208"/>
                        <a:ext cx="2781772" cy="57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3771924" y="4340620"/>
            <a:ext cx="4886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безвідмовної роботи системи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3995936" y="5398303"/>
            <a:ext cx="35901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наробіток на відмову</a:t>
            </a:r>
          </a:p>
        </p:txBody>
      </p:sp>
      <p:sp>
        <p:nvSpPr>
          <p:cNvPr id="8202" name="Прямоугольник 17"/>
          <p:cNvSpPr>
            <a:spLocks noChangeArrowheads="1"/>
          </p:cNvSpPr>
          <p:nvPr/>
        </p:nvSpPr>
        <p:spPr bwMode="auto">
          <a:xfrm>
            <a:off x="827583" y="3611014"/>
            <a:ext cx="30986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ненавантажений резерв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44706"/>
              </p:ext>
            </p:extLst>
          </p:nvPr>
        </p:nvGraphicFramePr>
        <p:xfrm>
          <a:off x="899592" y="2780928"/>
          <a:ext cx="4288358" cy="100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Формула" r:id="rId3" imgW="2235200" imgH="520700" progId="Equation.3">
                  <p:embed/>
                </p:oleObj>
              </mc:Choice>
              <mc:Fallback>
                <p:oleObj name="Формула" r:id="rId3" imgW="2235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780928"/>
                        <a:ext cx="4288358" cy="1003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970318"/>
              </p:ext>
            </p:extLst>
          </p:nvPr>
        </p:nvGraphicFramePr>
        <p:xfrm>
          <a:off x="1331640" y="4077072"/>
          <a:ext cx="2837128" cy="1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Формула" r:id="rId5" imgW="1333500" imgH="520700" progId="Equation.3">
                  <p:embed/>
                </p:oleObj>
              </mc:Choice>
              <mc:Fallback>
                <p:oleObj name="Формула" r:id="rId5" imgW="13335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077072"/>
                        <a:ext cx="2837128" cy="1114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Прямоугольник 13"/>
          <p:cNvSpPr>
            <a:spLocks noChangeArrowheads="1"/>
          </p:cNvSpPr>
          <p:nvPr/>
        </p:nvSpPr>
        <p:spPr bwMode="auto">
          <a:xfrm>
            <a:off x="2784867" y="1340768"/>
            <a:ext cx="3151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недовантажений резерв</a:t>
            </a:r>
            <a:endParaRPr lang="ru-RU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3760" y="2996952"/>
            <a:ext cx="29972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безвідмовної роботи системи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779045" y="4437112"/>
            <a:ext cx="35975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наробіток на відмову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7770" y="5382511"/>
            <a:ext cx="7618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uk-UA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навантаженому резерві</a:t>
            </a:r>
            <a:r>
              <a:rPr lang="uk-UA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 співпадають з (1 і 2 як для загального резервування) (лекція №3)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4" y="610464"/>
            <a:ext cx="78581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резервування з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дробною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кратністю і постійно включеним резервом.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112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120789"/>
              </p:ext>
            </p:extLst>
          </p:nvPr>
        </p:nvGraphicFramePr>
        <p:xfrm>
          <a:off x="3131840" y="1331404"/>
          <a:ext cx="4319588" cy="88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Формула" r:id="rId3" imgW="2425700" imgH="495300" progId="Equation.3">
                  <p:embed/>
                </p:oleObj>
              </mc:Choice>
              <mc:Fallback>
                <p:oleObj name="Формула" r:id="rId3" imgW="2425700" imgH="495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331404"/>
                        <a:ext cx="4319588" cy="88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112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76940"/>
              </p:ext>
            </p:extLst>
          </p:nvPr>
        </p:nvGraphicFramePr>
        <p:xfrm>
          <a:off x="3347864" y="2412229"/>
          <a:ext cx="2567618" cy="1045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Формула" r:id="rId5" imgW="1282700" imgH="520700" progId="Equation.3">
                  <p:embed/>
                </p:oleObj>
              </mc:Choice>
              <mc:Fallback>
                <p:oleObj name="Формула" r:id="rId5" imgW="12827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12229"/>
                        <a:ext cx="2567618" cy="1045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862348" y="4392095"/>
            <a:ext cx="7696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altLang="ru-RU" sz="2000" b="1" baseline="-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ймовірність безвідмовної роботи основного або любого резервного елементу;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загальне число основних і резервних систем;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систем необхідних для нормальної роботи резервної системи.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813963"/>
              </p:ext>
            </p:extLst>
          </p:nvPr>
        </p:nvGraphicFramePr>
        <p:xfrm>
          <a:off x="6643687" y="2542264"/>
          <a:ext cx="11953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Формула" r:id="rId7" imgW="698500" imgH="457200" progId="Equation.3">
                  <p:embed/>
                </p:oleObj>
              </mc:Choice>
              <mc:Fallback>
                <p:oleObj name="Формула" r:id="rId7" imgW="698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7" y="2542264"/>
                        <a:ext cx="119538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2226" y="1196752"/>
            <a:ext cx="1780952" cy="1971429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464343" y="535127"/>
            <a:ext cx="82153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Роздільне резервування заміщенням з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дробною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кратністю (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ковзаюче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резервування).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1229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535788"/>
              </p:ext>
            </p:extLst>
          </p:nvPr>
        </p:nvGraphicFramePr>
        <p:xfrm>
          <a:off x="1112837" y="3033514"/>
          <a:ext cx="27447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3" imgW="1536033" imgH="545863" progId="Equation.3">
                  <p:embed/>
                </p:oleObj>
              </mc:Choice>
              <mc:Fallback>
                <p:oleObj name="Формула" r:id="rId3" imgW="1536033" imgH="54586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7" y="3033514"/>
                        <a:ext cx="274478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122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524396"/>
              </p:ext>
            </p:extLst>
          </p:nvPr>
        </p:nvGraphicFramePr>
        <p:xfrm>
          <a:off x="4427984" y="3218110"/>
          <a:ext cx="31003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5" imgW="1282700" imgH="266700" progId="Equation.3">
                  <p:embed/>
                </p:oleObj>
              </mc:Choice>
              <mc:Fallback>
                <p:oleObj name="Формула" r:id="rId5" imgW="12827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218110"/>
                        <a:ext cx="3100388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11559" y="4096545"/>
            <a:ext cx="792088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altLang="ru-RU" sz="20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п·</a:t>
            </a:r>
            <a:r>
              <a:rPr lang="uk-UA" alt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інтенсивність відмов нерезервованої системи;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інтенсивність відмови елемента;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елементів основної системи;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altLang="ru-RU" sz="20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середній час безвідмовної роботи нерезервованої системи;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altLang="ru-RU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резервних елементів. В цьому випадку 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2000" b="1" i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07814" y="1341564"/>
            <a:ext cx="4328369" cy="1534981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331640" y="587524"/>
            <a:ext cx="614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 виграшу надійності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ru-RU"/>
          </a:p>
        </p:txBody>
      </p:sp>
      <p:graphicFrame>
        <p:nvGraphicFramePr>
          <p:cNvPr id="13316" name="Object 2" descr="Пергамент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858016"/>
              </p:ext>
            </p:extLst>
          </p:nvPr>
        </p:nvGraphicFramePr>
        <p:xfrm>
          <a:off x="850452" y="3000375"/>
          <a:ext cx="7537972" cy="78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" imgW="4279680" imgH="419040" progId="Equation.DSMT4">
                  <p:embed/>
                </p:oleObj>
              </mc:Choice>
              <mc:Fallback>
                <p:oleObj name="Equation" r:id="rId3" imgW="4279680" imgH="419040" progId="Equation.DSMT4">
                  <p:embed/>
                  <p:pic>
                    <p:nvPicPr>
                      <p:cNvPr id="0" name="Object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452" y="3000375"/>
                        <a:ext cx="7537972" cy="788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83568" y="4745952"/>
            <a:ext cx="70225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20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виграш по ймовірності відмов;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20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виграш по ймовірності безвідмовної роботи;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ru-RU" sz="2000" b="1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виграш по середньому часу безвідмовної роботи.</a:t>
            </a:r>
          </a:p>
        </p:txBody>
      </p:sp>
      <p:graphicFrame>
        <p:nvGraphicFramePr>
          <p:cNvPr id="13318" name="Object 5" descr="Пергамент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467763"/>
              </p:ext>
            </p:extLst>
          </p:nvPr>
        </p:nvGraphicFramePr>
        <p:xfrm>
          <a:off x="3393281" y="1143150"/>
          <a:ext cx="2286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5" imgW="533160" imgH="457200" progId="Equation.DSMT4">
                  <p:embed/>
                </p:oleObj>
              </mc:Choice>
              <mc:Fallback>
                <p:oleObj name="Equation" r:id="rId5" imgW="533160" imgH="457200" progId="Equation.DSMT4">
                  <p:embed/>
                  <p:pic>
                    <p:nvPicPr>
                      <p:cNvPr id="0" name="Object 5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281" y="1143150"/>
                        <a:ext cx="2286000" cy="1970088"/>
                      </a:xfrm>
                      <a:prstGeom prst="rect">
                        <a:avLst/>
                      </a:prstGeom>
                      <a:solidFill>
                        <a:srgbClr val="F9F9F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1365</TotalTime>
  <Words>357</Words>
  <Application>Microsoft Office PowerPoint</Application>
  <PresentationFormat>Экран (4:3)</PresentationFormat>
  <Paragraphs>42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Натуральные материалы</vt:lpstr>
      <vt:lpstr>Equation</vt:lpstr>
      <vt:lpstr>Формула</vt:lpstr>
      <vt:lpstr>Розрахунок надійності резервованих систем, які не відновлюються</vt:lpstr>
      <vt:lpstr>Презентация PowerPoint</vt:lpstr>
      <vt:lpstr>Загальне резервування заміщенням з цілою кратністю (m – ціле)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CiRM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ПОНЯТТЯ, ЩО ВИКОРИСТОВУЮТЬСЯ ПРИ ГЕОМЕТРИЧНІЙ ВЗАЄМОЗАМІННОСТІ</dc:title>
  <dc:creator>Andriy</dc:creator>
  <cp:lastModifiedBy>Банний Олександр Олександрович</cp:lastModifiedBy>
  <cp:revision>169</cp:revision>
  <dcterms:created xsi:type="dcterms:W3CDTF">2008-03-04T10:47:33Z</dcterms:created>
  <dcterms:modified xsi:type="dcterms:W3CDTF">2020-04-08T18:57:02Z</dcterms:modified>
</cp:coreProperties>
</file>