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3" r:id="rId1"/>
  </p:sldMasterIdLst>
  <p:notesMasterIdLst>
    <p:notesMasterId r:id="rId11"/>
  </p:notesMasterIdLst>
  <p:sldIdLst>
    <p:sldId id="277" r:id="rId2"/>
    <p:sldId id="313" r:id="rId3"/>
    <p:sldId id="306" r:id="rId4"/>
    <p:sldId id="303" r:id="rId5"/>
    <p:sldId id="309" r:id="rId6"/>
    <p:sldId id="314" r:id="rId7"/>
    <p:sldId id="310" r:id="rId8"/>
    <p:sldId id="307" r:id="rId9"/>
    <p:sldId id="315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F7F7F7"/>
    <a:srgbClr val="000000"/>
    <a:srgbClr val="F7FC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8" autoAdjust="0"/>
    <p:restoredTop sz="94646" autoAdjust="0"/>
  </p:normalViewPr>
  <p:slideViewPr>
    <p:cSldViewPr>
      <p:cViewPr varScale="1">
        <p:scale>
          <a:sx n="67" d="100"/>
          <a:sy n="67" d="100"/>
        </p:scale>
        <p:origin x="109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4FFF344-538D-4526-93C0-2C76B3AAEA22}" type="datetimeFigureOut">
              <a:rPr lang="ru-RU"/>
              <a:pPr>
                <a:defRPr/>
              </a:pPr>
              <a:t>08.04.2020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0DA6516-6CD4-47E0-BE53-E5973454962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alt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3189AE6-BDC4-4B82-B142-FAC762759E9A}" type="slidenum">
              <a:rPr lang="ru-RU" altLang="ru-RU"/>
              <a:pPr eaLnBrk="1" hangingPunct="1"/>
              <a:t>3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105B6C93-F032-461E-BE07-DDC9E9F58115}" type="slidenum">
              <a:rPr lang="ru-RU" altLang="ru-RU" smtClean="0"/>
              <a:pPr/>
              <a:t>‹#›</a:t>
            </a:fld>
            <a:endParaRPr lang="ru-RU" alt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9256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E458-23DA-4B7C-AA92-2151DC1C7EF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88100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E458-23DA-4B7C-AA92-2151DC1C7EF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1414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E458-23DA-4B7C-AA92-2151DC1C7EF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25700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E458-23DA-4B7C-AA92-2151DC1C7EF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862922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E458-23DA-4B7C-AA92-2151DC1C7EF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59004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E458-23DA-4B7C-AA92-2151DC1C7EF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21476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CD919-71C2-4C05-AB32-78AFB47F8273}" type="slidenum">
              <a:rPr lang="ru-RU" altLang="ru-RU" smtClean="0"/>
              <a:pPr/>
              <a:t>‹#›</a:t>
            </a:fld>
            <a:endParaRPr lang="ru-RU" alt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9155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AF0B-C7FF-48A6-B5B6-87DB53832F7E}" type="slidenum">
              <a:rPr lang="ru-RU" altLang="ru-RU" smtClean="0"/>
              <a:pPr/>
              <a:t>‹#›</a:t>
            </a:fld>
            <a:endParaRPr lang="ru-RU" alt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2028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AEC63-8100-4D70-B9D8-BA9AE3B6E05C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79815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2BB97-B377-438E-ADC4-80214C68E038}" type="slidenum">
              <a:rPr lang="ru-RU" altLang="ru-RU" smtClean="0"/>
              <a:pPr/>
              <a:t>‹#›</a:t>
            </a:fld>
            <a:endParaRPr lang="ru-RU" alt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2465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2F775-A5E8-4963-8E52-6415AB2C96C0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72799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22B72-E9D9-4B0F-A202-BDA01925582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2104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AF1-9709-47B9-9085-47F2FD9E95F9}" type="slidenum">
              <a:rPr lang="ru-RU" altLang="ru-RU" smtClean="0"/>
              <a:pPr/>
              <a:t>‹#›</a:t>
            </a:fld>
            <a:endParaRPr lang="ru-RU" alt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1471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0B7C1-448F-4236-87DE-F84952DB9902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68545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F4653-370D-4154-8E0A-2E68477DA8C8}" type="slidenum">
              <a:rPr lang="ru-RU" altLang="ru-RU" smtClean="0"/>
              <a:pPr/>
              <a:t>‹#›</a:t>
            </a:fld>
            <a:endParaRPr lang="ru-RU" alt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149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6572-340F-4352-8681-A50773A6600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11959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0F2E458-23DA-4B7C-AA92-2151DC1C7EF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78904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  <p:sldLayoutId id="2147483798" r:id="rId15"/>
    <p:sldLayoutId id="2147483799" r:id="rId16"/>
    <p:sldLayoutId id="2147483800" r:id="rId17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17.pn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8.wmf"/><Relationship Id="rId9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764703"/>
            <a:ext cx="7776864" cy="116410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надійності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резервованих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систем,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відновлюються</a:t>
            </a:r>
            <a:endParaRPr lang="ru-RU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63240" y="2492896"/>
            <a:ext cx="7561535" cy="3659857"/>
          </a:xfrm>
        </p:spPr>
        <p:txBody>
          <a:bodyPr>
            <a:normAutofit lnSpcReduction="10000"/>
          </a:bodyPr>
          <a:lstStyle/>
          <a:p>
            <a:pPr marL="0" indent="449263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Способи резервування, схемні позначення. Загальне резервування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заміщенням з цілою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кратністю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ціле)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9263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Роздільне резервування заміщенням з цілою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ратністю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ціле).</a:t>
            </a:r>
          </a:p>
          <a:p>
            <a:pPr marL="0" indent="449263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Загальне резервування з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дробною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кратністю і постійно включеним резервом.</a:t>
            </a:r>
          </a:p>
          <a:p>
            <a:pPr marL="0" indent="449263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Роздільне резервування заміщенням з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дробною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кратністю (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ковзаюче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резервування).</a:t>
            </a:r>
          </a:p>
          <a:p>
            <a:pPr marL="0" indent="449263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Виграш надійності.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ru-RU"/>
          </a:p>
        </p:txBody>
      </p:sp>
      <p:pic>
        <p:nvPicPr>
          <p:cNvPr id="5123" name="Picture 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046" y="2420888"/>
            <a:ext cx="753337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124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613342"/>
              </p:ext>
            </p:extLst>
          </p:nvPr>
        </p:nvGraphicFramePr>
        <p:xfrm>
          <a:off x="2915816" y="3563888"/>
          <a:ext cx="2420802" cy="1199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Формула" r:id="rId4" imgW="1091726" imgH="545863" progId="Equation.3">
                  <p:embed/>
                </p:oleObj>
              </mc:Choice>
              <mc:Fallback>
                <p:oleObj name="Формула" r:id="rId4" imgW="1091726" imgH="545863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563888"/>
                        <a:ext cx="2420802" cy="11995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Прямоугольник 24"/>
          <p:cNvSpPr>
            <a:spLocks noChangeArrowheads="1"/>
          </p:cNvSpPr>
          <p:nvPr/>
        </p:nvSpPr>
        <p:spPr bwMode="auto">
          <a:xfrm>
            <a:off x="785813" y="571500"/>
            <a:ext cx="7674619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sz="3600" dirty="0"/>
              <a:t>Система з послідовним з</a:t>
            </a:r>
            <a:r>
              <a:rPr lang="en-US" altLang="ru-RU" sz="3600" dirty="0"/>
              <a:t>’</a:t>
            </a:r>
            <a:r>
              <a:rPr lang="uk-UA" altLang="ru-RU" sz="3600" dirty="0"/>
              <a:t>єднанням підсистем</a:t>
            </a:r>
            <a:r>
              <a:rPr lang="en-US" altLang="ru-RU" sz="3600" dirty="0"/>
              <a:t> (</a:t>
            </a:r>
            <a:r>
              <a:rPr lang="uk-UA" altLang="ru-RU" sz="3600" dirty="0"/>
              <a:t>елементів</a:t>
            </a:r>
            <a:r>
              <a:rPr lang="en-US" altLang="ru-RU" sz="3600" dirty="0"/>
              <a:t>)</a:t>
            </a:r>
            <a:endParaRPr lang="ru-RU" altLang="ru-RU" sz="3600" dirty="0"/>
          </a:p>
        </p:txBody>
      </p:sp>
      <p:sp>
        <p:nvSpPr>
          <p:cNvPr id="5126" name="Прямоугольник 25"/>
          <p:cNvSpPr>
            <a:spLocks noChangeArrowheads="1"/>
          </p:cNvSpPr>
          <p:nvPr/>
        </p:nvSpPr>
        <p:spPr bwMode="auto">
          <a:xfrm>
            <a:off x="783047" y="5000625"/>
            <a:ext cx="76773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sz="2800" dirty="0"/>
              <a:t>ймовірність безвідмовної роботи системи</a:t>
            </a:r>
            <a:endParaRPr lang="ru-RU" altLang="ru-RU" sz="2800" dirty="0"/>
          </a:p>
        </p:txBody>
      </p:sp>
      <p:sp>
        <p:nvSpPr>
          <p:cNvPr id="5129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28881"/>
            <a:ext cx="7632848" cy="59586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uk-UA" sz="2000" b="1" dirty="0" smtClean="0">
                <a:solidFill>
                  <a:srgbClr val="C00000"/>
                </a:solidFill>
              </a:rPr>
              <a:t>Загальне резервування</a:t>
            </a:r>
            <a:r>
              <a:rPr lang="en-US" sz="2000" b="1" dirty="0" smtClean="0">
                <a:solidFill>
                  <a:srgbClr val="C00000"/>
                </a:solidFill>
              </a:rPr>
              <a:t> </a:t>
            </a:r>
            <a:r>
              <a:rPr lang="uk-UA" sz="2000" b="1" dirty="0" smtClean="0">
                <a:solidFill>
                  <a:srgbClr val="C00000"/>
                </a:solidFill>
              </a:rPr>
              <a:t>заміщенням з цілою</a:t>
            </a:r>
            <a:r>
              <a:rPr lang="en-US" sz="2000" b="1" dirty="0" smtClean="0">
                <a:solidFill>
                  <a:srgbClr val="C00000"/>
                </a:solidFill>
              </a:rPr>
              <a:t> </a:t>
            </a:r>
            <a:r>
              <a:rPr lang="uk-UA" sz="2000" b="1" dirty="0" smtClean="0">
                <a:solidFill>
                  <a:srgbClr val="C00000"/>
                </a:solidFill>
              </a:rPr>
              <a:t>кратністю (</a:t>
            </a:r>
            <a:r>
              <a:rPr lang="en-US" sz="2000" b="1" dirty="0" smtClean="0">
                <a:solidFill>
                  <a:srgbClr val="C00000"/>
                </a:solidFill>
              </a:rPr>
              <a:t>m</a:t>
            </a:r>
            <a:r>
              <a:rPr lang="uk-UA" sz="2000" b="1" dirty="0" smtClean="0">
                <a:solidFill>
                  <a:srgbClr val="C00000"/>
                </a:solidFill>
              </a:rPr>
              <a:t> – ціле)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ru-RU"/>
          </a:p>
        </p:txBody>
      </p:sp>
      <p:graphicFrame>
        <p:nvGraphicFramePr>
          <p:cNvPr id="614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074045"/>
              </p:ext>
            </p:extLst>
          </p:nvPr>
        </p:nvGraphicFramePr>
        <p:xfrm>
          <a:off x="827584" y="3717032"/>
          <a:ext cx="27971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Формула" r:id="rId4" imgW="1574800" imgH="558800" progId="Equation.3">
                  <p:embed/>
                </p:oleObj>
              </mc:Choice>
              <mc:Fallback>
                <p:oleObj name="Формула" r:id="rId4" imgW="1574800" imgH="558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717032"/>
                        <a:ext cx="2797175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ru-RU"/>
          </a:p>
        </p:txBody>
      </p:sp>
      <p:graphicFrame>
        <p:nvGraphicFramePr>
          <p:cNvPr id="615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8240318"/>
              </p:ext>
            </p:extLst>
          </p:nvPr>
        </p:nvGraphicFramePr>
        <p:xfrm>
          <a:off x="1275339" y="4811185"/>
          <a:ext cx="2360557" cy="490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Формула" r:id="rId6" imgW="1282700" imgH="266700" progId="Equation.3">
                  <p:embed/>
                </p:oleObj>
              </mc:Choice>
              <mc:Fallback>
                <p:oleObj name="Формула" r:id="rId6" imgW="1282700" imgH="266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339" y="4811185"/>
                        <a:ext cx="2360557" cy="4900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Rectangle 5"/>
          <p:cNvSpPr>
            <a:spLocks noChangeArrowheads="1"/>
          </p:cNvSpPr>
          <p:nvPr/>
        </p:nvSpPr>
        <p:spPr bwMode="auto">
          <a:xfrm>
            <a:off x="755576" y="5443189"/>
            <a:ext cx="752832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uk-UA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uk-UA" altLang="ru-RU" sz="2000" b="1" baseline="-30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uk-UA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</a:t>
            </a:r>
            <a:r>
              <a:rPr lang="uk-UA" altLang="ru-RU" sz="2000" b="1" baseline="-30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ср0</a:t>
            </a:r>
            <a:r>
              <a:rPr lang="uk-UA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інтенсивність відмов і середній наробіток до першої відмови основного (нерезервованого) об’єкта.</a:t>
            </a:r>
          </a:p>
        </p:txBody>
      </p:sp>
      <p:sp>
        <p:nvSpPr>
          <p:cNvPr id="6152" name="Rectangle 5"/>
          <p:cNvSpPr>
            <a:spLocks noChangeArrowheads="1"/>
          </p:cNvSpPr>
          <p:nvPr/>
        </p:nvSpPr>
        <p:spPr bwMode="auto">
          <a:xfrm>
            <a:off x="3808784" y="3933056"/>
            <a:ext cx="481255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Ймовірність безвідмовної роботи системи</a:t>
            </a:r>
          </a:p>
        </p:txBody>
      </p:sp>
      <p:sp>
        <p:nvSpPr>
          <p:cNvPr id="6154" name="Rectangle 6"/>
          <p:cNvSpPr>
            <a:spLocks noChangeArrowheads="1"/>
          </p:cNvSpPr>
          <p:nvPr/>
        </p:nvSpPr>
        <p:spPr bwMode="auto">
          <a:xfrm>
            <a:off x="755576" y="3068960"/>
            <a:ext cx="763284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експоненціального закону надійності: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altLang="ru-RU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ненавантажений резерв</a:t>
            </a:r>
            <a:endParaRPr lang="uk-UA" alt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55" name="Picture 4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052736"/>
            <a:ext cx="4125912" cy="2000250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6" name="Rectangle 5"/>
          <p:cNvSpPr>
            <a:spLocks noChangeArrowheads="1"/>
          </p:cNvSpPr>
          <p:nvPr/>
        </p:nvSpPr>
        <p:spPr bwMode="auto">
          <a:xfrm>
            <a:off x="3779912" y="4829090"/>
            <a:ext cx="395988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 наробіток на відмову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ru-RU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096252"/>
              </p:ext>
            </p:extLst>
          </p:nvPr>
        </p:nvGraphicFramePr>
        <p:xfrm>
          <a:off x="539552" y="1364280"/>
          <a:ext cx="3283526" cy="7685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Формула" r:id="rId3" imgW="2235200" imgH="520700" progId="Equation.3">
                  <p:embed/>
                </p:oleObj>
              </mc:Choice>
              <mc:Fallback>
                <p:oleObj name="Формула" r:id="rId3" imgW="2235200" imgH="520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364280"/>
                        <a:ext cx="3283526" cy="7685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ru-RU"/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7060163"/>
              </p:ext>
            </p:extLst>
          </p:nvPr>
        </p:nvGraphicFramePr>
        <p:xfrm>
          <a:off x="1150333" y="2483628"/>
          <a:ext cx="2061964" cy="8101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Формула" r:id="rId5" imgW="1333500" imgH="520700" progId="Equation.3">
                  <p:embed/>
                </p:oleObj>
              </mc:Choice>
              <mc:Fallback>
                <p:oleObj name="Формула" r:id="rId5" imgW="1333500" imgH="520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0333" y="2483628"/>
                        <a:ext cx="2061964" cy="8101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ru-RU"/>
          </a:p>
        </p:txBody>
      </p:sp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859882"/>
              </p:ext>
            </p:extLst>
          </p:nvPr>
        </p:nvGraphicFramePr>
        <p:xfrm>
          <a:off x="1249697" y="3440821"/>
          <a:ext cx="2286000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Формула" r:id="rId7" imgW="1205977" imgH="545863" progId="Equation.3">
                  <p:embed/>
                </p:oleObj>
              </mc:Choice>
              <mc:Fallback>
                <p:oleObj name="Формула" r:id="rId7" imgW="1205977" imgH="545863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697" y="3440821"/>
                        <a:ext cx="2286000" cy="1025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ru-RU"/>
          </a:p>
        </p:txBody>
      </p:sp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0850835"/>
              </p:ext>
            </p:extLst>
          </p:nvPr>
        </p:nvGraphicFramePr>
        <p:xfrm>
          <a:off x="4334022" y="3404309"/>
          <a:ext cx="1143000" cy="1062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Формула" r:id="rId9" imgW="533169" imgH="495085" progId="Equation.3">
                  <p:embed/>
                </p:oleObj>
              </mc:Choice>
              <mc:Fallback>
                <p:oleObj name="Формула" r:id="rId9" imgW="533169" imgH="495085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4022" y="3404309"/>
                        <a:ext cx="1143000" cy="1062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8" name="Rectangle 5"/>
          <p:cNvSpPr>
            <a:spLocks noChangeArrowheads="1"/>
          </p:cNvSpPr>
          <p:nvPr/>
        </p:nvSpPr>
        <p:spPr bwMode="auto">
          <a:xfrm>
            <a:off x="3851920" y="1628800"/>
            <a:ext cx="492918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Ймовірність безвідмовної роботи системи</a:t>
            </a:r>
          </a:p>
        </p:txBody>
      </p:sp>
      <p:sp>
        <p:nvSpPr>
          <p:cNvPr id="7179" name="Rectangle 5"/>
          <p:cNvSpPr>
            <a:spLocks noChangeArrowheads="1"/>
          </p:cNvSpPr>
          <p:nvPr/>
        </p:nvSpPr>
        <p:spPr bwMode="auto">
          <a:xfrm>
            <a:off x="3635896" y="2688042"/>
            <a:ext cx="373129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 наробіток на відмову</a:t>
            </a:r>
          </a:p>
        </p:txBody>
      </p:sp>
      <p:sp>
        <p:nvSpPr>
          <p:cNvPr id="7180" name="Прямоугольник 12"/>
          <p:cNvSpPr>
            <a:spLocks noChangeArrowheads="1"/>
          </p:cNvSpPr>
          <p:nvPr/>
        </p:nvSpPr>
        <p:spPr bwMode="auto">
          <a:xfrm>
            <a:off x="785813" y="4857750"/>
            <a:ext cx="79295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uk-UA" altLang="ru-RU" sz="20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інтенсивність відмов резервного виробу до заміщення.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2" name="Прямоугольник 15"/>
          <p:cNvSpPr>
            <a:spLocks noChangeArrowheads="1"/>
          </p:cNvSpPr>
          <p:nvPr/>
        </p:nvSpPr>
        <p:spPr bwMode="auto">
          <a:xfrm>
            <a:off x="500063" y="5857875"/>
            <a:ext cx="84296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 навантаженому резерві</a:t>
            </a:r>
            <a:r>
              <a:rPr lang="uk-UA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 співпадають з (1 і 2) (лекція №3)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9207" y="755412"/>
            <a:ext cx="27869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uk-UA" alt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altLang="ru-RU" sz="1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недовантажений резерв</a:t>
            </a:r>
            <a:endParaRPr lang="ru-RU" alt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3" y="1349343"/>
            <a:ext cx="5444629" cy="2223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42937" y="491332"/>
            <a:ext cx="7858125" cy="9540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Роздільне резервування заміщенням з цілою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</a:t>
            </a:r>
            <a:r>
              <a:rPr lang="uk-UA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ратністю</a:t>
            </a: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ціле).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ru-RU"/>
          </a:p>
        </p:txBody>
      </p:sp>
      <p:graphicFrame>
        <p:nvGraphicFramePr>
          <p:cNvPr id="819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5404240"/>
              </p:ext>
            </p:extLst>
          </p:nvPr>
        </p:nvGraphicFramePr>
        <p:xfrm>
          <a:off x="6156176" y="1781557"/>
          <a:ext cx="2339752" cy="1139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Формула" r:id="rId4" imgW="1117115" imgH="545863" progId="Equation.3">
                  <p:embed/>
                </p:oleObj>
              </mc:Choice>
              <mc:Fallback>
                <p:oleObj name="Формула" r:id="rId4" imgW="1117115" imgH="545863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1781557"/>
                        <a:ext cx="2339752" cy="1139443"/>
                      </a:xfrm>
                      <a:prstGeom prst="rect">
                        <a:avLst/>
                      </a:prstGeom>
                      <a:solidFill>
                        <a:srgbClr val="F7F7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1389208"/>
              </p:ext>
            </p:extLst>
          </p:nvPr>
        </p:nvGraphicFramePr>
        <p:xfrm>
          <a:off x="827583" y="4040612"/>
          <a:ext cx="27971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Формула" r:id="rId6" imgW="1574800" imgH="558800" progId="Equation.3">
                  <p:embed/>
                </p:oleObj>
              </mc:Choice>
              <mc:Fallback>
                <p:oleObj name="Формула" r:id="rId6" imgW="1574800" imgH="558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3" y="4040612"/>
                        <a:ext cx="2797175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7711107"/>
              </p:ext>
            </p:extLst>
          </p:nvPr>
        </p:nvGraphicFramePr>
        <p:xfrm>
          <a:off x="842986" y="5301208"/>
          <a:ext cx="2781772" cy="57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Формула" r:id="rId8" imgW="1282700" imgH="266700" progId="Equation.3">
                  <p:embed/>
                </p:oleObj>
              </mc:Choice>
              <mc:Fallback>
                <p:oleObj name="Формула" r:id="rId8" imgW="1282700" imgH="266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986" y="5301208"/>
                        <a:ext cx="2781772" cy="577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Rectangle 5"/>
          <p:cNvSpPr>
            <a:spLocks noChangeArrowheads="1"/>
          </p:cNvSpPr>
          <p:nvPr/>
        </p:nvSpPr>
        <p:spPr bwMode="auto">
          <a:xfrm>
            <a:off x="3771924" y="4340620"/>
            <a:ext cx="48862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Ймовірність безвідмовної роботи системи</a:t>
            </a:r>
          </a:p>
        </p:txBody>
      </p:sp>
      <p:sp>
        <p:nvSpPr>
          <p:cNvPr id="8201" name="Rectangle 5"/>
          <p:cNvSpPr>
            <a:spLocks noChangeArrowheads="1"/>
          </p:cNvSpPr>
          <p:nvPr/>
        </p:nvSpPr>
        <p:spPr bwMode="auto">
          <a:xfrm>
            <a:off x="3995936" y="5398303"/>
            <a:ext cx="359013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 наробіток на відмову</a:t>
            </a:r>
          </a:p>
        </p:txBody>
      </p:sp>
      <p:sp>
        <p:nvSpPr>
          <p:cNvPr id="8202" name="Прямоугольник 17"/>
          <p:cNvSpPr>
            <a:spLocks noChangeArrowheads="1"/>
          </p:cNvSpPr>
          <p:nvPr/>
        </p:nvSpPr>
        <p:spPr bwMode="auto">
          <a:xfrm>
            <a:off x="827583" y="3611014"/>
            <a:ext cx="309866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altLang="ru-RU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ненавантажений резерв</a:t>
            </a:r>
            <a:endParaRPr lang="ru-RU" altLang="ru-RU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4144706"/>
              </p:ext>
            </p:extLst>
          </p:nvPr>
        </p:nvGraphicFramePr>
        <p:xfrm>
          <a:off x="899592" y="2780928"/>
          <a:ext cx="4288358" cy="10038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Формула" r:id="rId3" imgW="2235200" imgH="520700" progId="Equation.3">
                  <p:embed/>
                </p:oleObj>
              </mc:Choice>
              <mc:Fallback>
                <p:oleObj name="Формула" r:id="rId3" imgW="2235200" imgH="5207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780928"/>
                        <a:ext cx="4288358" cy="10038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2970318"/>
              </p:ext>
            </p:extLst>
          </p:nvPr>
        </p:nvGraphicFramePr>
        <p:xfrm>
          <a:off x="1331640" y="4077072"/>
          <a:ext cx="2837128" cy="11147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Формула" r:id="rId5" imgW="1333500" imgH="520700" progId="Equation.3">
                  <p:embed/>
                </p:oleObj>
              </mc:Choice>
              <mc:Fallback>
                <p:oleObj name="Формула" r:id="rId5" imgW="1333500" imgH="520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077072"/>
                        <a:ext cx="2837128" cy="11147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" name="Прямоугольник 13"/>
          <p:cNvSpPr>
            <a:spLocks noChangeArrowheads="1"/>
          </p:cNvSpPr>
          <p:nvPr/>
        </p:nvSpPr>
        <p:spPr bwMode="auto">
          <a:xfrm>
            <a:off x="2784867" y="1340768"/>
            <a:ext cx="31512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altLang="ru-RU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недовантажений резерв</a:t>
            </a:r>
            <a:endParaRPr lang="ru-RU" alt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5393760" y="2996952"/>
            <a:ext cx="299721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Ймовірність безвідмовної роботи системи</a:t>
            </a:r>
          </a:p>
        </p:txBody>
      </p:sp>
      <p:sp>
        <p:nvSpPr>
          <p:cNvPr id="9222" name="Rectangle 5"/>
          <p:cNvSpPr>
            <a:spLocks noChangeArrowheads="1"/>
          </p:cNvSpPr>
          <p:nvPr/>
        </p:nvSpPr>
        <p:spPr bwMode="auto">
          <a:xfrm>
            <a:off x="4779045" y="4437112"/>
            <a:ext cx="35975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 наробіток на відмову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57770" y="5382511"/>
            <a:ext cx="76188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/>
            <a:r>
              <a:rPr lang="uk-UA" alt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altLang="ru-RU" sz="2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навантаженому резерві</a:t>
            </a:r>
            <a:r>
              <a:rPr lang="uk-UA" alt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 співпадають з (1 і 2 як для загального резервування) (лекція №3)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74" y="610464"/>
            <a:ext cx="7858125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Загальне резервування з </a:t>
            </a:r>
            <a:r>
              <a:rPr lang="uk-UA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дробною</a:t>
            </a:r>
            <a:r>
              <a:rPr lang="uk-UA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кратністю і постійно включеним резервом.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ru-RU"/>
          </a:p>
        </p:txBody>
      </p:sp>
      <p:sp>
        <p:nvSpPr>
          <p:cNvPr id="1126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ru-RU"/>
          </a:p>
        </p:txBody>
      </p:sp>
      <p:graphicFrame>
        <p:nvGraphicFramePr>
          <p:cNvPr id="1127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120789"/>
              </p:ext>
            </p:extLst>
          </p:nvPr>
        </p:nvGraphicFramePr>
        <p:xfrm>
          <a:off x="3131840" y="1331404"/>
          <a:ext cx="4319588" cy="88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Формула" r:id="rId3" imgW="2425700" imgH="495300" progId="Equation.3">
                  <p:embed/>
                </p:oleObj>
              </mc:Choice>
              <mc:Fallback>
                <p:oleObj name="Формула" r:id="rId3" imgW="2425700" imgH="495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1331404"/>
                        <a:ext cx="4319588" cy="88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ru-RU"/>
          </a:p>
        </p:txBody>
      </p:sp>
      <p:graphicFrame>
        <p:nvGraphicFramePr>
          <p:cNvPr id="1127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4476940"/>
              </p:ext>
            </p:extLst>
          </p:nvPr>
        </p:nvGraphicFramePr>
        <p:xfrm>
          <a:off x="3347864" y="2412229"/>
          <a:ext cx="2567618" cy="10458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Формула" r:id="rId5" imgW="1282700" imgH="520700" progId="Equation.3">
                  <p:embed/>
                </p:oleObj>
              </mc:Choice>
              <mc:Fallback>
                <p:oleObj name="Формула" r:id="rId5" imgW="1282700" imgH="520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2412229"/>
                        <a:ext cx="2567618" cy="10458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3" name="Rectangle 8"/>
          <p:cNvSpPr>
            <a:spLocks noChangeArrowheads="1"/>
          </p:cNvSpPr>
          <p:nvPr/>
        </p:nvSpPr>
        <p:spPr bwMode="auto">
          <a:xfrm>
            <a:off x="862348" y="4392095"/>
            <a:ext cx="7696200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uk-UA" alt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altLang="ru-RU" sz="2000" b="1" baseline="-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uk-UA" alt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uk-UA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ймовірність безвідмовної роботи основного або любого резервного елементу;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uk-UA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загальне число основних і резервних систем;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число систем необхідних для нормальної роботи резервної системи.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27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1813963"/>
              </p:ext>
            </p:extLst>
          </p:nvPr>
        </p:nvGraphicFramePr>
        <p:xfrm>
          <a:off x="6643687" y="2542264"/>
          <a:ext cx="1195388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Формула" r:id="rId7" imgW="698500" imgH="457200" progId="Equation.3">
                  <p:embed/>
                </p:oleObj>
              </mc:Choice>
              <mc:Fallback>
                <p:oleObj name="Формула" r:id="rId7" imgW="6985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3687" y="2542264"/>
                        <a:ext cx="1195388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9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12226" y="1196752"/>
            <a:ext cx="1780952" cy="1971429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Прямоугольник 3"/>
          <p:cNvSpPr>
            <a:spLocks noChangeArrowheads="1"/>
          </p:cNvSpPr>
          <p:nvPr/>
        </p:nvSpPr>
        <p:spPr bwMode="auto">
          <a:xfrm>
            <a:off x="464343" y="535127"/>
            <a:ext cx="821531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Роздільне резервування заміщенням з </a:t>
            </a:r>
            <a:r>
              <a:rPr lang="uk-UA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дробною</a:t>
            </a:r>
            <a:r>
              <a:rPr lang="uk-UA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кратністю (</a:t>
            </a:r>
            <a:r>
              <a:rPr lang="uk-UA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ковзаюче</a:t>
            </a:r>
            <a:r>
              <a:rPr lang="uk-UA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резервування).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ru-RU"/>
          </a:p>
        </p:txBody>
      </p:sp>
      <p:graphicFrame>
        <p:nvGraphicFramePr>
          <p:cNvPr id="1229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8535788"/>
              </p:ext>
            </p:extLst>
          </p:nvPr>
        </p:nvGraphicFramePr>
        <p:xfrm>
          <a:off x="1112837" y="3033514"/>
          <a:ext cx="2744788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Формула" r:id="rId3" imgW="1536033" imgH="545863" progId="Equation.3">
                  <p:embed/>
                </p:oleObj>
              </mc:Choice>
              <mc:Fallback>
                <p:oleObj name="Формула" r:id="rId3" imgW="1536033" imgH="545863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2837" y="3033514"/>
                        <a:ext cx="2744788" cy="97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ru-RU"/>
          </a:p>
        </p:txBody>
      </p:sp>
      <p:graphicFrame>
        <p:nvGraphicFramePr>
          <p:cNvPr id="1229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1524396"/>
              </p:ext>
            </p:extLst>
          </p:nvPr>
        </p:nvGraphicFramePr>
        <p:xfrm>
          <a:off x="4427984" y="3218110"/>
          <a:ext cx="3100388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Формула" r:id="rId5" imgW="1282700" imgH="266700" progId="Equation.3">
                  <p:embed/>
                </p:oleObj>
              </mc:Choice>
              <mc:Fallback>
                <p:oleObj name="Формула" r:id="rId5" imgW="1282700" imgH="266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3218110"/>
                        <a:ext cx="3100388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611559" y="4096545"/>
            <a:ext cx="792088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uk-UA" altLang="ru-RU" sz="2000" b="1" baseline="-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uk-UA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altLang="ru-RU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п·</a:t>
            </a:r>
            <a:r>
              <a:rPr lang="uk-UA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uk-UA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інтенсивність відмов нерезервованої системи;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інтенсивність відмови елемента;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 </a:t>
            </a:r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число елементів основної системи;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altLang="ru-RU" sz="20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</a:t>
            </a:r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середній час безвідмовної роботи нерезервованої системи;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uk-UA" altLang="ru-RU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uk-UA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число резервних елементів. В цьому випадку </a:t>
            </a:r>
            <a:r>
              <a:rPr lang="en-US" alt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alt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altLang="ru-RU" sz="2000" b="1" i="1" baseline="-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alt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alt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407814" y="1341564"/>
            <a:ext cx="4328369" cy="1534981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1331640" y="587524"/>
            <a:ext cx="6143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 виграшу надійності 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uk-UA" altLang="ru-RU"/>
          </a:p>
        </p:txBody>
      </p:sp>
      <p:graphicFrame>
        <p:nvGraphicFramePr>
          <p:cNvPr id="13316" name="Object 2" descr="Пергамент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858016"/>
              </p:ext>
            </p:extLst>
          </p:nvPr>
        </p:nvGraphicFramePr>
        <p:xfrm>
          <a:off x="850452" y="3000375"/>
          <a:ext cx="7537972" cy="788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3" imgW="4279680" imgH="419040" progId="Equation.DSMT4">
                  <p:embed/>
                </p:oleObj>
              </mc:Choice>
              <mc:Fallback>
                <p:oleObj name="Equation" r:id="rId3" imgW="4279680" imgH="419040" progId="Equation.DSMT4">
                  <p:embed/>
                  <p:pic>
                    <p:nvPicPr>
                      <p:cNvPr id="0" name="Object 2" descr="Пергамент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452" y="3000375"/>
                        <a:ext cx="7537972" cy="7886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Rectangle 4"/>
          <p:cNvSpPr>
            <a:spLocks noChangeArrowheads="1"/>
          </p:cNvSpPr>
          <p:nvPr/>
        </p:nvSpPr>
        <p:spPr bwMode="auto">
          <a:xfrm>
            <a:off x="683568" y="4745952"/>
            <a:ext cx="702255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ru-RU" sz="2000" b="1" baseline="-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uk-UA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виграш по ймовірності відмов;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ru-RU" sz="2000" b="1" baseline="-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uk-UA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uk-UA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виграш по ймовірності безвідмовної роботи;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ru-RU" sz="2000" b="1" baseline="-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виграш по середньому часу безвідмовної роботи.</a:t>
            </a:r>
          </a:p>
        </p:txBody>
      </p:sp>
      <p:graphicFrame>
        <p:nvGraphicFramePr>
          <p:cNvPr id="13318" name="Object 5" descr="Пергамент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9467763"/>
              </p:ext>
            </p:extLst>
          </p:nvPr>
        </p:nvGraphicFramePr>
        <p:xfrm>
          <a:off x="3393281" y="1143150"/>
          <a:ext cx="2286000" cy="197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5" imgW="533160" imgH="457200" progId="Equation.DSMT4">
                  <p:embed/>
                </p:oleObj>
              </mc:Choice>
              <mc:Fallback>
                <p:oleObj name="Equation" r:id="rId5" imgW="533160" imgH="457200" progId="Equation.DSMT4">
                  <p:embed/>
                  <p:pic>
                    <p:nvPicPr>
                      <p:cNvPr id="0" name="Object 5" descr="Пергамент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3281" y="1143150"/>
                        <a:ext cx="2286000" cy="1970088"/>
                      </a:xfrm>
                      <a:prstGeom prst="rect">
                        <a:avLst/>
                      </a:prstGeom>
                      <a:solidFill>
                        <a:srgbClr val="F9F9F9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1365</TotalTime>
  <Words>357</Words>
  <Application>Microsoft Office PowerPoint</Application>
  <PresentationFormat>Экран (4:3)</PresentationFormat>
  <Paragraphs>42</Paragraphs>
  <Slides>9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Garamond</vt:lpstr>
      <vt:lpstr>Times New Roman</vt:lpstr>
      <vt:lpstr>Натуральные материалы</vt:lpstr>
      <vt:lpstr>Equation</vt:lpstr>
      <vt:lpstr>Формула</vt:lpstr>
      <vt:lpstr>Розрахунок надійності резервованих систем, які не відновлюються</vt:lpstr>
      <vt:lpstr>Презентация PowerPoint</vt:lpstr>
      <vt:lpstr>Загальне резервування заміщенням з цілою кратністю (m – ціле)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CiRM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ОСНОВНІ ПОНЯТТЯ, ЩО ВИКОРИСТОВУЮТЬСЯ ПРИ ГЕОМЕТРИЧНІЙ ВЗАЄМОЗАМІННОСТІ</dc:title>
  <dc:creator>Andriy</dc:creator>
  <cp:lastModifiedBy>Банний Олександр Олександрович</cp:lastModifiedBy>
  <cp:revision>169</cp:revision>
  <dcterms:created xsi:type="dcterms:W3CDTF">2008-03-04T10:47:33Z</dcterms:created>
  <dcterms:modified xsi:type="dcterms:W3CDTF">2020-04-08T18:57:02Z</dcterms:modified>
</cp:coreProperties>
</file>