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69D200"/>
    <a:srgbClr val="C6FAD2"/>
    <a:srgbClr val="FFFFFF"/>
    <a:srgbClr val="306000"/>
    <a:srgbClr val="1B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8636-84C4-4985-B5D8-09959D226D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8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27BE-C9DF-4E41-B09F-A2EFD4AD23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5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7DBC2-6CB3-47FD-AF31-9F5AE407CC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4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25D8-EDBE-4303-8FB1-D9904B2D86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4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39E2-0E06-4F4B-A027-C078A3981C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3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CDBB-7420-46C4-AE86-74F1562A36F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2F09EE-D83B-444B-9303-E4D4AC170C8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1731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AF71-8D80-4E81-9875-667804E311D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3EEE-124F-4FE1-B06B-416823C8AA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8267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1C7-7962-4F70-8026-A67BDB89B9C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C38A37-887C-40AF-BBD0-2EF372E114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65571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A2C2-6BB8-4052-8114-2122A783803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73FF-ADF8-4176-9667-2EA8E9880A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3451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4FE-F65F-4B10-B128-A9CFC8666F1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EA23-4990-4F70-9768-5F33391EA3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0685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18C-34EB-481A-9936-1070DCACD1F2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14A-0A41-40A1-A347-50E6D01788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793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B877-70EE-438B-B580-49524D7A7F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79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FC6D-7EFD-451F-BF28-274CCC7B699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054A-80E2-4378-A7A7-BFF7EEF03C0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14159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77C6-E225-4DEF-86F7-8AC0C4E8E23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AEF4-B9AB-4D65-9FD3-781D27D9B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1344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24B-31E3-480A-B8DB-8FD2B7C75CE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C65515-D856-41B4-8F42-EEAE82BF35B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71778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BC88-5ACA-49BD-97AA-B91CC9CE72F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793-14C7-481D-B20A-8E03187064D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51773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0A9-9300-49AD-8BD9-B6A18054D60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6F58-5ABD-4EC3-B924-36F3DC17F8D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4198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A255-8ED0-41E6-843F-A85E25CCED3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A6ADBE-EF09-4111-B1BF-DC2DF130CE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70899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21456951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7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23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658F-067B-47FB-AAE7-02553FE870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14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3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7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2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72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6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4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D255-18EA-4359-A176-C0C6BCB4F9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3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A312-A052-4607-A2A0-B8B1AE88AC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6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7886-58F8-48E0-BEDA-29885B26FF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F416B-5409-4ED3-88A5-0000B1DB33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1E294-00DA-425A-85BE-ED16D7F995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6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98310-2EA1-4500-BF69-3EAE872375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8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5204E1-AE99-4515-B24F-017A5D5C3ED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19DAF7-E1B0-477E-A601-992421BECC07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6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6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668763"/>
            <a:ext cx="5760640" cy="3096343"/>
          </a:xfrm>
          <a:solidFill>
            <a:srgbClr val="C9FFC9"/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туристичних формальностей.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Паспортно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-візові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формальності</a:t>
            </a:r>
            <a:endParaRPr lang="ru-RU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07704" y="-26988"/>
            <a:ext cx="712834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854698" cy="26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93B2A4-1F5A-279F-D04F-FA817E80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1" y="476673"/>
            <a:ext cx="2494460" cy="3096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3C768-FC58-C026-40ED-98B33728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07893"/>
            <a:ext cx="5544616" cy="11608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7A504-686C-E81B-0853-DBB7A5D56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038" y="5379769"/>
            <a:ext cx="5544616" cy="10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59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75546"/>
            <a:ext cx="7840207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Декларація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Всесвітньої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конференції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міністрів</a:t>
            </a:r>
            <a:r>
              <a:rPr lang="ru-RU" sz="2000" b="1" dirty="0">
                <a:solidFill>
                  <a:schemeClr val="tx1"/>
                </a:solidFill>
              </a:rPr>
              <a:t> з туризму: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20510" y="1052736"/>
            <a:ext cx="576064" cy="432048"/>
          </a:xfrm>
          <a:prstGeom prst="downArrow">
            <a:avLst/>
          </a:prstGeom>
          <a:solidFill>
            <a:srgbClr val="C6F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9911" y="1519124"/>
            <a:ext cx="8042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«Уряду </a:t>
            </a:r>
            <a:r>
              <a:rPr lang="ru-RU" dirty="0" err="1"/>
              <a:t>відповідальні</a:t>
            </a:r>
            <a:r>
              <a:rPr lang="ru-RU" dirty="0"/>
              <a:t> за </a:t>
            </a:r>
            <a:r>
              <a:rPr lang="ru-RU" dirty="0" err="1"/>
              <a:t>поступальний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туризму,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туристських</a:t>
            </a:r>
            <a:r>
              <a:rPr lang="ru-RU" dirty="0"/>
              <a:t> формальностей і процедур, </a:t>
            </a:r>
            <a:r>
              <a:rPr lang="ru-RU" dirty="0" err="1"/>
              <a:t>перетворення</a:t>
            </a:r>
            <a:r>
              <a:rPr lang="ru-RU" dirty="0"/>
              <a:t> туризму в «</a:t>
            </a:r>
            <a:r>
              <a:rPr lang="ru-RU" dirty="0" err="1"/>
              <a:t>Індустрію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» при </a:t>
            </a:r>
            <a:r>
              <a:rPr lang="ru-RU" dirty="0" err="1"/>
              <a:t>дбайливому</a:t>
            </a:r>
            <a:r>
              <a:rPr lang="ru-RU" dirty="0"/>
              <a:t> </a:t>
            </a:r>
            <a:r>
              <a:rPr lang="ru-RU" dirty="0" err="1"/>
              <a:t>ставленні</a:t>
            </a:r>
            <a:r>
              <a:rPr lang="ru-RU" dirty="0"/>
              <a:t> до </a:t>
            </a:r>
            <a:r>
              <a:rPr lang="ru-RU" dirty="0" err="1"/>
              <a:t>туристським</a:t>
            </a:r>
            <a:r>
              <a:rPr lang="ru-RU" dirty="0"/>
              <a:t> ресурсам і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середовищу</a:t>
            </a:r>
            <a:r>
              <a:rPr lang="ru-RU" dirty="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079" y="3356992"/>
            <a:ext cx="7840207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Міжнародна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конференція</a:t>
            </a:r>
            <a:r>
              <a:rPr lang="ru-RU" sz="2000" b="1" dirty="0">
                <a:solidFill>
                  <a:schemeClr val="tx1"/>
                </a:solidFill>
              </a:rPr>
              <a:t> з </a:t>
            </a:r>
            <a:r>
              <a:rPr lang="ru-RU" sz="2000" b="1" dirty="0" err="1">
                <a:solidFill>
                  <a:schemeClr val="tx1"/>
                </a:solidFill>
              </a:rPr>
              <a:t>безпеки</a:t>
            </a:r>
            <a:r>
              <a:rPr lang="ru-RU" sz="2000" b="1" dirty="0">
                <a:solidFill>
                  <a:schemeClr val="tx1"/>
                </a:solidFill>
              </a:rPr>
              <a:t> туризму та </a:t>
            </a:r>
            <a:r>
              <a:rPr lang="ru-RU" sz="2000" b="1" dirty="0" err="1">
                <a:solidFill>
                  <a:schemeClr val="tx1"/>
                </a:solidFill>
              </a:rPr>
              <a:t>зменшення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ризиків</a:t>
            </a:r>
            <a:r>
              <a:rPr lang="ru-RU" sz="2000" b="1" dirty="0">
                <a:solidFill>
                  <a:schemeClr val="tx1"/>
                </a:solidFill>
              </a:rPr>
              <a:t> при </a:t>
            </a:r>
            <a:r>
              <a:rPr lang="ru-RU" sz="2000" b="1" dirty="0" err="1">
                <a:solidFill>
                  <a:schemeClr val="tx1"/>
                </a:solidFill>
              </a:rPr>
              <a:t>подорожах</a:t>
            </a:r>
            <a:r>
              <a:rPr lang="ru-RU" sz="2000" b="1" dirty="0">
                <a:solidFill>
                  <a:schemeClr val="tx1"/>
                </a:solidFill>
              </a:rPr>
              <a:t>::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23143" y="4144486"/>
            <a:ext cx="576064" cy="432048"/>
          </a:xfrm>
          <a:prstGeom prst="downArrow">
            <a:avLst/>
          </a:prstGeom>
          <a:solidFill>
            <a:srgbClr val="C6F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2118" y="458794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туристських</a:t>
            </a:r>
            <a:r>
              <a:rPr lang="ru-RU" dirty="0"/>
              <a:t> формальностей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в </a:t>
            </a:r>
            <a:r>
              <a:rPr lang="ru-RU" dirty="0" err="1"/>
              <a:t>нерозривному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в </a:t>
            </a:r>
            <a:r>
              <a:rPr lang="ru-RU" dirty="0" err="1"/>
              <a:t>туризмі</a:t>
            </a:r>
            <a:r>
              <a:rPr lang="ru-RU" dirty="0"/>
              <a:t> і </a:t>
            </a:r>
            <a:r>
              <a:rPr lang="ru-RU" dirty="0" err="1"/>
              <a:t>виробленням</a:t>
            </a:r>
            <a:r>
              <a:rPr lang="ru-RU" dirty="0"/>
              <a:t> </a:t>
            </a:r>
            <a:r>
              <a:rPr lang="ru-RU" dirty="0" err="1"/>
              <a:t>взаємоприйнятних</a:t>
            </a:r>
            <a:r>
              <a:rPr lang="ru-RU" dirty="0"/>
              <a:t> і </a:t>
            </a:r>
            <a:r>
              <a:rPr lang="ru-RU" dirty="0" err="1"/>
              <a:t>узгоджених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6757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80" y="188640"/>
            <a:ext cx="8229600" cy="1143000"/>
          </a:xfrm>
        </p:spPr>
        <p:txBody>
          <a:bodyPr/>
          <a:lstStyle/>
          <a:p>
            <a:r>
              <a:rPr lang="ru-RU" sz="3200" b="1" dirty="0" err="1"/>
              <a:t>Глобальний</a:t>
            </a:r>
            <a:r>
              <a:rPr lang="ru-RU" sz="3200" b="1" dirty="0"/>
              <a:t> </a:t>
            </a:r>
            <a:r>
              <a:rPr lang="ru-RU" sz="3200" b="1" dirty="0" err="1"/>
              <a:t>етичний</a:t>
            </a:r>
            <a:r>
              <a:rPr lang="ru-RU" sz="3200" b="1" dirty="0"/>
              <a:t> Кодекс туризму</a:t>
            </a:r>
          </a:p>
        </p:txBody>
      </p:sp>
      <p:pic>
        <p:nvPicPr>
          <p:cNvPr id="8194" name="Picture 2" descr="Картинки по запросу глобальний етичний кодекс туризму коде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1296"/>
            <a:ext cx="4680520" cy="21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429936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9 статей,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визначають</a:t>
            </a:r>
            <a:r>
              <a:rPr lang="ru-RU" dirty="0">
                <a:solidFill>
                  <a:schemeClr val="tx1"/>
                </a:solidFill>
              </a:rPr>
              <a:t> «правила </a:t>
            </a:r>
            <a:r>
              <a:rPr lang="ru-RU" dirty="0" err="1">
                <a:solidFill>
                  <a:schemeClr val="tx1"/>
                </a:solidFill>
              </a:rPr>
              <a:t>гри</a:t>
            </a:r>
            <a:r>
              <a:rPr lang="ru-RU" dirty="0">
                <a:solidFill>
                  <a:schemeClr val="tx1"/>
                </a:solidFill>
              </a:rPr>
              <a:t>» для </a:t>
            </a:r>
            <a:r>
              <a:rPr lang="ru-RU" dirty="0" err="1">
                <a:solidFill>
                  <a:schemeClr val="tx1"/>
                </a:solidFill>
              </a:rPr>
              <a:t>урядів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туристських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туроператорів</a:t>
            </a:r>
            <a:r>
              <a:rPr lang="ru-RU" dirty="0">
                <a:solidFill>
                  <a:schemeClr val="tx1"/>
                </a:solidFill>
              </a:rPr>
              <a:t>, туристичних агентств і самих </a:t>
            </a:r>
            <a:r>
              <a:rPr lang="ru-RU" dirty="0" err="1">
                <a:solidFill>
                  <a:schemeClr val="tx1"/>
                </a:solidFill>
              </a:rPr>
              <a:t>мандрівників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32776" y="1799712"/>
            <a:ext cx="648072" cy="981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8078" y="2396607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Стаття</a:t>
            </a:r>
            <a:r>
              <a:rPr lang="ru-RU" dirty="0">
                <a:solidFill>
                  <a:schemeClr val="tx1"/>
                </a:solidFill>
              </a:rPr>
              <a:t> 10 </a:t>
            </a:r>
            <a:r>
              <a:rPr lang="ru-RU" dirty="0" err="1">
                <a:solidFill>
                  <a:schemeClr val="tx1"/>
                </a:solidFill>
              </a:rPr>
              <a:t>присвячена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вирішенню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питань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знаменує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в такому </a:t>
            </a:r>
            <a:r>
              <a:rPr lang="ru-RU" dirty="0" err="1">
                <a:solidFill>
                  <a:schemeClr val="tx1"/>
                </a:solidFill>
              </a:rPr>
              <a:t>кодексі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реалізації</a:t>
            </a:r>
            <a:r>
              <a:rPr lang="ru-RU" dirty="0"/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51520" y="2907060"/>
            <a:ext cx="648072" cy="981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1356" y="3397668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висновком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експертів</a:t>
            </a:r>
            <a:r>
              <a:rPr lang="ru-RU" dirty="0">
                <a:solidFill>
                  <a:schemeClr val="tx1"/>
                </a:solidFill>
              </a:rPr>
              <a:t> СОТ - </a:t>
            </a:r>
            <a:r>
              <a:rPr lang="ru-RU" dirty="0" err="1">
                <a:solidFill>
                  <a:schemeClr val="tx1"/>
                </a:solidFill>
              </a:rPr>
              <a:t>Глобальний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етичний</a:t>
            </a:r>
            <a:r>
              <a:rPr lang="ru-RU" dirty="0">
                <a:solidFill>
                  <a:schemeClr val="tx1"/>
                </a:solidFill>
              </a:rPr>
              <a:t> кодекс туризму повинен стати </a:t>
            </a:r>
            <a:r>
              <a:rPr lang="ru-RU" dirty="0" err="1">
                <a:solidFill>
                  <a:schemeClr val="tx1"/>
                </a:solidFill>
              </a:rPr>
              <a:t>діючим</a:t>
            </a:r>
            <a:r>
              <a:rPr lang="ru-RU" dirty="0">
                <a:solidFill>
                  <a:schemeClr val="tx1"/>
                </a:solidFill>
              </a:rPr>
              <a:t> документом, </a:t>
            </a:r>
            <a:r>
              <a:rPr lang="ru-RU" dirty="0" err="1">
                <a:solidFill>
                  <a:schemeClr val="tx1"/>
                </a:solidFill>
              </a:rPr>
              <a:t>втому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плані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упорядкування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туристських</a:t>
            </a:r>
            <a:r>
              <a:rPr lang="ru-RU" dirty="0">
                <a:solidFill>
                  <a:schemeClr val="tx1"/>
                </a:solidFill>
              </a:rPr>
              <a:t> формальностей.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2496" y="4312266"/>
            <a:ext cx="3485488" cy="224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 ст. «Свобода </a:t>
            </a:r>
            <a:r>
              <a:rPr lang="ru-RU" dirty="0" err="1">
                <a:solidFill>
                  <a:schemeClr val="tx1"/>
                </a:solidFill>
              </a:rPr>
              <a:t>туристських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подорожей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передбачається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адміністративні</a:t>
            </a:r>
            <a:r>
              <a:rPr lang="ru-RU" dirty="0">
                <a:solidFill>
                  <a:schemeClr val="tx1"/>
                </a:solidFill>
              </a:rPr>
              <a:t> формальності </a:t>
            </a:r>
            <a:r>
              <a:rPr lang="ru-RU" dirty="0" err="1">
                <a:solidFill>
                  <a:schemeClr val="tx1"/>
                </a:solidFill>
              </a:rPr>
              <a:t>перетину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кордонів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введені</a:t>
            </a:r>
            <a:r>
              <a:rPr lang="ru-RU" dirty="0">
                <a:solidFill>
                  <a:schemeClr val="tx1"/>
                </a:solidFill>
              </a:rPr>
              <a:t> державами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випливають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міжнародних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угод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візові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санітарні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митні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32776" y="4005064"/>
            <a:ext cx="648072" cy="981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9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75" y="1164333"/>
            <a:ext cx="7992888" cy="923330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 err="1"/>
              <a:t>Правову</a:t>
            </a:r>
            <a:r>
              <a:rPr lang="ru-RU" dirty="0"/>
              <a:t> основу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туризму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міжнародні</a:t>
            </a:r>
            <a:r>
              <a:rPr lang="ru-RU" b="1" dirty="0">
                <a:solidFill>
                  <a:srgbClr val="C00000"/>
                </a:solidFill>
              </a:rPr>
              <a:t> договори </a:t>
            </a:r>
            <a:r>
              <a:rPr lang="ru-RU" b="1" dirty="0" err="1">
                <a:solidFill>
                  <a:srgbClr val="C00000"/>
                </a:solidFill>
              </a:rPr>
              <a:t>України</a:t>
            </a:r>
            <a:r>
              <a:rPr lang="ru-RU" dirty="0"/>
              <a:t>, </a:t>
            </a:r>
            <a:r>
              <a:rPr lang="ru-RU" dirty="0" err="1"/>
              <a:t>укладені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b="1" dirty="0">
                <a:solidFill>
                  <a:srgbClr val="C00000"/>
                </a:solidFill>
              </a:rPr>
              <a:t>Закону </a:t>
            </a:r>
            <a:r>
              <a:rPr lang="ru-RU" b="1" dirty="0" err="1">
                <a:solidFill>
                  <a:srgbClr val="C00000"/>
                </a:solidFill>
              </a:rPr>
              <a:t>України</a:t>
            </a:r>
            <a:r>
              <a:rPr lang="ru-RU" b="1" dirty="0">
                <a:solidFill>
                  <a:srgbClr val="C00000"/>
                </a:solidFill>
              </a:rPr>
              <a:t> «Про </a:t>
            </a:r>
            <a:r>
              <a:rPr lang="ru-RU" b="1" dirty="0" err="1">
                <a:solidFill>
                  <a:srgbClr val="C00000"/>
                </a:solidFill>
              </a:rPr>
              <a:t>міжнародні</a:t>
            </a:r>
            <a:r>
              <a:rPr lang="ru-RU" b="1" dirty="0">
                <a:solidFill>
                  <a:srgbClr val="C00000"/>
                </a:solidFill>
              </a:rPr>
              <a:t> договори </a:t>
            </a:r>
            <a:r>
              <a:rPr lang="ru-RU" b="1" dirty="0" err="1">
                <a:solidFill>
                  <a:srgbClr val="C00000"/>
                </a:solidFill>
              </a:rPr>
              <a:t>України</a:t>
            </a:r>
            <a:r>
              <a:rPr lang="ru-RU" b="1" dirty="0">
                <a:solidFill>
                  <a:srgbClr val="C00000"/>
                </a:solidFill>
              </a:rPr>
              <a:t>».</a:t>
            </a:r>
          </a:p>
        </p:txBody>
      </p:sp>
      <p:pic>
        <p:nvPicPr>
          <p:cNvPr id="11266" name="Picture 2" descr="Картинки по запросу україна в міжнародному туризм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92" y="4523827"/>
            <a:ext cx="2969499" cy="19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437" y="34924"/>
            <a:ext cx="8795320" cy="1143000"/>
          </a:xfrm>
        </p:spPr>
        <p:txBody>
          <a:bodyPr/>
          <a:lstStyle/>
          <a:p>
            <a:r>
              <a:rPr lang="uk-UA" sz="3600" dirty="0"/>
              <a:t>Україна в </a:t>
            </a:r>
            <a:r>
              <a:rPr lang="uk-UA" sz="3600" dirty="0" err="1"/>
              <a:t>мужнародному</a:t>
            </a:r>
            <a:r>
              <a:rPr lang="uk-UA" sz="3600" dirty="0"/>
              <a:t> туризмі</a:t>
            </a:r>
            <a:endParaRPr lang="ru-RU" sz="3600" dirty="0"/>
          </a:p>
        </p:txBody>
      </p:sp>
      <p:sp>
        <p:nvSpPr>
          <p:cNvPr id="4" name="AutoShape 6" descr="Картинки по запросу туризм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туризм в україн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туризм в україн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81" y="4478523"/>
            <a:ext cx="3100888" cy="20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5175" y="2276872"/>
            <a:ext cx="7992888" cy="923330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розширенню</a:t>
            </a:r>
            <a:r>
              <a:rPr lang="ru-RU" dirty="0"/>
              <a:t> та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туризму на принципах і нормах, </a:t>
            </a:r>
            <a:r>
              <a:rPr lang="ru-RU" dirty="0" err="1">
                <a:solidFill>
                  <a:srgbClr val="C00000"/>
                </a:solidFill>
              </a:rPr>
              <a:t>розроблених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всесвітньою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туристською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організацією</a:t>
            </a:r>
            <a:r>
              <a:rPr lang="ru-RU" dirty="0">
                <a:solidFill>
                  <a:srgbClr val="C00000"/>
                </a:solidFill>
              </a:rPr>
              <a:t> (ВТО)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175" y="3398277"/>
            <a:ext cx="7992888" cy="923330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Органом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і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туризму є </a:t>
            </a:r>
            <a:r>
              <a:rPr lang="ru-RU" dirty="0" err="1"/>
              <a:t>центральний</a:t>
            </a:r>
            <a:r>
              <a:rPr lang="ru-RU" dirty="0"/>
              <a:t> орган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271881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838" y="35670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Основою </a:t>
            </a:r>
            <a:r>
              <a:rPr lang="ru-RU" b="1" dirty="0" err="1">
                <a:solidFill>
                  <a:srgbClr val="C00000"/>
                </a:solidFill>
              </a:rPr>
              <a:t>законодавчого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регулювання</a:t>
            </a:r>
            <a:r>
              <a:rPr lang="ru-RU" dirty="0"/>
              <a:t> </a:t>
            </a:r>
            <a:r>
              <a:rPr lang="ru-RU" dirty="0" err="1"/>
              <a:t>туристично-екскурсійної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b="1" dirty="0">
                <a:solidFill>
                  <a:srgbClr val="C00000"/>
                </a:solidFill>
              </a:rPr>
              <a:t>Закон </a:t>
            </a:r>
            <a:r>
              <a:rPr lang="ru-RU" b="1" dirty="0" err="1">
                <a:solidFill>
                  <a:srgbClr val="C00000"/>
                </a:solidFill>
              </a:rPr>
              <a:t>України</a:t>
            </a:r>
            <a:r>
              <a:rPr lang="ru-RU" b="1" dirty="0">
                <a:solidFill>
                  <a:srgbClr val="C00000"/>
                </a:solidFill>
              </a:rPr>
              <a:t> «Про туризм», </a:t>
            </a:r>
            <a:r>
              <a:rPr lang="ru-RU" dirty="0" err="1"/>
              <a:t>ліцензійні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, </a:t>
            </a:r>
            <a:r>
              <a:rPr lang="ru-RU" dirty="0" err="1"/>
              <a:t>внутрішнього</a:t>
            </a:r>
            <a:r>
              <a:rPr lang="ru-RU" dirty="0"/>
              <a:t>, </a:t>
            </a:r>
            <a:r>
              <a:rPr lang="ru-RU" dirty="0" err="1"/>
              <a:t>зарубіжного</a:t>
            </a:r>
            <a:r>
              <a:rPr lang="ru-RU" dirty="0"/>
              <a:t> туризму, </a:t>
            </a:r>
            <a:r>
              <a:rPr lang="ru-RU" dirty="0" err="1"/>
              <a:t>екскурсійної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туристично-екскурсійного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постанови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.</a:t>
            </a:r>
          </a:p>
        </p:txBody>
      </p:sp>
      <p:pic>
        <p:nvPicPr>
          <p:cNvPr id="12290" name="Picture 2" descr="Картинки по запросу закон україни про тур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97692"/>
            <a:ext cx="28194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закон україни про туриз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7692"/>
            <a:ext cx="3456384" cy="16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8726" y="43680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Держава </a:t>
            </a:r>
            <a:r>
              <a:rPr lang="ru-RU" b="1" dirty="0" err="1">
                <a:solidFill>
                  <a:srgbClr val="C00000"/>
                </a:solidFill>
              </a:rPr>
              <a:t>гарантує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за межами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законодавчо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в </a:t>
            </a:r>
            <a:r>
              <a:rPr lang="ru-RU" dirty="0" err="1"/>
              <a:t>статті</a:t>
            </a:r>
            <a:r>
              <a:rPr lang="ru-RU" dirty="0"/>
              <a:t> 14 (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за межами </a:t>
            </a:r>
            <a:r>
              <a:rPr lang="ru-RU" dirty="0" err="1"/>
              <a:t>України</a:t>
            </a:r>
            <a:r>
              <a:rPr lang="ru-RU" dirty="0"/>
              <a:t>) Закону </a:t>
            </a:r>
            <a:r>
              <a:rPr lang="ru-RU" dirty="0" err="1"/>
              <a:t>України</a:t>
            </a:r>
            <a:r>
              <a:rPr lang="ru-RU" dirty="0"/>
              <a:t> «Про туризм».</a:t>
            </a:r>
          </a:p>
        </p:txBody>
      </p:sp>
    </p:spTree>
    <p:extLst>
      <p:ext uri="{BB962C8B-B14F-4D97-AF65-F5344CB8AC3E}">
        <p14:creationId xmlns:p14="http://schemas.microsoft.com/office/powerpoint/2010/main" val="175495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3. </a:t>
            </a:r>
            <a:r>
              <a:rPr lang="ru-RU" sz="3200" dirty="0" err="1"/>
              <a:t>Вплив</a:t>
            </a:r>
            <a:r>
              <a:rPr lang="ru-RU" sz="3200" dirty="0"/>
              <a:t> </a:t>
            </a:r>
            <a:r>
              <a:rPr lang="ru-RU" sz="3200" dirty="0" err="1"/>
              <a:t>туристичної</a:t>
            </a:r>
            <a:r>
              <a:rPr lang="ru-RU" sz="3200" dirty="0"/>
              <a:t> </a:t>
            </a:r>
            <a:r>
              <a:rPr lang="ru-RU" sz="3200" dirty="0" err="1"/>
              <a:t>політики</a:t>
            </a:r>
            <a:r>
              <a:rPr lang="ru-RU" sz="3200" dirty="0"/>
              <a:t> на </a:t>
            </a:r>
            <a:r>
              <a:rPr lang="ru-RU" sz="3200" dirty="0" err="1"/>
              <a:t>спрощення</a:t>
            </a:r>
            <a:r>
              <a:rPr lang="ru-RU" sz="3200" dirty="0"/>
              <a:t> туристичних </a:t>
            </a:r>
            <a:r>
              <a:rPr lang="ru-RU" sz="3200" dirty="0" err="1"/>
              <a:t>формал</a:t>
            </a:r>
            <a:r>
              <a:rPr lang="ru-RU" sz="3200" dirty="0"/>
              <a:t> </a:t>
            </a:r>
            <a:r>
              <a:rPr lang="ru-RU" sz="3200" dirty="0" err="1"/>
              <a:t>ьностей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5500" y="1628800"/>
            <a:ext cx="8084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туристичній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активно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5500" y="3068960"/>
            <a:ext cx="8012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зацікавлені</a:t>
            </a:r>
            <a:r>
              <a:rPr lang="ru-RU" dirty="0"/>
              <a:t> у </a:t>
            </a:r>
            <a:r>
              <a:rPr lang="ru-RU" dirty="0" err="1"/>
              <a:t>збіль­шенні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туризму, </a:t>
            </a:r>
            <a:r>
              <a:rPr lang="ru-RU" dirty="0" err="1"/>
              <a:t>зростанні</a:t>
            </a:r>
            <a:r>
              <a:rPr lang="ru-RU" dirty="0"/>
              <a:t> туристичних </a:t>
            </a:r>
            <a:r>
              <a:rPr lang="ru-RU" dirty="0" err="1"/>
              <a:t>потоків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спрощення</a:t>
            </a:r>
            <a:r>
              <a:rPr lang="ru-RU" dirty="0"/>
              <a:t> процедур пропуску через </a:t>
            </a:r>
            <a:r>
              <a:rPr lang="ru-RU" dirty="0" err="1"/>
              <a:t>державний</a:t>
            </a:r>
            <a:r>
              <a:rPr lang="ru-RU" dirty="0"/>
              <a:t> кордон.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20888"/>
            <a:ext cx="2016224" cy="40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держава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20888"/>
            <a:ext cx="2016224" cy="40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туристичні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фірми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420888"/>
            <a:ext cx="2160240" cy="40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туристи</a:t>
            </a:r>
            <a:r>
              <a:rPr lang="ru-RU" dirty="0"/>
              <a:t> </a:t>
            </a:r>
          </a:p>
        </p:txBody>
      </p:sp>
      <p:pic>
        <p:nvPicPr>
          <p:cNvPr id="13314" name="Picture 2" descr="Картинки по запросу туристичні фір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20" y="399229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6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5028" y="1234530"/>
            <a:ext cx="2020748" cy="181588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dirty="0" err="1"/>
              <a:t>Спочатку</a:t>
            </a:r>
            <a:r>
              <a:rPr lang="ru-RU" sz="1600" dirty="0"/>
              <a:t> </a:t>
            </a:r>
            <a:r>
              <a:rPr lang="ru-RU" sz="1600" dirty="0" err="1"/>
              <a:t>вирішенню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присвячені</a:t>
            </a:r>
            <a:r>
              <a:rPr lang="ru-RU" sz="1600" dirty="0"/>
              <a:t> </a:t>
            </a:r>
            <a:r>
              <a:rPr lang="ru-RU" sz="1600" dirty="0" err="1"/>
              <a:t>двосторонні</a:t>
            </a:r>
            <a:r>
              <a:rPr lang="ru-RU" sz="1600" dirty="0"/>
              <a:t> угоди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сусідніми</a:t>
            </a:r>
            <a:r>
              <a:rPr lang="ru-RU" sz="1600" dirty="0"/>
              <a:t> державами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1465362"/>
            <a:ext cx="1512168" cy="110799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потім</a:t>
            </a:r>
            <a:r>
              <a:rPr lang="ru-RU" sz="1600" dirty="0"/>
              <a:t> - </a:t>
            </a:r>
            <a:r>
              <a:rPr lang="ru-RU" sz="1600" dirty="0" err="1"/>
              <a:t>багатосторонні</a:t>
            </a:r>
            <a:r>
              <a:rPr lang="ru-RU" sz="1600" dirty="0"/>
              <a:t> </a:t>
            </a:r>
            <a:r>
              <a:rPr lang="ru-RU" sz="1600" dirty="0" err="1"/>
              <a:t>міжнародні</a:t>
            </a:r>
            <a:r>
              <a:rPr lang="ru-RU" sz="1600" dirty="0"/>
              <a:t> угоди</a:t>
            </a:r>
            <a:r>
              <a:rPr lang="ru-RU" dirty="0"/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006857"/>
            <a:ext cx="2859732" cy="206210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Згодом</a:t>
            </a:r>
            <a:r>
              <a:rPr lang="ru-RU" sz="1600" dirty="0"/>
              <a:t> </a:t>
            </a:r>
            <a:r>
              <a:rPr lang="ru-RU" sz="1600" dirty="0" err="1"/>
              <a:t>з’явилися</a:t>
            </a:r>
            <a:r>
              <a:rPr lang="ru-RU" sz="1600" dirty="0"/>
              <a:t> </a:t>
            </a:r>
            <a:r>
              <a:rPr lang="ru-RU" sz="1600" dirty="0" err="1"/>
              <a:t>міжнародні</a:t>
            </a:r>
            <a:r>
              <a:rPr lang="ru-RU" sz="1600" dirty="0"/>
              <a:t> </a:t>
            </a:r>
            <a:r>
              <a:rPr lang="ru-RU" sz="1600" dirty="0" err="1"/>
              <a:t>документи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спрощення</a:t>
            </a:r>
            <a:r>
              <a:rPr lang="ru-RU" sz="1600" dirty="0"/>
              <a:t> формальностей,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торкалися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категорій</a:t>
            </a:r>
            <a:r>
              <a:rPr lang="ru-RU" sz="1600" dirty="0"/>
              <a:t> </a:t>
            </a:r>
            <a:r>
              <a:rPr lang="ru-RU" sz="1600" dirty="0" err="1"/>
              <a:t>подорожуючих</a:t>
            </a:r>
            <a:r>
              <a:rPr lang="ru-RU" sz="1600" dirty="0"/>
              <a:t>, </a:t>
            </a:r>
            <a:r>
              <a:rPr lang="ru-RU" sz="1600" dirty="0" err="1"/>
              <a:t>видів</a:t>
            </a:r>
            <a:r>
              <a:rPr lang="ru-RU" sz="1600" dirty="0"/>
              <a:t> подо­ рожей і </a:t>
            </a:r>
            <a:r>
              <a:rPr lang="ru-RU" sz="1600" dirty="0" err="1"/>
              <a:t>типів</a:t>
            </a:r>
            <a:r>
              <a:rPr lang="ru-RU" sz="1600" dirty="0"/>
              <a:t> туристичних </a:t>
            </a:r>
            <a:r>
              <a:rPr lang="ru-RU" sz="1600" dirty="0" err="1"/>
              <a:t>операцій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71800" y="1820868"/>
            <a:ext cx="576064" cy="434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48064" y="1836138"/>
            <a:ext cx="576064" cy="434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7898" y="5085184"/>
            <a:ext cx="8169978" cy="16312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важливих</a:t>
            </a:r>
            <a:r>
              <a:rPr lang="ru-RU" sz="1600" dirty="0"/>
              <a:t> </a:t>
            </a:r>
            <a:r>
              <a:rPr lang="ru-RU" sz="1600" dirty="0" err="1"/>
              <a:t>кроків</a:t>
            </a:r>
            <a:r>
              <a:rPr lang="ru-RU" sz="1600" dirty="0"/>
              <a:t> у </a:t>
            </a:r>
            <a:r>
              <a:rPr lang="ru-RU" sz="1600" dirty="0" err="1"/>
              <a:t>справі</a:t>
            </a:r>
            <a:r>
              <a:rPr lang="ru-RU" sz="1600" dirty="0"/>
              <a:t> </a:t>
            </a:r>
            <a:r>
              <a:rPr lang="ru-RU" sz="1600" dirty="0" err="1"/>
              <a:t>співробітництва</a:t>
            </a:r>
            <a:r>
              <a:rPr lang="ru-RU" sz="1600" dirty="0"/>
              <a:t> держав СНД у пи­ </a:t>
            </a:r>
            <a:r>
              <a:rPr lang="ru-RU" sz="1600" dirty="0" err="1"/>
              <a:t>таннях</a:t>
            </a:r>
            <a:r>
              <a:rPr lang="ru-RU" sz="1600" dirty="0"/>
              <a:t> державного кордону стала </a:t>
            </a:r>
            <a:r>
              <a:rPr lang="ru-RU" sz="1600" dirty="0" err="1"/>
              <a:t>ратифікація</a:t>
            </a:r>
            <a:r>
              <a:rPr lang="ru-RU" sz="1600" dirty="0"/>
              <a:t> </a:t>
            </a:r>
            <a:r>
              <a:rPr lang="ru-RU" sz="1600" dirty="0" err="1"/>
              <a:t>Україною</a:t>
            </a:r>
            <a:r>
              <a:rPr lang="ru-RU" sz="1600" dirty="0"/>
              <a:t> в </a:t>
            </a:r>
            <a:r>
              <a:rPr lang="ru-RU" sz="1600" dirty="0" err="1"/>
              <a:t>грудні</a:t>
            </a:r>
            <a:r>
              <a:rPr lang="ru-RU" sz="1600" dirty="0"/>
              <a:t> 1999 р. </a:t>
            </a:r>
            <a:r>
              <a:rPr lang="ru-RU" sz="1600" b="1" dirty="0">
                <a:solidFill>
                  <a:srgbClr val="C00000"/>
                </a:solidFill>
              </a:rPr>
              <a:t>Угоди про </a:t>
            </a:r>
            <a:r>
              <a:rPr lang="ru-RU" sz="1600" b="1" dirty="0" err="1">
                <a:solidFill>
                  <a:srgbClr val="C00000"/>
                </a:solidFill>
              </a:rPr>
              <a:t>співробітництво</a:t>
            </a:r>
            <a:r>
              <a:rPr lang="ru-RU" sz="1600" b="1" dirty="0">
                <a:solidFill>
                  <a:srgbClr val="C00000"/>
                </a:solidFill>
              </a:rPr>
              <a:t> та </a:t>
            </a:r>
            <a:r>
              <a:rPr lang="ru-RU" sz="1600" b="1" dirty="0" err="1">
                <a:solidFill>
                  <a:srgbClr val="C00000"/>
                </a:solidFill>
              </a:rPr>
              <a:t>взаємодопомогу</a:t>
            </a:r>
            <a:r>
              <a:rPr lang="ru-RU" sz="1600" b="1" dirty="0">
                <a:solidFill>
                  <a:srgbClr val="C00000"/>
                </a:solidFill>
              </a:rPr>
              <a:t> в </a:t>
            </a:r>
            <a:r>
              <a:rPr lang="ru-RU" sz="1600" b="1" dirty="0" err="1">
                <a:solidFill>
                  <a:srgbClr val="C00000"/>
                </a:solidFill>
              </a:rPr>
              <a:t>митних</a:t>
            </a:r>
            <a:r>
              <a:rPr lang="ru-RU" sz="1600" b="1" dirty="0">
                <a:solidFill>
                  <a:srgbClr val="C00000"/>
                </a:solidFill>
              </a:rPr>
              <a:t> справах</a:t>
            </a:r>
            <a:r>
              <a:rPr lang="ru-RU" sz="1600" dirty="0"/>
              <a:t>, </a:t>
            </a:r>
            <a:r>
              <a:rPr lang="ru-RU" sz="1600" dirty="0" err="1"/>
              <a:t>підписану</a:t>
            </a:r>
            <a:r>
              <a:rPr lang="ru-RU" sz="1600" dirty="0"/>
              <a:t> в </a:t>
            </a:r>
            <a:r>
              <a:rPr lang="ru-RU" sz="1600" dirty="0" err="1"/>
              <a:t>Москві</a:t>
            </a:r>
            <a:r>
              <a:rPr lang="ru-RU" sz="1600" dirty="0"/>
              <a:t> 15.04.1994 р. урядами держав-</a:t>
            </a:r>
            <a:r>
              <a:rPr lang="ru-RU" sz="1600" dirty="0" err="1"/>
              <a:t>учасниць</a:t>
            </a:r>
            <a:r>
              <a:rPr lang="ru-RU" sz="1600" dirty="0"/>
              <a:t> СНД. </a:t>
            </a:r>
          </a:p>
          <a:p>
            <a:pPr algn="just"/>
            <a:r>
              <a:rPr lang="ru-RU" sz="1600" dirty="0"/>
              <a:t>Але в </a:t>
            </a:r>
            <a:r>
              <a:rPr lang="ru-RU" sz="1600" dirty="0" err="1"/>
              <a:t>кінцевому</a:t>
            </a:r>
            <a:r>
              <a:rPr lang="ru-RU" sz="1600" dirty="0"/>
              <a:t>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</a:t>
            </a:r>
            <a:r>
              <a:rPr lang="ru-RU" sz="1600" dirty="0" err="1"/>
              <a:t>спрощення</a:t>
            </a:r>
            <a:r>
              <a:rPr lang="ru-RU" sz="1600" dirty="0"/>
              <a:t> туристичних </a:t>
            </a:r>
            <a:r>
              <a:rPr lang="ru-RU" sz="1600" dirty="0" err="1"/>
              <a:t>нормапьностей</a:t>
            </a:r>
            <a:r>
              <a:rPr lang="ru-RU" sz="1600" dirty="0"/>
              <a:t> </a:t>
            </a:r>
            <a:r>
              <a:rPr lang="ru-RU" sz="1600" dirty="0" err="1"/>
              <a:t>визначаються</a:t>
            </a:r>
            <a:r>
              <a:rPr lang="ru-RU" sz="1600" dirty="0"/>
              <a:t> </a:t>
            </a:r>
            <a:r>
              <a:rPr lang="ru-RU" sz="1600" dirty="0" err="1"/>
              <a:t>законодавствами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.</a:t>
            </a: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26" y="3123038"/>
            <a:ext cx="3810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5028" y="188640"/>
            <a:ext cx="8717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спрощення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фор­мальностей</a:t>
            </a:r>
            <a:r>
              <a:rPr lang="ru-RU" sz="2400" b="1" dirty="0"/>
              <a:t> </a:t>
            </a:r>
            <a:r>
              <a:rPr lang="ru-RU" sz="2400" dirty="0"/>
              <a:t>без </a:t>
            </a:r>
            <a:r>
              <a:rPr lang="ru-RU" sz="2400" dirty="0" err="1"/>
              <a:t>ушкодження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і </a:t>
            </a:r>
            <a:r>
              <a:rPr lang="ru-RU" sz="2400" dirty="0" err="1"/>
              <a:t>громадян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943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</p:spTree>
    <p:extLst>
      <p:ext uri="{BB962C8B-B14F-4D97-AF65-F5344CB8AC3E}">
        <p14:creationId xmlns:p14="http://schemas.microsoft.com/office/powerpoint/2010/main" val="2705090594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024109" y="1880246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760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388843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туристичних формальностей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туристичних формальностей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паспортів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в’їзних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Шенгеська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угода та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шенгенська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віза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правила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endParaRPr lang="ru-RU" sz="1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віза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правила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посольствах </a:t>
            </a:r>
            <a:r>
              <a:rPr lang="ru-RU" sz="1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</a:t>
            </a:r>
          </a:p>
          <a:p>
            <a:pPr marL="0" indent="0">
              <a:buNone/>
            </a:pPr>
            <a:endParaRPr lang="ru-RU" sz="1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5151487" cy="19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6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4000" dirty="0" err="1"/>
              <a:t>Поняття</a:t>
            </a:r>
            <a:r>
              <a:rPr lang="ru-RU" sz="4000" dirty="0"/>
              <a:t> та </a:t>
            </a:r>
            <a:r>
              <a:rPr lang="ru-RU" sz="4000" dirty="0" err="1"/>
              <a:t>основні</a:t>
            </a:r>
            <a:r>
              <a:rPr lang="ru-RU" sz="4000" dirty="0"/>
              <a:t> </a:t>
            </a:r>
            <a:r>
              <a:rPr lang="ru-RU" sz="4000" dirty="0" err="1"/>
              <a:t>види</a:t>
            </a:r>
            <a:r>
              <a:rPr lang="ru-RU" sz="4000" dirty="0"/>
              <a:t> туристичних формальностей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354013" algn="just">
              <a:buNone/>
            </a:pPr>
            <a:r>
              <a:rPr lang="ru-RU" sz="1800" b="1" dirty="0">
                <a:solidFill>
                  <a:srgbClr val="C00000"/>
                </a:solidFill>
              </a:rPr>
              <a:t>«</a:t>
            </a:r>
            <a:r>
              <a:rPr lang="ru-RU" sz="1800" b="1" dirty="0" err="1">
                <a:solidFill>
                  <a:srgbClr val="C00000"/>
                </a:solidFill>
              </a:rPr>
              <a:t>Формальність</a:t>
            </a:r>
            <a:r>
              <a:rPr lang="ru-RU" sz="1800" b="1" dirty="0">
                <a:solidFill>
                  <a:srgbClr val="C00000"/>
                </a:solidFill>
              </a:rPr>
              <a:t>» </a:t>
            </a:r>
            <a:r>
              <a:rPr lang="ru-RU" sz="1800" dirty="0"/>
              <a:t>- </a:t>
            </a:r>
            <a:r>
              <a:rPr lang="ru-RU" sz="1800" dirty="0" err="1"/>
              <a:t>встановлена</a:t>
            </a:r>
            <a:r>
              <a:rPr lang="ru-RU" sz="1800" dirty="0"/>
              <a:t> </a:t>
            </a:r>
            <a:r>
              <a:rPr lang="ru-RU" sz="1800" dirty="0" err="1"/>
              <a:t>законодавством</a:t>
            </a:r>
            <a:r>
              <a:rPr lang="ru-RU" sz="1800" dirty="0"/>
              <a:t> </a:t>
            </a:r>
            <a:r>
              <a:rPr lang="ru-RU" sz="1800" dirty="0" err="1"/>
              <a:t>умова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дія</a:t>
            </a:r>
            <a:r>
              <a:rPr lang="ru-RU" sz="1800" dirty="0"/>
              <a:t>, </a:t>
            </a:r>
            <a:r>
              <a:rPr lang="ru-RU" sz="1800" dirty="0" err="1"/>
              <a:t>необхідна</a:t>
            </a:r>
            <a:r>
              <a:rPr lang="ru-RU" sz="1800" dirty="0"/>
              <a:t> при </a:t>
            </a:r>
            <a:r>
              <a:rPr lang="ru-RU" sz="1800" dirty="0" err="1"/>
              <a:t>виконанні</a:t>
            </a:r>
            <a:r>
              <a:rPr lang="ru-RU" sz="1800" dirty="0"/>
              <a:t> </a:t>
            </a:r>
            <a:r>
              <a:rPr lang="ru-RU" sz="1800" dirty="0" err="1"/>
              <a:t>якої-небудь</a:t>
            </a:r>
            <a:r>
              <a:rPr lang="ru-RU" sz="1800" dirty="0"/>
              <a:t> </a:t>
            </a:r>
            <a:r>
              <a:rPr lang="ru-RU" sz="1800" dirty="0" err="1"/>
              <a:t>важливої</a:t>
            </a:r>
            <a:r>
              <a:rPr lang="ru-RU" sz="1800" dirty="0"/>
              <a:t> і </a:t>
            </a:r>
            <a:r>
              <a:rPr lang="ru-RU" sz="1800" dirty="0" err="1"/>
              <a:t>відповідальної</a:t>
            </a:r>
            <a:r>
              <a:rPr lang="ru-RU" sz="1800" dirty="0"/>
              <a:t> </a:t>
            </a:r>
            <a:r>
              <a:rPr lang="ru-RU" sz="1800" dirty="0" err="1"/>
              <a:t>справи</a:t>
            </a:r>
            <a:r>
              <a:rPr lang="ru-RU" sz="1800" dirty="0"/>
              <a:t>. Особи,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намір</a:t>
            </a:r>
            <a:r>
              <a:rPr lang="ru-RU" sz="1800" dirty="0"/>
              <a:t>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відвідати</a:t>
            </a:r>
            <a:r>
              <a:rPr lang="ru-RU" sz="1800" dirty="0"/>
              <a:t> в </a:t>
            </a:r>
            <a:r>
              <a:rPr lang="ru-RU" sz="1800" dirty="0" err="1"/>
              <a:t>якості</a:t>
            </a:r>
            <a:r>
              <a:rPr lang="ru-RU" sz="1800" dirty="0"/>
              <a:t> туриста </a:t>
            </a:r>
            <a:r>
              <a:rPr lang="ru-RU" sz="1800" dirty="0" err="1"/>
              <a:t>закордонну</a:t>
            </a:r>
            <a:r>
              <a:rPr lang="ru-RU" sz="1800" dirty="0"/>
              <a:t> </a:t>
            </a:r>
            <a:r>
              <a:rPr lang="ru-RU" sz="1800" dirty="0" err="1"/>
              <a:t>країну</a:t>
            </a:r>
            <a:r>
              <a:rPr lang="ru-RU" sz="1800" dirty="0"/>
              <a:t>, </a:t>
            </a:r>
            <a:r>
              <a:rPr lang="ru-RU" sz="1800" dirty="0" err="1"/>
              <a:t>зазвичай</a:t>
            </a:r>
            <a:r>
              <a:rPr lang="ru-RU" sz="1800" dirty="0"/>
              <a:t> </a:t>
            </a:r>
            <a:r>
              <a:rPr lang="ru-RU" sz="1800" dirty="0" err="1"/>
              <a:t>вважають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існують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прикордонні</a:t>
            </a:r>
            <a:r>
              <a:rPr lang="ru-RU" sz="1800" dirty="0"/>
              <a:t> та </a:t>
            </a:r>
            <a:r>
              <a:rPr lang="ru-RU" sz="1800" dirty="0" err="1"/>
              <a:t>митні</a:t>
            </a:r>
            <a:r>
              <a:rPr lang="ru-RU" sz="1800" dirty="0"/>
              <a:t> формальності.</a:t>
            </a:r>
          </a:p>
          <a:p>
            <a:pPr marL="0" indent="354013" algn="just">
              <a:buNone/>
            </a:pPr>
            <a:r>
              <a:rPr lang="ru-RU" sz="1800" b="1" dirty="0" err="1">
                <a:solidFill>
                  <a:srgbClr val="C00000"/>
                </a:solidFill>
              </a:rPr>
              <a:t>Туристські</a:t>
            </a:r>
            <a:r>
              <a:rPr lang="ru-RU" sz="1800" b="1" dirty="0">
                <a:solidFill>
                  <a:srgbClr val="C00000"/>
                </a:solidFill>
              </a:rPr>
              <a:t> формальності </a:t>
            </a:r>
            <a:r>
              <a:rPr lang="ru-RU" sz="1800" dirty="0"/>
              <a:t>-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введені</a:t>
            </a:r>
            <a:r>
              <a:rPr lang="ru-RU" sz="1800" dirty="0"/>
              <a:t> </a:t>
            </a:r>
            <a:r>
              <a:rPr lang="ru-RU" sz="1800" dirty="0" err="1"/>
              <a:t>законодавством</a:t>
            </a:r>
            <a:r>
              <a:rPr lang="ru-RU" sz="1800" dirty="0"/>
              <a:t> </a:t>
            </a:r>
            <a:r>
              <a:rPr lang="ru-RU" sz="1800" dirty="0" err="1"/>
              <a:t>тієї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іншої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групою</a:t>
            </a:r>
            <a:r>
              <a:rPr lang="ru-RU" sz="1800" dirty="0"/>
              <a:t> держав </a:t>
            </a:r>
            <a:r>
              <a:rPr lang="ru-RU" sz="1800" dirty="0" err="1"/>
              <a:t>одночасно</a:t>
            </a:r>
            <a:r>
              <a:rPr lang="ru-RU" sz="1800" dirty="0"/>
              <a:t> </a:t>
            </a:r>
            <a:r>
              <a:rPr lang="ru-RU" sz="1800" dirty="0" err="1"/>
              <a:t>суворо</a:t>
            </a:r>
            <a:r>
              <a:rPr lang="ru-RU" sz="1800" dirty="0"/>
              <a:t> </a:t>
            </a:r>
            <a:r>
              <a:rPr lang="ru-RU" sz="1800" dirty="0" err="1"/>
              <a:t>обов’язкові</a:t>
            </a:r>
            <a:r>
              <a:rPr lang="ru-RU" sz="1800" dirty="0"/>
              <a:t> </a:t>
            </a:r>
            <a:r>
              <a:rPr lang="ru-RU" sz="1800" dirty="0" err="1"/>
              <a:t>норми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виконуватися</a:t>
            </a:r>
            <a:r>
              <a:rPr lang="ru-RU" sz="1800" dirty="0"/>
              <a:t> туристом, </a:t>
            </a:r>
            <a:r>
              <a:rPr lang="ru-RU" sz="1800" dirty="0" err="1"/>
              <a:t>туристською</a:t>
            </a:r>
            <a:r>
              <a:rPr lang="ru-RU" sz="1800" dirty="0"/>
              <a:t> </a:t>
            </a:r>
            <a:r>
              <a:rPr lang="ru-RU" sz="1800" dirty="0" err="1"/>
              <a:t>фірмою</a:t>
            </a:r>
            <a:r>
              <a:rPr lang="ru-RU" sz="1800" dirty="0"/>
              <a:t> (</a:t>
            </a:r>
            <a:r>
              <a:rPr lang="ru-RU" sz="1800" dirty="0" err="1"/>
              <a:t>далі</a:t>
            </a:r>
            <a:r>
              <a:rPr lang="ru-RU" sz="1800" dirty="0"/>
              <a:t> - </a:t>
            </a:r>
            <a:r>
              <a:rPr lang="ru-RU" sz="1800" dirty="0" err="1"/>
              <a:t>турфірма</a:t>
            </a:r>
            <a:r>
              <a:rPr lang="ru-RU" sz="1800" dirty="0"/>
              <a:t>), і </a:t>
            </a:r>
            <a:r>
              <a:rPr lang="ru-RU" sz="1800" dirty="0" err="1"/>
              <a:t>всіма</a:t>
            </a:r>
            <a:r>
              <a:rPr lang="ru-RU" sz="1800" dirty="0"/>
              <a:t>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організаціями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відношення</a:t>
            </a:r>
            <a:r>
              <a:rPr lang="ru-RU" sz="1800" dirty="0"/>
              <a:t> до </a:t>
            </a:r>
            <a:r>
              <a:rPr lang="ru-RU" sz="1800" dirty="0" err="1"/>
              <a:t>підготовки</a:t>
            </a:r>
            <a:r>
              <a:rPr lang="ru-RU" sz="1800" dirty="0"/>
              <a:t> і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туристської</a:t>
            </a:r>
            <a:r>
              <a:rPr lang="ru-RU" sz="1800" dirty="0"/>
              <a:t> </a:t>
            </a:r>
            <a:r>
              <a:rPr lang="ru-RU" sz="1800" dirty="0" err="1"/>
              <a:t>поїздки</a:t>
            </a:r>
            <a:r>
              <a:rPr lang="ru-RU" sz="1800" dirty="0"/>
              <a:t> (</a:t>
            </a:r>
            <a:r>
              <a:rPr lang="ru-RU" sz="1800" dirty="0" err="1"/>
              <a:t>далі</a:t>
            </a:r>
            <a:r>
              <a:rPr lang="ru-RU" sz="1800" dirty="0"/>
              <a:t> - </a:t>
            </a:r>
            <a:r>
              <a:rPr lang="ru-RU" sz="1800" dirty="0" err="1"/>
              <a:t>турпоїздка</a:t>
            </a:r>
            <a:r>
              <a:rPr lang="ru-RU" sz="1800" dirty="0"/>
              <a:t>), </a:t>
            </a:r>
            <a:r>
              <a:rPr lang="ru-RU" sz="1800" dirty="0" err="1"/>
              <a:t>тим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якщо</a:t>
            </a:r>
            <a:r>
              <a:rPr lang="ru-RU" sz="1800" dirty="0"/>
              <a:t> вона </a:t>
            </a:r>
            <a:r>
              <a:rPr lang="ru-RU" sz="1800" dirty="0" err="1"/>
              <a:t>здійснюється</a:t>
            </a:r>
            <a:r>
              <a:rPr lang="ru-RU" sz="1800" dirty="0"/>
              <a:t> в </a:t>
            </a:r>
            <a:r>
              <a:rPr lang="ru-RU" sz="1800" dirty="0" err="1"/>
              <a:t>іншу</a:t>
            </a:r>
            <a:r>
              <a:rPr lang="ru-RU" sz="1800" dirty="0"/>
              <a:t> державу.</a:t>
            </a:r>
          </a:p>
        </p:txBody>
      </p:sp>
      <p:pic>
        <p:nvPicPr>
          <p:cNvPr id="4100" name="Picture 4" descr="Картинки по запросу тури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18"/>
            <a:ext cx="2016224" cy="20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026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9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022" y="46185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err="1">
                <a:solidFill>
                  <a:srgbClr val="C00000"/>
                </a:solidFill>
              </a:rPr>
              <a:t>Туристські</a:t>
            </a:r>
            <a:r>
              <a:rPr lang="ru-RU" sz="2000" b="1" dirty="0">
                <a:solidFill>
                  <a:srgbClr val="C00000"/>
                </a:solidFill>
              </a:rPr>
              <a:t> формальності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правила, </a:t>
            </a:r>
            <a:r>
              <a:rPr lang="ru-RU" sz="2000" dirty="0" err="1"/>
              <a:t>умови</a:t>
            </a:r>
            <a:r>
              <a:rPr lang="ru-RU" sz="2000" dirty="0"/>
              <a:t> та </a:t>
            </a:r>
            <a:r>
              <a:rPr lang="ru-RU" sz="2000" dirty="0" err="1"/>
              <a:t>дії</a:t>
            </a:r>
            <a:r>
              <a:rPr lang="ru-RU" sz="2000" dirty="0"/>
              <a:t>, </a:t>
            </a:r>
            <a:r>
              <a:rPr lang="ru-RU" sz="2000" dirty="0" err="1"/>
              <a:t>необхідні</a:t>
            </a:r>
            <a:r>
              <a:rPr lang="ru-RU" sz="2000" dirty="0"/>
              <a:t> з точки </a:t>
            </a:r>
            <a:r>
              <a:rPr lang="ru-RU" sz="2000" dirty="0" err="1"/>
              <a:t>зору</a:t>
            </a:r>
            <a:r>
              <a:rPr lang="ru-RU" sz="2000" dirty="0"/>
              <a:t> </a:t>
            </a:r>
            <a:r>
              <a:rPr lang="ru-RU" sz="2000" dirty="0" err="1"/>
              <a:t>законності</a:t>
            </a:r>
            <a:r>
              <a:rPr lang="ru-RU" sz="2000" dirty="0"/>
              <a:t> і </a:t>
            </a:r>
            <a:r>
              <a:rPr lang="ru-RU" sz="2000" dirty="0" err="1"/>
              <a:t>встановленого</a:t>
            </a:r>
            <a:r>
              <a:rPr lang="ru-RU" sz="2000" dirty="0"/>
              <a:t> в </a:t>
            </a:r>
            <a:r>
              <a:rPr lang="ru-RU" sz="2000" dirty="0" err="1"/>
              <a:t>державі</a:t>
            </a:r>
            <a:r>
              <a:rPr lang="ru-RU" sz="2000" dirty="0"/>
              <a:t> порядку, </a:t>
            </a:r>
            <a:r>
              <a:rPr lang="ru-RU" sz="2000" dirty="0" err="1"/>
              <a:t>обов’язково</a:t>
            </a:r>
            <a:r>
              <a:rPr lang="ru-RU" sz="2000" dirty="0"/>
              <a:t> </a:t>
            </a:r>
            <a:r>
              <a:rPr lang="ru-RU" sz="2000" dirty="0" err="1"/>
              <a:t>дотримувані</a:t>
            </a:r>
            <a:r>
              <a:rPr lang="ru-RU" sz="2000" dirty="0"/>
              <a:t> при </a:t>
            </a:r>
            <a:r>
              <a:rPr lang="ru-RU" sz="2000" dirty="0" err="1"/>
              <a:t>організації</a:t>
            </a:r>
            <a:r>
              <a:rPr lang="ru-RU" sz="2000" dirty="0"/>
              <a:t>, </a:t>
            </a:r>
            <a:r>
              <a:rPr lang="ru-RU" sz="2000" dirty="0" err="1"/>
              <a:t>оформленні</a:t>
            </a:r>
            <a:r>
              <a:rPr lang="ru-RU" sz="2000" dirty="0"/>
              <a:t> та </a:t>
            </a:r>
            <a:r>
              <a:rPr lang="ru-RU" sz="2000" dirty="0" err="1"/>
              <a:t>здійсненні</a:t>
            </a:r>
            <a:r>
              <a:rPr lang="ru-RU" sz="2000" dirty="0"/>
              <a:t> </a:t>
            </a:r>
            <a:r>
              <a:rPr lang="ru-RU" sz="2000" dirty="0" err="1"/>
              <a:t>турпоїздки</a:t>
            </a:r>
            <a:r>
              <a:rPr lang="ru-RU" sz="2000" dirty="0"/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05813"/>
              </p:ext>
            </p:extLst>
          </p:nvPr>
        </p:nvGraphicFramePr>
        <p:xfrm>
          <a:off x="899592" y="1916832"/>
          <a:ext cx="7548294" cy="43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155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C00000"/>
                          </a:solidFill>
                        </a:rPr>
                        <a:t>Туристські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формальності </a:t>
                      </a:r>
                      <a:r>
                        <a:rPr lang="ru-RU" dirty="0" err="1">
                          <a:solidFill>
                            <a:srgbClr val="C00000"/>
                          </a:solidFill>
                        </a:rPr>
                        <a:t>поділяються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на </a:t>
                      </a:r>
                      <a:r>
                        <a:rPr lang="ru-RU" dirty="0" err="1">
                          <a:solidFill>
                            <a:srgbClr val="C00000"/>
                          </a:solidFill>
                        </a:rPr>
                        <a:t>кілька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великих </a:t>
                      </a:r>
                      <a:r>
                        <a:rPr lang="ru-RU" dirty="0" err="1">
                          <a:solidFill>
                            <a:srgbClr val="C00000"/>
                          </a:solidFill>
                        </a:rPr>
                        <a:t>розділів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 і </a:t>
                      </a:r>
                      <a:r>
                        <a:rPr lang="ru-RU" dirty="0" err="1">
                          <a:solidFill>
                            <a:srgbClr val="C00000"/>
                          </a:solidFill>
                        </a:rPr>
                        <a:t>включають</a:t>
                      </a: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06">
                <a:tc>
                  <a:txBody>
                    <a:bodyPr/>
                    <a:lstStyle/>
                    <a:p>
                      <a:r>
                        <a:rPr lang="ru-RU" dirty="0" err="1"/>
                        <a:t>закордонні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паспорти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06">
                <a:tc>
                  <a:txBody>
                    <a:bodyPr/>
                    <a:lstStyle/>
                    <a:p>
                      <a:r>
                        <a:rPr lang="ru-RU" dirty="0" err="1"/>
                        <a:t>візи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06">
                <a:tc>
                  <a:txBody>
                    <a:bodyPr/>
                    <a:lstStyle/>
                    <a:p>
                      <a:r>
                        <a:rPr lang="ru-RU" dirty="0" err="1"/>
                        <a:t>митні</a:t>
                      </a:r>
                      <a:r>
                        <a:rPr lang="ru-RU" dirty="0"/>
                        <a:t> правил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06">
                <a:tc>
                  <a:txBody>
                    <a:bodyPr/>
                    <a:lstStyle/>
                    <a:p>
                      <a:r>
                        <a:rPr lang="ru-RU" dirty="0" err="1"/>
                        <a:t>валютний</a:t>
                      </a:r>
                      <a:r>
                        <a:rPr lang="ru-RU" dirty="0"/>
                        <a:t> контроль і порядок </a:t>
                      </a:r>
                      <a:r>
                        <a:rPr lang="ru-RU" dirty="0" err="1"/>
                        <a:t>обміну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валюти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406">
                <a:tc>
                  <a:txBody>
                    <a:bodyPr/>
                    <a:lstStyle/>
                    <a:p>
                      <a:r>
                        <a:rPr lang="ru-RU" dirty="0" err="1"/>
                        <a:t>санітарні</a:t>
                      </a:r>
                      <a:r>
                        <a:rPr lang="ru-RU" dirty="0"/>
                        <a:t> правила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406">
                <a:tc>
                  <a:txBody>
                    <a:bodyPr/>
                    <a:lstStyle/>
                    <a:p>
                      <a:r>
                        <a:rPr lang="ru-RU" dirty="0"/>
                        <a:t>режим </a:t>
                      </a:r>
                      <a:r>
                        <a:rPr lang="ru-RU" dirty="0" err="1"/>
                        <a:t>в’їзду-виїзду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947">
                <a:tc>
                  <a:txBody>
                    <a:bodyPr/>
                    <a:lstStyle/>
                    <a:p>
                      <a:r>
                        <a:rPr lang="ru-RU" dirty="0" err="1"/>
                        <a:t>особливості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перебування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пересування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іноземних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туристів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країн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імміграційні</a:t>
                      </a:r>
                      <a:r>
                        <a:rPr lang="ru-RU" dirty="0"/>
                        <a:t> правила і </a:t>
                      </a:r>
                      <a:r>
                        <a:rPr lang="ru-RU" dirty="0" err="1"/>
                        <a:t>деякі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інші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процедури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00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00074"/>
            <a:ext cx="360040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Поліцейські</a:t>
            </a:r>
            <a:r>
              <a:rPr lang="ru-RU" b="1" dirty="0">
                <a:solidFill>
                  <a:srgbClr val="C00000"/>
                </a:solidFill>
              </a:rPr>
              <a:t> формальності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процедури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пов’язані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перевіркою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дотримання</a:t>
            </a:r>
            <a:r>
              <a:rPr lang="ru-RU" dirty="0">
                <a:solidFill>
                  <a:schemeClr val="tx1"/>
                </a:solidFill>
              </a:rPr>
              <a:t> особами,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перетинають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державний</a:t>
            </a:r>
            <a:r>
              <a:rPr lang="ru-RU" dirty="0">
                <a:solidFill>
                  <a:schemeClr val="tx1"/>
                </a:solidFill>
              </a:rPr>
              <a:t> кордон, </a:t>
            </a:r>
            <a:r>
              <a:rPr lang="ru-RU" dirty="0" err="1">
                <a:solidFill>
                  <a:schemeClr val="tx1"/>
                </a:solidFill>
              </a:rPr>
              <a:t>встановленого</a:t>
            </a:r>
            <a:r>
              <a:rPr lang="ru-RU" dirty="0">
                <a:solidFill>
                  <a:schemeClr val="tx1"/>
                </a:solidFill>
              </a:rPr>
              <a:t> паспортно-</a:t>
            </a:r>
            <a:r>
              <a:rPr lang="ru-RU" dirty="0" err="1">
                <a:solidFill>
                  <a:schemeClr val="tx1"/>
                </a:solidFill>
              </a:rPr>
              <a:t>візового</a:t>
            </a:r>
            <a:r>
              <a:rPr lang="ru-RU" dirty="0">
                <a:solidFill>
                  <a:schemeClr val="tx1"/>
                </a:solidFill>
              </a:rPr>
              <a:t> режиму. </a:t>
            </a:r>
            <a:r>
              <a:rPr lang="ru-RU" dirty="0" err="1">
                <a:solidFill>
                  <a:schemeClr val="tx1"/>
                </a:solidFill>
              </a:rPr>
              <a:t>Здійснення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виду контролю </a:t>
            </a:r>
            <a:r>
              <a:rPr lang="ru-RU" dirty="0" err="1">
                <a:solidFill>
                  <a:schemeClr val="tx1"/>
                </a:solidFill>
              </a:rPr>
              <a:t>покладено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відповідні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служби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аеропортах</a:t>
            </a:r>
            <a:r>
              <a:rPr lang="ru-RU" dirty="0">
                <a:solidFill>
                  <a:schemeClr val="tx1"/>
                </a:solidFill>
              </a:rPr>
              <a:t>, на з/д і авто дорогах, </a:t>
            </a:r>
            <a:r>
              <a:rPr lang="ru-RU" dirty="0" err="1">
                <a:solidFill>
                  <a:schemeClr val="tx1"/>
                </a:solidFill>
              </a:rPr>
              <a:t>морських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річкових</a:t>
            </a:r>
            <a:r>
              <a:rPr lang="ru-RU" dirty="0">
                <a:solidFill>
                  <a:schemeClr val="tx1"/>
                </a:solidFill>
              </a:rPr>
              <a:t> вокзалах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800074"/>
            <a:ext cx="37444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Санітарні</a:t>
            </a:r>
            <a:r>
              <a:rPr lang="ru-RU" b="1" dirty="0">
                <a:solidFill>
                  <a:srgbClr val="C00000"/>
                </a:solidFill>
              </a:rPr>
              <a:t> формальності (</a:t>
            </a:r>
            <a:r>
              <a:rPr lang="ru-RU" b="1" dirty="0" err="1">
                <a:solidFill>
                  <a:srgbClr val="C00000"/>
                </a:solidFill>
              </a:rPr>
              <a:t>медичні</a:t>
            </a:r>
            <a:r>
              <a:rPr lang="ru-RU" b="1" dirty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процедури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пов’язані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перевіркою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дотримання</a:t>
            </a:r>
            <a:r>
              <a:rPr lang="ru-RU" dirty="0">
                <a:solidFill>
                  <a:schemeClr val="tx1"/>
                </a:solidFill>
              </a:rPr>
              <a:t> особами,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перетинають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державний</a:t>
            </a:r>
            <a:r>
              <a:rPr lang="ru-RU" dirty="0">
                <a:solidFill>
                  <a:schemeClr val="tx1"/>
                </a:solidFill>
              </a:rPr>
              <a:t> кордон, і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тваринами </a:t>
            </a:r>
            <a:r>
              <a:rPr lang="ru-RU" dirty="0" err="1">
                <a:solidFill>
                  <a:schemeClr val="tx1"/>
                </a:solidFill>
              </a:rPr>
              <a:t>встановлених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вимог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вакцинацію</a:t>
            </a:r>
            <a:r>
              <a:rPr lang="ru-RU" dirty="0">
                <a:solidFill>
                  <a:schemeClr val="tx1"/>
                </a:solidFill>
              </a:rPr>
              <a:t>. Контроль </a:t>
            </a:r>
            <a:r>
              <a:rPr lang="ru-RU" dirty="0" err="1">
                <a:solidFill>
                  <a:schemeClr val="tx1"/>
                </a:solidFill>
              </a:rPr>
              <a:t>здійснюється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спеціальними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санітарними</a:t>
            </a:r>
            <a:r>
              <a:rPr lang="ru-RU" dirty="0">
                <a:solidFill>
                  <a:schemeClr val="tx1"/>
                </a:solidFill>
              </a:rPr>
              <a:t> службами в </a:t>
            </a:r>
            <a:r>
              <a:rPr lang="ru-RU" dirty="0" err="1">
                <a:solidFill>
                  <a:schemeClr val="tx1"/>
                </a:solidFill>
              </a:rPr>
              <a:t>прикордонних</a:t>
            </a:r>
            <a:r>
              <a:rPr lang="ru-RU" dirty="0">
                <a:solidFill>
                  <a:schemeClr val="tx1"/>
                </a:solidFill>
              </a:rPr>
              <a:t> пунктах і </a:t>
            </a:r>
            <a:r>
              <a:rPr lang="ru-RU" dirty="0" err="1">
                <a:solidFill>
                  <a:schemeClr val="tx1"/>
                </a:solidFill>
              </a:rPr>
              <a:t>складається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перевірці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туристів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міжнародного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сертифікату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вакцинацію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 </a:t>
            </a:r>
            <a:r>
              <a:rPr lang="ru-RU" sz="3200" dirty="0" err="1"/>
              <a:t>міжнародному</a:t>
            </a:r>
            <a:r>
              <a:rPr lang="ru-RU" sz="3200" dirty="0"/>
              <a:t> </a:t>
            </a:r>
            <a:r>
              <a:rPr lang="ru-RU" sz="3200" dirty="0" err="1"/>
              <a:t>туризмі</a:t>
            </a:r>
            <a:r>
              <a:rPr lang="ru-RU" sz="3200" dirty="0"/>
              <a:t> </a:t>
            </a:r>
            <a:r>
              <a:rPr lang="ru-RU" sz="3200" dirty="0" err="1"/>
              <a:t>прийнято</a:t>
            </a:r>
            <a:r>
              <a:rPr lang="ru-RU" sz="3200" dirty="0"/>
              <a:t> </a:t>
            </a:r>
            <a:r>
              <a:rPr lang="ru-RU" sz="3200" dirty="0" err="1"/>
              <a:t>розрізняти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238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b="1" dirty="0" err="1">
                <a:solidFill>
                  <a:srgbClr val="C00000"/>
                </a:solidFill>
              </a:rPr>
              <a:t>Митниця</a:t>
            </a:r>
            <a:r>
              <a:rPr lang="ru-RU" dirty="0"/>
              <a:t> є </a:t>
            </a:r>
            <a:r>
              <a:rPr lang="ru-RU" dirty="0" err="1"/>
              <a:t>державним</a:t>
            </a:r>
            <a:r>
              <a:rPr lang="ru-RU" dirty="0"/>
              <a:t> органом,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контроль за </a:t>
            </a:r>
            <a:r>
              <a:rPr lang="ru-RU" dirty="0" err="1"/>
              <a:t>проходженням</a:t>
            </a:r>
            <a:r>
              <a:rPr lang="ru-RU" dirty="0"/>
              <a:t> через </a:t>
            </a:r>
            <a:r>
              <a:rPr lang="ru-RU" dirty="0" err="1"/>
              <a:t>державний</a:t>
            </a:r>
            <a:r>
              <a:rPr lang="ru-RU" dirty="0"/>
              <a:t> кордон </a:t>
            </a:r>
            <a:r>
              <a:rPr lang="ru-RU" dirty="0" err="1"/>
              <a:t>вантажів</a:t>
            </a:r>
            <a:r>
              <a:rPr lang="ru-RU" dirty="0"/>
              <a:t>, багажу, </a:t>
            </a:r>
            <a:r>
              <a:rPr lang="ru-RU" dirty="0" err="1"/>
              <a:t>пасажирів</a:t>
            </a:r>
            <a:r>
              <a:rPr lang="ru-RU" dirty="0"/>
              <a:t>,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відправлень</a:t>
            </a:r>
            <a:r>
              <a:rPr lang="ru-RU" dirty="0"/>
              <a:t>,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</a:t>
            </a:r>
            <a:r>
              <a:rPr lang="ru-RU" dirty="0" err="1"/>
              <a:t>коштовностей</a:t>
            </a:r>
            <a:r>
              <a:rPr lang="ru-RU" dirty="0"/>
              <a:t>, </a:t>
            </a:r>
            <a:r>
              <a:rPr lang="ru-RU" dirty="0" err="1"/>
              <a:t>стягування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мит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затримування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умовам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4010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b="1" dirty="0" err="1">
                <a:solidFill>
                  <a:srgbClr val="C00000"/>
                </a:solidFill>
              </a:rPr>
              <a:t>Митні</a:t>
            </a:r>
            <a:r>
              <a:rPr lang="ru-RU" b="1" dirty="0">
                <a:solidFill>
                  <a:srgbClr val="C00000"/>
                </a:solidFill>
              </a:rPr>
              <a:t> формальност</a:t>
            </a:r>
            <a:r>
              <a:rPr lang="ru-RU" dirty="0"/>
              <a:t>і для </a:t>
            </a:r>
            <a:r>
              <a:rPr lang="ru-RU" dirty="0" err="1"/>
              <a:t>туристів</a:t>
            </a:r>
            <a:r>
              <a:rPr lang="ru-RU" dirty="0"/>
              <a:t> і </a:t>
            </a:r>
            <a:r>
              <a:rPr lang="ru-RU" dirty="0" err="1"/>
              <a:t>мандрівників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b="1" dirty="0" err="1">
                <a:solidFill>
                  <a:srgbClr val="C00000"/>
                </a:solidFill>
              </a:rPr>
              <a:t>письмового</a:t>
            </a:r>
            <a:r>
              <a:rPr lang="ru-RU" dirty="0"/>
              <a:t> та </a:t>
            </a:r>
            <a:r>
              <a:rPr lang="ru-RU" b="1" dirty="0" err="1">
                <a:solidFill>
                  <a:srgbClr val="C00000"/>
                </a:solidFill>
              </a:rPr>
              <a:t>усного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та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перевезених</a:t>
            </a:r>
            <a:r>
              <a:rPr lang="ru-RU" dirty="0"/>
              <a:t> речей,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грошей,дозволених</a:t>
            </a:r>
            <a:r>
              <a:rPr lang="ru-RU" dirty="0"/>
              <a:t> до </a:t>
            </a:r>
            <a:r>
              <a:rPr lang="ru-RU" dirty="0" err="1"/>
              <a:t>перевезення</a:t>
            </a:r>
            <a:r>
              <a:rPr lang="ru-RU" dirty="0"/>
              <a:t>.</a:t>
            </a:r>
          </a:p>
        </p:txBody>
      </p:sp>
      <p:pic>
        <p:nvPicPr>
          <p:cNvPr id="4" name="Picture 2" descr="Картинки по запросу туристична формальні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7" y="3789020"/>
            <a:ext cx="36614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усне декларування на митни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0497"/>
            <a:ext cx="2095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3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37290"/>
            <a:ext cx="7848872" cy="52322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err="1"/>
              <a:t>Існують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паспортні</a:t>
            </a:r>
            <a:r>
              <a:rPr lang="ru-RU" sz="2800" dirty="0"/>
              <a:t> та </a:t>
            </a:r>
            <a:r>
              <a:rPr lang="ru-RU" sz="2800" b="1" dirty="0" err="1">
                <a:solidFill>
                  <a:srgbClr val="C00000"/>
                </a:solidFill>
              </a:rPr>
              <a:t>візові</a:t>
            </a:r>
            <a:r>
              <a:rPr lang="ru-RU" sz="2800" b="1" dirty="0">
                <a:solidFill>
                  <a:srgbClr val="C00000"/>
                </a:solidFill>
              </a:rPr>
              <a:t> формальнос</a:t>
            </a:r>
            <a:r>
              <a:rPr lang="ru-RU" sz="2800" dirty="0">
                <a:solidFill>
                  <a:srgbClr val="C00000"/>
                </a:solidFill>
              </a:rPr>
              <a:t>ті</a:t>
            </a:r>
            <a:r>
              <a:rPr lang="ru-RU" sz="2800" dirty="0"/>
              <a:t>. </a:t>
            </a:r>
          </a:p>
        </p:txBody>
      </p:sp>
      <p:sp>
        <p:nvSpPr>
          <p:cNvPr id="7" name="Стрелка вниз 6"/>
          <p:cNvSpPr/>
          <p:nvPr/>
        </p:nvSpPr>
        <p:spPr>
          <a:xfrm rot="959827">
            <a:off x="2195736" y="1193354"/>
            <a:ext cx="576064" cy="50405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1153263">
            <a:off x="6186405" y="1233560"/>
            <a:ext cx="576064" cy="50405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72816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Паспорт</a:t>
            </a:r>
            <a:r>
              <a:rPr lang="ru-RU" dirty="0"/>
              <a:t> є </a:t>
            </a:r>
            <a:r>
              <a:rPr lang="ru-RU" dirty="0" err="1"/>
              <a:t>офіційним</a:t>
            </a:r>
            <a:r>
              <a:rPr lang="ru-RU" dirty="0"/>
              <a:t> документом,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особу </a:t>
            </a:r>
            <a:r>
              <a:rPr lang="ru-RU" dirty="0" err="1"/>
              <a:t>громадянина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 - </a:t>
            </a:r>
            <a:r>
              <a:rPr lang="ru-RU" dirty="0" err="1"/>
              <a:t>дипломатичні</a:t>
            </a:r>
            <a:r>
              <a:rPr lang="ru-RU" dirty="0"/>
              <a:t>, </a:t>
            </a:r>
            <a:r>
              <a:rPr lang="ru-RU" dirty="0" err="1"/>
              <a:t>службові</a:t>
            </a:r>
            <a:r>
              <a:rPr lang="ru-RU" dirty="0"/>
              <a:t>, </a:t>
            </a:r>
            <a:r>
              <a:rPr lang="ru-RU" dirty="0" err="1"/>
              <a:t>консульські</a:t>
            </a:r>
            <a:r>
              <a:rPr lang="ru-RU" dirty="0"/>
              <a:t> </a:t>
            </a:r>
            <a:r>
              <a:rPr lang="ru-RU" dirty="0" err="1"/>
              <a:t>паспорти</a:t>
            </a:r>
            <a:r>
              <a:rPr lang="ru-RU" dirty="0"/>
              <a:t>; </a:t>
            </a:r>
          </a:p>
          <a:p>
            <a:pPr indent="182563" algn="just">
              <a:buFontTx/>
              <a:buChar char="-"/>
            </a:pPr>
            <a:r>
              <a:rPr lang="ru-RU" dirty="0"/>
              <a:t>паспорт (</a:t>
            </a:r>
            <a:r>
              <a:rPr lang="ru-RU" dirty="0" err="1"/>
              <a:t>посвідчення</a:t>
            </a:r>
            <a:r>
              <a:rPr lang="ru-RU" dirty="0"/>
              <a:t> особи) </a:t>
            </a:r>
            <a:r>
              <a:rPr lang="ru-RU" dirty="0" err="1"/>
              <a:t>іноземця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особи без </a:t>
            </a:r>
            <a:r>
              <a:rPr lang="ru-RU" dirty="0" err="1"/>
              <a:t>громадянства</a:t>
            </a:r>
            <a:r>
              <a:rPr lang="ru-RU" dirty="0"/>
              <a:t>, </a:t>
            </a:r>
            <a:r>
              <a:rPr lang="ru-RU" dirty="0" err="1"/>
              <a:t>видають</a:t>
            </a:r>
            <a:r>
              <a:rPr lang="ru-RU" dirty="0"/>
              <a:t> </a:t>
            </a:r>
            <a:r>
              <a:rPr lang="ru-RU" dirty="0" err="1"/>
              <a:t>іноземному</a:t>
            </a:r>
            <a:r>
              <a:rPr lang="ru-RU" dirty="0"/>
              <a:t> </a:t>
            </a:r>
            <a:r>
              <a:rPr lang="ru-RU" dirty="0" err="1"/>
              <a:t>громадянинові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паспорт (</a:t>
            </a:r>
            <a:r>
              <a:rPr lang="ru-RU" dirty="0" err="1"/>
              <a:t>посвідчення</a:t>
            </a:r>
            <a:r>
              <a:rPr lang="ru-RU" dirty="0"/>
              <a:t> особи) </a:t>
            </a:r>
            <a:r>
              <a:rPr lang="ru-RU" dirty="0" err="1"/>
              <a:t>дитини</a:t>
            </a:r>
            <a:r>
              <a:rPr lang="ru-RU" dirty="0"/>
              <a:t>, паспорт моряка і ряд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.</a:t>
            </a:r>
          </a:p>
        </p:txBody>
      </p:sp>
      <p:pic>
        <p:nvPicPr>
          <p:cNvPr id="6146" name="Picture 2" descr="Картинки по запросу візові формаль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602772" cy="23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11" y="1862443"/>
            <a:ext cx="3161537" cy="21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15656"/>
          <a:stretch/>
        </p:blipFill>
        <p:spPr bwMode="auto">
          <a:xfrm>
            <a:off x="1294290" y="5123981"/>
            <a:ext cx="2594979" cy="16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990" y="188640"/>
            <a:ext cx="9324528" cy="1143000"/>
          </a:xfrm>
        </p:spPr>
        <p:txBody>
          <a:bodyPr/>
          <a:lstStyle/>
          <a:p>
            <a:r>
              <a:rPr lang="ru-RU" sz="2800" dirty="0"/>
              <a:t>2. </a:t>
            </a:r>
            <a:r>
              <a:rPr lang="ru-RU" sz="2800" dirty="0" err="1"/>
              <a:t>Світова</a:t>
            </a:r>
            <a:r>
              <a:rPr lang="ru-RU" sz="2800" dirty="0"/>
              <a:t> та </a:t>
            </a:r>
            <a:r>
              <a:rPr lang="ru-RU" sz="2800" dirty="0" err="1"/>
              <a:t>національна</a:t>
            </a:r>
            <a:r>
              <a:rPr lang="ru-RU" sz="2800" dirty="0"/>
              <a:t> нормативно-</a:t>
            </a:r>
            <a:r>
              <a:rPr lang="ru-RU" sz="2800" dirty="0" err="1"/>
              <a:t>законодавча</a:t>
            </a:r>
            <a:r>
              <a:rPr lang="ru-RU" sz="2800" dirty="0"/>
              <a:t> база </a:t>
            </a:r>
            <a:r>
              <a:rPr lang="ru-RU" sz="2800" dirty="0" err="1"/>
              <a:t>виконання</a:t>
            </a:r>
            <a:r>
              <a:rPr lang="ru-RU" sz="2800" dirty="0"/>
              <a:t> туристичних формальностей.</a:t>
            </a:r>
          </a:p>
        </p:txBody>
      </p:sp>
      <p:pic>
        <p:nvPicPr>
          <p:cNvPr id="7170" name="Picture 2" descr="Картинки по запросу нормативна-законодавча б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98" y="5089728"/>
            <a:ext cx="31432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865" y="1556792"/>
            <a:ext cx="7329365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Витяги</a:t>
            </a:r>
            <a:r>
              <a:rPr lang="ru-RU" sz="2000" b="1" dirty="0">
                <a:solidFill>
                  <a:srgbClr val="C00000"/>
                </a:solidFill>
              </a:rPr>
              <a:t> з ряду </a:t>
            </a:r>
            <a:r>
              <a:rPr lang="ru-RU" sz="2000" b="1" dirty="0" err="1">
                <a:solidFill>
                  <a:srgbClr val="C00000"/>
                </a:solidFill>
              </a:rPr>
              <a:t>основоположних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міжнародних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документів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018" y="2564904"/>
            <a:ext cx="7840207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</a:rPr>
              <a:t>Заключний</a:t>
            </a:r>
            <a:r>
              <a:rPr lang="ru-RU" sz="2000" b="1" dirty="0">
                <a:solidFill>
                  <a:schemeClr val="tx1"/>
                </a:solidFill>
              </a:rPr>
              <a:t> акт </a:t>
            </a:r>
            <a:r>
              <a:rPr lang="ru-RU" sz="2000" b="1" dirty="0" err="1">
                <a:solidFill>
                  <a:schemeClr val="tx1"/>
                </a:solidFill>
              </a:rPr>
              <a:t>наради</a:t>
            </a:r>
            <a:r>
              <a:rPr lang="ru-RU" sz="2000" b="1" dirty="0">
                <a:solidFill>
                  <a:schemeClr val="tx1"/>
                </a:solidFill>
              </a:rPr>
              <a:t> з </a:t>
            </a:r>
            <a:r>
              <a:rPr lang="ru-RU" sz="2000" b="1" dirty="0" err="1">
                <a:solidFill>
                  <a:schemeClr val="tx1"/>
                </a:solidFill>
              </a:rPr>
              <a:t>безпеки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співробітництва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Європі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1960" y="3356992"/>
            <a:ext cx="576064" cy="432048"/>
          </a:xfrm>
          <a:prstGeom prst="downArrow">
            <a:avLst/>
          </a:prstGeom>
          <a:solidFill>
            <a:srgbClr val="C6F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5017" y="3823880"/>
            <a:ext cx="7840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dirty="0" err="1"/>
              <a:t>Держави-Учасниці</a:t>
            </a:r>
            <a:r>
              <a:rPr lang="ru-RU" dirty="0"/>
              <a:t> Угоди </a:t>
            </a:r>
            <a:r>
              <a:rPr lang="ru-RU" dirty="0" err="1"/>
              <a:t>висловлюють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туризму шляхом </a:t>
            </a:r>
            <a:r>
              <a:rPr lang="ru-RU" dirty="0" err="1"/>
              <a:t>розгляду</a:t>
            </a:r>
            <a:r>
              <a:rPr lang="ru-RU" dirty="0"/>
              <a:t> в позитивному </a:t>
            </a:r>
            <a:r>
              <a:rPr lang="ru-RU" dirty="0" err="1"/>
              <a:t>дусі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формальностями, </a:t>
            </a:r>
            <a:r>
              <a:rPr lang="ru-RU" dirty="0" err="1"/>
              <a:t>необхідними</a:t>
            </a:r>
            <a:r>
              <a:rPr lang="ru-RU" dirty="0"/>
              <a:t> для </a:t>
            </a:r>
            <a:r>
              <a:rPr lang="ru-RU" dirty="0" err="1"/>
              <a:t>поїздок</a:t>
            </a:r>
            <a:r>
              <a:rPr lang="ru-RU" dirty="0"/>
              <a:t> за кордон»</a:t>
            </a:r>
          </a:p>
        </p:txBody>
      </p:sp>
    </p:spTree>
    <p:extLst>
      <p:ext uri="{BB962C8B-B14F-4D97-AF65-F5344CB8AC3E}">
        <p14:creationId xmlns:p14="http://schemas.microsoft.com/office/powerpoint/2010/main" val="25143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75546"/>
            <a:ext cx="7840207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Манільська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декларація</a:t>
            </a:r>
            <a:r>
              <a:rPr lang="ru-RU" sz="2000" b="1" dirty="0">
                <a:solidFill>
                  <a:schemeClr val="tx1"/>
                </a:solidFill>
              </a:rPr>
              <a:t> по </a:t>
            </a:r>
            <a:r>
              <a:rPr lang="ru-RU" sz="2000" b="1" dirty="0" err="1">
                <a:solidFill>
                  <a:schemeClr val="tx1"/>
                </a:solidFill>
              </a:rPr>
              <a:t>світовому</a:t>
            </a:r>
            <a:r>
              <a:rPr lang="ru-RU" sz="2000" b="1" dirty="0">
                <a:solidFill>
                  <a:schemeClr val="tx1"/>
                </a:solidFill>
              </a:rPr>
              <a:t> туризму: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20510" y="1052736"/>
            <a:ext cx="576064" cy="432048"/>
          </a:xfrm>
          <a:prstGeom prst="downArrow">
            <a:avLst/>
          </a:prstGeom>
          <a:solidFill>
            <a:srgbClr val="C6F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9911" y="1519124"/>
            <a:ext cx="804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туристська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стану </a:t>
            </a:r>
            <a:r>
              <a:rPr lang="ru-RU" dirty="0" err="1"/>
              <a:t>туристських</a:t>
            </a:r>
            <a:r>
              <a:rPr lang="ru-RU" dirty="0"/>
              <a:t> формальностей в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існуючих</a:t>
            </a:r>
            <a:r>
              <a:rPr lang="ru-RU" dirty="0"/>
              <a:t> норм і </a:t>
            </a:r>
            <a:r>
              <a:rPr lang="ru-RU" dirty="0" err="1"/>
              <a:t>поточної</a:t>
            </a:r>
            <a:r>
              <a:rPr lang="ru-RU" dirty="0"/>
              <a:t> практики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впорядкування</a:t>
            </a:r>
            <a:r>
              <a:rPr lang="ru-RU" dirty="0"/>
              <a:t> та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туристських</a:t>
            </a:r>
            <a:r>
              <a:rPr lang="ru-RU" dirty="0"/>
              <a:t> </a:t>
            </a:r>
            <a:r>
              <a:rPr lang="ru-RU" dirty="0" err="1"/>
              <a:t>поїздок</a:t>
            </a:r>
            <a:r>
              <a:rPr lang="ru-RU" dirty="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233" y="2924944"/>
            <a:ext cx="7840207" cy="7200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Гаазька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декларація</a:t>
            </a:r>
            <a:r>
              <a:rPr lang="ru-RU" sz="2000" b="1" dirty="0">
                <a:solidFill>
                  <a:schemeClr val="tx1"/>
                </a:solidFill>
              </a:rPr>
              <a:t> по туризму</a:t>
            </a:r>
            <a:r>
              <a:rPr lang="ru-RU" sz="2000" dirty="0"/>
              <a:t>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3412" y="3717032"/>
            <a:ext cx="576064" cy="432048"/>
          </a:xfrm>
          <a:prstGeom prst="downArrow">
            <a:avLst/>
          </a:prstGeom>
          <a:solidFill>
            <a:srgbClr val="C6F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276" y="414907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dirty="0" err="1"/>
              <a:t>Одночасно</a:t>
            </a:r>
            <a:r>
              <a:rPr lang="ru-RU" dirty="0"/>
              <a:t> з </a:t>
            </a:r>
            <a:r>
              <a:rPr lang="ru-RU" dirty="0" err="1"/>
              <a:t>швидким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 </a:t>
            </a:r>
            <a:r>
              <a:rPr lang="ru-RU" dirty="0" err="1"/>
              <a:t>уточнюється</a:t>
            </a:r>
            <a:r>
              <a:rPr lang="ru-RU" dirty="0"/>
              <a:t> і </a:t>
            </a:r>
            <a:r>
              <a:rPr lang="ru-RU" dirty="0" err="1"/>
              <a:t>розширюється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туристських</a:t>
            </a:r>
            <a:r>
              <a:rPr lang="ru-RU" dirty="0"/>
              <a:t> формальностей. </a:t>
            </a:r>
            <a:r>
              <a:rPr lang="ru-RU" dirty="0" err="1"/>
              <a:t>Одні</a:t>
            </a:r>
            <a:r>
              <a:rPr lang="ru-RU" dirty="0"/>
              <a:t> з них </a:t>
            </a:r>
            <a:r>
              <a:rPr lang="ru-RU" dirty="0" err="1"/>
              <a:t>зачіпають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до </a:t>
            </a:r>
            <a:r>
              <a:rPr lang="ru-RU" dirty="0" err="1"/>
              <a:t>туристського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туристських</a:t>
            </a:r>
            <a:r>
              <a:rPr lang="ru-RU" dirty="0"/>
              <a:t> формальностей переросло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рамки </a:t>
            </a:r>
            <a:r>
              <a:rPr lang="ru-RU" dirty="0" err="1"/>
              <a:t>прикордонних</a:t>
            </a:r>
            <a:r>
              <a:rPr lang="ru-RU" dirty="0"/>
              <a:t> формальностей і </a:t>
            </a:r>
            <a:r>
              <a:rPr lang="ru-RU" dirty="0" err="1"/>
              <a:t>митних</a:t>
            </a:r>
            <a:r>
              <a:rPr lang="ru-RU" dirty="0"/>
              <a:t> процедур.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повинна </a:t>
            </a:r>
            <a:r>
              <a:rPr lang="ru-RU" dirty="0" err="1"/>
              <a:t>йти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про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стимулюванні</a:t>
            </a:r>
            <a:r>
              <a:rPr lang="ru-RU" dirty="0"/>
              <a:t> і </a:t>
            </a:r>
            <a:r>
              <a:rPr lang="ru-RU" dirty="0" err="1"/>
              <a:t>заохоченні</a:t>
            </a:r>
            <a:r>
              <a:rPr lang="ru-RU" dirty="0"/>
              <a:t> туризму, </a:t>
            </a:r>
            <a:r>
              <a:rPr lang="ru-RU" dirty="0" err="1"/>
              <a:t>зокрема</a:t>
            </a:r>
            <a:r>
              <a:rPr lang="ru-RU" dirty="0"/>
              <a:t> шляхом </a:t>
            </a:r>
            <a:r>
              <a:rPr lang="ru-RU" dirty="0" err="1"/>
              <a:t>вжиття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внутрішньому</a:t>
            </a:r>
            <a:r>
              <a:rPr lang="ru-RU" dirty="0"/>
              <a:t> і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туризмі</a:t>
            </a:r>
            <a:r>
              <a:rPr lang="ru-RU" dirty="0"/>
              <a:t>, </a:t>
            </a:r>
            <a:r>
              <a:rPr lang="ru-RU" dirty="0" err="1"/>
              <a:t>приділяючи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туризму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,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та </a:t>
            </a:r>
            <a:r>
              <a:rPr lang="ru-RU" dirty="0" err="1"/>
              <a:t>інвалідів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506238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1174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Constantia</vt:lpstr>
      <vt:lpstr>Roboto</vt:lpstr>
      <vt:lpstr>Times New Roman</vt:lpstr>
      <vt:lpstr>Verdana</vt:lpstr>
      <vt:lpstr>Wingdings 2</vt:lpstr>
      <vt:lpstr>Оформление по умолчанию</vt:lpstr>
      <vt:lpstr>Поток</vt:lpstr>
      <vt:lpstr>1_Office Theme</vt:lpstr>
      <vt:lpstr>Види туристичних формальностей. Паспортно-візові формальності</vt:lpstr>
      <vt:lpstr>План лекції</vt:lpstr>
      <vt:lpstr>Поняття та основні види туристичних формальностей </vt:lpstr>
      <vt:lpstr>Презентация PowerPoint</vt:lpstr>
      <vt:lpstr>В міжнародному туризмі прийнято розрізняти:</vt:lpstr>
      <vt:lpstr>Презентация PowerPoint</vt:lpstr>
      <vt:lpstr>Презентация PowerPoint</vt:lpstr>
      <vt:lpstr>2. Світова та національна нормативно-законодавча база виконання туристичних формальностей.</vt:lpstr>
      <vt:lpstr>Презентация PowerPoint</vt:lpstr>
      <vt:lpstr>Презентация PowerPoint</vt:lpstr>
      <vt:lpstr>Глобальний етичний Кодекс туризму</vt:lpstr>
      <vt:lpstr>Україна в мужнародному туризмі</vt:lpstr>
      <vt:lpstr>Презентация PowerPoint</vt:lpstr>
      <vt:lpstr>3. Вплив туристичної політики на спрощення туристичних формал ьностей.</vt:lpstr>
      <vt:lpstr>Презентация PowerPoint</vt:lpstr>
      <vt:lpstr>    Відповіді на запитання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Види туристичних формальностей та умови їх виконання</dc:title>
  <dc:creator>Anya</dc:creator>
  <cp:lastModifiedBy>Владелец</cp:lastModifiedBy>
  <cp:revision>17</cp:revision>
  <dcterms:created xsi:type="dcterms:W3CDTF">2018-03-10T13:48:46Z</dcterms:created>
  <dcterms:modified xsi:type="dcterms:W3CDTF">2022-10-12T19:19:16Z</dcterms:modified>
</cp:coreProperties>
</file>