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81" r:id="rId2"/>
    <p:sldId id="278" r:id="rId3"/>
    <p:sldId id="266" r:id="rId4"/>
    <p:sldId id="279" r:id="rId5"/>
    <p:sldId id="267" r:id="rId6"/>
    <p:sldId id="280" r:id="rId7"/>
    <p:sldId id="268" r:id="rId8"/>
    <p:sldId id="283" r:id="rId9"/>
    <p:sldId id="284" r:id="rId10"/>
    <p:sldId id="285" r:id="rId11"/>
    <p:sldId id="272" r:id="rId12"/>
    <p:sldId id="286" r:id="rId13"/>
    <p:sldId id="273" r:id="rId14"/>
    <p:sldId id="274" r:id="rId15"/>
    <p:sldId id="275" r:id="rId16"/>
    <p:sldId id="27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18" autoAdjust="0"/>
    <p:restoredTop sz="96437" autoAdjust="0"/>
  </p:normalViewPr>
  <p:slideViewPr>
    <p:cSldViewPr snapToGrid="0">
      <p:cViewPr varScale="1">
        <p:scale>
          <a:sx n="67" d="100"/>
          <a:sy n="67" d="100"/>
        </p:scale>
        <p:origin x="690" y="60"/>
      </p:cViewPr>
      <p:guideLst/>
    </p:cSldViewPr>
  </p:slideViewPr>
  <p:outlineViewPr>
    <p:cViewPr>
      <p:scale>
        <a:sx n="33" d="100"/>
        <a:sy n="33" d="100"/>
      </p:scale>
      <p:origin x="0" y="-384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39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61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688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6694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738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899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627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40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7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70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25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91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84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66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699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3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8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722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4.wmf"/><Relationship Id="rId2" Type="http://schemas.openxmlformats.org/officeDocument/2006/relationships/vmlDrawing" Target="../drawings/vmlDrawing7.vml"/><Relationship Id="rId1" Type="http://schemas.openxmlformats.org/officeDocument/2006/relationships/themeOverride" Target="../theme/themeOverride10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vmlDrawing" Target="../drawings/vmlDrawing8.vml"/><Relationship Id="rId1" Type="http://schemas.openxmlformats.org/officeDocument/2006/relationships/themeOverride" Target="../theme/themeOverride11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7.wmf"/><Relationship Id="rId2" Type="http://schemas.openxmlformats.org/officeDocument/2006/relationships/vmlDrawing" Target="../drawings/vmlDrawing9.vml"/><Relationship Id="rId1" Type="http://schemas.openxmlformats.org/officeDocument/2006/relationships/themeOverride" Target="../theme/themeOverride12.x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30.wmf"/><Relationship Id="rId2" Type="http://schemas.openxmlformats.org/officeDocument/2006/relationships/vmlDrawing" Target="../drawings/vmlDrawing10.vml"/><Relationship Id="rId1" Type="http://schemas.openxmlformats.org/officeDocument/2006/relationships/themeOverride" Target="../theme/themeOverride13.x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33.wmf"/><Relationship Id="rId2" Type="http://schemas.openxmlformats.org/officeDocument/2006/relationships/vmlDrawing" Target="../drawings/vmlDrawing11.vml"/><Relationship Id="rId1" Type="http://schemas.openxmlformats.org/officeDocument/2006/relationships/themeOverride" Target="../theme/themeOverride14.x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4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5.w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9.wmf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3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4.wmf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5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8.wmf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7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0.wmf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8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23750" y="564204"/>
            <a:ext cx="9004663" cy="3361507"/>
          </a:xfrm>
        </p:spPr>
        <p:txBody>
          <a:bodyPr>
            <a:normAutofit/>
          </a:bodyPr>
          <a:lstStyle/>
          <a:p>
            <a:pPr lvl="0"/>
            <a:r>
              <a:rPr lang="ru-RU" sz="4800" dirty="0" err="1" smtClean="0">
                <a:solidFill>
                  <a:schemeClr val="tx1"/>
                </a:solidFill>
                <a:latin typeface="+mj-lt"/>
              </a:rPr>
              <a:t>Лекц</a:t>
            </a:r>
            <a:r>
              <a:rPr lang="uk-UA" sz="4800" dirty="0">
                <a:solidFill>
                  <a:schemeClr val="tx1"/>
                </a:solidFill>
                <a:latin typeface="+mj-lt"/>
              </a:rPr>
              <a:t>і</a:t>
            </a:r>
            <a:r>
              <a:rPr lang="ru-RU" sz="4800" dirty="0" smtClean="0">
                <a:solidFill>
                  <a:schemeClr val="tx1"/>
                </a:solidFill>
                <a:latin typeface="+mj-lt"/>
              </a:rPr>
              <a:t>я </a:t>
            </a:r>
            <a:r>
              <a:rPr lang="ru-RU" sz="4800" dirty="0" smtClean="0">
                <a:solidFill>
                  <a:schemeClr val="tx1"/>
                </a:solidFill>
                <a:latin typeface="+mj-lt"/>
              </a:rPr>
              <a:t>10</a:t>
            </a:r>
            <a:endParaRPr lang="ru-RU" sz="4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6778" y="4298245"/>
            <a:ext cx="9463185" cy="1117687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+mj-lt"/>
              </a:rPr>
              <a:t>з курсу «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Нейроінформаційні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мережі керування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біотехнічними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єктами</a:t>
            </a:r>
            <a:r>
              <a:rPr lang="uk-UA" dirty="0" smtClean="0">
                <a:solidFill>
                  <a:schemeClr val="tx1"/>
                </a:solidFill>
                <a:latin typeface="+mj-lt"/>
              </a:rPr>
              <a:t>»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09166" y="3474720"/>
            <a:ext cx="2952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Автор : </a:t>
            </a:r>
          </a:p>
          <a:p>
            <a:r>
              <a:rPr lang="uk-UA" dirty="0" smtClean="0"/>
              <a:t>доцент, </a:t>
            </a:r>
            <a:r>
              <a:rPr lang="uk-UA" dirty="0" err="1" smtClean="0"/>
              <a:t>к.т.н</a:t>
            </a:r>
            <a:r>
              <a:rPr lang="uk-UA" dirty="0" smtClean="0"/>
              <a:t>. Заєць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1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1412" y="3522133"/>
            <a:ext cx="9905999" cy="2607734"/>
          </a:xfrm>
        </p:spPr>
        <p:txBody>
          <a:bodyPr>
            <a:normAutofit/>
          </a:bodyPr>
          <a:lstStyle/>
          <a:p>
            <a:pPr marL="0" marR="0" lvl="0" indent="0" algn="ctr" rtl="0">
              <a:buNone/>
            </a:pPr>
            <a:r>
              <a:rPr lang="ru-RU" sz="1600" b="0" i="0" u="none" strike="noStrike" baseline="0" dirty="0" smtClean="0">
                <a:latin typeface="+mj-lt"/>
              </a:rPr>
              <a:t>Рис. 4.6. </a:t>
            </a:r>
            <a:r>
              <a:rPr lang="ru-RU" sz="1600" b="0" i="0" u="none" strike="noStrike" baseline="0" dirty="0" err="1" smtClean="0">
                <a:latin typeface="+mj-lt"/>
              </a:rPr>
              <a:t>Методів</a:t>
            </a:r>
            <a:r>
              <a:rPr lang="ru-RU" sz="1600" b="0" i="0" u="none" strike="noStrike" baseline="0" dirty="0" smtClean="0">
                <a:latin typeface="+mj-lt"/>
              </a:rPr>
              <a:t> </a:t>
            </a:r>
            <a:r>
              <a:rPr lang="ru-RU" sz="1600" b="0" i="0" u="none" strike="noStrike" baseline="0" dirty="0" err="1" smtClean="0">
                <a:latin typeface="+mj-lt"/>
              </a:rPr>
              <a:t>приведення</a:t>
            </a:r>
            <a:r>
              <a:rPr lang="ru-RU" sz="1600" b="0" i="0" u="none" strike="noStrike" baseline="0" dirty="0" smtClean="0">
                <a:latin typeface="+mj-lt"/>
              </a:rPr>
              <a:t> до </a:t>
            </a:r>
            <a:r>
              <a:rPr lang="ru-RU" sz="1600" b="0" i="0" u="none" strike="noStrike" baseline="0" dirty="0" err="1" smtClean="0">
                <a:latin typeface="+mj-lt"/>
              </a:rPr>
              <a:t>чіткості</a:t>
            </a:r>
            <a:r>
              <a:rPr lang="ru-RU" sz="1600" b="0" i="0" u="none" strike="noStrike" baseline="0" dirty="0" smtClean="0">
                <a:latin typeface="+mj-lt"/>
              </a:rPr>
              <a:t>:</a:t>
            </a:r>
          </a:p>
          <a:p>
            <a:pPr marL="0" marR="0" lvl="0" indent="0" algn="ctr" rtl="0">
              <a:buNone/>
            </a:pPr>
            <a:r>
              <a:rPr lang="ru-RU" sz="1600" b="0" i="1" u="none" strike="noStrike" baseline="0" dirty="0" smtClean="0">
                <a:latin typeface="+mj-lt"/>
              </a:rPr>
              <a:t>а</a:t>
            </a:r>
            <a:r>
              <a:rPr lang="ru-RU" sz="1600" b="0" i="0" u="none" strike="noStrike" baseline="0" dirty="0" smtClean="0">
                <a:latin typeface="+mj-lt"/>
              </a:rPr>
              <a:t> </a:t>
            </a:r>
            <a:r>
              <a:rPr lang="ru-RU" sz="1600" b="0" i="1" u="none" strike="noStrike" baseline="0" dirty="0" smtClean="0">
                <a:latin typeface="+mj-lt"/>
              </a:rPr>
              <a:t>–</a:t>
            </a:r>
            <a:r>
              <a:rPr lang="ru-RU" sz="1600" b="0" i="0" u="none" strike="noStrike" baseline="0" dirty="0" smtClean="0">
                <a:latin typeface="+mj-lt"/>
              </a:rPr>
              <a:t> перший максимум; </a:t>
            </a:r>
            <a:r>
              <a:rPr lang="ru-RU" sz="1600" b="0" i="1" u="none" strike="noStrike" baseline="0" dirty="0" smtClean="0">
                <a:latin typeface="+mj-lt"/>
              </a:rPr>
              <a:t>б – </a:t>
            </a:r>
            <a:r>
              <a:rPr lang="ru-RU" sz="1600" b="0" i="0" u="none" strike="noStrike" baseline="0" dirty="0" err="1" smtClean="0">
                <a:latin typeface="+mj-lt"/>
              </a:rPr>
              <a:t>середній</a:t>
            </a:r>
            <a:r>
              <a:rPr lang="ru-RU" sz="1600" b="0" i="0" u="none" strike="noStrike" baseline="0" dirty="0" smtClean="0">
                <a:latin typeface="+mj-lt"/>
              </a:rPr>
              <a:t> максимум</a:t>
            </a:r>
          </a:p>
          <a:p>
            <a:pPr marR="0" lvl="0" rtl="0"/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Дискретний варіант (якщо </a:t>
            </a:r>
            <a:r>
              <a:rPr lang="en-US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 — дискретне):</a:t>
            </a:r>
          </a:p>
          <a:p>
            <a:pPr marL="0" marR="0" lvl="0" indent="0" algn="ctr" rtl="0">
              <a:buNone/>
            </a:pP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(4.29)</a:t>
            </a:r>
          </a:p>
          <a:p>
            <a:pPr marR="0" lvl="0" rtl="0"/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4">
            <a:lum bright="-12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505" y="618518"/>
            <a:ext cx="7811029" cy="27512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471333" y="5384799"/>
            <a:ext cx="187286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41656"/>
              </p:ext>
            </p:extLst>
          </p:nvPr>
        </p:nvGraphicFramePr>
        <p:xfrm>
          <a:off x="3471333" y="5057700"/>
          <a:ext cx="2212815" cy="1224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Уравнение" r:id="rId5" imgW="977476" imgH="545863" progId="Equation.3">
                  <p:embed/>
                </p:oleObj>
              </mc:Choice>
              <mc:Fallback>
                <p:oleObj name="Уравнение" r:id="rId5" imgW="977476" imgH="545863" progId="Equation.3">
                  <p:embed/>
                  <p:pic>
                    <p:nvPicPr>
                      <p:cNvPr id="6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333" y="5057700"/>
                        <a:ext cx="2212815" cy="12245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5177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72133" y="618518"/>
            <a:ext cx="1175278" cy="820815"/>
          </a:xfrm>
        </p:spPr>
        <p:txBody>
          <a:bodyPr/>
          <a:lstStyle/>
          <a:p>
            <a:pPr marR="0" rtl="0"/>
            <a:r>
              <a:rPr lang="en-US" b="0" i="0" u="none" strike="noStrike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9467" y="152400"/>
            <a:ext cx="11311465" cy="6366933"/>
          </a:xfrm>
        </p:spPr>
        <p:txBody>
          <a:bodyPr>
            <a:noAutofit/>
          </a:bodyPr>
          <a:lstStyle/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latin typeface="+mj-lt"/>
              </a:rPr>
              <a:t>4. </a:t>
            </a:r>
            <a:r>
              <a:rPr lang="uk-UA" sz="1800" b="0" i="1" u="none" strike="noStrike" baseline="0" dirty="0" smtClean="0">
                <a:latin typeface="+mj-lt"/>
              </a:rPr>
              <a:t>Критерій максимуму</a:t>
            </a:r>
            <a:r>
              <a:rPr lang="uk-UA" sz="1800" b="0" i="0" u="none" strike="noStrike" baseline="0" dirty="0" smtClean="0">
                <a:latin typeface="+mj-lt"/>
              </a:rPr>
              <a:t> (</a:t>
            </a:r>
            <a:r>
              <a:rPr lang="en-US" sz="1800" b="0" i="0" u="none" strike="noStrike" baseline="0" dirty="0" smtClean="0">
                <a:latin typeface="+mj-lt"/>
              </a:rPr>
              <a:t>Max-Criterion). </a:t>
            </a:r>
            <a:r>
              <a:rPr lang="uk-UA" sz="1800" b="0" i="0" u="none" strike="noStrike" baseline="0" dirty="0" smtClean="0">
                <a:latin typeface="+mj-lt"/>
              </a:rPr>
              <a:t>Чітке значення вибирається довільно серед множини елементів, які </a:t>
            </a:r>
            <a:r>
              <a:rPr lang="uk-UA" sz="1800" b="0" i="0" u="none" strike="noStrike" baseline="0" dirty="0" err="1" smtClean="0">
                <a:latin typeface="+mj-lt"/>
              </a:rPr>
              <a:t>задовільняють</a:t>
            </a:r>
            <a:r>
              <a:rPr lang="uk-UA" sz="1800" b="0" i="0" u="none" strike="noStrike" baseline="0" dirty="0" smtClean="0">
                <a:latin typeface="+mj-lt"/>
              </a:rPr>
              <a:t> максимум </a:t>
            </a:r>
            <a:r>
              <a:rPr lang="en-US" sz="1800" b="0" i="1" u="none" strike="noStrike" baseline="0" dirty="0" smtClean="0">
                <a:latin typeface="+mj-lt"/>
              </a:rPr>
              <a:t>z</a:t>
            </a:r>
            <a:r>
              <a:rPr lang="uk-UA" sz="1800" b="0" i="0" u="none" strike="noStrike" baseline="0" dirty="0" smtClean="0">
                <a:latin typeface="+mj-lt"/>
              </a:rPr>
              <a:t>, тобто:</a:t>
            </a:r>
          </a:p>
          <a:p>
            <a:pPr marL="0" marR="0" lvl="0" indent="0" algn="ctr" rtl="0">
              <a:buNone/>
            </a:pPr>
            <a:endParaRPr lang="en-US" sz="1800" b="0" i="0" u="none" strike="noStrike" baseline="0" dirty="0" smtClean="0">
              <a:latin typeface="+mj-lt"/>
            </a:endParaRPr>
          </a:p>
          <a:p>
            <a:pPr marL="0" marR="0" lvl="0" indent="0" algn="ctr" rtl="0">
              <a:buNone/>
            </a:pPr>
            <a:r>
              <a:rPr lang="ru-RU" sz="1800" b="0" i="0" u="none" strike="noStrike" baseline="0" dirty="0" smtClean="0">
                <a:latin typeface="+mj-lt"/>
              </a:rPr>
              <a:t>(4.30)</a:t>
            </a:r>
          </a:p>
          <a:p>
            <a:pPr marR="0" lvl="0" rtl="0"/>
            <a:endParaRPr lang="uk-UA" sz="1800" b="0" i="0" u="none" strike="noStrike" baseline="0" dirty="0" smtClean="0">
              <a:latin typeface="+mj-lt"/>
            </a:endParaRPr>
          </a:p>
          <a:p>
            <a:pPr marL="0" marR="0" lvl="0" indent="0" rtl="0">
              <a:buNone/>
            </a:pPr>
            <a:endParaRPr lang="en-US" sz="1800" b="0" i="1" u="none" strike="noStrike" baseline="0" dirty="0" smtClean="0">
              <a:latin typeface="+mj-lt"/>
            </a:endParaRPr>
          </a:p>
          <a:p>
            <a:pPr marL="0" marR="0" lvl="0" indent="0" rtl="0">
              <a:buNone/>
            </a:pPr>
            <a:endParaRPr lang="en-US" sz="1800" i="1" dirty="0">
              <a:latin typeface="+mj-lt"/>
            </a:endParaRPr>
          </a:p>
          <a:p>
            <a:pPr marL="0" marR="0" lvl="0" indent="0" rtl="0">
              <a:buNone/>
            </a:pPr>
            <a:r>
              <a:rPr lang="uk-UA" sz="1800" b="0" i="1" u="none" strike="noStrike" baseline="0" dirty="0" smtClean="0">
                <a:latin typeface="+mj-lt"/>
              </a:rPr>
              <a:t> Висотна </a:t>
            </a:r>
            <a:r>
              <a:rPr lang="uk-UA" sz="1800" b="0" i="1" u="none" strike="noStrike" baseline="0" dirty="0" err="1" smtClean="0">
                <a:latin typeface="+mj-lt"/>
              </a:rPr>
              <a:t>дефаззифікація</a:t>
            </a:r>
            <a:r>
              <a:rPr lang="uk-UA" sz="1800" b="0" i="0" u="none" strike="noStrike" baseline="0" dirty="0" smtClean="0">
                <a:latin typeface="+mj-lt"/>
              </a:rPr>
              <a:t> (</a:t>
            </a:r>
            <a:r>
              <a:rPr lang="en-US" sz="1800" b="0" i="0" u="none" strike="noStrike" baseline="0" dirty="0" smtClean="0">
                <a:latin typeface="+mj-lt"/>
              </a:rPr>
              <a:t>Height </a:t>
            </a:r>
            <a:r>
              <a:rPr lang="en-US" sz="1800" b="0" i="0" u="none" strike="noStrike" baseline="0" dirty="0" err="1" smtClean="0">
                <a:latin typeface="+mj-lt"/>
              </a:rPr>
              <a:t>defuzzyfi</a:t>
            </a:r>
            <a:r>
              <a:rPr lang="ru-RU" sz="1800" b="0" i="0" u="none" strike="noStrike" baseline="0" dirty="0" err="1" smtClean="0">
                <a:latin typeface="+mj-lt"/>
              </a:rPr>
              <a:t>cation</a:t>
            </a:r>
            <a:r>
              <a:rPr lang="ru-RU" sz="1800" b="0" i="0" u="none" strike="noStrike" baseline="0" dirty="0" smtClean="0">
                <a:latin typeface="+mj-lt"/>
              </a:rPr>
              <a:t>). </a:t>
            </a:r>
            <a:r>
              <a:rPr lang="ru-RU" sz="1800" b="0" i="0" u="none" strike="noStrike" baseline="0" dirty="0" err="1" smtClean="0">
                <a:latin typeface="+mj-lt"/>
              </a:rPr>
              <a:t>Елементи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області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визначення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1" u="none" strike="noStrike" baseline="0" dirty="0" smtClean="0">
                <a:latin typeface="+mj-lt"/>
              </a:rPr>
              <a:t>Q, </a:t>
            </a:r>
            <a:r>
              <a:rPr lang="ru-RU" sz="1800" b="0" i="0" u="none" strike="noStrike" baseline="0" dirty="0" smtClean="0">
                <a:latin typeface="+mj-lt"/>
              </a:rPr>
              <a:t>для </a:t>
            </a:r>
            <a:r>
              <a:rPr lang="ru-RU" sz="1800" b="0" i="0" u="none" strike="noStrike" baseline="0" dirty="0" err="1" smtClean="0">
                <a:latin typeface="+mj-lt"/>
              </a:rPr>
              <a:t>яких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значення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функції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належності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менше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ніж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деякий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рівень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1" u="none" strike="noStrike" baseline="0" dirty="0" smtClean="0">
                <a:latin typeface="+mj-lt"/>
              </a:rPr>
              <a:t>а</a:t>
            </a:r>
            <a:r>
              <a:rPr lang="ru-RU" sz="1800" b="0" i="0" u="none" strike="noStrike" baseline="0" dirty="0" smtClean="0">
                <a:latin typeface="+mj-lt"/>
              </a:rPr>
              <a:t> не </a:t>
            </a:r>
            <a:r>
              <a:rPr lang="ru-RU" sz="1800" b="0" i="0" u="none" strike="noStrike" baseline="0" dirty="0" err="1" smtClean="0">
                <a:latin typeface="+mj-lt"/>
              </a:rPr>
              <a:t>враховуються</a:t>
            </a:r>
            <a:r>
              <a:rPr lang="ru-RU" sz="1800" b="0" i="0" u="none" strike="noStrike" baseline="0" dirty="0" smtClean="0"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latin typeface="+mj-lt"/>
              </a:rPr>
              <a:t>чітке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значення</a:t>
            </a:r>
            <a:r>
              <a:rPr lang="ru-RU" sz="1800" b="0" i="0" u="none" strike="noStrike" baseline="0" dirty="0" smtClean="0"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latin typeface="+mj-lt"/>
              </a:rPr>
              <a:t>розраховується</a:t>
            </a:r>
            <a:r>
              <a:rPr lang="ru-RU" sz="1800" b="0" i="0" u="none" strike="noStrike" baseline="0" dirty="0" smtClean="0">
                <a:latin typeface="+mj-lt"/>
              </a:rPr>
              <a:t> за формулою:</a:t>
            </a:r>
          </a:p>
          <a:p>
            <a:pPr marL="0" marR="0" lvl="0" indent="0" algn="ctr" rtl="0">
              <a:buNone/>
            </a:pPr>
            <a:endParaRPr lang="en-US" sz="1800" b="0" i="0" u="none" strike="noStrike" baseline="0" dirty="0" smtClean="0">
              <a:latin typeface="+mj-lt"/>
            </a:endParaRPr>
          </a:p>
          <a:p>
            <a:pPr marL="0" marR="0" lvl="0" indent="0" algn="ctr" rtl="0">
              <a:buNone/>
            </a:pPr>
            <a:r>
              <a:rPr lang="uk-UA" sz="1800" b="0" i="0" u="none" strike="noStrike" baseline="0" dirty="0" smtClean="0">
                <a:latin typeface="+mj-lt"/>
              </a:rPr>
              <a:t>(4.31)</a:t>
            </a:r>
          </a:p>
          <a:p>
            <a:pPr marR="0" lvl="0" rtl="0"/>
            <a:endParaRPr lang="uk-UA" sz="1800" b="0" i="0" u="none" strike="noStrike" baseline="0" dirty="0" smtClean="0">
              <a:latin typeface="+mj-lt"/>
            </a:endParaRPr>
          </a:p>
          <a:p>
            <a:pPr marL="0" marR="0" lvl="0" indent="0" rtl="0">
              <a:buNone/>
            </a:pPr>
            <a:endParaRPr lang="en-US" sz="1800" b="0" i="0" u="none" strike="noStrike" baseline="0" dirty="0" smtClean="0">
              <a:latin typeface="+mj-lt"/>
            </a:endParaRPr>
          </a:p>
          <a:p>
            <a:pPr marL="0" marR="0" lvl="0" indent="0" rtl="0">
              <a:buNone/>
            </a:pPr>
            <a:endParaRPr lang="en-US" sz="1800" dirty="0">
              <a:latin typeface="+mj-lt"/>
            </a:endParaRP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latin typeface="+mj-lt"/>
              </a:rPr>
              <a:t>де: </a:t>
            </a:r>
            <a:r>
              <a:rPr lang="ru-RU" sz="1800" b="0" i="1" u="none" strike="noStrike" baseline="0" dirty="0" smtClean="0">
                <a:latin typeface="+mj-lt"/>
              </a:rPr>
              <a:t>С</a:t>
            </a:r>
            <a:r>
              <a:rPr lang="ru-RU" sz="1800" b="0" i="1" u="none" strike="noStrike" baseline="0" dirty="0" smtClean="0">
                <a:latin typeface="+mj-lt"/>
                <a:sym typeface="Symbol" panose="05050102010706020507" pitchFamily="18" charset="2"/>
              </a:rPr>
              <a:t> </a:t>
            </a:r>
            <a:r>
              <a:rPr lang="ru-RU" sz="1800" b="0" i="0" u="none" strike="noStrike" baseline="0" dirty="0" smtClean="0">
                <a:latin typeface="+mj-lt"/>
                <a:sym typeface="Symbol" panose="05050102010706020507" pitchFamily="18" charset="2"/>
              </a:rPr>
              <a:t>— </a:t>
            </a:r>
            <a:r>
              <a:rPr lang="ru-RU" sz="1800" b="0" i="0" u="none" strike="noStrike" baseline="0" dirty="0" err="1" smtClean="0">
                <a:latin typeface="+mj-lt"/>
                <a:sym typeface="Symbol" panose="05050102010706020507" pitchFamily="18" charset="2"/>
              </a:rPr>
              <a:t>нечітка</a:t>
            </a:r>
            <a:r>
              <a:rPr lang="ru-RU" sz="1800" b="0" i="0" u="none" strike="noStrike" baseline="0" dirty="0" smtClean="0">
                <a:latin typeface="+mj-lt"/>
                <a:sym typeface="Symbol" panose="05050102010706020507" pitchFamily="18" charset="2"/>
              </a:rPr>
              <a:t> </a:t>
            </a:r>
            <a:r>
              <a:rPr lang="ru-RU" sz="1800" b="0" i="0" u="none" strike="noStrike" baseline="0" dirty="0" err="1" smtClean="0">
                <a:latin typeface="+mj-lt"/>
                <a:sym typeface="Symbol" panose="05050102010706020507" pitchFamily="18" charset="2"/>
              </a:rPr>
              <a:t>множина</a:t>
            </a:r>
            <a:r>
              <a:rPr lang="ru-RU" sz="1800" b="0" i="0" u="none" strike="noStrike" baseline="0" dirty="0" smtClean="0">
                <a:latin typeface="+mj-lt"/>
                <a:sym typeface="Symbol" panose="05050102010706020507" pitchFamily="18" charset="2"/>
              </a:rPr>
              <a:t> -</a:t>
            </a:r>
            <a:r>
              <a:rPr lang="ru-RU" sz="1800" b="0" i="0" u="none" strike="noStrike" baseline="0" dirty="0" err="1" smtClean="0">
                <a:latin typeface="+mj-lt"/>
                <a:sym typeface="Symbol" panose="05050102010706020507" pitchFamily="18" charset="2"/>
              </a:rPr>
              <a:t>рівня</a:t>
            </a:r>
            <a:r>
              <a:rPr lang="ru-RU" sz="1800" b="0" i="0" u="none" strike="noStrike" baseline="0" dirty="0" smtClean="0">
                <a:latin typeface="+mj-lt"/>
                <a:sym typeface="Symbol" panose="05050102010706020507" pitchFamily="18" charset="2"/>
              </a:rPr>
              <a:t>.</a:t>
            </a:r>
          </a:p>
          <a:p>
            <a:pPr marR="0" lvl="0" rtl="0"/>
            <a:endParaRPr lang="uk-UA" sz="1800" b="1" i="0" u="none" strike="noStrike" baseline="0" dirty="0" smtClean="0"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" y="-1"/>
            <a:ext cx="149632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231027"/>
              </p:ext>
            </p:extLst>
          </p:nvPr>
        </p:nvGraphicFramePr>
        <p:xfrm>
          <a:off x="2211844" y="965200"/>
          <a:ext cx="3131629" cy="778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Уравнение" r:id="rId4" imgW="1879600" imgH="469900" progId="Equation.3">
                  <p:embed/>
                </p:oleObj>
              </mc:Choice>
              <mc:Fallback>
                <p:oleObj name="Уравнение" r:id="rId4" imgW="1879600" imgH="469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844" y="965200"/>
                        <a:ext cx="3131629" cy="778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1" y="-1"/>
            <a:ext cx="149632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317779"/>
              </p:ext>
            </p:extLst>
          </p:nvPr>
        </p:nvGraphicFramePr>
        <p:xfrm>
          <a:off x="3485087" y="3335865"/>
          <a:ext cx="1858386" cy="1303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Уравнение" r:id="rId6" imgW="1181100" imgH="825500" progId="Equation.3">
                  <p:embed/>
                </p:oleObj>
              </mc:Choice>
              <mc:Fallback>
                <p:oleObj name="Уравнение" r:id="rId6" imgW="1181100" imgH="825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5087" y="3335865"/>
                        <a:ext cx="1858386" cy="13038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297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72133" y="618518"/>
            <a:ext cx="1175278" cy="820815"/>
          </a:xfrm>
        </p:spPr>
        <p:txBody>
          <a:bodyPr/>
          <a:lstStyle/>
          <a:p>
            <a:pPr marR="0" rtl="0"/>
            <a:r>
              <a:rPr lang="en-US" b="0" i="0" u="none" strike="noStrike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89467" y="152400"/>
                <a:ext cx="11311465" cy="6366933"/>
              </a:xfrm>
            </p:spPr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ru-RU" sz="2400" dirty="0" smtClean="0"/>
                  <a:t>Низхідні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нечіткі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висновки</a:t>
                </a:r>
                <a:r>
                  <a:rPr lang="ru-RU" sz="2400" dirty="0"/>
                  <a:t>.</a:t>
                </a:r>
                <a:r>
                  <a:rPr lang="uk-UA" sz="2400" b="1" dirty="0"/>
                  <a:t> </a:t>
                </a:r>
              </a:p>
              <a:p>
                <a:pPr marL="0" lvl="0" indent="0">
                  <a:buNone/>
                </a:pPr>
                <a:r>
                  <a:rPr lang="ru-RU" sz="1800" dirty="0" err="1"/>
                  <a:t>Розглянуті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дотепер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нечіткі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висновки</a:t>
                </a:r>
                <a:r>
                  <a:rPr lang="ru-RU" sz="1800" dirty="0"/>
                  <a:t> є </a:t>
                </a:r>
                <a:r>
                  <a:rPr lang="ru-RU" sz="1800" dirty="0" err="1"/>
                  <a:t>висхідними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висновками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від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передумов</a:t>
                </a:r>
                <a:r>
                  <a:rPr lang="ru-RU" sz="1800" dirty="0"/>
                  <a:t> до </a:t>
                </a:r>
                <a:r>
                  <a:rPr lang="ru-RU" sz="1800" dirty="0" err="1"/>
                  <a:t>висновку</a:t>
                </a:r>
                <a:r>
                  <a:rPr lang="ru-RU" sz="1800" dirty="0"/>
                  <a:t>. </a:t>
                </a:r>
                <a:r>
                  <a:rPr lang="ru-RU" sz="1800" dirty="0" err="1"/>
                  <a:t>Останніми</a:t>
                </a:r>
                <a:r>
                  <a:rPr lang="ru-RU" sz="1800" dirty="0"/>
                  <a:t> роками в </a:t>
                </a:r>
                <a:r>
                  <a:rPr lang="ru-RU" sz="1800" dirty="0" err="1"/>
                  <a:t>діагностичних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нечітких</a:t>
                </a:r>
                <a:r>
                  <a:rPr lang="ru-RU" sz="1800" dirty="0"/>
                  <a:t> системах </a:t>
                </a:r>
                <a:r>
                  <a:rPr lang="ru-RU" sz="1800" dirty="0" err="1"/>
                  <a:t>починають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застосовуватися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низхідні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висновки</a:t>
                </a:r>
                <a:r>
                  <a:rPr lang="ru-RU" sz="1800" dirty="0"/>
                  <a:t>. </a:t>
                </a:r>
                <a:r>
                  <a:rPr lang="ru-RU" sz="1800" dirty="0" err="1"/>
                  <a:t>Розглянемо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механізм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подібного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висновку</a:t>
                </a:r>
                <a:r>
                  <a:rPr lang="ru-RU" sz="1800" dirty="0"/>
                  <a:t> на </a:t>
                </a:r>
                <a:r>
                  <a:rPr lang="ru-RU" sz="1800" dirty="0" err="1"/>
                  <a:t>прикладі</a:t>
                </a:r>
                <a:r>
                  <a:rPr lang="ru-RU" sz="1800" dirty="0"/>
                  <a:t>.</a:t>
                </a:r>
              </a:p>
              <a:p>
                <a:pPr marL="0" lvl="0" indent="0">
                  <a:buNone/>
                </a:pPr>
                <a:r>
                  <a:rPr lang="ru-RU" sz="1800" dirty="0" err="1"/>
                  <a:t>Візьмемо</a:t>
                </a:r>
                <a:r>
                  <a:rPr lang="ru-RU" sz="1800" dirty="0"/>
                  <a:t> </a:t>
                </a:r>
                <a:r>
                  <a:rPr lang="ru-RU" sz="1800" dirty="0" err="1"/>
                  <a:t>спрощену</a:t>
                </a:r>
                <a:r>
                  <a:rPr lang="ru-RU" sz="1800" dirty="0"/>
                  <a:t> модель </a:t>
                </a:r>
                <a:r>
                  <a:rPr lang="ru-RU" sz="1800" dirty="0" err="1"/>
                  <a:t>діагностики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несправності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автомобіля</a:t>
                </a:r>
                <a:r>
                  <a:rPr lang="ru-RU" sz="1800" dirty="0"/>
                  <a:t> з </a:t>
                </a:r>
                <a:r>
                  <a:rPr lang="ru-RU" sz="1800" dirty="0" err="1"/>
                  <a:t>іменами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змінних</a:t>
                </a:r>
                <a:r>
                  <a:rPr lang="ru-RU" sz="1800" dirty="0"/>
                  <a:t>:</a:t>
                </a:r>
              </a:p>
              <a:p>
                <a:pPr lvl="0"/>
                <a:r>
                  <a:rPr lang="uk-UA" sz="1800" i="1" dirty="0"/>
                  <a:t>х</a:t>
                </a:r>
                <a:r>
                  <a:rPr lang="uk-UA" sz="1800" i="1" baseline="-25000" dirty="0"/>
                  <a:t>1</a:t>
                </a:r>
                <a:r>
                  <a:rPr lang="uk-UA" sz="1800" i="1" dirty="0"/>
                  <a:t> –</a:t>
                </a:r>
                <a:r>
                  <a:rPr lang="uk-UA" sz="1800" dirty="0"/>
                  <a:t> несправність акумулятора;</a:t>
                </a:r>
              </a:p>
              <a:p>
                <a:pPr lvl="0"/>
                <a:r>
                  <a:rPr lang="uk-UA" sz="1800" i="1" dirty="0"/>
                  <a:t>х</a:t>
                </a:r>
                <a:r>
                  <a:rPr lang="uk-UA" sz="1800" i="1" baseline="-25000" dirty="0"/>
                  <a:t>2</a:t>
                </a:r>
                <a:r>
                  <a:rPr lang="uk-UA" sz="1800" dirty="0"/>
                  <a:t> </a:t>
                </a:r>
                <a:r>
                  <a:rPr lang="uk-UA" sz="1800" i="1" dirty="0"/>
                  <a:t>–</a:t>
                </a:r>
                <a:r>
                  <a:rPr lang="uk-UA" sz="1800" dirty="0"/>
                  <a:t> спрацьованість машинного масла;</a:t>
                </a:r>
              </a:p>
              <a:p>
                <a:pPr lvl="0"/>
                <a:r>
                  <a:rPr lang="uk-UA" sz="1800" i="1" dirty="0"/>
                  <a:t>у</a:t>
                </a:r>
                <a:r>
                  <a:rPr lang="uk-UA" sz="1800" i="1" baseline="-25000" dirty="0"/>
                  <a:t>1</a:t>
                </a:r>
                <a:r>
                  <a:rPr lang="uk-UA" sz="1800" i="1" dirty="0"/>
                  <a:t> –</a:t>
                </a:r>
                <a:r>
                  <a:rPr lang="uk-UA" sz="1800" dirty="0"/>
                  <a:t> ускладнення при запуску;</a:t>
                </a:r>
              </a:p>
              <a:p>
                <a:pPr lvl="0"/>
                <a:r>
                  <a:rPr lang="ru-RU" sz="1800" i="1" dirty="0"/>
                  <a:t>у</a:t>
                </a:r>
                <a:r>
                  <a:rPr lang="ru-RU" sz="1800" i="1" baseline="-25000" dirty="0"/>
                  <a:t>2</a:t>
                </a:r>
                <a:r>
                  <a:rPr lang="ru-RU" sz="1800" dirty="0"/>
                  <a:t> </a:t>
                </a:r>
                <a:r>
                  <a:rPr lang="ru-RU" sz="1800" i="1" dirty="0"/>
                  <a:t>–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погіршення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кольору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вихлопних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газів</a:t>
                </a:r>
                <a:r>
                  <a:rPr lang="ru-RU" sz="1800" dirty="0"/>
                  <a:t>;</a:t>
                </a:r>
              </a:p>
              <a:p>
                <a:pPr lvl="0"/>
                <a:r>
                  <a:rPr lang="uk-UA" sz="1800" i="1" dirty="0"/>
                  <a:t>у</a:t>
                </a:r>
                <a:r>
                  <a:rPr lang="uk-UA" sz="1800" i="1" baseline="-25000" dirty="0"/>
                  <a:t>3</a:t>
                </a:r>
                <a:r>
                  <a:rPr lang="uk-UA" sz="1800" dirty="0"/>
                  <a:t> </a:t>
                </a:r>
                <a:r>
                  <a:rPr lang="uk-UA" sz="1800" i="1" dirty="0"/>
                  <a:t>–</a:t>
                </a:r>
                <a:r>
                  <a:rPr lang="uk-UA" sz="1800" dirty="0"/>
                  <a:t> нестача потужності.</a:t>
                </a:r>
              </a:p>
              <a:p>
                <a:pPr marL="0" lvl="0" indent="0">
                  <a:buNone/>
                </a:pPr>
                <a:r>
                  <a:rPr lang="ru-RU" sz="1800" dirty="0" err="1" smtClean="0"/>
                  <a:t>Між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80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ru-RU" sz="180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80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sz="180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1800" dirty="0" smtClean="0"/>
                  <a:t>  </a:t>
                </a:r>
                <a:r>
                  <a:rPr lang="ru-RU" sz="1800" dirty="0"/>
                  <a:t>і  </a:t>
                </a:r>
                <a:r>
                  <a:rPr lang="ru-RU" sz="1800" dirty="0" err="1"/>
                  <a:t>існують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нечіткі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причинні</a:t>
                </a:r>
                <a:r>
                  <a:rPr lang="ru-RU" sz="1800" dirty="0"/>
                  <a:t> </a:t>
                </a:r>
                <a:r>
                  <a:rPr lang="ru-RU" sz="1800" dirty="0" err="1" smtClean="0"/>
                  <a:t>відносини</a:t>
                </a:r>
                <a:r>
                  <a:rPr lang="en-US" sz="1800" dirty="0" smtClean="0"/>
                  <a:t> 			</a:t>
                </a:r>
                <a:r>
                  <a:rPr lang="ru-RU" sz="1800" dirty="0" smtClean="0"/>
                  <a:t> </a:t>
                </a:r>
                <a:r>
                  <a:rPr lang="ru-RU" sz="1800" i="1" dirty="0" smtClean="0"/>
                  <a:t> </a:t>
                </a:r>
                <a:r>
                  <a:rPr lang="ru-RU" sz="1800" i="1" dirty="0"/>
                  <a:t>, </a:t>
                </a:r>
                <a:r>
                  <a:rPr lang="ru-RU" sz="1800" dirty="0" err="1"/>
                  <a:t>які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можна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представити</a:t>
                </a:r>
                <a:r>
                  <a:rPr lang="ru-RU" sz="1800" dirty="0"/>
                  <a:t> у </a:t>
                </a:r>
                <a:r>
                  <a:rPr lang="ru-RU" sz="1800" dirty="0" err="1"/>
                  <a:t>вигляді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деякої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матриці</a:t>
                </a:r>
                <a:r>
                  <a:rPr lang="ru-RU" sz="1800" dirty="0"/>
                  <a:t> </a:t>
                </a:r>
                <a:r>
                  <a:rPr lang="en-US" sz="1800" i="1" dirty="0"/>
                  <a:t>R</a:t>
                </a:r>
                <a:r>
                  <a:rPr lang="ru-RU" sz="1800" dirty="0"/>
                  <a:t> з </a:t>
                </a:r>
                <a:r>
                  <a:rPr lang="ru-RU" sz="1800" dirty="0" err="1"/>
                  <a:t>елементами</a:t>
                </a:r>
                <a:r>
                  <a:rPr lang="ru-RU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8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ru-RU" sz="1800" i="1" dirty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ru-RU" sz="1800" i="1" dirty="0" smtClean="0">
                        <a:latin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ru-RU" sz="1800" dirty="0"/>
                  <a:t>  [0, 1]. </a:t>
                </a:r>
                <a:r>
                  <a:rPr lang="ru-RU" sz="1800" dirty="0" err="1"/>
                  <a:t>Конкретні</a:t>
                </a:r>
                <a:r>
                  <a:rPr lang="ru-RU" sz="1800" dirty="0"/>
                  <a:t> входи (</a:t>
                </a:r>
                <a:r>
                  <a:rPr lang="ru-RU" sz="1800" dirty="0" err="1"/>
                  <a:t>передумови</a:t>
                </a:r>
                <a:r>
                  <a:rPr lang="ru-RU" sz="1800" dirty="0"/>
                  <a:t>) і </a:t>
                </a:r>
                <a:r>
                  <a:rPr lang="ru-RU" sz="1800" dirty="0" err="1"/>
                  <a:t>виходи</a:t>
                </a:r>
                <a:r>
                  <a:rPr lang="ru-RU" sz="1800" dirty="0"/>
                  <a:t> (</a:t>
                </a:r>
                <a:r>
                  <a:rPr lang="ru-RU" sz="1800" dirty="0" err="1"/>
                  <a:t>висновки</a:t>
                </a:r>
                <a:r>
                  <a:rPr lang="ru-RU" sz="1800" dirty="0"/>
                  <a:t>) </a:t>
                </a:r>
                <a:r>
                  <a:rPr lang="ru-RU" sz="1800" dirty="0" err="1"/>
                  <a:t>можна</a:t>
                </a:r>
                <a:r>
                  <a:rPr lang="ru-RU" sz="1800" dirty="0"/>
                  <a:t> </a:t>
                </a:r>
                <a:r>
                  <a:rPr lang="ru-RU" sz="1800" dirty="0" err="1"/>
                  <a:t>розглядати</a:t>
                </a:r>
                <a:r>
                  <a:rPr lang="ru-RU" sz="1800" dirty="0"/>
                  <a:t> як </a:t>
                </a:r>
                <a:r>
                  <a:rPr lang="ru-RU" sz="1800" dirty="0" err="1"/>
                  <a:t>нечіткі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множини</a:t>
                </a:r>
                <a:r>
                  <a:rPr lang="ru-RU" sz="1800" dirty="0"/>
                  <a:t> </a:t>
                </a:r>
                <a:r>
                  <a:rPr lang="ru-RU" sz="1800" i="1" dirty="0"/>
                  <a:t>А</a:t>
                </a:r>
                <a:r>
                  <a:rPr lang="ru-RU" sz="1800" dirty="0"/>
                  <a:t> і </a:t>
                </a:r>
                <a:r>
                  <a:rPr lang="ru-RU" sz="1800" i="1" dirty="0"/>
                  <a:t>В</a:t>
                </a:r>
                <a:r>
                  <a:rPr lang="ru-RU" sz="1800" dirty="0"/>
                  <a:t> на </a:t>
                </a:r>
                <a:r>
                  <a:rPr lang="ru-RU" sz="1800" dirty="0" err="1"/>
                  <a:t>площинах</a:t>
                </a:r>
                <a:r>
                  <a:rPr lang="ru-RU" sz="1800" dirty="0"/>
                  <a:t> </a:t>
                </a:r>
                <a:r>
                  <a:rPr lang="ru-RU" sz="1800" i="1" dirty="0"/>
                  <a:t>X</a:t>
                </a:r>
                <a:r>
                  <a:rPr lang="ru-RU" sz="1800" dirty="0"/>
                  <a:t> і </a:t>
                </a:r>
                <a:r>
                  <a:rPr lang="ru-RU" sz="1800" i="1" dirty="0"/>
                  <a:t>Y</a:t>
                </a:r>
                <a:r>
                  <a:rPr lang="ru-RU" sz="1800" dirty="0"/>
                  <a:t>. </a:t>
                </a:r>
                <a:r>
                  <a:rPr lang="ru-RU" sz="1800" dirty="0" err="1"/>
                  <a:t>Відношення</a:t>
                </a:r>
                <a:r>
                  <a:rPr lang="ru-RU" sz="1800" dirty="0"/>
                  <a:t> </a:t>
                </a:r>
                <a:r>
                  <a:rPr lang="ru-RU" sz="1800" dirty="0" err="1"/>
                  <a:t>цих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множин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можна</a:t>
                </a:r>
                <a:r>
                  <a:rPr lang="ru-RU" sz="1800" dirty="0"/>
                  <a:t> </a:t>
                </a:r>
                <a:r>
                  <a:rPr lang="ru-RU" sz="1800" dirty="0" err="1"/>
                  <a:t>позначити</a:t>
                </a:r>
                <a:r>
                  <a:rPr lang="ru-RU" sz="1800" dirty="0"/>
                  <a:t> як: </a:t>
                </a:r>
                <a:r>
                  <a:rPr lang="en-US" sz="1800" i="1" dirty="0"/>
                  <a:t>B</a:t>
                </a:r>
                <a:r>
                  <a:rPr lang="ru-RU" sz="1800" i="1" dirty="0"/>
                  <a:t> = =</a:t>
                </a:r>
                <a:r>
                  <a:rPr lang="en-US" sz="1800" i="1" dirty="0" smtClean="0"/>
                  <a:t>A</a:t>
                </a:r>
                <a:r>
                  <a:rPr lang="en-US" sz="1800" i="1" dirty="0" smtClean="0">
                    <a:sym typeface="Symbol" panose="05050102010706020507" pitchFamily="18" charset="2"/>
                  </a:rPr>
                  <a:t> </a:t>
                </a:r>
                <a:r>
                  <a:rPr lang="en-US" sz="1800" i="1" dirty="0" smtClean="0"/>
                  <a:t>R</a:t>
                </a:r>
                <a:r>
                  <a:rPr lang="ru-RU" sz="1800" i="1" dirty="0"/>
                  <a:t>,</a:t>
                </a:r>
                <a:r>
                  <a:rPr lang="ru-RU" sz="1800" dirty="0"/>
                  <a:t> де, як і </a:t>
                </a:r>
                <a:r>
                  <a:rPr lang="ru-RU" sz="1800" dirty="0" err="1"/>
                  <a:t>раніше</a:t>
                </a:r>
                <a:r>
                  <a:rPr lang="ru-RU" sz="1800" dirty="0"/>
                  <a:t>, знак «</a:t>
                </a:r>
                <a:r>
                  <a:rPr lang="ru-RU" sz="1800" dirty="0">
                    <a:sym typeface="Symbol" panose="05050102010706020507" pitchFamily="18" charset="2"/>
                  </a:rPr>
                  <a:t>» </a:t>
                </a:r>
                <a:r>
                  <a:rPr lang="ru-RU" sz="1800" dirty="0" err="1">
                    <a:sym typeface="Symbol" panose="05050102010706020507" pitchFamily="18" charset="2"/>
                  </a:rPr>
                  <a:t>означає</a:t>
                </a:r>
                <a:r>
                  <a:rPr lang="ru-RU" sz="1800" dirty="0">
                    <a:sym typeface="Symbol" panose="05050102010706020507" pitchFamily="18" charset="2"/>
                  </a:rPr>
                  <a:t> правило </a:t>
                </a:r>
                <a:r>
                  <a:rPr lang="ru-RU" sz="1800" dirty="0" err="1">
                    <a:sym typeface="Symbol" panose="05050102010706020507" pitchFamily="18" charset="2"/>
                  </a:rPr>
                  <a:t>композиції</a:t>
                </a:r>
                <a:r>
                  <a:rPr lang="ru-RU" sz="1800" dirty="0">
                    <a:sym typeface="Symbol" panose="05050102010706020507" pitchFamily="18" charset="2"/>
                  </a:rPr>
                  <a:t> </a:t>
                </a:r>
                <a:r>
                  <a:rPr lang="ru-RU" sz="1800" dirty="0" err="1">
                    <a:sym typeface="Symbol" panose="05050102010706020507" pitchFamily="18" charset="2"/>
                  </a:rPr>
                  <a:t>нечітких</a:t>
                </a:r>
                <a:r>
                  <a:rPr lang="ru-RU" sz="1800" dirty="0">
                    <a:sym typeface="Symbol" panose="05050102010706020507" pitchFamily="18" charset="2"/>
                  </a:rPr>
                  <a:t> </a:t>
                </a:r>
                <a:r>
                  <a:rPr lang="ru-RU" sz="1800" dirty="0" err="1">
                    <a:sym typeface="Symbol" panose="05050102010706020507" pitchFamily="18" charset="2"/>
                  </a:rPr>
                  <a:t>висновків</a:t>
                </a:r>
                <a:r>
                  <a:rPr lang="ru-RU" sz="1800" dirty="0">
                    <a:sym typeface="Symbol" panose="05050102010706020507" pitchFamily="18" charset="2"/>
                  </a:rPr>
                  <a:t>.</a:t>
                </a:r>
              </a:p>
              <a:p>
                <a:pPr marL="0" marR="0" lvl="0" indent="0" rtl="0">
                  <a:buNone/>
                </a:pPr>
                <a:endParaRPr lang="ru-RU" sz="1800" b="0" i="0" u="none" strike="noStrike" baseline="0" dirty="0" smtClean="0">
                  <a:solidFill>
                    <a:schemeClr val="tx1"/>
                  </a:solidFill>
                  <a:latin typeface="+mj-lt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9467" y="152400"/>
                <a:ext cx="11311465" cy="6366933"/>
              </a:xfrm>
              <a:blipFill>
                <a:blip r:embed="rId4"/>
                <a:stretch>
                  <a:fillRect l="-1779" t="-2969" r="-1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" y="-1"/>
            <a:ext cx="149632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1" y="-1"/>
            <a:ext cx="149632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149312"/>
              </p:ext>
            </p:extLst>
          </p:nvPr>
        </p:nvGraphicFramePr>
        <p:xfrm>
          <a:off x="5774266" y="3674534"/>
          <a:ext cx="2018732" cy="383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Уравнение" r:id="rId5" imgW="1172817" imgH="377687" progId="Equation.3">
                  <p:embed/>
                </p:oleObj>
              </mc:Choice>
              <mc:Fallback>
                <p:oleObj name="Уравнение" r:id="rId5" imgW="1172817" imgH="37768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4266" y="3674534"/>
                        <a:ext cx="2018732" cy="3831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7255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199" y="618518"/>
            <a:ext cx="1446211" cy="278949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83734" y="618518"/>
            <a:ext cx="10329332" cy="5909733"/>
          </a:xfrm>
        </p:spPr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У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даному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випадку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напрям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висновків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зворотним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до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напряму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висновків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для правил,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тобто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у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разі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діагностики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є (задана)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матриця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1" u="none" strike="noStrike" baseline="0" dirty="0" smtClean="0">
                <a:solidFill>
                  <a:schemeClr val="tx1"/>
                </a:solidFill>
                <a:latin typeface="+mj-lt"/>
              </a:rPr>
              <a:t>R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знання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експерта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),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спостерігаються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виходи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1" u="none" strike="noStrike" baseline="0" dirty="0" smtClean="0">
                <a:solidFill>
                  <a:schemeClr val="tx1"/>
                </a:solidFill>
                <a:latin typeface="+mj-lt"/>
              </a:rPr>
              <a:t>В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або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симптоми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) і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визначаються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входи </a:t>
            </a:r>
            <a:r>
              <a:rPr lang="ru-RU" b="0" i="1" u="none" strike="noStrike" baseline="0" dirty="0" smtClean="0">
                <a:solidFill>
                  <a:schemeClr val="tx1"/>
                </a:solidFill>
                <a:latin typeface="+mj-lt"/>
              </a:rPr>
              <a:t>А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або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чинники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marL="0" marR="0" lvl="0" indent="0" rtl="0">
              <a:buNone/>
            </a:pP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Нехай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знання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експерта-автомеханіка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мають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вигляд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(4.32)</a:t>
            </a:r>
          </a:p>
          <a:p>
            <a:pPr marL="0" marR="0" lvl="0" indent="0" rtl="0">
              <a:buNone/>
            </a:pPr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endParaRPr lang="en-US" dirty="0">
              <a:latin typeface="+mj-lt"/>
            </a:endParaRPr>
          </a:p>
          <a:p>
            <a:pPr marL="0" marR="0" lvl="0" indent="0" rtl="0">
              <a:buNone/>
            </a:pP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у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результаті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огляду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автомобіля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його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стан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можна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оцінити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як:</a:t>
            </a:r>
          </a:p>
          <a:p>
            <a:pPr marL="0" marR="0" lvl="0" indent="0" algn="ctr" rtl="0">
              <a:buNone/>
            </a:pP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(4.33)</a:t>
            </a:r>
          </a:p>
          <a:p>
            <a:pPr marL="0" marR="0" lvl="0" indent="0" rtl="0">
              <a:buNone/>
            </a:pPr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Вимагається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визначити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причину такого стану:</a:t>
            </a: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(4.34)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" y="-1"/>
            <a:ext cx="203114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628638"/>
              </p:ext>
            </p:extLst>
          </p:nvPr>
        </p:nvGraphicFramePr>
        <p:xfrm>
          <a:off x="2398687" y="1968726"/>
          <a:ext cx="2594496" cy="897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Уравнение" r:id="rId4" imgW="1511300" imgH="520700" progId="Equation.3">
                  <p:embed/>
                </p:oleObj>
              </mc:Choice>
              <mc:Fallback>
                <p:oleObj name="Уравнение" r:id="rId4" imgW="1511300" imgH="520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687" y="1968726"/>
                        <a:ext cx="2594496" cy="8974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1" y="-1"/>
            <a:ext cx="203114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061360"/>
              </p:ext>
            </p:extLst>
          </p:nvPr>
        </p:nvGraphicFramePr>
        <p:xfrm>
          <a:off x="1843887" y="4012431"/>
          <a:ext cx="3704095" cy="407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Уравнение" r:id="rId6" imgW="2159000" imgH="241300" progId="Equation.3">
                  <p:embed/>
                </p:oleObj>
              </mc:Choice>
              <mc:Fallback>
                <p:oleObj name="Уравнение" r:id="rId6" imgW="21590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887" y="4012431"/>
                        <a:ext cx="3704095" cy="4079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-1" y="-1"/>
            <a:ext cx="203114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672629"/>
              </p:ext>
            </p:extLst>
          </p:nvPr>
        </p:nvGraphicFramePr>
        <p:xfrm>
          <a:off x="2594496" y="5706534"/>
          <a:ext cx="2398687" cy="407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Уравнение" r:id="rId8" imgW="1397000" imgH="241300" progId="Equation.3">
                  <p:embed/>
                </p:oleObj>
              </mc:Choice>
              <mc:Fallback>
                <p:oleObj name="Уравнение" r:id="rId8" imgW="13970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4496" y="5706534"/>
                        <a:ext cx="2398687" cy="4079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8468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21999" y="618518"/>
            <a:ext cx="125411" cy="448282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618518"/>
            <a:ext cx="10133011" cy="5172683"/>
          </a:xfrm>
        </p:spPr>
        <p:txBody>
          <a:bodyPr>
            <a:normAutofit lnSpcReduction="10000"/>
          </a:bodyPr>
          <a:lstStyle/>
          <a:p>
            <a:pPr marL="0" marR="0" lvl="0" indent="0" rtl="0">
              <a:buNone/>
            </a:pP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Відношення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введених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нечітких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множин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можна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представити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у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вигляді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marR="0" lvl="0" indent="0" algn="ctr" rtl="0">
              <a:buNone/>
            </a:pP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(4.35)</a:t>
            </a:r>
          </a:p>
          <a:p>
            <a:pPr marL="0" marR="0" lvl="0" indent="0" rtl="0">
              <a:buNone/>
            </a:pPr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або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транспонуючи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, у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вигляді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нечітких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векторів-стовпців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(4.36)</a:t>
            </a:r>
          </a:p>
          <a:p>
            <a:pPr marL="0" marR="0" lvl="0" indent="0" rtl="0">
              <a:buNone/>
            </a:pPr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При використовуванні (</a:t>
            </a:r>
            <a:r>
              <a:rPr lang="en-US" b="0" i="1" u="none" strike="noStrike" baseline="0" dirty="0" smtClean="0">
                <a:solidFill>
                  <a:schemeClr val="tx1"/>
                </a:solidFill>
                <a:latin typeface="+mj-lt"/>
              </a:rPr>
              <a:t>max</a:t>
            </a:r>
            <a:r>
              <a:rPr lang="ru-RU" b="0" i="1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0" i="1" u="none" strike="noStrike" baseline="0" dirty="0" smtClean="0">
                <a:solidFill>
                  <a:schemeClr val="tx1"/>
                </a:solidFill>
                <a:latin typeface="+mj-lt"/>
              </a:rPr>
              <a:t>min</a:t>
            </a: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)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-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композиції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останнє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співвідношення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перетвориться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до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вигляду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marR="0" lvl="0" indent="0" algn="ctr" rtl="0">
              <a:buNone/>
            </a:pP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(4.37)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"/>
            <a:ext cx="1875476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705462"/>
              </p:ext>
            </p:extLst>
          </p:nvPr>
        </p:nvGraphicFramePr>
        <p:xfrm>
          <a:off x="643465" y="1215724"/>
          <a:ext cx="4864517" cy="805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Уравнение" r:id="rId4" imgW="3162300" imgH="520700" progId="Equation.3">
                  <p:embed/>
                </p:oleObj>
              </mc:Choice>
              <mc:Fallback>
                <p:oleObj name="Уравнение" r:id="rId4" imgW="3162300" imgH="520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65" y="1215724"/>
                        <a:ext cx="4864517" cy="8058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-1"/>
            <a:ext cx="1875476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648153"/>
              </p:ext>
            </p:extLst>
          </p:nvPr>
        </p:nvGraphicFramePr>
        <p:xfrm>
          <a:off x="1981200" y="2820880"/>
          <a:ext cx="2827867" cy="1230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Уравнение" r:id="rId6" imgW="1841500" imgH="800100" progId="Equation.3">
                  <p:embed/>
                </p:oleObj>
              </mc:Choice>
              <mc:Fallback>
                <p:oleObj name="Уравнение" r:id="rId6" imgW="1841500" imgH="800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820880"/>
                        <a:ext cx="2827867" cy="12307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-1"/>
            <a:ext cx="1875476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774228"/>
              </p:ext>
            </p:extLst>
          </p:nvPr>
        </p:nvGraphicFramePr>
        <p:xfrm>
          <a:off x="1981200" y="4961466"/>
          <a:ext cx="3120910" cy="118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Уравнение" r:id="rId8" imgW="2032000" imgH="774700" progId="Equation.3">
                  <p:embed/>
                </p:oleObj>
              </mc:Choice>
              <mc:Fallback>
                <p:oleObj name="Уравнение" r:id="rId8" imgW="2032000" imgH="774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961466"/>
                        <a:ext cx="3120910" cy="1186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4371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2399" y="618518"/>
            <a:ext cx="735011" cy="295882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5200" y="618518"/>
            <a:ext cx="10854267" cy="5562149"/>
          </a:xfrm>
        </p:spPr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З другого рівняння одержимо:</a:t>
            </a: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(4.38)</a:t>
            </a:r>
          </a:p>
          <a:p>
            <a:pPr marR="0" lvl="0" rtl="0"/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При </a:t>
            </a:r>
            <a:r>
              <a:rPr lang="uk-UA" b="0" i="0" u="none" strike="noStrike" baseline="0" dirty="0" err="1" smtClean="0">
                <a:solidFill>
                  <a:schemeClr val="tx1"/>
                </a:solidFill>
                <a:latin typeface="+mj-lt"/>
              </a:rPr>
              <a:t>розв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’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зку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даної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системи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помітимо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перш за все,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що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у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першому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рівнянні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другий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член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правої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частини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не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впливає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на праву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частину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, тому:</a:t>
            </a: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(4.39)</a:t>
            </a:r>
          </a:p>
          <a:p>
            <a:pPr marR="0" lvl="0" rtl="0"/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Отримане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рішення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задовольняє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третьому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рівнянню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, таким чином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маємо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marR="0" lvl="0" indent="0" algn="ctr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(4.40)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"/>
            <a:ext cx="195657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203802"/>
              </p:ext>
            </p:extLst>
          </p:nvPr>
        </p:nvGraphicFramePr>
        <p:xfrm>
          <a:off x="1233424" y="1201192"/>
          <a:ext cx="451104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Уравнение" r:id="rId4" imgW="1765300" imgH="241300" progId="Equation.3">
                  <p:embed/>
                </p:oleObj>
              </mc:Choice>
              <mc:Fallback>
                <p:oleObj name="Уравнение" r:id="rId4" imgW="17653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24" y="1201192"/>
                        <a:ext cx="4511040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" y="152399"/>
            <a:ext cx="195657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03071"/>
              </p:ext>
            </p:extLst>
          </p:nvPr>
        </p:nvGraphicFramePr>
        <p:xfrm>
          <a:off x="1574419" y="2542342"/>
          <a:ext cx="38290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Уравнение" r:id="rId6" imgW="1498320" imgH="215640" progId="Equation.3">
                  <p:embed/>
                </p:oleObj>
              </mc:Choice>
              <mc:Fallback>
                <p:oleObj name="Уравнение" r:id="rId6" imgW="14983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419" y="2542342"/>
                        <a:ext cx="3829050" cy="546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-1"/>
            <a:ext cx="195657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309457"/>
              </p:ext>
            </p:extLst>
          </p:nvPr>
        </p:nvGraphicFramePr>
        <p:xfrm>
          <a:off x="965200" y="3690929"/>
          <a:ext cx="50474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Уравнение" r:id="rId8" imgW="1968500" imgH="241300" progId="Equation.3">
                  <p:embed/>
                </p:oleObj>
              </mc:Choice>
              <mc:Fallback>
                <p:oleObj name="Уравнение" r:id="rId8" imgW="19685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3690929"/>
                        <a:ext cx="5047488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6811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uk-UA" b="1" i="0" u="none" strike="noStrike" baseline="0" smtClean="0">
                <a:solidFill>
                  <a:schemeClr val="tx1"/>
                </a:solidFill>
                <a:latin typeface="+mj-lt"/>
              </a:rPr>
              <a:t>Контрольні питання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Наведіть приклад нечіткого висновку.</a:t>
            </a:r>
          </a:p>
          <a:p>
            <a:pPr marR="0" lvl="0" rtl="0"/>
            <a:r>
              <a:rPr lang="uk-UA" b="0" i="0" u="none" strike="noStrike" baseline="0" dirty="0" err="1" smtClean="0">
                <a:solidFill>
                  <a:schemeClr val="tx1"/>
                </a:solidFill>
                <a:latin typeface="+mj-lt"/>
              </a:rPr>
              <a:t>Представте</a:t>
            </a: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 алгоритми нечіткого висновку.</a:t>
            </a:r>
          </a:p>
          <a:p>
            <a:pPr marR="0" lvl="0" rtl="0"/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Наведіть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етапи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алгоритмів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нечітких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висновків</a:t>
            </a: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R="0" lvl="0" rtl="0"/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Методи приведення до нечіткості.</a:t>
            </a:r>
          </a:p>
          <a:p>
            <a:pPr marR="0" lvl="0" rtl="0"/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Низхідний нечіткий висновок?</a:t>
            </a:r>
          </a:p>
          <a:p>
            <a:pPr marR="0" lvl="0" rtl="0"/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R="0" lvl="0" rtl="0"/>
            <a:endParaRPr lang="ru-RU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2578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4933" y="287867"/>
            <a:ext cx="11226799" cy="633306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+mj-lt"/>
              </a:rPr>
              <a:t>Алгоритм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Sugeno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.</a:t>
            </a:r>
            <a:r>
              <a:rPr lang="uk-UA" b="1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lvl="0" indent="0">
              <a:buNone/>
            </a:pPr>
            <a:r>
              <a:rPr lang="ru-RU" sz="1800" dirty="0" err="1">
                <a:solidFill>
                  <a:schemeClr val="tx1"/>
                </a:solidFill>
                <a:latin typeface="+mj-lt"/>
              </a:rPr>
              <a:t>Sugeno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Takagi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використовували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набір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правил в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наступній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формі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(як і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раніше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, наводимо приклад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двох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правил):</a:t>
            </a:r>
          </a:p>
          <a:p>
            <a:pPr marL="0" lvl="0" indent="0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П</a:t>
            </a:r>
            <a:r>
              <a:rPr lang="ru-RU" sz="1800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якщо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+mj-lt"/>
              </a:rPr>
              <a:t>х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є </a:t>
            </a:r>
            <a:r>
              <a:rPr lang="ru-RU" sz="1800" i="1" dirty="0">
                <a:solidFill>
                  <a:schemeClr val="tx1"/>
                </a:solidFill>
                <a:latin typeface="+mj-lt"/>
              </a:rPr>
              <a:t>А</a:t>
            </a:r>
            <a:r>
              <a:rPr lang="ru-RU" sz="1800" i="1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і</a:t>
            </a:r>
            <a:r>
              <a:rPr lang="uk-UA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у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є 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В</a:t>
            </a:r>
            <a:r>
              <a:rPr lang="uk-UA" sz="1800" i="1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uk-UA" sz="1800" dirty="0">
                <a:solidFill>
                  <a:schemeClr val="tx1"/>
                </a:solidFill>
                <a:latin typeface="+mj-lt"/>
              </a:rPr>
              <a:t> тоді </a:t>
            </a:r>
            <a:r>
              <a:rPr lang="en-US" sz="1800" i="1" dirty="0">
                <a:solidFill>
                  <a:schemeClr val="tx1"/>
                </a:solidFill>
                <a:latin typeface="+mj-lt"/>
              </a:rPr>
              <a:t>z</a:t>
            </a:r>
            <a:r>
              <a:rPr lang="uk-UA" sz="1800" i="1" baseline="-25000" dirty="0">
                <a:solidFill>
                  <a:schemeClr val="tx1"/>
                </a:solidFill>
                <a:latin typeface="+mj-lt"/>
              </a:rPr>
              <a:t>1 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= а</a:t>
            </a:r>
            <a:r>
              <a:rPr lang="uk-UA" sz="1800" i="1" baseline="-25000" dirty="0">
                <a:solidFill>
                  <a:schemeClr val="tx1"/>
                </a:solidFill>
                <a:latin typeface="+mj-lt"/>
              </a:rPr>
              <a:t>1 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х | </a:t>
            </a:r>
            <a:r>
              <a:rPr lang="en-US" sz="1800" i="1" dirty="0">
                <a:solidFill>
                  <a:schemeClr val="tx1"/>
                </a:solidFill>
                <a:latin typeface="+mj-lt"/>
              </a:rPr>
              <a:t>b</a:t>
            </a:r>
            <a:r>
              <a:rPr lang="ru-RU" sz="1800" i="1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uk-UA" sz="1800" i="1" baseline="-25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+mj-lt"/>
              </a:rPr>
              <a:t>y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,</a:t>
            </a:r>
          </a:p>
          <a:p>
            <a:pPr marL="0" lvl="0" indent="0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П</a:t>
            </a:r>
            <a:r>
              <a:rPr lang="ru-RU" sz="1800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якщо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+mj-lt"/>
              </a:rPr>
              <a:t>х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є </a:t>
            </a:r>
            <a:r>
              <a:rPr lang="ru-RU" sz="1800" i="1" dirty="0">
                <a:solidFill>
                  <a:schemeClr val="tx1"/>
                </a:solidFill>
                <a:latin typeface="+mj-lt"/>
              </a:rPr>
              <a:t>А</a:t>
            </a:r>
            <a:r>
              <a:rPr lang="ru-RU" sz="1800" i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і 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у</a:t>
            </a:r>
            <a:r>
              <a:rPr lang="uk-UA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є 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В</a:t>
            </a:r>
            <a:r>
              <a:rPr lang="ru-RU" sz="1800" i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uk-UA" sz="1800" dirty="0">
                <a:solidFill>
                  <a:schemeClr val="tx1"/>
                </a:solidFill>
                <a:latin typeface="+mj-lt"/>
              </a:rPr>
              <a:t> тоді </a:t>
            </a:r>
            <a:r>
              <a:rPr lang="en-US" sz="1800" i="1" dirty="0">
                <a:solidFill>
                  <a:schemeClr val="tx1"/>
                </a:solidFill>
                <a:latin typeface="+mj-lt"/>
              </a:rPr>
              <a:t>z</a:t>
            </a:r>
            <a:r>
              <a:rPr lang="uk-UA" sz="1800" i="1" baseline="-25000" dirty="0">
                <a:solidFill>
                  <a:schemeClr val="tx1"/>
                </a:solidFill>
                <a:latin typeface="+mj-lt"/>
              </a:rPr>
              <a:t>2 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= а</a:t>
            </a:r>
            <a:r>
              <a:rPr lang="uk-UA" sz="1800" i="1" baseline="-25000" dirty="0">
                <a:solidFill>
                  <a:schemeClr val="tx1"/>
                </a:solidFill>
                <a:latin typeface="+mj-lt"/>
              </a:rPr>
              <a:t>2 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х | </a:t>
            </a:r>
            <a:r>
              <a:rPr lang="en-US" sz="1800" i="1" dirty="0">
                <a:solidFill>
                  <a:schemeClr val="tx1"/>
                </a:solidFill>
                <a:latin typeface="+mj-lt"/>
              </a:rPr>
              <a:t>b</a:t>
            </a:r>
            <a:r>
              <a:rPr lang="ru-RU" sz="1800" i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uk-UA" sz="1800" i="1" baseline="-25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+mj-lt"/>
              </a:rPr>
              <a:t>y</a:t>
            </a:r>
            <a:r>
              <a:rPr lang="uk-UA" sz="1800" i="1" dirty="0">
                <a:solidFill>
                  <a:schemeClr val="tx1"/>
                </a:solidFill>
                <a:latin typeface="+mj-lt"/>
              </a:rPr>
              <a:t>,</a:t>
            </a:r>
          </a:p>
          <a:p>
            <a:pPr marL="0" lvl="0" indent="0">
              <a:buNone/>
            </a:pPr>
            <a:r>
              <a:rPr lang="uk-UA" sz="1800" dirty="0">
                <a:solidFill>
                  <a:schemeClr val="tx1"/>
                </a:solidFill>
                <a:latin typeface="+mj-lt"/>
              </a:rPr>
              <a:t>Представлення алгоритму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(рис. </a:t>
            </a:r>
            <a:r>
              <a:rPr lang="uk-UA" sz="1800" dirty="0">
                <a:solidFill>
                  <a:schemeClr val="tx1"/>
                </a:solidFill>
                <a:latin typeface="+mj-lt"/>
              </a:rPr>
              <a:t>4.3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).</a:t>
            </a:r>
          </a:p>
          <a:p>
            <a:pPr marL="0" lvl="0" indent="0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1. Перший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етап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— як в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алгоритмі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Mamdani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lvl="0" indent="0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2. На другому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етапі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знаходяться</a:t>
            </a: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:</a:t>
            </a:r>
            <a:endParaRPr lang="en-US" sz="1800" dirty="0" smtClean="0">
              <a:solidFill>
                <a:schemeClr val="tx1"/>
              </a:solidFill>
              <a:latin typeface="+mj-lt"/>
            </a:endParaRPr>
          </a:p>
          <a:p>
            <a:pPr marL="0" lvl="0" indent="0" algn="ctr">
              <a:buNone/>
            </a:pP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4.15)</a:t>
            </a:r>
          </a:p>
          <a:p>
            <a:pPr marL="0" lvl="0" indent="0">
              <a:buNone/>
            </a:pP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pPr marL="0" lvl="0" indent="0">
              <a:buNone/>
            </a:pPr>
            <a:r>
              <a:rPr lang="uk-UA" sz="1800" dirty="0" smtClean="0">
                <a:solidFill>
                  <a:schemeClr val="tx1"/>
                </a:solidFill>
                <a:latin typeface="+mj-lt"/>
              </a:rPr>
              <a:t>індивідуальні </a:t>
            </a:r>
            <a:r>
              <a:rPr lang="uk-UA" sz="1800" dirty="0">
                <a:solidFill>
                  <a:schemeClr val="tx1"/>
                </a:solidFill>
                <a:latin typeface="+mj-lt"/>
              </a:rPr>
              <a:t>виходи правил</a:t>
            </a:r>
            <a:r>
              <a:rPr lang="uk-UA" sz="1800" dirty="0" smtClean="0">
                <a:solidFill>
                  <a:schemeClr val="tx1"/>
                </a:solidFill>
                <a:latin typeface="+mj-lt"/>
              </a:rPr>
              <a:t>:</a:t>
            </a:r>
            <a:endParaRPr lang="en-US" sz="1800" dirty="0" smtClean="0">
              <a:solidFill>
                <a:schemeClr val="tx1"/>
              </a:solidFill>
              <a:latin typeface="+mj-lt"/>
            </a:endParaRPr>
          </a:p>
          <a:p>
            <a:pPr marL="0" lvl="0" indent="0" algn="ctr">
              <a:buNone/>
            </a:pP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4.16)</a:t>
            </a:r>
            <a:endParaRPr lang="uk-UA" sz="1800" dirty="0">
              <a:solidFill>
                <a:schemeClr val="tx1"/>
              </a:solidFill>
              <a:latin typeface="+mj-lt"/>
            </a:endParaRPr>
          </a:p>
          <a:p>
            <a:pPr marL="0" lvl="0" indent="0">
              <a:buNone/>
            </a:pPr>
            <a:endParaRPr lang="en-US" sz="1800" dirty="0" smtClean="0">
              <a:solidFill>
                <a:schemeClr val="tx1"/>
              </a:solidFill>
              <a:latin typeface="+mj-lt"/>
            </a:endParaRPr>
          </a:p>
          <a:p>
            <a:pPr marL="0" lv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третьому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етапі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визначається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чітке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змінної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висновку</a:t>
            </a: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:</a:t>
            </a:r>
            <a:endParaRPr lang="en-US" sz="1800" dirty="0" smtClean="0">
              <a:solidFill>
                <a:schemeClr val="tx1"/>
              </a:solidFill>
              <a:latin typeface="+mj-lt"/>
            </a:endParaRPr>
          </a:p>
          <a:p>
            <a:pPr marL="0" lvl="0" indent="0">
              <a:buNone/>
            </a:pPr>
            <a:endParaRPr lang="ru-RU" sz="1800" dirty="0">
              <a:solidFill>
                <a:schemeClr val="tx1"/>
              </a:solidFill>
              <a:latin typeface="+mj-lt"/>
            </a:endParaRPr>
          </a:p>
          <a:p>
            <a:pPr marL="0" lvl="0" indent="0" algn="ctr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(4.17)</a:t>
            </a: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" y="-1"/>
            <a:ext cx="173397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005850"/>
              </p:ext>
            </p:extLst>
          </p:nvPr>
        </p:nvGraphicFramePr>
        <p:xfrm>
          <a:off x="2353578" y="3016764"/>
          <a:ext cx="282632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Уравнение" r:id="rId4" imgW="1714500" imgH="520700" progId="Equation.3">
                  <p:embed/>
                </p:oleObj>
              </mc:Choice>
              <mc:Fallback>
                <p:oleObj name="Уравнение" r:id="rId4" imgW="1714500" imgH="520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578" y="3016764"/>
                        <a:ext cx="2826327" cy="86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1" y="-1"/>
            <a:ext cx="173397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34223"/>
              </p:ext>
            </p:extLst>
          </p:nvPr>
        </p:nvGraphicFramePr>
        <p:xfrm>
          <a:off x="2769674" y="4073747"/>
          <a:ext cx="2088343" cy="989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Уравнение" r:id="rId6" imgW="1270000" imgH="596900" progId="Equation.3">
                  <p:embed/>
                </p:oleObj>
              </mc:Choice>
              <mc:Fallback>
                <p:oleObj name="Уравнение" r:id="rId6" imgW="1270000" imgH="596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9674" y="4073747"/>
                        <a:ext cx="2088343" cy="9892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-1" y="-1"/>
            <a:ext cx="173397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1843866"/>
              </p:ext>
            </p:extLst>
          </p:nvPr>
        </p:nvGraphicFramePr>
        <p:xfrm>
          <a:off x="2675464" y="5543973"/>
          <a:ext cx="2182553" cy="879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Уравнение" r:id="rId8" imgW="1320227" imgH="533169" progId="Equation.3">
                  <p:embed/>
                </p:oleObj>
              </mc:Choice>
              <mc:Fallback>
                <p:oleObj name="Уравнение" r:id="rId8" imgW="1320227" imgH="53316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5464" y="5543973"/>
                        <a:ext cx="2182553" cy="8793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6823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2811" y="5706534"/>
            <a:ext cx="7823200" cy="677332"/>
          </a:xfrm>
        </p:spPr>
        <p:txBody>
          <a:bodyPr>
            <a:normAutofit/>
          </a:bodyPr>
          <a:lstStyle/>
          <a:p>
            <a:pPr marL="0" marR="0" lvl="0" indent="0" algn="ctr" rtl="0">
              <a:buNone/>
            </a:pPr>
            <a:r>
              <a:rPr lang="uk-UA" sz="1600" b="0" i="0" u="none" strike="noStrike" baseline="0" dirty="0" smtClean="0">
                <a:solidFill>
                  <a:schemeClr val="tx1"/>
                </a:solidFill>
                <a:latin typeface="+mj-lt"/>
              </a:rPr>
              <a:t>Рис.4.3. Алгоритм </a:t>
            </a:r>
            <a:r>
              <a:rPr lang="en-US" sz="1600" b="0" i="0" u="none" strike="noStrike" baseline="0" dirty="0" err="1" smtClean="0">
                <a:solidFill>
                  <a:schemeClr val="tx1"/>
                </a:solidFill>
                <a:latin typeface="+mj-lt"/>
              </a:rPr>
              <a:t>Sugeno</a:t>
            </a:r>
            <a:endParaRPr lang="en-US" sz="1600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R="0" lvl="0" algn="ctr" rtl="0"/>
            <a:endParaRPr lang="uk-UA" sz="1600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lum bright="-12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976" y="618518"/>
            <a:ext cx="8660871" cy="4804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4948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733" y="287867"/>
            <a:ext cx="11023599" cy="638386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+mj-lt"/>
              </a:rPr>
              <a:t>Алгоритм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Larsen</a:t>
            </a:r>
          </a:p>
          <a:p>
            <a:pPr marL="0" lvl="0" indent="0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алгоритмі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Larsen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нечітка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імплікація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реалізується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використанням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оператора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множення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lvl="0" indent="0">
              <a:buNone/>
            </a:pPr>
            <a:r>
              <a:rPr lang="uk-UA" sz="1800" dirty="0">
                <a:solidFill>
                  <a:schemeClr val="tx1"/>
                </a:solidFill>
                <a:latin typeface="+mj-lt"/>
              </a:rPr>
              <a:t>Опис алгоритму (рис. 4.4).</a:t>
            </a:r>
          </a:p>
          <a:p>
            <a:pPr marL="0" lvl="0" indent="0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Перший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етап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– як в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алгоритмі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Mamdani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lvl="0" indent="0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На другому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етапі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, як в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алгоритмі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Mamdani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знаходиться</a:t>
            </a:r>
            <a:r>
              <a:rPr lang="uk-UA" sz="1800" dirty="0">
                <a:solidFill>
                  <a:schemeClr val="tx1"/>
                </a:solidFill>
                <a:latin typeface="+mj-lt"/>
              </a:rPr>
              <a:t> значення:</a:t>
            </a:r>
          </a:p>
          <a:p>
            <a:pPr marL="0" lvl="0" indent="0">
              <a:buNone/>
            </a:pPr>
            <a:endParaRPr lang="uk-UA" sz="1800" dirty="0">
              <a:solidFill>
                <a:schemeClr val="tx1"/>
              </a:solidFill>
              <a:latin typeface="+mj-lt"/>
            </a:endParaRPr>
          </a:p>
          <a:p>
            <a:pPr marL="0" lvl="0" indent="0" algn="ctr">
              <a:buNone/>
            </a:pPr>
            <a:r>
              <a:rPr lang="uk-UA" sz="1800" dirty="0">
                <a:solidFill>
                  <a:schemeClr val="tx1"/>
                </a:solidFill>
                <a:latin typeface="+mj-lt"/>
              </a:rPr>
              <a:t>(4.18)</a:t>
            </a:r>
          </a:p>
          <a:p>
            <a:pPr marL="0" lvl="0" indent="0">
              <a:buNone/>
            </a:pPr>
            <a:endParaRPr lang="uk-UA" sz="1800" dirty="0">
              <a:solidFill>
                <a:schemeClr val="tx1"/>
              </a:solidFill>
              <a:latin typeface="+mj-lt"/>
            </a:endParaRPr>
          </a:p>
          <a:p>
            <a:pPr marL="0" lvl="0" indent="0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а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потім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+mj-l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частинні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нечіткі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підмножини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lvl="0" indent="0" algn="ctr">
              <a:buNone/>
            </a:pPr>
            <a:r>
              <a:rPr lang="uk-UA" sz="1800" dirty="0">
                <a:solidFill>
                  <a:schemeClr val="tx1"/>
                </a:solidFill>
                <a:latin typeface="+mj-lt"/>
              </a:rPr>
              <a:t>(4.19)</a:t>
            </a:r>
          </a:p>
          <a:p>
            <a:pPr marL="0" lvl="0" indent="0">
              <a:buNone/>
            </a:pPr>
            <a:endParaRPr lang="uk-UA" sz="1800" dirty="0">
              <a:solidFill>
                <a:schemeClr val="tx1"/>
              </a:solidFill>
              <a:latin typeface="+mj-lt"/>
            </a:endParaRPr>
          </a:p>
          <a:p>
            <a:pPr marL="0" lvl="0" indent="0">
              <a:buNone/>
            </a:pPr>
            <a:r>
              <a:rPr lang="ru-RU" sz="1800" dirty="0" err="1">
                <a:solidFill>
                  <a:schemeClr val="tx1"/>
                </a:solidFill>
                <a:latin typeface="+mj-lt"/>
              </a:rPr>
              <a:t>Знаходиться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підсумкова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нечітка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підмножина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функцією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належності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lvl="0" indent="0" algn="ctr">
              <a:buNone/>
            </a:pPr>
            <a:r>
              <a:rPr lang="uk-UA" sz="1800" dirty="0">
                <a:solidFill>
                  <a:schemeClr val="tx1"/>
                </a:solidFill>
                <a:latin typeface="+mj-lt"/>
              </a:rPr>
              <a:t>(4.20)</a:t>
            </a:r>
          </a:p>
          <a:p>
            <a:pPr marL="0" lvl="0" indent="0">
              <a:buNone/>
            </a:pPr>
            <a:endParaRPr lang="ru-RU" sz="1800" dirty="0">
              <a:solidFill>
                <a:schemeClr val="tx1"/>
              </a:solidFill>
              <a:latin typeface="+mj-lt"/>
            </a:endParaRPr>
          </a:p>
          <a:p>
            <a:pPr marL="0" lvl="0" indent="0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загальному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випадку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+mj-lt"/>
              </a:rPr>
              <a:t>п 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правил:</a:t>
            </a:r>
          </a:p>
          <a:p>
            <a:pPr marL="0" lvl="0" indent="0" algn="ctr">
              <a:buNone/>
            </a:pPr>
            <a:r>
              <a:rPr lang="uk-UA" sz="1800" dirty="0">
                <a:solidFill>
                  <a:schemeClr val="tx1"/>
                </a:solidFill>
                <a:latin typeface="+mj-lt"/>
              </a:rPr>
              <a:t>(4.21)</a:t>
            </a: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24133" y="1232880"/>
            <a:ext cx="17320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464968"/>
              </p:ext>
            </p:extLst>
          </p:nvPr>
        </p:nvGraphicFramePr>
        <p:xfrm>
          <a:off x="2266950" y="2399627"/>
          <a:ext cx="27305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Уравнение" r:id="rId4" imgW="1638300" imgH="520700" progId="Equation.3">
                  <p:embed/>
                </p:oleObj>
              </mc:Choice>
              <mc:Fallback>
                <p:oleObj name="Уравнение" r:id="rId4" imgW="1638300" imgH="520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2399627"/>
                        <a:ext cx="2730500" cy="873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24133" y="1232880"/>
            <a:ext cx="17320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61773"/>
              </p:ext>
            </p:extLst>
          </p:nvPr>
        </p:nvGraphicFramePr>
        <p:xfrm>
          <a:off x="2370667" y="3822237"/>
          <a:ext cx="21590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Уравнение" r:id="rId6" imgW="1295400" imgH="241300" progId="Equation.3">
                  <p:embed/>
                </p:oleObj>
              </mc:Choice>
              <mc:Fallback>
                <p:oleObj name="Уравнение" r:id="rId6" imgW="12954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667" y="3822237"/>
                        <a:ext cx="2159000" cy="396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24133" y="1232880"/>
            <a:ext cx="17320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391387"/>
              </p:ext>
            </p:extLst>
          </p:nvPr>
        </p:nvGraphicFramePr>
        <p:xfrm>
          <a:off x="1227138" y="4958214"/>
          <a:ext cx="48101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Уравнение" r:id="rId8" imgW="2882900" imgH="266700" progId="Equation.3">
                  <p:embed/>
                </p:oleObj>
              </mc:Choice>
              <mc:Fallback>
                <p:oleObj name="Уравнение" r:id="rId8" imgW="2882900" imgH="266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138" y="4958214"/>
                        <a:ext cx="4810125" cy="44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824133" y="1232880"/>
            <a:ext cx="17320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24188"/>
              </p:ext>
            </p:extLst>
          </p:nvPr>
        </p:nvGraphicFramePr>
        <p:xfrm>
          <a:off x="2032001" y="5909733"/>
          <a:ext cx="3556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Уравнение" r:id="rId10" imgW="2133600" imgH="457200" progId="Equation.3">
                  <p:embed/>
                </p:oleObj>
              </mc:Choice>
              <mc:Fallback>
                <p:oleObj name="Уравнение" r:id="rId10" imgW="21336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1" y="5909733"/>
                        <a:ext cx="3556000" cy="76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7505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399" y="618518"/>
            <a:ext cx="989011" cy="363615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03600" y="5317066"/>
            <a:ext cx="8195732" cy="1337733"/>
          </a:xfrm>
        </p:spPr>
        <p:txBody>
          <a:bodyPr>
            <a:normAutofit/>
          </a:bodyPr>
          <a:lstStyle/>
          <a:p>
            <a:pPr marR="0" lvl="0" rtl="0"/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r>
              <a:rPr lang="uk-UA" b="0" i="0" u="none" strike="noStrike" baseline="0" dirty="0" smtClean="0">
                <a:solidFill>
                  <a:schemeClr val="tx1"/>
                </a:solidFill>
                <a:latin typeface="+mj-lt"/>
              </a:rPr>
              <a:t>Рис. 4.4. Алгоритму </a:t>
            </a:r>
            <a:r>
              <a:rPr lang="en-US" b="0" i="0" u="none" strike="noStrike" baseline="0" dirty="0" smtClean="0">
                <a:solidFill>
                  <a:schemeClr val="tx1"/>
                </a:solidFill>
                <a:latin typeface="+mj-lt"/>
              </a:rPr>
              <a:t>Larsen</a:t>
            </a:r>
          </a:p>
          <a:p>
            <a:pPr marR="0" lvl="0" rtl="0"/>
            <a:endParaRPr lang="uk-UA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lum bright="-30000" contras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232" y="329141"/>
            <a:ext cx="8505034" cy="498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6132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1334" y="-1"/>
            <a:ext cx="10888133" cy="672079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200" dirty="0" err="1" smtClean="0">
                <a:solidFill>
                  <a:schemeClr val="bg1"/>
                </a:solidFill>
                <a:latin typeface="+mj-lt"/>
              </a:rPr>
              <a:t>Спрощений</a:t>
            </a:r>
            <a:r>
              <a:rPr lang="ru-RU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200" dirty="0">
                <a:solidFill>
                  <a:schemeClr val="bg1"/>
                </a:solidFill>
                <a:latin typeface="+mj-lt"/>
              </a:rPr>
              <a:t>алгоритм </a:t>
            </a:r>
            <a:r>
              <a:rPr lang="ru-RU" sz="2200" dirty="0" err="1">
                <a:solidFill>
                  <a:schemeClr val="bg1"/>
                </a:solidFill>
                <a:latin typeface="+mj-lt"/>
              </a:rPr>
              <a:t>нечіткого</a:t>
            </a:r>
            <a:r>
              <a:rPr lang="ru-RU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+mj-lt"/>
              </a:rPr>
              <a:t>висновку</a:t>
            </a:r>
            <a:endParaRPr lang="ru-RU" sz="2200" dirty="0" smtClean="0">
              <a:solidFill>
                <a:schemeClr val="bg1"/>
              </a:solidFill>
              <a:latin typeface="+mj-lt"/>
            </a:endParaRPr>
          </a:p>
          <a:p>
            <a:pPr marL="0" lvl="0" indent="0">
              <a:buNone/>
            </a:pPr>
            <a:r>
              <a:rPr lang="ru-RU" sz="1900" dirty="0" err="1" smtClean="0">
                <a:solidFill>
                  <a:schemeClr val="tx1"/>
                </a:solidFill>
                <a:latin typeface="+mj-lt"/>
              </a:rPr>
              <a:t>Початкові</a:t>
            </a: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 правила у </a:t>
            </a:r>
            <a:r>
              <a:rPr lang="ru-RU" sz="1900" dirty="0" err="1" smtClean="0">
                <a:solidFill>
                  <a:schemeClr val="tx1"/>
                </a:solidFill>
                <a:latin typeface="+mj-lt"/>
              </a:rPr>
              <a:t>даному</a:t>
            </a: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 smtClean="0">
                <a:solidFill>
                  <a:schemeClr val="tx1"/>
                </a:solidFill>
                <a:latin typeface="+mj-lt"/>
              </a:rPr>
              <a:t>випадку</a:t>
            </a: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 smtClean="0">
                <a:solidFill>
                  <a:schemeClr val="tx1"/>
                </a:solidFill>
                <a:latin typeface="+mj-lt"/>
              </a:rPr>
              <a:t>задаються</a:t>
            </a: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 у </a:t>
            </a:r>
            <a:r>
              <a:rPr lang="ru-RU" sz="1900" dirty="0" err="1" smtClean="0">
                <a:solidFill>
                  <a:schemeClr val="tx1"/>
                </a:solidFill>
                <a:latin typeface="+mj-lt"/>
              </a:rPr>
              <a:t>вигляді</a:t>
            </a: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lvl="0" indent="0">
              <a:buNone/>
            </a:pP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П</a:t>
            </a:r>
            <a:r>
              <a:rPr lang="ru-RU" sz="1900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якщо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х 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є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A</a:t>
            </a:r>
            <a:r>
              <a:rPr lang="ru-RU" sz="1900" i="1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у 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є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B</a:t>
            </a:r>
            <a:r>
              <a:rPr lang="ru-RU" sz="1900" i="1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тоді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z</a:t>
            </a:r>
            <a:r>
              <a:rPr lang="ru-RU" sz="1900" i="1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=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с</a:t>
            </a:r>
            <a:r>
              <a:rPr lang="ru-RU" sz="1900" i="1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900" baseline="-25000" dirty="0">
                <a:solidFill>
                  <a:schemeClr val="tx1"/>
                </a:solidFill>
                <a:latin typeface="+mj-lt"/>
              </a:rPr>
              <a:t>,</a:t>
            </a:r>
          </a:p>
          <a:p>
            <a:pPr marL="0" lvl="0" indent="0">
              <a:buNone/>
            </a:pPr>
            <a:r>
              <a:rPr lang="ru-RU" sz="1900" dirty="0">
                <a:solidFill>
                  <a:schemeClr val="tx1"/>
                </a:solidFill>
                <a:latin typeface="+mj-lt"/>
              </a:rPr>
              <a:t>П</a:t>
            </a:r>
            <a:r>
              <a:rPr lang="ru-RU" sz="1900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якщо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х 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є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А</a:t>
            </a:r>
            <a:r>
              <a:rPr lang="ru-RU" sz="1900" i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у 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є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В</a:t>
            </a:r>
            <a:r>
              <a:rPr lang="ru-RU" sz="1900" i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тоді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z</a:t>
            </a:r>
            <a:r>
              <a:rPr lang="ru-RU" sz="1900" i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 = 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с</a:t>
            </a:r>
            <a:r>
              <a:rPr lang="ru-RU" sz="1900" baseline="-25000" dirty="0">
                <a:solidFill>
                  <a:schemeClr val="tx1"/>
                </a:solidFill>
                <a:latin typeface="+mj-lt"/>
              </a:rPr>
              <a:t>2.</a:t>
            </a:r>
          </a:p>
          <a:p>
            <a:pPr marL="0" lvl="0" indent="0">
              <a:buNone/>
            </a:pPr>
            <a:endParaRPr lang="uk-UA" sz="1900" dirty="0">
              <a:solidFill>
                <a:schemeClr val="tx1"/>
              </a:solidFill>
              <a:latin typeface="+mj-lt"/>
            </a:endParaRPr>
          </a:p>
          <a:p>
            <a:pPr marL="0" lvl="0" indent="0">
              <a:buNone/>
            </a:pPr>
            <a:r>
              <a:rPr lang="ru-RU" sz="1900" dirty="0">
                <a:solidFill>
                  <a:schemeClr val="tx1"/>
                </a:solidFill>
                <a:latin typeface="+mj-lt"/>
              </a:rPr>
              <a:t>де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с</a:t>
            </a:r>
            <a:r>
              <a:rPr lang="ru-RU" sz="1900" i="1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с</a:t>
            </a:r>
            <a:r>
              <a:rPr lang="ru-RU" sz="1900" i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–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деякі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звичайні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(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чіткі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) числа.</a:t>
            </a:r>
          </a:p>
          <a:p>
            <a:pPr marL="0" lvl="0" indent="0">
              <a:buNone/>
            </a:pPr>
            <a:r>
              <a:rPr lang="uk-UA" sz="1900" dirty="0" smtClean="0">
                <a:solidFill>
                  <a:schemeClr val="tx1"/>
                </a:solidFill>
                <a:latin typeface="+mj-lt"/>
              </a:rPr>
              <a:t>Опис </a:t>
            </a:r>
            <a:r>
              <a:rPr lang="uk-UA" sz="1900" dirty="0">
                <a:solidFill>
                  <a:schemeClr val="tx1"/>
                </a:solidFill>
                <a:latin typeface="+mj-lt"/>
              </a:rPr>
              <a:t>алгоритму (рис. 4.5).</a:t>
            </a:r>
          </a:p>
          <a:p>
            <a:pPr marL="0" lvl="0" indent="0">
              <a:buNone/>
            </a:pPr>
            <a:r>
              <a:rPr lang="ru-RU" sz="1900" dirty="0">
                <a:solidFill>
                  <a:schemeClr val="tx1"/>
                </a:solidFill>
                <a:latin typeface="+mj-lt"/>
              </a:rPr>
              <a:t>Перший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етап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–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як в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алгоритмі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Mamdani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lvl="0" indent="0">
              <a:buNone/>
            </a:pPr>
            <a:r>
              <a:rPr lang="ru-RU" sz="1900" dirty="0">
                <a:solidFill>
                  <a:schemeClr val="tx1"/>
                </a:solidFill>
                <a:latin typeface="+mj-lt"/>
              </a:rPr>
              <a:t>2.На другому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етапі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знаходяться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числа:</a:t>
            </a:r>
          </a:p>
          <a:p>
            <a:pPr marL="0" lvl="0" indent="0" algn="ctr">
              <a:buNone/>
            </a:pPr>
            <a:r>
              <a:rPr lang="uk-UA" sz="1900" dirty="0">
                <a:solidFill>
                  <a:schemeClr val="tx1"/>
                </a:solidFill>
                <a:latin typeface="+mj-lt"/>
              </a:rPr>
              <a:t>(4.22)</a:t>
            </a:r>
          </a:p>
          <a:p>
            <a:pPr marL="0" lvl="0" indent="0">
              <a:buNone/>
            </a:pPr>
            <a:endParaRPr lang="uk-UA" sz="1900" dirty="0">
              <a:solidFill>
                <a:schemeClr val="tx1"/>
              </a:solidFill>
              <a:latin typeface="+mj-lt"/>
            </a:endParaRPr>
          </a:p>
          <a:p>
            <a:pPr marL="0" lvl="0" indent="0">
              <a:buNone/>
            </a:pP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3.На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третьому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етапі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знаходиться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чітке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значення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вихідної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змінною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за формулою:</a:t>
            </a:r>
          </a:p>
          <a:p>
            <a:pPr marL="0" lvl="0" indent="0" algn="ctr">
              <a:buNone/>
            </a:pPr>
            <a:endParaRPr lang="en-US" sz="1900" dirty="0" smtClean="0">
              <a:solidFill>
                <a:schemeClr val="tx1"/>
              </a:solidFill>
              <a:latin typeface="+mj-lt"/>
            </a:endParaRPr>
          </a:p>
          <a:p>
            <a:pPr marL="0" lvl="0" indent="0" algn="ctr">
              <a:buNone/>
            </a:pPr>
            <a:r>
              <a:rPr lang="uk-UA" sz="19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uk-UA" sz="1900" dirty="0">
                <a:solidFill>
                  <a:schemeClr val="tx1"/>
                </a:solidFill>
                <a:latin typeface="+mj-lt"/>
              </a:rPr>
              <a:t>4.23)</a:t>
            </a:r>
          </a:p>
          <a:p>
            <a:pPr marL="0" indent="0">
              <a:buNone/>
            </a:pPr>
            <a:r>
              <a:rPr lang="ru-RU" sz="1900" dirty="0" err="1" smtClean="0">
                <a:solidFill>
                  <a:schemeClr val="tx1"/>
                </a:solidFill>
                <a:latin typeface="+mj-lt"/>
              </a:rPr>
              <a:t>або</a:t>
            </a: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– у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загальному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випадку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+mj-lt"/>
              </a:rPr>
              <a:t>наявності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900" i="1" dirty="0">
                <a:solidFill>
                  <a:schemeClr val="tx1"/>
                </a:solidFill>
                <a:latin typeface="+mj-lt"/>
              </a:rPr>
              <a:t>п </a:t>
            </a:r>
            <a:r>
              <a:rPr lang="ru-RU" sz="1900" dirty="0">
                <a:solidFill>
                  <a:schemeClr val="tx1"/>
                </a:solidFill>
                <a:latin typeface="+mj-lt"/>
              </a:rPr>
              <a:t>правил – за формулою</a:t>
            </a:r>
            <a:r>
              <a:rPr lang="ru-RU" sz="1900" dirty="0" smtClean="0">
                <a:solidFill>
                  <a:schemeClr val="tx1"/>
                </a:solidFill>
                <a:latin typeface="+mj-lt"/>
              </a:rPr>
              <a:t>:</a:t>
            </a: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			</a:t>
            </a:r>
            <a:r>
              <a:rPr lang="uk-UA" sz="1900" dirty="0" smtClean="0"/>
              <a:t>(</a:t>
            </a:r>
            <a:r>
              <a:rPr lang="uk-UA" sz="1900" dirty="0"/>
              <a:t>4.24)</a:t>
            </a:r>
          </a:p>
          <a:p>
            <a:pPr marL="0" lvl="0" indent="0">
              <a:buNone/>
            </a:pPr>
            <a:endParaRPr lang="ru-RU" sz="19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536266" y="1133108"/>
            <a:ext cx="163820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158107"/>
              </p:ext>
            </p:extLst>
          </p:nvPr>
        </p:nvGraphicFramePr>
        <p:xfrm>
          <a:off x="2923304" y="3430810"/>
          <a:ext cx="2647759" cy="846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Уравнение" r:id="rId4" imgW="1638300" imgH="520700" progId="Equation.3">
                  <p:embed/>
                </p:oleObj>
              </mc:Choice>
              <mc:Fallback>
                <p:oleObj name="Уравнение" r:id="rId4" imgW="1638300" imgH="520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3304" y="3430810"/>
                        <a:ext cx="2647759" cy="8466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536266" y="1133108"/>
            <a:ext cx="163820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451927"/>
              </p:ext>
            </p:extLst>
          </p:nvPr>
        </p:nvGraphicFramePr>
        <p:xfrm>
          <a:off x="3169608" y="4596425"/>
          <a:ext cx="2155153" cy="877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Уравнение" r:id="rId6" imgW="1333500" imgH="546100" progId="Equation.3">
                  <p:embed/>
                </p:oleObj>
              </mc:Choice>
              <mc:Fallback>
                <p:oleObj name="Уравнение" r:id="rId6" imgW="1333500" imgH="546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608" y="4596425"/>
                        <a:ext cx="2155153" cy="8774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536266" y="1133108"/>
            <a:ext cx="163820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810166"/>
              </p:ext>
            </p:extLst>
          </p:nvPr>
        </p:nvGraphicFramePr>
        <p:xfrm>
          <a:off x="8495803" y="4899980"/>
          <a:ext cx="1585576" cy="1616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Уравнение" r:id="rId8" imgW="977476" imgH="1002865" progId="Equation.3">
                  <p:embed/>
                </p:oleObj>
              </mc:Choice>
              <mc:Fallback>
                <p:oleObj name="Уравнение" r:id="rId8" imgW="977476" imgH="100286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5803" y="4899980"/>
                        <a:ext cx="1585576" cy="16163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7965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7337" y="5621865"/>
            <a:ext cx="8609011" cy="812801"/>
          </a:xfrm>
        </p:spPr>
        <p:txBody>
          <a:bodyPr>
            <a:normAutofit/>
          </a:bodyPr>
          <a:lstStyle/>
          <a:p>
            <a:pPr marL="0" marR="0" lvl="0" indent="0" algn="ctr" rtl="0">
              <a:buNone/>
            </a:pPr>
            <a:r>
              <a:rPr lang="ru-RU" sz="1600" b="0" i="0" u="none" strike="noStrike" baseline="0" dirty="0" smtClean="0">
                <a:solidFill>
                  <a:schemeClr val="tx1"/>
                </a:solidFill>
                <a:latin typeface="+mj-lt"/>
              </a:rPr>
              <a:t>Рис. 4.5. </a:t>
            </a:r>
            <a:r>
              <a:rPr lang="ru-RU" sz="16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Спрощений</a:t>
            </a:r>
            <a:r>
              <a:rPr lang="ru-RU" sz="1600" b="0" i="0" u="none" strike="noStrike" baseline="0" dirty="0" smtClean="0">
                <a:solidFill>
                  <a:schemeClr val="tx1"/>
                </a:solidFill>
                <a:latin typeface="+mj-lt"/>
              </a:rPr>
              <a:t> алгоритм </a:t>
            </a:r>
            <a:r>
              <a:rPr lang="ru-RU" sz="16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нечіткого</a:t>
            </a:r>
            <a:r>
              <a:rPr lang="ru-RU" sz="16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6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висновку</a:t>
            </a:r>
            <a:endParaRPr lang="ru-RU" sz="1600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lum bright="-24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0" y="254001"/>
            <a:ext cx="8847667" cy="51408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160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ru-RU" b="1" i="0" u="none" strike="noStrike" baseline="0" dirty="0" err="1" smtClean="0">
                <a:solidFill>
                  <a:schemeClr val="tx1"/>
                </a:solidFill>
                <a:latin typeface="+mj-lt"/>
              </a:rPr>
              <a:t>Методи</a:t>
            </a:r>
            <a:r>
              <a:rPr lang="ru-RU" b="1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b="1" i="0" u="none" strike="noStrike" baseline="0" dirty="0" err="1" smtClean="0">
                <a:solidFill>
                  <a:schemeClr val="tx1"/>
                </a:solidFill>
                <a:latin typeface="+mj-lt"/>
              </a:rPr>
              <a:t>приведення</a:t>
            </a:r>
            <a:r>
              <a:rPr lang="ru-RU" b="1" i="0" u="none" strike="noStrike" baseline="0" dirty="0" smtClean="0">
                <a:solidFill>
                  <a:schemeClr val="tx1"/>
                </a:solidFill>
                <a:latin typeface="+mj-lt"/>
              </a:rPr>
              <a:t> до </a:t>
            </a:r>
            <a:r>
              <a:rPr lang="ru-RU" b="1" i="0" u="none" strike="noStrike" baseline="0" dirty="0" err="1" smtClean="0">
                <a:solidFill>
                  <a:schemeClr val="tx1"/>
                </a:solidFill>
                <a:latin typeface="+mj-lt"/>
              </a:rPr>
              <a:t>чіткості</a:t>
            </a:r>
            <a:endParaRPr lang="ru-RU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rtl="0">
              <a:buAutoNum type="arabicPeriod"/>
            </a:pPr>
            <a:r>
              <a:rPr lang="ru-RU" sz="1800" b="0" i="0" u="none" strike="noStrike" baseline="0" dirty="0" err="1" smtClean="0">
                <a:latin typeface="Trebuchet MS (Заголовки)"/>
              </a:rPr>
              <a:t>Вище</a:t>
            </a:r>
            <a:r>
              <a:rPr lang="ru-RU" sz="1800" b="0" i="0" u="none" strike="noStrike" baseline="0" dirty="0" smtClean="0">
                <a:latin typeface="Trebuchet MS (Заголовки)"/>
              </a:rPr>
              <a:t>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вже</a:t>
            </a:r>
            <a:r>
              <a:rPr lang="ru-RU" sz="1800" b="0" i="0" u="none" strike="noStrike" baseline="0" dirty="0" smtClean="0">
                <a:latin typeface="Trebuchet MS (Заголовки)"/>
              </a:rPr>
              <a:t>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був</a:t>
            </a:r>
            <a:r>
              <a:rPr lang="ru-RU" sz="1800" b="0" i="0" u="none" strike="noStrike" baseline="0" dirty="0" smtClean="0">
                <a:latin typeface="Trebuchet MS (Заголовки)"/>
              </a:rPr>
              <a:t>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розглянутий</a:t>
            </a:r>
            <a:r>
              <a:rPr lang="ru-RU" sz="1800" b="0" i="0" u="none" strike="noStrike" baseline="0" dirty="0" smtClean="0">
                <a:latin typeface="Trebuchet MS (Заголовки)"/>
              </a:rPr>
              <a:t> один з таких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методів</a:t>
            </a:r>
            <a:r>
              <a:rPr lang="ru-RU" sz="1800" b="0" i="0" u="none" strike="noStrike" baseline="0" dirty="0" smtClean="0">
                <a:latin typeface="Trebuchet MS (Заголовки)"/>
              </a:rPr>
              <a:t> – </a:t>
            </a:r>
            <a:r>
              <a:rPr lang="ru-RU" sz="1800" b="0" i="1" u="none" strike="noStrike" baseline="0" dirty="0" err="1" smtClean="0">
                <a:latin typeface="Trebuchet MS (Заголовки)"/>
              </a:rPr>
              <a:t>центроїдний</a:t>
            </a:r>
            <a:r>
              <a:rPr lang="ru-RU" sz="1800" b="0" i="1" u="none" strike="noStrike" baseline="0" dirty="0" smtClean="0">
                <a:latin typeface="Trebuchet MS (Заголовки)"/>
              </a:rPr>
              <a:t>.</a:t>
            </a:r>
            <a:r>
              <a:rPr lang="ru-RU" sz="1800" b="0" i="0" u="none" strike="noStrike" baseline="0" dirty="0" smtClean="0">
                <a:latin typeface="Trebuchet MS (Заголовки)"/>
              </a:rPr>
              <a:t>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Приведемо</a:t>
            </a:r>
            <a:r>
              <a:rPr lang="ru-RU" sz="1800" b="0" i="0" u="none" strike="noStrike" baseline="0" dirty="0" smtClean="0">
                <a:latin typeface="Trebuchet MS (Заголовки)"/>
              </a:rPr>
              <a:t>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відповідні</a:t>
            </a:r>
            <a:r>
              <a:rPr lang="ru-RU" sz="1800" b="0" i="0" u="none" strike="noStrike" baseline="0" dirty="0" smtClean="0">
                <a:latin typeface="Trebuchet MS (Заголовки)"/>
              </a:rPr>
              <a:t>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формули</a:t>
            </a:r>
            <a:r>
              <a:rPr lang="ru-RU" sz="1800" b="0" i="0" u="none" strike="noStrike" baseline="0" dirty="0" smtClean="0">
                <a:latin typeface="Trebuchet MS (Заголовки)"/>
              </a:rPr>
              <a:t>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ще</a:t>
            </a:r>
            <a:r>
              <a:rPr lang="ru-RU" sz="1800" b="0" i="0" u="none" strike="noStrike" baseline="0" dirty="0" smtClean="0">
                <a:latin typeface="Trebuchet MS (Заголовки)"/>
              </a:rPr>
              <a:t> раз.</a:t>
            </a:r>
            <a:endParaRPr lang="en-US" sz="1800" b="0" i="0" u="none" strike="noStrike" baseline="0" dirty="0" smtClean="0">
              <a:latin typeface="Trebuchet MS (Заголовки)"/>
            </a:endParaRPr>
          </a:p>
          <a:p>
            <a:pPr marL="0" marR="0" lvl="0" indent="0" rtl="0">
              <a:buNone/>
            </a:pPr>
            <a:endParaRPr lang="en-US" sz="1800" dirty="0">
              <a:latin typeface="Trebuchet MS (Заголовки)"/>
            </a:endParaRPr>
          </a:p>
          <a:p>
            <a:pPr marL="0" marR="0" lvl="0" indent="0" rtl="0">
              <a:buNone/>
            </a:pPr>
            <a:endParaRPr lang="en-US" sz="1800" b="0" i="0" u="none" strike="noStrike" baseline="0" dirty="0" smtClean="0">
              <a:latin typeface="Trebuchet MS (Заголовки)"/>
            </a:endParaRP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latin typeface="Trebuchet MS (Заголовки)"/>
              </a:rPr>
              <a:t>Для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безперервного</a:t>
            </a:r>
            <a:r>
              <a:rPr lang="ru-RU" sz="1800" b="0" i="0" u="none" strike="noStrike" baseline="0" dirty="0" smtClean="0">
                <a:latin typeface="Trebuchet MS (Заголовки)"/>
              </a:rPr>
              <a:t> </a:t>
            </a:r>
            <a:r>
              <a:rPr lang="ru-RU" sz="1800" b="0" i="0" u="none" strike="noStrike" baseline="0" dirty="0" err="1" smtClean="0">
                <a:latin typeface="Trebuchet MS (Заголовки)"/>
              </a:rPr>
              <a:t>варіанту</a:t>
            </a:r>
            <a:r>
              <a:rPr lang="ru-RU" sz="1800" b="0" i="0" u="none" strike="noStrike" baseline="0" dirty="0" smtClean="0">
                <a:latin typeface="Trebuchet MS (Заголовки)"/>
              </a:rPr>
              <a:t>:</a:t>
            </a:r>
            <a:r>
              <a:rPr lang="en-US" sz="1800" b="0" i="0" u="none" strike="noStrike" baseline="0" dirty="0" smtClean="0">
                <a:latin typeface="Trebuchet MS (Заголовки)"/>
              </a:rPr>
              <a:t>				</a:t>
            </a:r>
            <a:r>
              <a:rPr lang="uk-UA" sz="1800" b="0" i="0" u="none" strike="noStrike" baseline="0" dirty="0" smtClean="0">
                <a:latin typeface="Trebuchet MS (Заголовки)"/>
              </a:rPr>
              <a:t>(4.25)</a:t>
            </a:r>
          </a:p>
          <a:p>
            <a:pPr marL="0" marR="0" lvl="0" indent="0" rtl="0">
              <a:buNone/>
            </a:pPr>
            <a:endParaRPr lang="uk-UA" sz="1800" b="0" i="0" u="none" strike="noStrike" baseline="0" dirty="0" smtClean="0">
              <a:latin typeface="Trebuchet MS (Заголовки)"/>
            </a:endParaRPr>
          </a:p>
          <a:p>
            <a:pPr marL="0" marR="0" lvl="0" indent="0" rtl="0">
              <a:buNone/>
            </a:pPr>
            <a:endParaRPr lang="en-US" sz="1800" b="0" i="0" u="none" strike="noStrike" baseline="0" dirty="0" smtClean="0">
              <a:latin typeface="Trebuchet MS (Заголовки)"/>
            </a:endParaRPr>
          </a:p>
          <a:p>
            <a:pPr marL="0" marR="0" lvl="0" indent="0" rtl="0">
              <a:buNone/>
            </a:pPr>
            <a:endParaRPr lang="en-US" sz="1800" dirty="0">
              <a:latin typeface="Trebuchet MS (Заголовки)"/>
            </a:endParaRPr>
          </a:p>
          <a:p>
            <a:pPr marL="0" marR="0" lvl="0" indent="0" rtl="0">
              <a:buNone/>
            </a:pPr>
            <a:endParaRPr lang="en-US" sz="1800" b="0" i="0" u="none" strike="noStrike" baseline="0" dirty="0" smtClean="0">
              <a:latin typeface="Trebuchet MS (Заголовки)"/>
            </a:endParaRP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latin typeface="Trebuchet MS (Заголовки)"/>
              </a:rPr>
              <a:t>для дискретного варіанту:</a:t>
            </a:r>
            <a:r>
              <a:rPr lang="en-US" sz="1800" b="0" i="0" u="none" strike="noStrike" baseline="0" dirty="0" smtClean="0">
                <a:latin typeface="Trebuchet MS (Заголовки)"/>
              </a:rPr>
              <a:t>				</a:t>
            </a:r>
            <a:r>
              <a:rPr lang="uk-UA" sz="1800" b="0" i="0" u="none" strike="noStrike" baseline="0" dirty="0" smtClean="0">
                <a:latin typeface="Trebuchet MS (Заголовки)"/>
              </a:rPr>
              <a:t>(4.26)</a:t>
            </a:r>
          </a:p>
          <a:p>
            <a:pPr marL="0" marR="0" lvl="0" indent="0" rtl="0">
              <a:buNone/>
            </a:pPr>
            <a:endParaRPr lang="uk-UA" sz="1800" b="0" i="0" u="none" strike="noStrike" baseline="0" dirty="0" smtClean="0">
              <a:latin typeface="Trebuchet MS (Заголовки)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192861"/>
              </p:ext>
            </p:extLst>
          </p:nvPr>
        </p:nvGraphicFramePr>
        <p:xfrm>
          <a:off x="4458572" y="3097975"/>
          <a:ext cx="2057358" cy="1491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Уравнение" r:id="rId4" imgW="1143000" imgH="825500" progId="Equation.3">
                  <p:embed/>
                </p:oleObj>
              </mc:Choice>
              <mc:Fallback>
                <p:oleObj name="Уравнение" r:id="rId4" imgW="1143000" imgH="825500" progId="Equation.3">
                  <p:embed/>
                  <p:pic>
                    <p:nvPicPr>
                      <p:cNvPr id="5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8572" y="3097975"/>
                        <a:ext cx="2057358" cy="14915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689695"/>
              </p:ext>
            </p:extLst>
          </p:nvPr>
        </p:nvGraphicFramePr>
        <p:xfrm>
          <a:off x="4690415" y="5032276"/>
          <a:ext cx="1593671" cy="1690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Уравнение" r:id="rId6" imgW="939392" imgH="1002865" progId="Equation.3">
                  <p:embed/>
                </p:oleObj>
              </mc:Choice>
              <mc:Fallback>
                <p:oleObj name="Уравнение" r:id="rId6" imgW="939392" imgH="1002865" progId="Equation.3">
                  <p:embed/>
                  <p:pic>
                    <p:nvPicPr>
                      <p:cNvPr id="7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0415" y="5032276"/>
                        <a:ext cx="1593671" cy="16902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0579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609601" y="457200"/>
            <a:ext cx="9668932" cy="57912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800" dirty="0">
                <a:latin typeface="Trebuchet MS (Заголовки)"/>
              </a:rPr>
              <a:t>2. </a:t>
            </a:r>
            <a:r>
              <a:rPr lang="ru-RU" sz="1800" i="1" dirty="0">
                <a:latin typeface="Trebuchet MS (Заголовки)"/>
              </a:rPr>
              <a:t>Перший максимум</a:t>
            </a:r>
            <a:r>
              <a:rPr lang="uk-UA" sz="1800" i="1" dirty="0">
                <a:latin typeface="Trebuchet MS (Заголовки)"/>
              </a:rPr>
              <a:t> </a:t>
            </a:r>
            <a:r>
              <a:rPr lang="en-US" sz="1800" i="1" dirty="0">
                <a:latin typeface="Trebuchet MS (Заголовки)"/>
              </a:rPr>
              <a:t> </a:t>
            </a:r>
            <a:r>
              <a:rPr lang="en-US" sz="1800" dirty="0">
                <a:latin typeface="Trebuchet MS (Заголовки)"/>
              </a:rPr>
              <a:t>(First-of-Maxima). </a:t>
            </a:r>
            <a:r>
              <a:rPr lang="uk-UA" sz="1800" dirty="0">
                <a:latin typeface="Trebuchet MS (Заголовки)"/>
              </a:rPr>
              <a:t>Чітка величина змінної висновку знаходиться як найменше значення, при якому досягається максимум підсумкової нечіткої множини, тобто (рис. 4.6):</a:t>
            </a:r>
          </a:p>
          <a:p>
            <a:pPr marL="0" lvl="0" indent="0" algn="ctr">
              <a:buNone/>
            </a:pPr>
            <a:endParaRPr lang="en-US" sz="1800" dirty="0">
              <a:latin typeface="Trebuchet MS (Заголовки)"/>
            </a:endParaRPr>
          </a:p>
          <a:p>
            <a:pPr marL="0" lvl="0" indent="0" algn="ctr">
              <a:buNone/>
            </a:pPr>
            <a:endParaRPr lang="en-US" sz="1800" dirty="0">
              <a:latin typeface="Trebuchet MS (Заголовки)"/>
            </a:endParaRPr>
          </a:p>
          <a:p>
            <a:pPr marL="0" lvl="0" indent="0" algn="ctr">
              <a:buNone/>
            </a:pPr>
            <a:r>
              <a:rPr lang="uk-UA" sz="1800" dirty="0">
                <a:latin typeface="Trebuchet MS (Заголовки)"/>
              </a:rPr>
              <a:t>(4.27)</a:t>
            </a:r>
          </a:p>
          <a:p>
            <a:pPr marL="0" lvl="0" indent="0">
              <a:buNone/>
            </a:pPr>
            <a:endParaRPr lang="en-US" sz="1800" dirty="0">
              <a:latin typeface="Trebuchet MS (Заголовки)"/>
            </a:endParaRPr>
          </a:p>
          <a:p>
            <a:pPr marL="0" lvl="0" indent="0">
              <a:buNone/>
            </a:pPr>
            <a:r>
              <a:rPr lang="ru-RU" sz="1800" dirty="0">
                <a:latin typeface="Trebuchet MS (Заголовки)"/>
              </a:rPr>
              <a:t>3. </a:t>
            </a:r>
            <a:r>
              <a:rPr lang="ru-RU" sz="1800" i="1" dirty="0" err="1">
                <a:latin typeface="Trebuchet MS (Заголовки)"/>
              </a:rPr>
              <a:t>Середній</a:t>
            </a:r>
            <a:r>
              <a:rPr lang="ru-RU" sz="1800" i="1" dirty="0">
                <a:latin typeface="Trebuchet MS (Заголовки)"/>
              </a:rPr>
              <a:t> максимум</a:t>
            </a:r>
            <a:r>
              <a:rPr lang="ru-RU" sz="1800" dirty="0">
                <a:latin typeface="Trebuchet MS (Заголовки)"/>
              </a:rPr>
              <a:t> (</a:t>
            </a:r>
            <a:r>
              <a:rPr lang="ru-RU" sz="1800" dirty="0" err="1">
                <a:latin typeface="Trebuchet MS (Заголовки)"/>
              </a:rPr>
              <a:t>Middle-of-Maxima</a:t>
            </a:r>
            <a:r>
              <a:rPr lang="ru-RU" sz="1800" dirty="0">
                <a:latin typeface="Trebuchet MS (Заголовки)"/>
              </a:rPr>
              <a:t>). </a:t>
            </a:r>
            <a:r>
              <a:rPr lang="ru-RU" sz="1800" dirty="0" err="1">
                <a:latin typeface="Trebuchet MS (Заголовки)"/>
              </a:rPr>
              <a:t>Чітке</a:t>
            </a:r>
            <a:r>
              <a:rPr lang="ru-RU" sz="1800" dirty="0">
                <a:latin typeface="Trebuchet MS (Заголовки)"/>
              </a:rPr>
              <a:t> </a:t>
            </a:r>
            <a:r>
              <a:rPr lang="ru-RU" sz="1800" dirty="0" err="1">
                <a:latin typeface="Trebuchet MS (Заголовки)"/>
              </a:rPr>
              <a:t>значення</a:t>
            </a:r>
            <a:r>
              <a:rPr lang="ru-RU" sz="1800" dirty="0">
                <a:latin typeface="Trebuchet MS (Заголовки)"/>
              </a:rPr>
              <a:t> </a:t>
            </a:r>
            <a:r>
              <a:rPr lang="ru-RU" sz="1800" dirty="0" err="1">
                <a:latin typeface="Trebuchet MS (Заголовки)"/>
              </a:rPr>
              <a:t>знаходиться</a:t>
            </a:r>
            <a:r>
              <a:rPr lang="ru-RU" sz="1800" dirty="0">
                <a:latin typeface="Trebuchet MS (Заголовки)"/>
              </a:rPr>
              <a:t> за формулою:</a:t>
            </a:r>
          </a:p>
          <a:p>
            <a:pPr marL="0" lvl="0" indent="0" algn="ctr">
              <a:buNone/>
            </a:pPr>
            <a:endParaRPr lang="en-US" sz="1800" dirty="0">
              <a:latin typeface="Trebuchet MS (Заголовки)"/>
            </a:endParaRPr>
          </a:p>
          <a:p>
            <a:pPr marL="0" lvl="0" indent="0" algn="ctr">
              <a:buNone/>
            </a:pPr>
            <a:endParaRPr lang="en-US" sz="1800" dirty="0">
              <a:latin typeface="Trebuchet MS (Заголовки)"/>
            </a:endParaRPr>
          </a:p>
          <a:p>
            <a:pPr marL="0" lvl="0" indent="0" algn="ctr">
              <a:buNone/>
            </a:pPr>
            <a:endParaRPr lang="en-US" sz="1800" dirty="0">
              <a:latin typeface="Trebuchet MS (Заголовки)"/>
            </a:endParaRPr>
          </a:p>
          <a:p>
            <a:pPr marL="0" lvl="0" indent="0" algn="ctr">
              <a:buNone/>
            </a:pPr>
            <a:r>
              <a:rPr lang="uk-UA" sz="1800" dirty="0">
                <a:latin typeface="Trebuchet MS (Заголовки)"/>
              </a:rPr>
              <a:t>(4.28)</a:t>
            </a:r>
          </a:p>
          <a:p>
            <a:pPr marL="0" lvl="0" indent="0">
              <a:buNone/>
            </a:pPr>
            <a:endParaRPr lang="uk-UA" sz="1800" dirty="0">
              <a:latin typeface="Trebuchet MS (Заголовки)"/>
            </a:endParaRPr>
          </a:p>
          <a:p>
            <a:pPr marL="0" lvl="0" indent="0">
              <a:buNone/>
            </a:pPr>
            <a:endParaRPr lang="en-US" sz="1800" dirty="0">
              <a:latin typeface="Trebuchet MS (Заголовки)"/>
            </a:endParaRPr>
          </a:p>
          <a:p>
            <a:pPr marL="0" lvl="0" indent="0">
              <a:buNone/>
            </a:pPr>
            <a:endParaRPr lang="en-US" sz="1800" dirty="0">
              <a:latin typeface="Trebuchet MS (Заголовки)"/>
            </a:endParaRPr>
          </a:p>
          <a:p>
            <a:pPr marL="0" lvl="0" indent="0">
              <a:buNone/>
            </a:pPr>
            <a:r>
              <a:rPr lang="ru-RU" sz="1800" dirty="0">
                <a:latin typeface="Trebuchet MS (Заголовки)"/>
              </a:rPr>
              <a:t>де </a:t>
            </a:r>
            <a:r>
              <a:rPr lang="ru-RU" sz="1800" i="1" dirty="0">
                <a:latin typeface="Trebuchet MS (Заголовки)"/>
              </a:rPr>
              <a:t>G</a:t>
            </a:r>
            <a:r>
              <a:rPr lang="ru-RU" sz="1800" dirty="0">
                <a:latin typeface="Trebuchet MS (Заголовки)"/>
              </a:rPr>
              <a:t> </a:t>
            </a:r>
            <a:r>
              <a:rPr lang="ru-RU" sz="1800" i="1" dirty="0">
                <a:latin typeface="Trebuchet MS (Заголовки)"/>
              </a:rPr>
              <a:t>–</a:t>
            </a:r>
            <a:r>
              <a:rPr lang="ru-RU" sz="1800" dirty="0">
                <a:latin typeface="Trebuchet MS (Заголовки)"/>
              </a:rPr>
              <a:t> </a:t>
            </a:r>
            <a:r>
              <a:rPr lang="ru-RU" sz="1800" dirty="0" err="1">
                <a:latin typeface="Trebuchet MS (Заголовки)"/>
              </a:rPr>
              <a:t>підмножина</a:t>
            </a:r>
            <a:r>
              <a:rPr lang="ru-RU" sz="1800" dirty="0">
                <a:latin typeface="Trebuchet MS (Заголовки)"/>
              </a:rPr>
              <a:t> </a:t>
            </a:r>
            <a:r>
              <a:rPr lang="ru-RU" sz="1800" dirty="0" err="1">
                <a:latin typeface="Trebuchet MS (Заголовки)"/>
              </a:rPr>
              <a:t>елементів</a:t>
            </a:r>
            <a:r>
              <a:rPr lang="ru-RU" sz="1800" dirty="0">
                <a:latin typeface="Trebuchet MS (Заголовки)"/>
              </a:rPr>
              <a:t>, </a:t>
            </a:r>
            <a:r>
              <a:rPr lang="ru-RU" sz="1800" dirty="0" err="1">
                <a:latin typeface="Trebuchet MS (Заголовки)"/>
              </a:rPr>
              <a:t>які</a:t>
            </a:r>
            <a:r>
              <a:rPr lang="ru-RU" sz="1800" dirty="0">
                <a:latin typeface="Trebuchet MS (Заголовки)"/>
              </a:rPr>
              <a:t> </a:t>
            </a:r>
            <a:r>
              <a:rPr lang="ru-RU" sz="1800" dirty="0" err="1">
                <a:latin typeface="Trebuchet MS (Заголовки)"/>
              </a:rPr>
              <a:t>максимізували</a:t>
            </a:r>
            <a:r>
              <a:rPr lang="ru-RU" sz="1800" dirty="0">
                <a:latin typeface="Trebuchet MS (Заголовки)"/>
              </a:rPr>
              <a:t> (рис. 4.6).</a:t>
            </a:r>
          </a:p>
          <a:p>
            <a:pPr marL="0" indent="0">
              <a:buNone/>
            </a:pPr>
            <a:endParaRPr lang="ru-RU" sz="1800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88245"/>
              </p:ext>
            </p:extLst>
          </p:nvPr>
        </p:nvGraphicFramePr>
        <p:xfrm>
          <a:off x="1236307" y="1777572"/>
          <a:ext cx="3704467" cy="787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Уравнение" r:id="rId4" imgW="2108200" imgH="444500" progId="Equation.3">
                  <p:embed/>
                </p:oleObj>
              </mc:Choice>
              <mc:Fallback>
                <p:oleObj name="Уравнение" r:id="rId4" imgW="2108200" imgH="444500" progId="Equation.3">
                  <p:embed/>
                  <p:pic>
                    <p:nvPicPr>
                      <p:cNvPr id="9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307" y="1777572"/>
                        <a:ext cx="3704467" cy="7878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175793"/>
              </p:ext>
            </p:extLst>
          </p:nvPr>
        </p:nvGraphicFramePr>
        <p:xfrm>
          <a:off x="2590144" y="3885772"/>
          <a:ext cx="1524655" cy="1341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Уравнение" r:id="rId6" imgW="800100" imgH="825500" progId="Equation.3">
                  <p:embed/>
                </p:oleObj>
              </mc:Choice>
              <mc:Fallback>
                <p:oleObj name="Уравнение" r:id="rId6" imgW="800100" imgH="825500" progId="Equation.3">
                  <p:embed/>
                  <p:pic>
                    <p:nvPicPr>
                      <p:cNvPr id="1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144" y="3885772"/>
                        <a:ext cx="1524655" cy="13415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3401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Override1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0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1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2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3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4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5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2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3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4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5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6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7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8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9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798</Words>
  <Application>Microsoft Office PowerPoint</Application>
  <PresentationFormat>Широкоэкранный</PresentationFormat>
  <Paragraphs>157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Cambria Math</vt:lpstr>
      <vt:lpstr>Symbol</vt:lpstr>
      <vt:lpstr>Trebuchet MS</vt:lpstr>
      <vt:lpstr>Trebuchet MS (Заголовки)</vt:lpstr>
      <vt:lpstr>Берлин</vt:lpstr>
      <vt:lpstr>Уравнение</vt:lpstr>
      <vt:lpstr>Лекція 10</vt:lpstr>
      <vt:lpstr> </vt:lpstr>
      <vt:lpstr> </vt:lpstr>
      <vt:lpstr> </vt:lpstr>
      <vt:lpstr> </vt:lpstr>
      <vt:lpstr> </vt:lpstr>
      <vt:lpstr> </vt:lpstr>
      <vt:lpstr>Методи приведення до чіткості</vt:lpstr>
      <vt:lpstr>Презентация PowerPoint</vt:lpstr>
      <vt:lpstr> </vt:lpstr>
      <vt:lpstr> </vt:lpstr>
      <vt:lpstr> </vt:lpstr>
      <vt:lpstr> </vt:lpstr>
      <vt:lpstr> </vt:lpstr>
      <vt:lpstr> </vt:lpstr>
      <vt:lpstr>Контрольні питання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Нечіткі висновки</dc:title>
  <dc:creator>Марія Самойленко</dc:creator>
  <cp:lastModifiedBy>Tomas</cp:lastModifiedBy>
  <cp:revision>18</cp:revision>
  <dcterms:created xsi:type="dcterms:W3CDTF">2017-04-08T19:26:01Z</dcterms:created>
  <dcterms:modified xsi:type="dcterms:W3CDTF">2017-09-05T07:39:26Z</dcterms:modified>
</cp:coreProperties>
</file>