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10" r:id="rId18"/>
    <p:sldId id="307" r:id="rId19"/>
    <p:sldId id="311" r:id="rId20"/>
    <p:sldId id="312" r:id="rId21"/>
    <p:sldId id="272" r:id="rId22"/>
    <p:sldId id="314" r:id="rId23"/>
    <p:sldId id="273" r:id="rId24"/>
    <p:sldId id="274" r:id="rId25"/>
    <p:sldId id="275" r:id="rId26"/>
    <p:sldId id="276" r:id="rId27"/>
    <p:sldId id="277" r:id="rId28"/>
    <p:sldId id="278" r:id="rId29"/>
    <p:sldId id="279" r:id="rId30"/>
    <p:sldId id="280" r:id="rId31"/>
    <p:sldId id="281" r:id="rId32"/>
    <p:sldId id="31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04"/>
  </p:normalViewPr>
  <p:slideViewPr>
    <p:cSldViewPr snapToGrid="0" snapToObjects="1">
      <p:cViewPr varScale="1">
        <p:scale>
          <a:sx n="90" d="100"/>
          <a:sy n="90" d="100"/>
        </p:scale>
        <p:origin x="232"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F8246-E6C0-4E4C-8EB4-041D77286D9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497ED6D-40CC-4664-85F9-EA0FE2120723}">
      <dgm:prSet/>
      <dgm:spPr/>
      <dgm:t>
        <a:bodyPr/>
        <a:lstStyle/>
        <a:p>
          <a:r>
            <a:rPr lang="ru-RU">
              <a:latin typeface="Times New Roman" panose="02020603050405020304" pitchFamily="18" charset="0"/>
              <a:cs typeface="Times New Roman" panose="02020603050405020304" pitchFamily="18" charset="0"/>
            </a:rPr>
            <a:t>а)   нульового проекту – який передбачає утворення нового виробництва;</a:t>
          </a:r>
          <a:endParaRPr lang="en-US">
            <a:latin typeface="Times New Roman" panose="02020603050405020304" pitchFamily="18" charset="0"/>
            <a:cs typeface="Times New Roman" panose="02020603050405020304" pitchFamily="18" charset="0"/>
          </a:endParaRPr>
        </a:p>
      </dgm:t>
    </dgm:pt>
    <dgm:pt modelId="{58657906-F109-4973-8BC7-2F7C1ABD7713}" type="parTrans" cxnId="{EFB47B19-0994-4BFF-B52B-D29751871CD8}">
      <dgm:prSet/>
      <dgm:spPr/>
      <dgm:t>
        <a:bodyPr/>
        <a:lstStyle/>
        <a:p>
          <a:endParaRPr lang="en-US">
            <a:latin typeface="Times New Roman" panose="02020603050405020304" pitchFamily="18" charset="0"/>
            <a:cs typeface="Times New Roman" panose="02020603050405020304" pitchFamily="18" charset="0"/>
          </a:endParaRPr>
        </a:p>
      </dgm:t>
    </dgm:pt>
    <dgm:pt modelId="{89032C78-A79F-46DF-B5D0-ABE971421A19}" type="sibTrans" cxnId="{EFB47B19-0994-4BFF-B52B-D29751871CD8}">
      <dgm:prSet/>
      <dgm:spPr/>
      <dgm:t>
        <a:bodyPr/>
        <a:lstStyle/>
        <a:p>
          <a:endParaRPr lang="en-US">
            <a:latin typeface="Times New Roman" panose="02020603050405020304" pitchFamily="18" charset="0"/>
            <a:cs typeface="Times New Roman" panose="02020603050405020304" pitchFamily="18" charset="0"/>
          </a:endParaRPr>
        </a:p>
      </dgm:t>
    </dgm:pt>
    <dgm:pt modelId="{37EED58F-E3BA-472A-9F89-C26E5F7BE92A}">
      <dgm:prSet/>
      <dgm:spPr/>
      <dgm:t>
        <a:bodyPr/>
        <a:lstStyle/>
        <a:p>
          <a:r>
            <a:rPr lang="ru-RU">
              <a:latin typeface="Times New Roman" panose="02020603050405020304" pitchFamily="18" charset="0"/>
              <a:cs typeface="Times New Roman" panose="02020603050405020304" pitchFamily="18" charset="0"/>
            </a:rPr>
            <a:t>б)  реконструкції – впровадження передових технологій без зміни профілю підприємства;</a:t>
          </a:r>
          <a:endParaRPr lang="en-US">
            <a:latin typeface="Times New Roman" panose="02020603050405020304" pitchFamily="18" charset="0"/>
            <a:cs typeface="Times New Roman" panose="02020603050405020304" pitchFamily="18" charset="0"/>
          </a:endParaRPr>
        </a:p>
      </dgm:t>
    </dgm:pt>
    <dgm:pt modelId="{6CEFCD43-3565-49D0-AB29-1D19EF322471}" type="parTrans" cxnId="{8C087201-E5A3-4130-9247-C1731C01E5E9}">
      <dgm:prSet/>
      <dgm:spPr/>
      <dgm:t>
        <a:bodyPr/>
        <a:lstStyle/>
        <a:p>
          <a:endParaRPr lang="en-US">
            <a:latin typeface="Times New Roman" panose="02020603050405020304" pitchFamily="18" charset="0"/>
            <a:cs typeface="Times New Roman" panose="02020603050405020304" pitchFamily="18" charset="0"/>
          </a:endParaRPr>
        </a:p>
      </dgm:t>
    </dgm:pt>
    <dgm:pt modelId="{212E904E-27B6-48F2-B935-110C4D2932E7}" type="sibTrans" cxnId="{8C087201-E5A3-4130-9247-C1731C01E5E9}">
      <dgm:prSet/>
      <dgm:spPr/>
      <dgm:t>
        <a:bodyPr/>
        <a:lstStyle/>
        <a:p>
          <a:endParaRPr lang="en-US">
            <a:latin typeface="Times New Roman" panose="02020603050405020304" pitchFamily="18" charset="0"/>
            <a:cs typeface="Times New Roman" panose="02020603050405020304" pitchFamily="18" charset="0"/>
          </a:endParaRPr>
        </a:p>
      </dgm:t>
    </dgm:pt>
    <dgm:pt modelId="{BFFD7928-CA2B-4816-A396-D528DD5B6C26}">
      <dgm:prSet/>
      <dgm:spPr/>
      <dgm:t>
        <a:bodyPr/>
        <a:lstStyle/>
        <a:p>
          <a:r>
            <a:rPr lang="ru-RU">
              <a:latin typeface="Times New Roman" panose="02020603050405020304" pitchFamily="18" charset="0"/>
              <a:cs typeface="Times New Roman" panose="02020603050405020304" pitchFamily="18" charset="0"/>
            </a:rPr>
            <a:t>в)   перепрофілювання діючого підприємства.</a:t>
          </a:r>
          <a:endParaRPr lang="en-US">
            <a:latin typeface="Times New Roman" panose="02020603050405020304" pitchFamily="18" charset="0"/>
            <a:cs typeface="Times New Roman" panose="02020603050405020304" pitchFamily="18" charset="0"/>
          </a:endParaRPr>
        </a:p>
      </dgm:t>
    </dgm:pt>
    <dgm:pt modelId="{1FBB17AC-7B94-433B-B17E-3F9FC76A27CD}" type="parTrans" cxnId="{278E17E2-2831-417D-9022-E53FF8CF64FE}">
      <dgm:prSet/>
      <dgm:spPr/>
      <dgm:t>
        <a:bodyPr/>
        <a:lstStyle/>
        <a:p>
          <a:endParaRPr lang="en-US">
            <a:latin typeface="Times New Roman" panose="02020603050405020304" pitchFamily="18" charset="0"/>
            <a:cs typeface="Times New Roman" panose="02020603050405020304" pitchFamily="18" charset="0"/>
          </a:endParaRPr>
        </a:p>
      </dgm:t>
    </dgm:pt>
    <dgm:pt modelId="{3CB784CB-54B6-4705-9491-784444EE5369}" type="sibTrans" cxnId="{278E17E2-2831-417D-9022-E53FF8CF64FE}">
      <dgm:prSet/>
      <dgm:spPr/>
      <dgm:t>
        <a:bodyPr/>
        <a:lstStyle/>
        <a:p>
          <a:endParaRPr lang="en-US">
            <a:latin typeface="Times New Roman" panose="02020603050405020304" pitchFamily="18" charset="0"/>
            <a:cs typeface="Times New Roman" panose="02020603050405020304" pitchFamily="18" charset="0"/>
          </a:endParaRPr>
        </a:p>
      </dgm:t>
    </dgm:pt>
    <dgm:pt modelId="{4CD718AD-91B6-2F4D-9A7F-45DBD8EE62BB}" type="pres">
      <dgm:prSet presAssocID="{DA8F8246-E6C0-4E4C-8EB4-041D77286D9A}" presName="linear" presStyleCnt="0">
        <dgm:presLayoutVars>
          <dgm:animLvl val="lvl"/>
          <dgm:resizeHandles val="exact"/>
        </dgm:presLayoutVars>
      </dgm:prSet>
      <dgm:spPr/>
    </dgm:pt>
    <dgm:pt modelId="{F9C95C5C-FE4A-7342-90A6-416E86CCFCC8}" type="pres">
      <dgm:prSet presAssocID="{C497ED6D-40CC-4664-85F9-EA0FE2120723}" presName="parentText" presStyleLbl="node1" presStyleIdx="0" presStyleCnt="3">
        <dgm:presLayoutVars>
          <dgm:chMax val="0"/>
          <dgm:bulletEnabled val="1"/>
        </dgm:presLayoutVars>
      </dgm:prSet>
      <dgm:spPr/>
    </dgm:pt>
    <dgm:pt modelId="{3BAD8DC6-ACBF-564C-B298-250ED68EF247}" type="pres">
      <dgm:prSet presAssocID="{89032C78-A79F-46DF-B5D0-ABE971421A19}" presName="spacer" presStyleCnt="0"/>
      <dgm:spPr/>
    </dgm:pt>
    <dgm:pt modelId="{5570A31F-0D0A-C248-A360-0560A8CC010D}" type="pres">
      <dgm:prSet presAssocID="{37EED58F-E3BA-472A-9F89-C26E5F7BE92A}" presName="parentText" presStyleLbl="node1" presStyleIdx="1" presStyleCnt="3">
        <dgm:presLayoutVars>
          <dgm:chMax val="0"/>
          <dgm:bulletEnabled val="1"/>
        </dgm:presLayoutVars>
      </dgm:prSet>
      <dgm:spPr/>
    </dgm:pt>
    <dgm:pt modelId="{555E0449-0D6C-F542-AEE7-39A000E71E92}" type="pres">
      <dgm:prSet presAssocID="{212E904E-27B6-48F2-B935-110C4D2932E7}" presName="spacer" presStyleCnt="0"/>
      <dgm:spPr/>
    </dgm:pt>
    <dgm:pt modelId="{FC15E7D6-C9EC-CE4E-9CD3-33ED6D837362}" type="pres">
      <dgm:prSet presAssocID="{BFFD7928-CA2B-4816-A396-D528DD5B6C26}" presName="parentText" presStyleLbl="node1" presStyleIdx="2" presStyleCnt="3">
        <dgm:presLayoutVars>
          <dgm:chMax val="0"/>
          <dgm:bulletEnabled val="1"/>
        </dgm:presLayoutVars>
      </dgm:prSet>
      <dgm:spPr/>
    </dgm:pt>
  </dgm:ptLst>
  <dgm:cxnLst>
    <dgm:cxn modelId="{8C087201-E5A3-4130-9247-C1731C01E5E9}" srcId="{DA8F8246-E6C0-4E4C-8EB4-041D77286D9A}" destId="{37EED58F-E3BA-472A-9F89-C26E5F7BE92A}" srcOrd="1" destOrd="0" parTransId="{6CEFCD43-3565-49D0-AB29-1D19EF322471}" sibTransId="{212E904E-27B6-48F2-B935-110C4D2932E7}"/>
    <dgm:cxn modelId="{EFB47B19-0994-4BFF-B52B-D29751871CD8}" srcId="{DA8F8246-E6C0-4E4C-8EB4-041D77286D9A}" destId="{C497ED6D-40CC-4664-85F9-EA0FE2120723}" srcOrd="0" destOrd="0" parTransId="{58657906-F109-4973-8BC7-2F7C1ABD7713}" sibTransId="{89032C78-A79F-46DF-B5D0-ABE971421A19}"/>
    <dgm:cxn modelId="{B3BDB51F-D225-3346-86FA-B0CABAF08097}" type="presOf" srcId="{BFFD7928-CA2B-4816-A396-D528DD5B6C26}" destId="{FC15E7D6-C9EC-CE4E-9CD3-33ED6D837362}" srcOrd="0" destOrd="0" presId="urn:microsoft.com/office/officeart/2005/8/layout/vList2"/>
    <dgm:cxn modelId="{DCE9337E-5326-2D4F-B034-E4E2CB476436}" type="presOf" srcId="{DA8F8246-E6C0-4E4C-8EB4-041D77286D9A}" destId="{4CD718AD-91B6-2F4D-9A7F-45DBD8EE62BB}" srcOrd="0" destOrd="0" presId="urn:microsoft.com/office/officeart/2005/8/layout/vList2"/>
    <dgm:cxn modelId="{5AF29E82-4B6A-3942-8656-204A50F09787}" type="presOf" srcId="{37EED58F-E3BA-472A-9F89-C26E5F7BE92A}" destId="{5570A31F-0D0A-C248-A360-0560A8CC010D}" srcOrd="0" destOrd="0" presId="urn:microsoft.com/office/officeart/2005/8/layout/vList2"/>
    <dgm:cxn modelId="{9DFC719B-4A67-4943-BA47-7C0605B4C4FB}" type="presOf" srcId="{C497ED6D-40CC-4664-85F9-EA0FE2120723}" destId="{F9C95C5C-FE4A-7342-90A6-416E86CCFCC8}" srcOrd="0" destOrd="0" presId="urn:microsoft.com/office/officeart/2005/8/layout/vList2"/>
    <dgm:cxn modelId="{278E17E2-2831-417D-9022-E53FF8CF64FE}" srcId="{DA8F8246-E6C0-4E4C-8EB4-041D77286D9A}" destId="{BFFD7928-CA2B-4816-A396-D528DD5B6C26}" srcOrd="2" destOrd="0" parTransId="{1FBB17AC-7B94-433B-B17E-3F9FC76A27CD}" sibTransId="{3CB784CB-54B6-4705-9491-784444EE5369}"/>
    <dgm:cxn modelId="{5564F3C7-CDA1-A149-8344-12FAD8D3729D}" type="presParOf" srcId="{4CD718AD-91B6-2F4D-9A7F-45DBD8EE62BB}" destId="{F9C95C5C-FE4A-7342-90A6-416E86CCFCC8}" srcOrd="0" destOrd="0" presId="urn:microsoft.com/office/officeart/2005/8/layout/vList2"/>
    <dgm:cxn modelId="{A62CE230-4125-704B-8ED8-DF3A171B92CC}" type="presParOf" srcId="{4CD718AD-91B6-2F4D-9A7F-45DBD8EE62BB}" destId="{3BAD8DC6-ACBF-564C-B298-250ED68EF247}" srcOrd="1" destOrd="0" presId="urn:microsoft.com/office/officeart/2005/8/layout/vList2"/>
    <dgm:cxn modelId="{EF2366CB-C451-A24E-A02C-B9D827624463}" type="presParOf" srcId="{4CD718AD-91B6-2F4D-9A7F-45DBD8EE62BB}" destId="{5570A31F-0D0A-C248-A360-0560A8CC010D}" srcOrd="2" destOrd="0" presId="urn:microsoft.com/office/officeart/2005/8/layout/vList2"/>
    <dgm:cxn modelId="{D3BDC94F-DA7D-6A42-9316-A8F82DE45B85}" type="presParOf" srcId="{4CD718AD-91B6-2F4D-9A7F-45DBD8EE62BB}" destId="{555E0449-0D6C-F542-AEE7-39A000E71E92}" srcOrd="3" destOrd="0" presId="urn:microsoft.com/office/officeart/2005/8/layout/vList2"/>
    <dgm:cxn modelId="{1ABC590A-48CA-9C46-A2DD-4099EEC2D6D8}" type="presParOf" srcId="{4CD718AD-91B6-2F4D-9A7F-45DBD8EE62BB}" destId="{FC15E7D6-C9EC-CE4E-9CD3-33ED6D83736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425FC7-AA1A-4526-B9AD-505F95E820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94A7B8-A2B4-4CC4-BB08-558399BEEE59}">
      <dgm:prSet/>
      <dgm:spPr/>
      <dgm:t>
        <a:bodyPr/>
        <a:lstStyle/>
        <a:p>
          <a:r>
            <a:rPr lang="ru-RU" dirty="0" err="1">
              <a:latin typeface="Times New Roman" panose="02020603050405020304" pitchFamily="18" charset="0"/>
              <a:cs typeface="Times New Roman" panose="02020603050405020304" pitchFamily="18" charset="0"/>
            </a:rPr>
            <a:t>проектні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матеріали</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75991C2E-A681-45E0-90DC-F4706977EB83}" type="parTrans" cxnId="{E9EDFF4E-F58D-442F-8C4E-34E12EBE8A4E}">
      <dgm:prSet/>
      <dgm:spPr/>
      <dgm:t>
        <a:bodyPr/>
        <a:lstStyle/>
        <a:p>
          <a:endParaRPr lang="en-US">
            <a:latin typeface="Times New Roman" panose="02020603050405020304" pitchFamily="18" charset="0"/>
            <a:cs typeface="Times New Roman" panose="02020603050405020304" pitchFamily="18" charset="0"/>
          </a:endParaRPr>
        </a:p>
      </dgm:t>
    </dgm:pt>
    <dgm:pt modelId="{3743A5CB-96A1-4525-8D72-4AF8A3D13C9B}" type="sibTrans" cxnId="{E9EDFF4E-F58D-442F-8C4E-34E12EBE8A4E}">
      <dgm:prSet/>
      <dgm:spPr/>
      <dgm:t>
        <a:bodyPr/>
        <a:lstStyle/>
        <a:p>
          <a:endParaRPr lang="en-US">
            <a:latin typeface="Times New Roman" panose="02020603050405020304" pitchFamily="18" charset="0"/>
            <a:cs typeface="Times New Roman" panose="02020603050405020304" pitchFamily="18" charset="0"/>
          </a:endParaRPr>
        </a:p>
      </dgm:t>
    </dgm:pt>
    <dgm:pt modelId="{9C7A4B9D-0149-4901-A76F-8B42AF832908}">
      <dgm:prSet/>
      <dgm:spPr/>
      <dgm:t>
        <a:bodyPr/>
        <a:lstStyle/>
        <a:p>
          <a:r>
            <a:rPr lang="ru-RU" dirty="0" err="1">
              <a:latin typeface="Times New Roman" panose="02020603050405020304" pitchFamily="18" charset="0"/>
              <a:cs typeface="Times New Roman" panose="02020603050405020304" pitchFamily="18" charset="0"/>
            </a:rPr>
            <a:t>учасники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дії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виконуються</a:t>
          </a:r>
          <a:r>
            <a:rPr lang="ru-RU" dirty="0">
              <a:latin typeface="Times New Roman" panose="02020603050405020304" pitchFamily="18" charset="0"/>
              <a:cs typeface="Times New Roman" panose="02020603050405020304" pitchFamily="18" charset="0"/>
            </a:rPr>
            <a:t> ними;</a:t>
          </a:r>
          <a:endParaRPr lang="en-US" dirty="0">
            <a:latin typeface="Times New Roman" panose="02020603050405020304" pitchFamily="18" charset="0"/>
            <a:cs typeface="Times New Roman" panose="02020603050405020304" pitchFamily="18" charset="0"/>
          </a:endParaRPr>
        </a:p>
      </dgm:t>
    </dgm:pt>
    <dgm:pt modelId="{43B84510-5B91-46A0-A4C9-0E5950F1AEB9}" type="parTrans" cxnId="{0155F1FA-8772-435D-A29E-29BC756B887C}">
      <dgm:prSet/>
      <dgm:spPr/>
      <dgm:t>
        <a:bodyPr/>
        <a:lstStyle/>
        <a:p>
          <a:endParaRPr lang="en-US">
            <a:latin typeface="Times New Roman" panose="02020603050405020304" pitchFamily="18" charset="0"/>
            <a:cs typeface="Times New Roman" panose="02020603050405020304" pitchFamily="18" charset="0"/>
          </a:endParaRPr>
        </a:p>
      </dgm:t>
    </dgm:pt>
    <dgm:pt modelId="{6CEA7385-00AE-421C-81C1-12D4A361F757}" type="sibTrans" cxnId="{0155F1FA-8772-435D-A29E-29BC756B887C}">
      <dgm:prSet/>
      <dgm:spPr/>
      <dgm:t>
        <a:bodyPr/>
        <a:lstStyle/>
        <a:p>
          <a:endParaRPr lang="en-US">
            <a:latin typeface="Times New Roman" panose="02020603050405020304" pitchFamily="18" charset="0"/>
            <a:cs typeface="Times New Roman" panose="02020603050405020304" pitchFamily="18" charset="0"/>
          </a:endParaRPr>
        </a:p>
      </dgm:t>
    </dgm:pt>
    <dgm:pt modelId="{F4BBA339-9FA4-462A-8D56-904FB60FCB91}">
      <dgm:prSet/>
      <dgm:spPr/>
      <dgm:t>
        <a:bodyPr/>
        <a:lstStyle/>
        <a:p>
          <a:r>
            <a:rPr lang="ru-RU" dirty="0" err="1">
              <a:latin typeface="Times New Roman" panose="02020603050405020304" pitchFamily="18" charset="0"/>
              <a:cs typeface="Times New Roman" panose="02020603050405020304" pitchFamily="18" charset="0"/>
            </a:rPr>
            <a:t>організаційно-економічний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механізм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реалізації</a:t>
          </a:r>
          <a:r>
            <a:rPr lang="ru-RU" dirty="0">
              <a:latin typeface="Times New Roman" panose="02020603050405020304" pitchFamily="18" charset="0"/>
              <a:cs typeface="Times New Roman" panose="02020603050405020304" pitchFamily="18" charset="0"/>
            </a:rPr>
            <a:t> проекту (</a:t>
          </a:r>
          <a:r>
            <a:rPr lang="ru-RU" dirty="0" err="1">
              <a:latin typeface="Times New Roman" panose="02020603050405020304" pitchFamily="18" charset="0"/>
              <a:cs typeface="Times New Roman" panose="02020603050405020304" pitchFamily="18" charset="0"/>
            </a:rPr>
            <a:t>взаємодія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учасників</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F28ED23A-CEEB-424A-9751-999D1DEA4C23}" type="parTrans" cxnId="{3A14CA06-EB34-4E60-BC68-D4A5C0CB17C0}">
      <dgm:prSet/>
      <dgm:spPr/>
      <dgm:t>
        <a:bodyPr/>
        <a:lstStyle/>
        <a:p>
          <a:endParaRPr lang="en-US">
            <a:latin typeface="Times New Roman" panose="02020603050405020304" pitchFamily="18" charset="0"/>
            <a:cs typeface="Times New Roman" panose="02020603050405020304" pitchFamily="18" charset="0"/>
          </a:endParaRPr>
        </a:p>
      </dgm:t>
    </dgm:pt>
    <dgm:pt modelId="{CB27C68C-D151-4B09-A12A-887DB5FD27A5}" type="sibTrans" cxnId="{3A14CA06-EB34-4E60-BC68-D4A5C0CB17C0}">
      <dgm:prSet/>
      <dgm:spPr/>
      <dgm:t>
        <a:bodyPr/>
        <a:lstStyle/>
        <a:p>
          <a:endParaRPr lang="en-US">
            <a:latin typeface="Times New Roman" panose="02020603050405020304" pitchFamily="18" charset="0"/>
            <a:cs typeface="Times New Roman" panose="02020603050405020304" pitchFamily="18" charset="0"/>
          </a:endParaRPr>
        </a:p>
      </dgm:t>
    </dgm:pt>
    <dgm:pt modelId="{9A4DB8FF-58F7-471A-8FF0-AA885B10E77A}">
      <dgm:prSet/>
      <dgm:spPr/>
      <dgm:t>
        <a:bodyPr/>
        <a:lstStyle/>
        <a:p>
          <a:r>
            <a:rPr lang="ru-RU" dirty="0" err="1">
              <a:latin typeface="Times New Roman" panose="02020603050405020304" pitchFamily="18" charset="0"/>
              <a:cs typeface="Times New Roman" panose="02020603050405020304" pitchFamily="18" charset="0"/>
            </a:rPr>
            <a:t>організаційні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операційні</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часові</a:t>
          </a:r>
          <a:r>
            <a:rPr lang="ru-RU" dirty="0">
              <a:latin typeface="Times New Roman" panose="02020603050405020304" pitchFamily="18" charset="0"/>
              <a:cs typeface="Times New Roman" panose="02020603050405020304" pitchFamily="18" charset="0"/>
            </a:rPr>
            <a:t> рамки.</a:t>
          </a:r>
          <a:endParaRPr lang="en-US" dirty="0">
            <a:latin typeface="Times New Roman" panose="02020603050405020304" pitchFamily="18" charset="0"/>
            <a:cs typeface="Times New Roman" panose="02020603050405020304" pitchFamily="18" charset="0"/>
          </a:endParaRPr>
        </a:p>
      </dgm:t>
    </dgm:pt>
    <dgm:pt modelId="{470779D4-6F5D-48DC-ABD8-C5BB3D96D5EB}" type="parTrans" cxnId="{897316B5-3909-4920-AA5B-E5830529ADFB}">
      <dgm:prSet/>
      <dgm:spPr/>
      <dgm:t>
        <a:bodyPr/>
        <a:lstStyle/>
        <a:p>
          <a:endParaRPr lang="en-US">
            <a:latin typeface="Times New Roman" panose="02020603050405020304" pitchFamily="18" charset="0"/>
            <a:cs typeface="Times New Roman" panose="02020603050405020304" pitchFamily="18" charset="0"/>
          </a:endParaRPr>
        </a:p>
      </dgm:t>
    </dgm:pt>
    <dgm:pt modelId="{5510B07A-2CA9-4991-B7DD-8E3B2F9F484C}" type="sibTrans" cxnId="{897316B5-3909-4920-AA5B-E5830529ADFB}">
      <dgm:prSet/>
      <dgm:spPr/>
      <dgm:t>
        <a:bodyPr/>
        <a:lstStyle/>
        <a:p>
          <a:endParaRPr lang="en-US">
            <a:latin typeface="Times New Roman" panose="02020603050405020304" pitchFamily="18" charset="0"/>
            <a:cs typeface="Times New Roman" panose="02020603050405020304" pitchFamily="18" charset="0"/>
          </a:endParaRPr>
        </a:p>
      </dgm:t>
    </dgm:pt>
    <dgm:pt modelId="{2B90EE08-44EF-F948-B8C8-596414F45FB2}" type="pres">
      <dgm:prSet presAssocID="{F0425FC7-AA1A-4526-B9AD-505F95E82094}" presName="linear" presStyleCnt="0">
        <dgm:presLayoutVars>
          <dgm:animLvl val="lvl"/>
          <dgm:resizeHandles val="exact"/>
        </dgm:presLayoutVars>
      </dgm:prSet>
      <dgm:spPr/>
    </dgm:pt>
    <dgm:pt modelId="{0837C1F4-4837-2040-B084-D561FFAE2301}" type="pres">
      <dgm:prSet presAssocID="{7494A7B8-A2B4-4CC4-BB08-558399BEEE59}" presName="parentText" presStyleLbl="node1" presStyleIdx="0" presStyleCnt="4">
        <dgm:presLayoutVars>
          <dgm:chMax val="0"/>
          <dgm:bulletEnabled val="1"/>
        </dgm:presLayoutVars>
      </dgm:prSet>
      <dgm:spPr/>
    </dgm:pt>
    <dgm:pt modelId="{765CC95E-0419-074D-8D82-271F75E5CB1F}" type="pres">
      <dgm:prSet presAssocID="{3743A5CB-96A1-4525-8D72-4AF8A3D13C9B}" presName="spacer" presStyleCnt="0"/>
      <dgm:spPr/>
    </dgm:pt>
    <dgm:pt modelId="{A9DE4519-47A1-2440-AB5E-094FEB2B79C4}" type="pres">
      <dgm:prSet presAssocID="{9C7A4B9D-0149-4901-A76F-8B42AF832908}" presName="parentText" presStyleLbl="node1" presStyleIdx="1" presStyleCnt="4">
        <dgm:presLayoutVars>
          <dgm:chMax val="0"/>
          <dgm:bulletEnabled val="1"/>
        </dgm:presLayoutVars>
      </dgm:prSet>
      <dgm:spPr/>
    </dgm:pt>
    <dgm:pt modelId="{EBE03E5A-0257-3444-9AEC-86A45D5490CE}" type="pres">
      <dgm:prSet presAssocID="{6CEA7385-00AE-421C-81C1-12D4A361F757}" presName="spacer" presStyleCnt="0"/>
      <dgm:spPr/>
    </dgm:pt>
    <dgm:pt modelId="{70C9BBEC-60FF-CA4C-9AE7-3D27133F6589}" type="pres">
      <dgm:prSet presAssocID="{F4BBA339-9FA4-462A-8D56-904FB60FCB91}" presName="parentText" presStyleLbl="node1" presStyleIdx="2" presStyleCnt="4">
        <dgm:presLayoutVars>
          <dgm:chMax val="0"/>
          <dgm:bulletEnabled val="1"/>
        </dgm:presLayoutVars>
      </dgm:prSet>
      <dgm:spPr/>
    </dgm:pt>
    <dgm:pt modelId="{04CCF4F0-3234-1A4E-8130-33D73CDF5087}" type="pres">
      <dgm:prSet presAssocID="{CB27C68C-D151-4B09-A12A-887DB5FD27A5}" presName="spacer" presStyleCnt="0"/>
      <dgm:spPr/>
    </dgm:pt>
    <dgm:pt modelId="{91B9C301-ACB7-A847-B86C-6B53477C8124}" type="pres">
      <dgm:prSet presAssocID="{9A4DB8FF-58F7-471A-8FF0-AA885B10E77A}" presName="parentText" presStyleLbl="node1" presStyleIdx="3" presStyleCnt="4">
        <dgm:presLayoutVars>
          <dgm:chMax val="0"/>
          <dgm:bulletEnabled val="1"/>
        </dgm:presLayoutVars>
      </dgm:prSet>
      <dgm:spPr/>
    </dgm:pt>
  </dgm:ptLst>
  <dgm:cxnLst>
    <dgm:cxn modelId="{3A14CA06-EB34-4E60-BC68-D4A5C0CB17C0}" srcId="{F0425FC7-AA1A-4526-B9AD-505F95E82094}" destId="{F4BBA339-9FA4-462A-8D56-904FB60FCB91}" srcOrd="2" destOrd="0" parTransId="{F28ED23A-CEEB-424A-9751-999D1DEA4C23}" sibTransId="{CB27C68C-D151-4B09-A12A-887DB5FD27A5}"/>
    <dgm:cxn modelId="{E9EDFF4E-F58D-442F-8C4E-34E12EBE8A4E}" srcId="{F0425FC7-AA1A-4526-B9AD-505F95E82094}" destId="{7494A7B8-A2B4-4CC4-BB08-558399BEEE59}" srcOrd="0" destOrd="0" parTransId="{75991C2E-A681-45E0-90DC-F4706977EB83}" sibTransId="{3743A5CB-96A1-4525-8D72-4AF8A3D13C9B}"/>
    <dgm:cxn modelId="{184C4295-C1E8-EA40-BE89-3BF36BF5EE10}" type="presOf" srcId="{9C7A4B9D-0149-4901-A76F-8B42AF832908}" destId="{A9DE4519-47A1-2440-AB5E-094FEB2B79C4}" srcOrd="0" destOrd="0" presId="urn:microsoft.com/office/officeart/2005/8/layout/vList2"/>
    <dgm:cxn modelId="{D3AEC4B4-EC4A-784F-8594-2B74E0420356}" type="presOf" srcId="{F0425FC7-AA1A-4526-B9AD-505F95E82094}" destId="{2B90EE08-44EF-F948-B8C8-596414F45FB2}" srcOrd="0" destOrd="0" presId="urn:microsoft.com/office/officeart/2005/8/layout/vList2"/>
    <dgm:cxn modelId="{897316B5-3909-4920-AA5B-E5830529ADFB}" srcId="{F0425FC7-AA1A-4526-B9AD-505F95E82094}" destId="{9A4DB8FF-58F7-471A-8FF0-AA885B10E77A}" srcOrd="3" destOrd="0" parTransId="{470779D4-6F5D-48DC-ABD8-C5BB3D96D5EB}" sibTransId="{5510B07A-2CA9-4991-B7DD-8E3B2F9F484C}"/>
    <dgm:cxn modelId="{C62A4CDF-D8BB-DE43-B3FA-79EFA7DE057B}" type="presOf" srcId="{F4BBA339-9FA4-462A-8D56-904FB60FCB91}" destId="{70C9BBEC-60FF-CA4C-9AE7-3D27133F6589}" srcOrd="0" destOrd="0" presId="urn:microsoft.com/office/officeart/2005/8/layout/vList2"/>
    <dgm:cxn modelId="{534813ED-5404-BA49-B8C3-7A5FDC0B7072}" type="presOf" srcId="{7494A7B8-A2B4-4CC4-BB08-558399BEEE59}" destId="{0837C1F4-4837-2040-B084-D561FFAE2301}" srcOrd="0" destOrd="0" presId="urn:microsoft.com/office/officeart/2005/8/layout/vList2"/>
    <dgm:cxn modelId="{0155F1FA-8772-435D-A29E-29BC756B887C}" srcId="{F0425FC7-AA1A-4526-B9AD-505F95E82094}" destId="{9C7A4B9D-0149-4901-A76F-8B42AF832908}" srcOrd="1" destOrd="0" parTransId="{43B84510-5B91-46A0-A4C9-0E5950F1AEB9}" sibTransId="{6CEA7385-00AE-421C-81C1-12D4A361F757}"/>
    <dgm:cxn modelId="{9781F7FD-E88D-1343-82D8-EC1C1353CC0C}" type="presOf" srcId="{9A4DB8FF-58F7-471A-8FF0-AA885B10E77A}" destId="{91B9C301-ACB7-A847-B86C-6B53477C8124}" srcOrd="0" destOrd="0" presId="urn:microsoft.com/office/officeart/2005/8/layout/vList2"/>
    <dgm:cxn modelId="{2BDAADFF-5251-C542-AFED-7216CA5D6892}" type="presParOf" srcId="{2B90EE08-44EF-F948-B8C8-596414F45FB2}" destId="{0837C1F4-4837-2040-B084-D561FFAE2301}" srcOrd="0" destOrd="0" presId="urn:microsoft.com/office/officeart/2005/8/layout/vList2"/>
    <dgm:cxn modelId="{8653B085-56A5-BA4B-BEF6-8380A2668100}" type="presParOf" srcId="{2B90EE08-44EF-F948-B8C8-596414F45FB2}" destId="{765CC95E-0419-074D-8D82-271F75E5CB1F}" srcOrd="1" destOrd="0" presId="urn:microsoft.com/office/officeart/2005/8/layout/vList2"/>
    <dgm:cxn modelId="{477BF3F5-3343-B44A-A7BE-C73DEB83519E}" type="presParOf" srcId="{2B90EE08-44EF-F948-B8C8-596414F45FB2}" destId="{A9DE4519-47A1-2440-AB5E-094FEB2B79C4}" srcOrd="2" destOrd="0" presId="urn:microsoft.com/office/officeart/2005/8/layout/vList2"/>
    <dgm:cxn modelId="{E7E1F977-6977-7248-AEB4-84694858804D}" type="presParOf" srcId="{2B90EE08-44EF-F948-B8C8-596414F45FB2}" destId="{EBE03E5A-0257-3444-9AEC-86A45D5490CE}" srcOrd="3" destOrd="0" presId="urn:microsoft.com/office/officeart/2005/8/layout/vList2"/>
    <dgm:cxn modelId="{ED79644B-566D-734C-9054-898D5CCC2E1C}" type="presParOf" srcId="{2B90EE08-44EF-F948-B8C8-596414F45FB2}" destId="{70C9BBEC-60FF-CA4C-9AE7-3D27133F6589}" srcOrd="4" destOrd="0" presId="urn:microsoft.com/office/officeart/2005/8/layout/vList2"/>
    <dgm:cxn modelId="{9C04AE93-FFA0-6D47-80DC-AC68E60CC0B2}" type="presParOf" srcId="{2B90EE08-44EF-F948-B8C8-596414F45FB2}" destId="{04CCF4F0-3234-1A4E-8130-33D73CDF5087}" srcOrd="5" destOrd="0" presId="urn:microsoft.com/office/officeart/2005/8/layout/vList2"/>
    <dgm:cxn modelId="{9574EED9-B993-4B41-86A5-55552EEA9D73}" type="presParOf" srcId="{2B90EE08-44EF-F948-B8C8-596414F45FB2}" destId="{91B9C301-ACB7-A847-B86C-6B53477C812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99B763-F207-462C-9381-AADE19D0FCA9}"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1BCFB3AE-014B-4450-8866-C3675C41B0A3}">
      <dgm:prSet/>
      <dgm:spPr/>
      <dgm:t>
        <a:bodyPr/>
        <a:lstStyle/>
        <a:p>
          <a:r>
            <a:rPr lang="uk-UA">
              <a:latin typeface="Times New Roman" panose="02020603050405020304" pitchFamily="18" charset="0"/>
              <a:cs typeface="Times New Roman" panose="02020603050405020304" pitchFamily="18" charset="0"/>
            </a:rPr>
            <a:t>Показники прибутковості проєкту</a:t>
          </a:r>
          <a:endParaRPr lang="en-US">
            <a:latin typeface="Times New Roman" panose="02020603050405020304" pitchFamily="18" charset="0"/>
            <a:cs typeface="Times New Roman" panose="02020603050405020304" pitchFamily="18" charset="0"/>
          </a:endParaRPr>
        </a:p>
      </dgm:t>
    </dgm:pt>
    <dgm:pt modelId="{7A9B9B62-97D8-49F9-BACF-7975A0989BFE}" type="parTrans" cxnId="{C6AB117A-C0BE-42BD-AE54-1EE81DB77A8C}">
      <dgm:prSet/>
      <dgm:spPr/>
      <dgm:t>
        <a:bodyPr/>
        <a:lstStyle/>
        <a:p>
          <a:endParaRPr lang="en-US">
            <a:latin typeface="Times New Roman" panose="02020603050405020304" pitchFamily="18" charset="0"/>
            <a:cs typeface="Times New Roman" panose="02020603050405020304" pitchFamily="18" charset="0"/>
          </a:endParaRPr>
        </a:p>
      </dgm:t>
    </dgm:pt>
    <dgm:pt modelId="{CF357B31-363B-4F5C-9129-E7ABBA4BB3F1}" type="sibTrans" cxnId="{C6AB117A-C0BE-42BD-AE54-1EE81DB77A8C}">
      <dgm:prSet/>
      <dgm:spPr/>
      <dgm:t>
        <a:bodyPr/>
        <a:lstStyle/>
        <a:p>
          <a:endParaRPr lang="en-US">
            <a:latin typeface="Times New Roman" panose="02020603050405020304" pitchFamily="18" charset="0"/>
            <a:cs typeface="Times New Roman" panose="02020603050405020304" pitchFamily="18" charset="0"/>
          </a:endParaRPr>
        </a:p>
      </dgm:t>
    </dgm:pt>
    <dgm:pt modelId="{9FB25446-F6D9-4968-AB90-26F0833CBC31}">
      <dgm:prSet/>
      <dgm:spPr/>
      <dgm:t>
        <a:bodyPr/>
        <a:lstStyle/>
        <a:p>
          <a:r>
            <a:rPr lang="uk-UA">
              <a:latin typeface="Times New Roman" panose="02020603050405020304" pitchFamily="18" charset="0"/>
              <a:cs typeface="Times New Roman" panose="02020603050405020304" pitchFamily="18" charset="0"/>
            </a:rPr>
            <a:t>Показники рентабельності та ліквідності проєкту</a:t>
          </a:r>
          <a:endParaRPr lang="en-US">
            <a:latin typeface="Times New Roman" panose="02020603050405020304" pitchFamily="18" charset="0"/>
            <a:cs typeface="Times New Roman" panose="02020603050405020304" pitchFamily="18" charset="0"/>
          </a:endParaRPr>
        </a:p>
      </dgm:t>
    </dgm:pt>
    <dgm:pt modelId="{AC5CBAAA-40E5-4D0D-80AE-1E773726FC56}" type="parTrans" cxnId="{488D4C42-45C2-4195-8066-A5DCF75B6B2A}">
      <dgm:prSet/>
      <dgm:spPr/>
      <dgm:t>
        <a:bodyPr/>
        <a:lstStyle/>
        <a:p>
          <a:endParaRPr lang="en-US">
            <a:latin typeface="Times New Roman" panose="02020603050405020304" pitchFamily="18" charset="0"/>
            <a:cs typeface="Times New Roman" panose="02020603050405020304" pitchFamily="18" charset="0"/>
          </a:endParaRPr>
        </a:p>
      </dgm:t>
    </dgm:pt>
    <dgm:pt modelId="{2467599E-074A-4544-844C-E72B8AFEAF9D}" type="sibTrans" cxnId="{488D4C42-45C2-4195-8066-A5DCF75B6B2A}">
      <dgm:prSet/>
      <dgm:spPr/>
      <dgm:t>
        <a:bodyPr/>
        <a:lstStyle/>
        <a:p>
          <a:endParaRPr lang="en-US">
            <a:latin typeface="Times New Roman" panose="02020603050405020304" pitchFamily="18" charset="0"/>
            <a:cs typeface="Times New Roman" panose="02020603050405020304" pitchFamily="18" charset="0"/>
          </a:endParaRPr>
        </a:p>
      </dgm:t>
    </dgm:pt>
    <dgm:pt modelId="{3B330526-D0B5-4071-8F62-DA1ED9140642}">
      <dgm:prSet/>
      <dgm:spPr/>
      <dgm:t>
        <a:bodyPr/>
        <a:lstStyle/>
        <a:p>
          <a:r>
            <a:rPr lang="uk-UA">
              <a:latin typeface="Times New Roman" panose="02020603050405020304" pitchFamily="18" charset="0"/>
              <a:cs typeface="Times New Roman" panose="02020603050405020304" pitchFamily="18" charset="0"/>
            </a:rPr>
            <a:t>Показники інвестиційної привабливості проєкту</a:t>
          </a:r>
          <a:endParaRPr lang="en-US">
            <a:latin typeface="Times New Roman" panose="02020603050405020304" pitchFamily="18" charset="0"/>
            <a:cs typeface="Times New Roman" panose="02020603050405020304" pitchFamily="18" charset="0"/>
          </a:endParaRPr>
        </a:p>
      </dgm:t>
    </dgm:pt>
    <dgm:pt modelId="{D86A201E-0E6A-4049-91ED-A88D9DDBE269}" type="parTrans" cxnId="{D65EA958-A8E6-45BD-A97D-794267F49BED}">
      <dgm:prSet/>
      <dgm:spPr/>
      <dgm:t>
        <a:bodyPr/>
        <a:lstStyle/>
        <a:p>
          <a:endParaRPr lang="en-US">
            <a:latin typeface="Times New Roman" panose="02020603050405020304" pitchFamily="18" charset="0"/>
            <a:cs typeface="Times New Roman" panose="02020603050405020304" pitchFamily="18" charset="0"/>
          </a:endParaRPr>
        </a:p>
      </dgm:t>
    </dgm:pt>
    <dgm:pt modelId="{A170E546-AF45-4DDC-8C39-3830CEA91D1C}" type="sibTrans" cxnId="{D65EA958-A8E6-45BD-A97D-794267F49BED}">
      <dgm:prSet/>
      <dgm:spPr/>
      <dgm:t>
        <a:bodyPr/>
        <a:lstStyle/>
        <a:p>
          <a:endParaRPr lang="en-US">
            <a:latin typeface="Times New Roman" panose="02020603050405020304" pitchFamily="18" charset="0"/>
            <a:cs typeface="Times New Roman" panose="02020603050405020304" pitchFamily="18" charset="0"/>
          </a:endParaRPr>
        </a:p>
      </dgm:t>
    </dgm:pt>
    <dgm:pt modelId="{7B60079A-FBCE-6241-A92C-9C3AA8E07E28}" type="pres">
      <dgm:prSet presAssocID="{4E99B763-F207-462C-9381-AADE19D0FCA9}" presName="linear" presStyleCnt="0">
        <dgm:presLayoutVars>
          <dgm:animLvl val="lvl"/>
          <dgm:resizeHandles val="exact"/>
        </dgm:presLayoutVars>
      </dgm:prSet>
      <dgm:spPr/>
    </dgm:pt>
    <dgm:pt modelId="{1050E9BD-E159-2740-91AB-127163991CEF}" type="pres">
      <dgm:prSet presAssocID="{1BCFB3AE-014B-4450-8866-C3675C41B0A3}" presName="parentText" presStyleLbl="node1" presStyleIdx="0" presStyleCnt="3">
        <dgm:presLayoutVars>
          <dgm:chMax val="0"/>
          <dgm:bulletEnabled val="1"/>
        </dgm:presLayoutVars>
      </dgm:prSet>
      <dgm:spPr/>
    </dgm:pt>
    <dgm:pt modelId="{1792E5DD-9BD9-EF48-B643-B0866975B33E}" type="pres">
      <dgm:prSet presAssocID="{CF357B31-363B-4F5C-9129-E7ABBA4BB3F1}" presName="spacer" presStyleCnt="0"/>
      <dgm:spPr/>
    </dgm:pt>
    <dgm:pt modelId="{FC0985DA-E046-6C49-A47B-699152BD2AD1}" type="pres">
      <dgm:prSet presAssocID="{9FB25446-F6D9-4968-AB90-26F0833CBC31}" presName="parentText" presStyleLbl="node1" presStyleIdx="1" presStyleCnt="3">
        <dgm:presLayoutVars>
          <dgm:chMax val="0"/>
          <dgm:bulletEnabled val="1"/>
        </dgm:presLayoutVars>
      </dgm:prSet>
      <dgm:spPr/>
    </dgm:pt>
    <dgm:pt modelId="{004414C2-67C4-7E4E-A279-355C103CB367}" type="pres">
      <dgm:prSet presAssocID="{2467599E-074A-4544-844C-E72B8AFEAF9D}" presName="spacer" presStyleCnt="0"/>
      <dgm:spPr/>
    </dgm:pt>
    <dgm:pt modelId="{A78E8A23-101F-3B4D-865E-637D3013A5B3}" type="pres">
      <dgm:prSet presAssocID="{3B330526-D0B5-4071-8F62-DA1ED9140642}" presName="parentText" presStyleLbl="node1" presStyleIdx="2" presStyleCnt="3">
        <dgm:presLayoutVars>
          <dgm:chMax val="0"/>
          <dgm:bulletEnabled val="1"/>
        </dgm:presLayoutVars>
      </dgm:prSet>
      <dgm:spPr/>
    </dgm:pt>
  </dgm:ptLst>
  <dgm:cxnLst>
    <dgm:cxn modelId="{488D4C42-45C2-4195-8066-A5DCF75B6B2A}" srcId="{4E99B763-F207-462C-9381-AADE19D0FCA9}" destId="{9FB25446-F6D9-4968-AB90-26F0833CBC31}" srcOrd="1" destOrd="0" parTransId="{AC5CBAAA-40E5-4D0D-80AE-1E773726FC56}" sibTransId="{2467599E-074A-4544-844C-E72B8AFEAF9D}"/>
    <dgm:cxn modelId="{D65EA958-A8E6-45BD-A97D-794267F49BED}" srcId="{4E99B763-F207-462C-9381-AADE19D0FCA9}" destId="{3B330526-D0B5-4071-8F62-DA1ED9140642}" srcOrd="2" destOrd="0" parTransId="{D86A201E-0E6A-4049-91ED-A88D9DDBE269}" sibTransId="{A170E546-AF45-4DDC-8C39-3830CEA91D1C}"/>
    <dgm:cxn modelId="{C6AB117A-C0BE-42BD-AE54-1EE81DB77A8C}" srcId="{4E99B763-F207-462C-9381-AADE19D0FCA9}" destId="{1BCFB3AE-014B-4450-8866-C3675C41B0A3}" srcOrd="0" destOrd="0" parTransId="{7A9B9B62-97D8-49F9-BACF-7975A0989BFE}" sibTransId="{CF357B31-363B-4F5C-9129-E7ABBA4BB3F1}"/>
    <dgm:cxn modelId="{02A87FB8-2BD8-5C43-8BFB-178D19337E23}" type="presOf" srcId="{9FB25446-F6D9-4968-AB90-26F0833CBC31}" destId="{FC0985DA-E046-6C49-A47B-699152BD2AD1}" srcOrd="0" destOrd="0" presId="urn:microsoft.com/office/officeart/2005/8/layout/vList2"/>
    <dgm:cxn modelId="{3124D6C7-1ED1-4747-BDD1-C64E4D833D59}" type="presOf" srcId="{4E99B763-F207-462C-9381-AADE19D0FCA9}" destId="{7B60079A-FBCE-6241-A92C-9C3AA8E07E28}" srcOrd="0" destOrd="0" presId="urn:microsoft.com/office/officeart/2005/8/layout/vList2"/>
    <dgm:cxn modelId="{694211D3-62E0-2549-A89C-B0074E5955B1}" type="presOf" srcId="{1BCFB3AE-014B-4450-8866-C3675C41B0A3}" destId="{1050E9BD-E159-2740-91AB-127163991CEF}" srcOrd="0" destOrd="0" presId="urn:microsoft.com/office/officeart/2005/8/layout/vList2"/>
    <dgm:cxn modelId="{BF3A3EEC-408E-064F-86C6-4EA236FA72D2}" type="presOf" srcId="{3B330526-D0B5-4071-8F62-DA1ED9140642}" destId="{A78E8A23-101F-3B4D-865E-637D3013A5B3}" srcOrd="0" destOrd="0" presId="urn:microsoft.com/office/officeart/2005/8/layout/vList2"/>
    <dgm:cxn modelId="{DC18BBA9-9326-2345-BC9A-441F514921E3}" type="presParOf" srcId="{7B60079A-FBCE-6241-A92C-9C3AA8E07E28}" destId="{1050E9BD-E159-2740-91AB-127163991CEF}" srcOrd="0" destOrd="0" presId="urn:microsoft.com/office/officeart/2005/8/layout/vList2"/>
    <dgm:cxn modelId="{A87E5E97-FC56-DD43-8984-8EBF78460B8E}" type="presParOf" srcId="{7B60079A-FBCE-6241-A92C-9C3AA8E07E28}" destId="{1792E5DD-9BD9-EF48-B643-B0866975B33E}" srcOrd="1" destOrd="0" presId="urn:microsoft.com/office/officeart/2005/8/layout/vList2"/>
    <dgm:cxn modelId="{2B6B388E-44E3-9842-9A7B-8828F63307E2}" type="presParOf" srcId="{7B60079A-FBCE-6241-A92C-9C3AA8E07E28}" destId="{FC0985DA-E046-6C49-A47B-699152BD2AD1}" srcOrd="2" destOrd="0" presId="urn:microsoft.com/office/officeart/2005/8/layout/vList2"/>
    <dgm:cxn modelId="{A744F9E4-F09A-144F-AEB5-D6998865CB58}" type="presParOf" srcId="{7B60079A-FBCE-6241-A92C-9C3AA8E07E28}" destId="{004414C2-67C4-7E4E-A279-355C103CB367}" srcOrd="3" destOrd="0" presId="urn:microsoft.com/office/officeart/2005/8/layout/vList2"/>
    <dgm:cxn modelId="{96455A9A-F58D-2845-8880-2958CC836762}" type="presParOf" srcId="{7B60079A-FBCE-6241-A92C-9C3AA8E07E28}" destId="{A78E8A23-101F-3B4D-865E-637D3013A5B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67882F-C1A8-4A20-9990-7369250A844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A15F0C9-B61D-4ECD-92CB-AAD291BE00C2}">
      <dgm:prSet/>
      <dgm:spPr/>
      <dgm:t>
        <a:bodyPr/>
        <a:lstStyle/>
        <a:p>
          <a:r>
            <a:rPr lang="uk-UA" b="1">
              <a:latin typeface="Times New Roman" panose="02020603050405020304" pitchFamily="18" charset="0"/>
              <a:cs typeface="Times New Roman" panose="02020603050405020304" pitchFamily="18" charset="0"/>
            </a:rPr>
            <a:t>Валовий дохід</a:t>
          </a:r>
          <a:endParaRPr lang="en-US">
            <a:latin typeface="Times New Roman" panose="02020603050405020304" pitchFamily="18" charset="0"/>
            <a:cs typeface="Times New Roman" panose="02020603050405020304" pitchFamily="18" charset="0"/>
          </a:endParaRPr>
        </a:p>
      </dgm:t>
    </dgm:pt>
    <dgm:pt modelId="{9D192A95-A38D-4189-AC8E-A00BD72CCF78}" type="parTrans" cxnId="{7B62BF03-ED68-434C-883A-8861475187DF}">
      <dgm:prSet/>
      <dgm:spPr/>
      <dgm:t>
        <a:bodyPr/>
        <a:lstStyle/>
        <a:p>
          <a:endParaRPr lang="en-US">
            <a:latin typeface="Times New Roman" panose="02020603050405020304" pitchFamily="18" charset="0"/>
            <a:cs typeface="Times New Roman" panose="02020603050405020304" pitchFamily="18" charset="0"/>
          </a:endParaRPr>
        </a:p>
      </dgm:t>
    </dgm:pt>
    <dgm:pt modelId="{F127AC39-F3AC-40DA-8739-5543CAED3ACB}" type="sibTrans" cxnId="{7B62BF03-ED68-434C-883A-8861475187DF}">
      <dgm:prSet/>
      <dgm:spPr/>
      <dgm:t>
        <a:bodyPr/>
        <a:lstStyle/>
        <a:p>
          <a:endParaRPr lang="en-US">
            <a:latin typeface="Times New Roman" panose="02020603050405020304" pitchFamily="18" charset="0"/>
            <a:cs typeface="Times New Roman" panose="02020603050405020304" pitchFamily="18" charset="0"/>
          </a:endParaRPr>
        </a:p>
      </dgm:t>
    </dgm:pt>
    <dgm:pt modelId="{536AB3E9-B92C-4FDA-A45E-1D60F01449E5}">
      <dgm:prSet/>
      <dgm:spPr/>
      <dgm:t>
        <a:bodyPr/>
        <a:lstStyle/>
        <a:p>
          <a:r>
            <a:rPr lang="uk-UA" b="1">
              <a:latin typeface="Times New Roman" panose="02020603050405020304" pitchFamily="18" charset="0"/>
              <a:cs typeface="Times New Roman" panose="02020603050405020304" pitchFamily="18" charset="0"/>
            </a:rPr>
            <a:t>Валовий прибуток/збиток</a:t>
          </a:r>
          <a:endParaRPr lang="en-US">
            <a:latin typeface="Times New Roman" panose="02020603050405020304" pitchFamily="18" charset="0"/>
            <a:cs typeface="Times New Roman" panose="02020603050405020304" pitchFamily="18" charset="0"/>
          </a:endParaRPr>
        </a:p>
      </dgm:t>
    </dgm:pt>
    <dgm:pt modelId="{1C8CB09D-6629-4842-A3C9-440FA14EC5C4}" type="parTrans" cxnId="{4A6AAE63-B4D8-43F3-BC21-8CB6394A33DA}">
      <dgm:prSet/>
      <dgm:spPr/>
      <dgm:t>
        <a:bodyPr/>
        <a:lstStyle/>
        <a:p>
          <a:endParaRPr lang="en-US">
            <a:latin typeface="Times New Roman" panose="02020603050405020304" pitchFamily="18" charset="0"/>
            <a:cs typeface="Times New Roman" panose="02020603050405020304" pitchFamily="18" charset="0"/>
          </a:endParaRPr>
        </a:p>
      </dgm:t>
    </dgm:pt>
    <dgm:pt modelId="{52CC9456-11E4-48E3-8932-8847E19BEAF4}" type="sibTrans" cxnId="{4A6AAE63-B4D8-43F3-BC21-8CB6394A33DA}">
      <dgm:prSet/>
      <dgm:spPr/>
      <dgm:t>
        <a:bodyPr/>
        <a:lstStyle/>
        <a:p>
          <a:endParaRPr lang="en-US">
            <a:latin typeface="Times New Roman" panose="02020603050405020304" pitchFamily="18" charset="0"/>
            <a:cs typeface="Times New Roman" panose="02020603050405020304" pitchFamily="18" charset="0"/>
          </a:endParaRPr>
        </a:p>
      </dgm:t>
    </dgm:pt>
    <dgm:pt modelId="{0AFF4293-8FFB-4F17-9F76-F20D99EEC056}">
      <dgm:prSet/>
      <dgm:spPr/>
      <dgm:t>
        <a:bodyPr/>
        <a:lstStyle/>
        <a:p>
          <a:r>
            <a:rPr lang="uk-UA" b="1">
              <a:latin typeface="Times New Roman" panose="02020603050405020304" pitchFamily="18" charset="0"/>
              <a:cs typeface="Times New Roman" panose="02020603050405020304" pitchFamily="18" charset="0"/>
            </a:rPr>
            <a:t>Прибуток від операційної діяльності</a:t>
          </a:r>
          <a:endParaRPr lang="en-US">
            <a:latin typeface="Times New Roman" panose="02020603050405020304" pitchFamily="18" charset="0"/>
            <a:cs typeface="Times New Roman" panose="02020603050405020304" pitchFamily="18" charset="0"/>
          </a:endParaRPr>
        </a:p>
      </dgm:t>
    </dgm:pt>
    <dgm:pt modelId="{DB5A7B65-465F-415B-85F2-C5764009E5F1}" type="parTrans" cxnId="{68C424E8-D99E-4674-BDEE-A84EFC6B3F6E}">
      <dgm:prSet/>
      <dgm:spPr/>
      <dgm:t>
        <a:bodyPr/>
        <a:lstStyle/>
        <a:p>
          <a:endParaRPr lang="en-US">
            <a:latin typeface="Times New Roman" panose="02020603050405020304" pitchFamily="18" charset="0"/>
            <a:cs typeface="Times New Roman" panose="02020603050405020304" pitchFamily="18" charset="0"/>
          </a:endParaRPr>
        </a:p>
      </dgm:t>
    </dgm:pt>
    <dgm:pt modelId="{E11C7C60-A8DC-4C73-99F0-CF224DD7115A}" type="sibTrans" cxnId="{68C424E8-D99E-4674-BDEE-A84EFC6B3F6E}">
      <dgm:prSet/>
      <dgm:spPr/>
      <dgm:t>
        <a:bodyPr/>
        <a:lstStyle/>
        <a:p>
          <a:endParaRPr lang="en-US">
            <a:latin typeface="Times New Roman" panose="02020603050405020304" pitchFamily="18" charset="0"/>
            <a:cs typeface="Times New Roman" panose="02020603050405020304" pitchFamily="18" charset="0"/>
          </a:endParaRPr>
        </a:p>
      </dgm:t>
    </dgm:pt>
    <dgm:pt modelId="{9EFCDD4D-A964-4C38-AEB3-DBB4BEFA2C4C}">
      <dgm:prSet/>
      <dgm:spPr/>
      <dgm:t>
        <a:bodyPr/>
        <a:lstStyle/>
        <a:p>
          <a:r>
            <a:rPr lang="uk-UA" b="1">
              <a:latin typeface="Times New Roman" panose="02020603050405020304" pitchFamily="18" charset="0"/>
              <a:cs typeface="Times New Roman" panose="02020603050405020304" pitchFamily="18" charset="0"/>
            </a:rPr>
            <a:t>Прибуток від звичайної діяльності</a:t>
          </a:r>
          <a:endParaRPr lang="en-US">
            <a:latin typeface="Times New Roman" panose="02020603050405020304" pitchFamily="18" charset="0"/>
            <a:cs typeface="Times New Roman" panose="02020603050405020304" pitchFamily="18" charset="0"/>
          </a:endParaRPr>
        </a:p>
      </dgm:t>
    </dgm:pt>
    <dgm:pt modelId="{EB955B91-67F7-40CA-915E-7EE2C8E40851}" type="parTrans" cxnId="{AA11A469-4F4D-4376-AA13-679123673F8B}">
      <dgm:prSet/>
      <dgm:spPr/>
      <dgm:t>
        <a:bodyPr/>
        <a:lstStyle/>
        <a:p>
          <a:endParaRPr lang="en-US">
            <a:latin typeface="Times New Roman" panose="02020603050405020304" pitchFamily="18" charset="0"/>
            <a:cs typeface="Times New Roman" panose="02020603050405020304" pitchFamily="18" charset="0"/>
          </a:endParaRPr>
        </a:p>
      </dgm:t>
    </dgm:pt>
    <dgm:pt modelId="{EC5EEA91-6838-402D-B4B1-32858D8A23DD}" type="sibTrans" cxnId="{AA11A469-4F4D-4376-AA13-679123673F8B}">
      <dgm:prSet/>
      <dgm:spPr/>
      <dgm:t>
        <a:bodyPr/>
        <a:lstStyle/>
        <a:p>
          <a:endParaRPr lang="en-US">
            <a:latin typeface="Times New Roman" panose="02020603050405020304" pitchFamily="18" charset="0"/>
            <a:cs typeface="Times New Roman" panose="02020603050405020304" pitchFamily="18" charset="0"/>
          </a:endParaRPr>
        </a:p>
      </dgm:t>
    </dgm:pt>
    <dgm:pt modelId="{88E045F4-256D-4995-B71E-66231D028FBB}">
      <dgm:prSet/>
      <dgm:spPr/>
      <dgm:t>
        <a:bodyPr/>
        <a:lstStyle/>
        <a:p>
          <a:r>
            <a:rPr lang="uk-UA" b="1">
              <a:latin typeface="Times New Roman" panose="02020603050405020304" pitchFamily="18" charset="0"/>
              <a:cs typeface="Times New Roman" panose="02020603050405020304" pitchFamily="18" charset="0"/>
            </a:rPr>
            <a:t>Чистий прибуток/збиток</a:t>
          </a:r>
          <a:endParaRPr lang="en-US">
            <a:latin typeface="Times New Roman" panose="02020603050405020304" pitchFamily="18" charset="0"/>
            <a:cs typeface="Times New Roman" panose="02020603050405020304" pitchFamily="18" charset="0"/>
          </a:endParaRPr>
        </a:p>
      </dgm:t>
    </dgm:pt>
    <dgm:pt modelId="{5DF9C3B9-1A91-48E6-8D7C-C6CB678464AC}" type="parTrans" cxnId="{74F443BD-F253-419F-8AEF-FACD28A56859}">
      <dgm:prSet/>
      <dgm:spPr/>
      <dgm:t>
        <a:bodyPr/>
        <a:lstStyle/>
        <a:p>
          <a:endParaRPr lang="en-US">
            <a:latin typeface="Times New Roman" panose="02020603050405020304" pitchFamily="18" charset="0"/>
            <a:cs typeface="Times New Roman" panose="02020603050405020304" pitchFamily="18" charset="0"/>
          </a:endParaRPr>
        </a:p>
      </dgm:t>
    </dgm:pt>
    <dgm:pt modelId="{219B176B-1F67-43C8-B596-D07C6DEA1BC2}" type="sibTrans" cxnId="{74F443BD-F253-419F-8AEF-FACD28A56859}">
      <dgm:prSet/>
      <dgm:spPr/>
      <dgm:t>
        <a:bodyPr/>
        <a:lstStyle/>
        <a:p>
          <a:endParaRPr lang="en-US">
            <a:latin typeface="Times New Roman" panose="02020603050405020304" pitchFamily="18" charset="0"/>
            <a:cs typeface="Times New Roman" panose="02020603050405020304" pitchFamily="18" charset="0"/>
          </a:endParaRPr>
        </a:p>
      </dgm:t>
    </dgm:pt>
    <dgm:pt modelId="{DB62D892-AFCA-2C41-8F01-B6A32C4B5C63}" type="pres">
      <dgm:prSet presAssocID="{D567882F-C1A8-4A20-9990-7369250A8440}" presName="linear" presStyleCnt="0">
        <dgm:presLayoutVars>
          <dgm:animLvl val="lvl"/>
          <dgm:resizeHandles val="exact"/>
        </dgm:presLayoutVars>
      </dgm:prSet>
      <dgm:spPr/>
    </dgm:pt>
    <dgm:pt modelId="{E848A732-332B-E14E-9E35-5A3EBB84AE12}" type="pres">
      <dgm:prSet presAssocID="{0A15F0C9-B61D-4ECD-92CB-AAD291BE00C2}" presName="parentText" presStyleLbl="node1" presStyleIdx="0" presStyleCnt="5">
        <dgm:presLayoutVars>
          <dgm:chMax val="0"/>
          <dgm:bulletEnabled val="1"/>
        </dgm:presLayoutVars>
      </dgm:prSet>
      <dgm:spPr/>
    </dgm:pt>
    <dgm:pt modelId="{3FC8D35A-DB15-184D-98B1-DC9DD0B36E17}" type="pres">
      <dgm:prSet presAssocID="{F127AC39-F3AC-40DA-8739-5543CAED3ACB}" presName="spacer" presStyleCnt="0"/>
      <dgm:spPr/>
    </dgm:pt>
    <dgm:pt modelId="{297FC73C-513E-ED49-8D18-C981CF818D14}" type="pres">
      <dgm:prSet presAssocID="{536AB3E9-B92C-4FDA-A45E-1D60F01449E5}" presName="parentText" presStyleLbl="node1" presStyleIdx="1" presStyleCnt="5">
        <dgm:presLayoutVars>
          <dgm:chMax val="0"/>
          <dgm:bulletEnabled val="1"/>
        </dgm:presLayoutVars>
      </dgm:prSet>
      <dgm:spPr/>
    </dgm:pt>
    <dgm:pt modelId="{8560E2F0-CACE-DD4C-BD8B-D4CB305260D1}" type="pres">
      <dgm:prSet presAssocID="{52CC9456-11E4-48E3-8932-8847E19BEAF4}" presName="spacer" presStyleCnt="0"/>
      <dgm:spPr/>
    </dgm:pt>
    <dgm:pt modelId="{FCFA5486-DFE7-0B4D-9A17-EF0ACB94B94B}" type="pres">
      <dgm:prSet presAssocID="{0AFF4293-8FFB-4F17-9F76-F20D99EEC056}" presName="parentText" presStyleLbl="node1" presStyleIdx="2" presStyleCnt="5">
        <dgm:presLayoutVars>
          <dgm:chMax val="0"/>
          <dgm:bulletEnabled val="1"/>
        </dgm:presLayoutVars>
      </dgm:prSet>
      <dgm:spPr/>
    </dgm:pt>
    <dgm:pt modelId="{7F6C8BB2-D62C-DB4B-B6C6-9CA16571D83E}" type="pres">
      <dgm:prSet presAssocID="{E11C7C60-A8DC-4C73-99F0-CF224DD7115A}" presName="spacer" presStyleCnt="0"/>
      <dgm:spPr/>
    </dgm:pt>
    <dgm:pt modelId="{6E1980E0-62C2-E942-A0FE-22706CA1515F}" type="pres">
      <dgm:prSet presAssocID="{9EFCDD4D-A964-4C38-AEB3-DBB4BEFA2C4C}" presName="parentText" presStyleLbl="node1" presStyleIdx="3" presStyleCnt="5">
        <dgm:presLayoutVars>
          <dgm:chMax val="0"/>
          <dgm:bulletEnabled val="1"/>
        </dgm:presLayoutVars>
      </dgm:prSet>
      <dgm:spPr/>
    </dgm:pt>
    <dgm:pt modelId="{EE00BC17-2A65-6644-AF85-AEC0F4B277BE}" type="pres">
      <dgm:prSet presAssocID="{EC5EEA91-6838-402D-B4B1-32858D8A23DD}" presName="spacer" presStyleCnt="0"/>
      <dgm:spPr/>
    </dgm:pt>
    <dgm:pt modelId="{9C71B708-A0AD-5746-90BE-914311604699}" type="pres">
      <dgm:prSet presAssocID="{88E045F4-256D-4995-B71E-66231D028FBB}" presName="parentText" presStyleLbl="node1" presStyleIdx="4" presStyleCnt="5">
        <dgm:presLayoutVars>
          <dgm:chMax val="0"/>
          <dgm:bulletEnabled val="1"/>
        </dgm:presLayoutVars>
      </dgm:prSet>
      <dgm:spPr/>
    </dgm:pt>
  </dgm:ptLst>
  <dgm:cxnLst>
    <dgm:cxn modelId="{7B62BF03-ED68-434C-883A-8861475187DF}" srcId="{D567882F-C1A8-4A20-9990-7369250A8440}" destId="{0A15F0C9-B61D-4ECD-92CB-AAD291BE00C2}" srcOrd="0" destOrd="0" parTransId="{9D192A95-A38D-4189-AC8E-A00BD72CCF78}" sibTransId="{F127AC39-F3AC-40DA-8739-5543CAED3ACB}"/>
    <dgm:cxn modelId="{D5B31136-A6AC-D94E-BE03-5DEFD7A24002}" type="presOf" srcId="{0AFF4293-8FFB-4F17-9F76-F20D99EEC056}" destId="{FCFA5486-DFE7-0B4D-9A17-EF0ACB94B94B}" srcOrd="0" destOrd="0" presId="urn:microsoft.com/office/officeart/2005/8/layout/vList2"/>
    <dgm:cxn modelId="{4A6AAE63-B4D8-43F3-BC21-8CB6394A33DA}" srcId="{D567882F-C1A8-4A20-9990-7369250A8440}" destId="{536AB3E9-B92C-4FDA-A45E-1D60F01449E5}" srcOrd="1" destOrd="0" parTransId="{1C8CB09D-6629-4842-A3C9-440FA14EC5C4}" sibTransId="{52CC9456-11E4-48E3-8932-8847E19BEAF4}"/>
    <dgm:cxn modelId="{AA11A469-4F4D-4376-AA13-679123673F8B}" srcId="{D567882F-C1A8-4A20-9990-7369250A8440}" destId="{9EFCDD4D-A964-4C38-AEB3-DBB4BEFA2C4C}" srcOrd="3" destOrd="0" parTransId="{EB955B91-67F7-40CA-915E-7EE2C8E40851}" sibTransId="{EC5EEA91-6838-402D-B4B1-32858D8A23DD}"/>
    <dgm:cxn modelId="{59F00E82-0DAD-EC45-B2D1-155F329A7B0A}" type="presOf" srcId="{0A15F0C9-B61D-4ECD-92CB-AAD291BE00C2}" destId="{E848A732-332B-E14E-9E35-5A3EBB84AE12}" srcOrd="0" destOrd="0" presId="urn:microsoft.com/office/officeart/2005/8/layout/vList2"/>
    <dgm:cxn modelId="{AA651387-DF4E-C94D-8C1B-E71B133DC3FE}" type="presOf" srcId="{88E045F4-256D-4995-B71E-66231D028FBB}" destId="{9C71B708-A0AD-5746-90BE-914311604699}" srcOrd="0" destOrd="0" presId="urn:microsoft.com/office/officeart/2005/8/layout/vList2"/>
    <dgm:cxn modelId="{A85B4E9D-AFF6-5242-8FD8-731DE71636EF}" type="presOf" srcId="{9EFCDD4D-A964-4C38-AEB3-DBB4BEFA2C4C}" destId="{6E1980E0-62C2-E942-A0FE-22706CA1515F}" srcOrd="0" destOrd="0" presId="urn:microsoft.com/office/officeart/2005/8/layout/vList2"/>
    <dgm:cxn modelId="{74F443BD-F253-419F-8AEF-FACD28A56859}" srcId="{D567882F-C1A8-4A20-9990-7369250A8440}" destId="{88E045F4-256D-4995-B71E-66231D028FBB}" srcOrd="4" destOrd="0" parTransId="{5DF9C3B9-1A91-48E6-8D7C-C6CB678464AC}" sibTransId="{219B176B-1F67-43C8-B596-D07C6DEA1BC2}"/>
    <dgm:cxn modelId="{A4C89DC6-AB45-DC4F-9C96-9734348E36F0}" type="presOf" srcId="{536AB3E9-B92C-4FDA-A45E-1D60F01449E5}" destId="{297FC73C-513E-ED49-8D18-C981CF818D14}" srcOrd="0" destOrd="0" presId="urn:microsoft.com/office/officeart/2005/8/layout/vList2"/>
    <dgm:cxn modelId="{68C424E8-D99E-4674-BDEE-A84EFC6B3F6E}" srcId="{D567882F-C1A8-4A20-9990-7369250A8440}" destId="{0AFF4293-8FFB-4F17-9F76-F20D99EEC056}" srcOrd="2" destOrd="0" parTransId="{DB5A7B65-465F-415B-85F2-C5764009E5F1}" sibTransId="{E11C7C60-A8DC-4C73-99F0-CF224DD7115A}"/>
    <dgm:cxn modelId="{7C8062F4-4699-C546-A206-074278D257F0}" type="presOf" srcId="{D567882F-C1A8-4A20-9990-7369250A8440}" destId="{DB62D892-AFCA-2C41-8F01-B6A32C4B5C63}" srcOrd="0" destOrd="0" presId="urn:microsoft.com/office/officeart/2005/8/layout/vList2"/>
    <dgm:cxn modelId="{3F9D5013-BA05-C24E-8DFD-BAA766F02256}" type="presParOf" srcId="{DB62D892-AFCA-2C41-8F01-B6A32C4B5C63}" destId="{E848A732-332B-E14E-9E35-5A3EBB84AE12}" srcOrd="0" destOrd="0" presId="urn:microsoft.com/office/officeart/2005/8/layout/vList2"/>
    <dgm:cxn modelId="{0A12D913-8AC6-3E44-AEE8-7F6568DCDEC8}" type="presParOf" srcId="{DB62D892-AFCA-2C41-8F01-B6A32C4B5C63}" destId="{3FC8D35A-DB15-184D-98B1-DC9DD0B36E17}" srcOrd="1" destOrd="0" presId="urn:microsoft.com/office/officeart/2005/8/layout/vList2"/>
    <dgm:cxn modelId="{7382C516-42BD-414E-9F9E-A45FA971BCC3}" type="presParOf" srcId="{DB62D892-AFCA-2C41-8F01-B6A32C4B5C63}" destId="{297FC73C-513E-ED49-8D18-C981CF818D14}" srcOrd="2" destOrd="0" presId="urn:microsoft.com/office/officeart/2005/8/layout/vList2"/>
    <dgm:cxn modelId="{D4458803-51B9-C04F-B005-1704458876FA}" type="presParOf" srcId="{DB62D892-AFCA-2C41-8F01-B6A32C4B5C63}" destId="{8560E2F0-CACE-DD4C-BD8B-D4CB305260D1}" srcOrd="3" destOrd="0" presId="urn:microsoft.com/office/officeart/2005/8/layout/vList2"/>
    <dgm:cxn modelId="{93F9F6E0-8DEC-964D-BA59-2DCC1317297C}" type="presParOf" srcId="{DB62D892-AFCA-2C41-8F01-B6A32C4B5C63}" destId="{FCFA5486-DFE7-0B4D-9A17-EF0ACB94B94B}" srcOrd="4" destOrd="0" presId="urn:microsoft.com/office/officeart/2005/8/layout/vList2"/>
    <dgm:cxn modelId="{9EF05450-EA57-2140-8A00-75E78FCEB84E}" type="presParOf" srcId="{DB62D892-AFCA-2C41-8F01-B6A32C4B5C63}" destId="{7F6C8BB2-D62C-DB4B-B6C6-9CA16571D83E}" srcOrd="5" destOrd="0" presId="urn:microsoft.com/office/officeart/2005/8/layout/vList2"/>
    <dgm:cxn modelId="{0A77E69E-E5FA-164B-A931-7EC16DD63A34}" type="presParOf" srcId="{DB62D892-AFCA-2C41-8F01-B6A32C4B5C63}" destId="{6E1980E0-62C2-E942-A0FE-22706CA1515F}" srcOrd="6" destOrd="0" presId="urn:microsoft.com/office/officeart/2005/8/layout/vList2"/>
    <dgm:cxn modelId="{AFEA203D-25A2-CB4A-BCFE-D24570FBF431}" type="presParOf" srcId="{DB62D892-AFCA-2C41-8F01-B6A32C4B5C63}" destId="{EE00BC17-2A65-6644-AF85-AEC0F4B277BE}" srcOrd="7" destOrd="0" presId="urn:microsoft.com/office/officeart/2005/8/layout/vList2"/>
    <dgm:cxn modelId="{E1CF53D0-60B3-A940-92AE-F626EAECC591}" type="presParOf" srcId="{DB62D892-AFCA-2C41-8F01-B6A32C4B5C63}" destId="{9C71B708-A0AD-5746-90BE-91431160469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4070A5-2E17-4F6E-AD67-9289E594EF63}" type="doc">
      <dgm:prSet loTypeId="urn:microsoft.com/office/officeart/2005/8/layout/list1" loCatId="list" qsTypeId="urn:microsoft.com/office/officeart/2005/8/quickstyle/simple5" qsCatId="simple" csTypeId="urn:microsoft.com/office/officeart/2005/8/colors/accent0_3" csCatId="mainScheme"/>
      <dgm:spPr/>
      <dgm:t>
        <a:bodyPr/>
        <a:lstStyle/>
        <a:p>
          <a:endParaRPr lang="en-US"/>
        </a:p>
      </dgm:t>
    </dgm:pt>
    <dgm:pt modelId="{793C9EA7-ED54-444E-9B96-C7F5158EEA0B}">
      <dgm:prSet/>
      <dgm:spPr/>
      <dgm:t>
        <a:bodyPr/>
        <a:lstStyle/>
        <a:p>
          <a:r>
            <a:rPr lang="uk-UA" b="1">
              <a:latin typeface="Times New Roman" panose="02020603050405020304" pitchFamily="18" charset="0"/>
              <a:cs typeface="Times New Roman" panose="02020603050405020304" pitchFamily="18" charset="0"/>
            </a:rPr>
            <a:t>Валова рентабельність</a:t>
          </a:r>
          <a:endParaRPr lang="en-US">
            <a:latin typeface="Times New Roman" panose="02020603050405020304" pitchFamily="18" charset="0"/>
            <a:cs typeface="Times New Roman" panose="02020603050405020304" pitchFamily="18" charset="0"/>
          </a:endParaRPr>
        </a:p>
      </dgm:t>
    </dgm:pt>
    <dgm:pt modelId="{46F1538A-C3FA-4877-8DA1-72387482CF18}" type="parTrans" cxnId="{FACE0F85-A0F1-4C67-AA24-D170301E3688}">
      <dgm:prSet/>
      <dgm:spPr/>
      <dgm:t>
        <a:bodyPr/>
        <a:lstStyle/>
        <a:p>
          <a:endParaRPr lang="en-US">
            <a:latin typeface="Times New Roman" panose="02020603050405020304" pitchFamily="18" charset="0"/>
            <a:cs typeface="Times New Roman" panose="02020603050405020304" pitchFamily="18" charset="0"/>
          </a:endParaRPr>
        </a:p>
      </dgm:t>
    </dgm:pt>
    <dgm:pt modelId="{B1F38A2B-3602-4F29-833A-584F5B7F7A92}" type="sibTrans" cxnId="{FACE0F85-A0F1-4C67-AA24-D170301E3688}">
      <dgm:prSet/>
      <dgm:spPr/>
      <dgm:t>
        <a:bodyPr/>
        <a:lstStyle/>
        <a:p>
          <a:endParaRPr lang="en-US">
            <a:latin typeface="Times New Roman" panose="02020603050405020304" pitchFamily="18" charset="0"/>
            <a:cs typeface="Times New Roman" panose="02020603050405020304" pitchFamily="18" charset="0"/>
          </a:endParaRPr>
        </a:p>
      </dgm:t>
    </dgm:pt>
    <dgm:pt modelId="{21E82C81-826D-4A95-92AA-7C3331E28619}">
      <dgm:prSet/>
      <dgm:spPr/>
      <dgm:t>
        <a:bodyPr/>
        <a:lstStyle/>
        <a:p>
          <a:r>
            <a:rPr lang="uk-UA" b="1">
              <a:latin typeface="Times New Roman" panose="02020603050405020304" pitchFamily="18" charset="0"/>
              <a:cs typeface="Times New Roman" panose="02020603050405020304" pitchFamily="18" charset="0"/>
            </a:rPr>
            <a:t>Рентабельність операційної діяльності</a:t>
          </a:r>
          <a:endParaRPr lang="en-US">
            <a:latin typeface="Times New Roman" panose="02020603050405020304" pitchFamily="18" charset="0"/>
            <a:cs typeface="Times New Roman" panose="02020603050405020304" pitchFamily="18" charset="0"/>
          </a:endParaRPr>
        </a:p>
      </dgm:t>
    </dgm:pt>
    <dgm:pt modelId="{81D10D18-23DC-4D89-B847-45C168397192}" type="parTrans" cxnId="{4FAA9752-467C-4E96-A439-0CA39FAFBE1B}">
      <dgm:prSet/>
      <dgm:spPr/>
      <dgm:t>
        <a:bodyPr/>
        <a:lstStyle/>
        <a:p>
          <a:endParaRPr lang="en-US">
            <a:latin typeface="Times New Roman" panose="02020603050405020304" pitchFamily="18" charset="0"/>
            <a:cs typeface="Times New Roman" panose="02020603050405020304" pitchFamily="18" charset="0"/>
          </a:endParaRPr>
        </a:p>
      </dgm:t>
    </dgm:pt>
    <dgm:pt modelId="{CB9C2BE9-87F2-4610-96FC-904F78FF5F10}" type="sibTrans" cxnId="{4FAA9752-467C-4E96-A439-0CA39FAFBE1B}">
      <dgm:prSet/>
      <dgm:spPr/>
      <dgm:t>
        <a:bodyPr/>
        <a:lstStyle/>
        <a:p>
          <a:endParaRPr lang="en-US">
            <a:latin typeface="Times New Roman" panose="02020603050405020304" pitchFamily="18" charset="0"/>
            <a:cs typeface="Times New Roman" panose="02020603050405020304" pitchFamily="18" charset="0"/>
          </a:endParaRPr>
        </a:p>
      </dgm:t>
    </dgm:pt>
    <dgm:pt modelId="{303783AA-6646-4CF2-B5C1-5D26D0CA7BF5}">
      <dgm:prSet/>
      <dgm:spPr/>
      <dgm:t>
        <a:bodyPr/>
        <a:lstStyle/>
        <a:p>
          <a:r>
            <a:rPr lang="uk-UA" b="1">
              <a:latin typeface="Times New Roman" panose="02020603050405020304" pitchFamily="18" charset="0"/>
              <a:cs typeface="Times New Roman" panose="02020603050405020304" pitchFamily="18" charset="0"/>
            </a:rPr>
            <a:t>Рентабельність звичайної діяльності</a:t>
          </a:r>
          <a:endParaRPr lang="en-US">
            <a:latin typeface="Times New Roman" panose="02020603050405020304" pitchFamily="18" charset="0"/>
            <a:cs typeface="Times New Roman" panose="02020603050405020304" pitchFamily="18" charset="0"/>
          </a:endParaRPr>
        </a:p>
      </dgm:t>
    </dgm:pt>
    <dgm:pt modelId="{193C61B9-016F-4156-ACBA-9A14EE1365A0}" type="parTrans" cxnId="{D6D3FFFC-C01F-4EC7-A525-6114B1AA68B0}">
      <dgm:prSet/>
      <dgm:spPr/>
      <dgm:t>
        <a:bodyPr/>
        <a:lstStyle/>
        <a:p>
          <a:endParaRPr lang="en-US">
            <a:latin typeface="Times New Roman" panose="02020603050405020304" pitchFamily="18" charset="0"/>
            <a:cs typeface="Times New Roman" panose="02020603050405020304" pitchFamily="18" charset="0"/>
          </a:endParaRPr>
        </a:p>
      </dgm:t>
    </dgm:pt>
    <dgm:pt modelId="{0D8827FE-6FA4-4FC9-891C-4E9CACDDA322}" type="sibTrans" cxnId="{D6D3FFFC-C01F-4EC7-A525-6114B1AA68B0}">
      <dgm:prSet/>
      <dgm:spPr/>
      <dgm:t>
        <a:bodyPr/>
        <a:lstStyle/>
        <a:p>
          <a:endParaRPr lang="en-US">
            <a:latin typeface="Times New Roman" panose="02020603050405020304" pitchFamily="18" charset="0"/>
            <a:cs typeface="Times New Roman" panose="02020603050405020304" pitchFamily="18" charset="0"/>
          </a:endParaRPr>
        </a:p>
      </dgm:t>
    </dgm:pt>
    <dgm:pt modelId="{2761BE4E-54F0-46B5-8897-6DE98AA3B636}">
      <dgm:prSet/>
      <dgm:spPr/>
      <dgm:t>
        <a:bodyPr/>
        <a:lstStyle/>
        <a:p>
          <a:r>
            <a:rPr lang="uk-UA" b="1">
              <a:latin typeface="Times New Roman" panose="02020603050405020304" pitchFamily="18" charset="0"/>
              <a:cs typeface="Times New Roman" panose="02020603050405020304" pitchFamily="18" charset="0"/>
            </a:rPr>
            <a:t>Рентабельність продажів</a:t>
          </a:r>
          <a:endParaRPr lang="en-US">
            <a:latin typeface="Times New Roman" panose="02020603050405020304" pitchFamily="18" charset="0"/>
            <a:cs typeface="Times New Roman" panose="02020603050405020304" pitchFamily="18" charset="0"/>
          </a:endParaRPr>
        </a:p>
      </dgm:t>
    </dgm:pt>
    <dgm:pt modelId="{21A6BBEA-D199-48BB-8E6A-A44F4A6341A2}" type="parTrans" cxnId="{186F7149-3B1D-4761-88DA-786B74C9F116}">
      <dgm:prSet/>
      <dgm:spPr/>
      <dgm:t>
        <a:bodyPr/>
        <a:lstStyle/>
        <a:p>
          <a:endParaRPr lang="en-US">
            <a:latin typeface="Times New Roman" panose="02020603050405020304" pitchFamily="18" charset="0"/>
            <a:cs typeface="Times New Roman" panose="02020603050405020304" pitchFamily="18" charset="0"/>
          </a:endParaRPr>
        </a:p>
      </dgm:t>
    </dgm:pt>
    <dgm:pt modelId="{361921C3-B1AD-4260-B18A-F1E29B0B65C7}" type="sibTrans" cxnId="{186F7149-3B1D-4761-88DA-786B74C9F116}">
      <dgm:prSet/>
      <dgm:spPr/>
      <dgm:t>
        <a:bodyPr/>
        <a:lstStyle/>
        <a:p>
          <a:endParaRPr lang="en-US">
            <a:latin typeface="Times New Roman" panose="02020603050405020304" pitchFamily="18" charset="0"/>
            <a:cs typeface="Times New Roman" panose="02020603050405020304" pitchFamily="18" charset="0"/>
          </a:endParaRPr>
        </a:p>
      </dgm:t>
    </dgm:pt>
    <dgm:pt modelId="{18FE8CD3-7791-2345-B2F6-6538B4B54B18}" type="pres">
      <dgm:prSet presAssocID="{FE4070A5-2E17-4F6E-AD67-9289E594EF63}" presName="linear" presStyleCnt="0">
        <dgm:presLayoutVars>
          <dgm:dir/>
          <dgm:animLvl val="lvl"/>
          <dgm:resizeHandles val="exact"/>
        </dgm:presLayoutVars>
      </dgm:prSet>
      <dgm:spPr/>
    </dgm:pt>
    <dgm:pt modelId="{87E2C421-9BB8-1C4A-BEB0-58F8F40BE446}" type="pres">
      <dgm:prSet presAssocID="{793C9EA7-ED54-444E-9B96-C7F5158EEA0B}" presName="parentLin" presStyleCnt="0"/>
      <dgm:spPr/>
    </dgm:pt>
    <dgm:pt modelId="{CE73BC7F-B3C2-3842-9B80-1AE4B2D3C4E6}" type="pres">
      <dgm:prSet presAssocID="{793C9EA7-ED54-444E-9B96-C7F5158EEA0B}" presName="parentLeftMargin" presStyleLbl="node1" presStyleIdx="0" presStyleCnt="4"/>
      <dgm:spPr/>
    </dgm:pt>
    <dgm:pt modelId="{70987892-9A71-A746-B9B6-5C35FCFF8FB8}" type="pres">
      <dgm:prSet presAssocID="{793C9EA7-ED54-444E-9B96-C7F5158EEA0B}" presName="parentText" presStyleLbl="node1" presStyleIdx="0" presStyleCnt="4">
        <dgm:presLayoutVars>
          <dgm:chMax val="0"/>
          <dgm:bulletEnabled val="1"/>
        </dgm:presLayoutVars>
      </dgm:prSet>
      <dgm:spPr/>
    </dgm:pt>
    <dgm:pt modelId="{56877183-F526-4C46-A6E4-B1C988E8EA54}" type="pres">
      <dgm:prSet presAssocID="{793C9EA7-ED54-444E-9B96-C7F5158EEA0B}" presName="negativeSpace" presStyleCnt="0"/>
      <dgm:spPr/>
    </dgm:pt>
    <dgm:pt modelId="{53E0E38A-5FFA-674D-A7CC-3AA1E874CCF5}" type="pres">
      <dgm:prSet presAssocID="{793C9EA7-ED54-444E-9B96-C7F5158EEA0B}" presName="childText" presStyleLbl="conFgAcc1" presStyleIdx="0" presStyleCnt="4">
        <dgm:presLayoutVars>
          <dgm:bulletEnabled val="1"/>
        </dgm:presLayoutVars>
      </dgm:prSet>
      <dgm:spPr/>
    </dgm:pt>
    <dgm:pt modelId="{D3087AFE-850B-4045-8668-C06DC44B5437}" type="pres">
      <dgm:prSet presAssocID="{B1F38A2B-3602-4F29-833A-584F5B7F7A92}" presName="spaceBetweenRectangles" presStyleCnt="0"/>
      <dgm:spPr/>
    </dgm:pt>
    <dgm:pt modelId="{55BC2663-D902-4742-AAD6-BAC086184D8B}" type="pres">
      <dgm:prSet presAssocID="{21E82C81-826D-4A95-92AA-7C3331E28619}" presName="parentLin" presStyleCnt="0"/>
      <dgm:spPr/>
    </dgm:pt>
    <dgm:pt modelId="{4931C7F3-87FA-644A-AE95-ACB81051CDBC}" type="pres">
      <dgm:prSet presAssocID="{21E82C81-826D-4A95-92AA-7C3331E28619}" presName="parentLeftMargin" presStyleLbl="node1" presStyleIdx="0" presStyleCnt="4"/>
      <dgm:spPr/>
    </dgm:pt>
    <dgm:pt modelId="{1F4E6F32-A11A-674B-8477-14DA5DDC5945}" type="pres">
      <dgm:prSet presAssocID="{21E82C81-826D-4A95-92AA-7C3331E28619}" presName="parentText" presStyleLbl="node1" presStyleIdx="1" presStyleCnt="4">
        <dgm:presLayoutVars>
          <dgm:chMax val="0"/>
          <dgm:bulletEnabled val="1"/>
        </dgm:presLayoutVars>
      </dgm:prSet>
      <dgm:spPr/>
    </dgm:pt>
    <dgm:pt modelId="{2CA3AE35-F034-3647-A6FC-17F68B786CD5}" type="pres">
      <dgm:prSet presAssocID="{21E82C81-826D-4A95-92AA-7C3331E28619}" presName="negativeSpace" presStyleCnt="0"/>
      <dgm:spPr/>
    </dgm:pt>
    <dgm:pt modelId="{2FDF15EF-2CA3-7F44-B8C9-F690124AF9BC}" type="pres">
      <dgm:prSet presAssocID="{21E82C81-826D-4A95-92AA-7C3331E28619}" presName="childText" presStyleLbl="conFgAcc1" presStyleIdx="1" presStyleCnt="4">
        <dgm:presLayoutVars>
          <dgm:bulletEnabled val="1"/>
        </dgm:presLayoutVars>
      </dgm:prSet>
      <dgm:spPr/>
    </dgm:pt>
    <dgm:pt modelId="{5D042BB3-47BF-1942-94C7-F7A877392D3B}" type="pres">
      <dgm:prSet presAssocID="{CB9C2BE9-87F2-4610-96FC-904F78FF5F10}" presName="spaceBetweenRectangles" presStyleCnt="0"/>
      <dgm:spPr/>
    </dgm:pt>
    <dgm:pt modelId="{05EA2665-452B-0B45-8810-0F99503CA3EF}" type="pres">
      <dgm:prSet presAssocID="{303783AA-6646-4CF2-B5C1-5D26D0CA7BF5}" presName="parentLin" presStyleCnt="0"/>
      <dgm:spPr/>
    </dgm:pt>
    <dgm:pt modelId="{51857CD4-99BF-2140-ADBC-0826EB521E24}" type="pres">
      <dgm:prSet presAssocID="{303783AA-6646-4CF2-B5C1-5D26D0CA7BF5}" presName="parentLeftMargin" presStyleLbl="node1" presStyleIdx="1" presStyleCnt="4"/>
      <dgm:spPr/>
    </dgm:pt>
    <dgm:pt modelId="{9E2BC9E1-57B9-FB4B-8B86-25FBE8E3501E}" type="pres">
      <dgm:prSet presAssocID="{303783AA-6646-4CF2-B5C1-5D26D0CA7BF5}" presName="parentText" presStyleLbl="node1" presStyleIdx="2" presStyleCnt="4">
        <dgm:presLayoutVars>
          <dgm:chMax val="0"/>
          <dgm:bulletEnabled val="1"/>
        </dgm:presLayoutVars>
      </dgm:prSet>
      <dgm:spPr/>
    </dgm:pt>
    <dgm:pt modelId="{A664D62B-141D-F14D-8934-9151B50ED25A}" type="pres">
      <dgm:prSet presAssocID="{303783AA-6646-4CF2-B5C1-5D26D0CA7BF5}" presName="negativeSpace" presStyleCnt="0"/>
      <dgm:spPr/>
    </dgm:pt>
    <dgm:pt modelId="{CDD8EC3F-CF05-0146-8AC6-C6F932EBD435}" type="pres">
      <dgm:prSet presAssocID="{303783AA-6646-4CF2-B5C1-5D26D0CA7BF5}" presName="childText" presStyleLbl="conFgAcc1" presStyleIdx="2" presStyleCnt="4">
        <dgm:presLayoutVars>
          <dgm:bulletEnabled val="1"/>
        </dgm:presLayoutVars>
      </dgm:prSet>
      <dgm:spPr/>
    </dgm:pt>
    <dgm:pt modelId="{2758A85A-C3ED-8D48-9B8D-87553E97F941}" type="pres">
      <dgm:prSet presAssocID="{0D8827FE-6FA4-4FC9-891C-4E9CACDDA322}" presName="spaceBetweenRectangles" presStyleCnt="0"/>
      <dgm:spPr/>
    </dgm:pt>
    <dgm:pt modelId="{B55B3A6B-D492-E744-A0DE-8BE8351A7E72}" type="pres">
      <dgm:prSet presAssocID="{2761BE4E-54F0-46B5-8897-6DE98AA3B636}" presName="parentLin" presStyleCnt="0"/>
      <dgm:spPr/>
    </dgm:pt>
    <dgm:pt modelId="{AC145F66-457E-C843-90AD-759F36D7E439}" type="pres">
      <dgm:prSet presAssocID="{2761BE4E-54F0-46B5-8897-6DE98AA3B636}" presName="parentLeftMargin" presStyleLbl="node1" presStyleIdx="2" presStyleCnt="4"/>
      <dgm:spPr/>
    </dgm:pt>
    <dgm:pt modelId="{7CF13662-5367-3F45-8528-3C480A60AACA}" type="pres">
      <dgm:prSet presAssocID="{2761BE4E-54F0-46B5-8897-6DE98AA3B636}" presName="parentText" presStyleLbl="node1" presStyleIdx="3" presStyleCnt="4">
        <dgm:presLayoutVars>
          <dgm:chMax val="0"/>
          <dgm:bulletEnabled val="1"/>
        </dgm:presLayoutVars>
      </dgm:prSet>
      <dgm:spPr/>
    </dgm:pt>
    <dgm:pt modelId="{99A97C8C-F2EC-4244-AF57-A13F86245676}" type="pres">
      <dgm:prSet presAssocID="{2761BE4E-54F0-46B5-8897-6DE98AA3B636}" presName="negativeSpace" presStyleCnt="0"/>
      <dgm:spPr/>
    </dgm:pt>
    <dgm:pt modelId="{E338D2C4-82A7-C74E-8008-633BC1DB7EA0}" type="pres">
      <dgm:prSet presAssocID="{2761BE4E-54F0-46B5-8897-6DE98AA3B636}" presName="childText" presStyleLbl="conFgAcc1" presStyleIdx="3" presStyleCnt="4">
        <dgm:presLayoutVars>
          <dgm:bulletEnabled val="1"/>
        </dgm:presLayoutVars>
      </dgm:prSet>
      <dgm:spPr/>
    </dgm:pt>
  </dgm:ptLst>
  <dgm:cxnLst>
    <dgm:cxn modelId="{C57ACC31-D3E8-9443-A4B9-3631D38795FF}" type="presOf" srcId="{303783AA-6646-4CF2-B5C1-5D26D0CA7BF5}" destId="{9E2BC9E1-57B9-FB4B-8B86-25FBE8E3501E}" srcOrd="1" destOrd="0" presId="urn:microsoft.com/office/officeart/2005/8/layout/list1"/>
    <dgm:cxn modelId="{186F7149-3B1D-4761-88DA-786B74C9F116}" srcId="{FE4070A5-2E17-4F6E-AD67-9289E594EF63}" destId="{2761BE4E-54F0-46B5-8897-6DE98AA3B636}" srcOrd="3" destOrd="0" parTransId="{21A6BBEA-D199-48BB-8E6A-A44F4A6341A2}" sibTransId="{361921C3-B1AD-4260-B18A-F1E29B0B65C7}"/>
    <dgm:cxn modelId="{4FAA9752-467C-4E96-A439-0CA39FAFBE1B}" srcId="{FE4070A5-2E17-4F6E-AD67-9289E594EF63}" destId="{21E82C81-826D-4A95-92AA-7C3331E28619}" srcOrd="1" destOrd="0" parTransId="{81D10D18-23DC-4D89-B847-45C168397192}" sibTransId="{CB9C2BE9-87F2-4610-96FC-904F78FF5F10}"/>
    <dgm:cxn modelId="{B811B65C-FFFF-1544-B6AA-DB6F85CBA99E}" type="presOf" srcId="{2761BE4E-54F0-46B5-8897-6DE98AA3B636}" destId="{7CF13662-5367-3F45-8528-3C480A60AACA}" srcOrd="1" destOrd="0" presId="urn:microsoft.com/office/officeart/2005/8/layout/list1"/>
    <dgm:cxn modelId="{BAABED62-6B05-7646-AA52-D39684EF4759}" type="presOf" srcId="{793C9EA7-ED54-444E-9B96-C7F5158EEA0B}" destId="{70987892-9A71-A746-B9B6-5C35FCFF8FB8}" srcOrd="1" destOrd="0" presId="urn:microsoft.com/office/officeart/2005/8/layout/list1"/>
    <dgm:cxn modelId="{68A91367-8D31-EA4D-B8CB-24C72DDE29CE}" type="presOf" srcId="{FE4070A5-2E17-4F6E-AD67-9289E594EF63}" destId="{18FE8CD3-7791-2345-B2F6-6538B4B54B18}" srcOrd="0" destOrd="0" presId="urn:microsoft.com/office/officeart/2005/8/layout/list1"/>
    <dgm:cxn modelId="{D752AC83-17D1-A042-8F98-882958876573}" type="presOf" srcId="{2761BE4E-54F0-46B5-8897-6DE98AA3B636}" destId="{AC145F66-457E-C843-90AD-759F36D7E439}" srcOrd="0" destOrd="0" presId="urn:microsoft.com/office/officeart/2005/8/layout/list1"/>
    <dgm:cxn modelId="{FACE0F85-A0F1-4C67-AA24-D170301E3688}" srcId="{FE4070A5-2E17-4F6E-AD67-9289E594EF63}" destId="{793C9EA7-ED54-444E-9B96-C7F5158EEA0B}" srcOrd="0" destOrd="0" parTransId="{46F1538A-C3FA-4877-8DA1-72387482CF18}" sibTransId="{B1F38A2B-3602-4F29-833A-584F5B7F7A92}"/>
    <dgm:cxn modelId="{6B56F887-F73B-9248-BD99-00B2AA629BE4}" type="presOf" srcId="{21E82C81-826D-4A95-92AA-7C3331E28619}" destId="{1F4E6F32-A11A-674B-8477-14DA5DDC5945}" srcOrd="1" destOrd="0" presId="urn:microsoft.com/office/officeart/2005/8/layout/list1"/>
    <dgm:cxn modelId="{2680C1BA-1DD7-E24E-AF18-108BF836B597}" type="presOf" srcId="{793C9EA7-ED54-444E-9B96-C7F5158EEA0B}" destId="{CE73BC7F-B3C2-3842-9B80-1AE4B2D3C4E6}" srcOrd="0" destOrd="0" presId="urn:microsoft.com/office/officeart/2005/8/layout/list1"/>
    <dgm:cxn modelId="{63CB1ADF-85D2-5348-B299-5E06AEE461F0}" type="presOf" srcId="{303783AA-6646-4CF2-B5C1-5D26D0CA7BF5}" destId="{51857CD4-99BF-2140-ADBC-0826EB521E24}" srcOrd="0" destOrd="0" presId="urn:microsoft.com/office/officeart/2005/8/layout/list1"/>
    <dgm:cxn modelId="{1D327AF4-5400-7D4D-90C2-80438F3BEA73}" type="presOf" srcId="{21E82C81-826D-4A95-92AA-7C3331E28619}" destId="{4931C7F3-87FA-644A-AE95-ACB81051CDBC}" srcOrd="0" destOrd="0" presId="urn:microsoft.com/office/officeart/2005/8/layout/list1"/>
    <dgm:cxn modelId="{D6D3FFFC-C01F-4EC7-A525-6114B1AA68B0}" srcId="{FE4070A5-2E17-4F6E-AD67-9289E594EF63}" destId="{303783AA-6646-4CF2-B5C1-5D26D0CA7BF5}" srcOrd="2" destOrd="0" parTransId="{193C61B9-016F-4156-ACBA-9A14EE1365A0}" sibTransId="{0D8827FE-6FA4-4FC9-891C-4E9CACDDA322}"/>
    <dgm:cxn modelId="{1DFBD2A4-7ED0-BA4F-A213-E8CBD58FEBB5}" type="presParOf" srcId="{18FE8CD3-7791-2345-B2F6-6538B4B54B18}" destId="{87E2C421-9BB8-1C4A-BEB0-58F8F40BE446}" srcOrd="0" destOrd="0" presId="urn:microsoft.com/office/officeart/2005/8/layout/list1"/>
    <dgm:cxn modelId="{BAB33057-1F28-234B-8B80-ECDEE5D5DEC2}" type="presParOf" srcId="{87E2C421-9BB8-1C4A-BEB0-58F8F40BE446}" destId="{CE73BC7F-B3C2-3842-9B80-1AE4B2D3C4E6}" srcOrd="0" destOrd="0" presId="urn:microsoft.com/office/officeart/2005/8/layout/list1"/>
    <dgm:cxn modelId="{29FACF89-4FC8-9440-A185-47442CC26678}" type="presParOf" srcId="{87E2C421-9BB8-1C4A-BEB0-58F8F40BE446}" destId="{70987892-9A71-A746-B9B6-5C35FCFF8FB8}" srcOrd="1" destOrd="0" presId="urn:microsoft.com/office/officeart/2005/8/layout/list1"/>
    <dgm:cxn modelId="{5F9F3EB6-5E03-DB44-BD56-B008FAC08B13}" type="presParOf" srcId="{18FE8CD3-7791-2345-B2F6-6538B4B54B18}" destId="{56877183-F526-4C46-A6E4-B1C988E8EA54}" srcOrd="1" destOrd="0" presId="urn:microsoft.com/office/officeart/2005/8/layout/list1"/>
    <dgm:cxn modelId="{FCA2B036-77DB-7E40-B474-1A17F2F0DD24}" type="presParOf" srcId="{18FE8CD3-7791-2345-B2F6-6538B4B54B18}" destId="{53E0E38A-5FFA-674D-A7CC-3AA1E874CCF5}" srcOrd="2" destOrd="0" presId="urn:microsoft.com/office/officeart/2005/8/layout/list1"/>
    <dgm:cxn modelId="{1B2D19BE-4447-844C-9F18-8B08C034F178}" type="presParOf" srcId="{18FE8CD3-7791-2345-B2F6-6538B4B54B18}" destId="{D3087AFE-850B-4045-8668-C06DC44B5437}" srcOrd="3" destOrd="0" presId="urn:microsoft.com/office/officeart/2005/8/layout/list1"/>
    <dgm:cxn modelId="{B922B3F3-0811-E54A-A0DC-E4B811328C01}" type="presParOf" srcId="{18FE8CD3-7791-2345-B2F6-6538B4B54B18}" destId="{55BC2663-D902-4742-AAD6-BAC086184D8B}" srcOrd="4" destOrd="0" presId="urn:microsoft.com/office/officeart/2005/8/layout/list1"/>
    <dgm:cxn modelId="{F09D2852-2964-0A44-9D68-202A6F673477}" type="presParOf" srcId="{55BC2663-D902-4742-AAD6-BAC086184D8B}" destId="{4931C7F3-87FA-644A-AE95-ACB81051CDBC}" srcOrd="0" destOrd="0" presId="urn:microsoft.com/office/officeart/2005/8/layout/list1"/>
    <dgm:cxn modelId="{A7BF0A5A-BE8C-C746-A95E-C99BBE1CDE88}" type="presParOf" srcId="{55BC2663-D902-4742-AAD6-BAC086184D8B}" destId="{1F4E6F32-A11A-674B-8477-14DA5DDC5945}" srcOrd="1" destOrd="0" presId="urn:microsoft.com/office/officeart/2005/8/layout/list1"/>
    <dgm:cxn modelId="{67598900-ED2B-0A40-AE58-88DEB48323B7}" type="presParOf" srcId="{18FE8CD3-7791-2345-B2F6-6538B4B54B18}" destId="{2CA3AE35-F034-3647-A6FC-17F68B786CD5}" srcOrd="5" destOrd="0" presId="urn:microsoft.com/office/officeart/2005/8/layout/list1"/>
    <dgm:cxn modelId="{C7DAE053-D190-4F4D-8FE7-7CDE54FA3F17}" type="presParOf" srcId="{18FE8CD3-7791-2345-B2F6-6538B4B54B18}" destId="{2FDF15EF-2CA3-7F44-B8C9-F690124AF9BC}" srcOrd="6" destOrd="0" presId="urn:microsoft.com/office/officeart/2005/8/layout/list1"/>
    <dgm:cxn modelId="{1D0D4D12-C01C-A147-B562-0505E6E081CB}" type="presParOf" srcId="{18FE8CD3-7791-2345-B2F6-6538B4B54B18}" destId="{5D042BB3-47BF-1942-94C7-F7A877392D3B}" srcOrd="7" destOrd="0" presId="urn:microsoft.com/office/officeart/2005/8/layout/list1"/>
    <dgm:cxn modelId="{4EAE0756-30CD-B044-BCAA-A9BF30A44C70}" type="presParOf" srcId="{18FE8CD3-7791-2345-B2F6-6538B4B54B18}" destId="{05EA2665-452B-0B45-8810-0F99503CA3EF}" srcOrd="8" destOrd="0" presId="urn:microsoft.com/office/officeart/2005/8/layout/list1"/>
    <dgm:cxn modelId="{8B224DE8-803E-B244-98D6-1E017BAB9A63}" type="presParOf" srcId="{05EA2665-452B-0B45-8810-0F99503CA3EF}" destId="{51857CD4-99BF-2140-ADBC-0826EB521E24}" srcOrd="0" destOrd="0" presId="urn:microsoft.com/office/officeart/2005/8/layout/list1"/>
    <dgm:cxn modelId="{CF2C5064-3ED8-E042-8D2F-3B752C46ACC6}" type="presParOf" srcId="{05EA2665-452B-0B45-8810-0F99503CA3EF}" destId="{9E2BC9E1-57B9-FB4B-8B86-25FBE8E3501E}" srcOrd="1" destOrd="0" presId="urn:microsoft.com/office/officeart/2005/8/layout/list1"/>
    <dgm:cxn modelId="{D7840F40-F508-C742-B150-1F90BDAAB2EA}" type="presParOf" srcId="{18FE8CD3-7791-2345-B2F6-6538B4B54B18}" destId="{A664D62B-141D-F14D-8934-9151B50ED25A}" srcOrd="9" destOrd="0" presId="urn:microsoft.com/office/officeart/2005/8/layout/list1"/>
    <dgm:cxn modelId="{070F9DCF-4690-7E47-931F-58FF646EDDBD}" type="presParOf" srcId="{18FE8CD3-7791-2345-B2F6-6538B4B54B18}" destId="{CDD8EC3F-CF05-0146-8AC6-C6F932EBD435}" srcOrd="10" destOrd="0" presId="urn:microsoft.com/office/officeart/2005/8/layout/list1"/>
    <dgm:cxn modelId="{129CEA90-CB7D-1D4F-A7B7-880980592BA4}" type="presParOf" srcId="{18FE8CD3-7791-2345-B2F6-6538B4B54B18}" destId="{2758A85A-C3ED-8D48-9B8D-87553E97F941}" srcOrd="11" destOrd="0" presId="urn:microsoft.com/office/officeart/2005/8/layout/list1"/>
    <dgm:cxn modelId="{A4F65896-DC75-C240-A246-2F3615E79D91}" type="presParOf" srcId="{18FE8CD3-7791-2345-B2F6-6538B4B54B18}" destId="{B55B3A6B-D492-E744-A0DE-8BE8351A7E72}" srcOrd="12" destOrd="0" presId="urn:microsoft.com/office/officeart/2005/8/layout/list1"/>
    <dgm:cxn modelId="{F20591B3-C7E1-D646-BCB7-140AAB10E449}" type="presParOf" srcId="{B55B3A6B-D492-E744-A0DE-8BE8351A7E72}" destId="{AC145F66-457E-C843-90AD-759F36D7E439}" srcOrd="0" destOrd="0" presId="urn:microsoft.com/office/officeart/2005/8/layout/list1"/>
    <dgm:cxn modelId="{033185BD-8FA7-444E-89F6-25AAA9FEDDBC}" type="presParOf" srcId="{B55B3A6B-D492-E744-A0DE-8BE8351A7E72}" destId="{7CF13662-5367-3F45-8528-3C480A60AACA}" srcOrd="1" destOrd="0" presId="urn:microsoft.com/office/officeart/2005/8/layout/list1"/>
    <dgm:cxn modelId="{96C3552B-8DAE-1F4F-902D-BE2547D62736}" type="presParOf" srcId="{18FE8CD3-7791-2345-B2F6-6538B4B54B18}" destId="{99A97C8C-F2EC-4244-AF57-A13F86245676}" srcOrd="13" destOrd="0" presId="urn:microsoft.com/office/officeart/2005/8/layout/list1"/>
    <dgm:cxn modelId="{EA114C0A-9939-EE47-9992-9B76619D9189}" type="presParOf" srcId="{18FE8CD3-7791-2345-B2F6-6538B4B54B18}" destId="{E338D2C4-82A7-C74E-8008-633BC1DB7EA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95C5C-FE4A-7342-90A6-416E86CCFCC8}">
      <dsp:nvSpPr>
        <dsp:cNvPr id="0" name=""/>
        <dsp:cNvSpPr/>
      </dsp:nvSpPr>
      <dsp:spPr>
        <a:xfrm>
          <a:off x="0" y="23932"/>
          <a:ext cx="8987404" cy="114250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ru-RU" sz="3100" kern="1200">
              <a:latin typeface="Times New Roman" panose="02020603050405020304" pitchFamily="18" charset="0"/>
              <a:cs typeface="Times New Roman" panose="02020603050405020304" pitchFamily="18" charset="0"/>
            </a:rPr>
            <a:t>а)   нульового проекту – який передбачає утворення нового виробництва;</a:t>
          </a:r>
          <a:endParaRPr lang="en-US" sz="3100" kern="1200">
            <a:latin typeface="Times New Roman" panose="02020603050405020304" pitchFamily="18" charset="0"/>
            <a:cs typeface="Times New Roman" panose="02020603050405020304" pitchFamily="18" charset="0"/>
          </a:endParaRPr>
        </a:p>
      </dsp:txBody>
      <dsp:txXfrm>
        <a:off x="55772" y="79704"/>
        <a:ext cx="8875860" cy="1030961"/>
      </dsp:txXfrm>
    </dsp:sp>
    <dsp:sp modelId="{5570A31F-0D0A-C248-A360-0560A8CC010D}">
      <dsp:nvSpPr>
        <dsp:cNvPr id="0" name=""/>
        <dsp:cNvSpPr/>
      </dsp:nvSpPr>
      <dsp:spPr>
        <a:xfrm>
          <a:off x="0" y="1255718"/>
          <a:ext cx="8987404" cy="1142505"/>
        </a:xfrm>
        <a:prstGeom prst="roundRect">
          <a:avLst/>
        </a:prstGeom>
        <a:solidFill>
          <a:schemeClr val="accent2">
            <a:hueOff val="444793"/>
            <a:satOff val="-9942"/>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ru-RU" sz="3100" kern="1200">
              <a:latin typeface="Times New Roman" panose="02020603050405020304" pitchFamily="18" charset="0"/>
              <a:cs typeface="Times New Roman" panose="02020603050405020304" pitchFamily="18" charset="0"/>
            </a:rPr>
            <a:t>б)  реконструкції – впровадження передових технологій без зміни профілю підприємства;</a:t>
          </a:r>
          <a:endParaRPr lang="en-US" sz="3100" kern="1200">
            <a:latin typeface="Times New Roman" panose="02020603050405020304" pitchFamily="18" charset="0"/>
            <a:cs typeface="Times New Roman" panose="02020603050405020304" pitchFamily="18" charset="0"/>
          </a:endParaRPr>
        </a:p>
      </dsp:txBody>
      <dsp:txXfrm>
        <a:off x="55772" y="1311490"/>
        <a:ext cx="8875860" cy="1030961"/>
      </dsp:txXfrm>
    </dsp:sp>
    <dsp:sp modelId="{FC15E7D6-C9EC-CE4E-9CD3-33ED6D837362}">
      <dsp:nvSpPr>
        <dsp:cNvPr id="0" name=""/>
        <dsp:cNvSpPr/>
      </dsp:nvSpPr>
      <dsp:spPr>
        <a:xfrm>
          <a:off x="0" y="2487503"/>
          <a:ext cx="8987404" cy="1142505"/>
        </a:xfrm>
        <a:prstGeom prst="roundRect">
          <a:avLst/>
        </a:prstGeom>
        <a:solidFill>
          <a:schemeClr val="accent2">
            <a:hueOff val="889586"/>
            <a:satOff val="-19883"/>
            <a:lumOff val="-18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ru-RU" sz="3100" kern="1200">
              <a:latin typeface="Times New Roman" panose="02020603050405020304" pitchFamily="18" charset="0"/>
              <a:cs typeface="Times New Roman" panose="02020603050405020304" pitchFamily="18" charset="0"/>
            </a:rPr>
            <a:t>в)   перепрофілювання діючого підприємства.</a:t>
          </a:r>
          <a:endParaRPr lang="en-US" sz="3100" kern="1200">
            <a:latin typeface="Times New Roman" panose="02020603050405020304" pitchFamily="18" charset="0"/>
            <a:cs typeface="Times New Roman" panose="02020603050405020304" pitchFamily="18" charset="0"/>
          </a:endParaRPr>
        </a:p>
      </dsp:txBody>
      <dsp:txXfrm>
        <a:off x="55772" y="2543275"/>
        <a:ext cx="8875860" cy="1030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7C1F4-4837-2040-B084-D561FFAE2301}">
      <dsp:nvSpPr>
        <dsp:cNvPr id="0" name=""/>
        <dsp:cNvSpPr/>
      </dsp:nvSpPr>
      <dsp:spPr>
        <a:xfrm>
          <a:off x="0" y="36854"/>
          <a:ext cx="9675811" cy="100100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err="1">
              <a:latin typeface="Times New Roman" panose="02020603050405020304" pitchFamily="18" charset="0"/>
              <a:cs typeface="Times New Roman" panose="02020603050405020304" pitchFamily="18" charset="0"/>
            </a:rPr>
            <a:t>проектні</a:t>
          </a:r>
          <a:r>
            <a:rPr lang="ru-RU" sz="2700" kern="1200" dirty="0">
              <a:latin typeface="Times New Roman" panose="02020603050405020304" pitchFamily="18" charset="0"/>
              <a:cs typeface="Times New Roman" panose="02020603050405020304" pitchFamily="18" charset="0"/>
            </a:rPr>
            <a:t> </a:t>
          </a:r>
          <a:r>
            <a:rPr lang="ru-RU" sz="2700" kern="1200" dirty="0" err="1">
              <a:latin typeface="Times New Roman" panose="02020603050405020304" pitchFamily="18" charset="0"/>
              <a:cs typeface="Times New Roman" panose="02020603050405020304" pitchFamily="18" charset="0"/>
            </a:rPr>
            <a:t>матеріали</a:t>
          </a:r>
          <a:r>
            <a:rPr lang="ru-RU" sz="2700" kern="1200" dirty="0">
              <a:latin typeface="Times New Roman" panose="02020603050405020304" pitchFamily="18" charset="0"/>
              <a:cs typeface="Times New Roman" panose="02020603050405020304" pitchFamily="18" charset="0"/>
            </a:rPr>
            <a:t>;</a:t>
          </a:r>
          <a:endParaRPr lang="en-US" sz="2700" kern="1200" dirty="0">
            <a:latin typeface="Times New Roman" panose="02020603050405020304" pitchFamily="18" charset="0"/>
            <a:cs typeface="Times New Roman" panose="02020603050405020304" pitchFamily="18" charset="0"/>
          </a:endParaRPr>
        </a:p>
      </dsp:txBody>
      <dsp:txXfrm>
        <a:off x="48865" y="85719"/>
        <a:ext cx="9578081" cy="903278"/>
      </dsp:txXfrm>
    </dsp:sp>
    <dsp:sp modelId="{A9DE4519-47A1-2440-AB5E-094FEB2B79C4}">
      <dsp:nvSpPr>
        <dsp:cNvPr id="0" name=""/>
        <dsp:cNvSpPr/>
      </dsp:nvSpPr>
      <dsp:spPr>
        <a:xfrm>
          <a:off x="0" y="1115622"/>
          <a:ext cx="9675811" cy="100100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err="1">
              <a:latin typeface="Times New Roman" panose="02020603050405020304" pitchFamily="18" charset="0"/>
              <a:cs typeface="Times New Roman" panose="02020603050405020304" pitchFamily="18" charset="0"/>
            </a:rPr>
            <a:t>учасники</a:t>
          </a:r>
          <a:r>
            <a:rPr lang="ru-RU" sz="2700" kern="1200" dirty="0">
              <a:latin typeface="Times New Roman" panose="02020603050405020304" pitchFamily="18" charset="0"/>
              <a:cs typeface="Times New Roman" panose="02020603050405020304" pitchFamily="18" charset="0"/>
            </a:rPr>
            <a:t> та </a:t>
          </a:r>
          <a:r>
            <a:rPr lang="ru-RU" sz="2700" kern="1200" dirty="0" err="1">
              <a:latin typeface="Times New Roman" panose="02020603050405020304" pitchFamily="18" charset="0"/>
              <a:cs typeface="Times New Roman" panose="02020603050405020304" pitchFamily="18" charset="0"/>
            </a:rPr>
            <a:t>дії</a:t>
          </a:r>
          <a:r>
            <a:rPr lang="ru-RU" sz="2700" kern="1200" dirty="0">
              <a:latin typeface="Times New Roman" panose="02020603050405020304" pitchFamily="18" charset="0"/>
              <a:cs typeface="Times New Roman" panose="02020603050405020304" pitchFamily="18" charset="0"/>
            </a:rPr>
            <a:t>, </a:t>
          </a:r>
          <a:r>
            <a:rPr lang="ru-RU" sz="2700" kern="1200" dirty="0" err="1">
              <a:latin typeface="Times New Roman" panose="02020603050405020304" pitchFamily="18" charset="0"/>
              <a:cs typeface="Times New Roman" panose="02020603050405020304" pitchFamily="18" charset="0"/>
            </a:rPr>
            <a:t>які</a:t>
          </a:r>
          <a:r>
            <a:rPr lang="ru-RU" sz="2700" kern="1200" dirty="0">
              <a:latin typeface="Times New Roman" panose="02020603050405020304" pitchFamily="18" charset="0"/>
              <a:cs typeface="Times New Roman" panose="02020603050405020304" pitchFamily="18" charset="0"/>
            </a:rPr>
            <a:t> </a:t>
          </a:r>
          <a:r>
            <a:rPr lang="ru-RU" sz="2700" kern="1200" dirty="0" err="1">
              <a:latin typeface="Times New Roman" panose="02020603050405020304" pitchFamily="18" charset="0"/>
              <a:cs typeface="Times New Roman" panose="02020603050405020304" pitchFamily="18" charset="0"/>
            </a:rPr>
            <a:t>виконуються</a:t>
          </a:r>
          <a:r>
            <a:rPr lang="ru-RU" sz="2700" kern="1200" dirty="0">
              <a:latin typeface="Times New Roman" panose="02020603050405020304" pitchFamily="18" charset="0"/>
              <a:cs typeface="Times New Roman" panose="02020603050405020304" pitchFamily="18" charset="0"/>
            </a:rPr>
            <a:t> ними;</a:t>
          </a:r>
          <a:endParaRPr lang="en-US" sz="2700" kern="1200" dirty="0">
            <a:latin typeface="Times New Roman" panose="02020603050405020304" pitchFamily="18" charset="0"/>
            <a:cs typeface="Times New Roman" panose="02020603050405020304" pitchFamily="18" charset="0"/>
          </a:endParaRPr>
        </a:p>
      </dsp:txBody>
      <dsp:txXfrm>
        <a:off x="48865" y="1164487"/>
        <a:ext cx="9578081" cy="903278"/>
      </dsp:txXfrm>
    </dsp:sp>
    <dsp:sp modelId="{70C9BBEC-60FF-CA4C-9AE7-3D27133F6589}">
      <dsp:nvSpPr>
        <dsp:cNvPr id="0" name=""/>
        <dsp:cNvSpPr/>
      </dsp:nvSpPr>
      <dsp:spPr>
        <a:xfrm>
          <a:off x="0" y="2194391"/>
          <a:ext cx="9675811" cy="100100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err="1">
              <a:latin typeface="Times New Roman" panose="02020603050405020304" pitchFamily="18" charset="0"/>
              <a:cs typeface="Times New Roman" panose="02020603050405020304" pitchFamily="18" charset="0"/>
            </a:rPr>
            <a:t>організаційно-економічний</a:t>
          </a:r>
          <a:r>
            <a:rPr lang="ru-RU" sz="2700" kern="1200" dirty="0">
              <a:latin typeface="Times New Roman" panose="02020603050405020304" pitchFamily="18" charset="0"/>
              <a:cs typeface="Times New Roman" panose="02020603050405020304" pitchFamily="18" charset="0"/>
            </a:rPr>
            <a:t> </a:t>
          </a:r>
          <a:r>
            <a:rPr lang="ru-RU" sz="2700" kern="1200" dirty="0" err="1">
              <a:latin typeface="Times New Roman" panose="02020603050405020304" pitchFamily="18" charset="0"/>
              <a:cs typeface="Times New Roman" panose="02020603050405020304" pitchFamily="18" charset="0"/>
            </a:rPr>
            <a:t>механізм</a:t>
          </a:r>
          <a:r>
            <a:rPr lang="ru-RU" sz="2700" kern="1200" dirty="0">
              <a:latin typeface="Times New Roman" panose="02020603050405020304" pitchFamily="18" charset="0"/>
              <a:cs typeface="Times New Roman" panose="02020603050405020304" pitchFamily="18" charset="0"/>
            </a:rPr>
            <a:t> </a:t>
          </a:r>
          <a:r>
            <a:rPr lang="ru-RU" sz="2700" kern="1200" dirty="0" err="1">
              <a:latin typeface="Times New Roman" panose="02020603050405020304" pitchFamily="18" charset="0"/>
              <a:cs typeface="Times New Roman" panose="02020603050405020304" pitchFamily="18" charset="0"/>
            </a:rPr>
            <a:t>реалізації</a:t>
          </a:r>
          <a:r>
            <a:rPr lang="ru-RU" sz="2700" kern="1200" dirty="0">
              <a:latin typeface="Times New Roman" panose="02020603050405020304" pitchFamily="18" charset="0"/>
              <a:cs typeface="Times New Roman" panose="02020603050405020304" pitchFamily="18" charset="0"/>
            </a:rPr>
            <a:t> проекту (</a:t>
          </a:r>
          <a:r>
            <a:rPr lang="ru-RU" sz="2700" kern="1200" dirty="0" err="1">
              <a:latin typeface="Times New Roman" panose="02020603050405020304" pitchFamily="18" charset="0"/>
              <a:cs typeface="Times New Roman" panose="02020603050405020304" pitchFamily="18" charset="0"/>
            </a:rPr>
            <a:t>взаємодія</a:t>
          </a:r>
          <a:r>
            <a:rPr lang="ru-RU" sz="2700" kern="1200" dirty="0">
              <a:latin typeface="Times New Roman" panose="02020603050405020304" pitchFamily="18" charset="0"/>
              <a:cs typeface="Times New Roman" panose="02020603050405020304" pitchFamily="18" charset="0"/>
            </a:rPr>
            <a:t> </a:t>
          </a:r>
          <a:r>
            <a:rPr lang="ru-RU" sz="2700" kern="1200" dirty="0" err="1">
              <a:latin typeface="Times New Roman" panose="02020603050405020304" pitchFamily="18" charset="0"/>
              <a:cs typeface="Times New Roman" panose="02020603050405020304" pitchFamily="18" charset="0"/>
            </a:rPr>
            <a:t>учасників</a:t>
          </a:r>
          <a:r>
            <a:rPr lang="ru-RU" sz="2700" kern="1200" dirty="0">
              <a:latin typeface="Times New Roman" panose="02020603050405020304" pitchFamily="18" charset="0"/>
              <a:cs typeface="Times New Roman" panose="02020603050405020304" pitchFamily="18" charset="0"/>
            </a:rPr>
            <a:t>);</a:t>
          </a:r>
          <a:endParaRPr lang="en-US" sz="2700" kern="1200" dirty="0">
            <a:latin typeface="Times New Roman" panose="02020603050405020304" pitchFamily="18" charset="0"/>
            <a:cs typeface="Times New Roman" panose="02020603050405020304" pitchFamily="18" charset="0"/>
          </a:endParaRPr>
        </a:p>
      </dsp:txBody>
      <dsp:txXfrm>
        <a:off x="48865" y="2243256"/>
        <a:ext cx="9578081" cy="903278"/>
      </dsp:txXfrm>
    </dsp:sp>
    <dsp:sp modelId="{91B9C301-ACB7-A847-B86C-6B53477C8124}">
      <dsp:nvSpPr>
        <dsp:cNvPr id="0" name=""/>
        <dsp:cNvSpPr/>
      </dsp:nvSpPr>
      <dsp:spPr>
        <a:xfrm>
          <a:off x="0" y="3273159"/>
          <a:ext cx="9675811" cy="100100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err="1">
              <a:latin typeface="Times New Roman" panose="02020603050405020304" pitchFamily="18" charset="0"/>
              <a:cs typeface="Times New Roman" panose="02020603050405020304" pitchFamily="18" charset="0"/>
            </a:rPr>
            <a:t>організаційні</a:t>
          </a:r>
          <a:r>
            <a:rPr lang="ru-RU" sz="2700" kern="1200" dirty="0">
              <a:latin typeface="Times New Roman" panose="02020603050405020304" pitchFamily="18" charset="0"/>
              <a:cs typeface="Times New Roman" panose="02020603050405020304" pitchFamily="18" charset="0"/>
            </a:rPr>
            <a:t>, </a:t>
          </a:r>
          <a:r>
            <a:rPr lang="ru-RU" sz="2700" kern="1200" dirty="0" err="1">
              <a:latin typeface="Times New Roman" panose="02020603050405020304" pitchFamily="18" charset="0"/>
              <a:cs typeface="Times New Roman" panose="02020603050405020304" pitchFamily="18" charset="0"/>
            </a:rPr>
            <a:t>операційні</a:t>
          </a:r>
          <a:r>
            <a:rPr lang="ru-RU" sz="2700" kern="1200" dirty="0">
              <a:latin typeface="Times New Roman" panose="02020603050405020304" pitchFamily="18" charset="0"/>
              <a:cs typeface="Times New Roman" panose="02020603050405020304" pitchFamily="18" charset="0"/>
            </a:rPr>
            <a:t> і </a:t>
          </a:r>
          <a:r>
            <a:rPr lang="ru-RU" sz="2700" kern="1200" dirty="0" err="1">
              <a:latin typeface="Times New Roman" panose="02020603050405020304" pitchFamily="18" charset="0"/>
              <a:cs typeface="Times New Roman" panose="02020603050405020304" pitchFamily="18" charset="0"/>
            </a:rPr>
            <a:t>часові</a:t>
          </a:r>
          <a:r>
            <a:rPr lang="ru-RU" sz="2700" kern="1200" dirty="0">
              <a:latin typeface="Times New Roman" panose="02020603050405020304" pitchFamily="18" charset="0"/>
              <a:cs typeface="Times New Roman" panose="02020603050405020304" pitchFamily="18" charset="0"/>
            </a:rPr>
            <a:t> рамки.</a:t>
          </a:r>
          <a:endParaRPr lang="en-US" sz="2700" kern="1200" dirty="0">
            <a:latin typeface="Times New Roman" panose="02020603050405020304" pitchFamily="18" charset="0"/>
            <a:cs typeface="Times New Roman" panose="02020603050405020304" pitchFamily="18" charset="0"/>
          </a:endParaRPr>
        </a:p>
      </dsp:txBody>
      <dsp:txXfrm>
        <a:off x="48865" y="3322024"/>
        <a:ext cx="9578081" cy="903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0E9BD-E159-2740-91AB-127163991CEF}">
      <dsp:nvSpPr>
        <dsp:cNvPr id="0" name=""/>
        <dsp:cNvSpPr/>
      </dsp:nvSpPr>
      <dsp:spPr>
        <a:xfrm>
          <a:off x="0" y="541888"/>
          <a:ext cx="3650278" cy="84766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a:latin typeface="Times New Roman" panose="02020603050405020304" pitchFamily="18" charset="0"/>
              <a:cs typeface="Times New Roman" panose="02020603050405020304" pitchFamily="18" charset="0"/>
            </a:rPr>
            <a:t>Показники прибутковості проєкту</a:t>
          </a:r>
          <a:endParaRPr lang="en-US" sz="2300" kern="1200">
            <a:latin typeface="Times New Roman" panose="02020603050405020304" pitchFamily="18" charset="0"/>
            <a:cs typeface="Times New Roman" panose="02020603050405020304" pitchFamily="18" charset="0"/>
          </a:endParaRPr>
        </a:p>
      </dsp:txBody>
      <dsp:txXfrm>
        <a:off x="41380" y="583268"/>
        <a:ext cx="3567518" cy="764905"/>
      </dsp:txXfrm>
    </dsp:sp>
    <dsp:sp modelId="{FC0985DA-E046-6C49-A47B-699152BD2AD1}">
      <dsp:nvSpPr>
        <dsp:cNvPr id="0" name=""/>
        <dsp:cNvSpPr/>
      </dsp:nvSpPr>
      <dsp:spPr>
        <a:xfrm>
          <a:off x="0" y="1455794"/>
          <a:ext cx="3650278" cy="84766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a:latin typeface="Times New Roman" panose="02020603050405020304" pitchFamily="18" charset="0"/>
              <a:cs typeface="Times New Roman" panose="02020603050405020304" pitchFamily="18" charset="0"/>
            </a:rPr>
            <a:t>Показники рентабельності та ліквідності проєкту</a:t>
          </a:r>
          <a:endParaRPr lang="en-US" sz="2300" kern="1200">
            <a:latin typeface="Times New Roman" panose="02020603050405020304" pitchFamily="18" charset="0"/>
            <a:cs typeface="Times New Roman" panose="02020603050405020304" pitchFamily="18" charset="0"/>
          </a:endParaRPr>
        </a:p>
      </dsp:txBody>
      <dsp:txXfrm>
        <a:off x="41380" y="1497174"/>
        <a:ext cx="3567518" cy="764905"/>
      </dsp:txXfrm>
    </dsp:sp>
    <dsp:sp modelId="{A78E8A23-101F-3B4D-865E-637D3013A5B3}">
      <dsp:nvSpPr>
        <dsp:cNvPr id="0" name=""/>
        <dsp:cNvSpPr/>
      </dsp:nvSpPr>
      <dsp:spPr>
        <a:xfrm>
          <a:off x="0" y="2369699"/>
          <a:ext cx="3650278" cy="84766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a:latin typeface="Times New Roman" panose="02020603050405020304" pitchFamily="18" charset="0"/>
              <a:cs typeface="Times New Roman" panose="02020603050405020304" pitchFamily="18" charset="0"/>
            </a:rPr>
            <a:t>Показники інвестиційної привабливості проєкту</a:t>
          </a:r>
          <a:endParaRPr lang="en-US" sz="2300" kern="1200">
            <a:latin typeface="Times New Roman" panose="02020603050405020304" pitchFamily="18" charset="0"/>
            <a:cs typeface="Times New Roman" panose="02020603050405020304" pitchFamily="18" charset="0"/>
          </a:endParaRPr>
        </a:p>
      </dsp:txBody>
      <dsp:txXfrm>
        <a:off x="41380" y="2411079"/>
        <a:ext cx="3567518" cy="764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8A732-332B-E14E-9E35-5A3EBB84AE12}">
      <dsp:nvSpPr>
        <dsp:cNvPr id="0" name=""/>
        <dsp:cNvSpPr/>
      </dsp:nvSpPr>
      <dsp:spPr>
        <a:xfrm>
          <a:off x="0" y="685667"/>
          <a:ext cx="6832212" cy="707264"/>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uk-UA" sz="3100" b="1" kern="1200">
              <a:latin typeface="Times New Roman" panose="02020603050405020304" pitchFamily="18" charset="0"/>
              <a:cs typeface="Times New Roman" panose="02020603050405020304" pitchFamily="18" charset="0"/>
            </a:rPr>
            <a:t>Валовий дохід</a:t>
          </a:r>
          <a:endParaRPr lang="en-US" sz="3100" kern="1200">
            <a:latin typeface="Times New Roman" panose="02020603050405020304" pitchFamily="18" charset="0"/>
            <a:cs typeface="Times New Roman" panose="02020603050405020304" pitchFamily="18" charset="0"/>
          </a:endParaRPr>
        </a:p>
      </dsp:txBody>
      <dsp:txXfrm>
        <a:off x="34526" y="720193"/>
        <a:ext cx="6763160" cy="638212"/>
      </dsp:txXfrm>
    </dsp:sp>
    <dsp:sp modelId="{297FC73C-513E-ED49-8D18-C981CF818D14}">
      <dsp:nvSpPr>
        <dsp:cNvPr id="0" name=""/>
        <dsp:cNvSpPr/>
      </dsp:nvSpPr>
      <dsp:spPr>
        <a:xfrm>
          <a:off x="0" y="1482212"/>
          <a:ext cx="6832212" cy="707264"/>
        </a:xfrm>
        <a:prstGeom prst="roundRect">
          <a:avLst/>
        </a:prstGeom>
        <a:gradFill rotWithShape="0">
          <a:gsLst>
            <a:gs pos="0">
              <a:schemeClr val="accent2">
                <a:hueOff val="222396"/>
                <a:satOff val="-4971"/>
                <a:lumOff val="-4706"/>
                <a:alphaOff val="0"/>
                <a:tint val="96000"/>
                <a:lumMod val="104000"/>
              </a:schemeClr>
            </a:gs>
            <a:gs pos="100000">
              <a:schemeClr val="accent2">
                <a:hueOff val="222396"/>
                <a:satOff val="-4971"/>
                <a:lumOff val="-470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uk-UA" sz="3100" b="1" kern="1200">
              <a:latin typeface="Times New Roman" panose="02020603050405020304" pitchFamily="18" charset="0"/>
              <a:cs typeface="Times New Roman" panose="02020603050405020304" pitchFamily="18" charset="0"/>
            </a:rPr>
            <a:t>Валовий прибуток/збиток</a:t>
          </a:r>
          <a:endParaRPr lang="en-US" sz="3100" kern="1200">
            <a:latin typeface="Times New Roman" panose="02020603050405020304" pitchFamily="18" charset="0"/>
            <a:cs typeface="Times New Roman" panose="02020603050405020304" pitchFamily="18" charset="0"/>
          </a:endParaRPr>
        </a:p>
      </dsp:txBody>
      <dsp:txXfrm>
        <a:off x="34526" y="1516738"/>
        <a:ext cx="6763160" cy="638212"/>
      </dsp:txXfrm>
    </dsp:sp>
    <dsp:sp modelId="{FCFA5486-DFE7-0B4D-9A17-EF0ACB94B94B}">
      <dsp:nvSpPr>
        <dsp:cNvPr id="0" name=""/>
        <dsp:cNvSpPr/>
      </dsp:nvSpPr>
      <dsp:spPr>
        <a:xfrm>
          <a:off x="0" y="2278756"/>
          <a:ext cx="6832212" cy="707264"/>
        </a:xfrm>
        <a:prstGeom prst="roundRect">
          <a:avLst/>
        </a:prstGeom>
        <a:gradFill rotWithShape="0">
          <a:gsLst>
            <a:gs pos="0">
              <a:schemeClr val="accent2">
                <a:hueOff val="444793"/>
                <a:satOff val="-9942"/>
                <a:lumOff val="-9412"/>
                <a:alphaOff val="0"/>
                <a:tint val="96000"/>
                <a:lumMod val="104000"/>
              </a:schemeClr>
            </a:gs>
            <a:gs pos="100000">
              <a:schemeClr val="accent2">
                <a:hueOff val="444793"/>
                <a:satOff val="-9942"/>
                <a:lumOff val="-941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uk-UA" sz="3100" b="1" kern="1200">
              <a:latin typeface="Times New Roman" panose="02020603050405020304" pitchFamily="18" charset="0"/>
              <a:cs typeface="Times New Roman" panose="02020603050405020304" pitchFamily="18" charset="0"/>
            </a:rPr>
            <a:t>Прибуток від операційної діяльності</a:t>
          </a:r>
          <a:endParaRPr lang="en-US" sz="3100" kern="1200">
            <a:latin typeface="Times New Roman" panose="02020603050405020304" pitchFamily="18" charset="0"/>
            <a:cs typeface="Times New Roman" panose="02020603050405020304" pitchFamily="18" charset="0"/>
          </a:endParaRPr>
        </a:p>
      </dsp:txBody>
      <dsp:txXfrm>
        <a:off x="34526" y="2313282"/>
        <a:ext cx="6763160" cy="638212"/>
      </dsp:txXfrm>
    </dsp:sp>
    <dsp:sp modelId="{6E1980E0-62C2-E942-A0FE-22706CA1515F}">
      <dsp:nvSpPr>
        <dsp:cNvPr id="0" name=""/>
        <dsp:cNvSpPr/>
      </dsp:nvSpPr>
      <dsp:spPr>
        <a:xfrm>
          <a:off x="0" y="3075302"/>
          <a:ext cx="6832212" cy="707264"/>
        </a:xfrm>
        <a:prstGeom prst="roundRect">
          <a:avLst/>
        </a:prstGeom>
        <a:gradFill rotWithShape="0">
          <a:gsLst>
            <a:gs pos="0">
              <a:schemeClr val="accent2">
                <a:hueOff val="667189"/>
                <a:satOff val="-14912"/>
                <a:lumOff val="-14117"/>
                <a:alphaOff val="0"/>
                <a:tint val="96000"/>
                <a:lumMod val="104000"/>
              </a:schemeClr>
            </a:gs>
            <a:gs pos="100000">
              <a:schemeClr val="accent2">
                <a:hueOff val="667189"/>
                <a:satOff val="-14912"/>
                <a:lumOff val="-1411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uk-UA" sz="3100" b="1" kern="1200">
              <a:latin typeface="Times New Roman" panose="02020603050405020304" pitchFamily="18" charset="0"/>
              <a:cs typeface="Times New Roman" panose="02020603050405020304" pitchFamily="18" charset="0"/>
            </a:rPr>
            <a:t>Прибуток від звичайної діяльності</a:t>
          </a:r>
          <a:endParaRPr lang="en-US" sz="3100" kern="1200">
            <a:latin typeface="Times New Roman" panose="02020603050405020304" pitchFamily="18" charset="0"/>
            <a:cs typeface="Times New Roman" panose="02020603050405020304" pitchFamily="18" charset="0"/>
          </a:endParaRPr>
        </a:p>
      </dsp:txBody>
      <dsp:txXfrm>
        <a:off x="34526" y="3109828"/>
        <a:ext cx="6763160" cy="638212"/>
      </dsp:txXfrm>
    </dsp:sp>
    <dsp:sp modelId="{9C71B708-A0AD-5746-90BE-914311604699}">
      <dsp:nvSpPr>
        <dsp:cNvPr id="0" name=""/>
        <dsp:cNvSpPr/>
      </dsp:nvSpPr>
      <dsp:spPr>
        <a:xfrm>
          <a:off x="0" y="3871847"/>
          <a:ext cx="6832212" cy="707264"/>
        </a:xfrm>
        <a:prstGeom prst="roundRect">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uk-UA" sz="3100" b="1" kern="1200">
              <a:latin typeface="Times New Roman" panose="02020603050405020304" pitchFamily="18" charset="0"/>
              <a:cs typeface="Times New Roman" panose="02020603050405020304" pitchFamily="18" charset="0"/>
            </a:rPr>
            <a:t>Чистий прибуток/збиток</a:t>
          </a:r>
          <a:endParaRPr lang="en-US" sz="3100" kern="1200">
            <a:latin typeface="Times New Roman" panose="02020603050405020304" pitchFamily="18" charset="0"/>
            <a:cs typeface="Times New Roman" panose="02020603050405020304" pitchFamily="18" charset="0"/>
          </a:endParaRPr>
        </a:p>
      </dsp:txBody>
      <dsp:txXfrm>
        <a:off x="34526" y="3906373"/>
        <a:ext cx="6763160" cy="638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0E38A-5FFA-674D-A7CC-3AA1E874CCF5}">
      <dsp:nvSpPr>
        <dsp:cNvPr id="0" name=""/>
        <dsp:cNvSpPr/>
      </dsp:nvSpPr>
      <dsp:spPr>
        <a:xfrm>
          <a:off x="0" y="361770"/>
          <a:ext cx="8987404" cy="504000"/>
        </a:xfrm>
        <a:prstGeom prst="rect">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70987892-9A71-A746-B9B6-5C35FCFF8FB8}">
      <dsp:nvSpPr>
        <dsp:cNvPr id="0" name=""/>
        <dsp:cNvSpPr/>
      </dsp:nvSpPr>
      <dsp:spPr>
        <a:xfrm>
          <a:off x="449370" y="66570"/>
          <a:ext cx="6291182" cy="590399"/>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889000">
            <a:lnSpc>
              <a:spcPct val="90000"/>
            </a:lnSpc>
            <a:spcBef>
              <a:spcPct val="0"/>
            </a:spcBef>
            <a:spcAft>
              <a:spcPct val="35000"/>
            </a:spcAft>
            <a:buNone/>
          </a:pPr>
          <a:r>
            <a:rPr lang="uk-UA" sz="2000" b="1" kern="1200">
              <a:latin typeface="Times New Roman" panose="02020603050405020304" pitchFamily="18" charset="0"/>
              <a:cs typeface="Times New Roman" panose="02020603050405020304" pitchFamily="18" charset="0"/>
            </a:rPr>
            <a:t>Валова рентабельність</a:t>
          </a:r>
          <a:endParaRPr lang="en-US" sz="2000" kern="1200">
            <a:latin typeface="Times New Roman" panose="02020603050405020304" pitchFamily="18" charset="0"/>
            <a:cs typeface="Times New Roman" panose="02020603050405020304" pitchFamily="18" charset="0"/>
          </a:endParaRPr>
        </a:p>
      </dsp:txBody>
      <dsp:txXfrm>
        <a:off x="478191" y="95391"/>
        <a:ext cx="6233540" cy="532757"/>
      </dsp:txXfrm>
    </dsp:sp>
    <dsp:sp modelId="{2FDF15EF-2CA3-7F44-B8C9-F690124AF9BC}">
      <dsp:nvSpPr>
        <dsp:cNvPr id="0" name=""/>
        <dsp:cNvSpPr/>
      </dsp:nvSpPr>
      <dsp:spPr>
        <a:xfrm>
          <a:off x="0" y="1268970"/>
          <a:ext cx="8987404" cy="504000"/>
        </a:xfrm>
        <a:prstGeom prst="rect">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1F4E6F32-A11A-674B-8477-14DA5DDC5945}">
      <dsp:nvSpPr>
        <dsp:cNvPr id="0" name=""/>
        <dsp:cNvSpPr/>
      </dsp:nvSpPr>
      <dsp:spPr>
        <a:xfrm>
          <a:off x="449370" y="973770"/>
          <a:ext cx="6291182" cy="590399"/>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889000">
            <a:lnSpc>
              <a:spcPct val="90000"/>
            </a:lnSpc>
            <a:spcBef>
              <a:spcPct val="0"/>
            </a:spcBef>
            <a:spcAft>
              <a:spcPct val="35000"/>
            </a:spcAft>
            <a:buNone/>
          </a:pPr>
          <a:r>
            <a:rPr lang="uk-UA" sz="2000" b="1" kern="1200">
              <a:latin typeface="Times New Roman" panose="02020603050405020304" pitchFamily="18" charset="0"/>
              <a:cs typeface="Times New Roman" panose="02020603050405020304" pitchFamily="18" charset="0"/>
            </a:rPr>
            <a:t>Рентабельність операційної діяльності</a:t>
          </a:r>
          <a:endParaRPr lang="en-US" sz="2000" kern="1200">
            <a:latin typeface="Times New Roman" panose="02020603050405020304" pitchFamily="18" charset="0"/>
            <a:cs typeface="Times New Roman" panose="02020603050405020304" pitchFamily="18" charset="0"/>
          </a:endParaRPr>
        </a:p>
      </dsp:txBody>
      <dsp:txXfrm>
        <a:off x="478191" y="1002591"/>
        <a:ext cx="6233540" cy="532757"/>
      </dsp:txXfrm>
    </dsp:sp>
    <dsp:sp modelId="{CDD8EC3F-CF05-0146-8AC6-C6F932EBD435}">
      <dsp:nvSpPr>
        <dsp:cNvPr id="0" name=""/>
        <dsp:cNvSpPr/>
      </dsp:nvSpPr>
      <dsp:spPr>
        <a:xfrm>
          <a:off x="0" y="2176170"/>
          <a:ext cx="8987404" cy="504000"/>
        </a:xfrm>
        <a:prstGeom prst="rect">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9E2BC9E1-57B9-FB4B-8B86-25FBE8E3501E}">
      <dsp:nvSpPr>
        <dsp:cNvPr id="0" name=""/>
        <dsp:cNvSpPr/>
      </dsp:nvSpPr>
      <dsp:spPr>
        <a:xfrm>
          <a:off x="449370" y="1880970"/>
          <a:ext cx="6291182" cy="590399"/>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889000">
            <a:lnSpc>
              <a:spcPct val="90000"/>
            </a:lnSpc>
            <a:spcBef>
              <a:spcPct val="0"/>
            </a:spcBef>
            <a:spcAft>
              <a:spcPct val="35000"/>
            </a:spcAft>
            <a:buNone/>
          </a:pPr>
          <a:r>
            <a:rPr lang="uk-UA" sz="2000" b="1" kern="1200">
              <a:latin typeface="Times New Roman" panose="02020603050405020304" pitchFamily="18" charset="0"/>
              <a:cs typeface="Times New Roman" panose="02020603050405020304" pitchFamily="18" charset="0"/>
            </a:rPr>
            <a:t>Рентабельність звичайної діяльності</a:t>
          </a:r>
          <a:endParaRPr lang="en-US" sz="2000" kern="1200">
            <a:latin typeface="Times New Roman" panose="02020603050405020304" pitchFamily="18" charset="0"/>
            <a:cs typeface="Times New Roman" panose="02020603050405020304" pitchFamily="18" charset="0"/>
          </a:endParaRPr>
        </a:p>
      </dsp:txBody>
      <dsp:txXfrm>
        <a:off x="478191" y="1909791"/>
        <a:ext cx="6233540" cy="532757"/>
      </dsp:txXfrm>
    </dsp:sp>
    <dsp:sp modelId="{E338D2C4-82A7-C74E-8008-633BC1DB7EA0}">
      <dsp:nvSpPr>
        <dsp:cNvPr id="0" name=""/>
        <dsp:cNvSpPr/>
      </dsp:nvSpPr>
      <dsp:spPr>
        <a:xfrm>
          <a:off x="0" y="3083370"/>
          <a:ext cx="8987404" cy="504000"/>
        </a:xfrm>
        <a:prstGeom prst="rect">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7CF13662-5367-3F45-8528-3C480A60AACA}">
      <dsp:nvSpPr>
        <dsp:cNvPr id="0" name=""/>
        <dsp:cNvSpPr/>
      </dsp:nvSpPr>
      <dsp:spPr>
        <a:xfrm>
          <a:off x="449370" y="2788170"/>
          <a:ext cx="6291182" cy="590399"/>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889000">
            <a:lnSpc>
              <a:spcPct val="90000"/>
            </a:lnSpc>
            <a:spcBef>
              <a:spcPct val="0"/>
            </a:spcBef>
            <a:spcAft>
              <a:spcPct val="35000"/>
            </a:spcAft>
            <a:buNone/>
          </a:pPr>
          <a:r>
            <a:rPr lang="uk-UA" sz="2000" b="1" kern="1200">
              <a:latin typeface="Times New Roman" panose="02020603050405020304" pitchFamily="18" charset="0"/>
              <a:cs typeface="Times New Roman" panose="02020603050405020304" pitchFamily="18" charset="0"/>
            </a:rPr>
            <a:t>Рентабельність продажів</a:t>
          </a:r>
          <a:endParaRPr lang="en-US" sz="2000" kern="1200">
            <a:latin typeface="Times New Roman" panose="02020603050405020304" pitchFamily="18" charset="0"/>
            <a:cs typeface="Times New Roman" panose="02020603050405020304" pitchFamily="18" charset="0"/>
          </a:endParaRPr>
        </a:p>
      </dsp:txBody>
      <dsp:txXfrm>
        <a:off x="478191" y="2816991"/>
        <a:ext cx="6233540" cy="5327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2EF13B5-1301-A84E-B095-FF1DB50FA40D}" type="datetimeFigureOut">
              <a:rPr lang="en-UA" smtClean="0"/>
              <a:t>07.03.2025</a:t>
            </a:fld>
            <a:endParaRPr lang="en-UA"/>
          </a:p>
        </p:txBody>
      </p:sp>
      <p:sp>
        <p:nvSpPr>
          <p:cNvPr id="5" name="Footer Placeholder 4"/>
          <p:cNvSpPr>
            <a:spLocks noGrp="1"/>
          </p:cNvSpPr>
          <p:nvPr>
            <p:ph type="ftr" sz="quarter" idx="11"/>
          </p:nvPr>
        </p:nvSpPr>
        <p:spPr/>
        <p:txBody>
          <a:bodyPr/>
          <a:lstStyle/>
          <a:p>
            <a:endParaRPr lang="en-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293126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2EF13B5-1301-A84E-B095-FF1DB50FA40D}" type="datetimeFigureOut">
              <a:rPr lang="en-UA" smtClean="0"/>
              <a:t>07.03.2025</a:t>
            </a:fld>
            <a:endParaRPr lang="en-UA"/>
          </a:p>
        </p:txBody>
      </p:sp>
      <p:sp>
        <p:nvSpPr>
          <p:cNvPr id="5" name="Footer Placeholder 4"/>
          <p:cNvSpPr>
            <a:spLocks noGrp="1"/>
          </p:cNvSpPr>
          <p:nvPr>
            <p:ph type="ftr" sz="quarter" idx="11"/>
          </p:nvPr>
        </p:nvSpPr>
        <p:spPr/>
        <p:txBody>
          <a:bodyPr/>
          <a:lstStyle/>
          <a:p>
            <a:endParaRPr lang="en-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279585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2EF13B5-1301-A84E-B095-FF1DB50FA40D}" type="datetimeFigureOut">
              <a:rPr lang="en-UA" smtClean="0"/>
              <a:t>07.03.2025</a:t>
            </a:fld>
            <a:endParaRPr lang="en-UA"/>
          </a:p>
        </p:txBody>
      </p:sp>
      <p:sp>
        <p:nvSpPr>
          <p:cNvPr id="5" name="Footer Placeholder 4"/>
          <p:cNvSpPr>
            <a:spLocks noGrp="1"/>
          </p:cNvSpPr>
          <p:nvPr>
            <p:ph type="ftr" sz="quarter" idx="11"/>
          </p:nvPr>
        </p:nvSpPr>
        <p:spPr/>
        <p:txBody>
          <a:bodyPr/>
          <a:lstStyle/>
          <a:p>
            <a:endParaRPr lang="en-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12CB9D-7E03-2A44-AD34-08CF0509870C}" type="slidenum">
              <a:rPr lang="en-UA" smtClean="0"/>
              <a:t>‹#›</a:t>
            </a:fld>
            <a:endParaRPr lang="en-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0202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A2EF13B5-1301-A84E-B095-FF1DB50FA40D}" type="datetimeFigureOut">
              <a:rPr lang="en-UA" smtClean="0"/>
              <a:t>07.03.2025</a:t>
            </a:fld>
            <a:endParaRPr lang="en-UA"/>
          </a:p>
        </p:txBody>
      </p:sp>
      <p:sp>
        <p:nvSpPr>
          <p:cNvPr id="6" name="Footer Placeholder 5"/>
          <p:cNvSpPr>
            <a:spLocks noGrp="1"/>
          </p:cNvSpPr>
          <p:nvPr>
            <p:ph type="ftr" sz="quarter" idx="11"/>
          </p:nvPr>
        </p:nvSpPr>
        <p:spPr/>
        <p:txBody>
          <a:bodyPr/>
          <a:lstStyle/>
          <a:p>
            <a:endParaRPr lang="en-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3171383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A2EF13B5-1301-A84E-B095-FF1DB50FA40D}" type="datetimeFigureOut">
              <a:rPr lang="en-UA" smtClean="0"/>
              <a:t>07.03.2025</a:t>
            </a:fld>
            <a:endParaRPr lang="en-UA"/>
          </a:p>
        </p:txBody>
      </p:sp>
      <p:sp>
        <p:nvSpPr>
          <p:cNvPr id="6" name="Footer Placeholder 5"/>
          <p:cNvSpPr>
            <a:spLocks noGrp="1"/>
          </p:cNvSpPr>
          <p:nvPr>
            <p:ph type="ftr" sz="quarter" idx="11"/>
          </p:nvPr>
        </p:nvSpPr>
        <p:spPr/>
        <p:txBody>
          <a:bodyPr/>
          <a:lstStyle/>
          <a:p>
            <a:endParaRPr lang="en-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12CB9D-7E03-2A44-AD34-08CF0509870C}" type="slidenum">
              <a:rPr lang="en-UA" smtClean="0"/>
              <a:t>‹#›</a:t>
            </a:fld>
            <a:endParaRPr lang="en-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2050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A2EF13B5-1301-A84E-B095-FF1DB50FA40D}" type="datetimeFigureOut">
              <a:rPr lang="en-UA" smtClean="0"/>
              <a:t>07.03.2025</a:t>
            </a:fld>
            <a:endParaRPr lang="en-UA"/>
          </a:p>
        </p:txBody>
      </p:sp>
      <p:sp>
        <p:nvSpPr>
          <p:cNvPr id="6" name="Footer Placeholder 5"/>
          <p:cNvSpPr>
            <a:spLocks noGrp="1"/>
          </p:cNvSpPr>
          <p:nvPr>
            <p:ph type="ftr" sz="quarter" idx="11"/>
          </p:nvPr>
        </p:nvSpPr>
        <p:spPr/>
        <p:txBody>
          <a:bodyPr/>
          <a:lstStyle/>
          <a:p>
            <a:endParaRPr lang="en-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548253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2EF13B5-1301-A84E-B095-FF1DB50FA40D}" type="datetimeFigureOut">
              <a:rPr lang="en-UA" smtClean="0"/>
              <a:t>07.03.2025</a:t>
            </a:fld>
            <a:endParaRPr lang="en-UA"/>
          </a:p>
        </p:txBody>
      </p:sp>
      <p:sp>
        <p:nvSpPr>
          <p:cNvPr id="5" name="Footer Placeholder 4"/>
          <p:cNvSpPr>
            <a:spLocks noGrp="1"/>
          </p:cNvSpPr>
          <p:nvPr>
            <p:ph type="ftr" sz="quarter" idx="11"/>
          </p:nvPr>
        </p:nvSpPr>
        <p:spPr/>
        <p:txBody>
          <a:bodyPr/>
          <a:lstStyle/>
          <a:p>
            <a:endParaRPr lang="en-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2980909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2EF13B5-1301-A84E-B095-FF1DB50FA40D}" type="datetimeFigureOut">
              <a:rPr lang="en-UA" smtClean="0"/>
              <a:t>07.03.2025</a:t>
            </a:fld>
            <a:endParaRPr lang="en-UA"/>
          </a:p>
        </p:txBody>
      </p:sp>
      <p:sp>
        <p:nvSpPr>
          <p:cNvPr id="5" name="Footer Placeholder 4"/>
          <p:cNvSpPr>
            <a:spLocks noGrp="1"/>
          </p:cNvSpPr>
          <p:nvPr>
            <p:ph type="ftr" sz="quarter" idx="11"/>
          </p:nvPr>
        </p:nvSpPr>
        <p:spPr/>
        <p:txBody>
          <a:bodyPr/>
          <a:lstStyle/>
          <a:p>
            <a:endParaRPr lang="en-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86330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2EF13B5-1301-A84E-B095-FF1DB50FA40D}" type="datetimeFigureOut">
              <a:rPr lang="en-UA" smtClean="0"/>
              <a:t>07.03.2025</a:t>
            </a:fld>
            <a:endParaRPr lang="en-UA"/>
          </a:p>
        </p:txBody>
      </p:sp>
      <p:sp>
        <p:nvSpPr>
          <p:cNvPr id="5" name="Footer Placeholder 4"/>
          <p:cNvSpPr>
            <a:spLocks noGrp="1"/>
          </p:cNvSpPr>
          <p:nvPr>
            <p:ph type="ftr" sz="quarter" idx="11"/>
          </p:nvPr>
        </p:nvSpPr>
        <p:spPr/>
        <p:txBody>
          <a:bodyPr/>
          <a:lstStyle/>
          <a:p>
            <a:endParaRPr lang="en-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128875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2EF13B5-1301-A84E-B095-FF1DB50FA40D}" type="datetimeFigureOut">
              <a:rPr lang="en-UA" smtClean="0"/>
              <a:t>07.03.2025</a:t>
            </a:fld>
            <a:endParaRPr lang="en-UA"/>
          </a:p>
        </p:txBody>
      </p:sp>
      <p:sp>
        <p:nvSpPr>
          <p:cNvPr id="5" name="Footer Placeholder 4"/>
          <p:cNvSpPr>
            <a:spLocks noGrp="1"/>
          </p:cNvSpPr>
          <p:nvPr>
            <p:ph type="ftr" sz="quarter" idx="11"/>
          </p:nvPr>
        </p:nvSpPr>
        <p:spPr/>
        <p:txBody>
          <a:bodyPr/>
          <a:lstStyle/>
          <a:p>
            <a:endParaRPr lang="en-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230607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2EF13B5-1301-A84E-B095-FF1DB50FA40D}" type="datetimeFigureOut">
              <a:rPr lang="en-UA" smtClean="0"/>
              <a:t>07.03.2025</a:t>
            </a:fld>
            <a:endParaRPr lang="en-UA"/>
          </a:p>
        </p:txBody>
      </p:sp>
      <p:sp>
        <p:nvSpPr>
          <p:cNvPr id="6" name="Footer Placeholder 5"/>
          <p:cNvSpPr>
            <a:spLocks noGrp="1"/>
          </p:cNvSpPr>
          <p:nvPr>
            <p:ph type="ftr" sz="quarter" idx="11"/>
          </p:nvPr>
        </p:nvSpPr>
        <p:spPr/>
        <p:txBody>
          <a:bodyPr/>
          <a:lstStyle/>
          <a:p>
            <a:endParaRPr lang="en-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411378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2EF13B5-1301-A84E-B095-FF1DB50FA40D}" type="datetimeFigureOut">
              <a:rPr lang="en-UA" smtClean="0"/>
              <a:t>07.03.2025</a:t>
            </a:fld>
            <a:endParaRPr lang="en-UA"/>
          </a:p>
        </p:txBody>
      </p:sp>
      <p:sp>
        <p:nvSpPr>
          <p:cNvPr id="8" name="Footer Placeholder 7"/>
          <p:cNvSpPr>
            <a:spLocks noGrp="1"/>
          </p:cNvSpPr>
          <p:nvPr>
            <p:ph type="ftr" sz="quarter" idx="11"/>
          </p:nvPr>
        </p:nvSpPr>
        <p:spPr/>
        <p:txBody>
          <a:bodyPr/>
          <a:lstStyle/>
          <a:p>
            <a:endParaRPr lang="en-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32944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2EF13B5-1301-A84E-B095-FF1DB50FA40D}" type="datetimeFigureOut">
              <a:rPr lang="en-UA" smtClean="0"/>
              <a:t>07.03.2025</a:t>
            </a:fld>
            <a:endParaRPr lang="en-UA"/>
          </a:p>
        </p:txBody>
      </p:sp>
      <p:sp>
        <p:nvSpPr>
          <p:cNvPr id="4" name="Footer Placeholder 3"/>
          <p:cNvSpPr>
            <a:spLocks noGrp="1"/>
          </p:cNvSpPr>
          <p:nvPr>
            <p:ph type="ftr" sz="quarter" idx="11"/>
          </p:nvPr>
        </p:nvSpPr>
        <p:spPr/>
        <p:txBody>
          <a:bodyPr/>
          <a:lstStyle/>
          <a:p>
            <a:endParaRPr lang="en-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84750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F13B5-1301-A84E-B095-FF1DB50FA40D}" type="datetimeFigureOut">
              <a:rPr lang="en-UA" smtClean="0"/>
              <a:t>07.03.2025</a:t>
            </a:fld>
            <a:endParaRPr lang="en-UA"/>
          </a:p>
        </p:txBody>
      </p:sp>
      <p:sp>
        <p:nvSpPr>
          <p:cNvPr id="3" name="Footer Placeholder 2"/>
          <p:cNvSpPr>
            <a:spLocks noGrp="1"/>
          </p:cNvSpPr>
          <p:nvPr>
            <p:ph type="ftr" sz="quarter" idx="11"/>
          </p:nvPr>
        </p:nvSpPr>
        <p:spPr/>
        <p:txBody>
          <a:bodyPr/>
          <a:lstStyle/>
          <a:p>
            <a:endParaRPr lang="en-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204378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EF13B5-1301-A84E-B095-FF1DB50FA40D}" type="datetimeFigureOut">
              <a:rPr lang="en-UA" smtClean="0"/>
              <a:t>07.03.2025</a:t>
            </a:fld>
            <a:endParaRPr lang="en-UA"/>
          </a:p>
        </p:txBody>
      </p:sp>
      <p:sp>
        <p:nvSpPr>
          <p:cNvPr id="6" name="Footer Placeholder 5"/>
          <p:cNvSpPr>
            <a:spLocks noGrp="1"/>
          </p:cNvSpPr>
          <p:nvPr>
            <p:ph type="ftr" sz="quarter" idx="11"/>
          </p:nvPr>
        </p:nvSpPr>
        <p:spPr/>
        <p:txBody>
          <a:bodyPr/>
          <a:lstStyle/>
          <a:p>
            <a:endParaRPr lang="en-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69024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EF13B5-1301-A84E-B095-FF1DB50FA40D}" type="datetimeFigureOut">
              <a:rPr lang="en-UA" smtClean="0"/>
              <a:t>07.03.2025</a:t>
            </a:fld>
            <a:endParaRPr lang="en-UA"/>
          </a:p>
        </p:txBody>
      </p:sp>
      <p:sp>
        <p:nvSpPr>
          <p:cNvPr id="6" name="Footer Placeholder 5"/>
          <p:cNvSpPr>
            <a:spLocks noGrp="1"/>
          </p:cNvSpPr>
          <p:nvPr>
            <p:ph type="ftr" sz="quarter" idx="11"/>
          </p:nvPr>
        </p:nvSpPr>
        <p:spPr/>
        <p:txBody>
          <a:bodyPr/>
          <a:lstStyle/>
          <a:p>
            <a:endParaRPr lang="en-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12CB9D-7E03-2A44-AD34-08CF0509870C}" type="slidenum">
              <a:rPr lang="en-UA" smtClean="0"/>
              <a:t>‹#›</a:t>
            </a:fld>
            <a:endParaRPr lang="en-UA"/>
          </a:p>
        </p:txBody>
      </p:sp>
    </p:spTree>
    <p:extLst>
      <p:ext uri="{BB962C8B-B14F-4D97-AF65-F5344CB8AC3E}">
        <p14:creationId xmlns:p14="http://schemas.microsoft.com/office/powerpoint/2010/main" val="315137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2EF13B5-1301-A84E-B095-FF1DB50FA40D}" type="datetimeFigureOut">
              <a:rPr lang="en-UA" smtClean="0"/>
              <a:t>07.03.2025</a:t>
            </a:fld>
            <a:endParaRPr lang="en-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E12CB9D-7E03-2A44-AD34-08CF0509870C}" type="slidenum">
              <a:rPr lang="en-UA" smtClean="0"/>
              <a:t>‹#›</a:t>
            </a:fld>
            <a:endParaRPr lang="en-UA"/>
          </a:p>
        </p:txBody>
      </p:sp>
    </p:spTree>
    <p:extLst>
      <p:ext uri="{BB962C8B-B14F-4D97-AF65-F5344CB8AC3E}">
        <p14:creationId xmlns:p14="http://schemas.microsoft.com/office/powerpoint/2010/main" val="42629046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analysis-analyzing-data-analyze-2958826/"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problem-analysis-solution-449365/"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checklist-task-to-do-list-plan-1295319/"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libreshot.com/business-analysis/" TargetMode="External"/><Relationship Id="rId7" Type="http://schemas.openxmlformats.org/officeDocument/2006/relationships/diagramColors" Target="../diagrams/colors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556C7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2" name="Title 1">
            <a:extLst>
              <a:ext uri="{FF2B5EF4-FFF2-40B4-BE49-F238E27FC236}">
                <a16:creationId xmlns:a16="http://schemas.microsoft.com/office/drawing/2014/main" id="{3013E313-2F9A-A24E-A1E7-86A8EF976513}"/>
              </a:ext>
            </a:extLst>
          </p:cNvPr>
          <p:cNvSpPr>
            <a:spLocks noGrp="1"/>
          </p:cNvSpPr>
          <p:nvPr>
            <p:ph type="ctrTitle"/>
          </p:nvPr>
        </p:nvSpPr>
        <p:spPr>
          <a:xfrm>
            <a:off x="540279" y="967417"/>
            <a:ext cx="3778870" cy="3943250"/>
          </a:xfrm>
        </p:spPr>
        <p:txBody>
          <a:bodyPr>
            <a:normAutofit/>
          </a:bodyPr>
          <a:lstStyle/>
          <a:p>
            <a:r>
              <a:rPr lang="ru-RU" sz="4000">
                <a:solidFill>
                  <a:srgbClr val="FEFFFF"/>
                </a:solidFill>
                <a:latin typeface="Times New Roman" panose="02020603050405020304" pitchFamily="18" charset="0"/>
                <a:cs typeface="Times New Roman" panose="02020603050405020304" pitchFamily="18" charset="0"/>
              </a:rPr>
              <a:t>Тема 6. Інвестиційний аналіз проекту</a:t>
            </a:r>
            <a:br>
              <a:rPr lang="ru-RU" sz="4000">
                <a:solidFill>
                  <a:srgbClr val="FEFFFF"/>
                </a:solidFill>
                <a:latin typeface="Times New Roman" panose="02020603050405020304" pitchFamily="18" charset="0"/>
                <a:cs typeface="Times New Roman" panose="02020603050405020304" pitchFamily="18" charset="0"/>
              </a:rPr>
            </a:br>
            <a:endParaRPr lang="en-UA" sz="4000">
              <a:solidFill>
                <a:srgbClr val="FEFFFF"/>
              </a:solidFill>
              <a:latin typeface="Times New Roman" panose="02020603050405020304" pitchFamily="18" charset="0"/>
              <a:cs typeface="Times New Roman" panose="02020603050405020304" pitchFamily="18" charset="0"/>
            </a:endParaRPr>
          </a:p>
        </p:txBody>
      </p:sp>
      <p:sp>
        <p:nvSpPr>
          <p:cNvPr id="14"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D572EFD9-36F2-8C40-93FC-FD1059EDCF3D}"/>
              </a:ext>
            </a:extLst>
          </p:cNvPr>
          <p:cNvSpPr>
            <a:spLocks noGrp="1"/>
          </p:cNvSpPr>
          <p:nvPr>
            <p:ph type="subTitle" idx="1"/>
          </p:nvPr>
        </p:nvSpPr>
        <p:spPr>
          <a:xfrm>
            <a:off x="540279" y="5189400"/>
            <a:ext cx="3778870" cy="544260"/>
          </a:xfrm>
        </p:spPr>
        <p:txBody>
          <a:bodyPr anchor="ctr">
            <a:normAutofit/>
          </a:bodyPr>
          <a:lstStyle/>
          <a:p>
            <a:endParaRPr lang="en-UA" sz="1600">
              <a:solidFill>
                <a:srgbClr val="FEFFFF"/>
              </a:solidFill>
            </a:endParaRPr>
          </a:p>
        </p:txBody>
      </p:sp>
      <p:pic>
        <p:nvPicPr>
          <p:cNvPr id="5" name="Picture 4" descr="A silhouette of a person with a hand on his head&#10;&#10;AI-generated content may be incorrect.">
            <a:extLst>
              <a:ext uri="{FF2B5EF4-FFF2-40B4-BE49-F238E27FC236}">
                <a16:creationId xmlns:a16="http://schemas.microsoft.com/office/drawing/2014/main" id="{566AB30E-D5C5-F34D-0621-9BBC14D16CE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03852" y="967417"/>
            <a:ext cx="3808786" cy="4930468"/>
          </a:xfrm>
          <a:prstGeom prst="rect">
            <a:avLst/>
          </a:prstGeom>
        </p:spPr>
      </p:pic>
    </p:spTree>
    <p:extLst>
      <p:ext uri="{BB962C8B-B14F-4D97-AF65-F5344CB8AC3E}">
        <p14:creationId xmlns:p14="http://schemas.microsoft.com/office/powerpoint/2010/main" val="1084334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a:latin typeface="Times New Roman" charset="0"/>
                <a:ea typeface="Times New Roman" charset="0"/>
                <a:cs typeface="Times New Roman" charset="0"/>
              </a:rPr>
              <a:t>Прибуток від операційної діяльності</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pPr marL="0" indent="0" algn="ctr">
              <a:buNone/>
            </a:pPr>
            <a:r>
              <a:rPr lang="uk-UA" sz="2400" dirty="0" err="1">
                <a:latin typeface="Times New Roman" charset="0"/>
                <a:ea typeface="Times New Roman" charset="0"/>
                <a:cs typeface="Times New Roman" charset="0"/>
              </a:rPr>
              <a:t>ПРод</a:t>
            </a:r>
            <a:r>
              <a:rPr lang="uk-UA" sz="2400" dirty="0">
                <a:latin typeface="Times New Roman" charset="0"/>
                <a:ea typeface="Times New Roman" charset="0"/>
                <a:cs typeface="Times New Roman" charset="0"/>
              </a:rPr>
              <a:t> = ВП+ІОД-АВ-ВЗ-ІОВ,</a:t>
            </a:r>
          </a:p>
          <a:p>
            <a:r>
              <a:rPr lang="uk-UA" sz="2400" dirty="0">
                <a:latin typeface="Times New Roman" charset="0"/>
                <a:ea typeface="Times New Roman" charset="0"/>
                <a:cs typeface="Times New Roman" charset="0"/>
              </a:rPr>
              <a:t>де ВП = валовий прибуток,</a:t>
            </a:r>
          </a:p>
          <a:p>
            <a:r>
              <a:rPr lang="uk-UA" sz="2400" dirty="0">
                <a:latin typeface="Times New Roman" charset="0"/>
                <a:ea typeface="Times New Roman" charset="0"/>
                <a:cs typeface="Times New Roman" charset="0"/>
              </a:rPr>
              <a:t>ІОД </a:t>
            </a:r>
            <a:r>
              <a:rPr lang="mr-IN" sz="2400" dirty="0">
                <a:latin typeface="Times New Roman" charset="0"/>
                <a:ea typeface="Times New Roman" charset="0"/>
                <a:cs typeface="Times New Roman" charset="0"/>
              </a:rPr>
              <a:t>–</a:t>
            </a:r>
            <a:r>
              <a:rPr lang="uk-UA" sz="2400" dirty="0">
                <a:latin typeface="Times New Roman" charset="0"/>
                <a:ea typeface="Times New Roman" charset="0"/>
                <a:cs typeface="Times New Roman" charset="0"/>
              </a:rPr>
              <a:t> інші операційні доходи,</a:t>
            </a:r>
          </a:p>
          <a:p>
            <a:r>
              <a:rPr lang="uk-UA" sz="2400" dirty="0">
                <a:latin typeface="Times New Roman" charset="0"/>
                <a:ea typeface="Times New Roman" charset="0"/>
                <a:cs typeface="Times New Roman" charset="0"/>
              </a:rPr>
              <a:t>АВ </a:t>
            </a:r>
            <a:r>
              <a:rPr lang="mr-IN" sz="2400" dirty="0">
                <a:latin typeface="Times New Roman" charset="0"/>
                <a:ea typeface="Times New Roman" charset="0"/>
                <a:cs typeface="Times New Roman" charset="0"/>
              </a:rPr>
              <a:t>–</a:t>
            </a:r>
            <a:r>
              <a:rPr lang="uk-UA" sz="2400" dirty="0">
                <a:latin typeface="Times New Roman" charset="0"/>
                <a:ea typeface="Times New Roman" charset="0"/>
                <a:cs typeface="Times New Roman" charset="0"/>
              </a:rPr>
              <a:t> адміністративні витрати,</a:t>
            </a:r>
          </a:p>
          <a:p>
            <a:r>
              <a:rPr lang="uk-UA" sz="2400" dirty="0">
                <a:latin typeface="Times New Roman" charset="0"/>
                <a:ea typeface="Times New Roman" charset="0"/>
                <a:cs typeface="Times New Roman" charset="0"/>
              </a:rPr>
              <a:t>ВЗ </a:t>
            </a:r>
            <a:r>
              <a:rPr lang="mr-IN" sz="2400" dirty="0">
                <a:latin typeface="Times New Roman" charset="0"/>
                <a:ea typeface="Times New Roman" charset="0"/>
                <a:cs typeface="Times New Roman" charset="0"/>
              </a:rPr>
              <a:t>–</a:t>
            </a:r>
            <a:r>
              <a:rPr lang="uk-UA" sz="2400" dirty="0">
                <a:latin typeface="Times New Roman" charset="0"/>
                <a:ea typeface="Times New Roman" charset="0"/>
                <a:cs typeface="Times New Roman" charset="0"/>
              </a:rPr>
              <a:t> витрати на збут,</a:t>
            </a:r>
          </a:p>
          <a:p>
            <a:r>
              <a:rPr lang="uk-UA" sz="2400" dirty="0">
                <a:latin typeface="Times New Roman" charset="0"/>
                <a:ea typeface="Times New Roman" charset="0"/>
                <a:cs typeface="Times New Roman" charset="0"/>
              </a:rPr>
              <a:t>ІОВ </a:t>
            </a:r>
            <a:r>
              <a:rPr lang="mr-IN" sz="2400" dirty="0">
                <a:latin typeface="Times New Roman" charset="0"/>
                <a:ea typeface="Times New Roman" charset="0"/>
                <a:cs typeface="Times New Roman" charset="0"/>
              </a:rPr>
              <a:t>–</a:t>
            </a:r>
            <a:r>
              <a:rPr lang="uk-UA" sz="2400" dirty="0">
                <a:latin typeface="Times New Roman" charset="0"/>
                <a:ea typeface="Times New Roman" charset="0"/>
                <a:cs typeface="Times New Roman" charset="0"/>
              </a:rPr>
              <a:t> інші операційні витрати.</a:t>
            </a:r>
          </a:p>
          <a:p>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11426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99890"/>
          </a:xfrm>
        </p:spPr>
        <p:txBody>
          <a:bodyPr>
            <a:normAutofit/>
          </a:bodyPr>
          <a:lstStyle/>
          <a:p>
            <a:r>
              <a:rPr lang="uk-UA" sz="2800" dirty="0">
                <a:latin typeface="Times New Roman" charset="0"/>
                <a:ea typeface="Times New Roman" charset="0"/>
                <a:cs typeface="Times New Roman" charset="0"/>
              </a:rPr>
              <a:t>Прибуток від звичайної діяльності до оподаткування</a:t>
            </a:r>
            <a:endParaRPr lang="en-US" sz="2800" dirty="0">
              <a:latin typeface="Times New Roman" charset="0"/>
              <a:ea typeface="Times New Roman" charset="0"/>
              <a:cs typeface="Times New Roman" charset="0"/>
            </a:endParaRPr>
          </a:p>
        </p:txBody>
      </p:sp>
      <p:sp>
        <p:nvSpPr>
          <p:cNvPr id="3" name="Content Placeholder 2"/>
          <p:cNvSpPr>
            <a:spLocks noGrp="1"/>
          </p:cNvSpPr>
          <p:nvPr>
            <p:ph idx="1"/>
          </p:nvPr>
        </p:nvSpPr>
        <p:spPr>
          <a:xfrm>
            <a:off x="2592925" y="1524000"/>
            <a:ext cx="8915400" cy="4446494"/>
          </a:xfrm>
        </p:spPr>
        <p:txBody>
          <a:bodyPr>
            <a:normAutofit/>
          </a:bodyPr>
          <a:lstStyle/>
          <a:p>
            <a:pPr marL="0" indent="0" algn="ctr">
              <a:buNone/>
            </a:pPr>
            <a:r>
              <a:rPr lang="uk-UA" sz="2000" b="1" dirty="0" err="1">
                <a:latin typeface="Times New Roman" charset="0"/>
                <a:ea typeface="Times New Roman" charset="0"/>
                <a:cs typeface="Times New Roman" charset="0"/>
              </a:rPr>
              <a:t>ПРзд</a:t>
            </a:r>
            <a:r>
              <a:rPr lang="uk-UA" sz="2000" b="1" dirty="0">
                <a:latin typeface="Times New Roman" charset="0"/>
                <a:ea typeface="Times New Roman" charset="0"/>
                <a:cs typeface="Times New Roman" charset="0"/>
              </a:rPr>
              <a:t> = </a:t>
            </a:r>
            <a:r>
              <a:rPr lang="uk-UA" sz="2000" b="1" dirty="0" err="1">
                <a:latin typeface="Times New Roman" charset="0"/>
                <a:ea typeface="Times New Roman" charset="0"/>
                <a:cs typeface="Times New Roman" charset="0"/>
              </a:rPr>
              <a:t>ФРзд+Дк+Іфд+Ід-ФВ-Вук-ІВ</a:t>
            </a:r>
            <a:r>
              <a:rPr lang="uk-UA" sz="2000" b="1" dirty="0">
                <a:latin typeface="Times New Roman" charset="0"/>
                <a:ea typeface="Times New Roman" charset="0"/>
                <a:cs typeface="Times New Roman" charset="0"/>
              </a:rPr>
              <a:t>,</a:t>
            </a:r>
          </a:p>
          <a:p>
            <a:pPr marL="0" indent="0" algn="ctr">
              <a:buNone/>
            </a:pPr>
            <a:endParaRPr lang="uk-UA" sz="2000" b="1" dirty="0">
              <a:latin typeface="Times New Roman" charset="0"/>
              <a:ea typeface="Times New Roman" charset="0"/>
              <a:cs typeface="Times New Roman" charset="0"/>
            </a:endParaRPr>
          </a:p>
          <a:p>
            <a:r>
              <a:rPr lang="uk-UA" sz="2000" b="1" dirty="0" err="1">
                <a:latin typeface="Times New Roman" charset="0"/>
                <a:ea typeface="Times New Roman" charset="0"/>
                <a:cs typeface="Times New Roman" charset="0"/>
              </a:rPr>
              <a:t>ФРзд</a:t>
            </a:r>
            <a:r>
              <a:rPr lang="uk-UA" sz="2000" b="1" dirty="0">
                <a:latin typeface="Times New Roman" charset="0"/>
                <a:ea typeface="Times New Roman" charset="0"/>
                <a:cs typeface="Times New Roman" charset="0"/>
              </a:rPr>
              <a:t> </a:t>
            </a:r>
            <a:r>
              <a:rPr lang="mr-IN" sz="2000" b="1" dirty="0">
                <a:latin typeface="Times New Roman" charset="0"/>
                <a:ea typeface="Times New Roman" charset="0"/>
                <a:cs typeface="Times New Roman" charset="0"/>
              </a:rPr>
              <a:t>–</a:t>
            </a:r>
            <a:r>
              <a:rPr lang="uk-UA" sz="2000" b="1" dirty="0">
                <a:latin typeface="Times New Roman" charset="0"/>
                <a:ea typeface="Times New Roman" charset="0"/>
                <a:cs typeface="Times New Roman" charset="0"/>
              </a:rPr>
              <a:t> фінансовий результат від звичайної діяльності до оподаткування,</a:t>
            </a:r>
          </a:p>
          <a:p>
            <a:r>
              <a:rPr lang="uk-UA" sz="2000" b="1" dirty="0" err="1">
                <a:latin typeface="Times New Roman" charset="0"/>
                <a:ea typeface="Times New Roman" charset="0"/>
                <a:cs typeface="Times New Roman" charset="0"/>
              </a:rPr>
              <a:t>Дк</a:t>
            </a:r>
            <a:r>
              <a:rPr lang="uk-UA" sz="2000" b="1" dirty="0">
                <a:latin typeface="Times New Roman" charset="0"/>
                <a:ea typeface="Times New Roman" charset="0"/>
                <a:cs typeface="Times New Roman" charset="0"/>
              </a:rPr>
              <a:t> </a:t>
            </a:r>
            <a:r>
              <a:rPr lang="mr-IN" sz="2000" b="1" dirty="0">
                <a:latin typeface="Times New Roman" charset="0"/>
                <a:ea typeface="Times New Roman" charset="0"/>
                <a:cs typeface="Times New Roman" charset="0"/>
              </a:rPr>
              <a:t>–</a:t>
            </a:r>
            <a:r>
              <a:rPr lang="uk-UA" sz="2000" b="1" dirty="0">
                <a:latin typeface="Times New Roman" charset="0"/>
                <a:ea typeface="Times New Roman" charset="0"/>
                <a:cs typeface="Times New Roman" charset="0"/>
              </a:rPr>
              <a:t> дохід від участі в капіталі,</a:t>
            </a:r>
          </a:p>
          <a:p>
            <a:r>
              <a:rPr lang="uk-UA" sz="2000" b="1" dirty="0" err="1">
                <a:latin typeface="Times New Roman" charset="0"/>
                <a:ea typeface="Times New Roman" charset="0"/>
                <a:cs typeface="Times New Roman" charset="0"/>
              </a:rPr>
              <a:t>Іфд</a:t>
            </a:r>
            <a:r>
              <a:rPr lang="uk-UA" sz="2000" b="1" dirty="0">
                <a:latin typeface="Times New Roman" charset="0"/>
                <a:ea typeface="Times New Roman" charset="0"/>
                <a:cs typeface="Times New Roman" charset="0"/>
              </a:rPr>
              <a:t> </a:t>
            </a:r>
            <a:r>
              <a:rPr lang="mr-IN" sz="2000" b="1" dirty="0">
                <a:latin typeface="Times New Roman" charset="0"/>
                <a:ea typeface="Times New Roman" charset="0"/>
                <a:cs typeface="Times New Roman" charset="0"/>
              </a:rPr>
              <a:t>–</a:t>
            </a:r>
            <a:r>
              <a:rPr lang="uk-UA" sz="2000" b="1" dirty="0">
                <a:latin typeface="Times New Roman" charset="0"/>
                <a:ea typeface="Times New Roman" charset="0"/>
                <a:cs typeface="Times New Roman" charset="0"/>
              </a:rPr>
              <a:t> інші фінансові доходи,</a:t>
            </a:r>
          </a:p>
          <a:p>
            <a:r>
              <a:rPr lang="uk-UA" sz="2000" b="1" dirty="0">
                <a:latin typeface="Times New Roman" charset="0"/>
                <a:ea typeface="Times New Roman" charset="0"/>
                <a:cs typeface="Times New Roman" charset="0"/>
              </a:rPr>
              <a:t>Ід </a:t>
            </a:r>
            <a:r>
              <a:rPr lang="mr-IN" sz="2000" b="1" dirty="0">
                <a:latin typeface="Times New Roman" charset="0"/>
                <a:ea typeface="Times New Roman" charset="0"/>
                <a:cs typeface="Times New Roman" charset="0"/>
              </a:rPr>
              <a:t>–</a:t>
            </a:r>
            <a:r>
              <a:rPr lang="uk-UA" sz="2000" b="1" dirty="0">
                <a:latin typeface="Times New Roman" charset="0"/>
                <a:ea typeface="Times New Roman" charset="0"/>
                <a:cs typeface="Times New Roman" charset="0"/>
              </a:rPr>
              <a:t> інші доходи,</a:t>
            </a:r>
          </a:p>
          <a:p>
            <a:r>
              <a:rPr lang="uk-UA" sz="2000" b="1" dirty="0">
                <a:latin typeface="Times New Roman" charset="0"/>
                <a:ea typeface="Times New Roman" charset="0"/>
                <a:cs typeface="Times New Roman" charset="0"/>
              </a:rPr>
              <a:t>ФВ </a:t>
            </a:r>
            <a:r>
              <a:rPr lang="mr-IN" sz="2000" b="1" dirty="0">
                <a:latin typeface="Times New Roman" charset="0"/>
                <a:ea typeface="Times New Roman" charset="0"/>
                <a:cs typeface="Times New Roman" charset="0"/>
              </a:rPr>
              <a:t>–</a:t>
            </a:r>
            <a:r>
              <a:rPr lang="uk-UA" sz="2000" b="1" dirty="0">
                <a:latin typeface="Times New Roman" charset="0"/>
                <a:ea typeface="Times New Roman" charset="0"/>
                <a:cs typeface="Times New Roman" charset="0"/>
              </a:rPr>
              <a:t> фінансові витрати,</a:t>
            </a:r>
          </a:p>
          <a:p>
            <a:r>
              <a:rPr lang="uk-UA" sz="2000" b="1" dirty="0" err="1">
                <a:latin typeface="Times New Roman" charset="0"/>
                <a:ea typeface="Times New Roman" charset="0"/>
                <a:cs typeface="Times New Roman" charset="0"/>
              </a:rPr>
              <a:t>Вук</a:t>
            </a:r>
            <a:r>
              <a:rPr lang="uk-UA" sz="2000" b="1" dirty="0">
                <a:latin typeface="Times New Roman" charset="0"/>
                <a:ea typeface="Times New Roman" charset="0"/>
                <a:cs typeface="Times New Roman" charset="0"/>
              </a:rPr>
              <a:t> </a:t>
            </a:r>
            <a:r>
              <a:rPr lang="mr-IN" sz="2000" b="1" dirty="0">
                <a:latin typeface="Times New Roman" charset="0"/>
                <a:ea typeface="Times New Roman" charset="0"/>
                <a:cs typeface="Times New Roman" charset="0"/>
              </a:rPr>
              <a:t>–</a:t>
            </a:r>
            <a:r>
              <a:rPr lang="uk-UA" sz="2000" b="1" dirty="0">
                <a:latin typeface="Times New Roman" charset="0"/>
                <a:ea typeface="Times New Roman" charset="0"/>
                <a:cs typeface="Times New Roman" charset="0"/>
              </a:rPr>
              <a:t> витрати від участі в капіталі,</a:t>
            </a:r>
          </a:p>
          <a:p>
            <a:r>
              <a:rPr lang="uk-UA" sz="2000" b="1" dirty="0">
                <a:latin typeface="Times New Roman" charset="0"/>
                <a:ea typeface="Times New Roman" charset="0"/>
                <a:cs typeface="Times New Roman" charset="0"/>
              </a:rPr>
              <a:t>ІВ </a:t>
            </a:r>
            <a:r>
              <a:rPr lang="mr-IN" sz="2000" b="1" dirty="0">
                <a:latin typeface="Times New Roman" charset="0"/>
                <a:ea typeface="Times New Roman" charset="0"/>
                <a:cs typeface="Times New Roman" charset="0"/>
              </a:rPr>
              <a:t>–</a:t>
            </a:r>
            <a:r>
              <a:rPr lang="uk-UA" sz="2000" b="1" dirty="0">
                <a:latin typeface="Times New Roman" charset="0"/>
                <a:ea typeface="Times New Roman" charset="0"/>
                <a:cs typeface="Times New Roman" charset="0"/>
              </a:rPr>
              <a:t> інші витрати. </a:t>
            </a:r>
            <a:endParaRPr lang="en-US" sz="20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278613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a:latin typeface="Times New Roman" charset="0"/>
                <a:ea typeface="Times New Roman" charset="0"/>
                <a:cs typeface="Times New Roman" charset="0"/>
              </a:rPr>
              <a:t>Прибуток від звичайної діяльності</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2589212" y="1788459"/>
            <a:ext cx="8915400" cy="4122763"/>
          </a:xfrm>
        </p:spPr>
        <p:txBody>
          <a:bodyPr>
            <a:normAutofit/>
          </a:bodyPr>
          <a:lstStyle/>
          <a:p>
            <a:pPr marL="0" indent="0" algn="ctr">
              <a:buNone/>
            </a:pPr>
            <a:r>
              <a:rPr lang="uk-UA" sz="2400" b="1" dirty="0" err="1">
                <a:latin typeface="Times New Roman" charset="0"/>
                <a:ea typeface="Times New Roman" charset="0"/>
                <a:cs typeface="Times New Roman" charset="0"/>
              </a:rPr>
              <a:t>ЧПРзд</a:t>
            </a:r>
            <a:r>
              <a:rPr lang="uk-UA" sz="2400" b="1" dirty="0">
                <a:latin typeface="Times New Roman" charset="0"/>
                <a:ea typeface="Times New Roman" charset="0"/>
                <a:cs typeface="Times New Roman" charset="0"/>
              </a:rPr>
              <a:t> = </a:t>
            </a:r>
            <a:r>
              <a:rPr lang="uk-UA" sz="2400" b="1" dirty="0" err="1">
                <a:latin typeface="Times New Roman" charset="0"/>
                <a:ea typeface="Times New Roman" charset="0"/>
                <a:cs typeface="Times New Roman" charset="0"/>
              </a:rPr>
              <a:t>ПРзд</a:t>
            </a:r>
            <a:r>
              <a:rPr lang="uk-UA" sz="2400" b="1" dirty="0">
                <a:latin typeface="Times New Roman" charset="0"/>
                <a:ea typeface="Times New Roman" charset="0"/>
                <a:cs typeface="Times New Roman" charset="0"/>
              </a:rPr>
              <a:t> </a:t>
            </a:r>
            <a:r>
              <a:rPr lang="mr-IN" sz="2400" b="1" dirty="0">
                <a:latin typeface="Times New Roman" charset="0"/>
                <a:ea typeface="Times New Roman" charset="0"/>
                <a:cs typeface="Times New Roman" charset="0"/>
              </a:rPr>
              <a:t>–</a:t>
            </a:r>
            <a:r>
              <a:rPr lang="uk-UA" sz="2400" b="1" dirty="0">
                <a:latin typeface="Times New Roman" charset="0"/>
                <a:ea typeface="Times New Roman" charset="0"/>
                <a:cs typeface="Times New Roman" charset="0"/>
              </a:rPr>
              <a:t> </a:t>
            </a:r>
            <a:r>
              <a:rPr lang="uk-UA" sz="2400" b="1" dirty="0" err="1">
                <a:latin typeface="Times New Roman" charset="0"/>
                <a:ea typeface="Times New Roman" charset="0"/>
                <a:cs typeface="Times New Roman" charset="0"/>
              </a:rPr>
              <a:t>Ппр</a:t>
            </a:r>
            <a:r>
              <a:rPr lang="uk-UA" sz="2400" b="1" dirty="0">
                <a:latin typeface="Times New Roman" charset="0"/>
                <a:ea typeface="Times New Roman" charset="0"/>
                <a:cs typeface="Times New Roman" charset="0"/>
              </a:rPr>
              <a:t>,</a:t>
            </a:r>
          </a:p>
          <a:p>
            <a:pPr marL="0" indent="0" algn="ctr">
              <a:buNone/>
            </a:pPr>
            <a:endParaRPr lang="uk-UA" sz="2400" dirty="0">
              <a:latin typeface="Times New Roman" charset="0"/>
              <a:ea typeface="Times New Roman" charset="0"/>
              <a:cs typeface="Times New Roman" charset="0"/>
            </a:endParaRPr>
          </a:p>
          <a:p>
            <a:r>
              <a:rPr lang="uk-UA" sz="2400" dirty="0" err="1">
                <a:latin typeface="Times New Roman" charset="0"/>
                <a:ea typeface="Times New Roman" charset="0"/>
                <a:cs typeface="Times New Roman" charset="0"/>
              </a:rPr>
              <a:t>Ппр</a:t>
            </a:r>
            <a:r>
              <a:rPr lang="uk-UA" sz="2400" dirty="0">
                <a:latin typeface="Times New Roman" charset="0"/>
                <a:ea typeface="Times New Roman" charset="0"/>
                <a:cs typeface="Times New Roman" charset="0"/>
              </a:rPr>
              <a:t> </a:t>
            </a:r>
            <a:r>
              <a:rPr lang="mr-IN" sz="2400" dirty="0">
                <a:latin typeface="Times New Roman" charset="0"/>
                <a:ea typeface="Times New Roman" charset="0"/>
                <a:cs typeface="Times New Roman" charset="0"/>
              </a:rPr>
              <a:t>–</a:t>
            </a:r>
            <a:r>
              <a:rPr lang="uk-UA" sz="2400" dirty="0">
                <a:latin typeface="Times New Roman" charset="0"/>
                <a:ea typeface="Times New Roman" charset="0"/>
                <a:cs typeface="Times New Roman" charset="0"/>
              </a:rPr>
              <a:t> сума податків з прибутку</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26581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1901B5-54FD-4B44-A07E-D651282DF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94897" y="624110"/>
            <a:ext cx="9712998" cy="1280890"/>
          </a:xfrm>
        </p:spPr>
        <p:txBody>
          <a:bodyPr>
            <a:normAutofit/>
          </a:bodyPr>
          <a:lstStyle/>
          <a:p>
            <a:r>
              <a:rPr lang="uk-UA" dirty="0">
                <a:latin typeface="Times New Roman" charset="0"/>
                <a:ea typeface="Times New Roman" charset="0"/>
                <a:cs typeface="Times New Roman" charset="0"/>
              </a:rPr>
              <a:t>Показники рентабельності проекту</a:t>
            </a:r>
            <a:endParaRPr lang="en-US" dirty="0">
              <a:latin typeface="Times New Roman" charset="0"/>
              <a:ea typeface="Times New Roman" charset="0"/>
              <a:cs typeface="Times New Roman" charset="0"/>
            </a:endParaRPr>
          </a:p>
        </p:txBody>
      </p:sp>
      <p:sp>
        <p:nvSpPr>
          <p:cNvPr id="11" name="Rectangle 10">
            <a:extLst>
              <a:ext uri="{FF2B5EF4-FFF2-40B4-BE49-F238E27FC236}">
                <a16:creationId xmlns:a16="http://schemas.microsoft.com/office/drawing/2014/main" id="{27405D71-C37E-449D-A61C-11064F760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13" name="Freeform 11">
            <a:extLst>
              <a:ext uri="{FF2B5EF4-FFF2-40B4-BE49-F238E27FC236}">
                <a16:creationId xmlns:a16="http://schemas.microsoft.com/office/drawing/2014/main" id="{6C97661C-87C2-4FD2-AE84-0FA740CF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A"/>
          </a:p>
        </p:txBody>
      </p:sp>
      <p:graphicFrame>
        <p:nvGraphicFramePr>
          <p:cNvPr id="5" name="Content Placeholder 2">
            <a:extLst>
              <a:ext uri="{FF2B5EF4-FFF2-40B4-BE49-F238E27FC236}">
                <a16:creationId xmlns:a16="http://schemas.microsoft.com/office/drawing/2014/main" id="{96E34495-EE96-3266-47C5-436C170CC476}"/>
              </a:ext>
            </a:extLst>
          </p:cNvPr>
          <p:cNvGraphicFramePr>
            <a:graphicFrameLocks noGrp="1"/>
          </p:cNvGraphicFramePr>
          <p:nvPr>
            <p:ph idx="1"/>
            <p:extLst>
              <p:ext uri="{D42A27DB-BD31-4B8C-83A1-F6EECF244321}">
                <p14:modId xmlns:p14="http://schemas.microsoft.com/office/powerpoint/2010/main" val="1170124584"/>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89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67905"/>
            <a:ext cx="8915400" cy="5043317"/>
          </a:xfrm>
        </p:spPr>
        <p:txBody>
          <a:bodyPr>
            <a:normAutofit/>
          </a:bodyPr>
          <a:lstStyle/>
          <a:p>
            <a:pPr marL="0" indent="0">
              <a:buNone/>
            </a:pPr>
            <a:r>
              <a:rPr lang="uk-UA" sz="2400" dirty="0">
                <a:latin typeface="Times New Roman" charset="0"/>
                <a:ea typeface="Times New Roman" charset="0"/>
                <a:cs typeface="Times New Roman" charset="0"/>
              </a:rPr>
              <a:t>Валова рентабельність </a:t>
            </a:r>
            <a:r>
              <a:rPr lang="mr-IN" sz="2400" dirty="0">
                <a:latin typeface="Times New Roman" charset="0"/>
                <a:ea typeface="Times New Roman" charset="0"/>
                <a:cs typeface="Times New Roman" charset="0"/>
              </a:rPr>
              <a:t>–</a:t>
            </a:r>
            <a:r>
              <a:rPr lang="uk-UA" sz="2400" dirty="0">
                <a:latin typeface="Times New Roman" charset="0"/>
                <a:ea typeface="Times New Roman" charset="0"/>
                <a:cs typeface="Times New Roman" charset="0"/>
              </a:rPr>
              <a:t> характеризує ефективність виробничої діяльності, а також політики ціноутворення.</a:t>
            </a:r>
          </a:p>
          <a:p>
            <a:pPr marL="0" indent="0">
              <a:buNone/>
            </a:pPr>
            <a:endParaRPr lang="uk-UA" sz="2400" dirty="0">
              <a:latin typeface="Times New Roman" charset="0"/>
              <a:ea typeface="Times New Roman" charset="0"/>
              <a:cs typeface="Times New Roman" charset="0"/>
            </a:endParaRPr>
          </a:p>
          <a:p>
            <a:pPr marL="0" indent="0" algn="ctr">
              <a:buNone/>
            </a:pPr>
            <a:r>
              <a:rPr lang="en-US" sz="2400" b="1" dirty="0" err="1">
                <a:latin typeface="Times New Roman" charset="0"/>
                <a:ea typeface="Times New Roman" charset="0"/>
                <a:cs typeface="Times New Roman" charset="0"/>
              </a:rPr>
              <a:t>R</a:t>
            </a:r>
            <a:r>
              <a:rPr lang="en-US" sz="2400" b="1" baseline="-25000" dirty="0" err="1">
                <a:latin typeface="Times New Roman" charset="0"/>
                <a:ea typeface="Times New Roman" charset="0"/>
                <a:cs typeface="Times New Roman" charset="0"/>
              </a:rPr>
              <a:t>g</a:t>
            </a:r>
            <a:r>
              <a:rPr lang="uk-UA" sz="2400" b="1" dirty="0">
                <a:latin typeface="Times New Roman" charset="0"/>
                <a:ea typeface="Times New Roman" charset="0"/>
                <a:cs typeface="Times New Roman" charset="0"/>
              </a:rPr>
              <a:t> = Валовий прибуток/Виручка від реалізації</a:t>
            </a:r>
          </a:p>
          <a:p>
            <a:pPr marL="0" indent="0" algn="ctr">
              <a:buNone/>
            </a:pPr>
            <a:endParaRPr lang="uk-UA" sz="2400" dirty="0">
              <a:latin typeface="Times New Roman" charset="0"/>
              <a:ea typeface="Times New Roman" charset="0"/>
              <a:cs typeface="Times New Roman" charset="0"/>
            </a:endParaRPr>
          </a:p>
          <a:p>
            <a:pPr marL="0" indent="0" algn="just">
              <a:buNone/>
            </a:pPr>
            <a:r>
              <a:rPr lang="uk-UA" sz="2400" dirty="0">
                <a:latin typeface="Times New Roman" charset="0"/>
                <a:ea typeface="Times New Roman" charset="0"/>
                <a:cs typeface="Times New Roman" charset="0"/>
              </a:rPr>
              <a:t>Операційна рентабельність </a:t>
            </a:r>
            <a:r>
              <a:rPr lang="mr-IN" sz="2400" dirty="0">
                <a:latin typeface="Times New Roman" charset="0"/>
                <a:ea typeface="Times New Roman" charset="0"/>
                <a:cs typeface="Times New Roman" charset="0"/>
              </a:rPr>
              <a:t>–</a:t>
            </a:r>
            <a:r>
              <a:rPr lang="uk-UA" sz="2400" dirty="0">
                <a:latin typeface="Times New Roman" charset="0"/>
                <a:ea typeface="Times New Roman" charset="0"/>
                <a:cs typeface="Times New Roman" charset="0"/>
              </a:rPr>
              <a:t> показує рентабельність підприємства після відрахування витрат на виробництво та збут товарів.</a:t>
            </a:r>
          </a:p>
          <a:p>
            <a:pPr marL="0" indent="0" algn="just">
              <a:buNone/>
            </a:pPr>
            <a:endParaRPr lang="uk-UA" sz="2400" dirty="0">
              <a:latin typeface="Times New Roman" charset="0"/>
              <a:ea typeface="Times New Roman" charset="0"/>
              <a:cs typeface="Times New Roman" charset="0"/>
            </a:endParaRPr>
          </a:p>
          <a:p>
            <a:pPr marL="0" indent="0" algn="ctr">
              <a:buNone/>
            </a:pPr>
            <a:r>
              <a:rPr lang="en-US" sz="2400" b="1" dirty="0">
                <a:latin typeface="Times New Roman" charset="0"/>
                <a:ea typeface="Times New Roman" charset="0"/>
                <a:cs typeface="Times New Roman" charset="0"/>
              </a:rPr>
              <a:t>R</a:t>
            </a:r>
            <a:r>
              <a:rPr lang="en-US" sz="2400" b="1" baseline="-25000" dirty="0">
                <a:latin typeface="Times New Roman" charset="0"/>
                <a:ea typeface="Times New Roman" charset="0"/>
                <a:cs typeface="Times New Roman" charset="0"/>
              </a:rPr>
              <a:t>o </a:t>
            </a:r>
            <a:r>
              <a:rPr lang="en-US" sz="2400" b="1" dirty="0">
                <a:latin typeface="Times New Roman" charset="0"/>
                <a:ea typeface="Times New Roman" charset="0"/>
                <a:cs typeface="Times New Roman" charset="0"/>
              </a:rPr>
              <a:t>= </a:t>
            </a:r>
            <a:r>
              <a:rPr lang="uk-UA" sz="2400" b="1" dirty="0">
                <a:latin typeface="Times New Roman" charset="0"/>
                <a:ea typeface="Times New Roman" charset="0"/>
                <a:cs typeface="Times New Roman" charset="0"/>
              </a:rPr>
              <a:t>Операційний прибуток / Виручка від реалізації</a:t>
            </a:r>
            <a:endParaRPr lang="en-US" sz="2400" b="1" baseline="-25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09228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24" y="650929"/>
            <a:ext cx="10058401" cy="5260293"/>
          </a:xfrm>
        </p:spPr>
        <p:txBody>
          <a:bodyPr>
            <a:normAutofit/>
          </a:bodyPr>
          <a:lstStyle/>
          <a:p>
            <a:pPr marL="0" indent="0">
              <a:buNone/>
            </a:pPr>
            <a:r>
              <a:rPr lang="uk-UA" sz="2400" dirty="0">
                <a:latin typeface="Times New Roman" charset="0"/>
                <a:ea typeface="Times New Roman" charset="0"/>
                <a:cs typeface="Times New Roman" charset="0"/>
              </a:rPr>
              <a:t>Рентабельність продажів характеризує суму прибутку з гривні продажу</a:t>
            </a:r>
          </a:p>
          <a:p>
            <a:pPr marL="0" indent="0">
              <a:buNone/>
            </a:pPr>
            <a:endParaRPr lang="uk-UA" sz="2400" dirty="0">
              <a:latin typeface="Times New Roman" charset="0"/>
              <a:ea typeface="Times New Roman" charset="0"/>
              <a:cs typeface="Times New Roman" charset="0"/>
            </a:endParaRPr>
          </a:p>
          <a:p>
            <a:pPr marL="0" indent="0" algn="ctr">
              <a:buNone/>
            </a:pPr>
            <a:r>
              <a:rPr lang="en-US" sz="2400" b="1" dirty="0" err="1">
                <a:latin typeface="Times New Roman" charset="0"/>
                <a:ea typeface="Times New Roman" charset="0"/>
                <a:cs typeface="Times New Roman" charset="0"/>
              </a:rPr>
              <a:t>R</a:t>
            </a:r>
            <a:r>
              <a:rPr lang="en-US" sz="2400" b="1" baseline="-25000" dirty="0" err="1">
                <a:latin typeface="Times New Roman" charset="0"/>
                <a:ea typeface="Times New Roman" charset="0"/>
                <a:cs typeface="Times New Roman" charset="0"/>
              </a:rPr>
              <a:t>s</a:t>
            </a:r>
            <a:r>
              <a:rPr lang="en-US" sz="2400" b="1" dirty="0">
                <a:latin typeface="Times New Roman" charset="0"/>
                <a:ea typeface="Times New Roman" charset="0"/>
                <a:cs typeface="Times New Roman" charset="0"/>
              </a:rPr>
              <a:t> = </a:t>
            </a:r>
            <a:r>
              <a:rPr lang="uk-UA" sz="2400" b="1" dirty="0">
                <a:latin typeface="Times New Roman" charset="0"/>
                <a:ea typeface="Times New Roman" charset="0"/>
                <a:cs typeface="Times New Roman" charset="0"/>
              </a:rPr>
              <a:t>Чистий прибуток/ Чистий дохід від реалізації</a:t>
            </a:r>
          </a:p>
          <a:p>
            <a:pPr marL="0" indent="0">
              <a:buNone/>
            </a:pPr>
            <a:endParaRPr lang="uk-UA" sz="2400" dirty="0">
              <a:latin typeface="Times New Roman" charset="0"/>
              <a:ea typeface="Times New Roman" charset="0"/>
              <a:cs typeface="Times New Roman" charset="0"/>
            </a:endParaRPr>
          </a:p>
          <a:p>
            <a:pPr marL="0" indent="0">
              <a:buNone/>
            </a:pPr>
            <a:r>
              <a:rPr lang="uk-UA" sz="2400" dirty="0">
                <a:latin typeface="Times New Roman" charset="0"/>
                <a:ea typeface="Times New Roman" charset="0"/>
                <a:cs typeface="Times New Roman" charset="0"/>
              </a:rPr>
              <a:t>Рентабельність звичайної діяльності визначається як відношення загального прибутку від звичайної діяльності (ПЗД) до всіх витрат від звичайної діяльності (ВЗД).</a:t>
            </a:r>
          </a:p>
          <a:p>
            <a:pPr marL="0" indent="0">
              <a:buNone/>
            </a:pPr>
            <a:endParaRPr lang="uk-UA" sz="2400" dirty="0">
              <a:latin typeface="Times New Roman" charset="0"/>
              <a:ea typeface="Times New Roman" charset="0"/>
              <a:cs typeface="Times New Roman" charset="0"/>
            </a:endParaRPr>
          </a:p>
          <a:p>
            <a:pPr marL="0" indent="0" algn="ctr">
              <a:buNone/>
            </a:pPr>
            <a:r>
              <a:rPr lang="en-US" sz="2400" b="1" dirty="0" err="1">
                <a:latin typeface="Times New Roman" charset="0"/>
                <a:ea typeface="Times New Roman" charset="0"/>
                <a:cs typeface="Times New Roman" charset="0"/>
              </a:rPr>
              <a:t>R</a:t>
            </a:r>
            <a:r>
              <a:rPr lang="en-US" sz="2400" b="1" baseline="-25000" dirty="0" err="1">
                <a:latin typeface="Times New Roman" charset="0"/>
                <a:ea typeface="Times New Roman" charset="0"/>
                <a:cs typeface="Times New Roman" charset="0"/>
              </a:rPr>
              <a:t>ga</a:t>
            </a:r>
            <a:r>
              <a:rPr lang="en-US" sz="2400" b="1" dirty="0">
                <a:latin typeface="Times New Roman" charset="0"/>
                <a:ea typeface="Times New Roman" charset="0"/>
                <a:cs typeface="Times New Roman" charset="0"/>
              </a:rPr>
              <a:t> = </a:t>
            </a:r>
            <a:r>
              <a:rPr lang="ru-RU" sz="2400" b="1" dirty="0" err="1">
                <a:latin typeface="Times New Roman" charset="0"/>
                <a:ea typeface="Times New Roman" charset="0"/>
                <a:cs typeface="Times New Roman" charset="0"/>
              </a:rPr>
              <a:t>ПРзж</a:t>
            </a:r>
            <a:r>
              <a:rPr lang="ru-RU" sz="2400" b="1" dirty="0">
                <a:latin typeface="Times New Roman" charset="0"/>
                <a:ea typeface="Times New Roman" charset="0"/>
                <a:cs typeface="Times New Roman" charset="0"/>
              </a:rPr>
              <a:t>/</a:t>
            </a:r>
            <a:r>
              <a:rPr lang="ru-RU" sz="2400" b="1" dirty="0" err="1">
                <a:latin typeface="Times New Roman" charset="0"/>
                <a:ea typeface="Times New Roman" charset="0"/>
                <a:cs typeface="Times New Roman" charset="0"/>
              </a:rPr>
              <a:t>Взд</a:t>
            </a:r>
            <a:endParaRPr lang="uk-UA" sz="2400" b="1" dirty="0">
              <a:latin typeface="Times New Roman" charset="0"/>
              <a:ea typeface="Times New Roman" charset="0"/>
              <a:cs typeface="Times New Roman" charset="0"/>
            </a:endParaRPr>
          </a:p>
          <a:p>
            <a:endParaRPr lang="uk-UA" dirty="0"/>
          </a:p>
          <a:p>
            <a:endParaRPr lang="en-US" dirty="0"/>
          </a:p>
        </p:txBody>
      </p:sp>
    </p:spTree>
    <p:extLst>
      <p:ext uri="{BB962C8B-B14F-4D97-AF65-F5344CB8AC3E}">
        <p14:creationId xmlns:p14="http://schemas.microsoft.com/office/powerpoint/2010/main" val="422717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377" y="624110"/>
            <a:ext cx="9568236" cy="1280890"/>
          </a:xfrm>
        </p:spPr>
        <p:txBody>
          <a:bodyPr/>
          <a:lstStyle/>
          <a:p>
            <a:pPr algn="ctr"/>
            <a:r>
              <a:rPr lang="ru-RU" dirty="0" err="1">
                <a:latin typeface="Times New Roman" charset="0"/>
                <a:ea typeface="Times New Roman" charset="0"/>
                <a:cs typeface="Times New Roman" charset="0"/>
              </a:rPr>
              <a:t>Показники</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інвестиційної</a:t>
            </a:r>
            <a:r>
              <a:rPr lang="ru-RU" dirty="0">
                <a:latin typeface="Times New Roman" charset="0"/>
                <a:ea typeface="Times New Roman" charset="0"/>
                <a:cs typeface="Times New Roman" charset="0"/>
              </a:rPr>
              <a:t> </a:t>
            </a:r>
            <a:r>
              <a:rPr lang="ru-RU" dirty="0" err="1">
                <a:latin typeface="Times New Roman" charset="0"/>
                <a:ea typeface="Times New Roman" charset="0"/>
                <a:cs typeface="Times New Roman" charset="0"/>
              </a:rPr>
              <a:t>привабливості</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1936377" y="1662952"/>
            <a:ext cx="9568236" cy="4482353"/>
          </a:xfrm>
        </p:spPr>
        <p:txBody>
          <a:bodyPr/>
          <a:lstStyle/>
          <a:p>
            <a:r>
              <a:rPr lang="en-US" dirty="0">
                <a:solidFill>
                  <a:schemeClr val="tx1"/>
                </a:solidFill>
                <a:latin typeface="Times New Roman" panose="02020603050405020304" pitchFamily="18" charset="0"/>
                <a:cs typeface="Times New Roman" panose="02020603050405020304" pitchFamily="18" charset="0"/>
              </a:rPr>
              <a:t>DPP (</a:t>
            </a:r>
            <a:r>
              <a:rPr lang="uk-UA" dirty="0">
                <a:solidFill>
                  <a:schemeClr val="tx1"/>
                </a:solidFill>
                <a:latin typeface="Times New Roman" panose="02020603050405020304" pitchFamily="18" charset="0"/>
                <a:cs typeface="Times New Roman" panose="02020603050405020304" pitchFamily="18" charset="0"/>
              </a:rPr>
              <a:t>дисконтований період окупності) – період повернення вкладених в реалізацію проекту коштів з урахуванням фактору дисконту</a:t>
            </a:r>
          </a:p>
          <a:p>
            <a:endParaRPr lang="uk-UA"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NPV (</a:t>
            </a:r>
            <a:r>
              <a:rPr lang="uk-UA" dirty="0">
                <a:solidFill>
                  <a:schemeClr val="tx1"/>
                </a:solidFill>
                <a:latin typeface="Times New Roman" panose="02020603050405020304" pitchFamily="18" charset="0"/>
                <a:cs typeface="Times New Roman" panose="02020603050405020304" pitchFamily="18" charset="0"/>
              </a:rPr>
              <a:t>чиста приведена вартість) – представляє собою різницю між всіма грошовими надходженнями і виплатами, приведеними до моменту оцінки інвестиційного проекту</a:t>
            </a:r>
          </a:p>
          <a:p>
            <a:endParaRPr lang="uk-UA"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IRR (</a:t>
            </a:r>
            <a:r>
              <a:rPr lang="uk-UA" dirty="0">
                <a:solidFill>
                  <a:schemeClr val="tx1"/>
                </a:solidFill>
                <a:latin typeface="Times New Roman" panose="02020603050405020304" pitchFamily="18" charset="0"/>
                <a:cs typeface="Times New Roman" panose="02020603050405020304" pitchFamily="18" charset="0"/>
              </a:rPr>
              <a:t>внутрішня норма дохідності) – це середній дохід на вкладений капітал, забезпечений даними інвестиційного проекту</a:t>
            </a:r>
          </a:p>
          <a:p>
            <a:endParaRPr lang="uk-UA"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PI (</a:t>
            </a:r>
            <a:r>
              <a:rPr lang="uk-UA" dirty="0">
                <a:solidFill>
                  <a:schemeClr val="tx1"/>
                </a:solidFill>
                <a:latin typeface="Times New Roman" panose="02020603050405020304" pitchFamily="18" charset="0"/>
                <a:cs typeface="Times New Roman" panose="02020603050405020304" pitchFamily="18" charset="0"/>
              </a:rPr>
              <a:t>прибутковість вкладень) – прибутковість вкладень визначає дохід отриманий на кожну вкладену грошову одиницю </a:t>
            </a:r>
            <a:endParaRPr lang="ru-RU"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79951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45720" indent="0" algn="ctr">
              <a:buNone/>
            </a:pPr>
            <a:r>
              <a:rPr lang="ru-RU" sz="3200" b="1" dirty="0" err="1">
                <a:latin typeface="Times New Roman" panose="02020603050405020304" pitchFamily="18" charset="0"/>
                <a:cs typeface="Times New Roman" panose="02020603050405020304" pitchFamily="18" charset="0"/>
              </a:rPr>
              <a:t>Грошовий</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потік</a:t>
            </a:r>
            <a:r>
              <a:rPr lang="uk-UA" sz="3200" b="1" dirty="0">
                <a:latin typeface="Times New Roman" panose="02020603050405020304" pitchFamily="18" charset="0"/>
                <a:cs typeface="Times New Roman" panose="02020603050405020304" pitchFamily="18" charset="0"/>
              </a:rPr>
              <a:t> - </a:t>
            </a:r>
            <a:r>
              <a:rPr lang="ru-RU" sz="3200" dirty="0" err="1">
                <a:latin typeface="Times New Roman" panose="02020603050405020304" pitchFamily="18" charset="0"/>
                <a:cs typeface="Times New Roman" panose="02020603050405020304" pitchFamily="18" charset="0"/>
              </a:rPr>
              <a:t>характеризує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розподілені</a:t>
            </a:r>
            <a:r>
              <a:rPr lang="ru-RU" sz="3200" dirty="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часі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надходження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витрати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коштів</a:t>
            </a:r>
            <a:r>
              <a:rPr lang="ru-RU" sz="3200" dirty="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процесі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реалізації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інвестиційного</a:t>
            </a:r>
            <a:r>
              <a:rPr lang="ru-RU" sz="3200" dirty="0">
                <a:latin typeface="Times New Roman" panose="02020603050405020304" pitchFamily="18" charset="0"/>
                <a:cs typeface="Times New Roman" panose="02020603050405020304" pitchFamily="18" charset="0"/>
              </a:rPr>
              <a:t> проекту.</a:t>
            </a:r>
          </a:p>
        </p:txBody>
      </p:sp>
    </p:spTree>
    <p:extLst>
      <p:ext uri="{BB962C8B-B14F-4D97-AF65-F5344CB8AC3E}">
        <p14:creationId xmlns:p14="http://schemas.microsoft.com/office/powerpoint/2010/main" val="837881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1895" y="609600"/>
            <a:ext cx="10764251" cy="5486400"/>
          </a:xfrm>
        </p:spPr>
        <p:txBody>
          <a:bodyPr>
            <a:noAutofit/>
          </a:bodyPr>
          <a:lstStyle/>
          <a:p>
            <a:pPr marL="0" indent="457200" algn="ctr">
              <a:lnSpc>
                <a:spcPct val="100000"/>
              </a:lnSpc>
              <a:spcBef>
                <a:spcPts val="0"/>
              </a:spcBef>
              <a:buNone/>
            </a:pPr>
            <a:r>
              <a:rPr lang="ru-RU" sz="3200" b="1" i="1" dirty="0">
                <a:latin typeface="Times New Roman" panose="02020603050405020304" pitchFamily="18" charset="0"/>
                <a:cs typeface="Times New Roman" panose="02020603050405020304" pitchFamily="18" charset="0"/>
              </a:rPr>
              <a:t>На кожному </a:t>
            </a:r>
            <a:r>
              <a:rPr lang="ru-RU" sz="3200" b="1" i="1" dirty="0" err="1">
                <a:latin typeface="Times New Roman" panose="02020603050405020304" pitchFamily="18" charset="0"/>
                <a:cs typeface="Times New Roman" panose="02020603050405020304" pitchFamily="18" charset="0"/>
              </a:rPr>
              <a:t>кроці</a:t>
            </a:r>
            <a:r>
              <a:rPr lang="ru-RU" sz="3200" b="1" i="1" dirty="0">
                <a:latin typeface="Times New Roman" panose="02020603050405020304" pitchFamily="18" charset="0"/>
                <a:cs typeface="Times New Roman" panose="02020603050405020304" pitchFamily="18" charset="0"/>
              </a:rPr>
              <a:t> (t) </a:t>
            </a:r>
            <a:r>
              <a:rPr lang="ru-RU" sz="3200" b="1" i="1" dirty="0" err="1">
                <a:latin typeface="Times New Roman" panose="02020603050405020304" pitchFamily="18" charset="0"/>
                <a:cs typeface="Times New Roman" panose="02020603050405020304" pitchFamily="18" charset="0"/>
              </a:rPr>
              <a:t>значення</a:t>
            </a:r>
            <a:r>
              <a:rPr lang="ru-RU" sz="3200" b="1" i="1" dirty="0">
                <a:latin typeface="Times New Roman" panose="02020603050405020304" pitchFamily="18" charset="0"/>
                <a:cs typeface="Times New Roman" panose="02020603050405020304" pitchFamily="18" charset="0"/>
              </a:rPr>
              <a:t> грошового потоку </a:t>
            </a:r>
            <a:r>
              <a:rPr lang="ru-RU" sz="3200" b="1" i="1" dirty="0" err="1">
                <a:latin typeface="Times New Roman" panose="02020603050405020304" pitchFamily="18" charset="0"/>
                <a:cs typeface="Times New Roman" panose="02020603050405020304" pitchFamily="18" charset="0"/>
              </a:rPr>
              <a:t>характеризується</a:t>
            </a:r>
            <a:r>
              <a:rPr lang="ru-RU" sz="3200" b="1" i="1" dirty="0">
                <a:latin typeface="Times New Roman" panose="02020603050405020304" pitchFamily="18" charset="0"/>
                <a:cs typeface="Times New Roman" panose="02020603050405020304" pitchFamily="18" charset="0"/>
              </a:rPr>
              <a:t>:</a:t>
            </a:r>
            <a:endParaRPr lang="ru-RU" sz="3200" b="1" dirty="0">
              <a:latin typeface="Times New Roman" panose="02020603050405020304" pitchFamily="18" charset="0"/>
              <a:cs typeface="Times New Roman" panose="02020603050405020304" pitchFamily="18" charset="0"/>
            </a:endParaRPr>
          </a:p>
          <a:p>
            <a:pPr marL="0" indent="457200" algn="ctr">
              <a:lnSpc>
                <a:spcPct val="100000"/>
              </a:lnSpc>
              <a:spcBef>
                <a:spcPts val="0"/>
              </a:spcBef>
              <a:buNone/>
            </a:pPr>
            <a:r>
              <a:rPr lang="ru-RU" sz="2800" dirty="0">
                <a:latin typeface="Times New Roman" panose="02020603050405020304" pitchFamily="18" charset="0"/>
                <a:cs typeface="Times New Roman" panose="02020603050405020304" pitchFamily="18" charset="0"/>
                <a:sym typeface="Symbol" panose="05050102010706020507" pitchFamily="18" charset="2"/>
              </a:rPr>
              <a: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відтоком</a:t>
            </a:r>
            <a:r>
              <a:rPr lang="ru-RU" sz="2800" dirty="0">
                <a:latin typeface="Times New Roman" panose="02020603050405020304" pitchFamily="18" charset="0"/>
                <a:cs typeface="Times New Roman" panose="02020603050405020304" pitchFamily="18" charset="0"/>
              </a:rPr>
              <a:t> (COF, CF- ) – сума </a:t>
            </a:r>
            <a:r>
              <a:rPr lang="ru-RU" sz="2800" dirty="0" err="1">
                <a:latin typeface="Times New Roman" panose="02020603050405020304" pitchFamily="18" charset="0"/>
                <a:cs typeface="Times New Roman" panose="02020603050405020304" pitchFamily="18" charset="0"/>
              </a:rPr>
              <a:t>виплат</a:t>
            </a:r>
            <a:r>
              <a:rPr lang="ru-RU" sz="2800" dirty="0">
                <a:latin typeface="Times New Roman" panose="02020603050405020304" pitchFamily="18" charset="0"/>
                <a:cs typeface="Times New Roman" panose="02020603050405020304" pitchFamily="18" charset="0"/>
              </a:rPr>
              <a:t> за проектом,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здійснюються</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даний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період</a:t>
            </a:r>
            <a:r>
              <a:rPr lang="ru-RU" sz="2800" dirty="0">
                <a:latin typeface="Times New Roman" panose="02020603050405020304" pitchFamily="18" charset="0"/>
                <a:cs typeface="Times New Roman" panose="02020603050405020304" pitchFamily="18" charset="0"/>
              </a:rPr>
              <a:t> часу t (на </a:t>
            </a:r>
            <a:r>
              <a:rPr lang="ru-RU" sz="2800" dirty="0" err="1">
                <a:latin typeface="Times New Roman" panose="02020603050405020304" pitchFamily="18" charset="0"/>
                <a:cs typeface="Times New Roman" panose="02020603050405020304" pitchFamily="18" charset="0"/>
              </a:rPr>
              <a:t>даному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кроці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розрахунку</a:t>
            </a:r>
            <a:r>
              <a:rPr lang="ru-RU" sz="2800" dirty="0">
                <a:latin typeface="Times New Roman" panose="02020603050405020304" pitchFamily="18" charset="0"/>
                <a:cs typeface="Times New Roman" panose="02020603050405020304" pitchFamily="18" charset="0"/>
              </a:rPr>
              <a:t>); </a:t>
            </a:r>
          </a:p>
          <a:p>
            <a:pPr marL="0" indent="457200" algn="ctr">
              <a:lnSpc>
                <a:spcPct val="100000"/>
              </a:lnSpc>
              <a:spcBef>
                <a:spcPts val="0"/>
              </a:spcBef>
              <a:buNone/>
            </a:pPr>
            <a:r>
              <a:rPr lang="ru-RU" sz="2800" dirty="0">
                <a:latin typeface="Times New Roman" panose="02020603050405020304" pitchFamily="18" charset="0"/>
                <a:cs typeface="Times New Roman" panose="02020603050405020304" pitchFamily="18" charset="0"/>
                <a:sym typeface="Symbol" panose="05050102010706020507" pitchFamily="18" charset="2"/>
              </a:rPr>
              <a:t></a:t>
            </a:r>
            <a:r>
              <a:rPr lang="ru-RU" sz="2800" dirty="0">
                <a:latin typeface="Times New Roman" panose="02020603050405020304" pitchFamily="18" charset="0"/>
                <a:cs typeface="Times New Roman" panose="02020603050405020304" pitchFamily="18" charset="0"/>
              </a:rPr>
              <a:t> притоком (CIF, CF+ ) – сума </a:t>
            </a:r>
            <a:r>
              <a:rPr lang="ru-RU" sz="2800" dirty="0" err="1">
                <a:latin typeface="Times New Roman" panose="02020603050405020304" pitchFamily="18" charset="0"/>
                <a:cs typeface="Times New Roman" panose="02020603050405020304" pitchFamily="18" charset="0"/>
              </a:rPr>
              <a:t>грошових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коштів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отримуються</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даному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кроці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розрахунку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надходжень</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результатів</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вартісному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вираженні</a:t>
            </a:r>
            <a:r>
              <a:rPr lang="ru-RU" sz="2800" dirty="0">
                <a:latin typeface="Times New Roman" panose="02020603050405020304" pitchFamily="18" charset="0"/>
                <a:cs typeface="Times New Roman" panose="02020603050405020304" pitchFamily="18" charset="0"/>
              </a:rPr>
              <a:t>; </a:t>
            </a:r>
          </a:p>
          <a:p>
            <a:pPr marL="0" indent="457200" algn="ctr">
              <a:lnSpc>
                <a:spcPct val="100000"/>
              </a:lnSpc>
              <a:spcBef>
                <a:spcPts val="0"/>
              </a:spcBef>
              <a:buNone/>
            </a:pPr>
            <a:r>
              <a:rPr lang="ru-RU" sz="2800" dirty="0">
                <a:latin typeface="Times New Roman" panose="02020603050405020304" pitchFamily="18" charset="0"/>
                <a:cs typeface="Times New Roman" panose="02020603050405020304" pitchFamily="18" charset="0"/>
                <a:sym typeface="Symbol" panose="05050102010706020507" pitchFamily="18" charset="2"/>
              </a:rPr>
              <a:t></a:t>
            </a:r>
            <a:r>
              <a:rPr lang="ru-RU" sz="2800" dirty="0">
                <a:latin typeface="Times New Roman" panose="02020603050405020304" pitchFamily="18" charset="0"/>
                <a:cs typeface="Times New Roman" panose="02020603050405020304" pitchFamily="18" charset="0"/>
              </a:rPr>
              <a:t> чистим </a:t>
            </a:r>
            <a:r>
              <a:rPr lang="ru-RU" sz="2800" dirty="0" err="1">
                <a:latin typeface="Times New Roman" panose="02020603050405020304" pitchFamily="18" charset="0"/>
                <a:cs typeface="Times New Roman" panose="02020603050405020304" pitchFamily="18" charset="0"/>
              </a:rPr>
              <a:t>грошовим</a:t>
            </a:r>
            <a:r>
              <a:rPr lang="ru-RU" sz="2800" dirty="0">
                <a:latin typeface="Times New Roman" panose="02020603050405020304" pitchFamily="18" charset="0"/>
                <a:cs typeface="Times New Roman" panose="02020603050405020304" pitchFamily="18" charset="0"/>
              </a:rPr>
              <a:t> потоком (сальдо, </a:t>
            </a:r>
            <a:r>
              <a:rPr lang="ru-RU" sz="2800" dirty="0" err="1">
                <a:latin typeface="Times New Roman" panose="02020603050405020304" pitchFamily="18" charset="0"/>
                <a:cs typeface="Times New Roman" panose="02020603050405020304" pitchFamily="18" charset="0"/>
              </a:rPr>
              <a:t>ефектом</a:t>
            </a:r>
            <a:r>
              <a:rPr lang="ru-RU" sz="2800" dirty="0">
                <a:latin typeface="Times New Roman" panose="02020603050405020304" pitchFamily="18" charset="0"/>
                <a:cs typeface="Times New Roman" panose="02020603050405020304" pitchFamily="18" charset="0"/>
              </a:rPr>
              <a:t>) – баланс </a:t>
            </a:r>
            <a:r>
              <a:rPr lang="ru-RU" sz="2800" dirty="0" err="1">
                <a:latin typeface="Times New Roman" panose="02020603050405020304" pitchFamily="18" charset="0"/>
                <a:cs typeface="Times New Roman" panose="02020603050405020304" pitchFamily="18" charset="0"/>
              </a:rPr>
              <a:t>надходжень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грошових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коштів</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виплат</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пов’язаних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реалізацією</a:t>
            </a:r>
            <a:r>
              <a:rPr lang="ru-RU" sz="2800" dirty="0">
                <a:latin typeface="Times New Roman" panose="02020603050405020304" pitchFamily="18" charset="0"/>
                <a:cs typeface="Times New Roman" panose="02020603050405020304" pitchFamily="18" charset="0"/>
              </a:rPr>
              <a:t> проекту, </a:t>
            </a:r>
            <a:r>
              <a:rPr lang="ru-RU" sz="2800" dirty="0" err="1">
                <a:latin typeface="Times New Roman" panose="02020603050405020304" pitchFamily="18" charset="0"/>
                <a:cs typeface="Times New Roman" panose="02020603050405020304" pitchFamily="18" charset="0"/>
              </a:rPr>
              <a:t>тобто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різницею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між</a:t>
            </a:r>
            <a:r>
              <a:rPr lang="ru-RU" sz="2800" dirty="0">
                <a:latin typeface="Times New Roman" panose="02020603050405020304" pitchFamily="18" charset="0"/>
                <a:cs typeface="Times New Roman" panose="02020603050405020304" pitchFamily="18" charset="0"/>
              </a:rPr>
              <a:t> притоком і </a:t>
            </a:r>
            <a:r>
              <a:rPr lang="ru-RU" sz="2800" dirty="0" err="1">
                <a:latin typeface="Times New Roman" panose="02020603050405020304" pitchFamily="18" charset="0"/>
                <a:cs typeface="Times New Roman" panose="02020603050405020304" pitchFamily="18" charset="0"/>
              </a:rPr>
              <a:t>відтоком</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даному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кроці</a:t>
            </a:r>
            <a:r>
              <a:rPr lang="ru-RU"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4664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1267326"/>
            <a:ext cx="9872871" cy="4828674"/>
          </a:xfrm>
        </p:spPr>
        <p:txBody>
          <a:bodyPr>
            <a:normAutofit/>
          </a:bodyPr>
          <a:lstStyle/>
          <a:p>
            <a:pPr marL="45720" indent="0" algn="ctr">
              <a:buNone/>
            </a:pPr>
            <a:r>
              <a:rPr lang="ru-RU" sz="3600" b="1" dirty="0" err="1">
                <a:latin typeface="Times New Roman" panose="02020603050405020304" pitchFamily="18" charset="0"/>
                <a:cs typeface="Times New Roman" panose="02020603050405020304" pitchFamily="18" charset="0"/>
              </a:rPr>
              <a:t>Накопичений</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кумулятивний</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грошовий</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потік</a:t>
            </a:r>
            <a:r>
              <a:rPr lang="ru-RU" sz="3600" dirty="0">
                <a:latin typeface="Times New Roman" panose="02020603050405020304" pitchFamily="18" charset="0"/>
                <a:cs typeface="Times New Roman" panose="02020603050405020304" pitchFamily="18" charset="0"/>
              </a:rPr>
              <a:t> – </a:t>
            </a:r>
            <a:r>
              <a:rPr lang="ru-RU" sz="3600" dirty="0" err="1">
                <a:latin typeface="Times New Roman" panose="02020603050405020304" pitchFamily="18" charset="0"/>
                <a:cs typeface="Times New Roman" panose="02020603050405020304" pitchFamily="18" charset="0"/>
              </a:rPr>
              <a:t>це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потік</a:t>
            </a:r>
            <a:r>
              <a:rPr lang="ru-RU" sz="3600" dirty="0">
                <a:latin typeface="Times New Roman" panose="02020603050405020304" pitchFamily="18" charset="0"/>
                <a:cs typeface="Times New Roman" panose="02020603050405020304" pitchFamily="18" charset="0"/>
              </a:rPr>
              <a:t>, характеристики </a:t>
            </a:r>
            <a:r>
              <a:rPr lang="ru-RU" sz="3600" dirty="0" err="1">
                <a:latin typeface="Times New Roman" panose="02020603050405020304" pitchFamily="18" charset="0"/>
                <a:cs typeface="Times New Roman" panose="02020603050405020304" pitchFamily="18" charset="0"/>
              </a:rPr>
              <a:t>якого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накопичені</a:t>
            </a:r>
            <a:r>
              <a:rPr lang="ru-RU" sz="3600" dirty="0">
                <a:latin typeface="Times New Roman" panose="02020603050405020304" pitchFamily="18" charset="0"/>
                <a:cs typeface="Times New Roman" panose="02020603050405020304" pitchFamily="18" charset="0"/>
              </a:rPr>
              <a:t> приток, </a:t>
            </a:r>
            <a:r>
              <a:rPr lang="ru-RU" sz="3600" dirty="0" err="1">
                <a:latin typeface="Times New Roman" panose="02020603050405020304" pitchFamily="18" charset="0"/>
                <a:cs typeface="Times New Roman" panose="02020603050405020304" pitchFamily="18" charset="0"/>
              </a:rPr>
              <a:t>відтік</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ефект</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визначаються</a:t>
            </a:r>
            <a:r>
              <a:rPr lang="ru-RU" sz="3600" dirty="0">
                <a:latin typeface="Times New Roman" panose="02020603050405020304" pitchFamily="18" charset="0"/>
                <a:cs typeface="Times New Roman" panose="02020603050405020304" pitchFamily="18" charset="0"/>
              </a:rPr>
              <a:t> на кожному </a:t>
            </a:r>
            <a:r>
              <a:rPr lang="ru-RU" sz="3600" dirty="0" err="1">
                <a:latin typeface="Times New Roman" panose="02020603050405020304" pitchFamily="18" charset="0"/>
                <a:cs typeface="Times New Roman" panose="02020603050405020304" pitchFamily="18" charset="0"/>
              </a:rPr>
              <a:t>кроці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розрахункового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періоду</a:t>
            </a:r>
            <a:r>
              <a:rPr lang="ru-RU" sz="3600" dirty="0">
                <a:latin typeface="Times New Roman" panose="02020603050405020304" pitchFamily="18" charset="0"/>
                <a:cs typeface="Times New Roman" panose="02020603050405020304" pitchFamily="18" charset="0"/>
              </a:rPr>
              <a:t> як сума </a:t>
            </a:r>
            <a:r>
              <a:rPr lang="ru-RU" sz="3600" dirty="0" err="1">
                <a:latin typeface="Times New Roman" panose="02020603050405020304" pitchFamily="18" charset="0"/>
                <a:cs typeface="Times New Roman" panose="02020603050405020304" pitchFamily="18" charset="0"/>
              </a:rPr>
              <a:t>відповідних</a:t>
            </a:r>
            <a:r>
              <a:rPr lang="ru-RU" sz="3600" dirty="0">
                <a:latin typeface="Times New Roman" panose="02020603050405020304" pitchFamily="18" charset="0"/>
                <a:cs typeface="Times New Roman" panose="02020603050405020304" pitchFamily="18" charset="0"/>
              </a:rPr>
              <a:t> характеристик грошового потоку за </a:t>
            </a:r>
            <a:r>
              <a:rPr lang="ru-RU" sz="3600" dirty="0" err="1">
                <a:latin typeface="Times New Roman" panose="02020603050405020304" pitchFamily="18" charset="0"/>
                <a:cs typeface="Times New Roman" panose="02020603050405020304" pitchFamily="18" charset="0"/>
              </a:rPr>
              <a:t>даний</a:t>
            </a:r>
            <a:r>
              <a:rPr lang="ru-RU" sz="3600" dirty="0">
                <a:latin typeface="Times New Roman" panose="02020603050405020304" pitchFamily="18" charset="0"/>
                <a:cs typeface="Times New Roman" panose="02020603050405020304" pitchFamily="18" charset="0"/>
              </a:rPr>
              <a:t> і </a:t>
            </a:r>
            <a:r>
              <a:rPr lang="ru-RU" sz="3600" dirty="0" err="1">
                <a:latin typeface="Times New Roman" panose="02020603050405020304" pitchFamily="18" charset="0"/>
                <a:cs typeface="Times New Roman" panose="02020603050405020304" pitchFamily="18" charset="0"/>
              </a:rPr>
              <a:t>всі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попередні</a:t>
            </a:r>
            <a:r>
              <a:rPr lang="ru-RU" sz="3600" dirty="0">
                <a:latin typeface="Times New Roman" panose="02020603050405020304" pitchFamily="18" charset="0"/>
                <a:cs typeface="Times New Roman" panose="02020603050405020304" pitchFamily="18" charset="0"/>
              </a:rPr>
              <a:t> кроки. </a:t>
            </a:r>
          </a:p>
        </p:txBody>
      </p:sp>
    </p:spTree>
    <p:extLst>
      <p:ext uri="{BB962C8B-B14F-4D97-AF65-F5344CB8AC3E}">
        <p14:creationId xmlns:p14="http://schemas.microsoft.com/office/powerpoint/2010/main" val="127425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84FD149-94B6-4257-AB5B-C478E6038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27624A1-C7C8-8641-9595-079E73049EF5}"/>
              </a:ext>
            </a:extLst>
          </p:cNvPr>
          <p:cNvSpPr>
            <a:spLocks noGrp="1"/>
          </p:cNvSpPr>
          <p:nvPr>
            <p:ph type="title"/>
          </p:nvPr>
        </p:nvSpPr>
        <p:spPr>
          <a:xfrm>
            <a:off x="649224" y="645106"/>
            <a:ext cx="5122652" cy="1259894"/>
          </a:xfrm>
        </p:spPr>
        <p:txBody>
          <a:bodyPr>
            <a:normAutofit/>
          </a:bodyPr>
          <a:lstStyle/>
          <a:p>
            <a:pPr>
              <a:lnSpc>
                <a:spcPct val="90000"/>
              </a:lnSpc>
            </a:pPr>
            <a:r>
              <a:rPr lang="ru-RU" sz="3100" b="1" err="1">
                <a:solidFill>
                  <a:srgbClr val="224367"/>
                </a:solidFill>
                <a:latin typeface="Times New Roman" panose="02020603050405020304" pitchFamily="18" charset="0"/>
                <a:cs typeface="Times New Roman" panose="02020603050405020304" pitchFamily="18" charset="0"/>
              </a:rPr>
              <a:t>Інвестиційний</a:t>
            </a:r>
            <a:r>
              <a:rPr lang="ru-RU" sz="3100" b="1">
                <a:solidFill>
                  <a:srgbClr val="224367"/>
                </a:solidFill>
                <a:latin typeface="Times New Roman" panose="02020603050405020304" pitchFamily="18" charset="0"/>
                <a:cs typeface="Times New Roman" panose="02020603050405020304" pitchFamily="18" charset="0"/>
              </a:rPr>
              <a:t> проект, </a:t>
            </a:r>
            <a:r>
              <a:rPr lang="ru-RU" sz="3100" b="1" err="1">
                <a:solidFill>
                  <a:srgbClr val="224367"/>
                </a:solidFill>
                <a:latin typeface="Times New Roman" panose="02020603050405020304" pitchFamily="18" charset="0"/>
                <a:cs typeface="Times New Roman" panose="02020603050405020304" pitchFamily="18" charset="0"/>
              </a:rPr>
              <a:t>його</a:t>
            </a:r>
            <a:r>
              <a:rPr lang="ru-RU" sz="3100" b="1">
                <a:solidFill>
                  <a:srgbClr val="224367"/>
                </a:solidFill>
                <a:latin typeface="Times New Roman" panose="02020603050405020304" pitchFamily="18" charset="0"/>
                <a:cs typeface="Times New Roman" panose="02020603050405020304" pitchFamily="18" charset="0"/>
              </a:rPr>
              <a:t> </a:t>
            </a:r>
            <a:r>
              <a:rPr lang="ru-RU" sz="3100" b="1" err="1">
                <a:solidFill>
                  <a:srgbClr val="224367"/>
                </a:solidFill>
                <a:latin typeface="Times New Roman" panose="02020603050405020304" pitchFamily="18" charset="0"/>
                <a:cs typeface="Times New Roman" panose="02020603050405020304" pitchFamily="18" charset="0"/>
              </a:rPr>
              <a:t>зміст</a:t>
            </a:r>
            <a:r>
              <a:rPr lang="ru-RU" sz="3100" b="1">
                <a:solidFill>
                  <a:srgbClr val="224367"/>
                </a:solidFill>
                <a:latin typeface="Times New Roman" panose="02020603050405020304" pitchFamily="18" charset="0"/>
                <a:cs typeface="Times New Roman" panose="02020603050405020304" pitchFamily="18" charset="0"/>
              </a:rPr>
              <a:t> та порядок </a:t>
            </a:r>
            <a:r>
              <a:rPr lang="ru-RU" sz="3100" b="1" err="1">
                <a:solidFill>
                  <a:srgbClr val="224367"/>
                </a:solidFill>
                <a:latin typeface="Times New Roman" panose="02020603050405020304" pitchFamily="18" charset="0"/>
                <a:cs typeface="Times New Roman" panose="02020603050405020304" pitchFamily="18" charset="0"/>
              </a:rPr>
              <a:t>розробки</a:t>
            </a:r>
            <a:endParaRPr lang="en-UA" sz="3100">
              <a:solidFill>
                <a:srgbClr val="224367"/>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743F4F4-276D-4A4D-930A-0530386F9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22436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3" name="Content Placeholder 2">
            <a:extLst>
              <a:ext uri="{FF2B5EF4-FFF2-40B4-BE49-F238E27FC236}">
                <a16:creationId xmlns:a16="http://schemas.microsoft.com/office/drawing/2014/main" id="{F3176AB8-EFF9-0741-B863-D54189049977}"/>
              </a:ext>
            </a:extLst>
          </p:cNvPr>
          <p:cNvSpPr>
            <a:spLocks noGrp="1"/>
          </p:cNvSpPr>
          <p:nvPr>
            <p:ph idx="1"/>
          </p:nvPr>
        </p:nvSpPr>
        <p:spPr>
          <a:xfrm>
            <a:off x="649225" y="2133600"/>
            <a:ext cx="5122652" cy="3759253"/>
          </a:xfrm>
        </p:spPr>
        <p:txBody>
          <a:bodyPr>
            <a:normAutofit/>
          </a:bodyPr>
          <a:lstStyle/>
          <a:p>
            <a:pPr>
              <a:lnSpc>
                <a:spcPct val="90000"/>
              </a:lnSpc>
              <a:buClr>
                <a:srgbClr val="1DB6CA"/>
              </a:buClr>
            </a:pPr>
            <a:r>
              <a:rPr lang="ru-RU" sz="1500" b="1" i="1" err="1">
                <a:latin typeface="Times New Roman" panose="02020603050405020304" pitchFamily="18" charset="0"/>
                <a:cs typeface="Times New Roman" panose="02020603050405020304" pitchFamily="18" charset="0"/>
              </a:rPr>
              <a:t>Інвестиційний</a:t>
            </a:r>
            <a:r>
              <a:rPr lang="ru-RU" sz="1500" b="1" i="1">
                <a:latin typeface="Times New Roman" panose="02020603050405020304" pitchFamily="18" charset="0"/>
                <a:cs typeface="Times New Roman" panose="02020603050405020304" pitchFamily="18" charset="0"/>
              </a:rPr>
              <a:t> проект</a:t>
            </a:r>
            <a:r>
              <a:rPr lang="ru-RU" sz="1500">
                <a:latin typeface="Times New Roman" panose="02020603050405020304" pitchFamily="18" charset="0"/>
                <a:cs typeface="Times New Roman" panose="02020603050405020304" pitchFamily="18" charset="0"/>
              </a:rPr>
              <a:t> – </a:t>
            </a:r>
            <a:r>
              <a:rPr lang="ru-RU" sz="1500" err="1">
                <a:latin typeface="Times New Roman" panose="02020603050405020304" pitchFamily="18" charset="0"/>
                <a:cs typeface="Times New Roman" panose="02020603050405020304" pitchFamily="18" charset="0"/>
              </a:rPr>
              <a:t>це</a:t>
            </a:r>
            <a:r>
              <a:rPr lang="ru-RU" sz="1500">
                <a:latin typeface="Times New Roman" panose="02020603050405020304" pitchFamily="18" charset="0"/>
                <a:cs typeface="Times New Roman" panose="02020603050405020304" pitchFamily="18" charset="0"/>
              </a:rPr>
              <a:t> проект, </a:t>
            </a:r>
            <a:r>
              <a:rPr lang="ru-RU" sz="1500" err="1">
                <a:latin typeface="Times New Roman" panose="02020603050405020304" pitchFamily="18" charset="0"/>
                <a:cs typeface="Times New Roman" panose="02020603050405020304" pitchFamily="18" charset="0"/>
              </a:rPr>
              <a:t>пов'язаний</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із</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реалізацією</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повного</a:t>
            </a:r>
            <a:r>
              <a:rPr lang="ru-RU" sz="1500">
                <a:latin typeface="Times New Roman" panose="02020603050405020304" pitchFamily="18" charset="0"/>
                <a:cs typeface="Times New Roman" panose="02020603050405020304" pitchFamily="18" charset="0"/>
              </a:rPr>
              <a:t> циклу </a:t>
            </a:r>
            <a:r>
              <a:rPr lang="ru-RU" sz="1500" err="1">
                <a:latin typeface="Times New Roman" panose="02020603050405020304" pitchFamily="18" charset="0"/>
                <a:cs typeface="Times New Roman" panose="02020603050405020304" pitchFamily="18" charset="0"/>
              </a:rPr>
              <a:t>інвестицій</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від</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вкладення</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капіталу</a:t>
            </a:r>
            <a:r>
              <a:rPr lang="ru-RU" sz="1500">
                <a:latin typeface="Times New Roman" panose="02020603050405020304" pitchFamily="18" charset="0"/>
                <a:cs typeface="Times New Roman" panose="02020603050405020304" pitchFamily="18" charset="0"/>
              </a:rPr>
              <a:t> до </a:t>
            </a:r>
            <a:r>
              <a:rPr lang="ru-RU" sz="1500" err="1">
                <a:latin typeface="Times New Roman" panose="02020603050405020304" pitchFamily="18" charset="0"/>
                <a:cs typeface="Times New Roman" panose="02020603050405020304" pitchFamily="18" charset="0"/>
              </a:rPr>
              <a:t>здавання</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його</a:t>
            </a:r>
            <a:r>
              <a:rPr lang="ru-RU" sz="1500">
                <a:latin typeface="Times New Roman" panose="02020603050405020304" pitchFamily="18" charset="0"/>
                <a:cs typeface="Times New Roman" panose="02020603050405020304" pitchFamily="18" charset="0"/>
              </a:rPr>
              <a:t> в </a:t>
            </a:r>
            <a:r>
              <a:rPr lang="ru-RU" sz="1500" err="1">
                <a:latin typeface="Times New Roman" panose="02020603050405020304" pitchFamily="18" charset="0"/>
                <a:cs typeface="Times New Roman" panose="02020603050405020304" pitchFamily="18" charset="0"/>
              </a:rPr>
              <a:t>експлуатацію</a:t>
            </a:r>
            <a:r>
              <a:rPr lang="ru-RU" sz="1500">
                <a:latin typeface="Times New Roman" panose="02020603050405020304" pitchFamily="18" charset="0"/>
                <a:cs typeface="Times New Roman" panose="02020603050405020304" pitchFamily="18" charset="0"/>
              </a:rPr>
              <a:t> та </a:t>
            </a:r>
            <a:r>
              <a:rPr lang="ru-RU" sz="1500" err="1">
                <a:latin typeface="Times New Roman" panose="02020603050405020304" pitchFamily="18" charset="0"/>
                <a:cs typeface="Times New Roman" panose="02020603050405020304" pitchFamily="18" charset="0"/>
              </a:rPr>
              <a:t>одержання</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прибутку</a:t>
            </a:r>
            <a:r>
              <a:rPr lang="ru-RU" sz="1500">
                <a:latin typeface="Times New Roman" panose="02020603050405020304" pitchFamily="18" charset="0"/>
                <a:cs typeface="Times New Roman" panose="02020603050405020304" pitchFamily="18" charset="0"/>
              </a:rPr>
              <a:t>).</a:t>
            </a:r>
          </a:p>
          <a:p>
            <a:pPr marL="0" indent="0">
              <a:lnSpc>
                <a:spcPct val="90000"/>
              </a:lnSpc>
              <a:buClr>
                <a:srgbClr val="1DB6CA"/>
              </a:buClr>
              <a:buNone/>
            </a:pPr>
            <a:endParaRPr lang="ru-RU" sz="1500">
              <a:latin typeface="Times New Roman" panose="02020603050405020304" pitchFamily="18" charset="0"/>
              <a:cs typeface="Times New Roman" panose="02020603050405020304" pitchFamily="18" charset="0"/>
            </a:endParaRPr>
          </a:p>
          <a:p>
            <a:pPr>
              <a:lnSpc>
                <a:spcPct val="90000"/>
              </a:lnSpc>
              <a:buClr>
                <a:srgbClr val="1DB6CA"/>
              </a:buClr>
            </a:pPr>
            <a:r>
              <a:rPr lang="ru-RU" sz="1500">
                <a:latin typeface="Times New Roman" panose="02020603050405020304" pitchFamily="18" charset="0"/>
                <a:cs typeface="Times New Roman" panose="02020603050405020304" pitchFamily="18" charset="0"/>
              </a:rPr>
              <a:t>У широкому </a:t>
            </a:r>
            <a:r>
              <a:rPr lang="ru-RU" sz="1500" err="1">
                <a:latin typeface="Times New Roman" panose="02020603050405020304" pitchFamily="18" charset="0"/>
                <a:cs typeface="Times New Roman" panose="02020603050405020304" pitchFamily="18" charset="0"/>
              </a:rPr>
              <a:t>розумінні</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інвестиційний</a:t>
            </a:r>
            <a:r>
              <a:rPr lang="ru-RU" sz="1500">
                <a:latin typeface="Times New Roman" panose="02020603050405020304" pitchFamily="18" charset="0"/>
                <a:cs typeface="Times New Roman" panose="02020603050405020304" pitchFamily="18" charset="0"/>
              </a:rPr>
              <a:t> проект – </a:t>
            </a:r>
            <a:r>
              <a:rPr lang="ru-RU" sz="1500" err="1">
                <a:latin typeface="Times New Roman" panose="02020603050405020304" pitchFamily="18" charset="0"/>
                <a:cs typeface="Times New Roman" panose="02020603050405020304" pitchFamily="18" charset="0"/>
              </a:rPr>
              <a:t>це</a:t>
            </a:r>
            <a:r>
              <a:rPr lang="ru-RU" sz="1500">
                <a:latin typeface="Times New Roman" panose="02020603050405020304" pitchFamily="18" charset="0"/>
                <a:cs typeface="Times New Roman" panose="02020603050405020304" pitchFamily="18" charset="0"/>
              </a:rPr>
              <a:t> системно </a:t>
            </a:r>
            <a:r>
              <a:rPr lang="ru-RU" sz="1500" err="1">
                <a:latin typeface="Times New Roman" panose="02020603050405020304" pitchFamily="18" charset="0"/>
                <a:cs typeface="Times New Roman" panose="02020603050405020304" pitchFamily="18" charset="0"/>
              </a:rPr>
              <a:t>обмежений</a:t>
            </a:r>
            <a:r>
              <a:rPr lang="ru-RU" sz="1500">
                <a:latin typeface="Times New Roman" panose="02020603050405020304" pitchFamily="18" charset="0"/>
                <a:cs typeface="Times New Roman" panose="02020603050405020304" pitchFamily="18" charset="0"/>
              </a:rPr>
              <a:t> і </a:t>
            </a:r>
            <a:r>
              <a:rPr lang="ru-RU" sz="1500" err="1">
                <a:latin typeface="Times New Roman" panose="02020603050405020304" pitchFamily="18" charset="0"/>
                <a:cs typeface="Times New Roman" panose="02020603050405020304" pitchFamily="18" charset="0"/>
              </a:rPr>
              <a:t>закінчений</a:t>
            </a:r>
            <a:r>
              <a:rPr lang="ru-RU" sz="1500">
                <a:latin typeface="Times New Roman" panose="02020603050405020304" pitchFamily="18" charset="0"/>
                <a:cs typeface="Times New Roman" panose="02020603050405020304" pitchFamily="18" charset="0"/>
              </a:rPr>
              <a:t> комплекс </a:t>
            </a:r>
            <a:r>
              <a:rPr lang="ru-RU" sz="1500" err="1">
                <a:latin typeface="Times New Roman" panose="02020603050405020304" pitchFamily="18" charset="0"/>
                <a:cs typeface="Times New Roman" panose="02020603050405020304" pitchFamily="18" charset="0"/>
              </a:rPr>
              <a:t>заходів</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документів</a:t>
            </a:r>
            <a:r>
              <a:rPr lang="ru-RU" sz="1500">
                <a:latin typeface="Times New Roman" panose="02020603050405020304" pitchFamily="18" charset="0"/>
                <a:cs typeface="Times New Roman" panose="02020603050405020304" pitchFamily="18" charset="0"/>
              </a:rPr>
              <a:t> і </a:t>
            </a:r>
            <a:r>
              <a:rPr lang="ru-RU" sz="1500" err="1">
                <a:latin typeface="Times New Roman" panose="02020603050405020304" pitchFamily="18" charset="0"/>
                <a:cs typeface="Times New Roman" panose="02020603050405020304" pitchFamily="18" charset="0"/>
              </a:rPr>
              <a:t>робіт</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фінансовим</a:t>
            </a:r>
            <a:r>
              <a:rPr lang="ru-RU" sz="1500">
                <a:latin typeface="Times New Roman" panose="02020603050405020304" pitchFamily="18" charset="0"/>
                <a:cs typeface="Times New Roman" panose="02020603050405020304" pitchFamily="18" charset="0"/>
              </a:rPr>
              <a:t> результатом </a:t>
            </a:r>
            <a:r>
              <a:rPr lang="ru-RU" sz="1500" err="1">
                <a:latin typeface="Times New Roman" panose="02020603050405020304" pitchFamily="18" charset="0"/>
                <a:cs typeface="Times New Roman" panose="02020603050405020304" pitchFamily="18" charset="0"/>
              </a:rPr>
              <a:t>якого</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є</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прибуток</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дохід</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матеріально-речовим</a:t>
            </a:r>
            <a:r>
              <a:rPr lang="ru-RU" sz="1500">
                <a:latin typeface="Times New Roman" panose="02020603050405020304" pitchFamily="18" charset="0"/>
                <a:cs typeface="Times New Roman" panose="02020603050405020304" pitchFamily="18" charset="0"/>
              </a:rPr>
              <a:t> результатом – </a:t>
            </a:r>
            <a:r>
              <a:rPr lang="ru-RU" sz="1500" err="1">
                <a:latin typeface="Times New Roman" panose="02020603050405020304" pitchFamily="18" charset="0"/>
                <a:cs typeface="Times New Roman" panose="02020603050405020304" pitchFamily="18" charset="0"/>
              </a:rPr>
              <a:t>нові</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або</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реконструйовані</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основні</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фонди</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комплекси</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об’єктів</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або</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придбання</a:t>
            </a:r>
            <a:r>
              <a:rPr lang="ru-RU" sz="1500">
                <a:latin typeface="Times New Roman" panose="02020603050405020304" pitchFamily="18" charset="0"/>
                <a:cs typeface="Times New Roman" panose="02020603050405020304" pitchFamily="18" charset="0"/>
              </a:rPr>
              <a:t> та </a:t>
            </a:r>
            <a:r>
              <a:rPr lang="ru-RU" sz="1500" err="1">
                <a:latin typeface="Times New Roman" panose="02020603050405020304" pitchFamily="18" charset="0"/>
                <a:cs typeface="Times New Roman" panose="02020603050405020304" pitchFamily="18" charset="0"/>
              </a:rPr>
              <a:t>використання</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фінансових</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інструментів</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чи</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нематеріальних</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активів</a:t>
            </a:r>
            <a:r>
              <a:rPr lang="ru-RU" sz="1500">
                <a:latin typeface="Times New Roman" panose="02020603050405020304" pitchFamily="18" charset="0"/>
                <a:cs typeface="Times New Roman" panose="02020603050405020304" pitchFamily="18" charset="0"/>
              </a:rPr>
              <a:t> з </a:t>
            </a:r>
            <a:r>
              <a:rPr lang="ru-RU" sz="1500" err="1">
                <a:latin typeface="Times New Roman" panose="02020603050405020304" pitchFamily="18" charset="0"/>
                <a:cs typeface="Times New Roman" panose="02020603050405020304" pitchFamily="18" charset="0"/>
              </a:rPr>
              <a:t>подальшим</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отриманням</a:t>
            </a:r>
            <a:r>
              <a:rPr lang="ru-RU" sz="1500">
                <a:latin typeface="Times New Roman" panose="02020603050405020304" pitchFamily="18" charset="0"/>
                <a:cs typeface="Times New Roman" panose="02020603050405020304" pitchFamily="18" charset="0"/>
              </a:rPr>
              <a:t> доходу </a:t>
            </a:r>
            <a:r>
              <a:rPr lang="ru-RU" sz="1500" err="1">
                <a:latin typeface="Times New Roman" panose="02020603050405020304" pitchFamily="18" charset="0"/>
                <a:cs typeface="Times New Roman" panose="02020603050405020304" pitchFamily="18" charset="0"/>
              </a:rPr>
              <a:t>чи</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соціального</a:t>
            </a:r>
            <a:r>
              <a:rPr lang="ru-RU" sz="1500">
                <a:latin typeface="Times New Roman" panose="02020603050405020304" pitchFamily="18" charset="0"/>
                <a:cs typeface="Times New Roman" panose="02020603050405020304" pitchFamily="18" charset="0"/>
              </a:rPr>
              <a:t> </a:t>
            </a:r>
            <a:r>
              <a:rPr lang="ru-RU" sz="1500" err="1">
                <a:latin typeface="Times New Roman" panose="02020603050405020304" pitchFamily="18" charset="0"/>
                <a:cs typeface="Times New Roman" panose="02020603050405020304" pitchFamily="18" charset="0"/>
              </a:rPr>
              <a:t>ефекту</a:t>
            </a:r>
            <a:r>
              <a:rPr lang="ru-RU" sz="1500">
                <a:latin typeface="Times New Roman" panose="02020603050405020304" pitchFamily="18" charset="0"/>
                <a:cs typeface="Times New Roman" panose="02020603050405020304" pitchFamily="18" charset="0"/>
              </a:rPr>
              <a:t>.</a:t>
            </a:r>
          </a:p>
          <a:p>
            <a:pPr marL="0" indent="0">
              <a:lnSpc>
                <a:spcPct val="90000"/>
              </a:lnSpc>
              <a:buClr>
                <a:srgbClr val="1DB6CA"/>
              </a:buClr>
              <a:buNone/>
            </a:pPr>
            <a:endParaRPr lang="ru-RU" sz="1500">
              <a:latin typeface="Times New Roman" panose="02020603050405020304" pitchFamily="18" charset="0"/>
              <a:cs typeface="Times New Roman" panose="02020603050405020304" pitchFamily="18" charset="0"/>
            </a:endParaRPr>
          </a:p>
        </p:txBody>
      </p:sp>
      <p:pic>
        <p:nvPicPr>
          <p:cNvPr id="5" name="Picture 4" descr="Close-up of a magnifying glass&#10;&#10;AI-generated content may be incorrect.">
            <a:extLst>
              <a:ext uri="{FF2B5EF4-FFF2-40B4-BE49-F238E27FC236}">
                <a16:creationId xmlns:a16="http://schemas.microsoft.com/office/drawing/2014/main" id="{10B2B473-B13D-32FC-01D3-9BA84DAED31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1916" y="1347281"/>
            <a:ext cx="5451627" cy="3843397"/>
          </a:xfrm>
          <a:prstGeom prst="rect">
            <a:avLst/>
          </a:prstGeom>
        </p:spPr>
      </p:pic>
      <p:sp>
        <p:nvSpPr>
          <p:cNvPr id="14" name="Freeform 10">
            <a:extLst>
              <a:ext uri="{FF2B5EF4-FFF2-40B4-BE49-F238E27FC236}">
                <a16:creationId xmlns:a16="http://schemas.microsoft.com/office/drawing/2014/main" id="{AA1386B8-14BD-4682-B537-BC9027D6E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644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8411" t="15976" r="28392" b="5945"/>
          <a:stretch/>
        </p:blipFill>
        <p:spPr bwMode="auto">
          <a:xfrm>
            <a:off x="994611" y="256674"/>
            <a:ext cx="10250905" cy="62564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311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984" y="283241"/>
            <a:ext cx="8911687" cy="1540867"/>
          </a:xfrm>
        </p:spPr>
        <p:txBody>
          <a:bodyPr>
            <a:noAutofit/>
          </a:bodyPr>
          <a:lstStyle/>
          <a:p>
            <a:pPr algn="ctr"/>
            <a:r>
              <a:rPr lang="uk-UA" sz="2800" dirty="0">
                <a:latin typeface="Times New Roman" charset="0"/>
                <a:ea typeface="Times New Roman" charset="0"/>
                <a:cs typeface="Times New Roman" charset="0"/>
              </a:rPr>
              <a:t>В таблиці представлений розподіл інвестицій по роках будівництва. Обрати найкращий варіант будівництва при нормі дохідності інвестицій 15% на рік.</a:t>
            </a:r>
            <a:br>
              <a:rPr lang="en-US" sz="2800" dirty="0">
                <a:latin typeface="Times New Roman" charset="0"/>
                <a:ea typeface="Times New Roman" charset="0"/>
                <a:cs typeface="Times New Roman" charset="0"/>
              </a:rPr>
            </a:br>
            <a:endParaRPr lang="en-US" sz="2800" dirty="0">
              <a:latin typeface="Times New Roman" charset="0"/>
              <a:ea typeface="Times New Roman" charset="0"/>
              <a:cs typeface="Times New Roman"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0828000"/>
              </p:ext>
            </p:extLst>
          </p:nvPr>
        </p:nvGraphicFramePr>
        <p:xfrm>
          <a:off x="1438836" y="1923489"/>
          <a:ext cx="10065776" cy="2468880"/>
        </p:xfrm>
        <a:graphic>
          <a:graphicData uri="http://schemas.openxmlformats.org/drawingml/2006/table">
            <a:tbl>
              <a:tblPr firstRow="1" bandRow="1">
                <a:tableStyleId>{5C22544A-7EE6-4342-B048-85BDC9FD1C3A}</a:tableStyleId>
              </a:tblPr>
              <a:tblGrid>
                <a:gridCol w="1896035">
                  <a:extLst>
                    <a:ext uri="{9D8B030D-6E8A-4147-A177-3AD203B41FA5}">
                      <a16:colId xmlns:a16="http://schemas.microsoft.com/office/drawing/2014/main" val="20000"/>
                    </a:ext>
                  </a:extLst>
                </a:gridCol>
                <a:gridCol w="1250576">
                  <a:extLst>
                    <a:ext uri="{9D8B030D-6E8A-4147-A177-3AD203B41FA5}">
                      <a16:colId xmlns:a16="http://schemas.microsoft.com/office/drawing/2014/main" val="20001"/>
                    </a:ext>
                  </a:extLst>
                </a:gridCol>
                <a:gridCol w="1385047">
                  <a:extLst>
                    <a:ext uri="{9D8B030D-6E8A-4147-A177-3AD203B41FA5}">
                      <a16:colId xmlns:a16="http://schemas.microsoft.com/office/drawing/2014/main" val="20002"/>
                    </a:ext>
                  </a:extLst>
                </a:gridCol>
                <a:gridCol w="1532965">
                  <a:extLst>
                    <a:ext uri="{9D8B030D-6E8A-4147-A177-3AD203B41FA5}">
                      <a16:colId xmlns:a16="http://schemas.microsoft.com/office/drawing/2014/main" val="20003"/>
                    </a:ext>
                  </a:extLst>
                </a:gridCol>
                <a:gridCol w="1344706">
                  <a:extLst>
                    <a:ext uri="{9D8B030D-6E8A-4147-A177-3AD203B41FA5}">
                      <a16:colId xmlns:a16="http://schemas.microsoft.com/office/drawing/2014/main" val="20004"/>
                    </a:ext>
                  </a:extLst>
                </a:gridCol>
                <a:gridCol w="1218479">
                  <a:extLst>
                    <a:ext uri="{9D8B030D-6E8A-4147-A177-3AD203B41FA5}">
                      <a16:colId xmlns:a16="http://schemas.microsoft.com/office/drawing/2014/main" val="20005"/>
                    </a:ext>
                  </a:extLst>
                </a:gridCol>
                <a:gridCol w="1437968">
                  <a:extLst>
                    <a:ext uri="{9D8B030D-6E8A-4147-A177-3AD203B41FA5}">
                      <a16:colId xmlns:a16="http://schemas.microsoft.com/office/drawing/2014/main" val="20006"/>
                    </a:ext>
                  </a:extLst>
                </a:gridCol>
              </a:tblGrid>
              <a:tr h="370840">
                <a:tc rowSpan="2">
                  <a:txBody>
                    <a:bodyPr/>
                    <a:lstStyle/>
                    <a:p>
                      <a:pPr algn="ctr"/>
                      <a:r>
                        <a:rPr lang="uk-UA" sz="2400" dirty="0">
                          <a:latin typeface="Times New Roman" charset="0"/>
                          <a:ea typeface="Times New Roman" charset="0"/>
                          <a:cs typeface="Times New Roman" charset="0"/>
                        </a:rPr>
                        <a:t>Варіант</a:t>
                      </a:r>
                      <a:r>
                        <a:rPr lang="uk-UA" sz="2400" baseline="0" dirty="0">
                          <a:latin typeface="Times New Roman" charset="0"/>
                          <a:ea typeface="Times New Roman" charset="0"/>
                          <a:cs typeface="Times New Roman" charset="0"/>
                        </a:rPr>
                        <a:t> будівництва</a:t>
                      </a:r>
                      <a:endParaRPr lang="en-US" sz="2400" dirty="0">
                        <a:latin typeface="Times New Roman" charset="0"/>
                        <a:ea typeface="Times New Roman" charset="0"/>
                        <a:cs typeface="Times New Roman" charset="0"/>
                      </a:endParaRPr>
                    </a:p>
                  </a:txBody>
                  <a:tcPr/>
                </a:tc>
                <a:tc gridSpan="5">
                  <a:txBody>
                    <a:bodyPr/>
                    <a:lstStyle/>
                    <a:p>
                      <a:pPr algn="ctr"/>
                      <a:r>
                        <a:rPr lang="uk-UA" dirty="0"/>
                        <a:t>Роки будівництва</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algn="ctr"/>
                      <a:r>
                        <a:rPr lang="uk-UA" sz="2400" dirty="0">
                          <a:latin typeface="Times New Roman" charset="0"/>
                          <a:ea typeface="Times New Roman" charset="0"/>
                          <a:cs typeface="Times New Roman" charset="0"/>
                        </a:rPr>
                        <a:t>Сума будівництва, тис. грн.</a:t>
                      </a:r>
                      <a:endParaRPr lang="en-US" sz="2400" dirty="0">
                        <a:latin typeface="Times New Roman" charset="0"/>
                        <a:ea typeface="Times New Roman" charset="0"/>
                        <a:cs typeface="Times New Roman" charset="0"/>
                      </a:endParaRPr>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algn="ctr"/>
                      <a:r>
                        <a:rPr lang="uk-UA" sz="2400" dirty="0">
                          <a:latin typeface="Times New Roman" charset="0"/>
                          <a:ea typeface="Times New Roman" charset="0"/>
                          <a:cs typeface="Times New Roman" charset="0"/>
                        </a:rPr>
                        <a:t>1</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2</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3</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4</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5</a:t>
                      </a:r>
                      <a:endParaRPr lang="en-US" sz="2400" dirty="0">
                        <a:latin typeface="Times New Roman" charset="0"/>
                        <a:ea typeface="Times New Roman" charset="0"/>
                        <a:cs typeface="Times New Roman" charset="0"/>
                      </a:endParaRPr>
                    </a:p>
                  </a:txBody>
                  <a:tcPr/>
                </a:tc>
                <a:tc v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uk-UA" sz="2400" dirty="0">
                          <a:latin typeface="Times New Roman" charset="0"/>
                          <a:ea typeface="Times New Roman" charset="0"/>
                          <a:cs typeface="Times New Roman" charset="0"/>
                        </a:rPr>
                        <a:t>А</a:t>
                      </a:r>
                      <a:endParaRPr lang="en-US" sz="2400" dirty="0">
                        <a:latin typeface="Times New Roman" charset="0"/>
                        <a:ea typeface="Times New Roman" charset="0"/>
                        <a:cs typeface="Times New Roman" charset="0"/>
                      </a:endParaRPr>
                    </a:p>
                  </a:txBody>
                  <a:tcPr/>
                </a:tc>
                <a:tc>
                  <a:txBody>
                    <a:bodyPr/>
                    <a:lstStyle/>
                    <a:p>
                      <a:r>
                        <a:rPr lang="uk-UA" sz="2400" dirty="0">
                          <a:latin typeface="Times New Roman" charset="0"/>
                          <a:ea typeface="Times New Roman" charset="0"/>
                          <a:cs typeface="Times New Roman" charset="0"/>
                        </a:rPr>
                        <a:t>100</a:t>
                      </a:r>
                      <a:endParaRPr lang="en-US" sz="2400" dirty="0">
                        <a:latin typeface="Times New Roman" charset="0"/>
                        <a:ea typeface="Times New Roman" charset="0"/>
                        <a:cs typeface="Times New Roman" charset="0"/>
                      </a:endParaRPr>
                    </a:p>
                  </a:txBody>
                  <a:tcPr/>
                </a:tc>
                <a:tc>
                  <a:txBody>
                    <a:bodyPr/>
                    <a:lstStyle/>
                    <a:p>
                      <a:r>
                        <a:rPr lang="uk-UA" sz="2400" dirty="0">
                          <a:latin typeface="Times New Roman" charset="0"/>
                          <a:ea typeface="Times New Roman" charset="0"/>
                          <a:cs typeface="Times New Roman" charset="0"/>
                        </a:rPr>
                        <a:t>400</a:t>
                      </a:r>
                      <a:endParaRPr lang="en-US" sz="2400" dirty="0">
                        <a:latin typeface="Times New Roman" charset="0"/>
                        <a:ea typeface="Times New Roman" charset="0"/>
                        <a:cs typeface="Times New Roman" charset="0"/>
                      </a:endParaRPr>
                    </a:p>
                  </a:txBody>
                  <a:tcPr/>
                </a:tc>
                <a:tc>
                  <a:txBody>
                    <a:bodyPr/>
                    <a:lstStyle/>
                    <a:p>
                      <a:r>
                        <a:rPr lang="uk-UA" sz="2400" dirty="0">
                          <a:latin typeface="Times New Roman" charset="0"/>
                          <a:ea typeface="Times New Roman" charset="0"/>
                          <a:cs typeface="Times New Roman" charset="0"/>
                        </a:rPr>
                        <a:t>400</a:t>
                      </a:r>
                      <a:endParaRPr lang="en-US" sz="2400" dirty="0">
                        <a:latin typeface="Times New Roman" charset="0"/>
                        <a:ea typeface="Times New Roman" charset="0"/>
                        <a:cs typeface="Times New Roman" charset="0"/>
                      </a:endParaRPr>
                    </a:p>
                  </a:txBody>
                  <a:tcPr/>
                </a:tc>
                <a:tc>
                  <a:txBody>
                    <a:bodyPr/>
                    <a:lstStyle/>
                    <a:p>
                      <a:r>
                        <a:rPr lang="uk-UA" sz="2400" dirty="0">
                          <a:latin typeface="Times New Roman" charset="0"/>
                          <a:ea typeface="Times New Roman" charset="0"/>
                          <a:cs typeface="Times New Roman" charset="0"/>
                        </a:rPr>
                        <a:t>400</a:t>
                      </a:r>
                      <a:endParaRPr lang="en-US" sz="2400" dirty="0">
                        <a:latin typeface="Times New Roman" charset="0"/>
                        <a:ea typeface="Times New Roman" charset="0"/>
                        <a:cs typeface="Times New Roman" charset="0"/>
                      </a:endParaRPr>
                    </a:p>
                  </a:txBody>
                  <a:tcPr/>
                </a:tc>
                <a:tc>
                  <a:txBody>
                    <a:bodyPr/>
                    <a:lstStyle/>
                    <a:p>
                      <a:r>
                        <a:rPr lang="uk-UA" sz="2400" dirty="0">
                          <a:latin typeface="Times New Roman" charset="0"/>
                          <a:ea typeface="Times New Roman" charset="0"/>
                          <a:cs typeface="Times New Roman" charset="0"/>
                        </a:rPr>
                        <a:t>120</a:t>
                      </a:r>
                      <a:endParaRPr lang="en-US" sz="2400" dirty="0">
                        <a:latin typeface="Times New Roman" charset="0"/>
                        <a:ea typeface="Times New Roman" charset="0"/>
                        <a:cs typeface="Times New Roman" charset="0"/>
                      </a:endParaRPr>
                    </a:p>
                  </a:txBody>
                  <a:tcPr/>
                </a:tc>
                <a:tc>
                  <a:txBody>
                    <a:bodyPr/>
                    <a:lstStyle/>
                    <a:p>
                      <a:r>
                        <a:rPr lang="uk-UA" sz="2400" dirty="0">
                          <a:latin typeface="Times New Roman" charset="0"/>
                          <a:ea typeface="Times New Roman" charset="0"/>
                          <a:cs typeface="Times New Roman" charset="0"/>
                        </a:rPr>
                        <a:t>1520</a:t>
                      </a:r>
                      <a:endParaRPr lang="en-US" sz="2400" dirty="0">
                        <a:latin typeface="Times New Roman" charset="0"/>
                        <a:ea typeface="Times New Roman" charset="0"/>
                        <a:cs typeface="Times New Roman" charset="0"/>
                      </a:endParaRPr>
                    </a:p>
                  </a:txBody>
                  <a:tcPr/>
                </a:tc>
                <a:extLst>
                  <a:ext uri="{0D108BD9-81ED-4DB2-BD59-A6C34878D82A}">
                    <a16:rowId xmlns:a16="http://schemas.microsoft.com/office/drawing/2014/main" val="10002"/>
                  </a:ext>
                </a:extLst>
              </a:tr>
              <a:tr h="370840">
                <a:tc>
                  <a:txBody>
                    <a:bodyPr/>
                    <a:lstStyle/>
                    <a:p>
                      <a:pPr algn="ctr"/>
                      <a:r>
                        <a:rPr lang="uk-UA" sz="2400" dirty="0">
                          <a:latin typeface="Times New Roman" charset="0"/>
                          <a:ea typeface="Times New Roman" charset="0"/>
                          <a:cs typeface="Times New Roman" charset="0"/>
                        </a:rPr>
                        <a:t>Б</a:t>
                      </a:r>
                      <a:endParaRPr lang="en-US" sz="2400" dirty="0">
                        <a:latin typeface="Times New Roman" charset="0"/>
                        <a:ea typeface="Times New Roman" charset="0"/>
                        <a:cs typeface="Times New Roman" charset="0"/>
                      </a:endParaRPr>
                    </a:p>
                  </a:txBody>
                  <a:tcPr/>
                </a:tc>
                <a:tc>
                  <a:txBody>
                    <a:bodyPr/>
                    <a:lstStyle/>
                    <a:p>
                      <a:r>
                        <a:rPr lang="uk-UA" sz="2400" dirty="0">
                          <a:latin typeface="Times New Roman" charset="0"/>
                          <a:ea typeface="Times New Roman" charset="0"/>
                          <a:cs typeface="Times New Roman" charset="0"/>
                        </a:rPr>
                        <a:t>300</a:t>
                      </a:r>
                      <a:endParaRPr lang="en-US" sz="2400" dirty="0">
                        <a:latin typeface="Times New Roman" charset="0"/>
                        <a:ea typeface="Times New Roman" charset="0"/>
                        <a:cs typeface="Times New Roman" charset="0"/>
                      </a:endParaRPr>
                    </a:p>
                  </a:txBody>
                  <a:tcPr/>
                </a:tc>
                <a:tc>
                  <a:txBody>
                    <a:bodyPr/>
                    <a:lstStyle/>
                    <a:p>
                      <a:r>
                        <a:rPr lang="uk-UA" sz="2400" dirty="0">
                          <a:latin typeface="Times New Roman" charset="0"/>
                          <a:ea typeface="Times New Roman" charset="0"/>
                          <a:cs typeface="Times New Roman" charset="0"/>
                        </a:rPr>
                        <a:t>400</a:t>
                      </a:r>
                      <a:endParaRPr lang="en-US" sz="2400" dirty="0">
                        <a:latin typeface="Times New Roman" charset="0"/>
                        <a:ea typeface="Times New Roman" charset="0"/>
                        <a:cs typeface="Times New Roman" charset="0"/>
                      </a:endParaRPr>
                    </a:p>
                  </a:txBody>
                  <a:tcPr/>
                </a:tc>
                <a:tc>
                  <a:txBody>
                    <a:bodyPr/>
                    <a:lstStyle/>
                    <a:p>
                      <a:r>
                        <a:rPr lang="uk-UA" sz="2400" dirty="0">
                          <a:latin typeface="Times New Roman" charset="0"/>
                          <a:ea typeface="Times New Roman" charset="0"/>
                          <a:cs typeface="Times New Roman" charset="0"/>
                        </a:rPr>
                        <a:t>400</a:t>
                      </a:r>
                      <a:endParaRPr lang="en-US" sz="2400" dirty="0">
                        <a:latin typeface="Times New Roman" charset="0"/>
                        <a:ea typeface="Times New Roman" charset="0"/>
                        <a:cs typeface="Times New Roman" charset="0"/>
                      </a:endParaRPr>
                    </a:p>
                  </a:txBody>
                  <a:tcPr/>
                </a:tc>
                <a:tc>
                  <a:txBody>
                    <a:bodyPr/>
                    <a:lstStyle/>
                    <a:p>
                      <a:r>
                        <a:rPr lang="uk-UA" sz="2400" dirty="0">
                          <a:latin typeface="Times New Roman" charset="0"/>
                          <a:ea typeface="Times New Roman" charset="0"/>
                          <a:cs typeface="Times New Roman" charset="0"/>
                        </a:rPr>
                        <a:t>200</a:t>
                      </a:r>
                      <a:endParaRPr lang="en-US" sz="2400" dirty="0">
                        <a:latin typeface="Times New Roman" charset="0"/>
                        <a:ea typeface="Times New Roman" charset="0"/>
                        <a:cs typeface="Times New Roman" charset="0"/>
                      </a:endParaRPr>
                    </a:p>
                  </a:txBody>
                  <a:tcPr/>
                </a:tc>
                <a:tc>
                  <a:txBody>
                    <a:bodyPr/>
                    <a:lstStyle/>
                    <a:p>
                      <a:r>
                        <a:rPr lang="uk-UA" sz="2400" dirty="0">
                          <a:latin typeface="Times New Roman" charset="0"/>
                          <a:ea typeface="Times New Roman" charset="0"/>
                          <a:cs typeface="Times New Roman" charset="0"/>
                        </a:rPr>
                        <a:t>120</a:t>
                      </a:r>
                      <a:endParaRPr lang="en-US" sz="2400" dirty="0">
                        <a:latin typeface="Times New Roman" charset="0"/>
                        <a:ea typeface="Times New Roman" charset="0"/>
                        <a:cs typeface="Times New Roman" charset="0"/>
                      </a:endParaRPr>
                    </a:p>
                  </a:txBody>
                  <a:tcPr/>
                </a:tc>
                <a:tc>
                  <a:txBody>
                    <a:bodyPr/>
                    <a:lstStyle/>
                    <a:p>
                      <a:r>
                        <a:rPr lang="uk-UA" sz="2400" dirty="0">
                          <a:latin typeface="Times New Roman" charset="0"/>
                          <a:ea typeface="Times New Roman" charset="0"/>
                          <a:cs typeface="Times New Roman" charset="0"/>
                        </a:rPr>
                        <a:t>1620</a:t>
                      </a:r>
                      <a:endParaRPr lang="en-US" sz="2400" dirty="0">
                        <a:latin typeface="Times New Roman" charset="0"/>
                        <a:ea typeface="Times New Roman" charset="0"/>
                        <a:cs typeface="Times New Roman"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46351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F60B52-DF7A-7F46-A298-8EBD9F4282A2}"/>
              </a:ext>
            </a:extLst>
          </p:cNvPr>
          <p:cNvSpPr>
            <a:spLocks noGrp="1"/>
          </p:cNvSpPr>
          <p:nvPr>
            <p:ph type="title"/>
          </p:nvPr>
        </p:nvSpPr>
        <p:spPr/>
        <p:txBody>
          <a:bodyPr/>
          <a:lstStyle/>
          <a:p>
            <a:endParaRPr lang="en-UA"/>
          </a:p>
        </p:txBody>
      </p:sp>
      <p:graphicFrame>
        <p:nvGraphicFramePr>
          <p:cNvPr id="4" name="Content Placeholder 3">
            <a:extLst>
              <a:ext uri="{FF2B5EF4-FFF2-40B4-BE49-F238E27FC236}">
                <a16:creationId xmlns:a16="http://schemas.microsoft.com/office/drawing/2014/main" id="{EC248A67-ACFE-B242-9961-C9C0C74E3186}"/>
              </a:ext>
            </a:extLst>
          </p:cNvPr>
          <p:cNvGraphicFramePr>
            <a:graphicFrameLocks noGrp="1"/>
          </p:cNvGraphicFramePr>
          <p:nvPr>
            <p:ph idx="1"/>
            <p:extLst>
              <p:ext uri="{D42A27DB-BD31-4B8C-83A1-F6EECF244321}">
                <p14:modId xmlns:p14="http://schemas.microsoft.com/office/powerpoint/2010/main" val="3842699114"/>
              </p:ext>
            </p:extLst>
          </p:nvPr>
        </p:nvGraphicFramePr>
        <p:xfrm>
          <a:off x="803275" y="2605087"/>
          <a:ext cx="10598149" cy="2524126"/>
        </p:xfrm>
        <a:graphic>
          <a:graphicData uri="http://schemas.openxmlformats.org/drawingml/2006/table">
            <a:tbl>
              <a:tblPr firstRow="1" bandRow="1">
                <a:tableStyleId>{5C22544A-7EE6-4342-B048-85BDC9FD1C3A}</a:tableStyleId>
              </a:tblPr>
              <a:tblGrid>
                <a:gridCol w="1996315">
                  <a:extLst>
                    <a:ext uri="{9D8B030D-6E8A-4147-A177-3AD203B41FA5}">
                      <a16:colId xmlns:a16="http://schemas.microsoft.com/office/drawing/2014/main" val="20000"/>
                    </a:ext>
                  </a:extLst>
                </a:gridCol>
                <a:gridCol w="1316718">
                  <a:extLst>
                    <a:ext uri="{9D8B030D-6E8A-4147-A177-3AD203B41FA5}">
                      <a16:colId xmlns:a16="http://schemas.microsoft.com/office/drawing/2014/main" val="20001"/>
                    </a:ext>
                  </a:extLst>
                </a:gridCol>
                <a:gridCol w="1458301">
                  <a:extLst>
                    <a:ext uri="{9D8B030D-6E8A-4147-A177-3AD203B41FA5}">
                      <a16:colId xmlns:a16="http://schemas.microsoft.com/office/drawing/2014/main" val="20002"/>
                    </a:ext>
                  </a:extLst>
                </a:gridCol>
                <a:gridCol w="1614043">
                  <a:extLst>
                    <a:ext uri="{9D8B030D-6E8A-4147-A177-3AD203B41FA5}">
                      <a16:colId xmlns:a16="http://schemas.microsoft.com/office/drawing/2014/main" val="20003"/>
                    </a:ext>
                  </a:extLst>
                </a:gridCol>
                <a:gridCol w="1415827">
                  <a:extLst>
                    <a:ext uri="{9D8B030D-6E8A-4147-A177-3AD203B41FA5}">
                      <a16:colId xmlns:a16="http://schemas.microsoft.com/office/drawing/2014/main" val="20004"/>
                    </a:ext>
                  </a:extLst>
                </a:gridCol>
                <a:gridCol w="1282924">
                  <a:extLst>
                    <a:ext uri="{9D8B030D-6E8A-4147-A177-3AD203B41FA5}">
                      <a16:colId xmlns:a16="http://schemas.microsoft.com/office/drawing/2014/main" val="20005"/>
                    </a:ext>
                  </a:extLst>
                </a:gridCol>
                <a:gridCol w="1514021">
                  <a:extLst>
                    <a:ext uri="{9D8B030D-6E8A-4147-A177-3AD203B41FA5}">
                      <a16:colId xmlns:a16="http://schemas.microsoft.com/office/drawing/2014/main" val="20006"/>
                    </a:ext>
                  </a:extLst>
                </a:gridCol>
              </a:tblGrid>
              <a:tr h="379138">
                <a:tc rowSpan="2">
                  <a:txBody>
                    <a:bodyPr/>
                    <a:lstStyle/>
                    <a:p>
                      <a:pPr algn="ctr"/>
                      <a:r>
                        <a:rPr lang="uk-UA" sz="2400" dirty="0">
                          <a:latin typeface="Times New Roman" charset="0"/>
                          <a:ea typeface="Times New Roman" charset="0"/>
                          <a:cs typeface="Times New Roman" charset="0"/>
                        </a:rPr>
                        <a:t>Варіант</a:t>
                      </a:r>
                      <a:r>
                        <a:rPr lang="uk-UA" sz="2400" baseline="0" dirty="0">
                          <a:latin typeface="Times New Roman" charset="0"/>
                          <a:ea typeface="Times New Roman" charset="0"/>
                          <a:cs typeface="Times New Roman" charset="0"/>
                        </a:rPr>
                        <a:t> будівництва</a:t>
                      </a:r>
                      <a:endParaRPr lang="en-US" sz="2400" dirty="0">
                        <a:latin typeface="Times New Roman" charset="0"/>
                        <a:ea typeface="Times New Roman" charset="0"/>
                        <a:cs typeface="Times New Roman" charset="0"/>
                      </a:endParaRPr>
                    </a:p>
                  </a:txBody>
                  <a:tcPr/>
                </a:tc>
                <a:tc gridSpan="5">
                  <a:txBody>
                    <a:bodyPr/>
                    <a:lstStyle/>
                    <a:p>
                      <a:pPr algn="ctr"/>
                      <a:r>
                        <a:rPr lang="uk-UA" dirty="0"/>
                        <a:t>Роки будівництва</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algn="ctr"/>
                      <a:r>
                        <a:rPr lang="uk-UA" sz="2400" dirty="0">
                          <a:latin typeface="Times New Roman" charset="0"/>
                          <a:ea typeface="Times New Roman" charset="0"/>
                          <a:cs typeface="Times New Roman" charset="0"/>
                        </a:rPr>
                        <a:t>Сума будівництва, тис. грн.</a:t>
                      </a:r>
                      <a:endParaRPr lang="en-US" sz="2400" dirty="0">
                        <a:latin typeface="Times New Roman" charset="0"/>
                        <a:ea typeface="Times New Roman" charset="0"/>
                        <a:cs typeface="Times New Roman" charset="0"/>
                      </a:endParaRPr>
                    </a:p>
                  </a:txBody>
                  <a:tcPr/>
                </a:tc>
                <a:extLst>
                  <a:ext uri="{0D108BD9-81ED-4DB2-BD59-A6C34878D82A}">
                    <a16:rowId xmlns:a16="http://schemas.microsoft.com/office/drawing/2014/main" val="10000"/>
                  </a:ext>
                </a:extLst>
              </a:tr>
              <a:tr h="1210126">
                <a:tc vMerge="1">
                  <a:txBody>
                    <a:bodyPr/>
                    <a:lstStyle/>
                    <a:p>
                      <a:endParaRPr lang="en-US" dirty="0"/>
                    </a:p>
                  </a:txBody>
                  <a:tcPr/>
                </a:tc>
                <a:tc>
                  <a:txBody>
                    <a:bodyPr/>
                    <a:lstStyle/>
                    <a:p>
                      <a:pPr algn="ctr"/>
                      <a:r>
                        <a:rPr lang="uk-UA" sz="2400" dirty="0">
                          <a:latin typeface="Times New Roman" charset="0"/>
                          <a:ea typeface="Times New Roman" charset="0"/>
                          <a:cs typeface="Times New Roman" charset="0"/>
                        </a:rPr>
                        <a:t>1</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2</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3</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4</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5</a:t>
                      </a:r>
                      <a:endParaRPr lang="en-US" sz="2400" dirty="0">
                        <a:latin typeface="Times New Roman" charset="0"/>
                        <a:ea typeface="Times New Roman" charset="0"/>
                        <a:cs typeface="Times New Roman" charset="0"/>
                      </a:endParaRPr>
                    </a:p>
                  </a:txBody>
                  <a:tcPr/>
                </a:tc>
                <a:tc vMerge="1">
                  <a:txBody>
                    <a:bodyPr/>
                    <a:lstStyle/>
                    <a:p>
                      <a:endParaRPr lang="en-US" dirty="0"/>
                    </a:p>
                  </a:txBody>
                  <a:tcPr/>
                </a:tc>
                <a:extLst>
                  <a:ext uri="{0D108BD9-81ED-4DB2-BD59-A6C34878D82A}">
                    <a16:rowId xmlns:a16="http://schemas.microsoft.com/office/drawing/2014/main" val="10001"/>
                  </a:ext>
                </a:extLst>
              </a:tr>
              <a:tr h="467431">
                <a:tc>
                  <a:txBody>
                    <a:bodyPr/>
                    <a:lstStyle/>
                    <a:p>
                      <a:pPr algn="ctr"/>
                      <a:r>
                        <a:rPr lang="uk-UA" sz="2400" dirty="0">
                          <a:latin typeface="Times New Roman" charset="0"/>
                          <a:ea typeface="Times New Roman" charset="0"/>
                          <a:cs typeface="Times New Roman" charset="0"/>
                        </a:rPr>
                        <a:t>А</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200</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400</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400</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400</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120</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1520</a:t>
                      </a:r>
                      <a:endParaRPr lang="en-US" sz="2400" dirty="0">
                        <a:latin typeface="Times New Roman" charset="0"/>
                        <a:ea typeface="Times New Roman" charset="0"/>
                        <a:cs typeface="Times New Roman" charset="0"/>
                      </a:endParaRPr>
                    </a:p>
                  </a:txBody>
                  <a:tcPr/>
                </a:tc>
                <a:extLst>
                  <a:ext uri="{0D108BD9-81ED-4DB2-BD59-A6C34878D82A}">
                    <a16:rowId xmlns:a16="http://schemas.microsoft.com/office/drawing/2014/main" val="10002"/>
                  </a:ext>
                </a:extLst>
              </a:tr>
              <a:tr h="467431">
                <a:tc>
                  <a:txBody>
                    <a:bodyPr/>
                    <a:lstStyle/>
                    <a:p>
                      <a:pPr algn="ctr"/>
                      <a:r>
                        <a:rPr lang="uk-UA" sz="2400" dirty="0">
                          <a:latin typeface="Times New Roman" charset="0"/>
                          <a:ea typeface="Times New Roman" charset="0"/>
                          <a:cs typeface="Times New Roman" charset="0"/>
                        </a:rPr>
                        <a:t>Б</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400</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400</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400</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200</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120</a:t>
                      </a:r>
                      <a:endParaRPr lang="en-US" sz="2400" dirty="0">
                        <a:latin typeface="Times New Roman" charset="0"/>
                        <a:ea typeface="Times New Roman" charset="0"/>
                        <a:cs typeface="Times New Roman" charset="0"/>
                      </a:endParaRPr>
                    </a:p>
                  </a:txBody>
                  <a:tcPr/>
                </a:tc>
                <a:tc>
                  <a:txBody>
                    <a:bodyPr/>
                    <a:lstStyle/>
                    <a:p>
                      <a:pPr algn="ctr"/>
                      <a:r>
                        <a:rPr lang="uk-UA" sz="2400" dirty="0">
                          <a:latin typeface="Times New Roman" charset="0"/>
                          <a:ea typeface="Times New Roman" charset="0"/>
                          <a:cs typeface="Times New Roman" charset="0"/>
                        </a:rPr>
                        <a:t>1520</a:t>
                      </a:r>
                      <a:endParaRPr lang="en-US" sz="2400" dirty="0">
                        <a:latin typeface="Times New Roman" charset="0"/>
                        <a:ea typeface="Times New Roman" charset="0"/>
                        <a:cs typeface="Times New Roman"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4549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4F392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13"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41866" y="2032000"/>
            <a:ext cx="7145867" cy="3879222"/>
          </a:xfrm>
        </p:spPr>
        <p:txBody>
          <a:bodyPr>
            <a:normAutofit/>
          </a:bodyPr>
          <a:lstStyle/>
          <a:p>
            <a:pPr marL="0" indent="457200" fontAlgn="base">
              <a:spcBef>
                <a:spcPts val="0"/>
              </a:spcBef>
              <a:spcAft>
                <a:spcPts val="600"/>
              </a:spcAft>
              <a:buClr>
                <a:srgbClr val="FE9C00"/>
              </a:buClr>
              <a:buNone/>
            </a:pPr>
            <a:r>
              <a:rPr lang="en-US">
                <a:solidFill>
                  <a:srgbClr val="FEFFFF"/>
                </a:solidFill>
                <a:latin typeface="Times New Roman" charset="0"/>
                <a:ea typeface="Times New Roman" charset="0"/>
                <a:cs typeface="Times New Roman" charset="0"/>
              </a:rPr>
              <a:t>Підприємство розглядає інвестиційний проект — придбання технологічної лінії. Вартість лінії 15 млн грн, строк експлуатації — 5 років, знос на обладнання вираховується за методом прямолінійної амортизації, тобто 20 % у рік, виручка від реалізації продукції по роках прогнозується в таких обсягах (без ПДВ), тис. грн: 10200; 11100; 12300; 12000; 9000. Поточні витрати складають у перший рік — 5100 тис. грн і в наступні щорічно збільшуються на 4 %. Ставка податку на прибуток становить </a:t>
            </a:r>
            <a:r>
              <a:rPr lang="uk-UA">
                <a:solidFill>
                  <a:srgbClr val="FEFFFF"/>
                </a:solidFill>
                <a:latin typeface="Times New Roman" charset="0"/>
                <a:ea typeface="Times New Roman" charset="0"/>
                <a:cs typeface="Times New Roman" charset="0"/>
              </a:rPr>
              <a:t>18</a:t>
            </a:r>
            <a:r>
              <a:rPr lang="en-US">
                <a:solidFill>
                  <a:srgbClr val="FEFFFF"/>
                </a:solidFill>
                <a:latin typeface="Times New Roman" charset="0"/>
                <a:ea typeface="Times New Roman" charset="0"/>
                <a:cs typeface="Times New Roman" charset="0"/>
              </a:rPr>
              <a:t> %, а ціна авансованого капіталу — 14 %. </a:t>
            </a:r>
            <a:endParaRPr lang="uk-UA">
              <a:solidFill>
                <a:srgbClr val="FEFFFF"/>
              </a:solidFill>
              <a:latin typeface="Times New Roman" charset="0"/>
              <a:ea typeface="Times New Roman" charset="0"/>
              <a:cs typeface="Times New Roman" charset="0"/>
            </a:endParaRPr>
          </a:p>
          <a:p>
            <a:pPr marL="0" indent="457200" fontAlgn="base">
              <a:spcBef>
                <a:spcPts val="0"/>
              </a:spcBef>
              <a:spcAft>
                <a:spcPts val="600"/>
              </a:spcAft>
              <a:buClr>
                <a:srgbClr val="FE9C00"/>
              </a:buClr>
              <a:buNone/>
            </a:pPr>
            <a:endParaRPr lang="en-US">
              <a:solidFill>
                <a:srgbClr val="FEFFFF"/>
              </a:solidFill>
              <a:latin typeface="Times New Roman" charset="0"/>
              <a:ea typeface="Times New Roman" charset="0"/>
              <a:cs typeface="Times New Roman" charset="0"/>
            </a:endParaRPr>
          </a:p>
          <a:p>
            <a:pPr marL="0" indent="457200" fontAlgn="base">
              <a:spcBef>
                <a:spcPts val="0"/>
              </a:spcBef>
              <a:spcAft>
                <a:spcPts val="600"/>
              </a:spcAft>
              <a:buClr>
                <a:srgbClr val="FE9C00"/>
              </a:buClr>
              <a:buNone/>
            </a:pPr>
            <a:r>
              <a:rPr lang="en-US">
                <a:solidFill>
                  <a:srgbClr val="FEFFFF"/>
                </a:solidFill>
                <a:latin typeface="Times New Roman" charset="0"/>
                <a:ea typeface="Times New Roman" charset="0"/>
                <a:cs typeface="Times New Roman" charset="0"/>
              </a:rPr>
              <a:t>Визначити чистий приведений дохід за проектом.</a:t>
            </a:r>
          </a:p>
          <a:p>
            <a:pPr marL="0" indent="457200">
              <a:spcBef>
                <a:spcPts val="0"/>
              </a:spcBef>
              <a:spcAft>
                <a:spcPts val="600"/>
              </a:spcAft>
              <a:buClr>
                <a:srgbClr val="FE9C00"/>
              </a:buClr>
              <a:buNone/>
            </a:pPr>
            <a:endParaRPr lang="en-US">
              <a:solidFill>
                <a:srgbClr val="FEFFFF"/>
              </a:solidFill>
              <a:latin typeface="Times New Roman" charset="0"/>
              <a:ea typeface="Times New Roman" charset="0"/>
              <a:cs typeface="Times New Roman" charset="0"/>
            </a:endParaRPr>
          </a:p>
        </p:txBody>
      </p:sp>
      <p:pic>
        <p:nvPicPr>
          <p:cNvPr id="4" name="Picture 3" descr="A clipboard with a pencil and check marks&#10;&#10;AI-generated content may be incorrect.">
            <a:extLst>
              <a:ext uri="{FF2B5EF4-FFF2-40B4-BE49-F238E27FC236}">
                <a16:creationId xmlns:a16="http://schemas.microsoft.com/office/drawing/2014/main" id="{5681C613-932F-B855-8B04-955835081A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3057" y="2344956"/>
            <a:ext cx="3001931" cy="3236583"/>
          </a:xfrm>
          <a:prstGeom prst="rect">
            <a:avLst/>
          </a:prstGeom>
        </p:spPr>
      </p:pic>
    </p:spTree>
    <p:extLst>
      <p:ext uri="{BB962C8B-B14F-4D97-AF65-F5344CB8AC3E}">
        <p14:creationId xmlns:p14="http://schemas.microsoft.com/office/powerpoint/2010/main" val="2552897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7149"/>
          </a:xfrm>
        </p:spPr>
        <p:txBody>
          <a:bodyPr>
            <a:normAutofit fontScale="90000"/>
          </a:bodyPr>
          <a:lstStyle/>
          <a:p>
            <a:pPr algn="ctr"/>
            <a:r>
              <a:rPr lang="en-US" sz="3100" b="1" dirty="0" err="1">
                <a:latin typeface="Times New Roman" charset="0"/>
                <a:ea typeface="Times New Roman" charset="0"/>
                <a:cs typeface="Times New Roman" charset="0"/>
              </a:rPr>
              <a:t>Спочатку</a:t>
            </a:r>
            <a:r>
              <a:rPr lang="en-US" sz="3100" b="1" dirty="0">
                <a:latin typeface="Times New Roman" charset="0"/>
                <a:ea typeface="Times New Roman" charset="0"/>
                <a:cs typeface="Times New Roman" charset="0"/>
              </a:rPr>
              <a:t> </a:t>
            </a:r>
            <a:r>
              <a:rPr lang="en-US" sz="3100" b="1" dirty="0" err="1">
                <a:latin typeface="Times New Roman" charset="0"/>
                <a:ea typeface="Times New Roman" charset="0"/>
                <a:cs typeface="Times New Roman" charset="0"/>
              </a:rPr>
              <a:t>розрахуємо</a:t>
            </a:r>
            <a:r>
              <a:rPr lang="en-US" sz="3100" b="1" dirty="0">
                <a:latin typeface="Times New Roman" charset="0"/>
                <a:ea typeface="Times New Roman" charset="0"/>
                <a:cs typeface="Times New Roman" charset="0"/>
              </a:rPr>
              <a:t> </a:t>
            </a:r>
            <a:r>
              <a:rPr lang="en-US" sz="3100" b="1" dirty="0" err="1">
                <a:latin typeface="Times New Roman" charset="0"/>
                <a:ea typeface="Times New Roman" charset="0"/>
                <a:cs typeface="Times New Roman" charset="0"/>
              </a:rPr>
              <a:t>вихідні</a:t>
            </a:r>
            <a:r>
              <a:rPr lang="en-US" sz="3100" b="1" dirty="0">
                <a:latin typeface="Times New Roman" charset="0"/>
                <a:ea typeface="Times New Roman" charset="0"/>
                <a:cs typeface="Times New Roman" charset="0"/>
              </a:rPr>
              <a:t> </a:t>
            </a:r>
            <a:r>
              <a:rPr lang="en-US" sz="3100" b="1" dirty="0" err="1">
                <a:latin typeface="Times New Roman" charset="0"/>
                <a:ea typeface="Times New Roman" charset="0"/>
                <a:cs typeface="Times New Roman" charset="0"/>
              </a:rPr>
              <a:t>дані</a:t>
            </a:r>
            <a:r>
              <a:rPr lang="en-US" sz="3100" b="1" dirty="0">
                <a:latin typeface="Times New Roman" charset="0"/>
                <a:ea typeface="Times New Roman" charset="0"/>
                <a:cs typeface="Times New Roman" charset="0"/>
              </a:rPr>
              <a:t> </a:t>
            </a:r>
            <a:r>
              <a:rPr lang="en-US" sz="3100" b="1" dirty="0" err="1">
                <a:latin typeface="Times New Roman" charset="0"/>
                <a:ea typeface="Times New Roman" charset="0"/>
                <a:cs typeface="Times New Roman" charset="0"/>
              </a:rPr>
              <a:t>за</a:t>
            </a:r>
            <a:r>
              <a:rPr lang="en-US" sz="3100" b="1" dirty="0">
                <a:latin typeface="Times New Roman" charset="0"/>
                <a:ea typeface="Times New Roman" charset="0"/>
                <a:cs typeface="Times New Roman" charset="0"/>
              </a:rPr>
              <a:t> </a:t>
            </a:r>
            <a:r>
              <a:rPr lang="en-US" sz="3100" b="1" dirty="0" err="1">
                <a:latin typeface="Times New Roman" charset="0"/>
                <a:ea typeface="Times New Roman" charset="0"/>
                <a:cs typeface="Times New Roman" charset="0"/>
              </a:rPr>
              <a:t>проектом</a:t>
            </a:r>
            <a:r>
              <a:rPr lang="en-US" sz="3100" b="1" dirty="0">
                <a:latin typeface="Times New Roman" charset="0"/>
                <a:ea typeface="Times New Roman" charset="0"/>
                <a:cs typeface="Times New Roman" charset="0"/>
              </a:rPr>
              <a:t>.</a:t>
            </a:r>
            <a:br>
              <a:rPr lang="en-US" dirty="0"/>
            </a:br>
            <a:endParaRPr lang="en-US" dirty="0"/>
          </a:p>
        </p:txBody>
      </p:sp>
      <p:graphicFrame>
        <p:nvGraphicFramePr>
          <p:cNvPr id="4" name="Content Placeholder 3"/>
          <p:cNvGraphicFramePr>
            <a:graphicFrameLocks noGrp="1"/>
          </p:cNvGraphicFramePr>
          <p:nvPr>
            <p:ph idx="1"/>
          </p:nvPr>
        </p:nvGraphicFramePr>
        <p:xfrm>
          <a:off x="2339788" y="1640543"/>
          <a:ext cx="7853084" cy="4032430"/>
        </p:xfrm>
        <a:graphic>
          <a:graphicData uri="http://schemas.openxmlformats.org/drawingml/2006/table">
            <a:tbl>
              <a:tblPr firstRow="1" firstCol="1" bandRow="1"/>
              <a:tblGrid>
                <a:gridCol w="2428606">
                  <a:extLst>
                    <a:ext uri="{9D8B030D-6E8A-4147-A177-3AD203B41FA5}">
                      <a16:colId xmlns:a16="http://schemas.microsoft.com/office/drawing/2014/main" val="20000"/>
                    </a:ext>
                  </a:extLst>
                </a:gridCol>
                <a:gridCol w="992714">
                  <a:extLst>
                    <a:ext uri="{9D8B030D-6E8A-4147-A177-3AD203B41FA5}">
                      <a16:colId xmlns:a16="http://schemas.microsoft.com/office/drawing/2014/main" val="20001"/>
                    </a:ext>
                  </a:extLst>
                </a:gridCol>
                <a:gridCol w="1134531">
                  <a:extLst>
                    <a:ext uri="{9D8B030D-6E8A-4147-A177-3AD203B41FA5}">
                      <a16:colId xmlns:a16="http://schemas.microsoft.com/office/drawing/2014/main" val="20002"/>
                    </a:ext>
                  </a:extLst>
                </a:gridCol>
                <a:gridCol w="1134531">
                  <a:extLst>
                    <a:ext uri="{9D8B030D-6E8A-4147-A177-3AD203B41FA5}">
                      <a16:colId xmlns:a16="http://schemas.microsoft.com/office/drawing/2014/main" val="20003"/>
                    </a:ext>
                  </a:extLst>
                </a:gridCol>
                <a:gridCol w="1081351">
                  <a:extLst>
                    <a:ext uri="{9D8B030D-6E8A-4147-A177-3AD203B41FA5}">
                      <a16:colId xmlns:a16="http://schemas.microsoft.com/office/drawing/2014/main" val="20004"/>
                    </a:ext>
                  </a:extLst>
                </a:gridCol>
                <a:gridCol w="1081351">
                  <a:extLst>
                    <a:ext uri="{9D8B030D-6E8A-4147-A177-3AD203B41FA5}">
                      <a16:colId xmlns:a16="http://schemas.microsoft.com/office/drawing/2014/main" val="20005"/>
                    </a:ext>
                  </a:extLst>
                </a:gridCol>
              </a:tblGrid>
              <a:tr h="232554">
                <a:tc rowSpan="2">
                  <a:txBody>
                    <a:bodyPr/>
                    <a:lstStyle/>
                    <a:p>
                      <a:pPr algn="just">
                        <a:spcAft>
                          <a:spcPts val="0"/>
                        </a:spcAft>
                      </a:pPr>
                      <a:r>
                        <a:rPr lang="en-US" sz="1600" spc="75">
                          <a:solidFill>
                            <a:srgbClr val="000000"/>
                          </a:solidFill>
                          <a:effectLst/>
                          <a:latin typeface="Times New Roman" charset="0"/>
                          <a:ea typeface="Times New Roman" charset="0"/>
                          <a:cs typeface="Times New Roman" charset="0"/>
                        </a:rPr>
                        <a:t>Показники </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base">
                        <a:spcAft>
                          <a:spcPts val="0"/>
                        </a:spcAft>
                      </a:pPr>
                      <a:r>
                        <a:rPr lang="en-US" sz="1600" spc="75" dirty="0" err="1">
                          <a:solidFill>
                            <a:srgbClr val="000000"/>
                          </a:solidFill>
                          <a:effectLst/>
                          <a:latin typeface="Times New Roman" charset="0"/>
                          <a:ea typeface="Times New Roman" charset="0"/>
                          <a:cs typeface="Times New Roman" charset="0"/>
                        </a:rPr>
                        <a:t>Роки</a:t>
                      </a:r>
                      <a:endParaRPr lang="en-US" sz="1600" dirty="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54">
                <a:tc vMerge="1">
                  <a:txBody>
                    <a:bodyPr/>
                    <a:lstStyle/>
                    <a:p>
                      <a:endParaRPr lang="en-US"/>
                    </a:p>
                  </a:txBody>
                  <a:tcPr/>
                </a:tc>
                <a:tc>
                  <a:txBody>
                    <a:bodyPr/>
                    <a:lstStyle/>
                    <a:p>
                      <a:pPr algn="ctr" fontAlgn="base">
                        <a:spcAft>
                          <a:spcPts val="0"/>
                        </a:spcAft>
                      </a:pPr>
                      <a:r>
                        <a:rPr lang="en-US" sz="1600" spc="75">
                          <a:solidFill>
                            <a:srgbClr val="000000"/>
                          </a:solidFill>
                          <a:effectLst/>
                          <a:latin typeface="Times New Roman" charset="0"/>
                          <a:ea typeface="Times New Roman" charset="0"/>
                          <a:cs typeface="Times New Roman" charset="0"/>
                        </a:rPr>
                        <a:t>1</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en-US" sz="1600" spc="75">
                          <a:solidFill>
                            <a:srgbClr val="000000"/>
                          </a:solidFill>
                          <a:effectLst/>
                          <a:latin typeface="Times New Roman" charset="0"/>
                          <a:ea typeface="Times New Roman" charset="0"/>
                          <a:cs typeface="Times New Roman" charset="0"/>
                        </a:rPr>
                        <a:t>2</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en-US" sz="1600" spc="75">
                          <a:solidFill>
                            <a:srgbClr val="000000"/>
                          </a:solidFill>
                          <a:effectLst/>
                          <a:latin typeface="Times New Roman" charset="0"/>
                          <a:ea typeface="Times New Roman" charset="0"/>
                          <a:cs typeface="Times New Roman" charset="0"/>
                        </a:rPr>
                        <a:t>3</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en-US" sz="1600" spc="75" dirty="0">
                          <a:solidFill>
                            <a:srgbClr val="000000"/>
                          </a:solidFill>
                          <a:effectLst/>
                          <a:latin typeface="Times New Roman" charset="0"/>
                          <a:ea typeface="Times New Roman" charset="0"/>
                          <a:cs typeface="Times New Roman" charset="0"/>
                        </a:rPr>
                        <a:t>4</a:t>
                      </a:r>
                      <a:endParaRPr lang="en-US" sz="1600" dirty="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en-US" sz="1600" spc="75" dirty="0">
                          <a:solidFill>
                            <a:srgbClr val="000000"/>
                          </a:solidFill>
                          <a:effectLst/>
                          <a:latin typeface="Times New Roman" charset="0"/>
                          <a:ea typeface="Times New Roman" charset="0"/>
                          <a:cs typeface="Times New Roman" charset="0"/>
                        </a:rPr>
                        <a:t>5</a:t>
                      </a:r>
                      <a:endParaRPr lang="en-US" sz="1600" dirty="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5110">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1. Обсяг реалізації</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10200,0</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11100,0</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12300,0</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12000,0</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9000,0</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5110">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2. Поточні витрати</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–5100,0</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–5304,0</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–5516,2</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–5736,8</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–5966,3</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5110">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3. Знос</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–3000,0</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–3000,0</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–3000,0</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–3000,0</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–3000,0</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5110">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4. Оподаткований прибуток</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5110">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5. Податок на прибуток</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65110">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6. Чистий прибуток</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97665">
                <a:tc>
                  <a:txBody>
                    <a:bodyPr/>
                    <a:lstStyle/>
                    <a:p>
                      <a:pPr algn="just" fontAlgn="base">
                        <a:spcAft>
                          <a:spcPts val="0"/>
                        </a:spcAft>
                      </a:pPr>
                      <a:r>
                        <a:rPr lang="en-US" sz="1600" spc="75">
                          <a:solidFill>
                            <a:srgbClr val="000000"/>
                          </a:solidFill>
                          <a:effectLst/>
                          <a:latin typeface="Times New Roman" charset="0"/>
                          <a:ea typeface="Times New Roman" charset="0"/>
                          <a:cs typeface="Times New Roman" charset="0"/>
                        </a:rPr>
                        <a:t>7. Чисті грошові надходження (стр. 3 + стр. 6)</a:t>
                      </a:r>
                      <a:endParaRPr lang="en-US" sz="1600">
                        <a:effectLst/>
                        <a:latin typeface="Calibri" charset="0"/>
                        <a:ea typeface="Calibri" charset="0"/>
                        <a:cs typeface="Times New Roman"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92097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14074"/>
            <a:ext cx="8911687" cy="1280890"/>
          </a:xfrm>
        </p:spPr>
        <p:txBody>
          <a:bodyPr/>
          <a:lstStyle/>
          <a:p>
            <a:pPr algn="ctr"/>
            <a:r>
              <a:rPr lang="uk-UA" dirty="0">
                <a:latin typeface="Times New Roman" charset="0"/>
                <a:ea typeface="Times New Roman" charset="0"/>
                <a:cs typeface="Times New Roman" charset="0"/>
              </a:rPr>
              <a:t>Індекс рентабельності інвестицій (РІ)</a:t>
            </a:r>
            <a:endParaRPr lang="en-US" dirty="0">
              <a:latin typeface="Times New Roman" charset="0"/>
              <a:ea typeface="Times New Roman" charset="0"/>
              <a:cs typeface="Times New Roman" charset="0"/>
            </a:endParaRPr>
          </a:p>
        </p:txBody>
      </p:sp>
      <p:sp>
        <p:nvSpPr>
          <p:cNvPr id="5" name="Content Placeholder 4"/>
          <p:cNvSpPr>
            <a:spLocks noGrp="1"/>
          </p:cNvSpPr>
          <p:nvPr>
            <p:ph idx="1"/>
          </p:nvPr>
        </p:nvSpPr>
        <p:spPr>
          <a:xfrm>
            <a:off x="2589212" y="2581834"/>
            <a:ext cx="8915400" cy="3329387"/>
          </a:xfrm>
        </p:spPr>
        <p:txBody>
          <a:bodyPr>
            <a:normAutofit/>
          </a:bodyPr>
          <a:lstStyle/>
          <a:p>
            <a:pPr marL="0" indent="0" algn="ctr">
              <a:buNone/>
            </a:pPr>
            <a:r>
              <a:rPr lang="uk-UA" sz="3200" b="1" dirty="0">
                <a:latin typeface="Times New Roman" charset="0"/>
                <a:ea typeface="Times New Roman" charset="0"/>
                <a:cs typeface="Times New Roman" charset="0"/>
              </a:rPr>
              <a:t>РІ = </a:t>
            </a:r>
            <a:r>
              <a:rPr lang="en-US" sz="3200" b="1" dirty="0">
                <a:latin typeface="Times New Roman" charset="0"/>
                <a:ea typeface="Times New Roman" charset="0"/>
                <a:cs typeface="Times New Roman" charset="0"/>
              </a:rPr>
              <a:t>NPV/I</a:t>
            </a:r>
          </a:p>
        </p:txBody>
      </p:sp>
    </p:spTree>
    <p:extLst>
      <p:ext uri="{BB962C8B-B14F-4D97-AF65-F5344CB8AC3E}">
        <p14:creationId xmlns:p14="http://schemas.microsoft.com/office/powerpoint/2010/main" val="1034489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uk-UA" dirty="0">
                <a:latin typeface="Times New Roman" charset="0"/>
                <a:ea typeface="Times New Roman" charset="0"/>
                <a:cs typeface="Times New Roman" charset="0"/>
              </a:rPr>
              <a:t>Внутрішня норма доходності (</a:t>
            </a:r>
            <a:r>
              <a:rPr lang="en-US" dirty="0">
                <a:latin typeface="Times New Roman" charset="0"/>
                <a:ea typeface="Times New Roman" charset="0"/>
                <a:cs typeface="Times New Roman" charset="0"/>
              </a:rPr>
              <a:t>IRR</a:t>
            </a:r>
            <a:r>
              <a:rPr lang="uk-UA" dirty="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1721224" y="1905000"/>
            <a:ext cx="9783388" cy="4006222"/>
          </a:xfrm>
        </p:spPr>
        <p:txBody>
          <a:bodyPr/>
          <a:lstStyle/>
          <a:p>
            <a:pPr marL="0" indent="0" algn="just">
              <a:buNone/>
            </a:pPr>
            <a:r>
              <a:rPr lang="uk-UA" sz="2400" dirty="0">
                <a:latin typeface="Times New Roman" charset="0"/>
                <a:ea typeface="Times New Roman" charset="0"/>
                <a:cs typeface="Times New Roman" charset="0"/>
              </a:rPr>
              <a:t>	</a:t>
            </a:r>
          </a:p>
          <a:p>
            <a:pPr marL="0" indent="0" algn="ctr">
              <a:buNone/>
            </a:pPr>
            <a:r>
              <a:rPr lang="en-US" sz="2400" dirty="0">
                <a:latin typeface="Times New Roman" charset="0"/>
                <a:ea typeface="Times New Roman" charset="0"/>
                <a:cs typeface="Times New Roman" charset="0"/>
              </a:rPr>
              <a:t>IRR = i</a:t>
            </a:r>
            <a:r>
              <a:rPr lang="en-US" sz="2400" baseline="-25000" dirty="0">
                <a:latin typeface="Times New Roman" charset="0"/>
                <a:ea typeface="Times New Roman" charset="0"/>
                <a:cs typeface="Times New Roman" charset="0"/>
              </a:rPr>
              <a:t>1</a:t>
            </a:r>
            <a:r>
              <a:rPr lang="en-US" sz="2400" dirty="0">
                <a:latin typeface="Times New Roman" charset="0"/>
                <a:ea typeface="Times New Roman" charset="0"/>
                <a:cs typeface="Times New Roman" charset="0"/>
              </a:rPr>
              <a:t>+[(NPV</a:t>
            </a:r>
            <a:r>
              <a:rPr lang="en-US" sz="2400" baseline="-25000" dirty="0">
                <a:latin typeface="Times New Roman" charset="0"/>
                <a:ea typeface="Times New Roman" charset="0"/>
                <a:cs typeface="Times New Roman" charset="0"/>
              </a:rPr>
              <a:t>1</a:t>
            </a:r>
            <a:r>
              <a:rPr lang="en-US" sz="2400" dirty="0">
                <a:latin typeface="Times New Roman" charset="0"/>
                <a:ea typeface="Times New Roman" charset="0"/>
                <a:cs typeface="Times New Roman" charset="0"/>
              </a:rPr>
              <a:t>/NPV</a:t>
            </a:r>
            <a:r>
              <a:rPr lang="en-US" sz="2400" baseline="-25000" dirty="0">
                <a:latin typeface="Times New Roman" charset="0"/>
                <a:ea typeface="Times New Roman" charset="0"/>
                <a:cs typeface="Times New Roman" charset="0"/>
              </a:rPr>
              <a:t>1</a:t>
            </a:r>
            <a:r>
              <a:rPr lang="en-US" sz="2400" dirty="0">
                <a:latin typeface="Times New Roman" charset="0"/>
                <a:ea typeface="Times New Roman" charset="0"/>
                <a:cs typeface="Times New Roman" charset="0"/>
              </a:rPr>
              <a:t>-(-NPV</a:t>
            </a:r>
            <a:r>
              <a:rPr lang="en-US" sz="2400" baseline="-25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))*(i</a:t>
            </a:r>
            <a:r>
              <a:rPr lang="en-US" sz="2400" baseline="-25000" dirty="0">
                <a:latin typeface="Times New Roman" charset="0"/>
                <a:ea typeface="Times New Roman" charset="0"/>
                <a:cs typeface="Times New Roman" charset="0"/>
              </a:rPr>
              <a:t>1</a:t>
            </a:r>
            <a:r>
              <a:rPr lang="en-US" sz="2400" dirty="0">
                <a:latin typeface="Times New Roman" charset="0"/>
                <a:ea typeface="Times New Roman" charset="0"/>
                <a:cs typeface="Times New Roman" charset="0"/>
              </a:rPr>
              <a:t>,i</a:t>
            </a:r>
            <a:r>
              <a:rPr lang="en-US" sz="2400" baseline="-25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a:t>
            </a:r>
            <a:endParaRPr lang="uk-UA" sz="2400" dirty="0">
              <a:latin typeface="Times New Roman" charset="0"/>
              <a:ea typeface="Times New Roman" charset="0"/>
              <a:cs typeface="Times New Roman" charset="0"/>
            </a:endParaRPr>
          </a:p>
          <a:p>
            <a:pPr marL="0" indent="0" algn="just">
              <a:buNone/>
            </a:pPr>
            <a:endParaRPr lang="uk-UA" sz="2400" dirty="0">
              <a:latin typeface="Times New Roman" charset="0"/>
              <a:ea typeface="Times New Roman" charset="0"/>
              <a:cs typeface="Times New Roman" charset="0"/>
            </a:endParaRPr>
          </a:p>
          <a:p>
            <a:pPr marL="0" indent="0" algn="just">
              <a:buNone/>
            </a:pPr>
            <a:endParaRPr lang="uk-UA" sz="2400" dirty="0">
              <a:latin typeface="Times New Roman" charset="0"/>
              <a:ea typeface="Times New Roman" charset="0"/>
              <a:cs typeface="Times New Roman" charset="0"/>
            </a:endParaRPr>
          </a:p>
          <a:p>
            <a:pPr marL="0" indent="0" algn="just">
              <a:buNone/>
            </a:pPr>
            <a:r>
              <a:rPr lang="uk-UA"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За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інвестиційним</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проектом</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вартістю</a:t>
            </a:r>
            <a:r>
              <a:rPr lang="en-US" sz="2400" dirty="0">
                <a:latin typeface="Times New Roman" charset="0"/>
                <a:ea typeface="Times New Roman" charset="0"/>
                <a:cs typeface="Times New Roman" charset="0"/>
              </a:rPr>
              <a:t> 20 </a:t>
            </a:r>
            <a:r>
              <a:rPr lang="en-US" sz="2400" dirty="0" err="1">
                <a:latin typeface="Times New Roman" charset="0"/>
                <a:ea typeface="Times New Roman" charset="0"/>
                <a:cs typeface="Times New Roman" charset="0"/>
              </a:rPr>
              <a:t>млн</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грн</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передбачаються</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грошові</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надходження</a:t>
            </a:r>
            <a:r>
              <a:rPr lang="en-US" sz="2400" dirty="0">
                <a:latin typeface="Times New Roman" charset="0"/>
                <a:ea typeface="Times New Roman" charset="0"/>
                <a:cs typeface="Times New Roman" charset="0"/>
              </a:rPr>
              <a:t> </a:t>
            </a:r>
            <a:r>
              <a:rPr lang="en-US" sz="2400" i="1" dirty="0">
                <a:latin typeface="Times New Roman" charset="0"/>
                <a:ea typeface="Times New Roman" charset="0"/>
                <a:cs typeface="Times New Roman" charset="0"/>
              </a:rPr>
              <a:t>р</a:t>
            </a:r>
            <a:r>
              <a:rPr lang="en-US" sz="2400" dirty="0">
                <a:latin typeface="Times New Roman" charset="0"/>
                <a:ea typeface="Times New Roman" charset="0"/>
                <a:cs typeface="Times New Roman" charset="0"/>
              </a:rPr>
              <a:t>1 = 6 </a:t>
            </a:r>
            <a:r>
              <a:rPr lang="en-US" sz="2400" dirty="0" err="1">
                <a:latin typeface="Times New Roman" charset="0"/>
                <a:ea typeface="Times New Roman" charset="0"/>
                <a:cs typeface="Times New Roman" charset="0"/>
              </a:rPr>
              <a:t>млн</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грн</a:t>
            </a:r>
            <a:r>
              <a:rPr lang="en-US" sz="2400" dirty="0">
                <a:latin typeface="Times New Roman" charset="0"/>
                <a:ea typeface="Times New Roman" charset="0"/>
                <a:cs typeface="Times New Roman" charset="0"/>
              </a:rPr>
              <a:t>,</a:t>
            </a:r>
            <a:r>
              <a:rPr lang="en-US" sz="2400" i="1" dirty="0">
                <a:latin typeface="Times New Roman" charset="0"/>
                <a:ea typeface="Times New Roman" charset="0"/>
                <a:cs typeface="Times New Roman" charset="0"/>
              </a:rPr>
              <a:t> р</a:t>
            </a:r>
            <a:r>
              <a:rPr lang="en-US" sz="2400" dirty="0">
                <a:latin typeface="Times New Roman" charset="0"/>
                <a:ea typeface="Times New Roman" charset="0"/>
                <a:cs typeface="Times New Roman" charset="0"/>
              </a:rPr>
              <a:t>2 = 8 </a:t>
            </a:r>
            <a:r>
              <a:rPr lang="en-US" sz="2400" dirty="0" err="1">
                <a:latin typeface="Times New Roman" charset="0"/>
                <a:ea typeface="Times New Roman" charset="0"/>
                <a:cs typeface="Times New Roman" charset="0"/>
              </a:rPr>
              <a:t>млн</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грн</a:t>
            </a:r>
            <a:r>
              <a:rPr lang="en-US" sz="2400" dirty="0">
                <a:latin typeface="Times New Roman" charset="0"/>
                <a:ea typeface="Times New Roman" charset="0"/>
                <a:cs typeface="Times New Roman" charset="0"/>
              </a:rPr>
              <a:t>, </a:t>
            </a:r>
            <a:r>
              <a:rPr lang="en-US" sz="2400" i="1" dirty="0">
                <a:latin typeface="Times New Roman" charset="0"/>
                <a:ea typeface="Times New Roman" charset="0"/>
                <a:cs typeface="Times New Roman" charset="0"/>
              </a:rPr>
              <a:t>р</a:t>
            </a:r>
            <a:r>
              <a:rPr lang="en-US" sz="2400" dirty="0">
                <a:latin typeface="Times New Roman" charset="0"/>
                <a:ea typeface="Times New Roman" charset="0"/>
                <a:cs typeface="Times New Roman" charset="0"/>
              </a:rPr>
              <a:t>3 = 14 </a:t>
            </a:r>
            <a:r>
              <a:rPr lang="en-US" sz="2400" dirty="0" err="1">
                <a:latin typeface="Times New Roman" charset="0"/>
                <a:ea typeface="Times New Roman" charset="0"/>
                <a:cs typeface="Times New Roman" charset="0"/>
              </a:rPr>
              <a:t>млн</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грн</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За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якою</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ставкою</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проситиме</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інвестор</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у</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банку</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кредит</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щоб</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витрати</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окупилися</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протягом</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трьох</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років</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якщо</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середня</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кредитна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ставка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на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ринку</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позичкових</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капіталів</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становить</a:t>
            </a:r>
            <a:r>
              <a:rPr lang="en-US" sz="2400" dirty="0">
                <a:latin typeface="Times New Roman" charset="0"/>
                <a:ea typeface="Times New Roman" charset="0"/>
                <a:cs typeface="Times New Roman" charset="0"/>
              </a:rPr>
              <a:t> 18 %.</a:t>
            </a:r>
          </a:p>
          <a:p>
            <a:endParaRPr lang="en-US" dirty="0"/>
          </a:p>
        </p:txBody>
      </p:sp>
    </p:spTree>
    <p:extLst>
      <p:ext uri="{BB962C8B-B14F-4D97-AF65-F5344CB8AC3E}">
        <p14:creationId xmlns:p14="http://schemas.microsoft.com/office/powerpoint/2010/main" val="4182080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225" y="624110"/>
            <a:ext cx="9783388" cy="1280890"/>
          </a:xfrm>
        </p:spPr>
        <p:txBody>
          <a:bodyPr>
            <a:noAutofit/>
          </a:bodyPr>
          <a:lstStyle/>
          <a:p>
            <a:pPr algn="just"/>
            <a:r>
              <a:rPr lang="uk-UA"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Спочатку</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виберемо</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два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значення</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відсоткової</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ставки</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для</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коефіцієнта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дисконтування</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межах</a:t>
            </a:r>
            <a:r>
              <a:rPr lang="en-US" sz="2400" dirty="0">
                <a:latin typeface="Times New Roman" charset="0"/>
                <a:ea typeface="Times New Roman" charset="0"/>
                <a:cs typeface="Times New Roman" charset="0"/>
              </a:rPr>
              <a:t> 18 % – </a:t>
            </a:r>
            <a:r>
              <a:rPr lang="en-US" sz="2400" i="1" dirty="0">
                <a:latin typeface="Times New Roman" charset="0"/>
                <a:ea typeface="Times New Roman" charset="0"/>
                <a:cs typeface="Times New Roman" charset="0"/>
              </a:rPr>
              <a:t>і</a:t>
            </a:r>
            <a:r>
              <a:rPr lang="en-US" sz="2400" dirty="0">
                <a:latin typeface="Times New Roman" charset="0"/>
                <a:ea typeface="Times New Roman" charset="0"/>
                <a:cs typeface="Times New Roman" charset="0"/>
              </a:rPr>
              <a:t>1 = 15 %,</a:t>
            </a:r>
            <a:r>
              <a:rPr lang="en-US" sz="2400" i="1" dirty="0">
                <a:latin typeface="Times New Roman" charset="0"/>
                <a:ea typeface="Times New Roman" charset="0"/>
                <a:cs typeface="Times New Roman" charset="0"/>
              </a:rPr>
              <a:t> і</a:t>
            </a:r>
            <a:r>
              <a:rPr lang="en-US" sz="2400" dirty="0">
                <a:latin typeface="Times New Roman" charset="0"/>
                <a:ea typeface="Times New Roman" charset="0"/>
                <a:cs typeface="Times New Roman" charset="0"/>
              </a:rPr>
              <a:t>2 = 20 %. </a:t>
            </a:r>
            <a:r>
              <a:rPr lang="en-US" sz="2400" dirty="0" err="1">
                <a:latin typeface="Times New Roman" charset="0"/>
                <a:ea typeface="Times New Roman" charset="0"/>
                <a:cs typeface="Times New Roman" charset="0"/>
              </a:rPr>
              <a:t>Потім</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визначимо</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значення</a:t>
            </a:r>
            <a:r>
              <a:rPr lang="en-US" sz="2400" dirty="0">
                <a:latin typeface="Times New Roman" charset="0"/>
                <a:ea typeface="Times New Roman" charset="0"/>
                <a:cs typeface="Times New Roman" charset="0"/>
              </a:rPr>
              <a:t> NPV15 </a:t>
            </a:r>
            <a:r>
              <a:rPr lang="en-US" sz="2400" dirty="0" err="1">
                <a:latin typeface="Times New Roman" charset="0"/>
                <a:ea typeface="Times New Roman" charset="0"/>
                <a:cs typeface="Times New Roman" charset="0"/>
              </a:rPr>
              <a:t>та</a:t>
            </a:r>
            <a:r>
              <a:rPr lang="en-US" sz="2400" dirty="0">
                <a:latin typeface="Times New Roman" charset="0"/>
                <a:ea typeface="Times New Roman" charset="0"/>
                <a:cs typeface="Times New Roman" charset="0"/>
              </a:rPr>
              <a:t> NPV20</a:t>
            </a:r>
            <a:r>
              <a:rPr lang="uk-UA"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за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допомогою</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розрахунків</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у</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табл</a:t>
            </a:r>
            <a:r>
              <a:rPr lang="en-US" sz="2400" dirty="0">
                <a:latin typeface="Times New Roman" charset="0"/>
                <a:ea typeface="Times New Roman" charset="0"/>
                <a:cs typeface="Times New Roman" charset="0"/>
              </a:rPr>
              <a:t>.</a:t>
            </a:r>
          </a:p>
        </p:txBody>
      </p:sp>
      <p:graphicFrame>
        <p:nvGraphicFramePr>
          <p:cNvPr id="4" name="Content Placeholder 3"/>
          <p:cNvGraphicFramePr>
            <a:graphicFrameLocks noGrp="1"/>
          </p:cNvGraphicFramePr>
          <p:nvPr>
            <p:ph idx="1"/>
          </p:nvPr>
        </p:nvGraphicFramePr>
        <p:xfrm>
          <a:off x="2589213" y="2133600"/>
          <a:ext cx="8915400" cy="377825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485900">
                  <a:extLst>
                    <a:ext uri="{9D8B030D-6E8A-4147-A177-3AD203B41FA5}">
                      <a16:colId xmlns:a16="http://schemas.microsoft.com/office/drawing/2014/main" val="20004"/>
                    </a:ext>
                  </a:extLst>
                </a:gridCol>
                <a:gridCol w="1485900">
                  <a:extLst>
                    <a:ext uri="{9D8B030D-6E8A-4147-A177-3AD203B41FA5}">
                      <a16:colId xmlns:a16="http://schemas.microsoft.com/office/drawing/2014/main" val="20005"/>
                    </a:ext>
                  </a:extLst>
                </a:gridCol>
              </a:tblGrid>
              <a:tr h="370840">
                <a:tc>
                  <a:txBody>
                    <a:bodyPr/>
                    <a:lstStyle/>
                    <a:p>
                      <a:r>
                        <a:rPr lang="uk-UA" sz="2400" dirty="0">
                          <a:latin typeface="Times New Roman" charset="0"/>
                          <a:ea typeface="Times New Roman" charset="0"/>
                          <a:cs typeface="Times New Roman" charset="0"/>
                        </a:rPr>
                        <a:t>Рік,</a:t>
                      </a:r>
                      <a:r>
                        <a:rPr lang="uk-UA" sz="2400" baseline="0" dirty="0">
                          <a:latin typeface="Times New Roman" charset="0"/>
                          <a:ea typeface="Times New Roman" charset="0"/>
                          <a:cs typeface="Times New Roman" charset="0"/>
                        </a:rPr>
                        <a:t> </a:t>
                      </a:r>
                      <a:r>
                        <a:rPr lang="en-US" sz="2400" baseline="0" dirty="0">
                          <a:latin typeface="Times New Roman" charset="0"/>
                          <a:ea typeface="Times New Roman" charset="0"/>
                          <a:cs typeface="Times New Roman" charset="0"/>
                        </a:rPr>
                        <a:t>t</a:t>
                      </a:r>
                      <a:endParaRPr lang="en-US" sz="2400" dirty="0">
                        <a:latin typeface="Times New Roman" charset="0"/>
                        <a:ea typeface="Times New Roman" charset="0"/>
                        <a:cs typeface="Times New Roman" charset="0"/>
                      </a:endParaRPr>
                    </a:p>
                  </a:txBody>
                  <a:tcPr/>
                </a:tc>
                <a:tc>
                  <a:txBody>
                    <a:bodyPr/>
                    <a:lstStyle/>
                    <a:p>
                      <a:r>
                        <a:rPr lang="uk-UA" sz="2400" dirty="0">
                          <a:latin typeface="Times New Roman" charset="0"/>
                          <a:ea typeface="Times New Roman" charset="0"/>
                          <a:cs typeface="Times New Roman" charset="0"/>
                        </a:rPr>
                        <a:t> Потік</a:t>
                      </a:r>
                      <a:endParaRPr lang="en-US" sz="2400" dirty="0">
                        <a:latin typeface="Times New Roman" charset="0"/>
                        <a:ea typeface="Times New Roman" charset="0"/>
                        <a:cs typeface="Times New Roman" charset="0"/>
                      </a:endParaRPr>
                    </a:p>
                  </a:txBody>
                  <a:tcPr/>
                </a:tc>
                <a:tc>
                  <a:txBody>
                    <a:bodyPr/>
                    <a:lstStyle/>
                    <a:p>
                      <a:r>
                        <a:rPr lang="en-US" sz="2400" dirty="0">
                          <a:latin typeface="Times New Roman" charset="0"/>
                          <a:ea typeface="Times New Roman" charset="0"/>
                          <a:cs typeface="Times New Roman" charset="0"/>
                        </a:rPr>
                        <a:t>I</a:t>
                      </a:r>
                      <a:r>
                        <a:rPr lang="en-US" sz="2400" baseline="-25000" dirty="0">
                          <a:latin typeface="Times New Roman" charset="0"/>
                          <a:ea typeface="Times New Roman" charset="0"/>
                          <a:cs typeface="Times New Roman" charset="0"/>
                        </a:rPr>
                        <a:t>1</a:t>
                      </a:r>
                      <a:r>
                        <a:rPr lang="en-US" sz="2400" dirty="0">
                          <a:latin typeface="Times New Roman" charset="0"/>
                          <a:ea typeface="Times New Roman" charset="0"/>
                          <a:cs typeface="Times New Roman" charset="0"/>
                        </a:rPr>
                        <a:t>=15%</a:t>
                      </a:r>
                    </a:p>
                  </a:txBody>
                  <a:tcPr/>
                </a:tc>
                <a:tc>
                  <a:txBody>
                    <a:bodyPr/>
                    <a:lstStyle/>
                    <a:p>
                      <a:r>
                        <a:rPr lang="en-US" sz="2400" dirty="0">
                          <a:latin typeface="Times New Roman" charset="0"/>
                          <a:ea typeface="Times New Roman" charset="0"/>
                          <a:cs typeface="Times New Roman" charset="0"/>
                        </a:rPr>
                        <a:t>NPV15</a:t>
                      </a:r>
                    </a:p>
                  </a:txBody>
                  <a:tcPr/>
                </a:tc>
                <a:tc>
                  <a:txBody>
                    <a:bodyPr/>
                    <a:lstStyle/>
                    <a:p>
                      <a:r>
                        <a:rPr lang="en-US" sz="2400" dirty="0">
                          <a:latin typeface="Times New Roman" charset="0"/>
                          <a:ea typeface="Times New Roman" charset="0"/>
                          <a:cs typeface="Times New Roman" charset="0"/>
                        </a:rPr>
                        <a:t>I</a:t>
                      </a:r>
                      <a:r>
                        <a:rPr lang="en-US" sz="2400" baseline="-25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=20%</a:t>
                      </a:r>
                    </a:p>
                  </a:txBody>
                  <a:tcPr/>
                </a:tc>
                <a:tc>
                  <a:txBody>
                    <a:bodyPr/>
                    <a:lstStyle/>
                    <a:p>
                      <a:r>
                        <a:rPr lang="en-US" sz="2400" dirty="0">
                          <a:latin typeface="Times New Roman" charset="0"/>
                          <a:ea typeface="Times New Roman" charset="0"/>
                          <a:cs typeface="Times New Roman" charset="0"/>
                        </a:rPr>
                        <a:t>NPV20</a:t>
                      </a:r>
                    </a:p>
                  </a:txBody>
                  <a:tcPr/>
                </a:tc>
                <a:extLst>
                  <a:ext uri="{0D108BD9-81ED-4DB2-BD59-A6C34878D82A}">
                    <a16:rowId xmlns:a16="http://schemas.microsoft.com/office/drawing/2014/main" val="10000"/>
                  </a:ext>
                </a:extLst>
              </a:tr>
              <a:tr h="370840">
                <a:tc>
                  <a:txBody>
                    <a:bodyPr/>
                    <a:lstStyle/>
                    <a:p>
                      <a:r>
                        <a:rPr lang="en-US" sz="2400" dirty="0">
                          <a:latin typeface="Times New Roman" charset="0"/>
                          <a:ea typeface="Times New Roman" charset="0"/>
                          <a:cs typeface="Times New Roman" charset="0"/>
                        </a:rPr>
                        <a:t>0</a:t>
                      </a:r>
                    </a:p>
                  </a:txBody>
                  <a:tcPr/>
                </a:tc>
                <a:tc>
                  <a:txBody>
                    <a:bodyPr/>
                    <a:lstStyle/>
                    <a:p>
                      <a:r>
                        <a:rPr lang="en-US" sz="2400" dirty="0">
                          <a:latin typeface="Times New Roman" charset="0"/>
                          <a:ea typeface="Times New Roman" charset="0"/>
                          <a:cs typeface="Times New Roman" charset="0"/>
                        </a:rPr>
                        <a:t>-20</a:t>
                      </a:r>
                    </a:p>
                  </a:txBody>
                  <a:tcPr/>
                </a:tc>
                <a:tc>
                  <a:txBody>
                    <a:bodyPr/>
                    <a:lstStyle/>
                    <a:p>
                      <a:endParaRPr lang="en-US" sz="2400">
                        <a:latin typeface="Times New Roman" charset="0"/>
                        <a:ea typeface="Times New Roman" charset="0"/>
                        <a:cs typeface="Times New Roman" charset="0"/>
                      </a:endParaRPr>
                    </a:p>
                  </a:txBody>
                  <a:tcPr/>
                </a:tc>
                <a:tc>
                  <a:txBody>
                    <a:bodyPr/>
                    <a:lstStyle/>
                    <a:p>
                      <a:endParaRPr lang="en-US" sz="2400">
                        <a:latin typeface="Times New Roman" charset="0"/>
                        <a:ea typeface="Times New Roman" charset="0"/>
                        <a:cs typeface="Times New Roman" charset="0"/>
                      </a:endParaRPr>
                    </a:p>
                  </a:txBody>
                  <a:tcPr/>
                </a:tc>
                <a:tc>
                  <a:txBody>
                    <a:bodyPr/>
                    <a:lstStyle/>
                    <a:p>
                      <a:endParaRPr lang="en-US" sz="2400">
                        <a:latin typeface="Times New Roman" charset="0"/>
                        <a:ea typeface="Times New Roman" charset="0"/>
                        <a:cs typeface="Times New Roman" charset="0"/>
                      </a:endParaRPr>
                    </a:p>
                  </a:txBody>
                  <a:tcPr/>
                </a:tc>
                <a:tc>
                  <a:txBody>
                    <a:bodyPr/>
                    <a:lstStyle/>
                    <a:p>
                      <a:endParaRPr lang="en-US" sz="2400">
                        <a:latin typeface="Times New Roman" charset="0"/>
                        <a:ea typeface="Times New Roman" charset="0"/>
                        <a:cs typeface="Times New Roman" charset="0"/>
                      </a:endParaRPr>
                    </a:p>
                  </a:txBody>
                  <a:tcPr/>
                </a:tc>
                <a:extLst>
                  <a:ext uri="{0D108BD9-81ED-4DB2-BD59-A6C34878D82A}">
                    <a16:rowId xmlns:a16="http://schemas.microsoft.com/office/drawing/2014/main" val="10001"/>
                  </a:ext>
                </a:extLst>
              </a:tr>
              <a:tr h="370840">
                <a:tc>
                  <a:txBody>
                    <a:bodyPr/>
                    <a:lstStyle/>
                    <a:p>
                      <a:r>
                        <a:rPr lang="en-US" sz="2400" dirty="0">
                          <a:latin typeface="Times New Roman" charset="0"/>
                          <a:ea typeface="Times New Roman" charset="0"/>
                          <a:cs typeface="Times New Roman" charset="0"/>
                        </a:rPr>
                        <a:t>1</a:t>
                      </a:r>
                    </a:p>
                  </a:txBody>
                  <a:tcPr/>
                </a:tc>
                <a:tc>
                  <a:txBody>
                    <a:bodyPr/>
                    <a:lstStyle/>
                    <a:p>
                      <a:r>
                        <a:rPr lang="en-US" sz="2400" dirty="0">
                          <a:latin typeface="Times New Roman" charset="0"/>
                          <a:ea typeface="Times New Roman" charset="0"/>
                          <a:cs typeface="Times New Roman" charset="0"/>
                        </a:rPr>
                        <a:t>6</a:t>
                      </a:r>
                    </a:p>
                  </a:txBody>
                  <a:tcPr/>
                </a:tc>
                <a:tc>
                  <a:txBody>
                    <a:bodyPr/>
                    <a:lstStyle/>
                    <a:p>
                      <a:endParaRPr lang="en-US" sz="2400">
                        <a:latin typeface="Times New Roman" charset="0"/>
                        <a:ea typeface="Times New Roman" charset="0"/>
                        <a:cs typeface="Times New Roman" charset="0"/>
                      </a:endParaRPr>
                    </a:p>
                  </a:txBody>
                  <a:tcPr/>
                </a:tc>
                <a:tc>
                  <a:txBody>
                    <a:bodyPr/>
                    <a:lstStyle/>
                    <a:p>
                      <a:endParaRPr lang="en-US" sz="2400">
                        <a:latin typeface="Times New Roman" charset="0"/>
                        <a:ea typeface="Times New Roman" charset="0"/>
                        <a:cs typeface="Times New Roman" charset="0"/>
                      </a:endParaRPr>
                    </a:p>
                  </a:txBody>
                  <a:tcPr/>
                </a:tc>
                <a:tc>
                  <a:txBody>
                    <a:bodyPr/>
                    <a:lstStyle/>
                    <a:p>
                      <a:endParaRPr lang="en-US" sz="2400">
                        <a:latin typeface="Times New Roman" charset="0"/>
                        <a:ea typeface="Times New Roman" charset="0"/>
                        <a:cs typeface="Times New Roman" charset="0"/>
                      </a:endParaRPr>
                    </a:p>
                  </a:txBody>
                  <a:tcPr/>
                </a:tc>
                <a:tc>
                  <a:txBody>
                    <a:bodyPr/>
                    <a:lstStyle/>
                    <a:p>
                      <a:endParaRPr lang="en-US" sz="2400">
                        <a:latin typeface="Times New Roman" charset="0"/>
                        <a:ea typeface="Times New Roman" charset="0"/>
                        <a:cs typeface="Times New Roman" charset="0"/>
                      </a:endParaRPr>
                    </a:p>
                  </a:txBody>
                  <a:tcPr/>
                </a:tc>
                <a:extLst>
                  <a:ext uri="{0D108BD9-81ED-4DB2-BD59-A6C34878D82A}">
                    <a16:rowId xmlns:a16="http://schemas.microsoft.com/office/drawing/2014/main" val="10002"/>
                  </a:ext>
                </a:extLst>
              </a:tr>
              <a:tr h="370840">
                <a:tc>
                  <a:txBody>
                    <a:bodyPr/>
                    <a:lstStyle/>
                    <a:p>
                      <a:r>
                        <a:rPr lang="en-US" sz="2400" dirty="0">
                          <a:latin typeface="Times New Roman" charset="0"/>
                          <a:ea typeface="Times New Roman" charset="0"/>
                          <a:cs typeface="Times New Roman" charset="0"/>
                        </a:rPr>
                        <a:t>2</a:t>
                      </a:r>
                    </a:p>
                  </a:txBody>
                  <a:tcPr/>
                </a:tc>
                <a:tc>
                  <a:txBody>
                    <a:bodyPr/>
                    <a:lstStyle/>
                    <a:p>
                      <a:r>
                        <a:rPr lang="en-US" sz="2400" dirty="0">
                          <a:latin typeface="Times New Roman" charset="0"/>
                          <a:ea typeface="Times New Roman" charset="0"/>
                          <a:cs typeface="Times New Roman" charset="0"/>
                        </a:rPr>
                        <a:t>8</a:t>
                      </a:r>
                    </a:p>
                  </a:txBody>
                  <a:tcPr/>
                </a:tc>
                <a:tc>
                  <a:txBody>
                    <a:bodyPr/>
                    <a:lstStyle/>
                    <a:p>
                      <a:endParaRPr lang="en-US" sz="2400">
                        <a:latin typeface="Times New Roman" charset="0"/>
                        <a:ea typeface="Times New Roman" charset="0"/>
                        <a:cs typeface="Times New Roman" charset="0"/>
                      </a:endParaRPr>
                    </a:p>
                  </a:txBody>
                  <a:tcPr/>
                </a:tc>
                <a:tc>
                  <a:txBody>
                    <a:bodyPr/>
                    <a:lstStyle/>
                    <a:p>
                      <a:endParaRPr lang="en-US" sz="2400">
                        <a:latin typeface="Times New Roman" charset="0"/>
                        <a:ea typeface="Times New Roman" charset="0"/>
                        <a:cs typeface="Times New Roman" charset="0"/>
                      </a:endParaRPr>
                    </a:p>
                  </a:txBody>
                  <a:tcPr/>
                </a:tc>
                <a:tc>
                  <a:txBody>
                    <a:bodyPr/>
                    <a:lstStyle/>
                    <a:p>
                      <a:endParaRPr lang="en-US" sz="2400">
                        <a:latin typeface="Times New Roman" charset="0"/>
                        <a:ea typeface="Times New Roman" charset="0"/>
                        <a:cs typeface="Times New Roman" charset="0"/>
                      </a:endParaRPr>
                    </a:p>
                  </a:txBody>
                  <a:tcPr/>
                </a:tc>
                <a:tc>
                  <a:txBody>
                    <a:bodyPr/>
                    <a:lstStyle/>
                    <a:p>
                      <a:endParaRPr lang="en-US" sz="2400" dirty="0">
                        <a:latin typeface="Times New Roman" charset="0"/>
                        <a:ea typeface="Times New Roman" charset="0"/>
                        <a:cs typeface="Times New Roman" charset="0"/>
                      </a:endParaRPr>
                    </a:p>
                  </a:txBody>
                  <a:tcPr/>
                </a:tc>
                <a:extLst>
                  <a:ext uri="{0D108BD9-81ED-4DB2-BD59-A6C34878D82A}">
                    <a16:rowId xmlns:a16="http://schemas.microsoft.com/office/drawing/2014/main" val="10003"/>
                  </a:ext>
                </a:extLst>
              </a:tr>
              <a:tr h="370840">
                <a:tc>
                  <a:txBody>
                    <a:bodyPr/>
                    <a:lstStyle/>
                    <a:p>
                      <a:r>
                        <a:rPr lang="en-US" sz="2400" dirty="0">
                          <a:latin typeface="Times New Roman" charset="0"/>
                          <a:ea typeface="Times New Roman" charset="0"/>
                          <a:cs typeface="Times New Roman" charset="0"/>
                        </a:rPr>
                        <a:t>3</a:t>
                      </a:r>
                    </a:p>
                  </a:txBody>
                  <a:tcPr/>
                </a:tc>
                <a:tc>
                  <a:txBody>
                    <a:bodyPr/>
                    <a:lstStyle/>
                    <a:p>
                      <a:r>
                        <a:rPr lang="en-US" sz="2400" dirty="0">
                          <a:latin typeface="Times New Roman" charset="0"/>
                          <a:ea typeface="Times New Roman" charset="0"/>
                          <a:cs typeface="Times New Roman" charset="0"/>
                        </a:rPr>
                        <a:t>14</a:t>
                      </a:r>
                    </a:p>
                  </a:txBody>
                  <a:tcPr/>
                </a:tc>
                <a:tc>
                  <a:txBody>
                    <a:bodyPr/>
                    <a:lstStyle/>
                    <a:p>
                      <a:endParaRPr lang="en-US" sz="2400">
                        <a:latin typeface="Times New Roman" charset="0"/>
                        <a:ea typeface="Times New Roman" charset="0"/>
                        <a:cs typeface="Times New Roman" charset="0"/>
                      </a:endParaRPr>
                    </a:p>
                  </a:txBody>
                  <a:tcPr/>
                </a:tc>
                <a:tc>
                  <a:txBody>
                    <a:bodyPr/>
                    <a:lstStyle/>
                    <a:p>
                      <a:endParaRPr lang="en-US" sz="2400">
                        <a:latin typeface="Times New Roman" charset="0"/>
                        <a:ea typeface="Times New Roman" charset="0"/>
                        <a:cs typeface="Times New Roman" charset="0"/>
                      </a:endParaRPr>
                    </a:p>
                  </a:txBody>
                  <a:tcPr/>
                </a:tc>
                <a:tc>
                  <a:txBody>
                    <a:bodyPr/>
                    <a:lstStyle/>
                    <a:p>
                      <a:endParaRPr lang="en-US" sz="2400">
                        <a:latin typeface="Times New Roman" charset="0"/>
                        <a:ea typeface="Times New Roman" charset="0"/>
                        <a:cs typeface="Times New Roman" charset="0"/>
                      </a:endParaRPr>
                    </a:p>
                  </a:txBody>
                  <a:tcPr/>
                </a:tc>
                <a:tc>
                  <a:txBody>
                    <a:bodyPr/>
                    <a:lstStyle/>
                    <a:p>
                      <a:endParaRPr lang="en-US" sz="2400" dirty="0">
                        <a:latin typeface="Times New Roman" charset="0"/>
                        <a:ea typeface="Times New Roman" charset="0"/>
                        <a:cs typeface="Times New Roman"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00191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uk-UA" dirty="0">
                <a:latin typeface="Times New Roman" charset="0"/>
                <a:ea typeface="Times New Roman" charset="0"/>
                <a:cs typeface="Times New Roman" charset="0"/>
              </a:rPr>
              <a:t>Строк окупності</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pPr algn="ctr"/>
            <a:r>
              <a:rPr lang="uk-UA" sz="2400" dirty="0">
                <a:latin typeface="Times New Roman" charset="0"/>
                <a:ea typeface="Times New Roman" charset="0"/>
                <a:cs typeface="Times New Roman" charset="0"/>
              </a:rPr>
              <a:t>Це тривалість часу, протягом якого недисконтовані прогнозні надходження грошових коштів перевищують недисконтовану суму інвестицій, тобто </a:t>
            </a:r>
            <a:r>
              <a:rPr lang="uk-UA" sz="2400">
                <a:latin typeface="Times New Roman" charset="0"/>
                <a:ea typeface="Times New Roman" charset="0"/>
                <a:cs typeface="Times New Roman" charset="0"/>
              </a:rPr>
              <a:t>це число </a:t>
            </a:r>
            <a:r>
              <a:rPr lang="uk-UA" sz="2400" dirty="0">
                <a:latin typeface="Times New Roman" charset="0"/>
                <a:ea typeface="Times New Roman" charset="0"/>
                <a:cs typeface="Times New Roman" charset="0"/>
              </a:rPr>
              <a:t>років, необхідних для </a:t>
            </a:r>
            <a:r>
              <a:rPr lang="uk-UA" sz="2400">
                <a:latin typeface="Times New Roman" charset="0"/>
                <a:ea typeface="Times New Roman" charset="0"/>
                <a:cs typeface="Times New Roman" charset="0"/>
              </a:rPr>
              <a:t>відшкодування інвестицій.</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113377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406396"/>
          </a:xfrm>
        </p:spPr>
        <p:txBody>
          <a:bodyPr>
            <a:noAutofit/>
          </a:bodyPr>
          <a:lstStyle/>
          <a:p>
            <a:pPr algn="ctr"/>
            <a:r>
              <a:rPr lang="uk-UA" sz="4000" dirty="0">
                <a:latin typeface="Times New Roman" charset="0"/>
                <a:ea typeface="Times New Roman" charset="0"/>
                <a:cs typeface="Times New Roman" charset="0"/>
              </a:rPr>
              <a:t>Спрощений показник строку окупності (без врахування фактору часу)</a:t>
            </a:r>
            <a:endParaRPr lang="en-US" sz="4000" dirty="0">
              <a:latin typeface="Times New Roman" charset="0"/>
              <a:ea typeface="Times New Roman" charset="0"/>
              <a:cs typeface="Times New Roman" charset="0"/>
            </a:endParaRPr>
          </a:p>
        </p:txBody>
      </p:sp>
      <p:sp>
        <p:nvSpPr>
          <p:cNvPr id="3" name="Content Placeholder 2"/>
          <p:cNvSpPr>
            <a:spLocks noGrp="1"/>
          </p:cNvSpPr>
          <p:nvPr>
            <p:ph idx="1"/>
          </p:nvPr>
        </p:nvSpPr>
        <p:spPr>
          <a:xfrm>
            <a:off x="2589212" y="2353234"/>
            <a:ext cx="8915400" cy="3557987"/>
          </a:xfrm>
        </p:spPr>
        <p:txBody>
          <a:bodyPr>
            <a:normAutofit/>
          </a:bodyPr>
          <a:lstStyle/>
          <a:p>
            <a:pPr marL="0" indent="0" algn="ctr">
              <a:buNone/>
            </a:pPr>
            <a:r>
              <a:rPr lang="uk-UA" sz="3600" b="1" dirty="0" err="1">
                <a:latin typeface="Times New Roman" charset="0"/>
                <a:ea typeface="Times New Roman" charset="0"/>
                <a:cs typeface="Times New Roman" charset="0"/>
              </a:rPr>
              <a:t>П</a:t>
            </a:r>
            <a:r>
              <a:rPr lang="uk-UA" sz="3600" b="1" dirty="0">
                <a:latin typeface="Times New Roman" charset="0"/>
                <a:ea typeface="Times New Roman" charset="0"/>
                <a:cs typeface="Times New Roman" charset="0"/>
              </a:rPr>
              <a:t> = ІС/</a:t>
            </a:r>
            <a:r>
              <a:rPr lang="uk-UA" sz="3600" b="1" dirty="0" err="1">
                <a:latin typeface="Times New Roman" charset="0"/>
                <a:ea typeface="Times New Roman" charset="0"/>
                <a:cs typeface="Times New Roman" charset="0"/>
              </a:rPr>
              <a:t>Р</a:t>
            </a:r>
            <a:r>
              <a:rPr lang="uk-UA" sz="3600" b="1" baseline="-25000" dirty="0" err="1">
                <a:latin typeface="Times New Roman" charset="0"/>
                <a:ea typeface="Times New Roman" charset="0"/>
                <a:cs typeface="Times New Roman" charset="0"/>
              </a:rPr>
              <a:t>п</a:t>
            </a:r>
            <a:endParaRPr lang="uk-UA" sz="3600" b="1" baseline="-25000" dirty="0">
              <a:latin typeface="Times New Roman" charset="0"/>
              <a:ea typeface="Times New Roman" charset="0"/>
              <a:cs typeface="Times New Roman" charset="0"/>
            </a:endParaRPr>
          </a:p>
          <a:p>
            <a:pPr marL="0" indent="0" algn="ctr">
              <a:buNone/>
            </a:pPr>
            <a:endParaRPr lang="uk-UA" sz="3600" b="1" baseline="-25000" dirty="0">
              <a:latin typeface="Times New Roman" charset="0"/>
              <a:ea typeface="Times New Roman" charset="0"/>
              <a:cs typeface="Times New Roman" charset="0"/>
            </a:endParaRPr>
          </a:p>
          <a:p>
            <a:pPr marL="0" indent="0" algn="ctr">
              <a:buNone/>
            </a:pPr>
            <a:r>
              <a:rPr lang="uk-UA" sz="4000" b="1" baseline="-25000" dirty="0">
                <a:latin typeface="Times New Roman" charset="0"/>
                <a:ea typeface="Times New Roman" charset="0"/>
                <a:cs typeface="Times New Roman" charset="0"/>
              </a:rPr>
              <a:t>Приклад: придбання квартири за 60 тис. </a:t>
            </a:r>
            <a:r>
              <a:rPr lang="uk-UA" sz="4000" b="1" baseline="-25000" dirty="0" err="1">
                <a:latin typeface="Times New Roman" charset="0"/>
                <a:ea typeface="Times New Roman" charset="0"/>
                <a:cs typeface="Times New Roman" charset="0"/>
              </a:rPr>
              <a:t>дол</a:t>
            </a:r>
            <a:r>
              <a:rPr lang="uk-UA" sz="4000" b="1" baseline="-25000" dirty="0">
                <a:latin typeface="Times New Roman" charset="0"/>
                <a:ea typeface="Times New Roman" charset="0"/>
                <a:cs typeface="Times New Roman" charset="0"/>
              </a:rPr>
              <a:t>. США. Здача – 400 </a:t>
            </a:r>
            <a:r>
              <a:rPr lang="uk-UA" sz="4000" b="1" baseline="-25000" dirty="0" err="1">
                <a:latin typeface="Times New Roman" charset="0"/>
                <a:ea typeface="Times New Roman" charset="0"/>
                <a:cs typeface="Times New Roman" charset="0"/>
              </a:rPr>
              <a:t>дол</a:t>
            </a:r>
            <a:r>
              <a:rPr lang="uk-UA" sz="4000" b="1" baseline="-25000" dirty="0">
                <a:latin typeface="Times New Roman" charset="0"/>
                <a:ea typeface="Times New Roman" charset="0"/>
                <a:cs typeface="Times New Roman" charset="0"/>
              </a:rPr>
              <a:t>. на місяць. Який термін окупності?</a:t>
            </a:r>
            <a:endParaRPr lang="en-US" sz="4000" b="1" baseline="-25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3637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BE15AD-74D9-4540-AECA-6A338D30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ED5AB6-F22C-A14B-819B-C3517AC3D790}"/>
              </a:ext>
            </a:extLst>
          </p:cNvPr>
          <p:cNvSpPr>
            <a:spLocks noGrp="1"/>
          </p:cNvSpPr>
          <p:nvPr>
            <p:ph type="title"/>
          </p:nvPr>
        </p:nvSpPr>
        <p:spPr>
          <a:xfrm>
            <a:off x="1794897" y="624110"/>
            <a:ext cx="9712998" cy="1280890"/>
          </a:xfrm>
        </p:spPr>
        <p:txBody>
          <a:bodyPr>
            <a:normAutofit/>
          </a:bodyPr>
          <a:lstStyle/>
          <a:p>
            <a:pPr>
              <a:lnSpc>
                <a:spcPct val="90000"/>
              </a:lnSpc>
            </a:pPr>
            <a:r>
              <a:rPr lang="ru-RU" sz="2800" b="1" i="1" dirty="0" err="1">
                <a:latin typeface="Times New Roman" panose="02020603050405020304" pitchFamily="18" charset="0"/>
                <a:cs typeface="Times New Roman" panose="02020603050405020304" pitchFamily="18" charset="0"/>
              </a:rPr>
              <a:t>Найчастіше</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інвестиційний</a:t>
            </a:r>
            <a:r>
              <a:rPr lang="ru-RU" sz="2800" b="1" i="1" dirty="0">
                <a:latin typeface="Times New Roman" panose="02020603050405020304" pitchFamily="18" charset="0"/>
                <a:cs typeface="Times New Roman" panose="02020603050405020304" pitchFamily="18" charset="0"/>
              </a:rPr>
              <a:t> проект</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об’єкт</a:t>
            </a:r>
            <a:r>
              <a:rPr lang="ru-RU" sz="2800" dirty="0">
                <a:latin typeface="Times New Roman" panose="02020603050405020304" pitchFamily="18" charset="0"/>
                <a:cs typeface="Times New Roman" panose="02020603050405020304" pitchFamily="18" charset="0"/>
              </a:rPr>
              <a:t> реального </a:t>
            </a:r>
            <a:r>
              <a:rPr lang="ru-RU" sz="2800" dirty="0" err="1">
                <a:latin typeface="Times New Roman" panose="02020603050405020304" pitchFamily="18" charset="0"/>
                <a:cs typeface="Times New Roman" panose="02020603050405020304" pitchFamily="18" charset="0"/>
              </a:rPr>
              <a:t>інвестування</a:t>
            </a:r>
            <a:r>
              <a:rPr lang="ru-RU" sz="2800" dirty="0">
                <a:latin typeface="Times New Roman" panose="02020603050405020304" pitchFamily="18" charset="0"/>
                <a:cs typeface="Times New Roman" panose="02020603050405020304" pitchFamily="18" charset="0"/>
              </a:rPr>
              <a:t>.</a:t>
            </a:r>
            <a:br>
              <a:rPr lang="ru-RU" sz="2800" dirty="0">
                <a:latin typeface="Times New Roman" panose="02020603050405020304" pitchFamily="18" charset="0"/>
                <a:cs typeface="Times New Roman" panose="02020603050405020304" pitchFamily="18" charset="0"/>
              </a:rPr>
            </a:br>
            <a:r>
              <a:rPr lang="ru-RU" sz="2800" dirty="0" err="1">
                <a:latin typeface="Times New Roman" panose="02020603050405020304" pitchFamily="18" charset="0"/>
                <a:cs typeface="Times New Roman" panose="02020603050405020304" pitchFamily="18" charset="0"/>
              </a:rPr>
              <a:t>Інвестиційний</a:t>
            </a:r>
            <a:r>
              <a:rPr lang="ru-RU" sz="2800" dirty="0">
                <a:latin typeface="Times New Roman" panose="02020603050405020304" pitchFamily="18" charset="0"/>
                <a:cs typeface="Times New Roman" panose="02020603050405020304" pitchFamily="18" charset="0"/>
              </a:rPr>
              <a:t> проект </a:t>
            </a:r>
            <a:r>
              <a:rPr lang="ru-RU" sz="2800" dirty="0" err="1">
                <a:latin typeface="Times New Roman" panose="02020603050405020304" pitchFamily="18" charset="0"/>
                <a:cs typeface="Times New Roman" panose="02020603050405020304" pitchFamily="18" charset="0"/>
              </a:rPr>
              <a:t>може</a:t>
            </a:r>
            <a:r>
              <a:rPr lang="ru-RU" sz="2800" dirty="0">
                <a:latin typeface="Times New Roman" panose="02020603050405020304" pitchFamily="18" charset="0"/>
                <a:cs typeface="Times New Roman" panose="02020603050405020304" pitchFamily="18" charset="0"/>
              </a:rPr>
              <a:t> бути у </a:t>
            </a:r>
            <a:r>
              <a:rPr lang="ru-RU" sz="2800" dirty="0" err="1">
                <a:latin typeface="Times New Roman" panose="02020603050405020304" pitchFamily="18" charset="0"/>
                <a:cs typeface="Times New Roman" panose="02020603050405020304" pitchFamily="18" charset="0"/>
              </a:rPr>
              <a:t>формі</a:t>
            </a:r>
            <a:r>
              <a:rPr lang="ru-RU" sz="2800" dirty="0">
                <a:latin typeface="Times New Roman" panose="02020603050405020304" pitchFamily="18" charset="0"/>
                <a:cs typeface="Times New Roman" panose="02020603050405020304" pitchFamily="18" charset="0"/>
              </a:rPr>
              <a:t>:</a:t>
            </a:r>
            <a:endParaRPr lang="en-UA"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E2E47D1-2C32-4FB7-A5F0-F31C8F39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sp>
        <p:nvSpPr>
          <p:cNvPr id="14" name="Freeform 11">
            <a:extLst>
              <a:ext uri="{FF2B5EF4-FFF2-40B4-BE49-F238E27FC236}">
                <a16:creationId xmlns:a16="http://schemas.microsoft.com/office/drawing/2014/main" id="{884C5A90-A356-4F6E-92BE-AA652747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A"/>
          </a:p>
        </p:txBody>
      </p:sp>
      <p:graphicFrame>
        <p:nvGraphicFramePr>
          <p:cNvPr id="5" name="Content Placeholder 2">
            <a:extLst>
              <a:ext uri="{FF2B5EF4-FFF2-40B4-BE49-F238E27FC236}">
                <a16:creationId xmlns:a16="http://schemas.microsoft.com/office/drawing/2014/main" id="{F7D6E9A7-C6B0-46F7-9AE9-351EDF2F67C7}"/>
              </a:ext>
            </a:extLst>
          </p:cNvPr>
          <p:cNvGraphicFramePr>
            <a:graphicFrameLocks noGrp="1"/>
          </p:cNvGraphicFramePr>
          <p:nvPr>
            <p:ph idx="1"/>
            <p:extLst>
              <p:ext uri="{D42A27DB-BD31-4B8C-83A1-F6EECF244321}">
                <p14:modId xmlns:p14="http://schemas.microsoft.com/office/powerpoint/2010/main" val="2596072627"/>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116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uk-UA" dirty="0">
                <a:latin typeface="Times New Roman" charset="0"/>
                <a:ea typeface="Times New Roman" charset="0"/>
                <a:cs typeface="Times New Roman" charset="0"/>
              </a:rPr>
              <a:t>Дисконтований термін окупності (</a:t>
            </a:r>
            <a:r>
              <a:rPr lang="en-US" dirty="0">
                <a:latin typeface="Times New Roman" charset="0"/>
                <a:ea typeface="Times New Roman" charset="0"/>
                <a:cs typeface="Times New Roman" charset="0"/>
              </a:rPr>
              <a:t>DPP</a:t>
            </a:r>
            <a:r>
              <a:rPr lang="uk-UA" dirty="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3120" y="2326341"/>
            <a:ext cx="6498161" cy="2012121"/>
          </a:xfrm>
        </p:spPr>
      </p:pic>
    </p:spTree>
    <p:extLst>
      <p:ext uri="{BB962C8B-B14F-4D97-AF65-F5344CB8AC3E}">
        <p14:creationId xmlns:p14="http://schemas.microsoft.com/office/powerpoint/2010/main" val="1895822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3" y="624110"/>
            <a:ext cx="9366530" cy="1280890"/>
          </a:xfrm>
        </p:spPr>
        <p:txBody>
          <a:bodyPr>
            <a:noAutofit/>
          </a:bodyPr>
          <a:lstStyle/>
          <a:p>
            <a:pPr algn="ctr"/>
            <a:r>
              <a:rPr lang="en-US" sz="2400" dirty="0" err="1">
                <a:latin typeface="Times New Roman" charset="0"/>
                <a:ea typeface="Times New Roman" charset="0"/>
                <a:cs typeface="Times New Roman" charset="0"/>
              </a:rPr>
              <a:t>Інвестиційний</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проект</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характеризується</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таким</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потоком</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платежів</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які</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відносяться</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до</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кінця</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року</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див</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табл</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Ставка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відсотка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прийнята</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для</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дисконтування</a:t>
            </a:r>
            <a:r>
              <a:rPr lang="en-US" sz="2400" dirty="0">
                <a:latin typeface="Times New Roman" charset="0"/>
                <a:ea typeface="Times New Roman" charset="0"/>
                <a:cs typeface="Times New Roman" charset="0"/>
              </a:rPr>
              <a:t> </a:t>
            </a:r>
            <a:r>
              <a:rPr lang="en-US" sz="2400" i="1" dirty="0" err="1">
                <a:latin typeface="Times New Roman" charset="0"/>
                <a:ea typeface="Times New Roman" charset="0"/>
                <a:cs typeface="Times New Roman" charset="0"/>
              </a:rPr>
              <a:t>і</a:t>
            </a:r>
            <a:r>
              <a:rPr lang="en-US" sz="2400" dirty="0">
                <a:latin typeface="Times New Roman" charset="0"/>
                <a:ea typeface="Times New Roman" charset="0"/>
                <a:cs typeface="Times New Roman" charset="0"/>
              </a:rPr>
              <a:t> = </a:t>
            </a:r>
            <a:r>
              <a:rPr lang="uk-UA" sz="2400">
                <a:latin typeface="Times New Roman" charset="0"/>
                <a:ea typeface="Times New Roman" charset="0"/>
                <a:cs typeface="Times New Roman" charset="0"/>
              </a:rPr>
              <a:t>10</a:t>
            </a:r>
            <a:r>
              <a:rPr lang="en-US" sz="240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Визначити</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строк</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окупності</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інвестиційного</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проекту</a:t>
            </a:r>
            <a:r>
              <a:rPr lang="en-US" sz="2400" dirty="0">
                <a:latin typeface="Times New Roman" charset="0"/>
                <a:ea typeface="Times New Roman" charset="0"/>
                <a:cs typeface="Times New Roman" charset="0"/>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1698586"/>
              </p:ext>
            </p:extLst>
          </p:nvPr>
        </p:nvGraphicFramePr>
        <p:xfrm>
          <a:off x="2589213" y="2133600"/>
          <a:ext cx="8915400" cy="2682240"/>
        </p:xfrm>
        <a:graphic>
          <a:graphicData uri="http://schemas.openxmlformats.org/drawingml/2006/table">
            <a:tbl>
              <a:tblPr firstRow="1" bandRow="1">
                <a:tableStyleId>{5C22544A-7EE6-4342-B048-85BDC9FD1C3A}</a:tableStyleId>
              </a:tblPr>
              <a:tblGrid>
                <a:gridCol w="2228850">
                  <a:extLst>
                    <a:ext uri="{9D8B030D-6E8A-4147-A177-3AD203B41FA5}">
                      <a16:colId xmlns:a16="http://schemas.microsoft.com/office/drawing/2014/main" val="20000"/>
                    </a:ext>
                  </a:extLst>
                </a:gridCol>
                <a:gridCol w="222885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370840">
                <a:tc>
                  <a:txBody>
                    <a:bodyPr/>
                    <a:lstStyle/>
                    <a:p>
                      <a:r>
                        <a:rPr lang="ru-RU" sz="2000" dirty="0" err="1">
                          <a:latin typeface="Times New Roman" charset="0"/>
                          <a:ea typeface="Times New Roman" charset="0"/>
                          <a:cs typeface="Times New Roman" charset="0"/>
                        </a:rPr>
                        <a:t>Р</a:t>
                      </a:r>
                      <a:r>
                        <a:rPr lang="ru-RU" sz="2000" baseline="0" dirty="0" err="1">
                          <a:latin typeface="Times New Roman" charset="0"/>
                          <a:ea typeface="Times New Roman" charset="0"/>
                          <a:cs typeface="Times New Roman" charset="0"/>
                        </a:rPr>
                        <a:t>ік</a:t>
                      </a:r>
                      <a:endParaRPr lang="en-US" sz="2000" dirty="0">
                        <a:latin typeface="Times New Roman" charset="0"/>
                        <a:ea typeface="Times New Roman" charset="0"/>
                        <a:cs typeface="Times New Roman" charset="0"/>
                      </a:endParaRPr>
                    </a:p>
                  </a:txBody>
                  <a:tcPr/>
                </a:tc>
                <a:tc>
                  <a:txBody>
                    <a:bodyPr/>
                    <a:lstStyle/>
                    <a:p>
                      <a:r>
                        <a:rPr lang="uk-UA" sz="2000" dirty="0">
                          <a:latin typeface="Times New Roman" charset="0"/>
                          <a:ea typeface="Times New Roman" charset="0"/>
                          <a:cs typeface="Times New Roman" charset="0"/>
                        </a:rPr>
                        <a:t>Грошовий потік, млн. </a:t>
                      </a:r>
                      <a:r>
                        <a:rPr lang="uk-UA" sz="2000">
                          <a:latin typeface="Times New Roman" charset="0"/>
                          <a:ea typeface="Times New Roman" charset="0"/>
                          <a:cs typeface="Times New Roman" charset="0"/>
                        </a:rPr>
                        <a:t>грн. </a:t>
                      </a:r>
                      <a:endParaRPr lang="en-US" sz="2000" dirty="0">
                        <a:latin typeface="Times New Roman" charset="0"/>
                        <a:ea typeface="Times New Roman" charset="0"/>
                        <a:cs typeface="Times New Roman" charset="0"/>
                      </a:endParaRPr>
                    </a:p>
                  </a:txBody>
                  <a:tcPr/>
                </a:tc>
                <a:tc>
                  <a:txBody>
                    <a:bodyPr/>
                    <a:lstStyle/>
                    <a:p>
                      <a:r>
                        <a:rPr lang="uk-UA" sz="2000" dirty="0">
                          <a:latin typeface="Times New Roman" charset="0"/>
                          <a:ea typeface="Times New Roman" charset="0"/>
                          <a:cs typeface="Times New Roman" charset="0"/>
                        </a:rPr>
                        <a:t>Дисконтний</a:t>
                      </a:r>
                      <a:r>
                        <a:rPr lang="uk-UA" sz="2000" baseline="0" dirty="0">
                          <a:latin typeface="Times New Roman" charset="0"/>
                          <a:ea typeface="Times New Roman" charset="0"/>
                          <a:cs typeface="Times New Roman" charset="0"/>
                        </a:rPr>
                        <a:t> множник</a:t>
                      </a:r>
                      <a:endParaRPr lang="en-US" sz="2000" dirty="0">
                        <a:latin typeface="Times New Roman" charset="0"/>
                        <a:ea typeface="Times New Roman" charset="0"/>
                        <a:cs typeface="Times New Roman" charset="0"/>
                      </a:endParaRPr>
                    </a:p>
                  </a:txBody>
                  <a:tcPr/>
                </a:tc>
                <a:tc>
                  <a:txBody>
                    <a:bodyPr/>
                    <a:lstStyle/>
                    <a:p>
                      <a:r>
                        <a:rPr lang="uk-UA" sz="2000" dirty="0" err="1">
                          <a:latin typeface="Times New Roman" charset="0"/>
                          <a:ea typeface="Times New Roman" charset="0"/>
                          <a:cs typeface="Times New Roman" charset="0"/>
                        </a:rPr>
                        <a:t>Досконтований</a:t>
                      </a:r>
                      <a:r>
                        <a:rPr lang="uk-UA" sz="2000" dirty="0">
                          <a:latin typeface="Times New Roman" charset="0"/>
                          <a:ea typeface="Times New Roman" charset="0"/>
                          <a:cs typeface="Times New Roman" charset="0"/>
                        </a:rPr>
                        <a:t> потік</a:t>
                      </a:r>
                      <a:endParaRPr lang="en-US" sz="2000" dirty="0">
                        <a:latin typeface="Times New Roman" charset="0"/>
                        <a:ea typeface="Times New Roman" charset="0"/>
                        <a:cs typeface="Times New Roman" charset="0"/>
                      </a:endParaRPr>
                    </a:p>
                  </a:txBody>
                  <a:tcPr/>
                </a:tc>
                <a:extLst>
                  <a:ext uri="{0D108BD9-81ED-4DB2-BD59-A6C34878D82A}">
                    <a16:rowId xmlns:a16="http://schemas.microsoft.com/office/drawing/2014/main" val="10000"/>
                  </a:ext>
                </a:extLst>
              </a:tr>
              <a:tr h="370840">
                <a:tc>
                  <a:txBody>
                    <a:bodyPr/>
                    <a:lstStyle/>
                    <a:p>
                      <a:r>
                        <a:rPr lang="uk-UA" sz="2000" dirty="0">
                          <a:latin typeface="Times New Roman" charset="0"/>
                          <a:ea typeface="Times New Roman" charset="0"/>
                          <a:cs typeface="Times New Roman" charset="0"/>
                        </a:rPr>
                        <a:t>0</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-30</a:t>
                      </a:r>
                      <a:endParaRPr lang="en-US" sz="2000" dirty="0">
                        <a:latin typeface="Times New Roman" charset="0"/>
                        <a:ea typeface="Times New Roman" charset="0"/>
                        <a:cs typeface="Times New Roman" charset="0"/>
                      </a:endParaRPr>
                    </a:p>
                  </a:txBody>
                  <a:tcPr/>
                </a:tc>
                <a:tc>
                  <a:txBody>
                    <a:bodyPr/>
                    <a:lstStyle/>
                    <a:p>
                      <a:endParaRPr lang="en-US" sz="2000" dirty="0">
                        <a:latin typeface="Times New Roman" charset="0"/>
                        <a:ea typeface="Times New Roman" charset="0"/>
                        <a:cs typeface="Times New Roman" charset="0"/>
                      </a:endParaRPr>
                    </a:p>
                  </a:txBody>
                  <a:tcPr/>
                </a:tc>
                <a:tc>
                  <a:txBody>
                    <a:bodyPr/>
                    <a:lstStyle/>
                    <a:p>
                      <a:endParaRPr lang="en-US" sz="2000">
                        <a:latin typeface="Times New Roman" charset="0"/>
                        <a:ea typeface="Times New Roman" charset="0"/>
                        <a:cs typeface="Times New Roman" charset="0"/>
                      </a:endParaRPr>
                    </a:p>
                  </a:txBody>
                  <a:tcPr/>
                </a:tc>
                <a:extLst>
                  <a:ext uri="{0D108BD9-81ED-4DB2-BD59-A6C34878D82A}">
                    <a16:rowId xmlns:a16="http://schemas.microsoft.com/office/drawing/2014/main" val="10001"/>
                  </a:ext>
                </a:extLst>
              </a:tr>
              <a:tr h="370840">
                <a:tc>
                  <a:txBody>
                    <a:bodyPr/>
                    <a:lstStyle/>
                    <a:p>
                      <a:r>
                        <a:rPr lang="uk-UA" sz="2000" dirty="0">
                          <a:latin typeface="Times New Roman" charset="0"/>
                          <a:ea typeface="Times New Roman" charset="0"/>
                          <a:cs typeface="Times New Roman" charset="0"/>
                        </a:rPr>
                        <a:t>1</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10</a:t>
                      </a:r>
                      <a:endParaRPr lang="en-US" sz="2000" dirty="0">
                        <a:latin typeface="Times New Roman" charset="0"/>
                        <a:ea typeface="Times New Roman" charset="0"/>
                        <a:cs typeface="Times New Roman" charset="0"/>
                      </a:endParaRPr>
                    </a:p>
                  </a:txBody>
                  <a:tcPr/>
                </a:tc>
                <a:tc>
                  <a:txBody>
                    <a:bodyPr/>
                    <a:lstStyle/>
                    <a:p>
                      <a:pPr algn="ctr"/>
                      <a:endParaRPr lang="en-US" sz="2000" dirty="0">
                        <a:latin typeface="Times New Roman" charset="0"/>
                        <a:ea typeface="Times New Roman" charset="0"/>
                        <a:cs typeface="Times New Roman" charset="0"/>
                      </a:endParaRPr>
                    </a:p>
                  </a:txBody>
                  <a:tcPr/>
                </a:tc>
                <a:tc>
                  <a:txBody>
                    <a:bodyPr/>
                    <a:lstStyle/>
                    <a:p>
                      <a:pPr algn="ctr"/>
                      <a:endParaRPr lang="en-US" sz="2000" dirty="0">
                        <a:latin typeface="Times New Roman" charset="0"/>
                        <a:ea typeface="Times New Roman" charset="0"/>
                        <a:cs typeface="Times New Roman" charset="0"/>
                      </a:endParaRPr>
                    </a:p>
                  </a:txBody>
                  <a:tcPr/>
                </a:tc>
                <a:extLst>
                  <a:ext uri="{0D108BD9-81ED-4DB2-BD59-A6C34878D82A}">
                    <a16:rowId xmlns:a16="http://schemas.microsoft.com/office/drawing/2014/main" val="10002"/>
                  </a:ext>
                </a:extLst>
              </a:tr>
              <a:tr h="370840">
                <a:tc>
                  <a:txBody>
                    <a:bodyPr/>
                    <a:lstStyle/>
                    <a:p>
                      <a:r>
                        <a:rPr lang="uk-UA" sz="2000" dirty="0">
                          <a:latin typeface="Times New Roman" charset="0"/>
                          <a:ea typeface="Times New Roman" charset="0"/>
                          <a:cs typeface="Times New Roman" charset="0"/>
                        </a:rPr>
                        <a:t>2</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13</a:t>
                      </a:r>
                      <a:endParaRPr lang="en-US" sz="2000" dirty="0">
                        <a:latin typeface="Times New Roman" charset="0"/>
                        <a:ea typeface="Times New Roman" charset="0"/>
                        <a:cs typeface="Times New Roman" charset="0"/>
                      </a:endParaRPr>
                    </a:p>
                  </a:txBody>
                  <a:tcPr/>
                </a:tc>
                <a:tc>
                  <a:txBody>
                    <a:bodyPr/>
                    <a:lstStyle/>
                    <a:p>
                      <a:pPr algn="ctr"/>
                      <a:endParaRPr lang="en-US" sz="2000" dirty="0">
                        <a:latin typeface="Times New Roman" charset="0"/>
                        <a:ea typeface="Times New Roman" charset="0"/>
                        <a:cs typeface="Times New Roman" charset="0"/>
                      </a:endParaRPr>
                    </a:p>
                  </a:txBody>
                  <a:tcPr/>
                </a:tc>
                <a:tc>
                  <a:txBody>
                    <a:bodyPr/>
                    <a:lstStyle/>
                    <a:p>
                      <a:pPr algn="ctr"/>
                      <a:endParaRPr lang="en-US" sz="2000" dirty="0">
                        <a:latin typeface="Times New Roman" charset="0"/>
                        <a:ea typeface="Times New Roman" charset="0"/>
                        <a:cs typeface="Times New Roman" charset="0"/>
                      </a:endParaRPr>
                    </a:p>
                  </a:txBody>
                  <a:tcPr/>
                </a:tc>
                <a:extLst>
                  <a:ext uri="{0D108BD9-81ED-4DB2-BD59-A6C34878D82A}">
                    <a16:rowId xmlns:a16="http://schemas.microsoft.com/office/drawing/2014/main" val="10003"/>
                  </a:ext>
                </a:extLst>
              </a:tr>
              <a:tr h="370840">
                <a:tc>
                  <a:txBody>
                    <a:bodyPr/>
                    <a:lstStyle/>
                    <a:p>
                      <a:r>
                        <a:rPr lang="uk-UA" sz="2000" dirty="0">
                          <a:latin typeface="Times New Roman" charset="0"/>
                          <a:ea typeface="Times New Roman" charset="0"/>
                          <a:cs typeface="Times New Roman" charset="0"/>
                        </a:rPr>
                        <a:t>3</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14</a:t>
                      </a:r>
                      <a:endParaRPr lang="en-US" sz="2000" dirty="0">
                        <a:latin typeface="Times New Roman" charset="0"/>
                        <a:ea typeface="Times New Roman" charset="0"/>
                        <a:cs typeface="Times New Roman" charset="0"/>
                      </a:endParaRPr>
                    </a:p>
                  </a:txBody>
                  <a:tcPr/>
                </a:tc>
                <a:tc>
                  <a:txBody>
                    <a:bodyPr/>
                    <a:lstStyle/>
                    <a:p>
                      <a:pPr algn="ctr"/>
                      <a:endParaRPr lang="en-US" sz="2000" dirty="0">
                        <a:latin typeface="Times New Roman" charset="0"/>
                        <a:ea typeface="Times New Roman" charset="0"/>
                        <a:cs typeface="Times New Roman" charset="0"/>
                      </a:endParaRPr>
                    </a:p>
                  </a:txBody>
                  <a:tcPr/>
                </a:tc>
                <a:tc>
                  <a:txBody>
                    <a:bodyPr/>
                    <a:lstStyle/>
                    <a:p>
                      <a:pPr algn="ctr"/>
                      <a:endParaRPr lang="en-US" sz="2000" dirty="0">
                        <a:latin typeface="Times New Roman" charset="0"/>
                        <a:ea typeface="Times New Roman" charset="0"/>
                        <a:cs typeface="Times New Roman" charset="0"/>
                      </a:endParaRPr>
                    </a:p>
                  </a:txBody>
                  <a:tcPr/>
                </a:tc>
                <a:extLst>
                  <a:ext uri="{0D108BD9-81ED-4DB2-BD59-A6C34878D82A}">
                    <a16:rowId xmlns:a16="http://schemas.microsoft.com/office/drawing/2014/main" val="10004"/>
                  </a:ext>
                </a:extLst>
              </a:tr>
              <a:tr h="370840">
                <a:tc>
                  <a:txBody>
                    <a:bodyPr/>
                    <a:lstStyle/>
                    <a:p>
                      <a:r>
                        <a:rPr lang="uk-UA" sz="2000" dirty="0">
                          <a:latin typeface="Times New Roman" charset="0"/>
                          <a:ea typeface="Times New Roman" charset="0"/>
                          <a:cs typeface="Times New Roman" charset="0"/>
                        </a:rPr>
                        <a:t>4</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14</a:t>
                      </a:r>
                      <a:endParaRPr lang="en-US" sz="2000" dirty="0">
                        <a:latin typeface="Times New Roman" charset="0"/>
                        <a:ea typeface="Times New Roman" charset="0"/>
                        <a:cs typeface="Times New Roman" charset="0"/>
                      </a:endParaRPr>
                    </a:p>
                  </a:txBody>
                  <a:tcPr/>
                </a:tc>
                <a:tc>
                  <a:txBody>
                    <a:bodyPr/>
                    <a:lstStyle/>
                    <a:p>
                      <a:pPr algn="ctr"/>
                      <a:endParaRPr lang="en-US" sz="2000" dirty="0">
                        <a:latin typeface="Times New Roman" charset="0"/>
                        <a:ea typeface="Times New Roman" charset="0"/>
                        <a:cs typeface="Times New Roman" charset="0"/>
                      </a:endParaRPr>
                    </a:p>
                  </a:txBody>
                  <a:tcPr/>
                </a:tc>
                <a:tc>
                  <a:txBody>
                    <a:bodyPr/>
                    <a:lstStyle/>
                    <a:p>
                      <a:pPr algn="ctr"/>
                      <a:endParaRPr lang="en-US" sz="2000" dirty="0">
                        <a:latin typeface="Times New Roman" charset="0"/>
                        <a:ea typeface="Times New Roman" charset="0"/>
                        <a:cs typeface="Times New Roman"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19124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9F75-9185-8D42-971D-76F149016D58}"/>
              </a:ext>
            </a:extLst>
          </p:cNvPr>
          <p:cNvSpPr>
            <a:spLocks noGrp="1"/>
          </p:cNvSpPr>
          <p:nvPr>
            <p:ph type="title"/>
          </p:nvPr>
        </p:nvSpPr>
        <p:spPr>
          <a:xfrm>
            <a:off x="1850065" y="624109"/>
            <a:ext cx="9654547" cy="1417341"/>
          </a:xfrm>
        </p:spPr>
        <p:txBody>
          <a:bodyPr>
            <a:normAutofit fontScale="90000"/>
          </a:bodyPr>
          <a:lstStyle/>
          <a:p>
            <a:r>
              <a:rPr lang="en-US" dirty="0">
                <a:latin typeface="Times New Roman" panose="02020603050405020304" pitchFamily="18" charset="0"/>
                <a:cs typeface="Times New Roman" panose="02020603050405020304" pitchFamily="18" charset="0"/>
              </a:rPr>
              <a:t>30-19,8 = 10,2; (10,2*12)/10,5=</a:t>
            </a:r>
            <a:r>
              <a:rPr lang="uk-UA" dirty="0">
                <a:latin typeface="Times New Roman" panose="02020603050405020304" pitchFamily="18" charset="0"/>
                <a:cs typeface="Times New Roman" panose="02020603050405020304" pitchFamily="18" charset="0"/>
              </a:rPr>
              <a:t>10,2/10,5 *12 =</a:t>
            </a:r>
            <a:r>
              <a:rPr lang="en-US" dirty="0">
                <a:latin typeface="Times New Roman" panose="02020603050405020304" pitchFamily="18" charset="0"/>
                <a:cs typeface="Times New Roman" panose="02020603050405020304" pitchFamily="18" charset="0"/>
              </a:rPr>
              <a:t>11,</a:t>
            </a:r>
            <a:r>
              <a:rPr lang="ru-RU" dirty="0">
                <a:latin typeface="Times New Roman" panose="02020603050405020304" pitchFamily="18" charset="0"/>
                <a:cs typeface="Times New Roman" panose="02020603050405020304" pitchFamily="18" charset="0"/>
              </a:rPr>
              <a:t>7 </a:t>
            </a:r>
            <a:r>
              <a:rPr lang="ru-RU" dirty="0" err="1">
                <a:latin typeface="Times New Roman" panose="02020603050405020304" pitchFamily="18" charset="0"/>
                <a:cs typeface="Times New Roman" panose="02020603050405020304" pitchFamily="18" charset="0"/>
              </a:rPr>
              <a:t>міс</a:t>
            </a:r>
            <a:r>
              <a:rPr lang="ru-RU"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DPP = 2 </a:t>
            </a:r>
            <a:r>
              <a:rPr lang="uk-UA" dirty="0">
                <a:latin typeface="Times New Roman" panose="02020603050405020304" pitchFamily="18" charset="0"/>
                <a:cs typeface="Times New Roman" panose="02020603050405020304" pitchFamily="18" charset="0"/>
              </a:rPr>
              <a:t>р. </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11 міс. = 2 р.11 міс.</a:t>
            </a:r>
            <a:endParaRPr lang="en-UA"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4A5EF954-BA03-3047-9563-E1C7AD8D34B4}"/>
              </a:ext>
            </a:extLst>
          </p:cNvPr>
          <p:cNvGraphicFramePr>
            <a:graphicFrameLocks/>
          </p:cNvGraphicFramePr>
          <p:nvPr>
            <p:extLst>
              <p:ext uri="{D42A27DB-BD31-4B8C-83A1-F6EECF244321}">
                <p14:modId xmlns:p14="http://schemas.microsoft.com/office/powerpoint/2010/main" val="2835104863"/>
              </p:ext>
            </p:extLst>
          </p:nvPr>
        </p:nvGraphicFramePr>
        <p:xfrm>
          <a:off x="1265274" y="2133600"/>
          <a:ext cx="10239340" cy="2682240"/>
        </p:xfrm>
        <a:graphic>
          <a:graphicData uri="http://schemas.openxmlformats.org/drawingml/2006/table">
            <a:tbl>
              <a:tblPr firstRow="1" bandRow="1">
                <a:tableStyleId>{5C22544A-7EE6-4342-B048-85BDC9FD1C3A}</a:tableStyleId>
              </a:tblPr>
              <a:tblGrid>
                <a:gridCol w="2047868">
                  <a:extLst>
                    <a:ext uri="{9D8B030D-6E8A-4147-A177-3AD203B41FA5}">
                      <a16:colId xmlns:a16="http://schemas.microsoft.com/office/drawing/2014/main" val="20000"/>
                    </a:ext>
                  </a:extLst>
                </a:gridCol>
                <a:gridCol w="2047868">
                  <a:extLst>
                    <a:ext uri="{9D8B030D-6E8A-4147-A177-3AD203B41FA5}">
                      <a16:colId xmlns:a16="http://schemas.microsoft.com/office/drawing/2014/main" val="20001"/>
                    </a:ext>
                  </a:extLst>
                </a:gridCol>
                <a:gridCol w="1881579">
                  <a:extLst>
                    <a:ext uri="{9D8B030D-6E8A-4147-A177-3AD203B41FA5}">
                      <a16:colId xmlns:a16="http://schemas.microsoft.com/office/drawing/2014/main" val="20002"/>
                    </a:ext>
                  </a:extLst>
                </a:gridCol>
                <a:gridCol w="2051532">
                  <a:extLst>
                    <a:ext uri="{9D8B030D-6E8A-4147-A177-3AD203B41FA5}">
                      <a16:colId xmlns:a16="http://schemas.microsoft.com/office/drawing/2014/main" val="20003"/>
                    </a:ext>
                  </a:extLst>
                </a:gridCol>
                <a:gridCol w="2210493">
                  <a:extLst>
                    <a:ext uri="{9D8B030D-6E8A-4147-A177-3AD203B41FA5}">
                      <a16:colId xmlns:a16="http://schemas.microsoft.com/office/drawing/2014/main" val="80897115"/>
                    </a:ext>
                  </a:extLst>
                </a:gridCol>
              </a:tblGrid>
              <a:tr h="680661">
                <a:tc>
                  <a:txBody>
                    <a:bodyPr/>
                    <a:lstStyle/>
                    <a:p>
                      <a:r>
                        <a:rPr lang="ru-RU" sz="2000" dirty="0" err="1">
                          <a:latin typeface="Times New Roman" charset="0"/>
                          <a:ea typeface="Times New Roman" charset="0"/>
                          <a:cs typeface="Times New Roman" charset="0"/>
                        </a:rPr>
                        <a:t>Р</a:t>
                      </a:r>
                      <a:r>
                        <a:rPr lang="ru-RU" sz="2000" baseline="0" dirty="0" err="1">
                          <a:latin typeface="Times New Roman" charset="0"/>
                          <a:ea typeface="Times New Roman" charset="0"/>
                          <a:cs typeface="Times New Roman" charset="0"/>
                        </a:rPr>
                        <a:t>ік</a:t>
                      </a:r>
                      <a:endParaRPr lang="en-US" sz="2000" dirty="0">
                        <a:latin typeface="Times New Roman" charset="0"/>
                        <a:ea typeface="Times New Roman" charset="0"/>
                        <a:cs typeface="Times New Roman" charset="0"/>
                      </a:endParaRPr>
                    </a:p>
                  </a:txBody>
                  <a:tcPr/>
                </a:tc>
                <a:tc>
                  <a:txBody>
                    <a:bodyPr/>
                    <a:lstStyle/>
                    <a:p>
                      <a:r>
                        <a:rPr lang="uk-UA" sz="2000" dirty="0">
                          <a:latin typeface="Times New Roman" charset="0"/>
                          <a:ea typeface="Times New Roman" charset="0"/>
                          <a:cs typeface="Times New Roman" charset="0"/>
                        </a:rPr>
                        <a:t>Грошовий потік</a:t>
                      </a:r>
                      <a:endParaRPr lang="en-US" sz="2000" dirty="0">
                        <a:latin typeface="Times New Roman" charset="0"/>
                        <a:ea typeface="Times New Roman" charset="0"/>
                        <a:cs typeface="Times New Roman" charset="0"/>
                      </a:endParaRPr>
                    </a:p>
                  </a:txBody>
                  <a:tcPr/>
                </a:tc>
                <a:tc>
                  <a:txBody>
                    <a:bodyPr/>
                    <a:lstStyle/>
                    <a:p>
                      <a:r>
                        <a:rPr lang="uk-UA" sz="2000" dirty="0">
                          <a:latin typeface="Times New Roman" charset="0"/>
                          <a:ea typeface="Times New Roman" charset="0"/>
                          <a:cs typeface="Times New Roman" charset="0"/>
                        </a:rPr>
                        <a:t>Дисконтний</a:t>
                      </a:r>
                      <a:r>
                        <a:rPr lang="uk-UA" sz="2000" baseline="0" dirty="0">
                          <a:latin typeface="Times New Roman" charset="0"/>
                          <a:ea typeface="Times New Roman" charset="0"/>
                          <a:cs typeface="Times New Roman" charset="0"/>
                        </a:rPr>
                        <a:t> множник</a:t>
                      </a:r>
                      <a:endParaRPr lang="en-US" sz="2000" dirty="0">
                        <a:latin typeface="Times New Roman" charset="0"/>
                        <a:ea typeface="Times New Roman" charset="0"/>
                        <a:cs typeface="Times New Roman" charset="0"/>
                      </a:endParaRPr>
                    </a:p>
                  </a:txBody>
                  <a:tcPr/>
                </a:tc>
                <a:tc>
                  <a:txBody>
                    <a:bodyPr/>
                    <a:lstStyle/>
                    <a:p>
                      <a:r>
                        <a:rPr lang="uk-UA" sz="2000" dirty="0" err="1">
                          <a:latin typeface="Times New Roman" charset="0"/>
                          <a:ea typeface="Times New Roman" charset="0"/>
                          <a:cs typeface="Times New Roman" charset="0"/>
                        </a:rPr>
                        <a:t>Досконтований</a:t>
                      </a:r>
                      <a:r>
                        <a:rPr lang="uk-UA" sz="2000" dirty="0">
                          <a:latin typeface="Times New Roman" charset="0"/>
                          <a:ea typeface="Times New Roman" charset="0"/>
                          <a:cs typeface="Times New Roman" charset="0"/>
                        </a:rPr>
                        <a:t> потік</a:t>
                      </a:r>
                      <a:endParaRPr lang="en-US" sz="2000" dirty="0">
                        <a:latin typeface="Times New Roman" charset="0"/>
                        <a:ea typeface="Times New Roman" charset="0"/>
                        <a:cs typeface="Times New Roman" charset="0"/>
                      </a:endParaRPr>
                    </a:p>
                  </a:txBody>
                  <a:tcPr/>
                </a:tc>
                <a:tc>
                  <a:txBody>
                    <a:bodyPr/>
                    <a:lstStyle/>
                    <a:p>
                      <a:r>
                        <a:rPr lang="uk-UA" sz="2000" dirty="0">
                          <a:latin typeface="Times New Roman" charset="0"/>
                          <a:ea typeface="Times New Roman" charset="0"/>
                          <a:cs typeface="Times New Roman" charset="0"/>
                        </a:rPr>
                        <a:t>Наростаючим підсумком</a:t>
                      </a:r>
                      <a:endParaRPr lang="en-US" sz="2000" dirty="0">
                        <a:latin typeface="Times New Roman" charset="0"/>
                        <a:ea typeface="Times New Roman" charset="0"/>
                        <a:cs typeface="Times New Roman" charset="0"/>
                      </a:endParaRPr>
                    </a:p>
                  </a:txBody>
                  <a:tcPr/>
                </a:tc>
                <a:extLst>
                  <a:ext uri="{0D108BD9-81ED-4DB2-BD59-A6C34878D82A}">
                    <a16:rowId xmlns:a16="http://schemas.microsoft.com/office/drawing/2014/main" val="10000"/>
                  </a:ext>
                </a:extLst>
              </a:tr>
              <a:tr h="384721">
                <a:tc>
                  <a:txBody>
                    <a:bodyPr/>
                    <a:lstStyle/>
                    <a:p>
                      <a:r>
                        <a:rPr lang="uk-UA" sz="2000" dirty="0">
                          <a:latin typeface="Times New Roman" charset="0"/>
                          <a:ea typeface="Times New Roman" charset="0"/>
                          <a:cs typeface="Times New Roman" charset="0"/>
                        </a:rPr>
                        <a:t>0</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-30</a:t>
                      </a:r>
                      <a:endParaRPr lang="en-US" sz="2000" dirty="0">
                        <a:latin typeface="Times New Roman" charset="0"/>
                        <a:ea typeface="Times New Roman" charset="0"/>
                        <a:cs typeface="Times New Roman" charset="0"/>
                      </a:endParaRPr>
                    </a:p>
                  </a:txBody>
                  <a:tcPr/>
                </a:tc>
                <a:tc>
                  <a:txBody>
                    <a:bodyPr/>
                    <a:lstStyle/>
                    <a:p>
                      <a:endParaRPr lang="en-US" sz="2000" dirty="0">
                        <a:latin typeface="Times New Roman" charset="0"/>
                        <a:ea typeface="Times New Roman" charset="0"/>
                        <a:cs typeface="Times New Roman" charset="0"/>
                      </a:endParaRPr>
                    </a:p>
                  </a:txBody>
                  <a:tcPr/>
                </a:tc>
                <a:tc>
                  <a:txBody>
                    <a:bodyPr/>
                    <a:lstStyle/>
                    <a:p>
                      <a:endParaRPr lang="en-US" sz="2000">
                        <a:latin typeface="Times New Roman" charset="0"/>
                        <a:ea typeface="Times New Roman" charset="0"/>
                        <a:cs typeface="Times New Roman" charset="0"/>
                      </a:endParaRPr>
                    </a:p>
                  </a:txBody>
                  <a:tcPr/>
                </a:tc>
                <a:tc>
                  <a:txBody>
                    <a:bodyPr/>
                    <a:lstStyle/>
                    <a:p>
                      <a:endParaRPr lang="en-US" sz="2000">
                        <a:latin typeface="Times New Roman" charset="0"/>
                        <a:ea typeface="Times New Roman" charset="0"/>
                        <a:cs typeface="Times New Roman" charset="0"/>
                      </a:endParaRPr>
                    </a:p>
                  </a:txBody>
                  <a:tcPr/>
                </a:tc>
                <a:extLst>
                  <a:ext uri="{0D108BD9-81ED-4DB2-BD59-A6C34878D82A}">
                    <a16:rowId xmlns:a16="http://schemas.microsoft.com/office/drawing/2014/main" val="10001"/>
                  </a:ext>
                </a:extLst>
              </a:tr>
              <a:tr h="384721">
                <a:tc>
                  <a:txBody>
                    <a:bodyPr/>
                    <a:lstStyle/>
                    <a:p>
                      <a:r>
                        <a:rPr lang="uk-UA" sz="2000" dirty="0">
                          <a:latin typeface="Times New Roman" charset="0"/>
                          <a:ea typeface="Times New Roman" charset="0"/>
                          <a:cs typeface="Times New Roman" charset="0"/>
                        </a:rPr>
                        <a:t>1</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10</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0,909</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9,1</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9,1</a:t>
                      </a:r>
                      <a:endParaRPr lang="en-US" sz="2000" dirty="0">
                        <a:latin typeface="Times New Roman" charset="0"/>
                        <a:ea typeface="Times New Roman" charset="0"/>
                        <a:cs typeface="Times New Roman" charset="0"/>
                      </a:endParaRPr>
                    </a:p>
                  </a:txBody>
                  <a:tcPr/>
                </a:tc>
                <a:extLst>
                  <a:ext uri="{0D108BD9-81ED-4DB2-BD59-A6C34878D82A}">
                    <a16:rowId xmlns:a16="http://schemas.microsoft.com/office/drawing/2014/main" val="10002"/>
                  </a:ext>
                </a:extLst>
              </a:tr>
              <a:tr h="384721">
                <a:tc>
                  <a:txBody>
                    <a:bodyPr/>
                    <a:lstStyle/>
                    <a:p>
                      <a:r>
                        <a:rPr lang="uk-UA" sz="2000" dirty="0">
                          <a:latin typeface="Times New Roman" charset="0"/>
                          <a:ea typeface="Times New Roman" charset="0"/>
                          <a:cs typeface="Times New Roman" charset="0"/>
                        </a:rPr>
                        <a:t>2</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13</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0,826</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10,7</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19,8</a:t>
                      </a:r>
                      <a:endParaRPr lang="en-US" sz="2000" dirty="0">
                        <a:latin typeface="Times New Roman" charset="0"/>
                        <a:ea typeface="Times New Roman" charset="0"/>
                        <a:cs typeface="Times New Roman" charset="0"/>
                      </a:endParaRPr>
                    </a:p>
                  </a:txBody>
                  <a:tcPr/>
                </a:tc>
                <a:extLst>
                  <a:ext uri="{0D108BD9-81ED-4DB2-BD59-A6C34878D82A}">
                    <a16:rowId xmlns:a16="http://schemas.microsoft.com/office/drawing/2014/main" val="10003"/>
                  </a:ext>
                </a:extLst>
              </a:tr>
              <a:tr h="384721">
                <a:tc>
                  <a:txBody>
                    <a:bodyPr/>
                    <a:lstStyle/>
                    <a:p>
                      <a:r>
                        <a:rPr lang="uk-UA" sz="2000" dirty="0">
                          <a:latin typeface="Times New Roman" charset="0"/>
                          <a:ea typeface="Times New Roman" charset="0"/>
                          <a:cs typeface="Times New Roman" charset="0"/>
                        </a:rPr>
                        <a:t>3</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14</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0,751</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10,5</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30,3</a:t>
                      </a:r>
                      <a:endParaRPr lang="en-US" sz="2000" dirty="0">
                        <a:latin typeface="Times New Roman" charset="0"/>
                        <a:ea typeface="Times New Roman" charset="0"/>
                        <a:cs typeface="Times New Roman" charset="0"/>
                      </a:endParaRPr>
                    </a:p>
                  </a:txBody>
                  <a:tcPr/>
                </a:tc>
                <a:extLst>
                  <a:ext uri="{0D108BD9-81ED-4DB2-BD59-A6C34878D82A}">
                    <a16:rowId xmlns:a16="http://schemas.microsoft.com/office/drawing/2014/main" val="10004"/>
                  </a:ext>
                </a:extLst>
              </a:tr>
              <a:tr h="384721">
                <a:tc>
                  <a:txBody>
                    <a:bodyPr/>
                    <a:lstStyle/>
                    <a:p>
                      <a:r>
                        <a:rPr lang="uk-UA" sz="2000" dirty="0">
                          <a:latin typeface="Times New Roman" charset="0"/>
                          <a:ea typeface="Times New Roman" charset="0"/>
                          <a:cs typeface="Times New Roman" charset="0"/>
                        </a:rPr>
                        <a:t>4</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14</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0,683</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9,6</a:t>
                      </a:r>
                      <a:endParaRPr lang="en-US" sz="2000" dirty="0">
                        <a:latin typeface="Times New Roman" charset="0"/>
                        <a:ea typeface="Times New Roman" charset="0"/>
                        <a:cs typeface="Times New Roman" charset="0"/>
                      </a:endParaRPr>
                    </a:p>
                  </a:txBody>
                  <a:tcPr/>
                </a:tc>
                <a:tc>
                  <a:txBody>
                    <a:bodyPr/>
                    <a:lstStyle/>
                    <a:p>
                      <a:pPr algn="ctr"/>
                      <a:r>
                        <a:rPr lang="uk-UA" sz="2000" dirty="0">
                          <a:latin typeface="Times New Roman" charset="0"/>
                          <a:ea typeface="Times New Roman" charset="0"/>
                          <a:cs typeface="Times New Roman" charset="0"/>
                        </a:rPr>
                        <a:t>39,9</a:t>
                      </a:r>
                      <a:endParaRPr lang="en-US" sz="2000" dirty="0">
                        <a:latin typeface="Times New Roman" charset="0"/>
                        <a:ea typeface="Times New Roman" charset="0"/>
                        <a:cs typeface="Times New Roman"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5174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7831-F7F8-9E4C-A46F-4CDDA55D7AC3}"/>
              </a:ext>
            </a:extLst>
          </p:cNvPr>
          <p:cNvSpPr>
            <a:spLocks noGrp="1"/>
          </p:cNvSpPr>
          <p:nvPr>
            <p:ph type="title"/>
          </p:nvPr>
        </p:nvSpPr>
        <p:spPr/>
        <p:txBody>
          <a:bodyPr>
            <a:normAutofit fontScale="90000"/>
          </a:bodyPr>
          <a:lstStyle/>
          <a:p>
            <a:r>
              <a:rPr lang="ru-RU" b="1" i="1" dirty="0" err="1">
                <a:latin typeface="Times New Roman" panose="02020603050405020304" pitchFamily="18" charset="0"/>
                <a:cs typeface="Times New Roman" panose="02020603050405020304" pitchFamily="18" charset="0"/>
              </a:rPr>
              <a:t>Кожен</a:t>
            </a:r>
            <a:r>
              <a:rPr lang="ru-RU" b="1" i="1" dirty="0">
                <a:latin typeface="Times New Roman" panose="02020603050405020304" pitchFamily="18" charset="0"/>
                <a:cs typeface="Times New Roman" panose="02020603050405020304" pitchFamily="18" charset="0"/>
              </a:rPr>
              <a:t> проект </a:t>
            </a:r>
            <a:r>
              <a:rPr lang="ru-RU" b="1" i="1" dirty="0" err="1">
                <a:latin typeface="Times New Roman" panose="02020603050405020304" pitchFamily="18" charset="0"/>
                <a:cs typeface="Times New Roman" panose="02020603050405020304" pitchFamily="18" charset="0"/>
              </a:rPr>
              <a:t>має</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містити</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такі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складові</a:t>
            </a:r>
            <a:r>
              <a:rPr lang="ru-RU" b="1" i="1"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endParaRPr lang="en-UA" dirty="0">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CB2565C5-7594-4FDA-A608-69A5AD0CBADB}"/>
              </a:ext>
            </a:extLst>
          </p:cNvPr>
          <p:cNvGraphicFramePr>
            <a:graphicFrameLocks noGrp="1"/>
          </p:cNvGraphicFramePr>
          <p:nvPr>
            <p:ph idx="1"/>
            <p:extLst>
              <p:ext uri="{D42A27DB-BD31-4B8C-83A1-F6EECF244321}">
                <p14:modId xmlns:p14="http://schemas.microsoft.com/office/powerpoint/2010/main" val="3289835892"/>
              </p:ext>
            </p:extLst>
          </p:nvPr>
        </p:nvGraphicFramePr>
        <p:xfrm>
          <a:off x="1828800" y="1600200"/>
          <a:ext cx="9675812" cy="4311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383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44C0A-6F8B-4540-91F8-07F623EB77B1}"/>
              </a:ext>
            </a:extLst>
          </p:cNvPr>
          <p:cNvSpPr>
            <a:spLocks noGrp="1"/>
          </p:cNvSpPr>
          <p:nvPr>
            <p:ph type="title"/>
          </p:nvPr>
        </p:nvSpPr>
        <p:spPr>
          <a:xfrm>
            <a:off x="1046019" y="942108"/>
            <a:ext cx="3256550" cy="4969113"/>
          </a:xfrm>
        </p:spPr>
        <p:txBody>
          <a:bodyPr anchor="ctr">
            <a:normAutofit/>
          </a:bodyPr>
          <a:lstStyle/>
          <a:p>
            <a:pPr>
              <a:lnSpc>
                <a:spcPct val="90000"/>
              </a:lnSpc>
            </a:pPr>
            <a:r>
              <a:rPr lang="ru-RU" sz="2300" b="1" i="1">
                <a:solidFill>
                  <a:schemeClr val="tx2">
                    <a:lumMod val="75000"/>
                  </a:schemeClr>
                </a:solidFill>
                <a:latin typeface="Times New Roman" panose="02020603050405020304" pitchFamily="18" charset="0"/>
                <a:cs typeface="Times New Roman" panose="02020603050405020304" pitchFamily="18" charset="0"/>
              </a:rPr>
              <a:t>Розробка та реалізація інвестиційного проекту</a:t>
            </a:r>
            <a:r>
              <a:rPr lang="ru-RU" sz="2300">
                <a:solidFill>
                  <a:schemeClr val="tx2">
                    <a:lumMod val="75000"/>
                  </a:schemeClr>
                </a:solidFill>
                <a:latin typeface="Times New Roman" panose="02020603050405020304" pitchFamily="18" charset="0"/>
                <a:cs typeface="Times New Roman" panose="02020603050405020304" pitchFamily="18" charset="0"/>
              </a:rPr>
              <a:t> (насамперед, виробничого спрямування) проходить тривалий шлях від ідеї до випуску продукції. Цей період прийнято розглядати як цикл інвестиційного проекту або інвестиційний цикл, який охоплює три фази:</a:t>
            </a:r>
            <a:br>
              <a:rPr lang="ru-RU" sz="2300">
                <a:solidFill>
                  <a:schemeClr val="tx2">
                    <a:lumMod val="75000"/>
                  </a:schemeClr>
                </a:solidFill>
                <a:latin typeface="Times New Roman" panose="02020603050405020304" pitchFamily="18" charset="0"/>
                <a:cs typeface="Times New Roman" panose="02020603050405020304" pitchFamily="18" charset="0"/>
              </a:rPr>
            </a:br>
            <a:endParaRPr lang="en-UA" sz="2300">
              <a:solidFill>
                <a:schemeClr val="tx2">
                  <a:lumMod val="75000"/>
                </a:schemeClr>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A"/>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A"/>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A"/>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A"/>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A"/>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A"/>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A"/>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A"/>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A"/>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A"/>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A"/>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A"/>
            </a:p>
          </p:txBody>
        </p:sp>
      </p:grpSp>
      <p:sp>
        <p:nvSpPr>
          <p:cNvPr id="3" name="Content Placeholder 2">
            <a:extLst>
              <a:ext uri="{FF2B5EF4-FFF2-40B4-BE49-F238E27FC236}">
                <a16:creationId xmlns:a16="http://schemas.microsoft.com/office/drawing/2014/main" id="{7F3B6BF9-7117-9C47-8D5A-EDD799CFBB9F}"/>
              </a:ext>
            </a:extLst>
          </p:cNvPr>
          <p:cNvSpPr>
            <a:spLocks noGrp="1"/>
          </p:cNvSpPr>
          <p:nvPr>
            <p:ph idx="1"/>
          </p:nvPr>
        </p:nvSpPr>
        <p:spPr>
          <a:xfrm>
            <a:off x="5049062" y="942108"/>
            <a:ext cx="6455549" cy="4969114"/>
          </a:xfrm>
        </p:spPr>
        <p:txBody>
          <a:bodyPr anchor="ctr">
            <a:normAutofit/>
          </a:bodyPr>
          <a:lstStyle/>
          <a:p>
            <a:r>
              <a:rPr lang="ru-RU">
                <a:solidFill>
                  <a:schemeClr val="tx2">
                    <a:lumMod val="75000"/>
                  </a:schemeClr>
                </a:solidFill>
                <a:latin typeface="Times New Roman" panose="02020603050405020304" pitchFamily="18" charset="0"/>
                <a:cs typeface="Times New Roman" panose="02020603050405020304" pitchFamily="18" charset="0"/>
              </a:rPr>
              <a:t>передінвестиційну (попередні дослідження до остаточного прийняття інвестиційного рішення);</a:t>
            </a:r>
          </a:p>
          <a:p>
            <a:r>
              <a:rPr lang="ru-RU">
                <a:solidFill>
                  <a:schemeClr val="tx2">
                    <a:lumMod val="75000"/>
                  </a:schemeClr>
                </a:solidFill>
                <a:latin typeface="Times New Roman" panose="02020603050405020304" pitchFamily="18" charset="0"/>
                <a:cs typeface="Times New Roman" panose="02020603050405020304" pitchFamily="18" charset="0"/>
              </a:rPr>
              <a:t>інвестиційну (проектування, укладання договорів, будівництво);</a:t>
            </a:r>
          </a:p>
          <a:p>
            <a:r>
              <a:rPr lang="ru-RU">
                <a:solidFill>
                  <a:schemeClr val="tx2">
                    <a:lumMod val="75000"/>
                  </a:schemeClr>
                </a:solidFill>
                <a:latin typeface="Times New Roman" panose="02020603050405020304" pitchFamily="18" charset="0"/>
                <a:cs typeface="Times New Roman" panose="02020603050405020304" pitchFamily="18" charset="0"/>
              </a:rPr>
              <a:t>виробничу (етап експлуатації знову створених об'єктів).</a:t>
            </a:r>
          </a:p>
          <a:p>
            <a:endParaRPr lang="en-UA">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95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0843A06-8F62-1D41-AFF3-C47827C374BF}"/>
              </a:ext>
            </a:extLst>
          </p:cNvPr>
          <p:cNvSpPr>
            <a:spLocks noGrp="1"/>
          </p:cNvSpPr>
          <p:nvPr>
            <p:ph type="title"/>
          </p:nvPr>
        </p:nvSpPr>
        <p:spPr>
          <a:xfrm>
            <a:off x="649224" y="645106"/>
            <a:ext cx="3650279" cy="1259894"/>
          </a:xfrm>
        </p:spPr>
        <p:txBody>
          <a:bodyPr>
            <a:normAutofit/>
          </a:bodyPr>
          <a:lstStyle/>
          <a:p>
            <a:r>
              <a:rPr lang="ru-RU" err="1">
                <a:solidFill>
                  <a:srgbClr val="2B3F59"/>
                </a:solidFill>
                <a:latin typeface="Times New Roman" panose="02020603050405020304" pitchFamily="18" charset="0"/>
                <a:cs typeface="Times New Roman" panose="02020603050405020304" pitchFamily="18" charset="0"/>
              </a:rPr>
              <a:t>Оцінка</a:t>
            </a:r>
            <a:r>
              <a:rPr lang="ru-RU">
                <a:solidFill>
                  <a:srgbClr val="2B3F59"/>
                </a:solidFill>
                <a:latin typeface="Times New Roman" panose="02020603050405020304" pitchFamily="18" charset="0"/>
                <a:cs typeface="Times New Roman" panose="02020603050405020304" pitchFamily="18" charset="0"/>
              </a:rPr>
              <a:t> проекту</a:t>
            </a:r>
            <a:endParaRPr lang="en-UA">
              <a:solidFill>
                <a:srgbClr val="2B3F59"/>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2B3F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A"/>
          </a:p>
        </p:txBody>
      </p:sp>
      <p:pic>
        <p:nvPicPr>
          <p:cNvPr id="4" name="Picture 3" descr="A computer and papers on a desk&#10;&#10;AI-generated content may be incorrect.">
            <a:extLst>
              <a:ext uri="{FF2B5EF4-FFF2-40B4-BE49-F238E27FC236}">
                <a16:creationId xmlns:a16="http://schemas.microsoft.com/office/drawing/2014/main" id="{68571AE9-CF9C-6CEC-AC93-F6A3502053E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19543" y="945710"/>
            <a:ext cx="6953577" cy="4641512"/>
          </a:xfrm>
          <a:prstGeom prst="rect">
            <a:avLst/>
          </a:prstGeom>
        </p:spPr>
      </p:pic>
      <p:sp>
        <p:nvSpPr>
          <p:cNvPr id="14"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779139B-A7F8-41DA-B4FF-5E094A2826EC}"/>
              </a:ext>
            </a:extLst>
          </p:cNvPr>
          <p:cNvGraphicFramePr>
            <a:graphicFrameLocks noGrp="1"/>
          </p:cNvGraphicFramePr>
          <p:nvPr>
            <p:ph idx="1"/>
            <p:extLst>
              <p:ext uri="{D42A27DB-BD31-4B8C-83A1-F6EECF244321}">
                <p14:modId xmlns:p14="http://schemas.microsoft.com/office/powerpoint/2010/main" val="1939055487"/>
              </p:ext>
            </p:extLst>
          </p:nvPr>
        </p:nvGraphicFramePr>
        <p:xfrm>
          <a:off x="649225" y="2133600"/>
          <a:ext cx="3650278" cy="3759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9867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uk-UA" sz="2700" b="1">
                <a:solidFill>
                  <a:schemeClr val="bg1"/>
                </a:solidFill>
                <a:latin typeface="Times New Roman" charset="0"/>
                <a:ea typeface="Times New Roman" charset="0"/>
                <a:cs typeface="Times New Roman" charset="0"/>
              </a:rPr>
              <a:t>Показники прибутковості проекту</a:t>
            </a:r>
            <a:endParaRPr lang="en-US" sz="2700" b="1">
              <a:solidFill>
                <a:schemeClr val="bg1"/>
              </a:solidFill>
            </a:endParaRPr>
          </a:p>
        </p:txBody>
      </p:sp>
      <p:sp>
        <p:nvSpPr>
          <p:cNvPr id="11"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A"/>
          </a:p>
        </p:txBody>
      </p:sp>
      <p:sp useBgFill="1">
        <p:nvSpPr>
          <p:cNvPr id="13" name="Rectangle 12">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ADCF6EB-4441-50D9-57F2-105B93F7FC52}"/>
              </a:ext>
            </a:extLst>
          </p:cNvPr>
          <p:cNvGraphicFramePr>
            <a:graphicFrameLocks noGrp="1"/>
          </p:cNvGraphicFramePr>
          <p:nvPr>
            <p:ph idx="1"/>
            <p:extLst>
              <p:ext uri="{D42A27DB-BD31-4B8C-83A1-F6EECF244321}">
                <p14:modId xmlns:p14="http://schemas.microsoft.com/office/powerpoint/2010/main" val="280338824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531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uk-UA" dirty="0">
                <a:latin typeface="Times New Roman" charset="0"/>
                <a:ea typeface="Times New Roman" charset="0"/>
                <a:cs typeface="Times New Roman" charset="0"/>
              </a:rPr>
              <a:t>Валовий прибуток/збиток</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pPr marL="0" indent="0" algn="ctr">
              <a:buNone/>
            </a:pPr>
            <a:r>
              <a:rPr lang="uk-UA" sz="2400" dirty="0">
                <a:latin typeface="Times New Roman" charset="0"/>
                <a:ea typeface="Times New Roman" charset="0"/>
                <a:cs typeface="Times New Roman" charset="0"/>
              </a:rPr>
              <a:t>ВП = ЧД-С</a:t>
            </a:r>
          </a:p>
          <a:p>
            <a:endParaRPr lang="uk-UA" sz="2400" dirty="0">
              <a:latin typeface="Times New Roman" charset="0"/>
              <a:ea typeface="Times New Roman" charset="0"/>
              <a:cs typeface="Times New Roman" charset="0"/>
            </a:endParaRPr>
          </a:p>
          <a:p>
            <a:r>
              <a:rPr lang="uk-UA" sz="2400" dirty="0">
                <a:latin typeface="Times New Roman" charset="0"/>
                <a:ea typeface="Times New Roman" charset="0"/>
                <a:cs typeface="Times New Roman" charset="0"/>
              </a:rPr>
              <a:t>ЧД </a:t>
            </a:r>
            <a:r>
              <a:rPr lang="mr-IN" sz="2400" dirty="0">
                <a:latin typeface="Times New Roman" charset="0"/>
                <a:ea typeface="Times New Roman" charset="0"/>
                <a:cs typeface="Times New Roman" charset="0"/>
              </a:rPr>
              <a:t>–</a:t>
            </a:r>
            <a:r>
              <a:rPr lang="uk-UA" sz="2400" dirty="0">
                <a:latin typeface="Times New Roman" charset="0"/>
                <a:ea typeface="Times New Roman" charset="0"/>
                <a:cs typeface="Times New Roman" charset="0"/>
              </a:rPr>
              <a:t> чистий дохід</a:t>
            </a:r>
          </a:p>
          <a:p>
            <a:r>
              <a:rPr lang="uk-UA" sz="2400" dirty="0">
                <a:latin typeface="Times New Roman" charset="0"/>
                <a:ea typeface="Times New Roman" charset="0"/>
                <a:cs typeface="Times New Roman" charset="0"/>
              </a:rPr>
              <a:t>С </a:t>
            </a:r>
            <a:r>
              <a:rPr lang="mr-IN" sz="2400" dirty="0">
                <a:latin typeface="Times New Roman" charset="0"/>
                <a:ea typeface="Times New Roman" charset="0"/>
                <a:cs typeface="Times New Roman" charset="0"/>
              </a:rPr>
              <a:t>–</a:t>
            </a:r>
            <a:r>
              <a:rPr lang="uk-UA" sz="2400" dirty="0">
                <a:latin typeface="Times New Roman" charset="0"/>
                <a:ea typeface="Times New Roman" charset="0"/>
                <a:cs typeface="Times New Roman" charset="0"/>
              </a:rPr>
              <a:t> собівартість реалізованої продукції</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15421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uk-UA" dirty="0">
                <a:latin typeface="Times New Roman" panose="02020603050405020304" pitchFamily="18" charset="0"/>
                <a:ea typeface="Times New Roman" charset="0"/>
                <a:cs typeface="Times New Roman" panose="02020603050405020304" pitchFamily="18" charset="0"/>
              </a:rPr>
              <a:t>Чистий</a:t>
            </a:r>
            <a:r>
              <a:rPr lang="uk-UA" dirty="0">
                <a:latin typeface="Times New Roman" panose="02020603050405020304" pitchFamily="18" charset="0"/>
                <a:cs typeface="Times New Roman" panose="02020603050405020304" pitchFamily="18" charset="0"/>
              </a:rPr>
              <a:t> дохід</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17813" y="2133600"/>
            <a:ext cx="10186800" cy="3777622"/>
          </a:xfrm>
        </p:spPr>
        <p:txBody>
          <a:bodyPr>
            <a:normAutofit/>
          </a:bodyPr>
          <a:lstStyle/>
          <a:p>
            <a:pPr marL="0" indent="0">
              <a:buNone/>
            </a:pPr>
            <a:r>
              <a:rPr lang="uk-UA" sz="2400" dirty="0">
                <a:latin typeface="Times New Roman" charset="0"/>
                <a:ea typeface="Times New Roman" charset="0"/>
                <a:cs typeface="Times New Roman" charset="0"/>
              </a:rPr>
              <a:t>Вираховується з доходу від реалізації продукції непрямі податки, збори, знижки</a:t>
            </a:r>
          </a:p>
          <a:p>
            <a:pPr marL="0" indent="0">
              <a:buNone/>
            </a:pPr>
            <a:endParaRPr lang="uk-UA" sz="2400" dirty="0">
              <a:latin typeface="Times New Roman" charset="0"/>
              <a:ea typeface="Times New Roman" charset="0"/>
              <a:cs typeface="Times New Roman" charset="0"/>
            </a:endParaRPr>
          </a:p>
          <a:p>
            <a:pPr marL="0" indent="0" algn="ctr">
              <a:buNone/>
            </a:pPr>
            <a:r>
              <a:rPr lang="uk-UA" sz="2400" b="1" dirty="0">
                <a:latin typeface="Times New Roman" charset="0"/>
                <a:ea typeface="Times New Roman" charset="0"/>
                <a:cs typeface="Times New Roman" charset="0"/>
              </a:rPr>
              <a:t>ЧД = ВД </a:t>
            </a:r>
            <a:r>
              <a:rPr lang="mr-IN" sz="2400" b="1" dirty="0">
                <a:latin typeface="Times New Roman" charset="0"/>
                <a:ea typeface="Times New Roman" charset="0"/>
                <a:cs typeface="Times New Roman" charset="0"/>
              </a:rPr>
              <a:t>–</a:t>
            </a:r>
            <a:r>
              <a:rPr lang="uk-UA" sz="2400" b="1" dirty="0">
                <a:latin typeface="Times New Roman" charset="0"/>
                <a:ea typeface="Times New Roman" charset="0"/>
                <a:cs typeface="Times New Roman" charset="0"/>
              </a:rPr>
              <a:t> ПДВ </a:t>
            </a:r>
            <a:r>
              <a:rPr lang="mr-IN" sz="2400" b="1" dirty="0">
                <a:latin typeface="Times New Roman" charset="0"/>
                <a:ea typeface="Times New Roman" charset="0"/>
                <a:cs typeface="Times New Roman" charset="0"/>
              </a:rPr>
              <a:t>–</a:t>
            </a:r>
            <a:r>
              <a:rPr lang="uk-UA" sz="2400" b="1" dirty="0">
                <a:latin typeface="Times New Roman" charset="0"/>
                <a:ea typeface="Times New Roman" charset="0"/>
                <a:cs typeface="Times New Roman" charset="0"/>
              </a:rPr>
              <a:t> Акцизний збір </a:t>
            </a:r>
            <a:r>
              <a:rPr lang="mr-IN" sz="2400" b="1" dirty="0">
                <a:latin typeface="Times New Roman" charset="0"/>
                <a:ea typeface="Times New Roman" charset="0"/>
                <a:cs typeface="Times New Roman" charset="0"/>
              </a:rPr>
              <a:t>–</a:t>
            </a:r>
            <a:r>
              <a:rPr lang="uk-UA" sz="2400" b="1" dirty="0">
                <a:latin typeface="Times New Roman" charset="0"/>
                <a:ea typeface="Times New Roman" charset="0"/>
                <a:cs typeface="Times New Roman" charset="0"/>
              </a:rPr>
              <a:t> Інші відрахування</a:t>
            </a:r>
          </a:p>
          <a:p>
            <a:pPr marL="0" indent="0" algn="ctr">
              <a:buNone/>
            </a:pPr>
            <a:endParaRPr lang="uk-UA" sz="2400" dirty="0">
              <a:latin typeface="Times New Roman" charset="0"/>
              <a:ea typeface="Times New Roman" charset="0"/>
              <a:cs typeface="Times New Roman" charset="0"/>
            </a:endParaRPr>
          </a:p>
          <a:p>
            <a:pPr marL="0" indent="0" algn="ctr">
              <a:buNone/>
            </a:pPr>
            <a:endParaRPr lang="uk-UA" sz="2400" dirty="0">
              <a:latin typeface="Times New Roman" charset="0"/>
              <a:ea typeface="Times New Roman" charset="0"/>
              <a:cs typeface="Times New Roman" charset="0"/>
            </a:endParaRPr>
          </a:p>
          <a:p>
            <a:pPr marL="0" indent="0">
              <a:buNone/>
            </a:pPr>
            <a:r>
              <a:rPr lang="uk-UA" sz="2400" dirty="0">
                <a:latin typeface="Times New Roman" charset="0"/>
                <a:ea typeface="Times New Roman" charset="0"/>
                <a:cs typeface="Times New Roman" charset="0"/>
              </a:rPr>
              <a:t>ВД </a:t>
            </a:r>
            <a:r>
              <a:rPr lang="mr-IN" sz="2400" dirty="0">
                <a:latin typeface="Times New Roman" charset="0"/>
                <a:ea typeface="Times New Roman" charset="0"/>
                <a:cs typeface="Times New Roman" charset="0"/>
              </a:rPr>
              <a:t>–</a:t>
            </a:r>
            <a:r>
              <a:rPr lang="uk-UA" sz="2400" dirty="0">
                <a:latin typeface="Times New Roman" charset="0"/>
                <a:ea typeface="Times New Roman" charset="0"/>
                <a:cs typeface="Times New Roman" charset="0"/>
              </a:rPr>
              <a:t> валовий дохід </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923061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503</TotalTime>
  <Words>1372</Words>
  <Application>Microsoft Macintosh PowerPoint</Application>
  <PresentationFormat>Widescreen</PresentationFormat>
  <Paragraphs>245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Times New Roman</vt:lpstr>
      <vt:lpstr>Wingdings 3</vt:lpstr>
      <vt:lpstr>Wisp</vt:lpstr>
      <vt:lpstr>Тема 6. Інвестиційний аналіз проекту </vt:lpstr>
      <vt:lpstr>Інвестиційний проект, його зміст та порядок розробки</vt:lpstr>
      <vt:lpstr>Найчастіше інвестиційний проект – це об’єкт реального інвестування. Інвестиційний проект може бути у формі:</vt:lpstr>
      <vt:lpstr>Кожен проект має містити такі складові: </vt:lpstr>
      <vt:lpstr>Розробка та реалізація інвестиційного проекту (насамперед, виробничого спрямування) проходить тривалий шлях від ідеї до випуску продукції. Цей період прийнято розглядати як цикл інвестиційного проекту або інвестиційний цикл, який охоплює три фази: </vt:lpstr>
      <vt:lpstr>Оцінка проекту</vt:lpstr>
      <vt:lpstr>Показники прибутковості проекту</vt:lpstr>
      <vt:lpstr>Валовий прибуток/збиток</vt:lpstr>
      <vt:lpstr>Чистий дохід</vt:lpstr>
      <vt:lpstr>Прибуток від операційної діяльності</vt:lpstr>
      <vt:lpstr>Прибуток від звичайної діяльності до оподаткування</vt:lpstr>
      <vt:lpstr>Прибуток від звичайної діяльності</vt:lpstr>
      <vt:lpstr>Показники рентабельності проекту</vt:lpstr>
      <vt:lpstr>PowerPoint Presentation</vt:lpstr>
      <vt:lpstr>PowerPoint Presentation</vt:lpstr>
      <vt:lpstr>Показники інвестиційної привабливості</vt:lpstr>
      <vt:lpstr>PowerPoint Presentation</vt:lpstr>
      <vt:lpstr>PowerPoint Presentation</vt:lpstr>
      <vt:lpstr>PowerPoint Presentation</vt:lpstr>
      <vt:lpstr>PowerPoint Presentation</vt:lpstr>
      <vt:lpstr>В таблиці представлений розподіл інвестицій по роках будівництва. Обрати найкращий варіант будівництва при нормі дохідності інвестицій 15% на рік. </vt:lpstr>
      <vt:lpstr>PowerPoint Presentation</vt:lpstr>
      <vt:lpstr>PowerPoint Presentation</vt:lpstr>
      <vt:lpstr>Спочатку розрахуємо вихідні дані за проектом. </vt:lpstr>
      <vt:lpstr>Індекс рентабельності інвестицій (РІ)</vt:lpstr>
      <vt:lpstr>Внутрішня норма доходності (IRR)</vt:lpstr>
      <vt:lpstr> Спочатку виберемо два значення відсоткової ставки для коефіцієнта дисконтування в межах 18 % – і1 = 15 %, і2 = 20 %. Потім визначимо значення NPV15 та NPV20 за допомогою розрахунків у табл.</vt:lpstr>
      <vt:lpstr>Строк окупності</vt:lpstr>
      <vt:lpstr>Спрощений показник строку окупності (без врахування фактору часу)</vt:lpstr>
      <vt:lpstr>Дисконтований термін окупності (DPP)</vt:lpstr>
      <vt:lpstr>Інвестиційний проект характеризується таким потоком платежів, які відносяться до кінця року (див. табл.). Ставка відсотка прийнята для дисконтування і = 10 %. Визначити строк окупності інвестиційного проекту.</vt:lpstr>
      <vt:lpstr>30-19,8 = 10,2; (10,2*12)/10,5=10,2/10,5 *12 =11,7 міс. DPP = 2 р. + 11 міс. = 2 р.11 міс.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6. Інвестиційний аналіз проєкту </dc:title>
  <dc:creator>Marina Delini</dc:creator>
  <cp:lastModifiedBy>Maryna Dielini</cp:lastModifiedBy>
  <cp:revision>19</cp:revision>
  <dcterms:created xsi:type="dcterms:W3CDTF">2020-11-05T07:25:07Z</dcterms:created>
  <dcterms:modified xsi:type="dcterms:W3CDTF">2025-03-07T11:41:45Z</dcterms:modified>
</cp:coreProperties>
</file>