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9261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4408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3172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5905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88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44722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5081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0093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0297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5935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3900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6848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8338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8823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1016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855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95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575E0-7FE5-4B59-BB0C-C284007BC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6925" y="628262"/>
            <a:ext cx="9687687" cy="198430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Основи усного і писемного реферування та анотування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821A0D-59C3-4515-AD8F-54139523F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9" y="4607626"/>
            <a:ext cx="7196447" cy="1463492"/>
          </a:xfrm>
        </p:spPr>
        <p:txBody>
          <a:bodyPr>
            <a:normAutofit fontScale="92500"/>
          </a:bodyPr>
          <a:lstStyle/>
          <a:p>
            <a:pPr algn="r"/>
            <a:r>
              <a:rPr lang="uk-UA" sz="2400" dirty="0"/>
              <a:t>Кандидат педагогічних наук</a:t>
            </a:r>
            <a:r>
              <a:rPr lang="en-US" sz="2400" dirty="0"/>
              <a:t>,</a:t>
            </a:r>
            <a:endParaRPr lang="uk-UA" sz="2400" dirty="0"/>
          </a:p>
          <a:p>
            <a:pPr algn="r"/>
            <a:r>
              <a:rPr lang="uk-UA" sz="2400" dirty="0"/>
              <a:t>доцент, доцент кафедри англійської філології</a:t>
            </a:r>
            <a:endParaRPr lang="en-US" sz="2400" dirty="0"/>
          </a:p>
          <a:p>
            <a:pPr algn="r"/>
            <a:r>
              <a:rPr lang="uk-UA" sz="2400" b="1" i="1" dirty="0"/>
              <a:t>Світлана </a:t>
            </a:r>
            <a:r>
              <a:rPr lang="uk-UA" sz="2400" b="1" i="1" dirty="0" err="1"/>
              <a:t>Качмарчик</a:t>
            </a:r>
            <a:endParaRPr lang="uk-UA" sz="2400" b="1" i="1" dirty="0"/>
          </a:p>
          <a:p>
            <a:pPr algn="ctr"/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75957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7641A-4742-4658-91AF-31A67F0C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Модель реферату наукової статті (3)</a:t>
            </a:r>
            <a:endParaRPr lang="ru-UA" sz="3200" dirty="0">
              <a:latin typeface="Century Gothic" panose="020B0502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AB4481-9FDF-417C-935D-D83B9AD2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3371"/>
            <a:ext cx="8915400" cy="521892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uk-UA" sz="20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Висновок, висновки автора</a:t>
            </a:r>
            <a:endParaRPr lang="ru-UA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Автор приходить до висновку, що... (підводить нас до..., робить висновок, підводить підсумок)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Наприкінці статті підбиваються підсумки (чого?).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 закінчення автор каже, що... (стверджує, що).</a:t>
            </a: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Сутність вищевикладеного зводиться до (наступного)...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Висновки та оцінки референта.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результаті можна (необхідно, хотілося б) сказати (підкреслити, відзначити)... Таким чином, у статті знайшло відображення... (переконливо доведено..., отримали вичерпне освітлення...)...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Оцінюючи роботу загалом, можна стверджувати... Безумовною заслугою автора є...</a:t>
            </a: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Заслуга автора полягає (укладається) (у чому?)...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Основна цінність роботи полягає (укладається) (у чому?)... Перевагою роботи є...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Недоліком роботи є...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 переваг (недоліків) роботи належать...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81342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85E6D5-E8FB-4F28-964E-F25034E75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1" y="572278"/>
            <a:ext cx="8911687" cy="1051249"/>
          </a:xfrm>
        </p:spPr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Модель реферату наукової статті (4)</a:t>
            </a:r>
            <a:endParaRPr lang="ru-UA" sz="3200" dirty="0">
              <a:latin typeface="Century Gothic" panose="020B0502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BC03CA-4318-4618-A756-03842D9FC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449355"/>
            <a:ext cx="9217123" cy="509451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29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Висновок, висновки автора</a:t>
            </a:r>
            <a:endParaRPr lang="uk-UA" sz="29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 теоретичного (практичного) погляду важливо (суттєво)... Викликають заперечення (сумніви)...</a:t>
            </a:r>
            <a:endParaRPr lang="ru-UA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 можна (не) погодитись з...</a:t>
            </a:r>
            <a:endParaRPr lang="ru-UA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Істотним недоліком роботи вважатимуться... У статті під назвою “...”, поміщеної у журналі “...”, № ... за ... рік, викладаються погляди, проблеми, питання...</a:t>
            </a:r>
            <a:endParaRPr lang="ru-UA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Пропонована до уваги читачів стаття (книга, монографія) є детальним (загальним) викладом питань...</a:t>
            </a:r>
            <a:endParaRPr lang="ru-UA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Розглянута стаття присвячена темі (проблемі, питанню...)</a:t>
            </a:r>
            <a:endParaRPr lang="ru-UA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статті розглядаються питання, що мають важливе значення для...</a:t>
            </a:r>
            <a:endParaRPr lang="ru-UA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Актуальність цієї проблеми, за словами автора, визначається тим, що...</a:t>
            </a:r>
            <a:endParaRPr lang="ru-UA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Тема статті (питання, що розглядаються у статті) становить великий інтерес...</a:t>
            </a:r>
            <a:endParaRPr lang="ru-UA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95546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A3A0D-8C76-4273-87A6-6A1D464AD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60784"/>
            <a:ext cx="8911687" cy="802432"/>
          </a:xfrm>
        </p:spPr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Модель реферату наукової статті (5)</a:t>
            </a:r>
            <a:endParaRPr lang="ru-UA" sz="3200" dirty="0">
              <a:latin typeface="Century Gothic" panose="020B0502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B050AC-38D0-49D3-8337-BF4AD0973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163216"/>
            <a:ext cx="9098935" cy="569478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50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Висновок, висновки автора</a:t>
            </a:r>
          </a:p>
          <a:p>
            <a:pPr algn="just">
              <a:lnSpc>
                <a:spcPct val="145000"/>
              </a:lnSpc>
            </a:pPr>
            <a:r>
              <a:rPr lang="uk-U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Основна тема статті відповідає завданням...</a:t>
            </a:r>
            <a:endParaRPr lang="ru-UA" sz="4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Вибір теми статті (дослідження) закономірний, не випадковий.</a:t>
            </a:r>
            <a:endParaRPr lang="ru-UA" sz="4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 початку статті автор дає обґрунтування актуальності теми (проблеми, питання, ідеї).</a:t>
            </a:r>
            <a:endParaRPr lang="ru-UA" sz="4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Потім дається характеристика цілей та завдань дослідження (статті). Розглянута стаття складається із двох (трьох) частин.</a:t>
            </a:r>
            <a:endParaRPr lang="ru-UA" sz="4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Автор дає визначення (порівняльну характеристику, огляд, аналіз)... Потім автор зупиняється на таких проблемах, як (стосується наступних проблем, ставить питання про те, що...)...</a:t>
            </a:r>
            <a:endParaRPr lang="ru-UA" sz="4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Автор докладно зупиняється на історії виникнення (зародження, появи, становлення).</a:t>
            </a:r>
            <a:endParaRPr lang="ru-UA" sz="4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Автор викладає в хронологічній послідовності історію...</a:t>
            </a:r>
            <a:endParaRPr lang="ru-UA" sz="4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Автор докладно (коротко) описує (класифікує, характеризує) факти... Автор доводить справедливість (заперечує щось)...</a:t>
            </a:r>
            <a:endParaRPr lang="ru-UA" sz="4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uk-U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Автор наводить докази справедливості своєї точки зору.</a:t>
            </a:r>
            <a:endParaRPr lang="ru-UA" sz="4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88095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0CD2C-100E-45A7-A224-6020AB3A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8816"/>
            <a:ext cx="8911687" cy="8521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Анотування</a:t>
            </a:r>
            <a:r>
              <a:rPr lang="ru-RU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тексту</a:t>
            </a:r>
            <a:r>
              <a:rPr lang="ru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/>
            </a:r>
            <a:br>
              <a:rPr lang="ru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E0B3BC-528D-4CCC-89D4-7CDF95AAD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3282" y="1101012"/>
            <a:ext cx="9041330" cy="55859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5000"/>
              </a:lnSpc>
              <a:buNone/>
            </a:pPr>
            <a:r>
              <a:rPr lang="uk-UA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Анотація (</a:t>
            </a:r>
            <a:r>
              <a:rPr lang="uk-UA" b="1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annotation</a:t>
            </a:r>
            <a:r>
              <a:rPr lang="uk-UA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(від</a:t>
            </a:r>
            <a:r>
              <a:rPr lang="uk-UA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лат.</a:t>
            </a:r>
            <a:r>
              <a:rPr lang="uk-UA" spc="-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i="1" spc="-25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</a:t>
            </a:r>
            <a:r>
              <a:rPr lang="uk-UA" i="1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nnotatio</a:t>
            </a:r>
            <a:r>
              <a:rPr lang="uk-UA" i="1" spc="-2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–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примітка)</a:t>
            </a:r>
            <a:r>
              <a:rPr lang="uk-UA" spc="-2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–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коротка</a:t>
            </a:r>
            <a:r>
              <a:rPr lang="uk-UA" spc="-20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характеристика</a:t>
            </a:r>
            <a:r>
              <a:rPr lang="uk-UA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друкованого</a:t>
            </a:r>
            <a:r>
              <a:rPr lang="uk-UA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чи</a:t>
            </a:r>
            <a:r>
              <a:rPr lang="uk-UA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рукописного</a:t>
            </a:r>
            <a:r>
              <a:rPr lang="uk-UA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тексту.</a:t>
            </a:r>
            <a:r>
              <a:rPr lang="uk-UA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Анотації</a:t>
            </a:r>
            <a:r>
              <a:rPr lang="uk-UA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своїм</a:t>
            </a:r>
            <a:r>
              <a:rPr lang="uk-UA" spc="8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змістом</a:t>
            </a:r>
            <a:r>
              <a:rPr lang="uk-UA" spc="8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pc="8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кінцевим</a:t>
            </a:r>
            <a:r>
              <a:rPr lang="uk-UA" spc="8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призначенням</a:t>
            </a:r>
            <a:r>
              <a:rPr lang="uk-UA" spc="8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можуть</a:t>
            </a:r>
            <a:r>
              <a:rPr lang="uk-UA" spc="8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бути</a:t>
            </a:r>
            <a:r>
              <a:rPr lang="uk-UA" spc="8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25000"/>
              </a:lnSpc>
            </a:pPr>
            <a:r>
              <a:rPr lang="uk-UA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довідкові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  <a:r>
              <a:rPr lang="uk-UA" spc="8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тоб</a:t>
            </a:r>
            <a:r>
              <a:rPr lang="uk-UA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то такі, що розкривають тематику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документа та повідомляють деякі</a:t>
            </a:r>
            <a:r>
              <a:rPr lang="uk-UA" spc="-2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дані</a:t>
            </a:r>
            <a:r>
              <a:rPr lang="uk-UA" spc="-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</a:t>
            </a:r>
            <a:r>
              <a:rPr lang="uk-UA" spc="-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нього,</a:t>
            </a:r>
            <a:r>
              <a:rPr lang="uk-UA" spc="-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але</a:t>
            </a:r>
            <a:r>
              <a:rPr lang="uk-UA" spc="-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</a:t>
            </a:r>
            <a:r>
              <a:rPr lang="uk-UA" spc="-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цьому</a:t>
            </a:r>
            <a:r>
              <a:rPr lang="uk-UA" spc="-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</a:t>
            </a:r>
            <a:r>
              <a:rPr lang="uk-UA" spc="-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висловлюють</a:t>
            </a:r>
            <a:r>
              <a:rPr lang="uk-UA" spc="-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критичної</a:t>
            </a:r>
            <a:r>
              <a:rPr lang="uk-UA" spc="-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оцінки;</a:t>
            </a:r>
            <a:r>
              <a:rPr lang="uk-UA" spc="-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uk-UA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рекомендовані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тобто такі, які містять оцінку документа з точки зору</a:t>
            </a:r>
            <a:r>
              <a:rPr lang="uk-UA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його</a:t>
            </a:r>
            <a:r>
              <a:rPr lang="uk-UA" spc="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значущості</a:t>
            </a:r>
            <a:r>
              <a:rPr lang="uk-UA" spc="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pc="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певної</a:t>
            </a:r>
            <a:r>
              <a:rPr lang="uk-UA" spc="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категорії</a:t>
            </a:r>
            <a:r>
              <a:rPr lang="uk-UA" spc="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читачів.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 обсягом анотації поділяються на:</a:t>
            </a:r>
          </a:p>
          <a:p>
            <a:pPr algn="just">
              <a:lnSpc>
                <a:spcPct val="125000"/>
              </a:lnSpc>
            </a:pPr>
            <a:r>
              <a:rPr lang="uk-UA" b="1" dirty="0">
                <a:solidFill>
                  <a:srgbClr val="7030A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загальні</a:t>
            </a:r>
            <a:r>
              <a:rPr lang="uk-UA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які характеризують документ у цілому і розраховані на широке коло читачів та </a:t>
            </a:r>
          </a:p>
          <a:p>
            <a:pPr algn="just">
              <a:lnSpc>
                <a:spcPct val="125000"/>
              </a:lnSpc>
            </a:pPr>
            <a:r>
              <a:rPr lang="uk-UA" b="1" dirty="0">
                <a:solidFill>
                  <a:srgbClr val="7030A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спеціалізовані</a:t>
            </a:r>
            <a:r>
              <a:rPr lang="uk-UA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ті, які розкривають документ виключно для вузького кола фахівців. 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Вони можуть бути короткими (декілька фраз) та більш розгорнутими, але і в цьому разі вони подають у стислій формі лише найголовніші висновки та положення документів. В анотації вказують лише суттєві ознаки змісту статті, тобто такі, що дають змогу виявити його новизну та практичне значення, вирізнити його серед інших, близьких за тематикою та призначенням.</a:t>
            </a:r>
            <a:endParaRPr lang="ru-UA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endParaRPr lang="ru-UA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1013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0642D-8862-45EE-B72A-690923B9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Структура анотації</a:t>
            </a:r>
            <a:r>
              <a:rPr lang="ru-UA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/>
            </a:r>
            <a:br>
              <a:rPr lang="ru-UA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54D4ED-E508-40A9-92F1-3846EEED7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06286"/>
            <a:ext cx="8915400" cy="5312228"/>
          </a:xfrm>
        </p:spPr>
        <p:txBody>
          <a:bodyPr>
            <a:normAutofit/>
          </a:bodyPr>
          <a:lstStyle/>
          <a:p>
            <a:pPr marR="1764030" algn="just">
              <a:lnSpc>
                <a:spcPct val="125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16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Вступна частина</a:t>
            </a: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яка включає вихідні дані: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5000"/>
              </a:lnSpc>
              <a:spcBef>
                <a:spcPts val="3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Char char="–"/>
            </a:pPr>
            <a:r>
              <a:rPr lang="uk-U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назву статті;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5000"/>
              </a:lnSpc>
              <a:spcBef>
                <a:spcPts val="3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Char char="–"/>
            </a:pPr>
            <a:r>
              <a:rPr lang="uk-U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прізвище та ім'я автора українською мовою;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5000"/>
              </a:lnSpc>
              <a:spcBef>
                <a:spcPts val="3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Char char="–"/>
            </a:pPr>
            <a:r>
              <a:rPr lang="uk-U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назву статті, прізвище та ім'я мовою оригіналу;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5000"/>
              </a:lnSpc>
              <a:spcBef>
                <a:spcPts val="3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Char char="–"/>
            </a:pPr>
            <a:r>
              <a:rPr lang="uk-U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назву журналу або книги, видавництво мовою оригіналу;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5000"/>
              </a:lnSpc>
              <a:spcBef>
                <a:spcPts val="3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Char char="–"/>
            </a:pPr>
            <a:r>
              <a:rPr lang="uk-U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рік, місяць, число, номер періодичного видання;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5000"/>
              </a:lnSpc>
              <a:spcBef>
                <a:spcPts val="3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Char char="–"/>
            </a:pPr>
            <a:r>
              <a:rPr lang="uk-U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кількість сторінок.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  <a:tabLst>
                <a:tab pos="520700" algn="l"/>
              </a:tabLst>
            </a:pPr>
            <a:r>
              <a:rPr lang="uk-UA" sz="16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Основна частина</a:t>
            </a: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в якій:</a:t>
            </a:r>
          </a:p>
          <a:p>
            <a:pPr algn="just">
              <a:lnSpc>
                <a:spcPct val="125000"/>
              </a:lnSpc>
              <a:spcBef>
                <a:spcPts val="30"/>
              </a:spcBef>
              <a:buSzPts val="1100"/>
              <a:buFont typeface="Times New Roman" panose="02020603050405020304" pitchFamily="18" charset="0"/>
              <a:buChar char="–"/>
              <a:tabLst>
                <a:tab pos="520700" algn="l"/>
              </a:tabLst>
            </a:pP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формулюється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тематичне поле (проблематика), до якого належить стаття;</a:t>
            </a:r>
          </a:p>
          <a:p>
            <a:pPr algn="just">
              <a:lnSpc>
                <a:spcPct val="125000"/>
              </a:lnSpc>
              <a:spcBef>
                <a:spcPts val="30"/>
              </a:spcBef>
              <a:buSzPts val="1100"/>
              <a:buFont typeface="Times New Roman" panose="02020603050405020304" pitchFamily="18" charset="0"/>
              <a:buChar char="–"/>
              <a:tabLst>
                <a:tab pos="520700" algn="l"/>
              </a:tabLst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окреслюються основні питання статті;</a:t>
            </a:r>
          </a:p>
          <a:p>
            <a:pPr algn="just">
              <a:lnSpc>
                <a:spcPct val="125000"/>
              </a:lnSpc>
              <a:spcBef>
                <a:spcPts val="30"/>
              </a:spcBef>
              <a:buSzPts val="1100"/>
              <a:buFont typeface="Times New Roman" panose="02020603050405020304" pitchFamily="18" charset="0"/>
              <a:buChar char="–"/>
              <a:tabLst>
                <a:tab pos="520700" algn="l"/>
              </a:tabLst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визначається головна проблема, дається її дуже стисла характеристика та задум автора статті.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uk-UA" sz="16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Заключна частина</a:t>
            </a:r>
            <a:r>
              <a:rPr lang="uk-UA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яка містить:</a:t>
            </a:r>
            <a:endParaRPr lang="ru-UA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125000"/>
              </a:lnSpc>
              <a:spcBef>
                <a:spcPts val="30"/>
              </a:spcBef>
              <a:buSzPts val="1100"/>
              <a:buFont typeface="Times New Roman" panose="02020603050405020304" pitchFamily="18" charset="0"/>
              <a:buChar char="–"/>
              <a:tabLst>
                <a:tab pos="520700" algn="l"/>
              </a:tabLs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висновок автора про статтю в цілому;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125000"/>
              </a:lnSpc>
              <a:spcBef>
                <a:spcPts val="30"/>
              </a:spcBef>
              <a:buSzPts val="1100"/>
              <a:buFont typeface="Times New Roman" panose="02020603050405020304" pitchFamily="18" charset="0"/>
              <a:buChar char="–"/>
              <a:tabLst>
                <a:tab pos="520700" algn="l"/>
              </a:tabLs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посилання на адресата статті.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13389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70B72-C227-42D3-953B-D749FB61A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3041"/>
          </a:xfrm>
        </p:spPr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Вимоги до змісту анотації та реферату</a:t>
            </a:r>
            <a:endParaRPr lang="ru-UA" sz="3200" dirty="0">
              <a:latin typeface="Century Gothic" panose="020B0502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9A715-18C4-498E-BDB9-A30ADD813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4630"/>
            <a:ext cx="8915400" cy="34150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5000"/>
              </a:lnSpc>
              <a:buNone/>
            </a:pP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Вимоги</a:t>
            </a:r>
            <a:r>
              <a:rPr lang="uk-UA" sz="2100" spc="-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2100" spc="-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змісту</a:t>
            </a:r>
            <a:r>
              <a:rPr lang="uk-UA" sz="2100" spc="-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анотації</a:t>
            </a:r>
            <a:r>
              <a:rPr lang="uk-UA" sz="2100" spc="-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100" spc="-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реферату</a:t>
            </a:r>
            <a:r>
              <a:rPr lang="uk-UA" sz="2100" spc="-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пов'язані</a:t>
            </a:r>
            <a:r>
              <a:rPr lang="uk-UA" sz="2100" spc="-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2100" spc="-2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різним</a:t>
            </a:r>
            <a:r>
              <a:rPr lang="uk-UA" sz="2100" spc="-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призначенням</a:t>
            </a:r>
            <a:r>
              <a:rPr lang="uk-UA" sz="21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цих</a:t>
            </a:r>
            <a:r>
              <a:rPr lang="uk-UA" sz="2100" spc="-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документів.</a:t>
            </a:r>
            <a:r>
              <a:rPr lang="uk-UA" sz="21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Анотація</a:t>
            </a:r>
            <a:r>
              <a:rPr lang="uk-UA" sz="2100" spc="-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–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це</a:t>
            </a:r>
            <a:r>
              <a:rPr lang="uk-UA" sz="2100" spc="-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лише</a:t>
            </a:r>
            <a:r>
              <a:rPr lang="uk-UA" sz="21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повідом</a:t>
            </a:r>
            <a:r>
              <a:rPr lang="uk-UA" sz="2100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лення</a:t>
            </a:r>
            <a:r>
              <a:rPr lang="uk-UA" sz="21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</a:t>
            </a:r>
            <a:r>
              <a:rPr lang="uk-UA" sz="2100" spc="-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існування</a:t>
            </a:r>
            <a:r>
              <a:rPr lang="uk-UA" sz="21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документа</a:t>
            </a:r>
            <a:r>
              <a:rPr lang="uk-UA" sz="2100" spc="-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певного</a:t>
            </a:r>
            <a:r>
              <a:rPr lang="uk-UA" sz="21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змісту,</a:t>
            </a:r>
            <a:r>
              <a:rPr lang="uk-UA" sz="2100" spc="-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</a:t>
            </a:r>
            <a:r>
              <a:rPr lang="uk-UA" sz="21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2100" spc="-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рефераті</a:t>
            </a:r>
            <a:r>
              <a:rPr lang="uk-UA" sz="2100" i="1" spc="-5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подається зміст документа з характеристикою методів дослідження, з фактичними даними та висновками. 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sz="2100" u="sng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 анотуванні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основне завдання полягає в умінні лаконічно узагальнити зміст документа чи статті. 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sz="2100" u="sng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Реферування</a:t>
            </a:r>
            <a:r>
              <a:rPr lang="uk-UA" sz="2100" spc="-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ж</a:t>
            </a:r>
            <a:r>
              <a:rPr lang="uk-UA" sz="21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має</a:t>
            </a:r>
            <a:r>
              <a:rPr lang="uk-UA" sz="2100" spc="-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21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меті</a:t>
            </a:r>
            <a:r>
              <a:rPr lang="uk-UA" sz="2100" spc="-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володіння</a:t>
            </a:r>
            <a:r>
              <a:rPr lang="uk-UA" sz="21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майстерністю</a:t>
            </a:r>
            <a:r>
              <a:rPr lang="uk-UA" sz="21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скорочення</a:t>
            </a:r>
            <a:r>
              <a:rPr lang="uk-UA" sz="2100" spc="-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тексту</a:t>
            </a:r>
            <a:r>
              <a:rPr lang="uk-UA" sz="2100" spc="-20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первинного</a:t>
            </a:r>
            <a:r>
              <a:rPr lang="uk-UA" sz="2100" spc="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1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документа.</a:t>
            </a:r>
            <a:endParaRPr lang="ru-UA" sz="21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9394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418FD-667F-4491-AD4F-0735A3EC4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Лексико-граматичні особливості анотації</a:t>
            </a:r>
            <a:r>
              <a:rPr lang="ru-UA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/>
            </a:r>
            <a:br>
              <a:rPr lang="ru-UA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43EDB9-AB62-4934-9433-AB0717DB6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3054"/>
            <a:ext cx="8915400" cy="3229948"/>
          </a:xfrm>
        </p:spPr>
        <p:txBody>
          <a:bodyPr/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вживання</a:t>
            </a:r>
            <a:r>
              <a:rPr lang="uk-UA" sz="20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складних</a:t>
            </a:r>
            <a:r>
              <a:rPr lang="uk-UA" sz="20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(складносурядних</a:t>
            </a:r>
            <a:r>
              <a:rPr lang="uk-UA" sz="20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000" spc="-6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складнопідрядних) </a:t>
            </a:r>
            <a:r>
              <a:rPr lang="uk-UA" sz="2000" spc="-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речень;</a:t>
            </a:r>
            <a:endParaRPr lang="ru-UA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вживання</a:t>
            </a:r>
            <a:r>
              <a:rPr lang="uk-UA" sz="2000" spc="-6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дієприкметникових</a:t>
            </a:r>
            <a:r>
              <a:rPr lang="uk-UA" sz="2000" spc="-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000" spc="-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дієприслівникових</a:t>
            </a:r>
            <a:r>
              <a:rPr lang="uk-UA" sz="20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spc="-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зворотів;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ru-UA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вживання</a:t>
            </a:r>
            <a:r>
              <a:rPr lang="uk-UA" sz="2000" spc="-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пасивного</a:t>
            </a:r>
            <a:r>
              <a:rPr lang="uk-UA" sz="2000" spc="-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стану</a:t>
            </a:r>
            <a:r>
              <a:rPr lang="uk-UA" sz="2000" spc="-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spc="-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дієслів;</a:t>
            </a:r>
            <a:endParaRPr lang="ru-UA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вживання</a:t>
            </a:r>
            <a:r>
              <a:rPr lang="uk-UA" sz="20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кліше,</a:t>
            </a:r>
            <a:r>
              <a:rPr lang="uk-UA" sz="20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тобто</a:t>
            </a:r>
            <a:r>
              <a:rPr lang="uk-UA" sz="20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часто</a:t>
            </a:r>
            <a:r>
              <a:rPr lang="uk-UA" sz="20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вживаних</a:t>
            </a:r>
            <a:r>
              <a:rPr lang="uk-UA" sz="20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0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мета</a:t>
            </a:r>
            <a:r>
              <a:rPr lang="uk-UA" sz="20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текстах</a:t>
            </a:r>
            <a:r>
              <a:rPr lang="uk-UA" sz="20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слів</a:t>
            </a:r>
            <a:r>
              <a:rPr lang="uk-UA" sz="20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 </a:t>
            </a:r>
            <a:r>
              <a:rPr lang="uk-UA" sz="2000" spc="-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словосполучень.</a:t>
            </a:r>
            <a:endParaRPr lang="ru-UA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20102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04825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Д</a:t>
            </a:r>
            <a:r>
              <a:rPr lang="uk-UA" sz="4400" dirty="0" smtClean="0">
                <a:solidFill>
                  <a:srgbClr val="FF0000"/>
                </a:solidFill>
              </a:rPr>
              <a:t>ЯКУЮ ЗА ПЕРЕГЛЯД ТА АКТИВНУ УЧАСТЬ У ДИСКУСІЇ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4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0EA12-F93E-43E0-AFDF-C7DCA35E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427" y="447870"/>
            <a:ext cx="9640186" cy="118450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>
                <a:effectLst/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Документальні</a:t>
            </a:r>
            <a:r>
              <a:rPr lang="uk-UA" sz="4000" spc="45" dirty="0">
                <a:effectLst/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effectLst/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джерела</a:t>
            </a:r>
            <a:r>
              <a:rPr lang="uk-UA" sz="4000" spc="50" dirty="0">
                <a:effectLst/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effectLst/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наукової</a:t>
            </a:r>
            <a:r>
              <a:rPr lang="uk-UA" sz="4000" spc="45" dirty="0">
                <a:effectLst/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effectLst/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інформації</a:t>
            </a:r>
            <a:r>
              <a:rPr lang="ru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/>
            </a:r>
            <a:br>
              <a:rPr lang="ru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E1DEF9-95A6-4F92-8944-0A5288B40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813" y="1632373"/>
            <a:ext cx="9200799" cy="5124687"/>
          </a:xfrm>
        </p:spPr>
        <p:txBody>
          <a:bodyPr>
            <a:noAutofit/>
          </a:bodyPr>
          <a:lstStyle/>
          <a:p>
            <a:pPr algn="just">
              <a:lnSpc>
                <a:spcPct val="125000"/>
              </a:lnSpc>
            </a:pPr>
            <a:r>
              <a:rPr lang="uk-UA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Первинні: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монографії</a:t>
            </a:r>
            <a:r>
              <a:rPr lang="uk-UA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збірники</a:t>
            </a:r>
            <a:endParaRPr lang="uk-UA" spc="-55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матеріали</a:t>
            </a:r>
            <a:r>
              <a:rPr lang="uk-UA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наукових</a:t>
            </a:r>
            <a:r>
              <a:rPr lang="uk-UA" spc="-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конференцій</a:t>
            </a:r>
            <a:r>
              <a:rPr lang="uk-UA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журнали</a:t>
            </a:r>
            <a:r>
              <a:rPr lang="uk-UA" spc="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статті</a:t>
            </a:r>
            <a:endParaRPr lang="uk-UA" spc="3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газети</a:t>
            </a:r>
            <a:r>
              <a:rPr lang="uk-UA" spc="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pc="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інші</a:t>
            </a:r>
            <a:r>
              <a:rPr lang="uk-UA" spc="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видання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Вторинні: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реферат</a:t>
            </a:r>
            <a:endParaRPr lang="uk-UA" spc="-4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uk-UA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анотація</a:t>
            </a:r>
            <a:r>
              <a:rPr lang="uk-UA" spc="-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9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1D461E-0153-4BC7-9C48-5AF04C783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Реферування тексту</a:t>
            </a:r>
            <a:r>
              <a:rPr lang="ru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/>
            </a:r>
            <a:br>
              <a:rPr lang="ru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90E30D-E100-45BD-A375-DF5521FB7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6833"/>
            <a:ext cx="8915400" cy="4194389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uk-UA" sz="1800" b="1" i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Реферат</a:t>
            </a:r>
            <a:r>
              <a:rPr lang="uk-UA" sz="1800" b="1" i="1" spc="5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b="1" i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uk-UA" sz="1800" b="1" i="1" dirty="0" err="1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abstract</a:t>
            </a:r>
            <a:r>
              <a:rPr lang="uk-UA" sz="1800" b="1" i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  <a:r>
              <a:rPr lang="uk-UA" sz="1800" b="1" i="1" spc="5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b="1" i="1" dirty="0" err="1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synopsis</a:t>
            </a:r>
            <a:r>
              <a:rPr lang="uk-UA" sz="1800" b="1" i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  <a:r>
              <a:rPr lang="uk-UA" sz="1800" b="1" i="1" spc="5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b="1" i="1" dirty="0" err="1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paper</a:t>
            </a:r>
            <a:r>
              <a:rPr lang="uk-UA" sz="1800" b="1" i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  <a:r>
              <a:rPr lang="uk-UA" sz="1800" b="1" i="1" spc="5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b="1" i="1" dirty="0" err="1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essay</a:t>
            </a:r>
            <a:r>
              <a:rPr lang="uk-UA" sz="1800" b="1" i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r>
              <a:rPr lang="uk-UA" sz="1800" b="1" i="1" spc="5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(від</a:t>
            </a:r>
            <a:r>
              <a:rPr lang="uk-UA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лат.</a:t>
            </a:r>
            <a:r>
              <a:rPr lang="uk-UA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i="1" spc="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</a:t>
            </a:r>
            <a:r>
              <a:rPr lang="uk-UA" sz="1800" i="1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efеrо</a:t>
            </a:r>
            <a:r>
              <a:rPr lang="uk-UA" i="1" spc="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– </a:t>
            </a:r>
            <a:r>
              <a:rPr lang="uk-UA" sz="1800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повідомляю)</a:t>
            </a:r>
            <a:r>
              <a:rPr lang="en-US" spc="-5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– </a:t>
            </a:r>
            <a:r>
              <a:rPr lang="uk-UA" sz="1800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короткий</a:t>
            </a:r>
            <a:r>
              <a:rPr lang="uk-UA" sz="18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виклад</a:t>
            </a:r>
            <a:r>
              <a:rPr lang="uk-UA" sz="18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18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письмовій</a:t>
            </a:r>
            <a:r>
              <a:rPr lang="uk-UA" sz="18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формі</a:t>
            </a:r>
            <a:r>
              <a:rPr lang="uk-UA" sz="18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або</a:t>
            </a:r>
            <a:r>
              <a:rPr lang="uk-UA" sz="18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18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вигляді</a:t>
            </a:r>
            <a:r>
              <a:rPr lang="uk-UA" sz="1800" spc="-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доповіді.</a:t>
            </a:r>
            <a:endParaRPr lang="en-US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Реферат дає опис первинного документа, повідомляє про наявність відповідних первинних документів, також є джерелом отримання довідкових даних і самостійним засобом наукової інформації.</a:t>
            </a:r>
          </a:p>
          <a:p>
            <a:pPr algn="just">
              <a:lnSpc>
                <a:spcPct val="125000"/>
              </a:lnSpc>
            </a:pPr>
            <a:r>
              <a:rPr lang="uk-UA" sz="1800" b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Мета реферату 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 дати читачеві повне уявлення про порушені в першоджерелі проблеми і при цьому звільнити користувача від необхідності повного перекладу першоджерела.</a:t>
            </a:r>
            <a:endParaRPr lang="ru-UA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4868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FBC823-908F-4EF7-811D-88DDF0EC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8551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Функції реферату</a:t>
            </a:r>
            <a:endParaRPr lang="ru-UA" sz="4000" dirty="0">
              <a:latin typeface="Century Gothic" panose="020B0502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8B3DDC-72A3-41F3-9B87-0C6790C4A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735494"/>
            <a:ext cx="8915400" cy="3777622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uk-UA" sz="20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дати відповідь на питання щодо основної інформації, закладеної в </a:t>
            </a:r>
            <a:r>
              <a:rPr lang="uk-UA" sz="2000" spc="-5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автеничному</a:t>
            </a:r>
            <a:r>
              <a:rPr lang="uk-UA" sz="20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документі чи статті;</a:t>
            </a:r>
            <a:endParaRPr lang="ru-UA" sz="20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z="20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надати опис первинного документа;</a:t>
            </a:r>
            <a:endParaRPr lang="ru-UA" sz="20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z="20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повідомляти про появу чи наявність відповідних первинних документів;</a:t>
            </a:r>
            <a:endParaRPr lang="ru-UA" sz="20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z="20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бути джерелом збереження довідкових даних.</a:t>
            </a:r>
            <a:endParaRPr lang="ru-UA" sz="20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26247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00FC71-AB36-4CB7-BDEC-118E2695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Спільні риси рефератів різних форм</a:t>
            </a:r>
            <a:endParaRPr lang="ru-UA" dirty="0">
              <a:latin typeface="Century Gothic" panose="020B0502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006D46-DC17-4483-8B9E-CEFA4FC5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1478"/>
            <a:ext cx="8915400" cy="4119744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uk-UA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 рефераті не використовують докази та історичні екскурси. </a:t>
            </a:r>
            <a:endParaRPr lang="en-US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Матеріал подається у формі консультацій або опису фактів. </a:t>
            </a:r>
            <a:endParaRPr lang="en-US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Інформація викладається точно, коротко, без перекручувань та суб'єктивних оцінок.</a:t>
            </a:r>
            <a:endParaRPr lang="en-US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Стислість досягається в основному за рахунок використання комунікативних кліше, лексичного мінімуму, а також іноді й використання нетекстових засобів </a:t>
            </a:r>
            <a:r>
              <a:rPr lang="uk-UA" spc="-5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лаконізації</a:t>
            </a:r>
            <a:r>
              <a:rPr lang="uk-UA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мови (таблиці, ілюстрації). </a:t>
            </a:r>
            <a:endParaRPr lang="ru-UA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64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644AE-FE7C-40F5-9B36-EDE03677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Основні елементу реферату</a:t>
            </a:r>
            <a:r>
              <a:rPr lang="ru-UA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/>
            </a:r>
            <a:br>
              <a:rPr lang="ru-UA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290285-062E-45C6-B3B0-2C474E9BF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55576"/>
            <a:ext cx="8915400" cy="445564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5000"/>
              </a:lnSpc>
            </a:pPr>
            <a:r>
              <a:rPr lang="uk-UA" sz="19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бібліографічний опис первинного документа (статті, доповіді, тексту);</a:t>
            </a:r>
            <a:endParaRPr lang="ru-UA" sz="19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z="19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сам текст реферату;</a:t>
            </a:r>
            <a:endParaRPr lang="ru-UA" sz="19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z="19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довідкові дані та примітки.</a:t>
            </a:r>
          </a:p>
          <a:p>
            <a:pPr marL="0" indent="0" algn="ctr">
              <a:lnSpc>
                <a:spcPct val="125000"/>
              </a:lnSpc>
              <a:buNone/>
            </a:pPr>
            <a:r>
              <a:rPr lang="uk-UA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Текст реферату рекомендують будувати за таким планом: </a:t>
            </a:r>
            <a:endParaRPr lang="ru-UA" sz="35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мета та методика вивчення;</a:t>
            </a:r>
            <a:endParaRPr lang="ru-UA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конкретні дані про предмет вивчення; </a:t>
            </a:r>
            <a:endParaRPr lang="ru-UA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часові характеристики;</a:t>
            </a:r>
            <a:endParaRPr lang="ru-UA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результати та висновки.</a:t>
            </a:r>
            <a:endParaRPr lang="ru-UA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951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5F8D3-4876-4FB2-99AB-6C245362F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Розподіл матеріалу для реферування</a:t>
            </a:r>
            <a:endParaRPr lang="ru-UA" sz="3200" dirty="0">
              <a:latin typeface="Century Gothic" panose="020B0502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C6F1B4-69FA-48DB-BCBA-1F7658F7F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8882"/>
            <a:ext cx="8915400" cy="4584440"/>
          </a:xfrm>
        </p:spPr>
        <p:txBody>
          <a:bodyPr>
            <a:normAutofit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виділення найбільш важливих повідомлень, що вимагають точного та повного відображення у рефераті;</a:t>
            </a:r>
            <a:endParaRPr lang="ru-UA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виділення другорядної інформації, яку слід передати у скороченому вигляді;</a:t>
            </a:r>
            <a:endParaRPr lang="ru-UA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виділення незначної інформації, яку можна опустити.</a:t>
            </a:r>
            <a:endParaRPr lang="uk-UA" sz="3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uk-U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Складання</a:t>
            </a:r>
            <a:r>
              <a:rPr lang="uk-U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 </a:t>
            </a:r>
            <a:r>
              <a:rPr lang="uk-U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реферату</a:t>
            </a:r>
          </a:p>
          <a:p>
            <a:pPr marL="0" indent="0">
              <a:lnSpc>
                <a:spcPct val="125000"/>
              </a:lnSpc>
              <a:spcBef>
                <a:spcPct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Текст реферату рекомендується будувати за таким планом:</a:t>
            </a:r>
            <a:endParaRPr lang="ru-UA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r>
              <a:rPr lang="uk-UA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Вступна частина</a:t>
            </a:r>
          </a:p>
          <a:p>
            <a:pPr>
              <a:lnSpc>
                <a:spcPct val="125000"/>
              </a:lnSpc>
            </a:pPr>
            <a:r>
              <a:rPr lang="uk-UA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Описова частина</a:t>
            </a:r>
          </a:p>
          <a:p>
            <a:pPr>
              <a:lnSpc>
                <a:spcPct val="125000"/>
              </a:lnSpc>
            </a:pPr>
            <a:r>
              <a:rPr lang="uk-UA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Заключна частина</a:t>
            </a:r>
            <a:endParaRPr lang="uk-UA" b="1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1451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13EA4-16DA-4957-9A3F-14980385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Модель реферату наукової статті (1)</a:t>
            </a:r>
            <a:r>
              <a:rPr lang="ru-UA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/>
            </a:r>
            <a:br>
              <a:rPr lang="ru-UA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160548-2E4C-43AB-837B-1F8A89087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9119"/>
            <a:ext cx="8915400" cy="497632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uk-UA" sz="32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Вступна частина реферату</a:t>
            </a:r>
            <a:endParaRPr lang="ru-UA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uk-UA" sz="2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статті “...”, що в журналі “...” № ... за ... рік, розглядаються питання (проблеми, шляхи, методи)…</a:t>
            </a:r>
            <a:endParaRPr lang="ru-UA" sz="2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uk-UA" sz="2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Автор статті – відомий вчений...</a:t>
            </a:r>
            <a:endParaRPr lang="ru-UA" sz="2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uk-UA" sz="2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Стаття називається (під назвою..., під заголовком.., опублікована в...)…</a:t>
            </a:r>
            <a:endParaRPr lang="ru-UA" sz="2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uk-UA" sz="2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Тема статті, її загальна характеристика.</a:t>
            </a:r>
            <a:endParaRPr lang="ru-UA" sz="2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uk-UA" sz="2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Тема статті (стаття на тему..., стаття присвячена темі (проблемі, питанню)...)... Стаття є узагальненням (виклад, опис, аналіз, огляд)…</a:t>
            </a:r>
            <a:endParaRPr lang="ru-UA" sz="2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uk-UA" sz="2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Проблеми статті.</a:t>
            </a:r>
            <a:endParaRPr lang="ru-UA" sz="2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uk-UA" sz="2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статті йдеться (про що?) (говориться (про що?)…, розглядається (що?)…, дається оцінка (чому? чого?)…, аналіз (чого?)…, виклад (чого?)…). ..</a:t>
            </a:r>
            <a:endParaRPr lang="ru-UA" sz="2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uk-UA" sz="2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Сутність проблеми зводиться до (до чого?)…, полягає (у чому?).</a:t>
            </a:r>
            <a:endParaRPr lang="ru-UA" sz="2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44091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94EEF-78A2-462A-9914-EB7113C2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04327"/>
            <a:ext cx="8911687" cy="1500673"/>
          </a:xfrm>
        </p:spPr>
        <p:txBody>
          <a:bodyPr/>
          <a:lstStyle/>
          <a:p>
            <a:pPr algn="ctr"/>
            <a:r>
              <a:rPr lang="uk-UA" sz="3200" dirty="0">
                <a:latin typeface="Century Gothic" panose="020B0502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Модель реферату наукової статті (2)</a:t>
            </a:r>
            <a:endParaRPr lang="ru-UA" sz="3200" dirty="0">
              <a:latin typeface="Century Gothic" panose="020B0502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2107AE-2239-40B8-97F9-F4B84633E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841" y="1175657"/>
            <a:ext cx="9249747" cy="562947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uk-UA" sz="20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Композиція статті</a:t>
            </a:r>
            <a:endParaRPr lang="ru-UA" sz="2000" b="1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Стаття ділиться на … частини (складається з … частин, починається (з чого?) …, закінчується (чим?)).</a:t>
            </a:r>
            <a:endParaRPr lang="ru-UA" sz="1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Опис основного змісту статті.</a:t>
            </a:r>
            <a:endParaRPr lang="ru-UA" sz="1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вступі </a:t>
            </a:r>
            <a:r>
              <a:rPr lang="uk-UA" sz="1600" spc="-5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формулюється</a:t>
            </a: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(що?) (дається визначення (чого?)…)… На початку статті визначається (викладається) мета (завдання)...</a:t>
            </a:r>
            <a:endParaRPr lang="ru-UA" sz="1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Далі дається загальна характеристика проблеми (глав, частин), дослідження, статті.</a:t>
            </a:r>
            <a:endParaRPr lang="ru-UA" sz="1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статті автор ставить (зачіпає, висвітлює) такі проблеми (зупиняється (на чому?) стосується (чого?))…</a:t>
            </a:r>
            <a:endParaRPr lang="ru-UA" sz="1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 основній частині викладається (що?)…, наводиться аргументація (на користь чого? проти чого?)…, дається узагальнення (чого?)…, (науковий опис (чого?)...</a:t>
            </a:r>
            <a:endParaRPr lang="ru-UA" sz="1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статті також порушено такі питання, як...</a:t>
            </a:r>
            <a:endParaRPr lang="ru-UA" sz="1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Автор наводить (посилається на) приклад (и) (факти, цифри, дані), що підтверджують (ілюструють) його положення.</a:t>
            </a:r>
            <a:endParaRPr lang="ru-UA" sz="1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1600" spc="-5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статті наводиться...</a:t>
            </a:r>
            <a:endParaRPr lang="ru-UA" sz="1600" spc="-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UA" sz="1400" dirty="0"/>
          </a:p>
        </p:txBody>
      </p:sp>
    </p:spTree>
    <p:extLst>
      <p:ext uri="{BB962C8B-B14F-4D97-AF65-F5344CB8AC3E}">
        <p14:creationId xmlns:p14="http://schemas.microsoft.com/office/powerpoint/2010/main" val="136511135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1415</Words>
  <Application>Microsoft Office PowerPoint</Application>
  <PresentationFormat>Широкоэкранный</PresentationFormat>
  <Paragraphs>137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Cambria</vt:lpstr>
      <vt:lpstr>Century Gothic</vt:lpstr>
      <vt:lpstr>Times New Roman</vt:lpstr>
      <vt:lpstr>Wingdings</vt:lpstr>
      <vt:lpstr>Wingdings 3</vt:lpstr>
      <vt:lpstr>Легкий дым</vt:lpstr>
      <vt:lpstr>Основи усного і писемного реферування та анотування</vt:lpstr>
      <vt:lpstr>Документальні джерела наукової інформації </vt:lpstr>
      <vt:lpstr> Реферування тексту </vt:lpstr>
      <vt:lpstr>Функції реферату</vt:lpstr>
      <vt:lpstr>Спільні риси рефератів різних форм</vt:lpstr>
      <vt:lpstr>Основні елементу реферату </vt:lpstr>
      <vt:lpstr>Розподіл матеріалу для реферування</vt:lpstr>
      <vt:lpstr>Модель реферату наукової статті (1) </vt:lpstr>
      <vt:lpstr>Модель реферату наукової статті (2)</vt:lpstr>
      <vt:lpstr>Модель реферату наукової статті (3)</vt:lpstr>
      <vt:lpstr>Модель реферату наукової статті (4)</vt:lpstr>
      <vt:lpstr>Модель реферату наукової статті (5)</vt:lpstr>
      <vt:lpstr>Анотування тексту </vt:lpstr>
      <vt:lpstr>Структура анотації </vt:lpstr>
      <vt:lpstr>Вимоги до змісту анотації та реферату</vt:lpstr>
      <vt:lpstr>Лексико-граматичні особливості анотації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English for postgraduate research</dc:title>
  <dc:creator>Svetlanka</dc:creator>
  <cp:lastModifiedBy>Svetlanka</cp:lastModifiedBy>
  <cp:revision>30</cp:revision>
  <cp:lastPrinted>2022-09-09T16:27:21Z</cp:lastPrinted>
  <dcterms:created xsi:type="dcterms:W3CDTF">2022-09-03T09:17:16Z</dcterms:created>
  <dcterms:modified xsi:type="dcterms:W3CDTF">2023-09-02T09:57:29Z</dcterms:modified>
</cp:coreProperties>
</file>