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5" r:id="rId4"/>
    <p:sldId id="276" r:id="rId5"/>
    <p:sldId id="277" r:id="rId6"/>
    <p:sldId id="278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FB45D9-6CC4-4615-B080-B9CE0823E92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01935BC7-C851-4A43-B214-2D3B5E73AAFE}">
      <dgm:prSet/>
      <dgm:spPr/>
      <dgm:t>
        <a:bodyPr/>
        <a:lstStyle/>
        <a:p>
          <a:pPr rtl="0"/>
          <a:r>
            <a:rPr lang="uk-UA" smtClean="0"/>
            <a:t>ризик, який необхідно прийняти, або ризик, який входить до структури бізнесу;</a:t>
          </a:r>
          <a:endParaRPr lang="uk-UA"/>
        </a:p>
      </dgm:t>
    </dgm:pt>
    <dgm:pt modelId="{ACFE84EF-D211-4AE1-9F21-92708E144815}" type="parTrans" cxnId="{3259370C-B843-4675-BD4D-72068AF31BD5}">
      <dgm:prSet/>
      <dgm:spPr/>
      <dgm:t>
        <a:bodyPr/>
        <a:lstStyle/>
        <a:p>
          <a:endParaRPr lang="uk-UA"/>
        </a:p>
      </dgm:t>
    </dgm:pt>
    <dgm:pt modelId="{52E7E000-FA5C-45B4-9FE0-CFA43AC95B9D}" type="sibTrans" cxnId="{3259370C-B843-4675-BD4D-72068AF31BD5}">
      <dgm:prSet/>
      <dgm:spPr/>
      <dgm:t>
        <a:bodyPr/>
        <a:lstStyle/>
        <a:p>
          <a:endParaRPr lang="uk-UA"/>
        </a:p>
      </dgm:t>
    </dgm:pt>
    <dgm:pt modelId="{3ECB0053-C18B-48F9-9072-D2A5AD079305}">
      <dgm:prSet/>
      <dgm:spPr/>
      <dgm:t>
        <a:bodyPr/>
        <a:lstStyle/>
        <a:p>
          <a:pPr rtl="0"/>
          <a:r>
            <a:rPr lang="uk-UA" smtClean="0"/>
            <a:t>ризик, який можна собі дозволити;</a:t>
          </a:r>
          <a:endParaRPr lang="uk-UA"/>
        </a:p>
      </dgm:t>
    </dgm:pt>
    <dgm:pt modelId="{33161FAA-0284-4627-B517-13340F8EFC75}" type="parTrans" cxnId="{44382CE4-549B-492D-BB06-F5F8BFA108DA}">
      <dgm:prSet/>
      <dgm:spPr/>
      <dgm:t>
        <a:bodyPr/>
        <a:lstStyle/>
        <a:p>
          <a:endParaRPr lang="uk-UA"/>
        </a:p>
      </dgm:t>
    </dgm:pt>
    <dgm:pt modelId="{971CFE82-5B45-41B6-AF19-EB2E07FE8E53}" type="sibTrans" cxnId="{44382CE4-549B-492D-BB06-F5F8BFA108DA}">
      <dgm:prSet/>
      <dgm:spPr/>
      <dgm:t>
        <a:bodyPr/>
        <a:lstStyle/>
        <a:p>
          <a:endParaRPr lang="uk-UA"/>
        </a:p>
      </dgm:t>
    </dgm:pt>
    <dgm:pt modelId="{508AE2E0-DA97-439F-AE0F-AECFF767396F}">
      <dgm:prSet/>
      <dgm:spPr/>
      <dgm:t>
        <a:bodyPr/>
        <a:lstStyle/>
        <a:p>
          <a:pPr rtl="0"/>
          <a:r>
            <a:rPr lang="uk-UA" smtClean="0"/>
            <a:t>ризик, який не можна собі дозволити;</a:t>
          </a:r>
          <a:endParaRPr lang="uk-UA"/>
        </a:p>
      </dgm:t>
    </dgm:pt>
    <dgm:pt modelId="{71201D67-C99D-467A-998D-2D51F77AE231}" type="parTrans" cxnId="{3FD61122-5794-4BAC-81E4-A2127135E03A}">
      <dgm:prSet/>
      <dgm:spPr/>
      <dgm:t>
        <a:bodyPr/>
        <a:lstStyle/>
        <a:p>
          <a:endParaRPr lang="uk-UA"/>
        </a:p>
      </dgm:t>
    </dgm:pt>
    <dgm:pt modelId="{BB69D7A9-794B-4F31-ADE7-B300923CC2DF}" type="sibTrans" cxnId="{3FD61122-5794-4BAC-81E4-A2127135E03A}">
      <dgm:prSet/>
      <dgm:spPr/>
      <dgm:t>
        <a:bodyPr/>
        <a:lstStyle/>
        <a:p>
          <a:endParaRPr lang="uk-UA"/>
        </a:p>
      </dgm:t>
    </dgm:pt>
    <dgm:pt modelId="{9A3B4D71-845B-4B0D-9D75-874D4607472D}">
      <dgm:prSet/>
      <dgm:spPr/>
      <dgm:t>
        <a:bodyPr/>
        <a:lstStyle/>
        <a:p>
          <a:pPr rtl="0"/>
          <a:r>
            <a:rPr lang="uk-UA" smtClean="0"/>
            <a:t>ризик, який взагалі ніколи не можна дозволити.</a:t>
          </a:r>
          <a:endParaRPr lang="uk-UA"/>
        </a:p>
      </dgm:t>
    </dgm:pt>
    <dgm:pt modelId="{ACEE44DD-9D83-40BE-998A-AE93780DB294}" type="parTrans" cxnId="{283BA65C-309B-4D25-9E7D-BE7D00212D99}">
      <dgm:prSet/>
      <dgm:spPr/>
      <dgm:t>
        <a:bodyPr/>
        <a:lstStyle/>
        <a:p>
          <a:endParaRPr lang="uk-UA"/>
        </a:p>
      </dgm:t>
    </dgm:pt>
    <dgm:pt modelId="{2B096C7A-1498-464A-AF35-D89BD842785A}" type="sibTrans" cxnId="{283BA65C-309B-4D25-9E7D-BE7D00212D99}">
      <dgm:prSet/>
      <dgm:spPr/>
      <dgm:t>
        <a:bodyPr/>
        <a:lstStyle/>
        <a:p>
          <a:endParaRPr lang="uk-UA"/>
        </a:p>
      </dgm:t>
    </dgm:pt>
    <dgm:pt modelId="{957B9AF7-0A3C-4F36-B36F-C6F33E060425}" type="pres">
      <dgm:prSet presAssocID="{77FB45D9-6CC4-4615-B080-B9CE0823E9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D2130F-5B14-4FF5-9122-CBB7F9A61A45}" type="pres">
      <dgm:prSet presAssocID="{01935BC7-C851-4A43-B214-2D3B5E73AAFE}" presName="linNode" presStyleCnt="0"/>
      <dgm:spPr/>
    </dgm:pt>
    <dgm:pt modelId="{7744E452-CC0A-45F8-9506-4BF902724FC8}" type="pres">
      <dgm:prSet presAssocID="{01935BC7-C851-4A43-B214-2D3B5E73AAFE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29BD8B-A84E-4BEE-A78B-D6E2B6FE18A9}" type="pres">
      <dgm:prSet presAssocID="{52E7E000-FA5C-45B4-9FE0-CFA43AC95B9D}" presName="sp" presStyleCnt="0"/>
      <dgm:spPr/>
    </dgm:pt>
    <dgm:pt modelId="{60BF224C-095A-4E17-8826-62E968021655}" type="pres">
      <dgm:prSet presAssocID="{3ECB0053-C18B-48F9-9072-D2A5AD079305}" presName="linNode" presStyleCnt="0"/>
      <dgm:spPr/>
    </dgm:pt>
    <dgm:pt modelId="{C78F3483-D671-4D90-B4A7-C7BE3606094D}" type="pres">
      <dgm:prSet presAssocID="{3ECB0053-C18B-48F9-9072-D2A5AD079305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B36C02-F610-455C-8E38-F4A8736EB169}" type="pres">
      <dgm:prSet presAssocID="{971CFE82-5B45-41B6-AF19-EB2E07FE8E53}" presName="sp" presStyleCnt="0"/>
      <dgm:spPr/>
    </dgm:pt>
    <dgm:pt modelId="{E33D961E-7E72-4670-B1F9-660A732B3A2F}" type="pres">
      <dgm:prSet presAssocID="{508AE2E0-DA97-439F-AE0F-AECFF767396F}" presName="linNode" presStyleCnt="0"/>
      <dgm:spPr/>
    </dgm:pt>
    <dgm:pt modelId="{D29C770B-8B33-4439-87EC-96C748155D6D}" type="pres">
      <dgm:prSet presAssocID="{508AE2E0-DA97-439F-AE0F-AECFF767396F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BF8852-C1B4-4461-8D34-0633AD78CBF9}" type="pres">
      <dgm:prSet presAssocID="{BB69D7A9-794B-4F31-ADE7-B300923CC2DF}" presName="sp" presStyleCnt="0"/>
      <dgm:spPr/>
    </dgm:pt>
    <dgm:pt modelId="{3D61B89F-8153-4942-8CD4-0958625272CE}" type="pres">
      <dgm:prSet presAssocID="{9A3B4D71-845B-4B0D-9D75-874D4607472D}" presName="linNode" presStyleCnt="0"/>
      <dgm:spPr/>
    </dgm:pt>
    <dgm:pt modelId="{56E45FEA-CAD3-4430-B37A-C6487F408277}" type="pres">
      <dgm:prSet presAssocID="{9A3B4D71-845B-4B0D-9D75-874D4607472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3BA65C-309B-4D25-9E7D-BE7D00212D99}" srcId="{77FB45D9-6CC4-4615-B080-B9CE0823E92D}" destId="{9A3B4D71-845B-4B0D-9D75-874D4607472D}" srcOrd="3" destOrd="0" parTransId="{ACEE44DD-9D83-40BE-998A-AE93780DB294}" sibTransId="{2B096C7A-1498-464A-AF35-D89BD842785A}"/>
    <dgm:cxn modelId="{3EF47F19-A697-46B8-BEBF-ECF018E92B72}" type="presOf" srcId="{01935BC7-C851-4A43-B214-2D3B5E73AAFE}" destId="{7744E452-CC0A-45F8-9506-4BF902724FC8}" srcOrd="0" destOrd="0" presId="urn:microsoft.com/office/officeart/2005/8/layout/vList5"/>
    <dgm:cxn modelId="{3259370C-B843-4675-BD4D-72068AF31BD5}" srcId="{77FB45D9-6CC4-4615-B080-B9CE0823E92D}" destId="{01935BC7-C851-4A43-B214-2D3B5E73AAFE}" srcOrd="0" destOrd="0" parTransId="{ACFE84EF-D211-4AE1-9F21-92708E144815}" sibTransId="{52E7E000-FA5C-45B4-9FE0-CFA43AC95B9D}"/>
    <dgm:cxn modelId="{6748D778-F968-401A-BCEB-6EE71BC87DFC}" type="presOf" srcId="{3ECB0053-C18B-48F9-9072-D2A5AD079305}" destId="{C78F3483-D671-4D90-B4A7-C7BE3606094D}" srcOrd="0" destOrd="0" presId="urn:microsoft.com/office/officeart/2005/8/layout/vList5"/>
    <dgm:cxn modelId="{3FD61122-5794-4BAC-81E4-A2127135E03A}" srcId="{77FB45D9-6CC4-4615-B080-B9CE0823E92D}" destId="{508AE2E0-DA97-439F-AE0F-AECFF767396F}" srcOrd="2" destOrd="0" parTransId="{71201D67-C99D-467A-998D-2D51F77AE231}" sibTransId="{BB69D7A9-794B-4F31-ADE7-B300923CC2DF}"/>
    <dgm:cxn modelId="{44382CE4-549B-492D-BB06-F5F8BFA108DA}" srcId="{77FB45D9-6CC4-4615-B080-B9CE0823E92D}" destId="{3ECB0053-C18B-48F9-9072-D2A5AD079305}" srcOrd="1" destOrd="0" parTransId="{33161FAA-0284-4627-B517-13340F8EFC75}" sibTransId="{971CFE82-5B45-41B6-AF19-EB2E07FE8E53}"/>
    <dgm:cxn modelId="{D1AC9BFE-0A25-433C-A714-2390DE278F33}" type="presOf" srcId="{77FB45D9-6CC4-4615-B080-B9CE0823E92D}" destId="{957B9AF7-0A3C-4F36-B36F-C6F33E060425}" srcOrd="0" destOrd="0" presId="urn:microsoft.com/office/officeart/2005/8/layout/vList5"/>
    <dgm:cxn modelId="{4DE0C686-AB15-44FD-8EF4-224994788F26}" type="presOf" srcId="{508AE2E0-DA97-439F-AE0F-AECFF767396F}" destId="{D29C770B-8B33-4439-87EC-96C748155D6D}" srcOrd="0" destOrd="0" presId="urn:microsoft.com/office/officeart/2005/8/layout/vList5"/>
    <dgm:cxn modelId="{444C072F-CC9E-4F89-AC45-C4E972D60726}" type="presOf" srcId="{9A3B4D71-845B-4B0D-9D75-874D4607472D}" destId="{56E45FEA-CAD3-4430-B37A-C6487F408277}" srcOrd="0" destOrd="0" presId="urn:microsoft.com/office/officeart/2005/8/layout/vList5"/>
    <dgm:cxn modelId="{1D1AF3E3-F7D0-42B4-B7E3-5152915279AD}" type="presParOf" srcId="{957B9AF7-0A3C-4F36-B36F-C6F33E060425}" destId="{E5D2130F-5B14-4FF5-9122-CBB7F9A61A45}" srcOrd="0" destOrd="0" presId="urn:microsoft.com/office/officeart/2005/8/layout/vList5"/>
    <dgm:cxn modelId="{75FF6C96-2EFE-462E-A276-40EDAE873A00}" type="presParOf" srcId="{E5D2130F-5B14-4FF5-9122-CBB7F9A61A45}" destId="{7744E452-CC0A-45F8-9506-4BF902724FC8}" srcOrd="0" destOrd="0" presId="urn:microsoft.com/office/officeart/2005/8/layout/vList5"/>
    <dgm:cxn modelId="{707FCF7A-616E-49B0-846F-1517243A8F88}" type="presParOf" srcId="{957B9AF7-0A3C-4F36-B36F-C6F33E060425}" destId="{0729BD8B-A84E-4BEE-A78B-D6E2B6FE18A9}" srcOrd="1" destOrd="0" presId="urn:microsoft.com/office/officeart/2005/8/layout/vList5"/>
    <dgm:cxn modelId="{2111F5FD-89CA-4983-A092-0F8CDA2FA772}" type="presParOf" srcId="{957B9AF7-0A3C-4F36-B36F-C6F33E060425}" destId="{60BF224C-095A-4E17-8826-62E968021655}" srcOrd="2" destOrd="0" presId="urn:microsoft.com/office/officeart/2005/8/layout/vList5"/>
    <dgm:cxn modelId="{55395789-872B-45B6-A18B-7E56801FFBED}" type="presParOf" srcId="{60BF224C-095A-4E17-8826-62E968021655}" destId="{C78F3483-D671-4D90-B4A7-C7BE3606094D}" srcOrd="0" destOrd="0" presId="urn:microsoft.com/office/officeart/2005/8/layout/vList5"/>
    <dgm:cxn modelId="{052F2A20-2B2C-4A78-931B-B6A3F207E1BF}" type="presParOf" srcId="{957B9AF7-0A3C-4F36-B36F-C6F33E060425}" destId="{08B36C02-F610-455C-8E38-F4A8736EB169}" srcOrd="3" destOrd="0" presId="urn:microsoft.com/office/officeart/2005/8/layout/vList5"/>
    <dgm:cxn modelId="{CF6B4488-FE7D-4071-8892-68A643F943CE}" type="presParOf" srcId="{957B9AF7-0A3C-4F36-B36F-C6F33E060425}" destId="{E33D961E-7E72-4670-B1F9-660A732B3A2F}" srcOrd="4" destOrd="0" presId="urn:microsoft.com/office/officeart/2005/8/layout/vList5"/>
    <dgm:cxn modelId="{0112A968-3132-4AB2-866A-D0F079EF8079}" type="presParOf" srcId="{E33D961E-7E72-4670-B1F9-660A732B3A2F}" destId="{D29C770B-8B33-4439-87EC-96C748155D6D}" srcOrd="0" destOrd="0" presId="urn:microsoft.com/office/officeart/2005/8/layout/vList5"/>
    <dgm:cxn modelId="{1BF0EBB5-E58B-41D3-9EF4-FC1223510AA0}" type="presParOf" srcId="{957B9AF7-0A3C-4F36-B36F-C6F33E060425}" destId="{B2BF8852-C1B4-4461-8D34-0633AD78CBF9}" srcOrd="5" destOrd="0" presId="urn:microsoft.com/office/officeart/2005/8/layout/vList5"/>
    <dgm:cxn modelId="{1C43926B-B40F-4B6F-88AF-BC0651A10187}" type="presParOf" srcId="{957B9AF7-0A3C-4F36-B36F-C6F33E060425}" destId="{3D61B89F-8153-4942-8CD4-0958625272CE}" srcOrd="6" destOrd="0" presId="urn:microsoft.com/office/officeart/2005/8/layout/vList5"/>
    <dgm:cxn modelId="{198529A1-7A80-46A0-ADFE-B46349658E6B}" type="presParOf" srcId="{3D61B89F-8153-4942-8CD4-0958625272CE}" destId="{56E45FEA-CAD3-4430-B37A-C6487F40827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998772-832D-43F4-8FB6-01D92D622AF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F2F43E48-6929-4649-BD02-5CE3BB7C3615}">
      <dgm:prSet/>
      <dgm:spPr/>
      <dgm:t>
        <a:bodyPr/>
        <a:lstStyle/>
        <a:p>
          <a:pPr rtl="0"/>
          <a:r>
            <a:rPr lang="uk-UA" smtClean="0"/>
            <a:t>ризик, пов’язаний із технічними нововведеннями;</a:t>
          </a:r>
          <a:endParaRPr lang="uk-UA"/>
        </a:p>
      </dgm:t>
    </dgm:pt>
    <dgm:pt modelId="{DECF1EF1-C93B-4F84-9460-68CD68F2CDB6}" type="parTrans" cxnId="{F87385BE-D759-4E1E-8294-0ADFA99B1B87}">
      <dgm:prSet/>
      <dgm:spPr/>
      <dgm:t>
        <a:bodyPr/>
        <a:lstStyle/>
        <a:p>
          <a:endParaRPr lang="uk-UA"/>
        </a:p>
      </dgm:t>
    </dgm:pt>
    <dgm:pt modelId="{F9B16A34-54D8-4EC5-AA7E-E9A87AAB3436}" type="sibTrans" cxnId="{F87385BE-D759-4E1E-8294-0ADFA99B1B87}">
      <dgm:prSet/>
      <dgm:spPr/>
      <dgm:t>
        <a:bodyPr/>
        <a:lstStyle/>
        <a:p>
          <a:endParaRPr lang="uk-UA"/>
        </a:p>
      </dgm:t>
    </dgm:pt>
    <dgm:pt modelId="{AAE76BAF-1682-4316-B646-46047C79F93E}">
      <dgm:prSet/>
      <dgm:spPr/>
      <dgm:t>
        <a:bodyPr/>
        <a:lstStyle/>
        <a:p>
          <a:pPr rtl="0"/>
          <a:r>
            <a:rPr lang="uk-UA" smtClean="0"/>
            <a:t>ризик, пов’язаний з економічною або організаційною сторонами виробництва;</a:t>
          </a:r>
          <a:endParaRPr lang="uk-UA"/>
        </a:p>
      </dgm:t>
    </dgm:pt>
    <dgm:pt modelId="{8D5F8F43-2ADC-4AB6-AAEE-93F7A90F7DBB}" type="parTrans" cxnId="{8880B706-56D2-4B20-B32E-C7F70F1D3B14}">
      <dgm:prSet/>
      <dgm:spPr/>
      <dgm:t>
        <a:bodyPr/>
        <a:lstStyle/>
        <a:p>
          <a:endParaRPr lang="uk-UA"/>
        </a:p>
      </dgm:t>
    </dgm:pt>
    <dgm:pt modelId="{7D033898-C2BE-4BD1-8BBA-3FD85625D143}" type="sibTrans" cxnId="{8880B706-56D2-4B20-B32E-C7F70F1D3B14}">
      <dgm:prSet/>
      <dgm:spPr/>
      <dgm:t>
        <a:bodyPr/>
        <a:lstStyle/>
        <a:p>
          <a:endParaRPr lang="uk-UA"/>
        </a:p>
      </dgm:t>
    </dgm:pt>
    <dgm:pt modelId="{F71ABE8E-4531-4614-8A20-FDCDA9C80C7C}">
      <dgm:prSet/>
      <dgm:spPr/>
      <dgm:t>
        <a:bodyPr/>
        <a:lstStyle/>
        <a:p>
          <a:pPr rtl="0"/>
          <a:r>
            <a:rPr lang="uk-UA" smtClean="0"/>
            <a:t>ризик, що визначається «молодістю» підприємства.</a:t>
          </a:r>
          <a:endParaRPr lang="uk-UA"/>
        </a:p>
      </dgm:t>
    </dgm:pt>
    <dgm:pt modelId="{FBB952E8-9972-4931-9C52-CE671BFF1D96}" type="parTrans" cxnId="{E2688C8B-1A66-4A21-AB41-B6D7AB9F2BE3}">
      <dgm:prSet/>
      <dgm:spPr/>
      <dgm:t>
        <a:bodyPr/>
        <a:lstStyle/>
        <a:p>
          <a:endParaRPr lang="uk-UA"/>
        </a:p>
      </dgm:t>
    </dgm:pt>
    <dgm:pt modelId="{F085C98B-C95D-4AE8-A858-030889A77EB1}" type="sibTrans" cxnId="{E2688C8B-1A66-4A21-AB41-B6D7AB9F2BE3}">
      <dgm:prSet/>
      <dgm:spPr/>
      <dgm:t>
        <a:bodyPr/>
        <a:lstStyle/>
        <a:p>
          <a:endParaRPr lang="uk-UA"/>
        </a:p>
      </dgm:t>
    </dgm:pt>
    <dgm:pt modelId="{25A06DFE-F2EC-438D-A94F-CD2E115C928D}" type="pres">
      <dgm:prSet presAssocID="{B1998772-832D-43F4-8FB6-01D92D622A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959BA5-7F29-46CE-9D0D-E91F907E46AB}" type="pres">
      <dgm:prSet presAssocID="{F2F43E48-6929-4649-BD02-5CE3BB7C3615}" presName="linNode" presStyleCnt="0"/>
      <dgm:spPr/>
    </dgm:pt>
    <dgm:pt modelId="{AF6CDF51-9C6E-4382-8D23-F3B5AC0F0921}" type="pres">
      <dgm:prSet presAssocID="{F2F43E48-6929-4649-BD02-5CE3BB7C361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265D7-7B43-444F-9633-DB737255D44A}" type="pres">
      <dgm:prSet presAssocID="{F9B16A34-54D8-4EC5-AA7E-E9A87AAB3436}" presName="sp" presStyleCnt="0"/>
      <dgm:spPr/>
    </dgm:pt>
    <dgm:pt modelId="{85DB4366-E517-435F-8C55-8BBBC49FBFF6}" type="pres">
      <dgm:prSet presAssocID="{AAE76BAF-1682-4316-B646-46047C79F93E}" presName="linNode" presStyleCnt="0"/>
      <dgm:spPr/>
    </dgm:pt>
    <dgm:pt modelId="{8561F056-8238-4BBD-A63F-EE6954900A59}" type="pres">
      <dgm:prSet presAssocID="{AAE76BAF-1682-4316-B646-46047C79F93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08168-AC5E-4E8F-8491-50D678C467A5}" type="pres">
      <dgm:prSet presAssocID="{7D033898-C2BE-4BD1-8BBA-3FD85625D143}" presName="sp" presStyleCnt="0"/>
      <dgm:spPr/>
    </dgm:pt>
    <dgm:pt modelId="{20E0D6C2-CAC8-4810-8E69-06742586E8E4}" type="pres">
      <dgm:prSet presAssocID="{F71ABE8E-4531-4614-8A20-FDCDA9C80C7C}" presName="linNode" presStyleCnt="0"/>
      <dgm:spPr/>
    </dgm:pt>
    <dgm:pt modelId="{0A3D927F-FEE8-4473-B905-9E24E3EFB31A}" type="pres">
      <dgm:prSet presAssocID="{F71ABE8E-4531-4614-8A20-FDCDA9C80C7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EE5F31-98B2-4323-A451-02DA68ABB68C}" type="presOf" srcId="{F71ABE8E-4531-4614-8A20-FDCDA9C80C7C}" destId="{0A3D927F-FEE8-4473-B905-9E24E3EFB31A}" srcOrd="0" destOrd="0" presId="urn:microsoft.com/office/officeart/2005/8/layout/vList5"/>
    <dgm:cxn modelId="{C454F362-7C75-45A3-950D-C9646CB8B10D}" type="presOf" srcId="{AAE76BAF-1682-4316-B646-46047C79F93E}" destId="{8561F056-8238-4BBD-A63F-EE6954900A59}" srcOrd="0" destOrd="0" presId="urn:microsoft.com/office/officeart/2005/8/layout/vList5"/>
    <dgm:cxn modelId="{E2688C8B-1A66-4A21-AB41-B6D7AB9F2BE3}" srcId="{B1998772-832D-43F4-8FB6-01D92D622AF0}" destId="{F71ABE8E-4531-4614-8A20-FDCDA9C80C7C}" srcOrd="2" destOrd="0" parTransId="{FBB952E8-9972-4931-9C52-CE671BFF1D96}" sibTransId="{F085C98B-C95D-4AE8-A858-030889A77EB1}"/>
    <dgm:cxn modelId="{F65AC9C6-381C-409B-A6F7-7E1ACC27A066}" type="presOf" srcId="{F2F43E48-6929-4649-BD02-5CE3BB7C3615}" destId="{AF6CDF51-9C6E-4382-8D23-F3B5AC0F0921}" srcOrd="0" destOrd="0" presId="urn:microsoft.com/office/officeart/2005/8/layout/vList5"/>
    <dgm:cxn modelId="{8F9CA729-48DE-43CF-9F5B-2A43AEC50E42}" type="presOf" srcId="{B1998772-832D-43F4-8FB6-01D92D622AF0}" destId="{25A06DFE-F2EC-438D-A94F-CD2E115C928D}" srcOrd="0" destOrd="0" presId="urn:microsoft.com/office/officeart/2005/8/layout/vList5"/>
    <dgm:cxn modelId="{F87385BE-D759-4E1E-8294-0ADFA99B1B87}" srcId="{B1998772-832D-43F4-8FB6-01D92D622AF0}" destId="{F2F43E48-6929-4649-BD02-5CE3BB7C3615}" srcOrd="0" destOrd="0" parTransId="{DECF1EF1-C93B-4F84-9460-68CD68F2CDB6}" sibTransId="{F9B16A34-54D8-4EC5-AA7E-E9A87AAB3436}"/>
    <dgm:cxn modelId="{8880B706-56D2-4B20-B32E-C7F70F1D3B14}" srcId="{B1998772-832D-43F4-8FB6-01D92D622AF0}" destId="{AAE76BAF-1682-4316-B646-46047C79F93E}" srcOrd="1" destOrd="0" parTransId="{8D5F8F43-2ADC-4AB6-AAEE-93F7A90F7DBB}" sibTransId="{7D033898-C2BE-4BD1-8BBA-3FD85625D143}"/>
    <dgm:cxn modelId="{9A0BAA2D-5ACB-4162-BD49-C749A0F04C0F}" type="presParOf" srcId="{25A06DFE-F2EC-438D-A94F-CD2E115C928D}" destId="{8D959BA5-7F29-46CE-9D0D-E91F907E46AB}" srcOrd="0" destOrd="0" presId="urn:microsoft.com/office/officeart/2005/8/layout/vList5"/>
    <dgm:cxn modelId="{CA711157-2533-44E6-98C3-1AD15F86EDD4}" type="presParOf" srcId="{8D959BA5-7F29-46CE-9D0D-E91F907E46AB}" destId="{AF6CDF51-9C6E-4382-8D23-F3B5AC0F0921}" srcOrd="0" destOrd="0" presId="urn:microsoft.com/office/officeart/2005/8/layout/vList5"/>
    <dgm:cxn modelId="{9C904A35-7905-4FE2-91F0-47EABFFCE3D4}" type="presParOf" srcId="{25A06DFE-F2EC-438D-A94F-CD2E115C928D}" destId="{4FD265D7-7B43-444F-9633-DB737255D44A}" srcOrd="1" destOrd="0" presId="urn:microsoft.com/office/officeart/2005/8/layout/vList5"/>
    <dgm:cxn modelId="{65934D1A-7E7D-4AA3-85F8-82BC28B465AA}" type="presParOf" srcId="{25A06DFE-F2EC-438D-A94F-CD2E115C928D}" destId="{85DB4366-E517-435F-8C55-8BBBC49FBFF6}" srcOrd="2" destOrd="0" presId="urn:microsoft.com/office/officeart/2005/8/layout/vList5"/>
    <dgm:cxn modelId="{76CF6665-D852-4E47-B1AD-43DD3E48D6B8}" type="presParOf" srcId="{85DB4366-E517-435F-8C55-8BBBC49FBFF6}" destId="{8561F056-8238-4BBD-A63F-EE6954900A59}" srcOrd="0" destOrd="0" presId="urn:microsoft.com/office/officeart/2005/8/layout/vList5"/>
    <dgm:cxn modelId="{3673398D-C26D-4413-8AF6-413171609ECE}" type="presParOf" srcId="{25A06DFE-F2EC-438D-A94F-CD2E115C928D}" destId="{F4908168-AC5E-4E8F-8491-50D678C467A5}" srcOrd="3" destOrd="0" presId="urn:microsoft.com/office/officeart/2005/8/layout/vList5"/>
    <dgm:cxn modelId="{847470BB-E298-4BB5-84A9-53411E8B00CD}" type="presParOf" srcId="{25A06DFE-F2EC-438D-A94F-CD2E115C928D}" destId="{20E0D6C2-CAC8-4810-8E69-06742586E8E4}" srcOrd="4" destOrd="0" presId="urn:microsoft.com/office/officeart/2005/8/layout/vList5"/>
    <dgm:cxn modelId="{15E233E8-A397-4F9A-9E23-2428BC7FDAE8}" type="presParOf" srcId="{20E0D6C2-CAC8-4810-8E69-06742586E8E4}" destId="{0A3D927F-FEE8-4473-B905-9E24E3EFB31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824111-95A6-4893-A30B-AF2D4EC7B27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DDA06470-7DC9-4E7A-8D3A-CD394233F45E}">
      <dgm:prSet/>
      <dgm:spPr/>
      <dgm:t>
        <a:bodyPr/>
        <a:lstStyle/>
        <a:p>
          <a:pPr rtl="0"/>
          <a:r>
            <a:rPr lang="uk-UA" smtClean="0"/>
            <a:t>наявність науково-освітньої бази та потужного дослідницького сектора, потужні наукові школи;</a:t>
          </a:r>
          <a:endParaRPr lang="uk-UA"/>
        </a:p>
      </dgm:t>
    </dgm:pt>
    <dgm:pt modelId="{9EA10824-CA85-443E-8E66-7990B076AE4B}" type="parTrans" cxnId="{DA857BF9-78FF-4975-8006-3DAE34699868}">
      <dgm:prSet/>
      <dgm:spPr/>
      <dgm:t>
        <a:bodyPr/>
        <a:lstStyle/>
        <a:p>
          <a:endParaRPr lang="uk-UA"/>
        </a:p>
      </dgm:t>
    </dgm:pt>
    <dgm:pt modelId="{578E3088-3555-4F33-ADE0-D52B74B107C6}" type="sibTrans" cxnId="{DA857BF9-78FF-4975-8006-3DAE34699868}">
      <dgm:prSet/>
      <dgm:spPr/>
      <dgm:t>
        <a:bodyPr/>
        <a:lstStyle/>
        <a:p>
          <a:endParaRPr lang="uk-UA"/>
        </a:p>
      </dgm:t>
    </dgm:pt>
    <dgm:pt modelId="{EDCFD2DB-67CE-4D6B-B62A-DDDE0DC9F33A}">
      <dgm:prSet/>
      <dgm:spPr/>
      <dgm:t>
        <a:bodyPr/>
        <a:lstStyle/>
        <a:p>
          <a:pPr rtl="0"/>
          <a:r>
            <a:rPr lang="uk-UA" smtClean="0"/>
            <a:t>розвиненість фінансових інститутів і ринків страхового та пенсійного секторів;</a:t>
          </a:r>
          <a:endParaRPr lang="uk-UA"/>
        </a:p>
      </dgm:t>
    </dgm:pt>
    <dgm:pt modelId="{828523EB-B3F8-440B-AEA0-9A96AE52D583}" type="parTrans" cxnId="{2790D975-F72F-49FD-AE87-5E768F5E96D3}">
      <dgm:prSet/>
      <dgm:spPr/>
      <dgm:t>
        <a:bodyPr/>
        <a:lstStyle/>
        <a:p>
          <a:endParaRPr lang="uk-UA"/>
        </a:p>
      </dgm:t>
    </dgm:pt>
    <dgm:pt modelId="{84201D32-0C3B-4201-BD43-94F9C2C7628A}" type="sibTrans" cxnId="{2790D975-F72F-49FD-AE87-5E768F5E96D3}">
      <dgm:prSet/>
      <dgm:spPr/>
      <dgm:t>
        <a:bodyPr/>
        <a:lstStyle/>
        <a:p>
          <a:endParaRPr lang="uk-UA"/>
        </a:p>
      </dgm:t>
    </dgm:pt>
    <dgm:pt modelId="{75D6E48F-09BC-4A03-9C6F-53DA94AE99D0}">
      <dgm:prSet/>
      <dgm:spPr/>
      <dgm:t>
        <a:bodyPr/>
        <a:lstStyle/>
        <a:p>
          <a:pPr rtl="0"/>
          <a:r>
            <a:rPr lang="uk-UA" smtClean="0"/>
            <a:t>наявність фондового ринку;</a:t>
          </a:r>
          <a:endParaRPr lang="uk-UA"/>
        </a:p>
      </dgm:t>
    </dgm:pt>
    <dgm:pt modelId="{C2EAC355-A10A-4AFD-A5A4-413179D18416}" type="parTrans" cxnId="{D4351B4D-C432-41FE-A7DA-C4A3DB919527}">
      <dgm:prSet/>
      <dgm:spPr/>
      <dgm:t>
        <a:bodyPr/>
        <a:lstStyle/>
        <a:p>
          <a:endParaRPr lang="uk-UA"/>
        </a:p>
      </dgm:t>
    </dgm:pt>
    <dgm:pt modelId="{EE60C8A3-9516-4513-9439-709E5E2F3F43}" type="sibTrans" cxnId="{D4351B4D-C432-41FE-A7DA-C4A3DB919527}">
      <dgm:prSet/>
      <dgm:spPr/>
      <dgm:t>
        <a:bodyPr/>
        <a:lstStyle/>
        <a:p>
          <a:endParaRPr lang="uk-UA"/>
        </a:p>
      </dgm:t>
    </dgm:pt>
    <dgm:pt modelId="{A1864635-4A5B-4587-822A-B0D26EB7C359}">
      <dgm:prSet/>
      <dgm:spPr/>
      <dgm:t>
        <a:bodyPr/>
        <a:lstStyle/>
        <a:p>
          <a:pPr rtl="0"/>
          <a:r>
            <a:rPr lang="uk-UA" smtClean="0"/>
            <a:t>політична й макроекономічна стабільність, стале економічне зростання;</a:t>
          </a:r>
          <a:endParaRPr lang="uk-UA"/>
        </a:p>
      </dgm:t>
    </dgm:pt>
    <dgm:pt modelId="{D90EB811-972F-4666-86C8-4CA45634ED2C}" type="parTrans" cxnId="{50C7E483-19FF-4B6C-8E52-552A669048A5}">
      <dgm:prSet/>
      <dgm:spPr/>
      <dgm:t>
        <a:bodyPr/>
        <a:lstStyle/>
        <a:p>
          <a:endParaRPr lang="uk-UA"/>
        </a:p>
      </dgm:t>
    </dgm:pt>
    <dgm:pt modelId="{5CC24648-7E70-4369-BE88-068585EDA94D}" type="sibTrans" cxnId="{50C7E483-19FF-4B6C-8E52-552A669048A5}">
      <dgm:prSet/>
      <dgm:spPr/>
      <dgm:t>
        <a:bodyPr/>
        <a:lstStyle/>
        <a:p>
          <a:endParaRPr lang="uk-UA"/>
        </a:p>
      </dgm:t>
    </dgm:pt>
    <dgm:pt modelId="{911C1FA9-979D-49F1-8370-C22566444DC6}">
      <dgm:prSet/>
      <dgm:spPr/>
      <dgm:t>
        <a:bodyPr/>
        <a:lstStyle/>
        <a:p>
          <a:pPr rtl="0"/>
          <a:r>
            <a:rPr lang="uk-UA" smtClean="0"/>
            <a:t>стабільний попит із боку держави та приватного секторів на наукові дослідження й розробки;</a:t>
          </a:r>
          <a:endParaRPr lang="uk-UA"/>
        </a:p>
      </dgm:t>
    </dgm:pt>
    <dgm:pt modelId="{6CD2C3E4-36B7-4BA9-95DB-9D703D15537B}" type="parTrans" cxnId="{E9E4E1EB-AD16-4AB4-8D42-DC5BB870A761}">
      <dgm:prSet/>
      <dgm:spPr/>
      <dgm:t>
        <a:bodyPr/>
        <a:lstStyle/>
        <a:p>
          <a:endParaRPr lang="uk-UA"/>
        </a:p>
      </dgm:t>
    </dgm:pt>
    <dgm:pt modelId="{4BBE056B-9A7D-414F-BD7B-C30BA6B5C066}" type="sibTrans" cxnId="{E9E4E1EB-AD16-4AB4-8D42-DC5BB870A761}">
      <dgm:prSet/>
      <dgm:spPr/>
      <dgm:t>
        <a:bodyPr/>
        <a:lstStyle/>
        <a:p>
          <a:endParaRPr lang="uk-UA"/>
        </a:p>
      </dgm:t>
    </dgm:pt>
    <dgm:pt modelId="{1CC56C00-3616-436E-A132-3024C78051AE}">
      <dgm:prSet/>
      <dgm:spPr/>
      <dgm:t>
        <a:bodyPr/>
        <a:lstStyle/>
        <a:p>
          <a:pPr rtl="0"/>
          <a:r>
            <a:rPr lang="uk-UA" smtClean="0"/>
            <a:t>наявність вільного капіталу.</a:t>
          </a:r>
          <a:endParaRPr lang="uk-UA"/>
        </a:p>
      </dgm:t>
    </dgm:pt>
    <dgm:pt modelId="{24A38EEB-EF90-43A3-8A8D-34BB0EAF3586}" type="parTrans" cxnId="{52262EB7-7E14-4D58-BE89-A9AF690263ED}">
      <dgm:prSet/>
      <dgm:spPr/>
      <dgm:t>
        <a:bodyPr/>
        <a:lstStyle/>
        <a:p>
          <a:endParaRPr lang="uk-UA"/>
        </a:p>
      </dgm:t>
    </dgm:pt>
    <dgm:pt modelId="{CE507B42-4662-4A21-9427-CA94D6214516}" type="sibTrans" cxnId="{52262EB7-7E14-4D58-BE89-A9AF690263ED}">
      <dgm:prSet/>
      <dgm:spPr/>
      <dgm:t>
        <a:bodyPr/>
        <a:lstStyle/>
        <a:p>
          <a:endParaRPr lang="uk-UA"/>
        </a:p>
      </dgm:t>
    </dgm:pt>
    <dgm:pt modelId="{4C7A4E13-21A8-4497-9A2D-A66A6BE44839}" type="pres">
      <dgm:prSet presAssocID="{20824111-95A6-4893-A30B-AF2D4EC7B2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336F5A-7660-4B6A-AB08-E189C082850E}" type="pres">
      <dgm:prSet presAssocID="{DDA06470-7DC9-4E7A-8D3A-CD394233F45E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4DC8E0-C46A-4252-8503-501DDD74CB90}" type="pres">
      <dgm:prSet presAssocID="{578E3088-3555-4F33-ADE0-D52B74B107C6}" presName="spacer" presStyleCnt="0"/>
      <dgm:spPr/>
    </dgm:pt>
    <dgm:pt modelId="{35203656-056A-4E57-8630-DA77F780A8EA}" type="pres">
      <dgm:prSet presAssocID="{EDCFD2DB-67CE-4D6B-B62A-DDDE0DC9F33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384D6D-42C0-4CA6-853D-6BC8380ED3CB}" type="pres">
      <dgm:prSet presAssocID="{84201D32-0C3B-4201-BD43-94F9C2C7628A}" presName="spacer" presStyleCnt="0"/>
      <dgm:spPr/>
    </dgm:pt>
    <dgm:pt modelId="{78D38D11-E629-4FE6-A3FE-A1FDFA97ECEE}" type="pres">
      <dgm:prSet presAssocID="{75D6E48F-09BC-4A03-9C6F-53DA94AE99D0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AA2814-FB06-4ACB-BB04-7236C749FBF5}" type="pres">
      <dgm:prSet presAssocID="{EE60C8A3-9516-4513-9439-709E5E2F3F43}" presName="spacer" presStyleCnt="0"/>
      <dgm:spPr/>
    </dgm:pt>
    <dgm:pt modelId="{8ECB2BF7-2F8D-4561-82D8-307CA762DD54}" type="pres">
      <dgm:prSet presAssocID="{A1864635-4A5B-4587-822A-B0D26EB7C359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51BF2D-15AD-42E6-BFBD-8E2BB837F77A}" type="pres">
      <dgm:prSet presAssocID="{5CC24648-7E70-4369-BE88-068585EDA94D}" presName="spacer" presStyleCnt="0"/>
      <dgm:spPr/>
    </dgm:pt>
    <dgm:pt modelId="{CFCAB035-3C5B-431C-97CD-262071E5959C}" type="pres">
      <dgm:prSet presAssocID="{911C1FA9-979D-49F1-8370-C22566444DC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C896C0-E29D-4062-B8B2-22AE81F0F4B1}" type="pres">
      <dgm:prSet presAssocID="{4BBE056B-9A7D-414F-BD7B-C30BA6B5C066}" presName="spacer" presStyleCnt="0"/>
      <dgm:spPr/>
    </dgm:pt>
    <dgm:pt modelId="{03394B5E-BB43-4DC0-B316-0140A31D793A}" type="pres">
      <dgm:prSet presAssocID="{1CC56C00-3616-436E-A132-3024C78051A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351B4D-C432-41FE-A7DA-C4A3DB919527}" srcId="{20824111-95A6-4893-A30B-AF2D4EC7B270}" destId="{75D6E48F-09BC-4A03-9C6F-53DA94AE99D0}" srcOrd="2" destOrd="0" parTransId="{C2EAC355-A10A-4AFD-A5A4-413179D18416}" sibTransId="{EE60C8A3-9516-4513-9439-709E5E2F3F43}"/>
    <dgm:cxn modelId="{50C7E483-19FF-4B6C-8E52-552A669048A5}" srcId="{20824111-95A6-4893-A30B-AF2D4EC7B270}" destId="{A1864635-4A5B-4587-822A-B0D26EB7C359}" srcOrd="3" destOrd="0" parTransId="{D90EB811-972F-4666-86C8-4CA45634ED2C}" sibTransId="{5CC24648-7E70-4369-BE88-068585EDA94D}"/>
    <dgm:cxn modelId="{6BB5B4F4-99D8-4C23-9CDE-0C5BDC74E5C0}" type="presOf" srcId="{DDA06470-7DC9-4E7A-8D3A-CD394233F45E}" destId="{D4336F5A-7660-4B6A-AB08-E189C082850E}" srcOrd="0" destOrd="0" presId="urn:microsoft.com/office/officeart/2005/8/layout/vList2"/>
    <dgm:cxn modelId="{8961A8EF-C3CB-4275-9C6E-39452DC67B78}" type="presOf" srcId="{1CC56C00-3616-436E-A132-3024C78051AE}" destId="{03394B5E-BB43-4DC0-B316-0140A31D793A}" srcOrd="0" destOrd="0" presId="urn:microsoft.com/office/officeart/2005/8/layout/vList2"/>
    <dgm:cxn modelId="{F66F7509-9E76-41ED-AF1F-285A88986099}" type="presOf" srcId="{75D6E48F-09BC-4A03-9C6F-53DA94AE99D0}" destId="{78D38D11-E629-4FE6-A3FE-A1FDFA97ECEE}" srcOrd="0" destOrd="0" presId="urn:microsoft.com/office/officeart/2005/8/layout/vList2"/>
    <dgm:cxn modelId="{25C845D0-5759-4981-B8C5-57539E5B2A97}" type="presOf" srcId="{911C1FA9-979D-49F1-8370-C22566444DC6}" destId="{CFCAB035-3C5B-431C-97CD-262071E5959C}" srcOrd="0" destOrd="0" presId="urn:microsoft.com/office/officeart/2005/8/layout/vList2"/>
    <dgm:cxn modelId="{52262EB7-7E14-4D58-BE89-A9AF690263ED}" srcId="{20824111-95A6-4893-A30B-AF2D4EC7B270}" destId="{1CC56C00-3616-436E-A132-3024C78051AE}" srcOrd="5" destOrd="0" parTransId="{24A38EEB-EF90-43A3-8A8D-34BB0EAF3586}" sibTransId="{CE507B42-4662-4A21-9427-CA94D6214516}"/>
    <dgm:cxn modelId="{F313BD4E-71EB-4275-9DAF-42DF1E3BBEE4}" type="presOf" srcId="{EDCFD2DB-67CE-4D6B-B62A-DDDE0DC9F33A}" destId="{35203656-056A-4E57-8630-DA77F780A8EA}" srcOrd="0" destOrd="0" presId="urn:microsoft.com/office/officeart/2005/8/layout/vList2"/>
    <dgm:cxn modelId="{DC8C067B-1F6D-4673-982E-F897268BDBFA}" type="presOf" srcId="{20824111-95A6-4893-A30B-AF2D4EC7B270}" destId="{4C7A4E13-21A8-4497-9A2D-A66A6BE44839}" srcOrd="0" destOrd="0" presId="urn:microsoft.com/office/officeart/2005/8/layout/vList2"/>
    <dgm:cxn modelId="{2790D975-F72F-49FD-AE87-5E768F5E96D3}" srcId="{20824111-95A6-4893-A30B-AF2D4EC7B270}" destId="{EDCFD2DB-67CE-4D6B-B62A-DDDE0DC9F33A}" srcOrd="1" destOrd="0" parTransId="{828523EB-B3F8-440B-AEA0-9A96AE52D583}" sibTransId="{84201D32-0C3B-4201-BD43-94F9C2C7628A}"/>
    <dgm:cxn modelId="{307560BB-DC5E-4EC8-96CD-9294BA5B4040}" type="presOf" srcId="{A1864635-4A5B-4587-822A-B0D26EB7C359}" destId="{8ECB2BF7-2F8D-4561-82D8-307CA762DD54}" srcOrd="0" destOrd="0" presId="urn:microsoft.com/office/officeart/2005/8/layout/vList2"/>
    <dgm:cxn modelId="{E9E4E1EB-AD16-4AB4-8D42-DC5BB870A761}" srcId="{20824111-95A6-4893-A30B-AF2D4EC7B270}" destId="{911C1FA9-979D-49F1-8370-C22566444DC6}" srcOrd="4" destOrd="0" parTransId="{6CD2C3E4-36B7-4BA9-95DB-9D703D15537B}" sibTransId="{4BBE056B-9A7D-414F-BD7B-C30BA6B5C066}"/>
    <dgm:cxn modelId="{DA857BF9-78FF-4975-8006-3DAE34699868}" srcId="{20824111-95A6-4893-A30B-AF2D4EC7B270}" destId="{DDA06470-7DC9-4E7A-8D3A-CD394233F45E}" srcOrd="0" destOrd="0" parTransId="{9EA10824-CA85-443E-8E66-7990B076AE4B}" sibTransId="{578E3088-3555-4F33-ADE0-D52B74B107C6}"/>
    <dgm:cxn modelId="{0377B4EA-0314-4AE7-9B36-926B2698C649}" type="presParOf" srcId="{4C7A4E13-21A8-4497-9A2D-A66A6BE44839}" destId="{D4336F5A-7660-4B6A-AB08-E189C082850E}" srcOrd="0" destOrd="0" presId="urn:microsoft.com/office/officeart/2005/8/layout/vList2"/>
    <dgm:cxn modelId="{5978A32D-D225-4D1B-8987-4EB3BF3E2581}" type="presParOf" srcId="{4C7A4E13-21A8-4497-9A2D-A66A6BE44839}" destId="{824DC8E0-C46A-4252-8503-501DDD74CB90}" srcOrd="1" destOrd="0" presId="urn:microsoft.com/office/officeart/2005/8/layout/vList2"/>
    <dgm:cxn modelId="{FA540970-21DD-42D6-B971-3DD22098F86C}" type="presParOf" srcId="{4C7A4E13-21A8-4497-9A2D-A66A6BE44839}" destId="{35203656-056A-4E57-8630-DA77F780A8EA}" srcOrd="2" destOrd="0" presId="urn:microsoft.com/office/officeart/2005/8/layout/vList2"/>
    <dgm:cxn modelId="{A7866CD5-7D66-4818-99AD-8972CC560F5C}" type="presParOf" srcId="{4C7A4E13-21A8-4497-9A2D-A66A6BE44839}" destId="{99384D6D-42C0-4CA6-853D-6BC8380ED3CB}" srcOrd="3" destOrd="0" presId="urn:microsoft.com/office/officeart/2005/8/layout/vList2"/>
    <dgm:cxn modelId="{7ACA2825-5264-494D-A493-580671F52CC1}" type="presParOf" srcId="{4C7A4E13-21A8-4497-9A2D-A66A6BE44839}" destId="{78D38D11-E629-4FE6-A3FE-A1FDFA97ECEE}" srcOrd="4" destOrd="0" presId="urn:microsoft.com/office/officeart/2005/8/layout/vList2"/>
    <dgm:cxn modelId="{1375A50D-A9BB-4890-8B90-4C2CC258DD60}" type="presParOf" srcId="{4C7A4E13-21A8-4497-9A2D-A66A6BE44839}" destId="{7DAA2814-FB06-4ACB-BB04-7236C749FBF5}" srcOrd="5" destOrd="0" presId="urn:microsoft.com/office/officeart/2005/8/layout/vList2"/>
    <dgm:cxn modelId="{BA3D8B21-B995-402E-AAE6-80D4BD87E924}" type="presParOf" srcId="{4C7A4E13-21A8-4497-9A2D-A66A6BE44839}" destId="{8ECB2BF7-2F8D-4561-82D8-307CA762DD54}" srcOrd="6" destOrd="0" presId="urn:microsoft.com/office/officeart/2005/8/layout/vList2"/>
    <dgm:cxn modelId="{99C4C6FB-EFE2-4B30-AFCA-AA24BA697C7B}" type="presParOf" srcId="{4C7A4E13-21A8-4497-9A2D-A66A6BE44839}" destId="{9B51BF2D-15AD-42E6-BFBD-8E2BB837F77A}" srcOrd="7" destOrd="0" presId="urn:microsoft.com/office/officeart/2005/8/layout/vList2"/>
    <dgm:cxn modelId="{CA7DA917-B805-47C7-A4C0-CA38B3C07169}" type="presParOf" srcId="{4C7A4E13-21A8-4497-9A2D-A66A6BE44839}" destId="{CFCAB035-3C5B-431C-97CD-262071E5959C}" srcOrd="8" destOrd="0" presId="urn:microsoft.com/office/officeart/2005/8/layout/vList2"/>
    <dgm:cxn modelId="{01F1228D-5ADB-4995-9EBE-90AED701A073}" type="presParOf" srcId="{4C7A4E13-21A8-4497-9A2D-A66A6BE44839}" destId="{08C896C0-E29D-4062-B8B2-22AE81F0F4B1}" srcOrd="9" destOrd="0" presId="urn:microsoft.com/office/officeart/2005/8/layout/vList2"/>
    <dgm:cxn modelId="{FC2975EE-F467-4256-9C4D-D34E3A32B8CE}" type="presParOf" srcId="{4C7A4E13-21A8-4497-9A2D-A66A6BE44839}" destId="{03394B5E-BB43-4DC0-B316-0140A31D793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4E452-CC0A-45F8-9506-4BF902724FC8}">
      <dsp:nvSpPr>
        <dsp:cNvPr id="0" name=""/>
        <dsp:cNvSpPr/>
      </dsp:nvSpPr>
      <dsp:spPr>
        <a:xfrm>
          <a:off x="1797319" y="2308"/>
          <a:ext cx="2021984" cy="11101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ризик, який необхідно прийняти, або ризик, який входить до структури бізнесу;</a:t>
          </a:r>
          <a:endParaRPr lang="uk-UA" sz="1400" kern="1200"/>
        </a:p>
      </dsp:txBody>
      <dsp:txXfrm>
        <a:off x="1851512" y="56501"/>
        <a:ext cx="1913598" cy="1001761"/>
      </dsp:txXfrm>
    </dsp:sp>
    <dsp:sp modelId="{C78F3483-D671-4D90-B4A7-C7BE3606094D}">
      <dsp:nvSpPr>
        <dsp:cNvPr id="0" name=""/>
        <dsp:cNvSpPr/>
      </dsp:nvSpPr>
      <dsp:spPr>
        <a:xfrm>
          <a:off x="1797319" y="1167963"/>
          <a:ext cx="2021984" cy="11101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ризик, який можна собі дозволити;</a:t>
          </a:r>
          <a:endParaRPr lang="uk-UA" sz="1400" kern="1200"/>
        </a:p>
      </dsp:txBody>
      <dsp:txXfrm>
        <a:off x="1851512" y="1222156"/>
        <a:ext cx="1913598" cy="1001761"/>
      </dsp:txXfrm>
    </dsp:sp>
    <dsp:sp modelId="{D29C770B-8B33-4439-87EC-96C748155D6D}">
      <dsp:nvSpPr>
        <dsp:cNvPr id="0" name=""/>
        <dsp:cNvSpPr/>
      </dsp:nvSpPr>
      <dsp:spPr>
        <a:xfrm>
          <a:off x="1797319" y="2333618"/>
          <a:ext cx="2021984" cy="11101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ризик, який не можна собі дозволити;</a:t>
          </a:r>
          <a:endParaRPr lang="uk-UA" sz="1400" kern="1200"/>
        </a:p>
      </dsp:txBody>
      <dsp:txXfrm>
        <a:off x="1851512" y="2387811"/>
        <a:ext cx="1913598" cy="1001761"/>
      </dsp:txXfrm>
    </dsp:sp>
    <dsp:sp modelId="{56E45FEA-CAD3-4430-B37A-C6487F408277}">
      <dsp:nvSpPr>
        <dsp:cNvPr id="0" name=""/>
        <dsp:cNvSpPr/>
      </dsp:nvSpPr>
      <dsp:spPr>
        <a:xfrm>
          <a:off x="1797319" y="3499273"/>
          <a:ext cx="2021984" cy="11101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ризик, який взагалі ніколи не можна дозволити.</a:t>
          </a:r>
          <a:endParaRPr lang="uk-UA" sz="1400" kern="1200"/>
        </a:p>
      </dsp:txBody>
      <dsp:txXfrm>
        <a:off x="1851512" y="3553466"/>
        <a:ext cx="1913598" cy="10017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6CDF51-9C6E-4382-8D23-F3B5AC0F0921}">
      <dsp:nvSpPr>
        <dsp:cNvPr id="0" name=""/>
        <dsp:cNvSpPr/>
      </dsp:nvSpPr>
      <dsp:spPr>
        <a:xfrm>
          <a:off x="1682106" y="2195"/>
          <a:ext cx="1892370" cy="14491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ризик, пов’язаний із технічними нововведеннями;</a:t>
          </a:r>
          <a:endParaRPr lang="uk-UA" sz="1500" kern="1200"/>
        </a:p>
      </dsp:txBody>
      <dsp:txXfrm>
        <a:off x="1752846" y="72935"/>
        <a:ext cx="1750890" cy="1307631"/>
      </dsp:txXfrm>
    </dsp:sp>
    <dsp:sp modelId="{8561F056-8238-4BBD-A63F-EE6954900A59}">
      <dsp:nvSpPr>
        <dsp:cNvPr id="0" name=""/>
        <dsp:cNvSpPr/>
      </dsp:nvSpPr>
      <dsp:spPr>
        <a:xfrm>
          <a:off x="1682106" y="1523762"/>
          <a:ext cx="1892370" cy="14491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ризик, пов’язаний з економічною або організаційною сторонами виробництва;</a:t>
          </a:r>
          <a:endParaRPr lang="uk-UA" sz="1500" kern="1200"/>
        </a:p>
      </dsp:txBody>
      <dsp:txXfrm>
        <a:off x="1752846" y="1594502"/>
        <a:ext cx="1750890" cy="1307631"/>
      </dsp:txXfrm>
    </dsp:sp>
    <dsp:sp modelId="{0A3D927F-FEE8-4473-B905-9E24E3EFB31A}">
      <dsp:nvSpPr>
        <dsp:cNvPr id="0" name=""/>
        <dsp:cNvSpPr/>
      </dsp:nvSpPr>
      <dsp:spPr>
        <a:xfrm>
          <a:off x="1682106" y="3045329"/>
          <a:ext cx="1892370" cy="14491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ризик, що визначається «молодістю» підприємства.</a:t>
          </a:r>
          <a:endParaRPr lang="uk-UA" sz="1500" kern="1200"/>
        </a:p>
      </dsp:txBody>
      <dsp:txXfrm>
        <a:off x="1752846" y="3116069"/>
        <a:ext cx="1750890" cy="13076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36F5A-7660-4B6A-AB08-E189C082850E}">
      <dsp:nvSpPr>
        <dsp:cNvPr id="0" name=""/>
        <dsp:cNvSpPr/>
      </dsp:nvSpPr>
      <dsp:spPr>
        <a:xfrm>
          <a:off x="0" y="111801"/>
          <a:ext cx="8229600" cy="676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наявність науково-освітньої бази та потужного дослідницького сектора, потужні наукові школи;</a:t>
          </a:r>
          <a:endParaRPr lang="uk-UA" sz="1700" kern="1200"/>
        </a:p>
      </dsp:txBody>
      <dsp:txXfrm>
        <a:off x="33012" y="144813"/>
        <a:ext cx="8163576" cy="610236"/>
      </dsp:txXfrm>
    </dsp:sp>
    <dsp:sp modelId="{35203656-056A-4E57-8630-DA77F780A8EA}">
      <dsp:nvSpPr>
        <dsp:cNvPr id="0" name=""/>
        <dsp:cNvSpPr/>
      </dsp:nvSpPr>
      <dsp:spPr>
        <a:xfrm>
          <a:off x="0" y="837021"/>
          <a:ext cx="8229600" cy="676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розвиненість фінансових інститутів і ринків страхового та пенсійного секторів;</a:t>
          </a:r>
          <a:endParaRPr lang="uk-UA" sz="1700" kern="1200"/>
        </a:p>
      </dsp:txBody>
      <dsp:txXfrm>
        <a:off x="33012" y="870033"/>
        <a:ext cx="8163576" cy="610236"/>
      </dsp:txXfrm>
    </dsp:sp>
    <dsp:sp modelId="{78D38D11-E629-4FE6-A3FE-A1FDFA97ECEE}">
      <dsp:nvSpPr>
        <dsp:cNvPr id="0" name=""/>
        <dsp:cNvSpPr/>
      </dsp:nvSpPr>
      <dsp:spPr>
        <a:xfrm>
          <a:off x="0" y="1562241"/>
          <a:ext cx="8229600" cy="676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наявність фондового ринку;</a:t>
          </a:r>
          <a:endParaRPr lang="uk-UA" sz="1700" kern="1200"/>
        </a:p>
      </dsp:txBody>
      <dsp:txXfrm>
        <a:off x="33012" y="1595253"/>
        <a:ext cx="8163576" cy="610236"/>
      </dsp:txXfrm>
    </dsp:sp>
    <dsp:sp modelId="{8ECB2BF7-2F8D-4561-82D8-307CA762DD54}">
      <dsp:nvSpPr>
        <dsp:cNvPr id="0" name=""/>
        <dsp:cNvSpPr/>
      </dsp:nvSpPr>
      <dsp:spPr>
        <a:xfrm>
          <a:off x="0" y="2287461"/>
          <a:ext cx="8229600" cy="676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політична й макроекономічна стабільність, стале економічне зростання;</a:t>
          </a:r>
          <a:endParaRPr lang="uk-UA" sz="1700" kern="1200"/>
        </a:p>
      </dsp:txBody>
      <dsp:txXfrm>
        <a:off x="33012" y="2320473"/>
        <a:ext cx="8163576" cy="610236"/>
      </dsp:txXfrm>
    </dsp:sp>
    <dsp:sp modelId="{CFCAB035-3C5B-431C-97CD-262071E5959C}">
      <dsp:nvSpPr>
        <dsp:cNvPr id="0" name=""/>
        <dsp:cNvSpPr/>
      </dsp:nvSpPr>
      <dsp:spPr>
        <a:xfrm>
          <a:off x="0" y="3012681"/>
          <a:ext cx="8229600" cy="676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стабільний попит із боку держави та приватного секторів на наукові дослідження й розробки;</a:t>
          </a:r>
          <a:endParaRPr lang="uk-UA" sz="1700" kern="1200"/>
        </a:p>
      </dsp:txBody>
      <dsp:txXfrm>
        <a:off x="33012" y="3045693"/>
        <a:ext cx="8163576" cy="610236"/>
      </dsp:txXfrm>
    </dsp:sp>
    <dsp:sp modelId="{03394B5E-BB43-4DC0-B316-0140A31D793A}">
      <dsp:nvSpPr>
        <dsp:cNvPr id="0" name=""/>
        <dsp:cNvSpPr/>
      </dsp:nvSpPr>
      <dsp:spPr>
        <a:xfrm>
          <a:off x="0" y="3737901"/>
          <a:ext cx="8229600" cy="676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наявність вільного капіталу.</a:t>
          </a:r>
          <a:endParaRPr lang="uk-UA" sz="1700" kern="1200"/>
        </a:p>
      </dsp:txBody>
      <dsp:txXfrm>
        <a:off x="33012" y="3770913"/>
        <a:ext cx="8163576" cy="610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4005064"/>
            <a:ext cx="601216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805264"/>
            <a:ext cx="6400800" cy="10339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717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5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18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120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16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50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9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97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7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97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2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28AF9-BEFD-4449-AC31-61D172F2DA13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A087-498F-4939-B21A-10711F1CD7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12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ТЕМА 9. УПРАВЛІННЯ ФІНАНСОВИМИ РИЗИКАМИ ГОТЕЛЬНО-РЕСТОРАННИХ ПІДПРИЄМСТВ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Лектор: </a:t>
            </a:r>
            <a:r>
              <a:rPr lang="uk-UA" sz="2000" dirty="0" err="1" smtClean="0"/>
              <a:t>к.е.н</a:t>
            </a:r>
            <a:r>
              <a:rPr lang="uk-UA" sz="2000" dirty="0" smtClean="0"/>
              <a:t>., доц., доцент кафедри готельно-ресторанної справи та туризму Москвічова О.С.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03033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rgbClr val="0070C0"/>
                </a:solidFill>
              </a:rPr>
              <a:t>1</a:t>
            </a:r>
            <a:r>
              <a:rPr lang="uk-UA" b="1" dirty="0" smtClean="0">
                <a:solidFill>
                  <a:srgbClr val="0070C0"/>
                </a:solidFill>
              </a:rPr>
              <a:t>. </a:t>
            </a:r>
            <a:r>
              <a:rPr lang="uk-UA" b="1" dirty="0">
                <a:solidFill>
                  <a:srgbClr val="0070C0"/>
                </a:solidFill>
              </a:rPr>
              <a:t>Класифікація </a:t>
            </a:r>
            <a:r>
              <a:rPr lang="uk-UA" b="1" dirty="0" smtClean="0">
                <a:solidFill>
                  <a:srgbClr val="0070C0"/>
                </a:solidFill>
              </a:rPr>
              <a:t>фінансових ризиків в індустрії гостинност</a:t>
            </a:r>
            <a:r>
              <a:rPr lang="uk-UA" b="1" dirty="0" smtClean="0">
                <a:solidFill>
                  <a:srgbClr val="0070C0"/>
                </a:solidFill>
              </a:rPr>
              <a:t>і </a:t>
            </a:r>
            <a:endParaRPr lang="uk-UA" b="1" dirty="0">
              <a:solidFill>
                <a:srgbClr val="0070C0"/>
              </a:solidFill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rgbClr val="0070C0"/>
                </a:solidFill>
              </a:rPr>
              <a:t>2</a:t>
            </a:r>
            <a:r>
              <a:rPr lang="uk-UA" b="1" dirty="0" smtClean="0">
                <a:solidFill>
                  <a:srgbClr val="0070C0"/>
                </a:solidFill>
              </a:rPr>
              <a:t>. </a:t>
            </a:r>
            <a:r>
              <a:rPr lang="uk-UA" b="1" dirty="0">
                <a:solidFill>
                  <a:srgbClr val="0070C0"/>
                </a:solidFill>
              </a:rPr>
              <a:t>Поняття венчурного капіталу в </a:t>
            </a:r>
            <a:r>
              <a:rPr lang="uk-UA" b="1" dirty="0" smtClean="0">
                <a:solidFill>
                  <a:srgbClr val="0070C0"/>
                </a:solidFill>
              </a:rPr>
              <a:t>туризмі</a:t>
            </a: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76256" y="6237312"/>
            <a:ext cx="2267744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968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9815" y="353591"/>
            <a:ext cx="8229600" cy="1033572"/>
          </a:xfrm>
        </p:spPr>
        <p:txBody>
          <a:bodyPr>
            <a:noAutofit/>
          </a:bodyPr>
          <a:lstStyle/>
          <a:p>
            <a:pPr lvl="0"/>
            <a:r>
              <a:rPr lang="ru-RU" sz="4000" b="1" dirty="0">
                <a:solidFill>
                  <a:srgbClr val="0070C0"/>
                </a:solidFill>
              </a:rPr>
              <a:t>1. </a:t>
            </a:r>
            <a:r>
              <a:rPr lang="ru-RU" sz="4000" b="1" dirty="0" err="1">
                <a:solidFill>
                  <a:srgbClr val="0070C0"/>
                </a:solidFill>
              </a:rPr>
              <a:t>Класифікація</a:t>
            </a:r>
            <a:r>
              <a:rPr lang="ru-RU" sz="4000" b="1" dirty="0">
                <a:solidFill>
                  <a:srgbClr val="0070C0"/>
                </a:solidFill>
              </a:rPr>
              <a:t> </a:t>
            </a:r>
            <a:r>
              <a:rPr lang="ru-RU" sz="4000" b="1" dirty="0" err="1">
                <a:solidFill>
                  <a:srgbClr val="0070C0"/>
                </a:solidFill>
              </a:rPr>
              <a:t>фінансових</a:t>
            </a:r>
            <a:r>
              <a:rPr lang="ru-RU" sz="4000" b="1" dirty="0">
                <a:solidFill>
                  <a:srgbClr val="0070C0"/>
                </a:solidFill>
              </a:rPr>
              <a:t> </a:t>
            </a:r>
            <a:r>
              <a:rPr lang="ru-RU" sz="4000" b="1" dirty="0" err="1">
                <a:solidFill>
                  <a:srgbClr val="0070C0"/>
                </a:solidFill>
              </a:rPr>
              <a:t>ризиків</a:t>
            </a:r>
            <a:r>
              <a:rPr lang="ru-RU" sz="4000" b="1" dirty="0">
                <a:solidFill>
                  <a:srgbClr val="0070C0"/>
                </a:solidFill>
              </a:rPr>
              <a:t> в </a:t>
            </a:r>
            <a:r>
              <a:rPr lang="ru-RU" sz="4000" b="1" dirty="0" err="1">
                <a:solidFill>
                  <a:srgbClr val="0070C0"/>
                </a:solidFill>
              </a:rPr>
              <a:t>індустрії</a:t>
            </a:r>
            <a:r>
              <a:rPr lang="ru-RU" sz="4000" b="1" dirty="0">
                <a:solidFill>
                  <a:srgbClr val="0070C0"/>
                </a:solidFill>
              </a:rPr>
              <a:t> </a:t>
            </a:r>
            <a:r>
              <a:rPr lang="ru-RU" sz="4000" b="1" dirty="0" err="1">
                <a:solidFill>
                  <a:srgbClr val="0070C0"/>
                </a:solidFill>
              </a:rPr>
              <a:t>гостинності</a:t>
            </a:r>
            <a:r>
              <a:rPr lang="uk-UA" sz="4000" b="1" dirty="0">
                <a:solidFill>
                  <a:srgbClr val="0070C0"/>
                </a:solidFill>
              </a:rPr>
              <a:t>:</a:t>
            </a:r>
            <a:r>
              <a:rPr lang="uk-UA" sz="4000" b="1" dirty="0">
                <a:solidFill>
                  <a:srgbClr val="0070C0"/>
                </a:solidFill>
              </a:rPr>
              <a:t/>
            </a:r>
            <a:br>
              <a:rPr lang="uk-UA" sz="4000" b="1" dirty="0">
                <a:solidFill>
                  <a:srgbClr val="0070C0"/>
                </a:solidFill>
              </a:rPr>
            </a:br>
            <a:endParaRPr lang="uk-UA" sz="4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96136" y="1600201"/>
            <a:ext cx="2890664" cy="21168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spc="-35" dirty="0" smtClean="0">
                <a:solidFill>
                  <a:schemeClr val="tx2"/>
                </a:solidFill>
                <a:latin typeface="Times New Roman"/>
                <a:ea typeface="Times New Roman"/>
              </a:rPr>
              <a:t>ризики </a:t>
            </a:r>
            <a:r>
              <a:rPr lang="uk-UA" sz="1600" b="1" spc="-35" dirty="0">
                <a:solidFill>
                  <a:schemeClr val="tx2"/>
                </a:solidFill>
                <a:latin typeface="Times New Roman"/>
                <a:ea typeface="Times New Roman"/>
              </a:rPr>
              <a:t>зниження доходності </a:t>
            </a:r>
            <a:r>
              <a:rPr lang="uk-UA" sz="1600" spc="-30" dirty="0">
                <a:latin typeface="Times New Roman"/>
                <a:ea typeface="Times New Roman"/>
              </a:rPr>
              <a:t>можуть виникати в разі зменшення розмірів</a:t>
            </a:r>
            <a:r>
              <a:rPr lang="uk-UA" sz="1600" spc="-335" dirty="0">
                <a:latin typeface="Times New Roman"/>
                <a:ea typeface="Times New Roman"/>
              </a:rPr>
              <a:t> </a:t>
            </a:r>
            <a:r>
              <a:rPr lang="uk-UA" sz="1600" spc="-30" dirty="0">
                <a:latin typeface="Times New Roman"/>
                <a:ea typeface="Times New Roman"/>
              </a:rPr>
              <a:t>відсотків</a:t>
            </a:r>
            <a:r>
              <a:rPr lang="uk-UA" sz="1600" spc="-70" dirty="0">
                <a:latin typeface="Times New Roman"/>
                <a:ea typeface="Times New Roman"/>
              </a:rPr>
              <a:t> </a:t>
            </a:r>
            <a:r>
              <a:rPr lang="uk-UA" sz="1600" spc="-30" dirty="0">
                <a:latin typeface="Times New Roman"/>
                <a:ea typeface="Times New Roman"/>
              </a:rPr>
              <a:t>та</a:t>
            </a:r>
            <a:r>
              <a:rPr lang="uk-UA" sz="1600" spc="-60" dirty="0">
                <a:latin typeface="Times New Roman"/>
                <a:ea typeface="Times New Roman"/>
              </a:rPr>
              <a:t> </a:t>
            </a:r>
            <a:r>
              <a:rPr lang="uk-UA" sz="1600" spc="-30" dirty="0">
                <a:latin typeface="Times New Roman"/>
                <a:ea typeface="Times New Roman"/>
              </a:rPr>
              <a:t>дивідендів</a:t>
            </a:r>
            <a:r>
              <a:rPr lang="uk-UA" sz="1600" spc="-70" dirty="0">
                <a:latin typeface="Times New Roman"/>
                <a:ea typeface="Times New Roman"/>
              </a:rPr>
              <a:t> </a:t>
            </a:r>
            <a:r>
              <a:rPr lang="uk-UA" sz="1600" spc="-30" dirty="0">
                <a:latin typeface="Times New Roman"/>
                <a:ea typeface="Times New Roman"/>
              </a:rPr>
              <a:t>за</a:t>
            </a:r>
            <a:r>
              <a:rPr lang="uk-UA" sz="1600" spc="-60" dirty="0">
                <a:latin typeface="Times New Roman"/>
                <a:ea typeface="Times New Roman"/>
              </a:rPr>
              <a:t> </a:t>
            </a:r>
            <a:r>
              <a:rPr lang="uk-UA" sz="1600" spc="-30" dirty="0">
                <a:latin typeface="Times New Roman"/>
                <a:ea typeface="Times New Roman"/>
              </a:rPr>
              <a:t>інвестиціями,</a:t>
            </a:r>
            <a:r>
              <a:rPr lang="uk-UA" sz="1600" spc="-50" dirty="0">
                <a:latin typeface="Times New Roman"/>
                <a:ea typeface="Times New Roman"/>
              </a:rPr>
              <a:t> </a:t>
            </a:r>
            <a:r>
              <a:rPr lang="uk-UA" sz="1600" spc="-25" dirty="0" err="1">
                <a:latin typeface="Times New Roman"/>
                <a:ea typeface="Times New Roman"/>
              </a:rPr>
              <a:t>вкладеннями</a:t>
            </a:r>
            <a:r>
              <a:rPr lang="uk-UA" sz="1600" spc="-60" dirty="0">
                <a:latin typeface="Times New Roman"/>
                <a:ea typeface="Times New Roman"/>
              </a:rPr>
              <a:t> </a:t>
            </a:r>
            <a:r>
              <a:rPr lang="uk-UA" sz="1600" spc="-25" dirty="0">
                <a:latin typeface="Times New Roman"/>
                <a:ea typeface="Times New Roman"/>
              </a:rPr>
              <a:t>та</a:t>
            </a:r>
            <a:r>
              <a:rPr lang="uk-UA" sz="1600" spc="-60" dirty="0">
                <a:latin typeface="Times New Roman"/>
                <a:ea typeface="Times New Roman"/>
              </a:rPr>
              <a:t> </a:t>
            </a:r>
            <a:r>
              <a:rPr lang="uk-UA" sz="1600" spc="-25" dirty="0">
                <a:latin typeface="Times New Roman"/>
                <a:ea typeface="Times New Roman"/>
              </a:rPr>
              <a:t>кредитами</a:t>
            </a:r>
            <a:r>
              <a:rPr lang="uk-UA" sz="1600" spc="-55" dirty="0">
                <a:latin typeface="Times New Roman"/>
                <a:ea typeface="Times New Roman"/>
              </a:rPr>
              <a:t> </a:t>
            </a:r>
            <a:r>
              <a:rPr lang="uk-UA" sz="1600" spc="-25" dirty="0">
                <a:latin typeface="Times New Roman"/>
                <a:ea typeface="Times New Roman"/>
              </a:rPr>
              <a:t>до</a:t>
            </a:r>
            <a:r>
              <a:rPr lang="uk-UA" sz="1600" spc="-60" dirty="0">
                <a:latin typeface="Times New Roman"/>
                <a:ea typeface="Times New Roman"/>
              </a:rPr>
              <a:t> </a:t>
            </a:r>
            <a:r>
              <a:rPr lang="uk-UA" sz="1600" spc="-25" dirty="0">
                <a:latin typeface="Times New Roman"/>
                <a:ea typeface="Times New Roman"/>
              </a:rPr>
              <a:t>відсоткових</a:t>
            </a:r>
            <a:r>
              <a:rPr lang="uk-UA" sz="1600" spc="-33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ставок,</a:t>
            </a:r>
            <a:r>
              <a:rPr lang="uk-UA" sz="1600" spc="-15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які виплачуються за</a:t>
            </a:r>
            <a:r>
              <a:rPr lang="uk-UA" sz="1600" spc="-10" dirty="0">
                <a:latin typeface="Times New Roman"/>
                <a:ea typeface="Times New Roman"/>
              </a:rPr>
              <a:t> </a:t>
            </a:r>
            <a:r>
              <a:rPr lang="uk-UA" sz="1600" dirty="0">
                <a:latin typeface="Times New Roman"/>
                <a:ea typeface="Times New Roman"/>
              </a:rPr>
              <a:t>залученими кредитами</a:t>
            </a:r>
            <a:endParaRPr lang="uk-UA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87" y="1556792"/>
            <a:ext cx="3630609" cy="18651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81280" lvl="0" algn="ctr">
              <a:lnSpc>
                <a:spcPct val="120000"/>
              </a:lnSpc>
              <a:spcBef>
                <a:spcPts val="320"/>
              </a:spcBef>
              <a:buSzPts val="1400"/>
              <a:tabLst>
                <a:tab pos="746125" algn="l"/>
              </a:tabLst>
            </a:pPr>
            <a:r>
              <a:rPr lang="uk-UA" sz="1600" b="1" spc="-40" dirty="0">
                <a:solidFill>
                  <a:schemeClr val="tx2"/>
                </a:solidFill>
                <a:latin typeface="Times New Roman"/>
                <a:ea typeface="Times New Roman"/>
              </a:rPr>
              <a:t>ризик</a:t>
            </a:r>
            <a:r>
              <a:rPr lang="uk-UA" sz="1600" b="1" spc="-7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uk-UA" sz="1600" b="1" spc="-40" dirty="0">
                <a:solidFill>
                  <a:schemeClr val="tx2"/>
                </a:solidFill>
                <a:latin typeface="Times New Roman"/>
                <a:ea typeface="Times New Roman"/>
              </a:rPr>
              <a:t>утраченої</a:t>
            </a:r>
            <a:r>
              <a:rPr lang="uk-UA" sz="1600" b="1" spc="-85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uk-UA" sz="1600" b="1" spc="-40" dirty="0">
                <a:solidFill>
                  <a:schemeClr val="tx2"/>
                </a:solidFill>
                <a:latin typeface="Times New Roman"/>
                <a:ea typeface="Times New Roman"/>
              </a:rPr>
              <a:t>фінансової</a:t>
            </a:r>
            <a:r>
              <a:rPr lang="uk-UA" sz="1600" b="1" spc="-65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uk-UA" sz="1600" b="1" spc="-40" dirty="0">
                <a:solidFill>
                  <a:schemeClr val="tx2"/>
                </a:solidFill>
                <a:latin typeface="Times New Roman"/>
                <a:ea typeface="Times New Roman"/>
              </a:rPr>
              <a:t>вигоди</a:t>
            </a:r>
            <a:r>
              <a:rPr lang="uk-UA" sz="1600" b="1" spc="-8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uk-UA" sz="1600" spc="-40" dirty="0">
                <a:solidFill>
                  <a:prstClr val="black"/>
                </a:solidFill>
                <a:latin typeface="Times New Roman"/>
                <a:ea typeface="Times New Roman"/>
              </a:rPr>
              <a:t>визначається</a:t>
            </a:r>
            <a:r>
              <a:rPr lang="uk-UA" sz="1600" spc="-8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spc="-35" dirty="0">
                <a:solidFill>
                  <a:prstClr val="black"/>
                </a:solidFill>
                <a:latin typeface="Times New Roman"/>
                <a:ea typeface="Times New Roman"/>
              </a:rPr>
              <a:t>ймовірністю</a:t>
            </a:r>
            <a:r>
              <a:rPr lang="uk-UA" sz="1600" spc="-9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spc="-35" dirty="0">
                <a:solidFill>
                  <a:prstClr val="black"/>
                </a:solidFill>
                <a:latin typeface="Times New Roman"/>
                <a:ea typeface="Times New Roman"/>
              </a:rPr>
              <a:t>фінансового</a:t>
            </a:r>
            <a:r>
              <a:rPr lang="uk-UA" sz="1600" spc="-33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Times New Roman"/>
              </a:rPr>
              <a:t>збитку,</a:t>
            </a:r>
            <a:r>
              <a:rPr lang="uk-UA" sz="16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Times New Roman"/>
              </a:rPr>
              <a:t>який</a:t>
            </a:r>
            <a:r>
              <a:rPr lang="uk-UA" sz="16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Times New Roman"/>
              </a:rPr>
              <a:t>може</a:t>
            </a:r>
            <a:r>
              <a:rPr lang="uk-UA" sz="16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Times New Roman"/>
              </a:rPr>
              <a:t>виникнути</a:t>
            </a:r>
            <a:r>
              <a:rPr lang="uk-UA" sz="16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Times New Roman"/>
              </a:rPr>
              <a:t>внаслідок</a:t>
            </a:r>
            <a:r>
              <a:rPr lang="uk-UA" sz="16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Times New Roman"/>
              </a:rPr>
              <a:t>нездійснення</a:t>
            </a:r>
            <a:r>
              <a:rPr lang="uk-UA" sz="16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Times New Roman"/>
              </a:rPr>
              <a:t>певного</a:t>
            </a:r>
            <a:r>
              <a:rPr lang="uk-UA" sz="16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Times New Roman"/>
              </a:rPr>
              <a:t>заходу</a:t>
            </a:r>
            <a:r>
              <a:rPr lang="uk-UA" sz="16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Times New Roman"/>
              </a:rPr>
              <a:t>або</a:t>
            </a:r>
            <a:r>
              <a:rPr lang="uk-UA" sz="1600" spc="-33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Times New Roman"/>
              </a:rPr>
              <a:t>припинення</a:t>
            </a:r>
            <a:r>
              <a:rPr lang="uk-UA" sz="1600" spc="-1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Times New Roman"/>
              </a:rPr>
              <a:t>діяльності туристичного підприємства;</a:t>
            </a:r>
          </a:p>
        </p:txBody>
      </p:sp>
      <p:cxnSp>
        <p:nvCxnSpPr>
          <p:cNvPr id="6" name="Прямая со стрелкой 5"/>
          <p:cNvCxnSpPr>
            <a:stCxn id="2" idx="2"/>
            <a:endCxn id="4" idx="3"/>
          </p:cNvCxnSpPr>
          <p:nvPr/>
        </p:nvCxnSpPr>
        <p:spPr>
          <a:xfrm flipH="1">
            <a:off x="3635896" y="1387163"/>
            <a:ext cx="958719" cy="110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2" idx="2"/>
            <a:endCxn id="3" idx="1"/>
          </p:cNvCxnSpPr>
          <p:nvPr/>
        </p:nvCxnSpPr>
        <p:spPr>
          <a:xfrm>
            <a:off x="4594615" y="1387163"/>
            <a:ext cx="1201521" cy="1271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11239" y="4279766"/>
            <a:ext cx="129614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Кредитний </a:t>
            </a:r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7620941" y="4218782"/>
            <a:ext cx="150967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Процентний</a:t>
            </a:r>
            <a:endParaRPr lang="uk-UA" dirty="0"/>
          </a:p>
        </p:txBody>
      </p:sp>
      <p:cxnSp>
        <p:nvCxnSpPr>
          <p:cNvPr id="12" name="Прямая со стрелкой 11"/>
          <p:cNvCxnSpPr>
            <a:stCxn id="3" idx="2"/>
            <a:endCxn id="9" idx="3"/>
          </p:cNvCxnSpPr>
          <p:nvPr/>
        </p:nvCxnSpPr>
        <p:spPr>
          <a:xfrm flipH="1">
            <a:off x="5407383" y="3717033"/>
            <a:ext cx="1834085" cy="7473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3" idx="2"/>
            <a:endCxn id="10" idx="1"/>
          </p:cNvCxnSpPr>
          <p:nvPr/>
        </p:nvCxnSpPr>
        <p:spPr>
          <a:xfrm>
            <a:off x="7241468" y="3717033"/>
            <a:ext cx="379473" cy="686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111239" y="4649098"/>
            <a:ext cx="226431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несплати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основного боргу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кредитора.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емітент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випускає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буде не 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змозі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сплачувати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боргу.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88224" y="4588114"/>
            <a:ext cx="256612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/>
              <a:t>загроза</a:t>
            </a:r>
            <a:r>
              <a:rPr lang="ru-RU" sz="1400" dirty="0"/>
              <a:t> </a:t>
            </a:r>
            <a:r>
              <a:rPr lang="ru-RU" sz="1400" dirty="0" err="1"/>
              <a:t>витрат</a:t>
            </a:r>
            <a:r>
              <a:rPr lang="ru-RU" sz="1400" dirty="0"/>
              <a:t> </a:t>
            </a:r>
            <a:r>
              <a:rPr lang="ru-RU" sz="1400" dirty="0" err="1"/>
              <a:t>комерційними</a:t>
            </a:r>
            <a:r>
              <a:rPr lang="ru-RU" sz="1400" dirty="0"/>
              <a:t> банками, </a:t>
            </a:r>
            <a:r>
              <a:rPr lang="ru-RU" sz="1400" dirty="0" err="1"/>
              <a:t>кредитними</a:t>
            </a:r>
            <a:r>
              <a:rPr lang="ru-RU" sz="1400" dirty="0"/>
              <a:t> </a:t>
            </a:r>
            <a:r>
              <a:rPr lang="ru-RU" sz="1400" dirty="0" err="1"/>
              <a:t>установами</a:t>
            </a:r>
            <a:r>
              <a:rPr lang="ru-RU" sz="1400" dirty="0"/>
              <a:t>, </a:t>
            </a:r>
            <a:r>
              <a:rPr lang="ru-RU" sz="1400" dirty="0" err="1"/>
              <a:t>інвестиційними</a:t>
            </a:r>
            <a:r>
              <a:rPr lang="ru-RU" sz="1400" dirty="0"/>
              <a:t> фондами через те,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внаслідок</a:t>
            </a:r>
            <a:r>
              <a:rPr lang="ru-RU" sz="1400" dirty="0"/>
              <a:t> </a:t>
            </a:r>
            <a:r>
              <a:rPr lang="ru-RU" sz="1400" dirty="0" err="1"/>
              <a:t>підвищення</a:t>
            </a:r>
            <a:r>
              <a:rPr lang="ru-RU" sz="1400" dirty="0"/>
              <a:t> </a:t>
            </a:r>
            <a:r>
              <a:rPr lang="ru-RU" sz="1400" dirty="0" err="1"/>
              <a:t>процентних</a:t>
            </a:r>
            <a:r>
              <a:rPr lang="ru-RU" sz="1400" dirty="0"/>
              <a:t> ставок, </a:t>
            </a:r>
            <a:r>
              <a:rPr lang="ru-RU" sz="1400" dirty="0" err="1"/>
              <a:t>виплачуваних</a:t>
            </a:r>
            <a:r>
              <a:rPr lang="ru-RU" sz="1400" dirty="0"/>
              <a:t> ними за </a:t>
            </a:r>
            <a:r>
              <a:rPr lang="ru-RU" sz="1400" dirty="0" err="1"/>
              <a:t>залученими</a:t>
            </a:r>
            <a:r>
              <a:rPr lang="ru-RU" sz="1400" dirty="0"/>
              <a:t> коштами, вони </a:t>
            </a:r>
            <a:r>
              <a:rPr lang="ru-RU" sz="1400" dirty="0" err="1"/>
              <a:t>починають</a:t>
            </a:r>
            <a:r>
              <a:rPr lang="ru-RU" sz="1400" dirty="0"/>
              <a:t> </a:t>
            </a:r>
            <a:r>
              <a:rPr lang="ru-RU" sz="1400" dirty="0" err="1"/>
              <a:t>перевищувати</a:t>
            </a:r>
            <a:r>
              <a:rPr lang="ru-RU" sz="1400" dirty="0"/>
              <a:t> ставки по </a:t>
            </a:r>
            <a:r>
              <a:rPr lang="ru-RU" sz="1400" dirty="0" err="1"/>
              <a:t>наданих</a:t>
            </a:r>
            <a:r>
              <a:rPr lang="ru-RU" sz="1400" dirty="0"/>
              <a:t> кредитах.</a:t>
            </a:r>
            <a:endParaRPr lang="uk-UA" sz="1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3763769"/>
            <a:ext cx="2550489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біржові ризики </a:t>
            </a: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загроза втрат від біржових угод;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45347" y="4286989"/>
            <a:ext cx="2550488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селективні ризики </a:t>
            </a: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ризики неправильного вибору різновиду вкладення капіталу;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313823" y="5025653"/>
            <a:ext cx="2580258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uk-UA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 банкрутства </a:t>
            </a: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загроза, унаслідок помилкового різновиду вкладення капіталу, повної втрати підприємцем власного капіталу та його нездатності розраховуватися за взятими зобов’язаннями.</a:t>
            </a:r>
          </a:p>
        </p:txBody>
      </p:sp>
      <p:cxnSp>
        <p:nvCxnSpPr>
          <p:cNvPr id="27" name="Прямая со стрелкой 26"/>
          <p:cNvCxnSpPr>
            <a:stCxn id="4" idx="2"/>
            <a:endCxn id="23" idx="0"/>
          </p:cNvCxnSpPr>
          <p:nvPr/>
        </p:nvCxnSpPr>
        <p:spPr>
          <a:xfrm flipH="1">
            <a:off x="1275245" y="3421918"/>
            <a:ext cx="545347" cy="341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4" idx="2"/>
            <a:endCxn id="24" idx="3"/>
          </p:cNvCxnSpPr>
          <p:nvPr/>
        </p:nvCxnSpPr>
        <p:spPr>
          <a:xfrm>
            <a:off x="1820592" y="3421918"/>
            <a:ext cx="1275243" cy="12344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4" idx="2"/>
            <a:endCxn id="25" idx="3"/>
          </p:cNvCxnSpPr>
          <p:nvPr/>
        </p:nvCxnSpPr>
        <p:spPr>
          <a:xfrm>
            <a:off x="1820592" y="3421918"/>
            <a:ext cx="2073489" cy="25116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2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sz="2800" dirty="0"/>
              <a:t>Існують й інші різновиди ризиків, серед яких є ризики, пов’язані з криміногенним регулюванням ринку; ризик підробки фінансової документації тощо.</a:t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78" y="1609172"/>
            <a:ext cx="44257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практичний інтерес має ще одна класифікація ризиків: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064014483"/>
              </p:ext>
            </p:extLst>
          </p:nvPr>
        </p:nvGraphicFramePr>
        <p:xfrm>
          <a:off x="-593182" y="2149844"/>
          <a:ext cx="5616624" cy="4611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067944" y="1587948"/>
            <a:ext cx="5076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цьому треба зауважити, що нові туристичні проекти мають три різновиди ризиків: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291097557"/>
              </p:ext>
            </p:extLst>
          </p:nvPr>
        </p:nvGraphicFramePr>
        <p:xfrm>
          <a:off x="4427983" y="2172723"/>
          <a:ext cx="5256584" cy="449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3573016"/>
            <a:ext cx="2448272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732240" y="6669360"/>
            <a:ext cx="266429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5670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2305578" y="2782962"/>
            <a:ext cx="4714694" cy="331236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2</a:t>
            </a:r>
            <a:r>
              <a:rPr lang="ru-RU" sz="4000" b="1" dirty="0">
                <a:solidFill>
                  <a:srgbClr val="0070C0"/>
                </a:solidFill>
              </a:rPr>
              <a:t>	</a:t>
            </a:r>
            <a:r>
              <a:rPr lang="ru-RU" sz="4000" b="1" dirty="0" err="1">
                <a:solidFill>
                  <a:srgbClr val="0070C0"/>
                </a:solidFill>
              </a:rPr>
              <a:t>Поняття</a:t>
            </a:r>
            <a:r>
              <a:rPr lang="ru-RU" sz="4000" b="1" dirty="0">
                <a:solidFill>
                  <a:srgbClr val="0070C0"/>
                </a:solidFill>
              </a:rPr>
              <a:t> венчурного </a:t>
            </a:r>
            <a:r>
              <a:rPr lang="ru-RU" sz="4000" b="1" dirty="0" err="1">
                <a:solidFill>
                  <a:srgbClr val="0070C0"/>
                </a:solidFill>
              </a:rPr>
              <a:t>капіталу</a:t>
            </a:r>
            <a:r>
              <a:rPr lang="ru-RU" sz="4000" b="1" dirty="0">
                <a:solidFill>
                  <a:srgbClr val="0070C0"/>
                </a:solidFill>
              </a:rPr>
              <a:t> в </a:t>
            </a:r>
            <a:r>
              <a:rPr lang="ru-RU" sz="4000" b="1" dirty="0" err="1">
                <a:solidFill>
                  <a:srgbClr val="0070C0"/>
                </a:solidFill>
              </a:rPr>
              <a:t>туризмі</a:t>
            </a:r>
            <a:endParaRPr lang="uk-UA" sz="4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r>
              <a:rPr lang="ru-RU" dirty="0" err="1" smtClean="0"/>
              <a:t>Капітал</a:t>
            </a:r>
            <a:r>
              <a:rPr lang="ru-RU" dirty="0"/>
              <a:t>, </a:t>
            </a:r>
            <a:r>
              <a:rPr lang="ru-RU" dirty="0" err="1"/>
              <a:t>інвестування</a:t>
            </a:r>
            <a:r>
              <a:rPr lang="ru-RU" dirty="0"/>
              <a:t> в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«</a:t>
            </a:r>
            <a:r>
              <a:rPr lang="ru-RU" dirty="0" err="1"/>
              <a:t>піти</a:t>
            </a:r>
            <a:r>
              <a:rPr lang="ru-RU" dirty="0"/>
              <a:t> на </a:t>
            </a:r>
            <a:r>
              <a:rPr lang="ru-RU" dirty="0" err="1"/>
              <a:t>ризик</a:t>
            </a:r>
            <a:r>
              <a:rPr lang="ru-RU" dirty="0"/>
              <a:t>» – </a:t>
            </a:r>
            <a:r>
              <a:rPr lang="ru-RU" b="1" dirty="0" err="1">
                <a:solidFill>
                  <a:schemeClr val="tx2"/>
                </a:solidFill>
              </a:rPr>
              <a:t>це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венчурний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капітал</a:t>
            </a:r>
            <a:r>
              <a:rPr lang="ru-RU" b="1" dirty="0">
                <a:solidFill>
                  <a:schemeClr val="tx2"/>
                </a:solidFill>
              </a:rPr>
              <a:t>. </a:t>
            </a:r>
            <a:endParaRPr lang="uk-UA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3284984"/>
            <a:ext cx="41777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Венчурний капітал або ризикові інвестиції </a:t>
            </a:r>
            <a:r>
              <a:rPr lang="uk-UA" dirty="0"/>
              <a:t>– </a:t>
            </a:r>
            <a:r>
              <a:rPr lang="uk-UA" dirty="0">
                <a:solidFill>
                  <a:schemeClr val="bg1"/>
                </a:solidFill>
              </a:rPr>
              <a:t>це інвестиції з великим ступенем ризику. Венчурний капітал поєднує в собі різноманітні форми застосування капіталу: позикового, акціонерного, підприємницького. Він є посередником у заснуванні стартових наукоємних фірм, так званих </a:t>
            </a:r>
            <a:r>
              <a:rPr lang="uk-UA" dirty="0" err="1">
                <a:solidFill>
                  <a:schemeClr val="bg1"/>
                </a:solidFill>
              </a:rPr>
              <a:t>венчурів</a:t>
            </a:r>
            <a:r>
              <a:rPr lang="uk-UA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77578" y="6525344"/>
            <a:ext cx="2266422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288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>
                <a:solidFill>
                  <a:srgbClr val="0070C0"/>
                </a:solidFill>
              </a:rPr>
              <a:t>Основними факторами, що сприяють розвитку венчурної індустрії, є:</a:t>
            </a:r>
            <a:br>
              <a:rPr lang="uk-UA" sz="2800" b="1" dirty="0">
                <a:solidFill>
                  <a:srgbClr val="0070C0"/>
                </a:solidFill>
              </a:rPr>
            </a:br>
            <a:endParaRPr lang="uk-UA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6948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948264" y="6525344"/>
            <a:ext cx="2448272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5019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RY_circl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769178"/>
            <a:ext cx="2024063" cy="2025650"/>
          </a:xfrm>
          <a:prstGeom prst="rect">
            <a:avLst/>
          </a:prstGeom>
          <a:noFill/>
        </p:spPr>
      </p:pic>
      <p:pic>
        <p:nvPicPr>
          <p:cNvPr id="4" name="Picture 5" descr="LB_circl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2146300" cy="2146300"/>
          </a:xfrm>
          <a:prstGeom prst="rect">
            <a:avLst/>
          </a:prstGeom>
          <a:noFill/>
        </p:spPr>
      </p:pic>
      <p:pic>
        <p:nvPicPr>
          <p:cNvPr id="7" name="Picture 8" descr="YG_circle0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325" y="3756137"/>
            <a:ext cx="2182812" cy="2182813"/>
          </a:xfrm>
          <a:prstGeom prst="rect">
            <a:avLst/>
          </a:prstGeom>
          <a:noFill/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071905" y="2780928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Дякую за увагу!</a:t>
            </a:r>
            <a:endParaRPr lang="uk-U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2accbef429b3659e539e1ebb50a5b78eeef59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452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ТЕМА 9. УПРАВЛІННЯ ФІНАНСОВИМИ РИЗИКАМИ ГОТЕЛЬНО-РЕСТОРАННИХ ПІДПРИЄМСТВ</vt:lpstr>
      <vt:lpstr>План</vt:lpstr>
      <vt:lpstr>1. Класифікація фінансових ризиків в індустрії гостинності: </vt:lpstr>
      <vt:lpstr>Існують й інші різновиди ризиків, серед яких є ризики, пов’язані з криміногенним регулюванням ринку; ризик підробки фінансової документації тощо. </vt:lpstr>
      <vt:lpstr>2 Поняття венчурного капіталу в туризмі</vt:lpstr>
      <vt:lpstr>Основними факторами, що сприяють розвитку венчурної індустрії, є: </vt:lpstr>
      <vt:lpstr>Дякую за увагу!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Синяя абстракция</dc:title>
  <dc:creator>obstinate</dc:creator>
  <cp:keywords>Шаблоны презентаций</cp:keywords>
  <cp:lastModifiedBy>Пользователь</cp:lastModifiedBy>
  <cp:revision>28</cp:revision>
  <dcterms:created xsi:type="dcterms:W3CDTF">2017-08-22T16:05:04Z</dcterms:created>
  <dcterms:modified xsi:type="dcterms:W3CDTF">2024-09-15T16:09:40Z</dcterms:modified>
</cp:coreProperties>
</file>