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258" r:id="rId3"/>
    <p:sldId id="259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3" r:id="rId23"/>
    <p:sldId id="334" r:id="rId24"/>
    <p:sldId id="331" r:id="rId25"/>
    <p:sldId id="332" r:id="rId26"/>
    <p:sldId id="335" r:id="rId27"/>
    <p:sldId id="336" r:id="rId28"/>
    <p:sldId id="337" r:id="rId29"/>
    <p:sldId id="338" r:id="rId30"/>
    <p:sldId id="339" r:id="rId31"/>
    <p:sldId id="340" r:id="rId32"/>
    <p:sldId id="341" r:id="rId33"/>
    <p:sldId id="342" r:id="rId34"/>
    <p:sldId id="343" r:id="rId35"/>
    <p:sldId id="344" r:id="rId36"/>
    <p:sldId id="345" r:id="rId37"/>
    <p:sldId id="346" r:id="rId38"/>
    <p:sldId id="347" r:id="rId39"/>
    <p:sldId id="348" r:id="rId40"/>
    <p:sldId id="349" r:id="rId41"/>
    <p:sldId id="350" r:id="rId42"/>
    <p:sldId id="351" r:id="rId4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56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A0AF0-083F-45B9-B3A3-EC43DDED0A57}" type="datetimeFigureOut">
              <a:rPr lang="uk-UA" smtClean="0"/>
              <a:t>03.11.2021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1C948-1B34-4145-A367-9787FE3053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5980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B6F09-C090-4219-A72E-1207FB5A285F}" type="datetimeFigureOut">
              <a:rPr lang="uk-UA" smtClean="0"/>
              <a:t>03.11.2021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2696-D737-4756-A77C-7029DF9CE7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7077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B6F09-C090-4219-A72E-1207FB5A285F}" type="datetimeFigureOut">
              <a:rPr lang="uk-UA" smtClean="0"/>
              <a:t>03.11.2021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2696-D737-4756-A77C-7029DF9CE7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0209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B6F09-C090-4219-A72E-1207FB5A285F}" type="datetimeFigureOut">
              <a:rPr lang="uk-UA" smtClean="0"/>
              <a:t>03.11.2021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2696-D737-4756-A77C-7029DF9CE7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1717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B6F09-C090-4219-A72E-1207FB5A285F}" type="datetimeFigureOut">
              <a:rPr lang="uk-UA" smtClean="0"/>
              <a:t>03.11.2021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2696-D737-4756-A77C-7029DF9CE7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563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B6F09-C090-4219-A72E-1207FB5A285F}" type="datetimeFigureOut">
              <a:rPr lang="uk-UA" smtClean="0"/>
              <a:t>03.11.2021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2696-D737-4756-A77C-7029DF9CE7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8815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B6F09-C090-4219-A72E-1207FB5A285F}" type="datetimeFigureOut">
              <a:rPr lang="uk-UA" smtClean="0"/>
              <a:t>03.11.2021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2696-D737-4756-A77C-7029DF9CE7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4259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B6F09-C090-4219-A72E-1207FB5A285F}" type="datetimeFigureOut">
              <a:rPr lang="uk-UA" smtClean="0"/>
              <a:t>03.11.2021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2696-D737-4756-A77C-7029DF9CE7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3494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B6F09-C090-4219-A72E-1207FB5A285F}" type="datetimeFigureOut">
              <a:rPr lang="uk-UA" smtClean="0"/>
              <a:t>03.11.2021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2696-D737-4756-A77C-7029DF9CE7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009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B6F09-C090-4219-A72E-1207FB5A285F}" type="datetimeFigureOut">
              <a:rPr lang="uk-UA" smtClean="0"/>
              <a:t>03.11.2021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2696-D737-4756-A77C-7029DF9CE7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9429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B6F09-C090-4219-A72E-1207FB5A285F}" type="datetimeFigureOut">
              <a:rPr lang="uk-UA" smtClean="0"/>
              <a:t>03.11.2021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2696-D737-4756-A77C-7029DF9CE7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7713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B6F09-C090-4219-A72E-1207FB5A285F}" type="datetimeFigureOut">
              <a:rPr lang="uk-UA" smtClean="0"/>
              <a:t>03.11.2021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2696-D737-4756-A77C-7029DF9CE7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7988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B6F09-C090-4219-A72E-1207FB5A285F}" type="datetimeFigureOut">
              <a:rPr lang="uk-UA" smtClean="0"/>
              <a:t>03.11.2021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A2696-D737-4756-A77C-7029DF9CE7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905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eur-ws.org/Vol-2732/20200471.pdf" TargetMode="External"/><Relationship Id="rId2" Type="http://schemas.openxmlformats.org/officeDocument/2006/relationships/hyperlink" Target="https://scholar.google.com.ua/scholar?oi=bibs&amp;cluster=5837728227695279799&amp;btnI=1&amp;hl=u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icteri.org/icteri-2020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180340" indent="450215">
              <a:spcBef>
                <a:spcPts val="1200"/>
              </a:spcBef>
              <a:spcAft>
                <a:spcPts val="300"/>
              </a:spcAft>
            </a:pPr>
            <a:r>
              <a:rPr lang="uk-UA" sz="32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Історичний досвід і сучасна практика аграрної політики України</a:t>
            </a:r>
            <a:endParaRPr lang="ru-UA" sz="3200" b="1" i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340683"/>
            <a:ext cx="9144000" cy="1122450"/>
          </a:xfrm>
        </p:spPr>
        <p:txBody>
          <a:bodyPr/>
          <a:lstStyle/>
          <a:p>
            <a:endParaRPr lang="uk-UA" dirty="0"/>
          </a:p>
          <a:p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Лектор – професор Діброва А.Д.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29237" y="117336"/>
            <a:ext cx="11333526" cy="704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dirty="0"/>
          </a:p>
          <a:p>
            <a:r>
              <a:rPr lang="uk-UA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Національний університет біоресурсів і природокористування України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29237" y="822011"/>
            <a:ext cx="11333526" cy="64742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dirty="0"/>
          </a:p>
          <a:p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Економічний факультет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12" y="4298347"/>
            <a:ext cx="3938806" cy="24972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384" y="4327280"/>
            <a:ext cx="3120004" cy="24682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430" y="4330311"/>
            <a:ext cx="3709942" cy="2465239"/>
          </a:xfrm>
          <a:prstGeom prst="rect">
            <a:avLst/>
          </a:prstGeom>
        </p:spPr>
      </p:pic>
      <p:pic>
        <p:nvPicPr>
          <p:cNvPr id="11" name="Picture 15" descr="logo - E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1712" y="1552765"/>
            <a:ext cx="748575" cy="76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594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1113655" cy="891020"/>
          </a:xfrm>
        </p:spPr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r>
              <a:rPr lang="uk-UA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Еволюція аграрних трансформацій в Україні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891" y="763400"/>
            <a:ext cx="11877963" cy="58128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ЗЕМЕЛЬНА РЕФОРМА ТА РЕФОРМУВАННЯ МАЙНОВИХ</a:t>
            </a:r>
          </a:p>
        </p:txBody>
      </p:sp>
      <p:pic>
        <p:nvPicPr>
          <p:cNvPr id="4" name="Picture 15" descr="logo - 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748575" cy="76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F56E4D-B3D2-4DB2-8116-4131F83EA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91" y="1083473"/>
            <a:ext cx="6216073" cy="564983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4FE69D7-14B4-4109-8078-2D1171C3E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9079" y="1168559"/>
            <a:ext cx="5492775" cy="417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000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1113655" cy="891020"/>
          </a:xfrm>
        </p:spPr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r>
              <a:rPr lang="uk-UA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Еволюція аграрних трансформацій в Україні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891" y="763400"/>
            <a:ext cx="11877963" cy="58128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Розвиток селянських (фермерських) господарства</a:t>
            </a:r>
          </a:p>
        </p:txBody>
      </p:sp>
      <p:pic>
        <p:nvPicPr>
          <p:cNvPr id="4" name="Picture 15" descr="logo - 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748575" cy="76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6E86A5-7E41-4EA3-9305-56E5FE796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62" y="1379804"/>
            <a:ext cx="4748500" cy="25364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3C9BA1-E772-4319-8D9A-01C88EF21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3607" y="1288417"/>
            <a:ext cx="5215229" cy="246252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7AFAA20-E7B2-4726-965B-874B2AB93B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146" y="4052787"/>
            <a:ext cx="4831960" cy="241266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936628F-438C-4EAD-9958-41589FDFA8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3893" y="4148337"/>
            <a:ext cx="5001816" cy="237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905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1113655" cy="891020"/>
          </a:xfrm>
        </p:spPr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r>
              <a:rPr lang="uk-UA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Еволюція аграрних трансформацій в Україні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891" y="763400"/>
            <a:ext cx="11877963" cy="58128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сільськогосподарського виробництва за формами власності, %</a:t>
            </a:r>
          </a:p>
        </p:txBody>
      </p:sp>
      <p:pic>
        <p:nvPicPr>
          <p:cNvPr id="4" name="Picture 15" descr="logo - 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748575" cy="76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43FB25-9CEF-4795-9E0D-A1387A546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80" y="1252656"/>
            <a:ext cx="11584783" cy="532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149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1113655" cy="891020"/>
          </a:xfrm>
        </p:spPr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r>
              <a:rPr lang="uk-UA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Еволюція аграрних трансформацій в Україні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891" y="763400"/>
            <a:ext cx="11877963" cy="58128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Формування ринкової інфраструктури в </a:t>
            </a:r>
            <a:r>
              <a:rPr lang="uk-UA" sz="2400" b="1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АПК</a:t>
            </a:r>
            <a:endParaRPr lang="uk-UA" sz="24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uk-UA" sz="24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5" descr="logo - 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748575" cy="76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79C2EAE-20C0-4FD1-B08E-39689D32F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287" y="1238900"/>
            <a:ext cx="5326178" cy="16058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868CE19-BCD7-436A-A4A7-A4BBC0085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746" y="2844799"/>
            <a:ext cx="5050658" cy="79692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59A6043-B765-477A-8AD8-AA548F79A8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3545" y="1274033"/>
            <a:ext cx="6164168" cy="304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65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1113655" cy="891020"/>
          </a:xfrm>
        </p:spPr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r>
              <a:rPr lang="uk-UA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Еволюція аграрних трансформацій в Україні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891" y="763400"/>
            <a:ext cx="11877963" cy="58128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Вдосконалення механізмів державного регулювання </a:t>
            </a:r>
            <a:r>
              <a:rPr lang="uk-UA" sz="2400" b="1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АПК</a:t>
            </a:r>
            <a:endParaRPr lang="uk-UA" sz="24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uk-UA" sz="24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5" descr="logo - 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748575" cy="76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EA167C-E38E-4B42-94D7-E692ABDC4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287" y="1244698"/>
            <a:ext cx="4705713" cy="554678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C676A88-B45D-4E02-A6AF-FD20247768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6167" y="1244698"/>
            <a:ext cx="6365687" cy="510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72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1113655" cy="891020"/>
          </a:xfrm>
        </p:spPr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r>
              <a:rPr lang="uk-UA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Еволюція аграрних трансформацій в Україні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891" y="763400"/>
            <a:ext cx="11951854" cy="32636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Закони, що регулювали права власності в </a:t>
            </a:r>
            <a:r>
              <a:rPr lang="uk-UA" sz="2400" b="1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АПК</a:t>
            </a:r>
            <a:endParaRPr lang="uk-UA" sz="24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2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Закон України «Про власність» від 7.02.1991 р.</a:t>
            </a:r>
          </a:p>
          <a:p>
            <a:pPr algn="just"/>
            <a:r>
              <a:rPr lang="uk-UA" sz="2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Закон України «Про форми власності на землю» від 30.01.1992 р.</a:t>
            </a:r>
          </a:p>
          <a:p>
            <a:pPr algn="just"/>
            <a:r>
              <a:rPr lang="uk-UA" sz="2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Закон України «Про селянське (фермерське) господарство» від 20.12.1992 р.</a:t>
            </a:r>
          </a:p>
          <a:p>
            <a:pPr algn="just"/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Закон України «Про колективне сільськогосподарське підприємство від 14.02.1992 р.</a:t>
            </a:r>
          </a:p>
          <a:p>
            <a:pPr algn="just"/>
            <a:r>
              <a:rPr lang="uk-UA" sz="2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Закон України «Про сільськогосподарську кооперацію</a:t>
            </a: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» від 17.07.1997 р.</a:t>
            </a:r>
          </a:p>
          <a:p>
            <a:pPr algn="just"/>
            <a:r>
              <a:rPr lang="uk-UA" sz="2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Закон України «</a:t>
            </a: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Про особливості приватизації майна в агропромисловому комплексі» від 10.07.1996 р.</a:t>
            </a:r>
            <a:endParaRPr lang="uk-UA" sz="20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5" descr="logo - 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748575" cy="76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24E11717-1164-4EC1-A6D9-120DBE8570C0}"/>
              </a:ext>
            </a:extLst>
          </p:cNvPr>
          <p:cNvSpPr txBox="1">
            <a:spLocks/>
          </p:cNvSpPr>
          <p:nvPr/>
        </p:nvSpPr>
        <p:spPr>
          <a:xfrm>
            <a:off x="73891" y="4137891"/>
            <a:ext cx="11951854" cy="2576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Закони, що регулювали паювання сільськогосподарських земель</a:t>
            </a:r>
          </a:p>
          <a:p>
            <a:pPr algn="just"/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Земельний кодекс України від 13.02.1992 р.</a:t>
            </a:r>
          </a:p>
          <a:p>
            <a:pPr algn="just"/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Закон України «Про колективне сільськогосподарське підприємство від 14.02.1992 р.</a:t>
            </a:r>
          </a:p>
          <a:p>
            <a:pPr algn="just"/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Закон України «Про сільськогосподарську кооперацію» від 17.07.1997 р.</a:t>
            </a:r>
          </a:p>
          <a:p>
            <a:pPr algn="just"/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Закон України «Про угоди щодо відчуження земельної частки (паю)» від 18.01.2001 р.</a:t>
            </a:r>
          </a:p>
        </p:txBody>
      </p:sp>
    </p:spTree>
    <p:extLst>
      <p:ext uri="{BB962C8B-B14F-4D97-AF65-F5344CB8AC3E}">
        <p14:creationId xmlns:p14="http://schemas.microsoft.com/office/powerpoint/2010/main" val="1734855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1113655" cy="891020"/>
          </a:xfrm>
        </p:spPr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r>
              <a:rPr lang="uk-UA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Еволюція аграрних трансформацій в Україні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891" y="763401"/>
            <a:ext cx="11951854" cy="20352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Закони, що стимулювали розвиток сільськогосподарського виробництва</a:t>
            </a:r>
          </a:p>
          <a:p>
            <a:pPr algn="just"/>
            <a:r>
              <a:rPr lang="uk-UA" sz="2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Закон України «Про пріоритетність соціального розвитку села та агропромислового комплексу в народному господарстві» від 17.10.1990 р.</a:t>
            </a:r>
          </a:p>
          <a:p>
            <a:pPr algn="just"/>
            <a:r>
              <a:rPr lang="uk-UA" sz="2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Закон України «Про стимулювання розвитку сільського </a:t>
            </a:r>
            <a:r>
              <a:rPr lang="uk-UA" sz="2000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госопдарства</a:t>
            </a:r>
            <a:r>
              <a:rPr lang="uk-UA" sz="2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на період 2001-2004 рр.» від 18.01.2001 р.</a:t>
            </a:r>
          </a:p>
        </p:txBody>
      </p:sp>
      <p:pic>
        <p:nvPicPr>
          <p:cNvPr id="4" name="Picture 15" descr="logo - 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748575" cy="76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24E11717-1164-4EC1-A6D9-120DBE8570C0}"/>
              </a:ext>
            </a:extLst>
          </p:cNvPr>
          <p:cNvSpPr txBox="1">
            <a:spLocks/>
          </p:cNvSpPr>
          <p:nvPr/>
        </p:nvSpPr>
        <p:spPr>
          <a:xfrm>
            <a:off x="240146" y="2623129"/>
            <a:ext cx="11951854" cy="1237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Закони, що регулювали імпорт сільськогосподарської продукції</a:t>
            </a:r>
          </a:p>
          <a:p>
            <a:pPr algn="just"/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Закон України «Про державне регулювання імпорту сільськогосподарської продукції» від 17.07.1997 р.</a:t>
            </a:r>
          </a:p>
        </p:txBody>
      </p:sp>
    </p:spTree>
    <p:extLst>
      <p:ext uri="{BB962C8B-B14F-4D97-AF65-F5344CB8AC3E}">
        <p14:creationId xmlns:p14="http://schemas.microsoft.com/office/powerpoint/2010/main" val="1868379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1113655" cy="891020"/>
          </a:xfrm>
        </p:spPr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r>
              <a:rPr lang="uk-UA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Еволюція аграрних трансформацій в Україні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890" y="763401"/>
            <a:ext cx="12025745" cy="415034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uk-UA" sz="96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Закони, що регулювали податки в </a:t>
            </a:r>
            <a:r>
              <a:rPr lang="uk-UA" sz="9600" b="1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АПК</a:t>
            </a:r>
            <a:endParaRPr lang="uk-UA" sz="9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8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Закон України «Про плату за землю» від 3.07.1992 р.</a:t>
            </a:r>
          </a:p>
          <a:p>
            <a:pPr algn="just"/>
            <a:r>
              <a:rPr lang="uk-UA" sz="8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Закон України «Про вивізне (експортне) мито на живу худобу на шкіряну сировину» від 07.05.1996 р.</a:t>
            </a:r>
          </a:p>
          <a:p>
            <a:pPr algn="just"/>
            <a:r>
              <a:rPr lang="uk-UA" sz="8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Закон України «Про фіксований сільськогосподарський податок» від 17.12.1996 р.</a:t>
            </a:r>
          </a:p>
          <a:p>
            <a:pPr algn="just"/>
            <a:r>
              <a:rPr lang="uk-UA" sz="8000" b="1" dirty="0">
                <a:latin typeface="Arial" panose="020B0604020202020204" pitchFamily="34" charset="0"/>
                <a:cs typeface="Arial" panose="020B0604020202020204" pitchFamily="34" charset="0"/>
              </a:rPr>
              <a:t>Закон України «Про збір на розвиток виноградарства, садівництва і хмелярства» від 9.04.1999р.</a:t>
            </a:r>
          </a:p>
          <a:p>
            <a:pPr algn="just"/>
            <a:r>
              <a:rPr lang="uk-UA" sz="8000" b="1" dirty="0">
                <a:latin typeface="Arial" panose="020B0604020202020204" pitchFamily="34" charset="0"/>
                <a:cs typeface="Arial" panose="020B0604020202020204" pitchFamily="34" charset="0"/>
              </a:rPr>
              <a:t>Закон України «Про списання заборгованості зі сплати податків і зборів (обов'язкових платежів) платників податків у зв'язку із реформуванням сільськогосподарських підприємств» від 16.03.2000 р.</a:t>
            </a:r>
          </a:p>
          <a:p>
            <a:pPr algn="just"/>
            <a:r>
              <a:rPr lang="uk-UA" sz="8000" b="1" dirty="0">
                <a:latin typeface="Arial" panose="020B0604020202020204" pitchFamily="34" charset="0"/>
                <a:cs typeface="Arial" panose="020B0604020202020204" pitchFamily="34" charset="0"/>
              </a:rPr>
              <a:t>Закон України  «Про врегулювання заборгованості за позичками, наданими державним та іншим сільськогосподарським підприємствам всіх форм власності і господарювання через обслуговуючі, заготівельні і переробні підприємства та реструктуризацію заборгованості зі сплати податків і зборів (обов'язкових платежів) переробних підприємств агропромислового комплексі» від 18.01.2001 р.</a:t>
            </a:r>
          </a:p>
          <a:p>
            <a:pPr algn="just"/>
            <a:endParaRPr lang="uk-UA" sz="20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uk-UA" sz="20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5" descr="logo - 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748575" cy="76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4148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1113655" cy="891020"/>
          </a:xfrm>
        </p:spPr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r>
              <a:rPr lang="uk-UA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Еволюція аграрних трансформацій в Україні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255" y="763399"/>
            <a:ext cx="12025745" cy="289420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Закони, що регулювали окремі сфери </a:t>
            </a:r>
            <a:r>
              <a:rPr lang="uk-UA" b="1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АПК</a:t>
            </a:r>
            <a:endParaRPr lang="uk-UA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Закон України «Про пестициди і агрохімікати» від 2.03.1995 р.</a:t>
            </a:r>
          </a:p>
          <a:p>
            <a:pPr algn="just"/>
            <a:r>
              <a:rPr lang="uk-UA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Закон України «Про державне регулювання виробництва і реалізації цукру» від 17.06.1999 р.</a:t>
            </a:r>
          </a:p>
          <a:p>
            <a:pPr algn="just"/>
            <a:r>
              <a:rPr lang="uk-UA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Закон України «Про племінну справу у тваринництві» від 21.12.1999 р.</a:t>
            </a:r>
          </a:p>
          <a:p>
            <a:pPr algn="just"/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Закон України «Про насіння» від 23.12.1993 р.</a:t>
            </a:r>
          </a:p>
          <a:p>
            <a:pPr algn="just"/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Закон України «Про бджільництво» від 22.02.2000 р.</a:t>
            </a:r>
          </a:p>
          <a:p>
            <a:pPr algn="just"/>
            <a:endParaRPr lang="uk-UA" sz="20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uk-UA" sz="20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5" descr="logo - 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748575" cy="76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D901DD1E-F1F4-49B4-B6A9-7361301ABB94}"/>
              </a:ext>
            </a:extLst>
          </p:cNvPr>
          <p:cNvSpPr txBox="1">
            <a:spLocks/>
          </p:cNvSpPr>
          <p:nvPr/>
        </p:nvSpPr>
        <p:spPr>
          <a:xfrm>
            <a:off x="120073" y="3657600"/>
            <a:ext cx="11951854" cy="3066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Закони, що регулювали питання раціонального використання та охорони природних ресурсів, забезпечення екологічної безпеки в </a:t>
            </a:r>
            <a:r>
              <a:rPr lang="uk-UA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АПК</a:t>
            </a:r>
            <a:endParaRPr lang="uk-UA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Закон України «Про карантин рослин» від 30.06.1993 р.</a:t>
            </a:r>
          </a:p>
          <a:p>
            <a:pPr algn="just"/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Закон України «Про пестициди і агрохімікати» від 2.03.1995 р.</a:t>
            </a:r>
          </a:p>
          <a:p>
            <a:pPr algn="just"/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Закон України «Про захист рослин» від 14.10.1998 р.</a:t>
            </a:r>
          </a:p>
          <a:p>
            <a:pPr algn="just"/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Закон України «Про меліорацію земель» від 14.01.2000 р.</a:t>
            </a:r>
          </a:p>
          <a:p>
            <a:pPr algn="just"/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Закон України «Про бджільництво» від 22.02.2000 р.</a:t>
            </a:r>
          </a:p>
        </p:txBody>
      </p:sp>
    </p:spTree>
    <p:extLst>
      <p:ext uri="{BB962C8B-B14F-4D97-AF65-F5344CB8AC3E}">
        <p14:creationId xmlns:p14="http://schemas.microsoft.com/office/powerpoint/2010/main" val="1782679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1113655" cy="891020"/>
          </a:xfrm>
        </p:spPr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r>
              <a:rPr lang="uk-UA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Еволюція аграрних трансформацій в Україні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891" y="763401"/>
            <a:ext cx="11951854" cy="557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Економічна ефективність аграрної реформи</a:t>
            </a:r>
          </a:p>
        </p:txBody>
      </p:sp>
      <p:pic>
        <p:nvPicPr>
          <p:cNvPr id="4" name="Picture 15" descr="logo - 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748575" cy="76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B09B6D-A4D7-45F5-AD33-22F6EF4B5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54" y="1320800"/>
            <a:ext cx="5209310" cy="265083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CFA7768-0948-452C-A8E6-CDC3F9C56C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5812" y="1320800"/>
            <a:ext cx="5358071" cy="265083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E36C5C1-3CD5-4A22-AB0D-343C8DAE26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199" y="4053534"/>
            <a:ext cx="10385684" cy="265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532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Рекомендована література: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4181" y="1376218"/>
            <a:ext cx="11296073" cy="5264727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Кваша С.М., Діброва А.Д., </a:t>
            </a:r>
            <a:r>
              <a:rPr lang="uk-UA" sz="2000" dirty="0" err="1">
                <a:latin typeface="Arial" panose="020B0604020202020204" pitchFamily="34" charset="0"/>
                <a:cs typeface="Arial" panose="020B0604020202020204" pitchFamily="34" charset="0"/>
              </a:rPr>
              <a:t>Жемойда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О.В. Аграрна політика: навчальний посібник. – К.: Вид-во Ліра-К, 2018. – 388 с.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UA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Аграрна</a:t>
            </a:r>
            <a:r>
              <a:rPr lang="ru-UA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UA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політика</a:t>
            </a:r>
            <a:r>
              <a:rPr lang="ru-UA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та </a:t>
            </a:r>
            <a:r>
              <a:rPr lang="ru-UA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земельні</a:t>
            </a:r>
            <a:r>
              <a:rPr lang="ru-UA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UA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відносини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Калетнік</a:t>
            </a:r>
            <a:r>
              <a:rPr lang="ru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І</a:t>
            </a: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Гончарук, Т</a:t>
            </a: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Ємчик</a:t>
            </a:r>
            <a:r>
              <a:rPr lang="ru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</a:t>
            </a: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Лутковська</a:t>
            </a:r>
            <a:r>
              <a:rPr lang="ru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UA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Вінниця</a:t>
            </a:r>
            <a:r>
              <a:rPr lang="ru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UA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ВНАУ</a:t>
            </a:r>
            <a:r>
              <a:rPr lang="ru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2020.-307 с.</a:t>
            </a:r>
            <a:endParaRPr lang="ru-RU" sz="20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20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Діброва </a:t>
            </a:r>
            <a:r>
              <a:rPr lang="uk-UA" sz="200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А.Д</a:t>
            </a:r>
            <a:r>
              <a:rPr lang="uk-UA" sz="20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., Крилов </a:t>
            </a:r>
            <a:r>
              <a:rPr lang="uk-UA" sz="200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Я.О</a:t>
            </a:r>
            <a:r>
              <a:rPr lang="uk-UA" sz="20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., Діброва </a:t>
            </a:r>
            <a:r>
              <a:rPr lang="uk-UA" sz="200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Л.В</a:t>
            </a:r>
            <a:r>
              <a:rPr lang="uk-UA" sz="20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., Діброва </a:t>
            </a:r>
            <a:r>
              <a:rPr lang="uk-UA" sz="200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М.А</a:t>
            </a:r>
            <a:r>
              <a:rPr lang="uk-UA" sz="20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Регулювання ринку зерна України в умовах глобальних викликів: монографія. – Ніжин: Видавець ПП Лисенко </a:t>
            </a:r>
            <a:r>
              <a:rPr lang="uk-UA" sz="200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М.М</a:t>
            </a:r>
            <a:r>
              <a:rPr lang="uk-UA" sz="20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., 2020 – 160 с.</a:t>
            </a:r>
            <a:endParaRPr lang="ru-UA" sz="200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Johan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Swinnen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The Political Economy of Agricultural and Food Policies (Palgrave Studies in Agricultural Economics and Food Policy). 2018. 276 p.</a:t>
            </a:r>
            <a:endParaRPr lang="ru-UA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lvl="0" indent="-514350">
              <a:buAutoNum type="arabicPeriod"/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Розвиток аграрної політики України в умовах євроінтеграції / за ред. Діброви А.Д., </a:t>
            </a:r>
            <a:r>
              <a:rPr lang="uk-UA" sz="2000" dirty="0" err="1">
                <a:latin typeface="Arial" panose="020B0604020202020204" pitchFamily="34" charset="0"/>
                <a:cs typeface="Arial" panose="020B0604020202020204" pitchFamily="34" charset="0"/>
              </a:rPr>
              <a:t>Андрієвського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В.Є.; Національний університет біоресурсів і природокористування України; Інститут розвитку аграрних ринків. – К., 2014. – 568 с.</a:t>
            </a:r>
          </a:p>
          <a:p>
            <a:pPr marL="514350" lvl="0" indent="-514350">
              <a:buAutoNum type="arabicPeriod"/>
            </a:pP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Anatolii Dibrova, Liubov </a:t>
            </a:r>
            <a:r>
              <a:rPr lang="en-GB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Pankratova</a:t>
            </a: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 Iryna Cheban.</a:t>
            </a:r>
            <a:r>
              <a:rPr lang="en-GB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000" u="none" strike="noStrike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Simulation of Agricultural Policy Scenarios Using the </a:t>
            </a:r>
            <a:r>
              <a:rPr lang="en-GB" sz="2000" u="none" strike="noStrike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AGMEMOD</a:t>
            </a:r>
            <a:r>
              <a:rPr lang="en-GB" sz="2000" u="none" strike="noStrike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 Model</a:t>
            </a: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GB" sz="2000" u="none" strike="noStrike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ICTERI</a:t>
            </a:r>
            <a:r>
              <a:rPr lang="en-GB" sz="2000" u="none" strike="noStrike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 2020</a:t>
            </a: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Proceedings of the 16th International Conference on ICT in Education, Research and Industrial Applications. Integration, Harmonization and Knowledge Transfer. Volume II: Workshops</a:t>
            </a:r>
            <a:r>
              <a:rPr lang="en-GB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Kharkiv</a:t>
            </a: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Ukraine, October 06-10, 2020.</a:t>
            </a:r>
            <a:r>
              <a:rPr lang="en-GB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P.471-486</a:t>
            </a:r>
            <a:r>
              <a:rPr lang="en-GB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uk-UA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5" descr="logo - E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748575" cy="76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5839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1113655" cy="891020"/>
          </a:xfrm>
        </p:spPr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r>
              <a:rPr lang="uk-UA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Еволюція аграрних трансформацій в Україні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5" descr="logo - 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748575" cy="76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9A86B32-669A-4C6F-AAEE-2B574C7DA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65" y="3994438"/>
            <a:ext cx="6815426" cy="253567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9AFEC77-9D9D-4F65-9170-7E3D5FD560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265" y="978766"/>
            <a:ext cx="4720077" cy="273425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A40326B-0D90-49FF-B2E5-4CF16945B1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366" y="978766"/>
            <a:ext cx="5932770" cy="273425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22919B1-0AD2-467A-8D19-81E9B103AC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1053" y="4151461"/>
            <a:ext cx="5180947" cy="237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12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1113655" cy="891020"/>
          </a:xfrm>
        </p:spPr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r>
              <a:rPr lang="uk-UA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Еволюція аграрних трансформацій в Україні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09" y="763399"/>
            <a:ext cx="11914909" cy="597914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Помилки і недоліки аграрної реформи</a:t>
            </a:r>
          </a:p>
          <a:p>
            <a:pPr algn="just"/>
            <a:endParaRPr lang="uk-UA" sz="20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20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Купівля-продаж земельних часток селян розпочалася без прийняття відповідних законів, передусім – нового Земельного кодексу України</a:t>
            </a:r>
          </a:p>
          <a:p>
            <a:pPr algn="just"/>
            <a:r>
              <a:rPr lang="uk-UA" sz="20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Власники великих капіталів, у </a:t>
            </a:r>
            <a:r>
              <a:rPr lang="uk-UA" sz="20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uk-UA" sz="20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 тіньових, часто скуповували селянські землі за безцінь – по 100-200 грн за гектар (при середній номінальній вартості 8700 грн)</a:t>
            </a:r>
          </a:p>
          <a:p>
            <a:pPr algn="just"/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Значні недоліки мали місце в галузі оренди землі новими приватними формуваннями у власників, які отримали земельні ділянки внаслідок паювання. Непоодинокими стали випадки укладання заздалегідь нерівноправних «угод» про передачу в довгострокову оренду ділянок за мізерну плату та без права розірвати нерівноправний договір</a:t>
            </a:r>
          </a:p>
          <a:p>
            <a:pPr algn="just"/>
            <a:r>
              <a:rPr lang="uk-UA" sz="20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Паювання земель недержавних сільськогосподарських підприємств здійснювалося за зрівняльним принципом, тобто всі члени </a:t>
            </a:r>
            <a:r>
              <a:rPr lang="uk-UA" sz="20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КСП</a:t>
            </a:r>
            <a:r>
              <a:rPr lang="uk-UA" sz="20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отримували однаковий за величиною земельний пай</a:t>
            </a:r>
          </a:p>
          <a:p>
            <a:pPr algn="just"/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Допущена певна переоцінка значення приватної власності, порівняно з іншими чинниками ефективного сільськогосподарського виробництва. Приватна власність сама по собі автоматично не породжує приватну ініціативу</a:t>
            </a:r>
          </a:p>
          <a:p>
            <a:pPr algn="just"/>
            <a:r>
              <a:rPr lang="uk-UA" sz="20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Невиправданим є негативне ставлення в багатьох регіонах до такої форми організації, як виробничі сільськогосподарські кооперативи</a:t>
            </a:r>
          </a:p>
          <a:p>
            <a:pPr algn="just"/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Таким чином, планування і здійснення аграрної реформи супроводжувалося помилками й недоліками, що мали системний характер. Це спричинило негативні наслідки економічного і соціального характеру.</a:t>
            </a:r>
            <a:endParaRPr lang="uk-UA" sz="20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5" descr="logo - 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748575" cy="76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2421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1113655" cy="89102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Реформування аграрної сфери національної економіки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09" y="891019"/>
            <a:ext cx="11914909" cy="58515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Чинники впливу на результативність аграрної реформи в Україні</a:t>
            </a:r>
          </a:p>
          <a:p>
            <a:pPr algn="l"/>
            <a:r>
              <a:rPr lang="uk-UA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макроекономічні чинники, що визначають поведінку (очікування, ініціативу) суб'єктів господарської діяльності в </a:t>
            </a:r>
            <a:r>
              <a:rPr lang="uk-UA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АПК</a:t>
            </a:r>
            <a:r>
              <a:rPr lang="uk-UA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і економіці в цілому;</a:t>
            </a:r>
          </a:p>
          <a:p>
            <a:pPr algn="l"/>
            <a:r>
              <a:rPr lang="uk-UA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інституційні чинники, які включають формування нормативно-правової бази, розвиток ринків сільськогосподарської продукції, вдосконалення механізмів</a:t>
            </a:r>
          </a:p>
          <a:p>
            <a:pPr algn="l"/>
            <a:r>
              <a:rPr lang="uk-UA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державного управління та розвиток недержавних інститутів регулювання </a:t>
            </a:r>
            <a:r>
              <a:rPr lang="uk-UA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АПК</a:t>
            </a:r>
            <a:r>
              <a:rPr lang="uk-UA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формування нової системи ціннісних орієнтацій населення країни;</a:t>
            </a:r>
          </a:p>
          <a:p>
            <a:pPr algn="l"/>
            <a:r>
              <a:rPr lang="uk-UA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структурні чинники, пов'язані з формуванням довгострокових пріоритетів соціально-економічного розвитку держави;</a:t>
            </a:r>
          </a:p>
          <a:p>
            <a:pPr algn="l"/>
            <a:r>
              <a:rPr lang="uk-UA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бюджетні, податкові, кредитно-фінансові, цінові та інші чинники, що визначають ефективність ринкових регуляторів </a:t>
            </a:r>
            <a:r>
              <a:rPr lang="uk-UA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АПК</a:t>
            </a:r>
            <a:r>
              <a:rPr lang="uk-UA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l"/>
            <a:r>
              <a:rPr lang="uk-UA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зовнішньоекономічні чинники, від яких залежить характер впливу зовнішнього середовища на розвиток аграрного сектору економіки;</a:t>
            </a:r>
          </a:p>
          <a:p>
            <a:pPr algn="l"/>
            <a:r>
              <a:rPr lang="uk-UA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екологічні чинники, пов'язані із забезпеченням сталих умов землекористування;</a:t>
            </a:r>
          </a:p>
          <a:p>
            <a:pPr algn="l"/>
            <a:r>
              <a:rPr lang="uk-UA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соціальні чинники, від яких залежить рівень підтримки заходів аграрної реформ на селі, ступінь підготовленості селян до опанування нових технологій виробництва і управління</a:t>
            </a:r>
            <a:endParaRPr lang="uk-UA" sz="20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5" descr="logo - 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748575" cy="76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3427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1113655" cy="89102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Реформування аграрної сфери національної економіки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09" y="891019"/>
            <a:ext cx="11914909" cy="58515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Макроекономічні чинники:</a:t>
            </a:r>
          </a:p>
          <a:p>
            <a:pPr marL="0" indent="0" algn="l">
              <a:buNone/>
            </a:pPr>
            <a:r>
              <a:rPr lang="uk-UA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Політика макроекономічної стабілізації, що проводилася протягом 2000р. і на початку 2001р., в цілому позитивно позначилася на процесі реформування аграрного сектору.</a:t>
            </a:r>
          </a:p>
          <a:p>
            <a:pPr marL="0" indent="0" algn="l">
              <a:buNone/>
            </a:pPr>
            <a:r>
              <a:rPr lang="uk-UA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В 2000р. вдалося утримати інфляцію в помірних рамках: </a:t>
            </a:r>
          </a:p>
          <a:p>
            <a:pPr algn="l"/>
            <a:r>
              <a:rPr lang="uk-UA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25,8% росту індексу споживчих цін;</a:t>
            </a:r>
          </a:p>
          <a:p>
            <a:pPr algn="l"/>
            <a:r>
              <a:rPr lang="uk-UA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20,8% — індексу цін виробників, </a:t>
            </a:r>
          </a:p>
          <a:p>
            <a:pPr algn="l"/>
            <a:r>
              <a:rPr lang="uk-UA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6% </a:t>
            </a:r>
            <a:r>
              <a:rPr lang="uk-UA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ВВП</a:t>
            </a:r>
            <a:r>
              <a:rPr lang="uk-UA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за підсумками 2000 року. </a:t>
            </a:r>
            <a:endParaRPr lang="uk-UA" sz="20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5" descr="logo - 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748575" cy="76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28251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1113655" cy="89102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Реформування аграрної сфери національної економіки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09" y="763399"/>
            <a:ext cx="11914909" cy="59791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Основні етапи зміни інституційного середовища в процесі реформування аграрного сектору економіки України</a:t>
            </a:r>
          </a:p>
          <a:p>
            <a:pPr algn="just"/>
            <a:endParaRPr lang="uk-UA" sz="20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Трансформаційний до ринкового середовища (1991-1999 рр.)</a:t>
            </a:r>
          </a:p>
          <a:p>
            <a:pPr algn="just"/>
            <a:r>
              <a:rPr lang="uk-UA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Реформаційний (2000-2008 рр.)</a:t>
            </a:r>
          </a:p>
          <a:p>
            <a:pPr algn="just"/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Адаптаційний в умовах членства України в СОТ (2009-2013 рр.)</a:t>
            </a:r>
          </a:p>
          <a:p>
            <a:pPr algn="just"/>
            <a:r>
              <a:rPr lang="uk-UA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Сучасний стан суттєвого зовнішнього впливу (з 2014 р.)</a:t>
            </a:r>
          </a:p>
        </p:txBody>
      </p:sp>
      <p:pic>
        <p:nvPicPr>
          <p:cNvPr id="4" name="Picture 15" descr="logo - 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748575" cy="76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24095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398C21-9EAE-49A9-8EEC-3A28718FF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981"/>
            <a:ext cx="11141364" cy="503092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Трансформація сільськогосподарських формувань в Україні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2A5CF38D-2D47-44DB-B8A5-082447AB49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33950"/>
              </p:ext>
            </p:extLst>
          </p:nvPr>
        </p:nvGraphicFramePr>
        <p:xfrm>
          <a:off x="110835" y="763399"/>
          <a:ext cx="11961090" cy="6099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1635">
                  <a:extLst>
                    <a:ext uri="{9D8B030D-6E8A-4147-A177-3AD203B41FA5}">
                      <a16:colId xmlns:a16="http://schemas.microsoft.com/office/drawing/2014/main" val="818207983"/>
                    </a:ext>
                  </a:extLst>
                </a:gridCol>
                <a:gridCol w="1510477">
                  <a:extLst>
                    <a:ext uri="{9D8B030D-6E8A-4147-A177-3AD203B41FA5}">
                      <a16:colId xmlns:a16="http://schemas.microsoft.com/office/drawing/2014/main" val="2166427746"/>
                    </a:ext>
                  </a:extLst>
                </a:gridCol>
                <a:gridCol w="1859775">
                  <a:extLst>
                    <a:ext uri="{9D8B030D-6E8A-4147-A177-3AD203B41FA5}">
                      <a16:colId xmlns:a16="http://schemas.microsoft.com/office/drawing/2014/main" val="2559796388"/>
                    </a:ext>
                  </a:extLst>
                </a:gridCol>
                <a:gridCol w="1222488">
                  <a:extLst>
                    <a:ext uri="{9D8B030D-6E8A-4147-A177-3AD203B41FA5}">
                      <a16:colId xmlns:a16="http://schemas.microsoft.com/office/drawing/2014/main" val="1592594570"/>
                    </a:ext>
                  </a:extLst>
                </a:gridCol>
                <a:gridCol w="1996715">
                  <a:extLst>
                    <a:ext uri="{9D8B030D-6E8A-4147-A177-3AD203B41FA5}">
                      <a16:colId xmlns:a16="http://schemas.microsoft.com/office/drawing/2014/main" val="1072099115"/>
                    </a:ext>
                  </a:extLst>
                </a:gridCol>
              </a:tblGrid>
              <a:tr h="574677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Форма господарювання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Кількість підприємств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Площа с.-г. угідь, млн. 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Середній розмір господарства, га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7315192"/>
                  </a:ext>
                </a:extLst>
              </a:tr>
              <a:tr h="367995">
                <a:tc gridSpan="5"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1990 р. ( до реформування)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732813"/>
                  </a:ext>
                </a:extLst>
              </a:tr>
              <a:tr h="367995">
                <a:tc>
                  <a:txBody>
                    <a:bodyPr/>
                    <a:lstStyle/>
                    <a:p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Усі категорії господарств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40,89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598606"/>
                  </a:ext>
                </a:extLst>
              </a:tr>
              <a:tr h="367995">
                <a:tc>
                  <a:txBody>
                    <a:bodyPr/>
                    <a:lstStyle/>
                    <a:p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 </a:t>
                      </a:r>
                      <a:r>
                        <a:rPr lang="uk-UA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т.ч</a:t>
                      </a:r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с.-г. підприємства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12420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38,22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662194"/>
                  </a:ext>
                </a:extLst>
              </a:tr>
              <a:tr h="367995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 них: колгоспи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8541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28,70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176101"/>
                  </a:ext>
                </a:extLst>
              </a:tr>
              <a:tr h="367995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радгоспи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2630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435189"/>
                  </a:ext>
                </a:extLst>
              </a:tr>
              <a:tr h="367995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міжгоспи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1249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0,06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0,15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7008146"/>
                  </a:ext>
                </a:extLst>
              </a:tr>
              <a:tr h="367995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Господарства населення, тис.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119861"/>
                  </a:ext>
                </a:extLst>
              </a:tr>
              <a:tr h="367995">
                <a:tc gridSpan="5"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62370"/>
                  </a:ext>
                </a:extLst>
              </a:tr>
              <a:tr h="3679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Усі категорії господарств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54500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42,0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770,6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761150"/>
                  </a:ext>
                </a:extLst>
              </a:tr>
              <a:tr h="367995">
                <a:tc>
                  <a:txBody>
                    <a:bodyPr/>
                    <a:lstStyle/>
                    <a:p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С.-г. підприємства – всього (разом і фермерськими)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50504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37,7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88,8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738,5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955790"/>
                  </a:ext>
                </a:extLst>
              </a:tr>
              <a:tr h="367995">
                <a:tc>
                  <a:txBody>
                    <a:bodyPr/>
                    <a:lstStyle/>
                    <a:p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 </a:t>
                      </a:r>
                      <a:r>
                        <a:rPr lang="uk-UA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т.ч</a:t>
                      </a:r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с.-г. підприємства (без фермерських)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4404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9,2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21,9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710049"/>
                  </a:ext>
                </a:extLst>
              </a:tr>
              <a:tr h="367995">
                <a:tc>
                  <a:txBody>
                    <a:bodyPr/>
                    <a:lstStyle/>
                    <a:p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Фермерські господарства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46100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28,1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66,9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609,5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2219149"/>
                  </a:ext>
                </a:extLst>
              </a:tr>
              <a:tr h="367995">
                <a:tc>
                  <a:txBody>
                    <a:bodyPr/>
                    <a:lstStyle/>
                    <a:p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 них: великі та середні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4830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21,5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51,2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514,3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098848"/>
                  </a:ext>
                </a:extLst>
              </a:tr>
              <a:tr h="367995">
                <a:tc>
                  <a:txBody>
                    <a:bodyPr/>
                    <a:lstStyle/>
                    <a:p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Малі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41804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6,6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15,7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683594"/>
                  </a:ext>
                </a:extLst>
              </a:tr>
              <a:tr h="367995">
                <a:tc>
                  <a:txBody>
                    <a:bodyPr/>
                    <a:lstStyle/>
                    <a:p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Господарства населення, тис.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16958,7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11,2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889798"/>
                  </a:ext>
                </a:extLst>
              </a:tr>
            </a:tbl>
          </a:graphicData>
        </a:graphic>
      </p:graphicFrame>
      <p:pic>
        <p:nvPicPr>
          <p:cNvPr id="4" name="Picture 15" descr="logo - EF">
            <a:extLst>
              <a:ext uri="{FF2B5EF4-FFF2-40B4-BE49-F238E27FC236}">
                <a16:creationId xmlns:a16="http://schemas.microsoft.com/office/drawing/2014/main" id="{BD51A035-B874-4B30-9555-55DAB26A1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665825" cy="67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17500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1113655" cy="89102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Реформування аграрної сфери національної економіки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09" y="891019"/>
            <a:ext cx="11914909" cy="58515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Структурні чинники:</a:t>
            </a:r>
          </a:p>
          <a:p>
            <a:pPr algn="l"/>
            <a:r>
              <a:rPr lang="uk-UA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Галузеві та внутрішньогалузеві деформації в </a:t>
            </a:r>
            <a:r>
              <a:rPr lang="uk-UA" sz="2400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АПК</a:t>
            </a:r>
            <a:r>
              <a:rPr lang="uk-UA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(в 1999 р. частка посівних площ під зерновими культурами і соняшником зросла до 86,2%)</a:t>
            </a:r>
          </a:p>
          <a:p>
            <a:pPr algn="l"/>
            <a:r>
              <a:rPr lang="uk-UA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Деформація структури витрат сільськогосподарського виробництва </a:t>
            </a:r>
            <a:r>
              <a:rPr lang="uk-UA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(частка матеріальних витрат зросла в 1990-х роках майже на третину й досягла 64,1%, порівняно з 49,4% в 1990р. При цьому, в структурі матеріальних витрат скоротилися витрати на насіння та посадковий матеріал (з 13,7% до 11,5%), на корми (з 52,1% до 33,9%), на мінеральні добрива (з 9% до 6,6%). Водночас, стрімко зросли витрати на нафтопродукти й паливо — з 5,8% до 19,4%, а також електроенергію — з 1,4% до 5,4%).</a:t>
            </a:r>
            <a:endParaRPr lang="uk-UA" sz="24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5" descr="logo - 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748575" cy="76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0840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1113655" cy="89102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Реформування аграрної сфери національної економіки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09" y="891019"/>
            <a:ext cx="11914909" cy="58515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Податкові</a:t>
            </a:r>
            <a:r>
              <a:rPr lang="uk-UA" sz="24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чинники:</a:t>
            </a:r>
          </a:p>
          <a:p>
            <a:pPr algn="just"/>
            <a:r>
              <a:rPr lang="uk-UA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Запровадження єдиного фіксованого сільськогосподарського податку не лише зменшило загальне податкове навантаження на сільгоспвиробників — на 1,4 млрд. грн. у річному обчисленні, тобто практично вдвічі.</a:t>
            </a:r>
          </a:p>
          <a:p>
            <a:pPr algn="just"/>
            <a:r>
              <a:rPr lang="uk-UA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Запроваджено </a:t>
            </a:r>
            <a:r>
              <a:rPr lang="uk-UA" sz="24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спецрежим</a:t>
            </a:r>
            <a:r>
              <a:rPr lang="uk-UA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застосування </a:t>
            </a:r>
            <a:r>
              <a:rPr lang="uk-UA" sz="24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ПДВ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в сільському господарстві, </a:t>
            </a:r>
            <a:r>
              <a:rPr lang="uk-UA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зокрема — оподаткування за нульовою ставкою операцій з продажу переробним підприємствам молока та худоби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uk-UA" sz="20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5" descr="logo - 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748575" cy="76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58438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1113655" cy="89102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uk-UA" sz="3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Основні засади державної аграрної політики у пореформений період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09" y="1089891"/>
            <a:ext cx="11914909" cy="5652653"/>
          </a:xfrm>
        </p:spPr>
        <p:txBody>
          <a:bodyPr>
            <a:normAutofit/>
          </a:bodyPr>
          <a:lstStyle/>
          <a:p>
            <a:pPr algn="just"/>
            <a:r>
              <a:rPr lang="uk-UA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політичному відношенні </a:t>
            </a:r>
            <a:r>
              <a:rPr lang="uk-UA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відповідність аграрної політики стратегічним суспільно-політичним інтересам держави щодо побудови в країні суспільно-політичного ладу (устрою), інтересам якого відповідатимуть загальнополітичний і соціально-економічний розвиток країни;</a:t>
            </a:r>
          </a:p>
          <a:p>
            <a:pPr algn="just"/>
            <a:r>
              <a:rPr lang="uk-UA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uk-UA" sz="24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соціальному відношенні </a:t>
            </a:r>
            <a:r>
              <a:rPr lang="uk-UA" sz="2400" i="0" u="none" strike="noStrike" baseline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базування її на ідеології </a:t>
            </a:r>
            <a:r>
              <a:rPr lang="uk-UA" sz="2400" i="0" u="none" strike="noStrike" baseline="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селяноцентризму</a:t>
            </a:r>
            <a:r>
              <a:rPr lang="uk-UA" sz="2400" i="0" u="none" strike="noStrike" baseline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і, відповідно до цього, підпорядкування механізмів здійснення і кінцевих результатів інтересам села і селянства;</a:t>
            </a:r>
          </a:p>
          <a:p>
            <a:pPr algn="just"/>
            <a:r>
              <a:rPr lang="uk-UA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економічному і екологічному відношеннях </a:t>
            </a:r>
            <a:r>
              <a:rPr lang="uk-UA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гарантування продовольчої та екологічної безпеки країни в найсучаснішому розумінні цих категорій.</a:t>
            </a:r>
            <a:endParaRPr lang="uk-UA" sz="2400" i="0" u="none" strike="noStrike" baseline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5" descr="logo - 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748575" cy="76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39799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0E1FB7-9B1D-42A2-BE8B-8CCE1D0B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073" y="143453"/>
            <a:ext cx="10515600" cy="623166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Складові аграрної реформи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AD762987-31F2-4148-8B90-F9FC609AD4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1533531"/>
              </p:ext>
            </p:extLst>
          </p:nvPr>
        </p:nvGraphicFramePr>
        <p:xfrm>
          <a:off x="0" y="763400"/>
          <a:ext cx="12191999" cy="609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962">
                  <a:extLst>
                    <a:ext uri="{9D8B030D-6E8A-4147-A177-3AD203B41FA5}">
                      <a16:colId xmlns:a16="http://schemas.microsoft.com/office/drawing/2014/main" val="3205863313"/>
                    </a:ext>
                  </a:extLst>
                </a:gridCol>
                <a:gridCol w="3109182">
                  <a:extLst>
                    <a:ext uri="{9D8B030D-6E8A-4147-A177-3AD203B41FA5}">
                      <a16:colId xmlns:a16="http://schemas.microsoft.com/office/drawing/2014/main" val="3373578108"/>
                    </a:ext>
                  </a:extLst>
                </a:gridCol>
                <a:gridCol w="8578855">
                  <a:extLst>
                    <a:ext uri="{9D8B030D-6E8A-4147-A177-3AD203B41FA5}">
                      <a16:colId xmlns:a16="http://schemas.microsoft.com/office/drawing/2014/main" val="2201601017"/>
                    </a:ext>
                  </a:extLst>
                </a:gridCol>
              </a:tblGrid>
              <a:tr h="373595">
                <a:tc gridSpan="2"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Блоки реформи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Зміст реформи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317321"/>
                  </a:ext>
                </a:extLst>
              </a:tr>
              <a:tr h="132756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I.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Визначення мети та цілей реформи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Формування теоретичних положень організаційно-структурної моделі реформи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Призначення державних органів, відповідальних за процес реформування та створення механізму їх взаємодії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Законодавче затвердження концепції аграрної реформи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64436"/>
                  </a:ext>
                </a:extLst>
              </a:tr>
              <a:tr h="108965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II.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Формування стратегії реалізації реформи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Розробка проекту детального всебічного комплексного плану щодо забезпечення досягнення мети та цілей реформи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Винесення проекту реформи на загальне суспільне обговорення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Законодавче затвердження стратегії реформи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401285"/>
                  </a:ext>
                </a:extLst>
              </a:tr>
              <a:tr h="840589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III. 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Інформаційно-ідеологічне забезпечення процесу реформування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Реалізація комплексу заходів щодо розв'язання мети та змісту реформи, формування позитивного ставлення до її проведення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069616"/>
                  </a:ext>
                </a:extLst>
              </a:tr>
              <a:tr h="137355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IV.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Наповнення реформи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Сталий розвиток сільських територій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Створення загальних умов функціонування сільського господарства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Розвиток пріоритетних підгалузей сільського господарства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Досягнення фінансової стійкості сільського господарства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Законодавче забезпечення складових реформи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169471"/>
                  </a:ext>
                </a:extLst>
              </a:tr>
              <a:tr h="108965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V.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Створення системи контролю за здійсненням реформи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Забезпечення функціонування системи моніторингу параметрів системи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Корегування процесу реалізації реформи з урахуванням зміни ситуації та регіональних особливостей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Визначення ефективності реалізації реформи у цілому та за окремими складовими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626263"/>
                  </a:ext>
                </a:extLst>
              </a:tr>
            </a:tbl>
          </a:graphicData>
        </a:graphic>
      </p:graphicFrame>
      <p:pic>
        <p:nvPicPr>
          <p:cNvPr id="5" name="Picture 15" descr="logo - EF">
            <a:extLst>
              <a:ext uri="{FF2B5EF4-FFF2-40B4-BE49-F238E27FC236}">
                <a16:creationId xmlns:a16="http://schemas.microsoft.com/office/drawing/2014/main" id="{7B3369DE-4E5F-4C2E-8F9A-34E002CCE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748575" cy="76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1118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ЗМІСТ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527" y="1511589"/>
            <a:ext cx="11443855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uk-UA" sz="3200" dirty="0">
                <a:latin typeface="Arial" panose="020B0604020202020204" pitchFamily="34" charset="0"/>
                <a:cs typeface="Arial" panose="020B0604020202020204" pitchFamily="34" charset="0"/>
              </a:rPr>
              <a:t>Еволюція аграрних трансформацій в Україні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uk-UA" sz="3200" dirty="0">
                <a:latin typeface="Arial" panose="020B0604020202020204" pitchFamily="34" charset="0"/>
                <a:cs typeface="Arial" panose="020B0604020202020204" pitchFamily="34" charset="0"/>
              </a:rPr>
              <a:t>Реформування аграрної сфери національної економіки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Основні засади державної аграрної політики у пореформений період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3200" dirty="0">
                <a:latin typeface="Arial" panose="020B0604020202020204" pitchFamily="34" charset="0"/>
                <a:cs typeface="Arial" panose="020B0604020202020204" pitchFamily="34" charset="0"/>
              </a:rPr>
              <a:t>Основні етапи розвитку агробізнесу в Україні </a:t>
            </a:r>
          </a:p>
        </p:txBody>
      </p:sp>
      <p:pic>
        <p:nvPicPr>
          <p:cNvPr id="4" name="Picture 15" descr="logo - 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748575" cy="76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15017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BE65BD-60A8-4350-B091-951345A19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55" y="217343"/>
            <a:ext cx="10679545" cy="650875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Основні етапи розвитку агробізнесу </a:t>
            </a:r>
            <a:r>
              <a:rPr lang="uk-UA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Україні</a:t>
            </a:r>
            <a:endParaRPr lang="uk-UA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CEBB3D-430B-46EB-8015-3BA950865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142" y="868218"/>
            <a:ext cx="10315458" cy="5902037"/>
          </a:xfrm>
          <a:prstGeom prst="rect">
            <a:avLst/>
          </a:prstGeom>
        </p:spPr>
      </p:pic>
      <p:pic>
        <p:nvPicPr>
          <p:cNvPr id="6" name="Picture 15" descr="logo - EF">
            <a:extLst>
              <a:ext uri="{FF2B5EF4-FFF2-40B4-BE49-F238E27FC236}">
                <a16:creationId xmlns:a16="http://schemas.microsoft.com/office/drawing/2014/main" id="{3B77C847-A68F-4C66-819E-4AD8BDB14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48575" cy="76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91604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84439-F010-4EBD-ABE0-94E8F1C71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381" y="157020"/>
            <a:ext cx="11021291" cy="729672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Зміна обсягів виробництва сільськогосподарської продукції в Україні за роки Незалежності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536BC9-80CB-4EFB-A16C-EFC379A46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02" y="997528"/>
            <a:ext cx="11301798" cy="585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758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10F0D4-835A-48E3-B3AD-F5DADC631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636"/>
            <a:ext cx="10515600" cy="595455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Основні етапи земельної реформи в Україні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CB1F27-2F32-4FE1-B71F-776E2FBA0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785091"/>
            <a:ext cx="11181663" cy="588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720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7D9A5D-F725-4D6A-8AD8-D9617C007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270"/>
            <a:ext cx="10515600" cy="706293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Динаміка виробництва зернових в Україні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365709-1583-4C23-A450-CEB0D38BB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03" y="877888"/>
            <a:ext cx="11329506" cy="572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332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676C3D-2172-4773-B373-3D4B09DF2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871"/>
            <a:ext cx="11141364" cy="79418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Динаміка виробництва та експорту основних олійних культур в Україні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F5C498-9F45-4C72-BFD2-3B9372F45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93058"/>
            <a:ext cx="10855036" cy="570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7848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2A1831-DFB2-4C0D-8DBE-82D1CD1FE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727" y="-68985"/>
            <a:ext cx="11095182" cy="1048039"/>
          </a:xfrm>
        </p:spPr>
        <p:txBody>
          <a:bodyPr>
            <a:normAutofit fontScale="90000"/>
          </a:bodyPr>
          <a:lstStyle/>
          <a:p>
            <a:r>
              <a:rPr lang="uk-UA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Зміна регіонального розподілу виробництва продукції рослинництва в Україні за роки Незалежності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DC0A4E-30AE-44B1-A423-3CFCE6299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160" y="895927"/>
            <a:ext cx="11095182" cy="586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942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0A900F-10F0-4B16-9092-6D686B5AF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327" y="106507"/>
            <a:ext cx="11104418" cy="807893"/>
          </a:xfrm>
        </p:spPr>
        <p:txBody>
          <a:bodyPr>
            <a:normAutofit fontScale="90000"/>
          </a:bodyPr>
          <a:lstStyle/>
          <a:p>
            <a:r>
              <a:rPr lang="uk-UA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Динаміка виробництва, експорту та імпорту продукції тваринництва в Україні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3281CB-4CD5-4A89-B579-E50072992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61" y="1041990"/>
            <a:ext cx="11285275" cy="570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809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10143E-AD13-443B-8948-BDEB3968A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564" y="134216"/>
            <a:ext cx="10515600" cy="807893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Розвиток птахівництва в Україні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C619E8-2696-4125-B54D-7A338837C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42" y="830043"/>
            <a:ext cx="11748785" cy="594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451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34870C-15A3-4D27-9A55-DD09E0BD6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855" y="134216"/>
            <a:ext cx="10515600" cy="447675"/>
          </a:xfrm>
        </p:spPr>
        <p:txBody>
          <a:bodyPr>
            <a:normAutofit fontScale="90000"/>
          </a:bodyPr>
          <a:lstStyle/>
          <a:p>
            <a:r>
              <a:rPr lang="uk-UA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Зміна регіонального розподілу виробництва </a:t>
            </a:r>
            <a:r>
              <a:rPr lang="uk-UA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мяса</a:t>
            </a:r>
            <a:endParaRPr lang="uk-UA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91BFD6-733E-4118-82D8-82D68AB9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55" y="581891"/>
            <a:ext cx="11576936" cy="611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332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C1925-0F98-4313-BE05-E488D4ADD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326" y="85660"/>
            <a:ext cx="10965873" cy="708667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Розвиток олійної промисловості в Україні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207895-46C2-431D-920F-CB9C78CA7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794327"/>
            <a:ext cx="11388435" cy="568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1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1095182" cy="687820"/>
          </a:xfrm>
        </p:spPr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r>
              <a:rPr lang="uk-UA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Еволюція аграрних трансформацій в Україні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94691"/>
            <a:ext cx="10515600" cy="47822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Основні етапи дорадянського періоду:</a:t>
            </a:r>
          </a:p>
          <a:p>
            <a:pPr>
              <a:buFontTx/>
              <a:buChar char="-"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переведення аграрного господарства країни з оброчної системи на панщинну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XVI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ст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Tx/>
              <a:buChar char="-"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Відміна кріпацтва в 1861 р. та розвиток сільського господарства України</a:t>
            </a:r>
          </a:p>
          <a:p>
            <a:pPr>
              <a:buFontTx/>
              <a:buChar char="-"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Столипінська аграрна реформа 1907 р.</a:t>
            </a:r>
          </a:p>
          <a:p>
            <a:pPr>
              <a:buFontTx/>
              <a:buChar char="-"/>
            </a:pP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5" descr="logo - 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748575" cy="76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51262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EB004-7239-4EDC-8012-FD117073C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28" y="229545"/>
            <a:ext cx="11178308" cy="574019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Розвиток м'ясопереробної промисловості в Україні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6D1902-17B6-4EF7-9F27-83BDAF5BB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51" y="924069"/>
            <a:ext cx="11285275" cy="581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610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1B1A-3E22-4AA5-AC93-77DA20D72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036" y="124981"/>
            <a:ext cx="10515600" cy="576984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Розвиток молочної промисловості в Україні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6E9A8E-FF2C-4C09-87DB-AD585D9AA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24" y="701965"/>
            <a:ext cx="11333149" cy="606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290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22C40C-F8DD-467D-BB95-5D454F562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398"/>
            <a:ext cx="10515600" cy="641639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Розвиток цукрової промисловості в Україні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0436F5-45F2-4D32-9773-21286E9A9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75" y="681036"/>
            <a:ext cx="11523470" cy="594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711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575" y="175491"/>
            <a:ext cx="11224491" cy="1025670"/>
          </a:xfrm>
        </p:spPr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r>
              <a:rPr lang="uk-UA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Еволюція аграрних трансформацій в Україні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76651"/>
            <a:ext cx="10515600" cy="48003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Основні етапи радянського періоду:</a:t>
            </a:r>
          </a:p>
          <a:p>
            <a:pPr>
              <a:buFontTx/>
              <a:buChar char="-"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Аграрна політика українських національних урядів в 1917-1920 рр.</a:t>
            </a:r>
          </a:p>
          <a:p>
            <a:pPr>
              <a:buFontTx/>
              <a:buChar char="-"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Нова економічна політика (1922-1928 рр.)</a:t>
            </a:r>
          </a:p>
          <a:p>
            <a:pPr>
              <a:buFontTx/>
              <a:buChar char="-"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Створення мереж машинно-тракторних станцій (МТС) (1927-1950 рр.)</a:t>
            </a:r>
          </a:p>
          <a:p>
            <a:pPr>
              <a:buFontTx/>
              <a:buChar char="-"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Колективізація (1928-1933 рр.)</a:t>
            </a:r>
          </a:p>
          <a:p>
            <a:pPr>
              <a:buFontTx/>
              <a:buChar char="-"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Аграрна політика у період до Другої світової війни</a:t>
            </a:r>
          </a:p>
          <a:p>
            <a:pPr>
              <a:buFontTx/>
              <a:buChar char="-"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Реформи, спрямовані на соціалізацію села (1953-1964 рр.)</a:t>
            </a:r>
          </a:p>
          <a:p>
            <a:pPr>
              <a:buFontTx/>
              <a:buChar char="-"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Реформи періоду 1964-1982 рр.)</a:t>
            </a:r>
          </a:p>
          <a:p>
            <a:pPr>
              <a:buFontTx/>
              <a:buChar char="-"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Реформи (1982-1990 рр.)</a:t>
            </a:r>
          </a:p>
          <a:p>
            <a:pPr>
              <a:buFontTx/>
              <a:buChar char="-"/>
            </a:pP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5" descr="logo - 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748575" cy="76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1844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1113655" cy="891020"/>
          </a:xfrm>
        </p:spPr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r>
              <a:rPr lang="uk-UA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Еволюція аграрних трансформацій в Україні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7637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Основні етапи з 1990 р по даний час (період після здобуття Україною незалежності):</a:t>
            </a:r>
          </a:p>
          <a:p>
            <a:pPr>
              <a:buFontTx/>
              <a:buChar char="-"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Реформування земельних відносин та становлення ринкових відносин на селі (1990-ті рр.)</a:t>
            </a:r>
          </a:p>
          <a:p>
            <a:pPr>
              <a:buFontTx/>
              <a:buChar char="-"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Паювання земель, переданих у колективну власність сільськогосподарським підприємствам (1996 р.)</a:t>
            </a:r>
          </a:p>
          <a:p>
            <a:pPr>
              <a:buFontTx/>
              <a:buChar char="-"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Реорганізація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КСП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у господарські структури ринкового типу (1999-2000 рр.)</a:t>
            </a:r>
          </a:p>
          <a:p>
            <a:pPr>
              <a:buFontTx/>
              <a:buChar char="-"/>
            </a:pP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5" descr="logo - 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748575" cy="76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8020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1113655" cy="891020"/>
          </a:xfrm>
        </p:spPr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r>
              <a:rPr lang="uk-UA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Еволюція аграрних трансформацій в Україні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7637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Основні чинники реформування аграрного сектору економіки України в 90-ті роки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XX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ст.:</a:t>
            </a:r>
          </a:p>
          <a:p>
            <a:pPr>
              <a:buFontTx/>
              <a:buChar char="-"/>
            </a:pPr>
            <a:r>
              <a:rPr lang="uk-UA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Низька економічна ефективність аграрного виробництва</a:t>
            </a:r>
          </a:p>
          <a:p>
            <a:pPr>
              <a:buFontTx/>
              <a:buChar char="-"/>
            </a:pPr>
            <a:r>
              <a:rPr lang="uk-UA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Невирішеність продовольчої проблеми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uk-UA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Втрата Україною позицій експортера на окремих міжнародних аграрних ринках</a:t>
            </a:r>
          </a:p>
          <a:p>
            <a:pPr>
              <a:buFontTx/>
              <a:buChar char="-"/>
            </a:pPr>
            <a:r>
              <a:rPr lang="uk-UA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Стрімке падіння рівня життя сільського населення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5" descr="logo - 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748575" cy="76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7056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1113655" cy="891020"/>
          </a:xfrm>
        </p:spPr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r>
              <a:rPr lang="uk-UA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Еволюція аграрних трансформацій в Україні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364" y="1256146"/>
            <a:ext cx="11351490" cy="532014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24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 І НАПРЯМИ АГРАРНОЇ РЕФОРМИ 1990-х років</a:t>
            </a:r>
            <a:endParaRPr lang="uk-UA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uk-UA" sz="1800" b="0" i="0" u="none" strike="noStrike" baseline="0" dirty="0">
                <a:latin typeface="MSTT317d63c193O17606900"/>
              </a:rPr>
              <a:t>«</a:t>
            </a:r>
            <a:r>
              <a:rPr lang="uk-UA" sz="24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Стратегічна мета аграрної політики </a:t>
            </a:r>
            <a:r>
              <a:rPr lang="uk-UA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полягає в формуванні реального власника і господаря землі, соціально-економічній розбудові села, вирішенні продовольчої проблеми, виведенні аграрного сектора економіки України на світовий рівень розвитку»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(Джерело: </a:t>
            </a:r>
            <a:r>
              <a:rPr lang="uk-UA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Кучма Л. Шляхом радикальних економічних реформ..., с.77.)</a:t>
            </a:r>
          </a:p>
          <a:p>
            <a:pPr marL="0" indent="0" algn="ctr">
              <a:buNone/>
            </a:pPr>
            <a:r>
              <a:rPr lang="uk-UA" sz="2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Урядом України були визначені наступні цілі аграрної реформи</a:t>
            </a: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uk-UA" sz="20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uk-UA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земельна реформа та реформування майнових відносин в </a:t>
            </a:r>
            <a:r>
              <a:rPr lang="uk-UA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АПК</a:t>
            </a:r>
            <a:r>
              <a:rPr lang="uk-UA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l"/>
            <a:r>
              <a:rPr lang="uk-UA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створення на базі колективних сільськогосподарських підприємств нових форм господарювання — на засадах приватної власності на майно та землю, з широким застосуванням орендних відносин;</a:t>
            </a:r>
          </a:p>
          <a:p>
            <a:pPr algn="l"/>
            <a:r>
              <a:rPr lang="uk-UA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формування ринкової інфраструктури в </a:t>
            </a:r>
            <a:r>
              <a:rPr lang="uk-UA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АПК</a:t>
            </a:r>
            <a:r>
              <a:rPr lang="uk-UA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l"/>
            <a:r>
              <a:rPr lang="uk-UA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модернізація виробництва, створення конкурентоспроможних (на внутрішньому й зовнішньому ринках) сільськогосподарських підприємств;</a:t>
            </a:r>
          </a:p>
          <a:p>
            <a:pPr algn="l"/>
            <a:r>
              <a:rPr lang="uk-UA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удосконалення механізмів державного регулювання аграрної сфери.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5" descr="logo - 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748575" cy="76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1258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1113655" cy="891020"/>
          </a:xfrm>
        </p:spPr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r>
              <a:rPr lang="uk-UA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Еволюція аграрних трансформацій в Україні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891" y="763400"/>
            <a:ext cx="11877963" cy="58128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ЗЕМЕЛЬНА РЕФОРМА ТА РЕФОРМУВАННЯ МАЙНОВИХ</a:t>
            </a:r>
          </a:p>
        </p:txBody>
      </p:sp>
      <p:pic>
        <p:nvPicPr>
          <p:cNvPr id="4" name="Picture 15" descr="logo - 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748575" cy="76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DB2D69-0C05-4D83-9489-5B8E31E66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91" y="1225482"/>
            <a:ext cx="5538263" cy="297930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8741E6D-3C45-4394-A8A6-223C926064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0742" y="1225482"/>
            <a:ext cx="6271112" cy="492187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60762F4-CD94-46D8-A22B-CCAB3C8705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490" y="4204790"/>
            <a:ext cx="5436663" cy="249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919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</TotalTime>
  <Words>2347</Words>
  <Application>Microsoft Office PowerPoint</Application>
  <PresentationFormat>Широкоэкранный</PresentationFormat>
  <Paragraphs>270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MSTT317d63c193O17606900</vt:lpstr>
      <vt:lpstr>Тема Office</vt:lpstr>
      <vt:lpstr>Історичний досвід і сучасна практика аграрної політики України</vt:lpstr>
      <vt:lpstr>Рекомендована література:</vt:lpstr>
      <vt:lpstr>ЗМІСТ</vt:lpstr>
      <vt:lpstr>Еволюція аграрних трансформацій в Україні</vt:lpstr>
      <vt:lpstr>Еволюція аграрних трансформацій в Україні</vt:lpstr>
      <vt:lpstr>Еволюція аграрних трансформацій в Україні</vt:lpstr>
      <vt:lpstr>Еволюція аграрних трансформацій в Україні</vt:lpstr>
      <vt:lpstr>Еволюція аграрних трансформацій в Україні</vt:lpstr>
      <vt:lpstr>Еволюція аграрних трансформацій в Україні</vt:lpstr>
      <vt:lpstr>Еволюція аграрних трансформацій в Україні</vt:lpstr>
      <vt:lpstr>Еволюція аграрних трансформацій в Україні</vt:lpstr>
      <vt:lpstr>Еволюція аграрних трансформацій в Україні</vt:lpstr>
      <vt:lpstr>Еволюція аграрних трансформацій в Україні</vt:lpstr>
      <vt:lpstr>Еволюція аграрних трансформацій в Україні</vt:lpstr>
      <vt:lpstr>Еволюція аграрних трансформацій в Україні</vt:lpstr>
      <vt:lpstr>Еволюція аграрних трансформацій в Україні</vt:lpstr>
      <vt:lpstr>Еволюція аграрних трансформацій в Україні</vt:lpstr>
      <vt:lpstr>Еволюція аграрних трансформацій в Україні</vt:lpstr>
      <vt:lpstr>Еволюція аграрних трансформацій в Україні</vt:lpstr>
      <vt:lpstr>Еволюція аграрних трансформацій в Україні</vt:lpstr>
      <vt:lpstr>Еволюція аграрних трансформацій в Україні</vt:lpstr>
      <vt:lpstr>2. Реформування аграрної сфери національної економіки</vt:lpstr>
      <vt:lpstr>2. Реформування аграрної сфери національної економіки</vt:lpstr>
      <vt:lpstr>2. Реформування аграрної сфери національної економіки</vt:lpstr>
      <vt:lpstr>Трансформація сільськогосподарських формувань в Україні</vt:lpstr>
      <vt:lpstr>2. Реформування аграрної сфери національної економіки</vt:lpstr>
      <vt:lpstr>2. Реформування аграрної сфери національної економіки</vt:lpstr>
      <vt:lpstr>2. Основні засади державної аграрної політики у пореформений період</vt:lpstr>
      <vt:lpstr>Складові аграрної реформи</vt:lpstr>
      <vt:lpstr>4. Основні етапи розвитку агробізнесу в Україні</vt:lpstr>
      <vt:lpstr>Зміна обсягів виробництва сільськогосподарської продукції в Україні за роки Незалежності</vt:lpstr>
      <vt:lpstr>Основні етапи земельної реформи в Україні</vt:lpstr>
      <vt:lpstr>Динаміка виробництва зернових в Україні</vt:lpstr>
      <vt:lpstr>Динаміка виробництва та експорту основних олійних культур в Україні</vt:lpstr>
      <vt:lpstr>Зміна регіонального розподілу виробництва продукції рослинництва в Україні за роки Незалежності</vt:lpstr>
      <vt:lpstr>Динаміка виробництва, експорту та імпорту продукції тваринництва в Україні</vt:lpstr>
      <vt:lpstr>Розвиток птахівництва в Україні</vt:lpstr>
      <vt:lpstr>Зміна регіонального розподілу виробництва мяса</vt:lpstr>
      <vt:lpstr>Розвиток олійної промисловості в Україні</vt:lpstr>
      <vt:lpstr>Розвиток м'ясопереробної промисловості в Україні</vt:lpstr>
      <vt:lpstr>Розвиток молочної промисловості в Україні</vt:lpstr>
      <vt:lpstr>Розвиток цукрової промисловості в Україні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Теоретичні основи аграрної політики</dc:title>
  <dc:creator>user</dc:creator>
  <cp:lastModifiedBy>bogdan32d pro dibrova</cp:lastModifiedBy>
  <cp:revision>123</cp:revision>
  <dcterms:created xsi:type="dcterms:W3CDTF">2016-09-03T07:06:47Z</dcterms:created>
  <dcterms:modified xsi:type="dcterms:W3CDTF">2021-11-03T07:34:02Z</dcterms:modified>
</cp:coreProperties>
</file>