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6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1" autoAdjust="0"/>
    <p:restoredTop sz="94660"/>
  </p:normalViewPr>
  <p:slideViewPr>
    <p:cSldViewPr snapToGrid="0">
      <p:cViewPr>
        <p:scale>
          <a:sx n="50" d="100"/>
          <a:sy n="50" d="100"/>
        </p:scale>
        <p:origin x="-1092"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9057335-AD71-4997-9981-792FD2EF26AF}"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344521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9057335-AD71-4997-9981-792FD2EF26AF}"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380289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9057335-AD71-4997-9981-792FD2EF26AF}"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254529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9057335-AD71-4997-9981-792FD2EF26AF}"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A19A4E1-5B4F-4E12-92A1-3DF854EECE47}"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5768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9057335-AD71-4997-9981-792FD2EF26AF}"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334655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09057335-AD71-4997-9981-792FD2EF26AF}" type="datetimeFigureOut">
              <a:rPr lang="uk-UA" smtClean="0"/>
              <a:t>22.02.2023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295529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09057335-AD71-4997-9981-792FD2EF26AF}" type="datetimeFigureOut">
              <a:rPr lang="uk-UA" smtClean="0"/>
              <a:t>22.02.2023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140987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9057335-AD71-4997-9981-792FD2EF26AF}"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150954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9057335-AD71-4997-9981-792FD2EF26AF}"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3430931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3AAFD6-43F0-4B3D-92BE-21821B990D7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xmlns="" id="{5DEDA535-5AF6-4C26-BCBA-17B23158AC5C}"/>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xmlns="" id="{95DBFB16-A204-4020-81FA-091C04EAF0F4}"/>
              </a:ext>
            </a:extLst>
          </p:cNvPr>
          <p:cNvSpPr>
            <a:spLocks noGrp="1"/>
          </p:cNvSpPr>
          <p:nvPr>
            <p:ph type="dt" sz="half" idx="10"/>
          </p:nvPr>
        </p:nvSpPr>
        <p:spPr/>
        <p:txBody>
          <a:bodyPr/>
          <a:lstStyle/>
          <a:p>
            <a:fld id="{09057335-AD71-4997-9981-792FD2EF26AF}" type="datetimeFigureOut">
              <a:rPr lang="uk-UA" smtClean="0"/>
              <a:t>22.02.2023</a:t>
            </a:fld>
            <a:endParaRPr lang="uk-UA"/>
          </a:p>
        </p:txBody>
      </p:sp>
      <p:sp>
        <p:nvSpPr>
          <p:cNvPr id="5" name="Місце для нижнього колонтитула 4">
            <a:extLst>
              <a:ext uri="{FF2B5EF4-FFF2-40B4-BE49-F238E27FC236}">
                <a16:creationId xmlns:a16="http://schemas.microsoft.com/office/drawing/2014/main" xmlns="" id="{6ED5EF04-5E88-4D94-8070-80ED30E37E0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xmlns="" id="{64F56543-4F70-4EDE-8B76-0486ED79379B}"/>
              </a:ext>
            </a:extLst>
          </p:cNvPr>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121416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9057335-AD71-4997-9981-792FD2EF26AF}"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38333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9057335-AD71-4997-9981-792FD2EF26AF}" type="datetimeFigureOut">
              <a:rPr lang="uk-UA" smtClean="0"/>
              <a:t>22.02.2023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186088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9057335-AD71-4997-9981-792FD2EF26AF}"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52882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913774" y="3051012"/>
            <a:ext cx="5106027"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6172200" y="3051012"/>
            <a:ext cx="5105401"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9057335-AD71-4997-9981-792FD2EF26AF}" type="datetimeFigureOut">
              <a:rPr lang="uk-UA" smtClean="0"/>
              <a:t>22.02.2023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62706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9057335-AD71-4997-9981-792FD2EF26AF}" type="datetimeFigureOut">
              <a:rPr lang="uk-UA" smtClean="0"/>
              <a:t>22.02.2023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284367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057335-AD71-4997-9981-792FD2EF26AF}" type="datetimeFigureOut">
              <a:rPr lang="uk-UA" smtClean="0"/>
              <a:t>22.02.2023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366860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9057335-AD71-4997-9981-792FD2EF26AF}"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427128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9057335-AD71-4997-9981-792FD2EF26AF}" type="datetimeFigureOut">
              <a:rPr lang="uk-UA" smtClean="0"/>
              <a:t>22.02.2023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A19A4E1-5B4F-4E12-92A1-3DF854EECE47}" type="slidenum">
              <a:rPr lang="uk-UA" smtClean="0"/>
              <a:t>‹№›</a:t>
            </a:fld>
            <a:endParaRPr lang="uk-UA"/>
          </a:p>
        </p:txBody>
      </p:sp>
    </p:spTree>
    <p:extLst>
      <p:ext uri="{BB962C8B-B14F-4D97-AF65-F5344CB8AC3E}">
        <p14:creationId xmlns:p14="http://schemas.microsoft.com/office/powerpoint/2010/main" val="192246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057335-AD71-4997-9981-792FD2EF26AF}" type="datetimeFigureOut">
              <a:rPr lang="uk-UA" smtClean="0"/>
              <a:t>22.02.2023</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A19A4E1-5B4F-4E12-92A1-3DF854EECE47}" type="slidenum">
              <a:rPr lang="uk-UA" smtClean="0"/>
              <a:t>‹№›</a:t>
            </a:fld>
            <a:endParaRPr lang="uk-UA"/>
          </a:p>
        </p:txBody>
      </p:sp>
    </p:spTree>
    <p:extLst>
      <p:ext uri="{BB962C8B-B14F-4D97-AF65-F5344CB8AC3E}">
        <p14:creationId xmlns:p14="http://schemas.microsoft.com/office/powerpoint/2010/main" val="1034963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xmlns="" id="{864672EB-02A8-48AB-BCFB-00B78DBA6A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8">
            <a:extLst>
              <a:ext uri="{FF2B5EF4-FFF2-40B4-BE49-F238E27FC236}">
                <a16:creationId xmlns:a16="http://schemas.microsoft.com/office/drawing/2014/main" xmlns="" id="{7255A803-13A1-44E9-ACA9-889A5CC39B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xmlns="" id="{BC82C52F-0333-430E-AF00-FA48A518A1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xmlns="" id="{BE9CCFFE-A385-4D35-8504-960F050EF7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email">
            <a:extLst>
              <a:ext uri="{28A0092B-C50C-407E-A947-70E740481C1C}">
                <a14:useLocalDpi xmlns:a14="http://schemas.microsoft.com/office/drawing/2010/main"/>
              </a:ext>
            </a:extLst>
          </a:blip>
          <a:srcRect/>
          <a:stretch/>
        </p:blipFill>
        <p:spPr>
          <a:xfrm>
            <a:off x="0" y="0"/>
            <a:ext cx="12192000" cy="1627464"/>
          </a:xfrm>
          <a:prstGeom prst="rect">
            <a:avLst/>
          </a:prstGeom>
        </p:spPr>
      </p:pic>
      <p:pic>
        <p:nvPicPr>
          <p:cNvPr id="25" name="Picture 24">
            <a:extLst>
              <a:ext uri="{FF2B5EF4-FFF2-40B4-BE49-F238E27FC236}">
                <a16:creationId xmlns:a16="http://schemas.microsoft.com/office/drawing/2014/main" xmlns="" id="{1AD41804-3572-46FD-8124-D3079B64271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email">
            <a:extLst>
              <a:ext uri="{28A0092B-C50C-407E-A947-70E740481C1C}">
                <a14:useLocalDpi xmlns:a14="http://schemas.microsoft.com/office/drawing/2010/main"/>
              </a:ext>
            </a:extLst>
          </a:blip>
          <a:srcRect/>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7" name="Picture 26">
            <a:extLst>
              <a:ext uri="{FF2B5EF4-FFF2-40B4-BE49-F238E27FC236}">
                <a16:creationId xmlns:a16="http://schemas.microsoft.com/office/drawing/2014/main" xmlns="" id="{5316A1D8-3445-4B94-B595-2285C05EEEB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email">
            <a:extLst>
              <a:ext uri="{28A0092B-C50C-407E-A947-70E740481C1C}">
                <a14:useLocalDpi xmlns:a14="http://schemas.microsoft.com/office/drawing/2010/main"/>
              </a:ext>
            </a:extLst>
          </a:blip>
          <a:srcRect/>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9" name="Picture 28">
            <a:extLst>
              <a:ext uri="{FF2B5EF4-FFF2-40B4-BE49-F238E27FC236}">
                <a16:creationId xmlns:a16="http://schemas.microsoft.com/office/drawing/2014/main" xmlns="" id="{2FA7483C-C90B-453F-AB53-60D8FDE6D3F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email">
            <a:extLst>
              <a:ext uri="{28A0092B-C50C-407E-A947-70E740481C1C}">
                <a14:useLocalDpi xmlns:a14="http://schemas.microsoft.com/office/drawing/2010/main"/>
              </a:ext>
            </a:extLst>
          </a:blip>
          <a:srcRect/>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3" name="Підзаголовок 2">
            <a:extLst>
              <a:ext uri="{FF2B5EF4-FFF2-40B4-BE49-F238E27FC236}">
                <a16:creationId xmlns:a16="http://schemas.microsoft.com/office/drawing/2014/main" xmlns="" id="{97CA101B-09B2-4BD8-BF70-E517947AF6B5}"/>
              </a:ext>
            </a:extLst>
          </p:cNvPr>
          <p:cNvSpPr>
            <a:spLocks noGrp="1"/>
          </p:cNvSpPr>
          <p:nvPr>
            <p:ph type="subTitle" idx="1"/>
          </p:nvPr>
        </p:nvSpPr>
        <p:spPr>
          <a:xfrm>
            <a:off x="1835233" y="3013746"/>
            <a:ext cx="8689976" cy="1889621"/>
          </a:xfrm>
        </p:spPr>
        <p:txBody>
          <a:bodyPr>
            <a:normAutofit/>
          </a:bodyPr>
          <a:lstStyle/>
          <a:p>
            <a:r>
              <a:rPr lang="uk-UA" dirty="0">
                <a:solidFill>
                  <a:schemeClr val="tx1">
                    <a:lumMod val="50000"/>
                    <a:lumOff val="50000"/>
                  </a:schemeClr>
                </a:solidFill>
              </a:rPr>
              <a:t>Переваги і недоліки неруйнівних методів. </a:t>
            </a:r>
          </a:p>
          <a:p>
            <a:r>
              <a:rPr lang="uk-UA" dirty="0">
                <a:solidFill>
                  <a:schemeClr val="tx1">
                    <a:lumMod val="50000"/>
                    <a:lumOff val="50000"/>
                  </a:schemeClr>
                </a:solidFill>
              </a:rPr>
              <a:t>Класифікації неруйнівних методів. </a:t>
            </a:r>
          </a:p>
          <a:p>
            <a:r>
              <a:rPr lang="uk-UA" dirty="0">
                <a:solidFill>
                  <a:schemeClr val="tx1">
                    <a:lumMod val="50000"/>
                    <a:lumOff val="50000"/>
                  </a:schemeClr>
                </a:solidFill>
              </a:rPr>
              <a:t>Особливості застосування</a:t>
            </a:r>
          </a:p>
        </p:txBody>
      </p:sp>
      <p:sp>
        <p:nvSpPr>
          <p:cNvPr id="2" name="Заголовок 1">
            <a:extLst>
              <a:ext uri="{FF2B5EF4-FFF2-40B4-BE49-F238E27FC236}">
                <a16:creationId xmlns:a16="http://schemas.microsoft.com/office/drawing/2014/main" xmlns="" id="{C4DE10B5-CD9E-4675-BDE0-07C36FF63B02}"/>
              </a:ext>
            </a:extLst>
          </p:cNvPr>
          <p:cNvSpPr>
            <a:spLocks noGrp="1"/>
          </p:cNvSpPr>
          <p:nvPr>
            <p:ph type="ctrTitle"/>
          </p:nvPr>
        </p:nvSpPr>
        <p:spPr>
          <a:xfrm>
            <a:off x="1835233" y="1124125"/>
            <a:ext cx="8689976" cy="1844385"/>
          </a:xfrm>
        </p:spPr>
        <p:txBody>
          <a:bodyPr>
            <a:normAutofit/>
          </a:bodyPr>
          <a:lstStyle/>
          <a:p>
            <a:r>
              <a:rPr lang="ru-RU" sz="4000" dirty="0" err="1"/>
              <a:t>Неруйнівні</a:t>
            </a:r>
            <a:r>
              <a:rPr lang="ru-RU" sz="4000" dirty="0"/>
              <a:t> </a:t>
            </a:r>
            <a:r>
              <a:rPr lang="ru-RU" sz="4000" dirty="0" err="1"/>
              <a:t>методи</a:t>
            </a:r>
            <a:r>
              <a:rPr lang="ru-RU" sz="4000" dirty="0"/>
              <a:t> </a:t>
            </a:r>
            <a:r>
              <a:rPr lang="ru-RU" sz="4000" dirty="0" err="1"/>
              <a:t>дослідження</a:t>
            </a:r>
            <a:r>
              <a:rPr lang="ru-RU" sz="4000" dirty="0"/>
              <a:t> </a:t>
            </a:r>
            <a:r>
              <a:rPr lang="ru-RU" sz="4000" dirty="0" err="1"/>
              <a:t>будівельних</a:t>
            </a:r>
            <a:r>
              <a:rPr lang="ru-RU" sz="4000" dirty="0"/>
              <a:t> </a:t>
            </a:r>
            <a:r>
              <a:rPr lang="ru-RU" sz="4000" dirty="0" err="1"/>
              <a:t>конструкцій</a:t>
            </a:r>
            <a:endParaRPr lang="uk-UA" sz="4000" dirty="0"/>
          </a:p>
        </p:txBody>
      </p:sp>
    </p:spTree>
    <p:extLst>
      <p:ext uri="{BB962C8B-B14F-4D97-AF65-F5344CB8AC3E}">
        <p14:creationId xmlns:p14="http://schemas.microsoft.com/office/powerpoint/2010/main" val="369584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0376C3-8135-458E-8C77-6005128FA6F6}"/>
              </a:ext>
            </a:extLst>
          </p:cNvPr>
          <p:cNvSpPr>
            <a:spLocks noGrp="1"/>
          </p:cNvSpPr>
          <p:nvPr>
            <p:ph type="title"/>
          </p:nvPr>
        </p:nvSpPr>
        <p:spPr/>
        <p:txBody>
          <a:bodyPr/>
          <a:lstStyle/>
          <a:p>
            <a:r>
              <a:rPr lang="uk-UA" dirty="0"/>
              <a:t>Метод пластичних деформацій</a:t>
            </a:r>
          </a:p>
        </p:txBody>
      </p:sp>
      <p:sp>
        <p:nvSpPr>
          <p:cNvPr id="3" name="Місце для вмісту 2">
            <a:extLst>
              <a:ext uri="{FF2B5EF4-FFF2-40B4-BE49-F238E27FC236}">
                <a16:creationId xmlns:a16="http://schemas.microsoft.com/office/drawing/2014/main" xmlns="" id="{D8CC2504-D87C-4C0C-8876-5D555812DBBE}"/>
              </a:ext>
            </a:extLst>
          </p:cNvPr>
          <p:cNvSpPr>
            <a:spLocks noGrp="1"/>
          </p:cNvSpPr>
          <p:nvPr>
            <p:ph idx="1"/>
          </p:nvPr>
        </p:nvSpPr>
        <p:spPr/>
        <p:txBody>
          <a:bodyPr>
            <a:normAutofit lnSpcReduction="10000"/>
          </a:bodyPr>
          <a:lstStyle/>
          <a:p>
            <a:r>
              <a:rPr lang="uk-UA" dirty="0"/>
              <a:t>побудований на оцінюванні місцевих деформацій матеріалів, викликаних прикладанням зовнішнього зосередженого навантаження. </a:t>
            </a:r>
          </a:p>
          <a:p>
            <a:r>
              <a:rPr lang="uk-UA" b="1" dirty="0"/>
              <a:t>Суть методу </a:t>
            </a:r>
            <a:r>
              <a:rPr lang="uk-UA" dirty="0"/>
              <a:t>полягає у визначенні міцності матеріалу за його твердістю. </a:t>
            </a:r>
            <a:r>
              <a:rPr lang="uk-UA" b="1" dirty="0"/>
              <a:t>Переваги</a:t>
            </a:r>
            <a:r>
              <a:rPr lang="uk-UA" dirty="0"/>
              <a:t> такого методу визначення фізико-механічних властивостей полягають у його простоті, технологічності та достатньо високій достовірності результатів.</a:t>
            </a:r>
          </a:p>
          <a:p>
            <a:r>
              <a:rPr lang="uk-UA" dirty="0"/>
              <a:t> </a:t>
            </a:r>
            <a:r>
              <a:rPr lang="uk-UA" b="1" dirty="0"/>
              <a:t>недолік</a:t>
            </a:r>
            <a:r>
              <a:rPr lang="uk-UA" dirty="0"/>
              <a:t> - у тому, що досліджуються тільки поверхневі шари матеріалу.</a:t>
            </a:r>
          </a:p>
        </p:txBody>
      </p:sp>
    </p:spTree>
    <p:extLst>
      <p:ext uri="{BB962C8B-B14F-4D97-AF65-F5344CB8AC3E}">
        <p14:creationId xmlns:p14="http://schemas.microsoft.com/office/powerpoint/2010/main" val="69585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FCC7F4-5A0A-48F9-AA7B-26ABDC758C00}"/>
              </a:ext>
            </a:extLst>
          </p:cNvPr>
          <p:cNvSpPr>
            <a:spLocks noGrp="1"/>
          </p:cNvSpPr>
          <p:nvPr>
            <p:ph type="title"/>
          </p:nvPr>
        </p:nvSpPr>
        <p:spPr/>
        <p:txBody>
          <a:bodyPr>
            <a:normAutofit fontScale="90000"/>
          </a:bodyPr>
          <a:lstStyle/>
          <a:p>
            <a:r>
              <a:rPr lang="uk-UA" dirty="0"/>
              <a:t>Твердість</a:t>
            </a:r>
            <a:r>
              <a:rPr lang="ru-RU" dirty="0"/>
              <a:t> за </a:t>
            </a:r>
            <a:r>
              <a:rPr lang="ru-RU" dirty="0" err="1"/>
              <a:t>Брінелем</a:t>
            </a:r>
            <a:r>
              <a:rPr lang="ru-RU" dirty="0"/>
              <a:t> (НВ), </a:t>
            </a:r>
            <a:r>
              <a:rPr lang="ru-RU" dirty="0" err="1"/>
              <a:t>Віккерсом</a:t>
            </a:r>
            <a:r>
              <a:rPr lang="ru-RU" dirty="0"/>
              <a:t> (</a:t>
            </a:r>
            <a:r>
              <a:rPr lang="en-US" dirty="0"/>
              <a:t>HV</a:t>
            </a:r>
            <a:r>
              <a:rPr lang="uk-UA" dirty="0"/>
              <a:t>)б </a:t>
            </a:r>
            <a:r>
              <a:rPr lang="uk-UA" dirty="0" err="1"/>
              <a:t>Роквелом</a:t>
            </a:r>
            <a:r>
              <a:rPr lang="uk-UA" dirty="0"/>
              <a:t> (</a:t>
            </a:r>
            <a:r>
              <a:rPr lang="en-US" dirty="0"/>
              <a:t>HRC) </a:t>
            </a:r>
            <a:r>
              <a:rPr lang="ru-RU" dirty="0" err="1"/>
              <a:t>визначають</a:t>
            </a:r>
            <a:r>
              <a:rPr lang="ru-RU" dirty="0"/>
              <a:t> шляхом </a:t>
            </a:r>
            <a:r>
              <a:rPr lang="ru-RU" dirty="0" err="1"/>
              <a:t>вдавлювання</a:t>
            </a:r>
            <a:r>
              <a:rPr lang="uk-UA" dirty="0"/>
              <a:t> відповідного </a:t>
            </a:r>
            <a:r>
              <a:rPr lang="uk-UA" dirty="0" err="1"/>
              <a:t>індентора</a:t>
            </a:r>
            <a:r>
              <a:rPr lang="uk-UA" dirty="0"/>
              <a:t> </a:t>
            </a:r>
            <a:r>
              <a:rPr lang="ru-RU" dirty="0"/>
              <a:t> в </a:t>
            </a:r>
            <a:r>
              <a:rPr lang="ru-RU" dirty="0" err="1"/>
              <a:t>тіло</a:t>
            </a:r>
            <a:r>
              <a:rPr lang="ru-RU" dirty="0"/>
              <a:t> </a:t>
            </a:r>
            <a:r>
              <a:rPr lang="ru-RU" dirty="0" err="1"/>
              <a:t>металу</a:t>
            </a:r>
            <a:r>
              <a:rPr lang="ru-RU" dirty="0"/>
              <a:t>, </a:t>
            </a:r>
            <a:r>
              <a:rPr lang="ru-RU" dirty="0" err="1"/>
              <a:t>що</a:t>
            </a:r>
            <a:r>
              <a:rPr lang="ru-RU" dirty="0"/>
              <a:t> </a:t>
            </a:r>
            <a:r>
              <a:rPr lang="ru-RU" dirty="0" err="1"/>
              <a:t>досліджується</a:t>
            </a:r>
            <a:endParaRPr lang="uk-UA" dirty="0"/>
          </a:p>
        </p:txBody>
      </p:sp>
      <p:pic>
        <p:nvPicPr>
          <p:cNvPr id="4" name="Рисунок 3">
            <a:extLst>
              <a:ext uri="{FF2B5EF4-FFF2-40B4-BE49-F238E27FC236}">
                <a16:creationId xmlns:a16="http://schemas.microsoft.com/office/drawing/2014/main" xmlns="" id="{FCB1A200-52B3-46BC-AD48-0DE5474939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3517" y="2311815"/>
            <a:ext cx="8705461" cy="4546185"/>
          </a:xfrm>
          <a:prstGeom prst="rect">
            <a:avLst/>
          </a:prstGeom>
        </p:spPr>
      </p:pic>
      <p:pic>
        <p:nvPicPr>
          <p:cNvPr id="6" name="Рисунок 5">
            <a:extLst>
              <a:ext uri="{FF2B5EF4-FFF2-40B4-BE49-F238E27FC236}">
                <a16:creationId xmlns:a16="http://schemas.microsoft.com/office/drawing/2014/main" xmlns="" id="{D6A8ADE4-A228-4E13-A091-24778742F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5636" y="6074454"/>
            <a:ext cx="1806530" cy="690454"/>
          </a:xfrm>
          <a:prstGeom prst="rect">
            <a:avLst/>
          </a:prstGeom>
        </p:spPr>
      </p:pic>
      <p:pic>
        <p:nvPicPr>
          <p:cNvPr id="7" name="Рисунок 6">
            <a:extLst>
              <a:ext uri="{FF2B5EF4-FFF2-40B4-BE49-F238E27FC236}">
                <a16:creationId xmlns:a16="http://schemas.microsoft.com/office/drawing/2014/main" xmlns="" id="{C80695BD-B37E-4038-9FD7-2A289BE507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4131" y="5633343"/>
            <a:ext cx="2261118" cy="767085"/>
          </a:xfrm>
          <a:prstGeom prst="rect">
            <a:avLst/>
          </a:prstGeom>
        </p:spPr>
      </p:pic>
      <p:pic>
        <p:nvPicPr>
          <p:cNvPr id="8" name="Рисунок 7">
            <a:extLst>
              <a:ext uri="{FF2B5EF4-FFF2-40B4-BE49-F238E27FC236}">
                <a16:creationId xmlns:a16="http://schemas.microsoft.com/office/drawing/2014/main" xmlns="" id="{98558268-EF51-428E-9EAE-184F13BCBA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8527" y="6074454"/>
            <a:ext cx="2748989" cy="713115"/>
          </a:xfrm>
          <a:prstGeom prst="rect">
            <a:avLst/>
          </a:prstGeom>
        </p:spPr>
      </p:pic>
    </p:spTree>
    <p:extLst>
      <p:ext uri="{BB962C8B-B14F-4D97-AF65-F5344CB8AC3E}">
        <p14:creationId xmlns:p14="http://schemas.microsoft.com/office/powerpoint/2010/main" val="284246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A45410-2CBE-4904-9A82-8EC66AA8163A}"/>
              </a:ext>
            </a:extLst>
          </p:cNvPr>
          <p:cNvSpPr>
            <a:spLocks noGrp="1"/>
          </p:cNvSpPr>
          <p:nvPr>
            <p:ph type="title"/>
          </p:nvPr>
        </p:nvSpPr>
        <p:spPr>
          <a:xfrm>
            <a:off x="913774" y="244445"/>
            <a:ext cx="10364451" cy="1476290"/>
          </a:xfrm>
        </p:spPr>
        <p:txBody>
          <a:bodyPr>
            <a:normAutofit fontScale="90000"/>
          </a:bodyPr>
          <a:lstStyle/>
          <a:p>
            <a:r>
              <a:rPr lang="uk-UA" dirty="0"/>
              <a:t>Міцність бетону в конструкції визначають ударним випробуванням (метод відбитка)</a:t>
            </a:r>
          </a:p>
        </p:txBody>
      </p:sp>
      <p:sp>
        <p:nvSpPr>
          <p:cNvPr id="3" name="Місце для вмісту 2">
            <a:extLst>
              <a:ext uri="{FF2B5EF4-FFF2-40B4-BE49-F238E27FC236}">
                <a16:creationId xmlns:a16="http://schemas.microsoft.com/office/drawing/2014/main" xmlns="" id="{21371AD0-6A82-4A05-91BE-F83383FD76D0}"/>
              </a:ext>
            </a:extLst>
          </p:cNvPr>
          <p:cNvSpPr>
            <a:spLocks noGrp="1"/>
          </p:cNvSpPr>
          <p:nvPr>
            <p:ph idx="1"/>
          </p:nvPr>
        </p:nvSpPr>
        <p:spPr>
          <a:xfrm>
            <a:off x="913775" y="1487979"/>
            <a:ext cx="10364452" cy="5370022"/>
          </a:xfrm>
        </p:spPr>
        <p:txBody>
          <a:bodyPr>
            <a:normAutofit fontScale="92500" lnSpcReduction="20000"/>
          </a:bodyPr>
          <a:lstStyle/>
          <a:p>
            <a:r>
              <a:rPr lang="uk-UA" dirty="0"/>
              <a:t>При застосуванні цього методу дотримуються таких правил:</a:t>
            </a:r>
          </a:p>
          <a:p>
            <a:r>
              <a:rPr lang="uk-UA" dirty="0"/>
              <a:t>- випробування необхідно проводити в найбільш напружених місцях, а також на ділянках із дефектами або зниженою міцністю бетону;</a:t>
            </a:r>
          </a:p>
          <a:p>
            <a:r>
              <a:rPr lang="uk-UA" dirty="0"/>
              <a:t>- бетонна поверхня має бути сухою, чистою, без затверділого цементного молока. У протилежному випадку верхній шар бетону товщиною 5...10 мм знімають шліфуванням або бурінням;</a:t>
            </a:r>
          </a:p>
          <a:p>
            <a:r>
              <a:rPr lang="uk-UA" dirty="0"/>
              <a:t>- кожна випробувальна ділянка повинна мати площу не менше ніж 400 см</a:t>
            </a:r>
            <a:r>
              <a:rPr lang="uk-UA" baseline="30000" dirty="0"/>
              <a:t>2</a:t>
            </a:r>
            <a:r>
              <a:rPr lang="uk-UA" dirty="0"/>
              <a:t> повітряно-сухої поверхні і включати не менше ніж 10...12 точок вимірювання. Для достовірного судження про міцність бетону конструкції або споруди в цілому необхідно мати не менше ніж 15 ділянок (для окремих елементів конструкції, наприклад нижнього поясу ферми достатньо трьох ділянок);</a:t>
            </a:r>
          </a:p>
          <a:p>
            <a:r>
              <a:rPr lang="uk-UA" dirty="0"/>
              <a:t>- сусідні точки вимірювань повинні знаходитися одна від одної на відстані не менше 20 мм, а від грані елемента - не менше ніж 40 мм;</a:t>
            </a:r>
          </a:p>
          <a:p>
            <a:r>
              <a:rPr lang="uk-UA" dirty="0"/>
              <a:t>- у місцях, де залягає крупний заповнювач, а також там, де є пори, проведення випробувань не допускається.</a:t>
            </a:r>
          </a:p>
          <a:p>
            <a:endParaRPr lang="uk-UA" dirty="0"/>
          </a:p>
        </p:txBody>
      </p:sp>
    </p:spTree>
    <p:extLst>
      <p:ext uri="{BB962C8B-B14F-4D97-AF65-F5344CB8AC3E}">
        <p14:creationId xmlns:p14="http://schemas.microsoft.com/office/powerpoint/2010/main" val="106216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09F3D0-6274-4CB1-8F16-3A589F86A13B}"/>
              </a:ext>
            </a:extLst>
          </p:cNvPr>
          <p:cNvSpPr>
            <a:spLocks noGrp="1"/>
          </p:cNvSpPr>
          <p:nvPr>
            <p:ph type="title"/>
          </p:nvPr>
        </p:nvSpPr>
        <p:spPr>
          <a:xfrm>
            <a:off x="913775" y="618518"/>
            <a:ext cx="10364451" cy="811272"/>
          </a:xfrm>
        </p:spPr>
        <p:txBody>
          <a:bodyPr/>
          <a:lstStyle/>
          <a:p>
            <a:r>
              <a:rPr lang="uk-UA" dirty="0"/>
              <a:t>молоток </a:t>
            </a:r>
            <a:r>
              <a:rPr lang="uk-UA" dirty="0" err="1"/>
              <a:t>Фізделя</a:t>
            </a:r>
            <a:r>
              <a:rPr lang="uk-UA" dirty="0"/>
              <a:t>, метод </a:t>
            </a:r>
            <a:r>
              <a:rPr lang="uk-UA" dirty="0" err="1"/>
              <a:t>К.П.Кашкарова</a:t>
            </a:r>
            <a:endParaRPr lang="uk-UA" dirty="0"/>
          </a:p>
        </p:txBody>
      </p:sp>
      <p:pic>
        <p:nvPicPr>
          <p:cNvPr id="4" name="Рисунок 3">
            <a:extLst>
              <a:ext uri="{FF2B5EF4-FFF2-40B4-BE49-F238E27FC236}">
                <a16:creationId xmlns:a16="http://schemas.microsoft.com/office/drawing/2014/main" xmlns="" id="{598D364E-BE1F-49BB-8450-49DBFFD327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664" y="1429790"/>
            <a:ext cx="4182218" cy="2085013"/>
          </a:xfrm>
          <a:prstGeom prst="rect">
            <a:avLst/>
          </a:prstGeom>
        </p:spPr>
      </p:pic>
      <p:pic>
        <p:nvPicPr>
          <p:cNvPr id="5" name="Рисунок 4">
            <a:extLst>
              <a:ext uri="{FF2B5EF4-FFF2-40B4-BE49-F238E27FC236}">
                <a16:creationId xmlns:a16="http://schemas.microsoft.com/office/drawing/2014/main" xmlns="" id="{42346B01-6158-4105-A4E0-AA4EFEFE0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8667" y="2899864"/>
            <a:ext cx="4684869" cy="3169711"/>
          </a:xfrm>
          <a:prstGeom prst="rect">
            <a:avLst/>
          </a:prstGeom>
        </p:spPr>
      </p:pic>
      <p:pic>
        <p:nvPicPr>
          <p:cNvPr id="6" name="Рисунок 5">
            <a:extLst>
              <a:ext uri="{FF2B5EF4-FFF2-40B4-BE49-F238E27FC236}">
                <a16:creationId xmlns:a16="http://schemas.microsoft.com/office/drawing/2014/main" xmlns="" id="{692EBA93-2CD1-48BF-9FA1-B5C7E572967C}"/>
              </a:ext>
            </a:extLst>
          </p:cNvPr>
          <p:cNvPicPr>
            <a:picLocks noChangeAspect="1"/>
          </p:cNvPicPr>
          <p:nvPr/>
        </p:nvPicPr>
        <p:blipFill>
          <a:blip r:embed="rId4"/>
          <a:stretch>
            <a:fillRect/>
          </a:stretch>
        </p:blipFill>
        <p:spPr>
          <a:xfrm>
            <a:off x="9003536" y="2128339"/>
            <a:ext cx="2971800" cy="1543050"/>
          </a:xfrm>
          <a:prstGeom prst="rect">
            <a:avLst/>
          </a:prstGeom>
        </p:spPr>
      </p:pic>
    </p:spTree>
    <p:extLst>
      <p:ext uri="{BB962C8B-B14F-4D97-AF65-F5344CB8AC3E}">
        <p14:creationId xmlns:p14="http://schemas.microsoft.com/office/powerpoint/2010/main" val="24254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E3254AE-C4CD-426D-A6E8-7FA13B0F8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xmlns="" id="{C7823241-A35E-4DF9-B10A-AC71207887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6524" y="3265827"/>
            <a:ext cx="4565476"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xmlns="" id="{F5C53434-A0C7-4A81-8EB0-D460DAD9B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30EF5F32-CD4A-492B-9D0B-A9A4C8A13C2D}"/>
              </a:ext>
            </a:extLst>
          </p:cNvPr>
          <p:cNvSpPr>
            <a:spLocks noGrp="1"/>
          </p:cNvSpPr>
          <p:nvPr>
            <p:ph type="title"/>
          </p:nvPr>
        </p:nvSpPr>
        <p:spPr>
          <a:xfrm>
            <a:off x="1016412" y="0"/>
            <a:ext cx="10364451" cy="811763"/>
          </a:xfrm>
        </p:spPr>
        <p:txBody>
          <a:bodyPr>
            <a:normAutofit/>
          </a:bodyPr>
          <a:lstStyle/>
          <a:p>
            <a:r>
              <a:rPr lang="uk-UA" dirty="0"/>
              <a:t>Метод пружного відскоку </a:t>
            </a:r>
          </a:p>
        </p:txBody>
      </p:sp>
      <p:sp>
        <p:nvSpPr>
          <p:cNvPr id="3" name="Місце для вмісту 2">
            <a:extLst>
              <a:ext uri="{FF2B5EF4-FFF2-40B4-BE49-F238E27FC236}">
                <a16:creationId xmlns:a16="http://schemas.microsoft.com/office/drawing/2014/main" xmlns="" id="{E00F0389-F5DF-48ED-A4A4-6DA7CDEC9CFA}"/>
              </a:ext>
            </a:extLst>
          </p:cNvPr>
          <p:cNvSpPr>
            <a:spLocks noGrp="1"/>
          </p:cNvSpPr>
          <p:nvPr>
            <p:ph idx="1"/>
          </p:nvPr>
        </p:nvSpPr>
        <p:spPr>
          <a:xfrm>
            <a:off x="130629" y="625152"/>
            <a:ext cx="7109925" cy="6232848"/>
          </a:xfrm>
        </p:spPr>
        <p:txBody>
          <a:bodyPr>
            <a:normAutofit/>
          </a:bodyPr>
          <a:lstStyle/>
          <a:p>
            <a:pPr>
              <a:lnSpc>
                <a:spcPct val="110000"/>
              </a:lnSpc>
            </a:pPr>
            <a:r>
              <a:rPr lang="uk-UA" sz="1400" dirty="0"/>
              <a:t>базується на кореляційній залежності між пружними характеристиками матеріалу та його міцністю. Цю залежність визначають приладами, побудованими за двома принципами.</a:t>
            </a:r>
          </a:p>
          <a:p>
            <a:pPr>
              <a:lnSpc>
                <a:spcPct val="110000"/>
              </a:lnSpc>
            </a:pPr>
            <a:r>
              <a:rPr lang="uk-UA" sz="1400" dirty="0"/>
              <a:t>Один із них оснований на </a:t>
            </a:r>
            <a:r>
              <a:rPr lang="uk-UA" sz="1400" b="1" dirty="0"/>
              <a:t>підскакуванні бійка від ударника </a:t>
            </a:r>
            <a:r>
              <a:rPr lang="uk-UA" sz="1400" dirty="0"/>
              <a:t>- ковадла, притиснутого до поверхні бетону; другий - </a:t>
            </a:r>
            <a:r>
              <a:rPr lang="uk-UA" sz="1400" b="1" dirty="0"/>
              <a:t>на підскакуванні бійка безпосередньо від бетону</a:t>
            </a:r>
            <a:r>
              <a:rPr lang="uk-UA" sz="1400" dirty="0"/>
              <a:t>. Більш поширеним є перший метод, тому що, виконавши деталь ковадла, яке торкається бетонної поверхні, у вигляді кульки, можна отримати міцність як методом відскоку, так і методом відбитка, дублюючи виміри.</a:t>
            </a:r>
          </a:p>
          <a:p>
            <a:pPr>
              <a:lnSpc>
                <a:spcPct val="110000"/>
              </a:lnSpc>
            </a:pPr>
            <a:r>
              <a:rPr lang="uk-UA" sz="1400" dirty="0"/>
              <a:t>Для вимірювання відскоку використовують прилад, який називається </a:t>
            </a:r>
            <a:r>
              <a:rPr lang="uk-UA" sz="1400" b="1" dirty="0"/>
              <a:t>склерометром</a:t>
            </a:r>
            <a:r>
              <a:rPr lang="uk-UA" sz="1400" dirty="0"/>
              <a:t>. Склерометри розміщують на поверхні бетону, притискують до місця випробування з зусиллям, що зростає. При певному зусиллі звільняється ударна пружина, яка через бойок наносить удар по ударнику з однаковою енергією. За величиною відскоку бійка можна судити про міцність бетону на стиск. Випробування цим методом проводять у горизонтальному положенні.</a:t>
            </a:r>
          </a:p>
          <a:p>
            <a:pPr>
              <a:lnSpc>
                <a:spcPct val="110000"/>
              </a:lnSpc>
            </a:pPr>
            <a:r>
              <a:rPr lang="ru-RU" sz="1400" dirty="0"/>
              <a:t>При </a:t>
            </a:r>
            <a:r>
              <a:rPr lang="ru-RU" sz="1400" dirty="0" err="1"/>
              <a:t>випробуваннях</a:t>
            </a:r>
            <a:r>
              <a:rPr lang="ru-RU" sz="1400" dirty="0"/>
              <a:t> бетону </a:t>
            </a:r>
            <a:r>
              <a:rPr lang="ru-RU" sz="1400" dirty="0" err="1"/>
              <a:t>удари</a:t>
            </a:r>
            <a:r>
              <a:rPr lang="ru-RU" sz="1400" dirty="0"/>
              <a:t> </a:t>
            </a:r>
            <a:r>
              <a:rPr lang="ru-RU" sz="1400" dirty="0" err="1"/>
              <a:t>наносяться</a:t>
            </a:r>
            <a:r>
              <a:rPr lang="ru-RU" sz="1400" dirty="0"/>
              <a:t> по </a:t>
            </a:r>
            <a:r>
              <a:rPr lang="ru-RU" sz="1400" dirty="0" err="1"/>
              <a:t>поверхні</a:t>
            </a:r>
            <a:r>
              <a:rPr lang="ru-RU" sz="1400" dirty="0"/>
              <a:t> не </a:t>
            </a:r>
            <a:r>
              <a:rPr lang="ru-RU" sz="1400" dirty="0" err="1"/>
              <a:t>ближче</a:t>
            </a:r>
            <a:r>
              <a:rPr lang="ru-RU" sz="1400" dirty="0"/>
              <a:t> 20 мм і не </a:t>
            </a:r>
            <a:r>
              <a:rPr lang="ru-RU" sz="1400" dirty="0" err="1"/>
              <a:t>менше</a:t>
            </a:r>
            <a:r>
              <a:rPr lang="ru-RU" sz="1400" dirty="0"/>
              <a:t> 50 мм </a:t>
            </a:r>
            <a:r>
              <a:rPr lang="ru-RU" sz="1400" dirty="0" err="1"/>
              <a:t>від</a:t>
            </a:r>
            <a:r>
              <a:rPr lang="ru-RU" sz="1400" dirty="0"/>
              <a:t> </a:t>
            </a:r>
            <a:r>
              <a:rPr lang="ru-RU" sz="1400" dirty="0" err="1"/>
              <a:t>осі</a:t>
            </a:r>
            <a:r>
              <a:rPr lang="ru-RU" sz="1400" dirty="0"/>
              <a:t> ударника до краю </a:t>
            </a:r>
            <a:r>
              <a:rPr lang="ru-RU" sz="1400" dirty="0" err="1"/>
              <a:t>виробу</a:t>
            </a:r>
            <a:endParaRPr lang="uk-UA" sz="1400" dirty="0"/>
          </a:p>
          <a:p>
            <a:pPr>
              <a:lnSpc>
                <a:spcPct val="110000"/>
              </a:lnSpc>
            </a:pPr>
            <a:endParaRPr lang="uk-UA" sz="1400" dirty="0"/>
          </a:p>
        </p:txBody>
      </p:sp>
      <p:pic>
        <p:nvPicPr>
          <p:cNvPr id="5" name="Рисунок 4">
            <a:extLst>
              <a:ext uri="{FF2B5EF4-FFF2-40B4-BE49-F238E27FC236}">
                <a16:creationId xmlns:a16="http://schemas.microsoft.com/office/drawing/2014/main" xmlns="" id="{CB1E0B14-D2E1-43FF-8292-AA9FAC5FCA07}"/>
              </a:ext>
            </a:extLst>
          </p:cNvPr>
          <p:cNvPicPr>
            <a:picLocks noChangeAspect="1"/>
          </p:cNvPicPr>
          <p:nvPr/>
        </p:nvPicPr>
        <p:blipFill>
          <a:blip r:embed="rId4"/>
          <a:stretch>
            <a:fillRect/>
          </a:stretch>
        </p:blipFill>
        <p:spPr>
          <a:xfrm>
            <a:off x="7221893" y="1410145"/>
            <a:ext cx="4876800" cy="1257300"/>
          </a:xfrm>
          <a:prstGeom prst="rect">
            <a:avLst/>
          </a:prstGeom>
        </p:spPr>
      </p:pic>
    </p:spTree>
    <p:extLst>
      <p:ext uri="{BB962C8B-B14F-4D97-AF65-F5344CB8AC3E}">
        <p14:creationId xmlns:p14="http://schemas.microsoft.com/office/powerpoint/2010/main" val="167105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73DF46A-5BC3-4520-807F-593BD0454B61}"/>
              </a:ext>
            </a:extLst>
          </p:cNvPr>
          <p:cNvSpPr>
            <a:spLocks noGrp="1"/>
          </p:cNvSpPr>
          <p:nvPr>
            <p:ph type="title"/>
          </p:nvPr>
        </p:nvSpPr>
        <p:spPr>
          <a:xfrm>
            <a:off x="913774" y="169630"/>
            <a:ext cx="10364451" cy="1002465"/>
          </a:xfrm>
        </p:spPr>
        <p:txBody>
          <a:bodyPr>
            <a:normAutofit fontScale="90000"/>
          </a:bodyPr>
          <a:lstStyle/>
          <a:p>
            <a:r>
              <a:rPr lang="ru-RU" dirty="0"/>
              <a:t>метод ударного </a:t>
            </a:r>
            <a:r>
              <a:rPr lang="ru-RU" dirty="0" err="1"/>
              <a:t>імпульсу</a:t>
            </a:r>
            <a:r>
              <a:rPr lang="ru-RU" dirty="0"/>
              <a:t> (метод </a:t>
            </a:r>
            <a:r>
              <a:rPr lang="ru-RU" dirty="0" err="1"/>
              <a:t>використання</a:t>
            </a:r>
            <a:r>
              <a:rPr lang="ru-RU" dirty="0"/>
              <a:t> одного </a:t>
            </a:r>
            <a:r>
              <a:rPr lang="ru-RU" dirty="0" err="1"/>
              <a:t>відбитка</a:t>
            </a:r>
            <a:r>
              <a:rPr lang="ru-RU" dirty="0"/>
              <a:t>)</a:t>
            </a:r>
            <a:endParaRPr lang="uk-UA" dirty="0"/>
          </a:p>
        </p:txBody>
      </p:sp>
      <p:sp>
        <p:nvSpPr>
          <p:cNvPr id="3" name="Місце для вмісту 2">
            <a:extLst>
              <a:ext uri="{FF2B5EF4-FFF2-40B4-BE49-F238E27FC236}">
                <a16:creationId xmlns:a16="http://schemas.microsoft.com/office/drawing/2014/main" xmlns="" id="{7261F831-3A86-408C-BE3A-E6B47D5D36B1}"/>
              </a:ext>
            </a:extLst>
          </p:cNvPr>
          <p:cNvSpPr>
            <a:spLocks noGrp="1"/>
          </p:cNvSpPr>
          <p:nvPr>
            <p:ph idx="1"/>
          </p:nvPr>
        </p:nvSpPr>
        <p:spPr>
          <a:xfrm>
            <a:off x="913775" y="2367093"/>
            <a:ext cx="10364452" cy="517423"/>
          </a:xfrm>
        </p:spPr>
        <p:txBody>
          <a:bodyPr/>
          <a:lstStyle/>
          <a:p>
            <a:endParaRPr lang="uk-UA" dirty="0"/>
          </a:p>
        </p:txBody>
      </p:sp>
      <p:pic>
        <p:nvPicPr>
          <p:cNvPr id="4" name="Рисунок 3">
            <a:extLst>
              <a:ext uri="{FF2B5EF4-FFF2-40B4-BE49-F238E27FC236}">
                <a16:creationId xmlns:a16="http://schemas.microsoft.com/office/drawing/2014/main" xmlns="" id="{7F70A825-B99E-4896-9D7D-E8B1972971EF}"/>
              </a:ext>
            </a:extLst>
          </p:cNvPr>
          <p:cNvPicPr>
            <a:picLocks noChangeAspect="1"/>
          </p:cNvPicPr>
          <p:nvPr/>
        </p:nvPicPr>
        <p:blipFill>
          <a:blip r:embed="rId2"/>
          <a:stretch>
            <a:fillRect/>
          </a:stretch>
        </p:blipFill>
        <p:spPr>
          <a:xfrm>
            <a:off x="2402038" y="4358498"/>
            <a:ext cx="3400425" cy="2381250"/>
          </a:xfrm>
          <a:prstGeom prst="rect">
            <a:avLst/>
          </a:prstGeom>
        </p:spPr>
      </p:pic>
      <p:pic>
        <p:nvPicPr>
          <p:cNvPr id="5" name="Рисунок 4">
            <a:extLst>
              <a:ext uri="{FF2B5EF4-FFF2-40B4-BE49-F238E27FC236}">
                <a16:creationId xmlns:a16="http://schemas.microsoft.com/office/drawing/2014/main" xmlns="" id="{2116A088-3582-4013-87E8-DF88B219EF80}"/>
              </a:ext>
            </a:extLst>
          </p:cNvPr>
          <p:cNvPicPr>
            <a:picLocks noChangeAspect="1"/>
          </p:cNvPicPr>
          <p:nvPr/>
        </p:nvPicPr>
        <p:blipFill>
          <a:blip r:embed="rId3"/>
          <a:stretch>
            <a:fillRect/>
          </a:stretch>
        </p:blipFill>
        <p:spPr>
          <a:xfrm>
            <a:off x="7715646" y="1574672"/>
            <a:ext cx="4291952" cy="2381249"/>
          </a:xfrm>
          <a:prstGeom prst="rect">
            <a:avLst/>
          </a:prstGeom>
        </p:spPr>
      </p:pic>
      <p:pic>
        <p:nvPicPr>
          <p:cNvPr id="6" name="Рисунок 5">
            <a:extLst>
              <a:ext uri="{FF2B5EF4-FFF2-40B4-BE49-F238E27FC236}">
                <a16:creationId xmlns:a16="http://schemas.microsoft.com/office/drawing/2014/main" xmlns="" id="{1032174A-ED38-4C7D-986E-1A5EAA3365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4927" y="4768983"/>
            <a:ext cx="3507335" cy="1972876"/>
          </a:xfrm>
          <a:prstGeom prst="rect">
            <a:avLst/>
          </a:prstGeom>
        </p:spPr>
      </p:pic>
      <p:pic>
        <p:nvPicPr>
          <p:cNvPr id="8" name="Рисунок 7">
            <a:extLst>
              <a:ext uri="{FF2B5EF4-FFF2-40B4-BE49-F238E27FC236}">
                <a16:creationId xmlns:a16="http://schemas.microsoft.com/office/drawing/2014/main" xmlns="" id="{6C285F42-07DD-42CF-BDFC-B353908581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207" b="15151"/>
          <a:stretch/>
        </p:blipFill>
        <p:spPr>
          <a:xfrm>
            <a:off x="-187649" y="962155"/>
            <a:ext cx="3914775" cy="3396343"/>
          </a:xfrm>
          <a:prstGeom prst="rect">
            <a:avLst/>
          </a:prstGeom>
        </p:spPr>
      </p:pic>
      <p:pic>
        <p:nvPicPr>
          <p:cNvPr id="9" name="Рисунок 8">
            <a:extLst>
              <a:ext uri="{FF2B5EF4-FFF2-40B4-BE49-F238E27FC236}">
                <a16:creationId xmlns:a16="http://schemas.microsoft.com/office/drawing/2014/main" xmlns="" id="{570F0B4C-7295-4BF0-813D-8D4CD85303A0}"/>
              </a:ext>
            </a:extLst>
          </p:cNvPr>
          <p:cNvPicPr>
            <a:picLocks noChangeAspect="1"/>
          </p:cNvPicPr>
          <p:nvPr/>
        </p:nvPicPr>
        <p:blipFill>
          <a:blip r:embed="rId6"/>
          <a:stretch>
            <a:fillRect/>
          </a:stretch>
        </p:blipFill>
        <p:spPr>
          <a:xfrm>
            <a:off x="3900314" y="1575576"/>
            <a:ext cx="3507335" cy="2627116"/>
          </a:xfrm>
          <a:prstGeom prst="rect">
            <a:avLst/>
          </a:prstGeom>
        </p:spPr>
      </p:pic>
    </p:spTree>
    <p:extLst>
      <p:ext uri="{BB962C8B-B14F-4D97-AF65-F5344CB8AC3E}">
        <p14:creationId xmlns:p14="http://schemas.microsoft.com/office/powerpoint/2010/main" val="261451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61210F8D-F7F2-47FC-91CB-247E361A59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3">
            <a:extLst>
              <a:ext uri="{FF2B5EF4-FFF2-40B4-BE49-F238E27FC236}">
                <a16:creationId xmlns:a16="http://schemas.microsoft.com/office/drawing/2014/main" xmlns="" id="{ABCEDC33-023F-48EC-B7F2-4D66079DC7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463" y="798790"/>
            <a:ext cx="5452537" cy="481213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0">
            <a:extLst>
              <a:ext uri="{FF2B5EF4-FFF2-40B4-BE49-F238E27FC236}">
                <a16:creationId xmlns:a16="http://schemas.microsoft.com/office/drawing/2014/main" xmlns="" id="{41509D60-00A2-43CB-85EE-55A4E714BF9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9D87C549-B757-4C39-9425-A7CA8AEE863F}"/>
              </a:ext>
            </a:extLst>
          </p:cNvPr>
          <p:cNvSpPr>
            <a:spLocks noGrp="1"/>
          </p:cNvSpPr>
          <p:nvPr>
            <p:ph type="title"/>
          </p:nvPr>
        </p:nvSpPr>
        <p:spPr>
          <a:xfrm>
            <a:off x="6417733" y="618517"/>
            <a:ext cx="4860494" cy="1596177"/>
          </a:xfrm>
        </p:spPr>
        <p:txBody>
          <a:bodyPr>
            <a:normAutofit fontScale="90000"/>
          </a:bodyPr>
          <a:lstStyle/>
          <a:p>
            <a:r>
              <a:rPr lang="uk-UA" sz="2500" dirty="0"/>
              <a:t>Акустичні методи побудовані на дослідженні характеру розповсюдження звуку в конструкційних матеріалах</a:t>
            </a:r>
          </a:p>
        </p:txBody>
      </p:sp>
      <p:sp>
        <p:nvSpPr>
          <p:cNvPr id="3" name="Місце для вмісту 2">
            <a:extLst>
              <a:ext uri="{FF2B5EF4-FFF2-40B4-BE49-F238E27FC236}">
                <a16:creationId xmlns:a16="http://schemas.microsoft.com/office/drawing/2014/main" xmlns="" id="{5C1D8611-E1DE-4A72-954D-74BEBDA2F325}"/>
              </a:ext>
            </a:extLst>
          </p:cNvPr>
          <p:cNvSpPr>
            <a:spLocks noGrp="1"/>
          </p:cNvSpPr>
          <p:nvPr>
            <p:ph idx="1"/>
          </p:nvPr>
        </p:nvSpPr>
        <p:spPr>
          <a:xfrm>
            <a:off x="6096001" y="2367092"/>
            <a:ext cx="6005804" cy="3735128"/>
          </a:xfrm>
        </p:spPr>
        <p:txBody>
          <a:bodyPr>
            <a:normAutofit fontScale="92500"/>
          </a:bodyPr>
          <a:lstStyle/>
          <a:p>
            <a:pPr>
              <a:lnSpc>
                <a:spcPct val="110000"/>
              </a:lnSpc>
            </a:pPr>
            <a:r>
              <a:rPr lang="uk-UA" sz="1600" dirty="0"/>
              <a:t> Звук - коливальний рух частинок пружного середовища, що розповсюджується у вигляді хвилі в газоподібному, рідкому та твердому середовищах. </a:t>
            </a:r>
          </a:p>
          <a:p>
            <a:pPr>
              <a:lnSpc>
                <a:spcPct val="110000"/>
              </a:lnSpc>
            </a:pPr>
            <a:r>
              <a:rPr lang="uk-UA" sz="1600" dirty="0"/>
              <a:t>Пружні хвилі прийнято розділяти на </a:t>
            </a:r>
            <a:r>
              <a:rPr lang="uk-UA" sz="1600" b="1" dirty="0"/>
              <a:t>інфразвукові</a:t>
            </a:r>
            <a:r>
              <a:rPr lang="uk-UA" sz="1600" dirty="0"/>
              <a:t> частотою до 20 </a:t>
            </a:r>
            <a:r>
              <a:rPr lang="uk-UA" sz="1600" dirty="0" err="1"/>
              <a:t>Гц</a:t>
            </a:r>
            <a:r>
              <a:rPr lang="uk-UA" sz="1600" dirty="0"/>
              <a:t>, </a:t>
            </a:r>
            <a:r>
              <a:rPr lang="uk-UA" sz="1600" b="1" dirty="0"/>
              <a:t>звукові</a:t>
            </a:r>
            <a:r>
              <a:rPr lang="uk-UA" sz="1600" dirty="0"/>
              <a:t>, частота яких лежить в межах від 20 </a:t>
            </a:r>
            <a:r>
              <a:rPr lang="uk-UA" sz="1600" dirty="0" err="1"/>
              <a:t>Гц</a:t>
            </a:r>
            <a:r>
              <a:rPr lang="uk-UA" sz="1600" dirty="0"/>
              <a:t> до 20 кГц, </a:t>
            </a:r>
            <a:r>
              <a:rPr lang="uk-UA" sz="1600" b="1" dirty="0"/>
              <a:t>ультразвукові</a:t>
            </a:r>
            <a:r>
              <a:rPr lang="uk-UA" sz="1600" dirty="0"/>
              <a:t> частотою від 20 кГц до 1000 МГц та </a:t>
            </a:r>
            <a:r>
              <a:rPr lang="uk-UA" sz="1600" b="1" dirty="0"/>
              <a:t>гіперзвукові</a:t>
            </a:r>
            <a:r>
              <a:rPr lang="uk-UA" sz="1600" dirty="0"/>
              <a:t>, частота яких перевищує 1000 МГц. </a:t>
            </a:r>
          </a:p>
          <a:p>
            <a:pPr>
              <a:lnSpc>
                <a:spcPct val="110000"/>
              </a:lnSpc>
            </a:pPr>
            <a:r>
              <a:rPr lang="uk-UA" sz="1600" dirty="0"/>
              <a:t>Під час дослідження бетонів і керамік використовують ультразвукові коливання частотою від 20 до 200 кГц, а металу та пластмаси - частотою від 30 кГц до 10 МГц.</a:t>
            </a:r>
          </a:p>
        </p:txBody>
      </p:sp>
    </p:spTree>
    <p:extLst>
      <p:ext uri="{BB962C8B-B14F-4D97-AF65-F5344CB8AC3E}">
        <p14:creationId xmlns:p14="http://schemas.microsoft.com/office/powerpoint/2010/main" val="200171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8946CB-76AC-42D4-AC09-3C7D76F72126}"/>
              </a:ext>
            </a:extLst>
          </p:cNvPr>
          <p:cNvSpPr>
            <a:spLocks noGrp="1"/>
          </p:cNvSpPr>
          <p:nvPr>
            <p:ph type="title"/>
          </p:nvPr>
        </p:nvSpPr>
        <p:spPr/>
        <p:txBody>
          <a:bodyPr/>
          <a:lstStyle/>
          <a:p>
            <a:r>
              <a:rPr lang="uk-UA" dirty="0"/>
              <a:t>Існує ряд методів використання ультразвуку на практиці</a:t>
            </a:r>
          </a:p>
        </p:txBody>
      </p:sp>
      <p:sp>
        <p:nvSpPr>
          <p:cNvPr id="3" name="Місце для вмісту 2">
            <a:extLst>
              <a:ext uri="{FF2B5EF4-FFF2-40B4-BE49-F238E27FC236}">
                <a16:creationId xmlns:a16="http://schemas.microsoft.com/office/drawing/2014/main" xmlns="" id="{B8E2CDAF-6D40-4F9C-AADB-9052632AAD2B}"/>
              </a:ext>
            </a:extLst>
          </p:cNvPr>
          <p:cNvSpPr>
            <a:spLocks noGrp="1"/>
          </p:cNvSpPr>
          <p:nvPr>
            <p:ph idx="1"/>
          </p:nvPr>
        </p:nvSpPr>
        <p:spPr>
          <a:xfrm>
            <a:off x="913774" y="2028305"/>
            <a:ext cx="10364453" cy="4721630"/>
          </a:xfrm>
        </p:spPr>
        <p:txBody>
          <a:bodyPr>
            <a:normAutofit fontScale="92500" lnSpcReduction="20000"/>
          </a:bodyPr>
          <a:lstStyle/>
          <a:p>
            <a:r>
              <a:rPr lang="uk-UA" dirty="0"/>
              <a:t>Найбільше поширення одержали ультразвуковий імпульсний, резонансний, </a:t>
            </a:r>
            <a:r>
              <a:rPr lang="uk-UA" dirty="0" err="1"/>
              <a:t>імпедансний</a:t>
            </a:r>
            <a:r>
              <a:rPr lang="uk-UA" dirty="0"/>
              <a:t> методи та метод акустичної емісії. </a:t>
            </a:r>
          </a:p>
          <a:p>
            <a:r>
              <a:rPr lang="uk-UA" dirty="0"/>
              <a:t>Акустичні методи будуються на відомих </a:t>
            </a:r>
            <a:r>
              <a:rPr lang="uk-UA" dirty="0" err="1"/>
              <a:t>залежностях</a:t>
            </a:r>
            <a:r>
              <a:rPr lang="uk-UA" dirty="0"/>
              <a:t>, що визначають характер розповсюдження хвиль у суцільних середовищах. Малюнок розповсюдження хвиль досить складний, тому під час дії на середовище швидкоплинних процесів збуджуються хвилі різного типу.</a:t>
            </a:r>
          </a:p>
          <a:p>
            <a:r>
              <a:rPr lang="uk-UA" dirty="0"/>
              <a:t>Коливання виникають за допомогою генераторів, що працюють як </a:t>
            </a:r>
            <a:r>
              <a:rPr lang="uk-UA" b="1" dirty="0"/>
              <a:t>п'єзометричні</a:t>
            </a:r>
            <a:r>
              <a:rPr lang="uk-UA" dirty="0"/>
              <a:t> та </a:t>
            </a:r>
            <a:r>
              <a:rPr lang="uk-UA" b="1" dirty="0"/>
              <a:t>магнітострикційні перетворювачі</a:t>
            </a:r>
            <a:r>
              <a:rPr lang="uk-UA" dirty="0"/>
              <a:t>. В перших - кристал, що має п'єзометричні властивості (кварц, турмалін, титанат барію, </a:t>
            </a:r>
            <a:r>
              <a:rPr lang="uk-UA" dirty="0" err="1"/>
              <a:t>сегнетова</a:t>
            </a:r>
            <a:r>
              <a:rPr lang="uk-UA" dirty="0"/>
              <a:t> сіль) перетворює механічну енергію в електричну і навпаки. В других - </a:t>
            </a:r>
            <a:r>
              <a:rPr lang="uk-UA" dirty="0" err="1"/>
              <a:t>магнітостріктер</a:t>
            </a:r>
            <a:r>
              <a:rPr lang="uk-UA" dirty="0"/>
              <a:t>, який збирається з тонких ізольованих одна від одної металевих пластинок і має властивість стискуватися або розтягатися під впливом дії магнітного поля, також дає можливість виконати перетворення енергії із однієї в іншу.</a:t>
            </a:r>
          </a:p>
          <a:p>
            <a:endParaRPr lang="uk-UA" dirty="0"/>
          </a:p>
        </p:txBody>
      </p:sp>
    </p:spTree>
    <p:extLst>
      <p:ext uri="{BB962C8B-B14F-4D97-AF65-F5344CB8AC3E}">
        <p14:creationId xmlns:p14="http://schemas.microsoft.com/office/powerpoint/2010/main" val="118212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A5FEBF-9B27-447B-9BC9-FF9FD046C647}"/>
              </a:ext>
            </a:extLst>
          </p:cNvPr>
          <p:cNvSpPr>
            <a:spLocks noGrp="1"/>
          </p:cNvSpPr>
          <p:nvPr>
            <p:ph type="title"/>
          </p:nvPr>
        </p:nvSpPr>
        <p:spPr>
          <a:xfrm>
            <a:off x="913775" y="618518"/>
            <a:ext cx="10364451" cy="645018"/>
          </a:xfrm>
        </p:spPr>
        <p:txBody>
          <a:bodyPr/>
          <a:lstStyle/>
          <a:p>
            <a:r>
              <a:rPr lang="uk-UA" dirty="0"/>
              <a:t>Ультразвукові коливання </a:t>
            </a:r>
          </a:p>
        </p:txBody>
      </p:sp>
      <p:sp>
        <p:nvSpPr>
          <p:cNvPr id="3" name="Місце для вмісту 2">
            <a:extLst>
              <a:ext uri="{FF2B5EF4-FFF2-40B4-BE49-F238E27FC236}">
                <a16:creationId xmlns:a16="http://schemas.microsoft.com/office/drawing/2014/main" xmlns="" id="{2CD1D527-4281-47D6-88E9-9937DBC1EE8D}"/>
              </a:ext>
            </a:extLst>
          </p:cNvPr>
          <p:cNvSpPr>
            <a:spLocks noGrp="1"/>
          </p:cNvSpPr>
          <p:nvPr>
            <p:ph idx="1"/>
          </p:nvPr>
        </p:nvSpPr>
        <p:spPr>
          <a:xfrm>
            <a:off x="913775" y="1263537"/>
            <a:ext cx="10364452" cy="5270268"/>
          </a:xfrm>
        </p:spPr>
        <p:txBody>
          <a:bodyPr>
            <a:normAutofit fontScale="92500" lnSpcReduction="10000"/>
          </a:bodyPr>
          <a:lstStyle/>
          <a:p>
            <a:r>
              <a:rPr lang="uk-UA" dirty="0"/>
              <a:t>в твердих тілах поділяються на поздовжні, поперечні та поверхневі. Їх утворення залежить від місця розташування генератора відносно геометричних форм конструкції.</a:t>
            </a:r>
          </a:p>
          <a:p>
            <a:r>
              <a:rPr lang="uk-UA" dirty="0" err="1"/>
              <a:t>Збуджувачі</a:t>
            </a:r>
            <a:r>
              <a:rPr lang="uk-UA" dirty="0"/>
              <a:t> коливань створюють хвилю поздовжнього типу. Для отримання поперечних хвиль використовують явище трансформації поздовжньої хвилі на межі розподілу двох середовищ.</a:t>
            </a:r>
          </a:p>
          <a:p>
            <a:r>
              <a:rPr lang="uk-UA" dirty="0"/>
              <a:t>Акустичними методами контролюють суцільність (виявляють тріщини, раковини, включення), товщину, структуру, фізико-механічні властивості (міцність, густину, модуль пружності, модуль зсуву, коефіцієнт Пуассона), вивчають кінетику руйнування.</a:t>
            </a:r>
          </a:p>
          <a:p>
            <a:r>
              <a:rPr lang="uk-UA" dirty="0"/>
              <a:t>За неруйнівного контролю акустичними методами реєструють частоту, амплітуду, час, механічний імпеданс (опір), спектральний склад коливань. Режим коливань може бути безперервним або імпульсним.</a:t>
            </a:r>
          </a:p>
          <a:p>
            <a:endParaRPr lang="uk-UA" dirty="0"/>
          </a:p>
        </p:txBody>
      </p:sp>
    </p:spTree>
    <p:extLst>
      <p:ext uri="{BB962C8B-B14F-4D97-AF65-F5344CB8AC3E}">
        <p14:creationId xmlns:p14="http://schemas.microsoft.com/office/powerpoint/2010/main" val="383476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9A104BAA-310D-4386-9015-0866C931EA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8784" y="93306"/>
            <a:ext cx="2344360" cy="3641573"/>
          </a:xfrm>
          <a:prstGeom prst="rect">
            <a:avLst/>
          </a:prstGeom>
        </p:spPr>
      </p:pic>
      <p:sp>
        <p:nvSpPr>
          <p:cNvPr id="3" name="Місце для вмісту 2">
            <a:extLst>
              <a:ext uri="{FF2B5EF4-FFF2-40B4-BE49-F238E27FC236}">
                <a16:creationId xmlns:a16="http://schemas.microsoft.com/office/drawing/2014/main" xmlns="" id="{C09ABAFD-9F25-41D2-832B-210BEB4E4615}"/>
              </a:ext>
            </a:extLst>
          </p:cNvPr>
          <p:cNvSpPr>
            <a:spLocks noGrp="1"/>
          </p:cNvSpPr>
          <p:nvPr>
            <p:ph idx="1"/>
          </p:nvPr>
        </p:nvSpPr>
        <p:spPr>
          <a:xfrm>
            <a:off x="913775" y="3098613"/>
            <a:ext cx="10364452" cy="3424107"/>
          </a:xfrm>
        </p:spPr>
        <p:txBody>
          <a:bodyPr>
            <a:normAutofit lnSpcReduction="10000"/>
          </a:bodyPr>
          <a:lstStyle/>
          <a:p>
            <a:r>
              <a:rPr lang="uk-UA" dirty="0"/>
              <a:t>Суть ультразвукового методу полягає в тому, що швидкість розповсюдження ультразвукових хвиль у бетоні залежить від модуля пружності, який в свою чергу пов'язаний з міцністю.</a:t>
            </a:r>
          </a:p>
          <a:p>
            <a:r>
              <a:rPr lang="uk-UA" dirty="0"/>
              <a:t>У металевих конструкціях за допомогою ультразвуку виконується контроль дефектів у металі та контролюється якість зварних швів (знаходяться шлакові включення, тріщини, раковини, газові чарунки і </a:t>
            </a:r>
            <a:r>
              <a:rPr lang="uk-UA" dirty="0" err="1"/>
              <a:t>непровари</a:t>
            </a:r>
            <a:r>
              <a:rPr lang="uk-UA" dirty="0"/>
              <a:t>). Тіньовий метод базується на фіксуванні акустичної тіні, що утворюється за дефектом внаслідок відбиття або розсіювання акустичного </a:t>
            </a:r>
            <a:r>
              <a:rPr lang="uk-UA" dirty="0" err="1"/>
              <a:t>променя</a:t>
            </a:r>
            <a:r>
              <a:rPr lang="uk-UA" dirty="0"/>
              <a:t>.</a:t>
            </a:r>
          </a:p>
        </p:txBody>
      </p:sp>
      <p:pic>
        <p:nvPicPr>
          <p:cNvPr id="4" name="Рисунок 3">
            <a:extLst>
              <a:ext uri="{FF2B5EF4-FFF2-40B4-BE49-F238E27FC236}">
                <a16:creationId xmlns:a16="http://schemas.microsoft.com/office/drawing/2014/main" xmlns="" id="{1CCAAF87-C46D-4D2C-803A-EBCDB72E3D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332" y="385735"/>
            <a:ext cx="4980864" cy="1828959"/>
          </a:xfrm>
          <a:prstGeom prst="rect">
            <a:avLst/>
          </a:prstGeom>
        </p:spPr>
      </p:pic>
      <p:pic>
        <p:nvPicPr>
          <p:cNvPr id="6" name="Рисунок 5">
            <a:extLst>
              <a:ext uri="{FF2B5EF4-FFF2-40B4-BE49-F238E27FC236}">
                <a16:creationId xmlns:a16="http://schemas.microsoft.com/office/drawing/2014/main" xmlns="" id="{5075DD56-BF05-44C5-AF80-1433CE0B2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0449" y="258832"/>
            <a:ext cx="3799114" cy="2082763"/>
          </a:xfrm>
          <a:prstGeom prst="rect">
            <a:avLst/>
          </a:prstGeom>
        </p:spPr>
      </p:pic>
    </p:spTree>
    <p:extLst>
      <p:ext uri="{BB962C8B-B14F-4D97-AF65-F5344CB8AC3E}">
        <p14:creationId xmlns:p14="http://schemas.microsoft.com/office/powerpoint/2010/main" val="269648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4F95DE6-BC61-4DB8-97B8-E32959EA0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48D9C176-456B-4F71-AB87-9D14B8B3D1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email">
            <a:extLst>
              <a:ext uri="{28A0092B-C50C-407E-A947-70E740481C1C}">
                <a14:useLocalDpi xmlns:a14="http://schemas.microsoft.com/office/drawing/2010/main"/>
              </a:ext>
            </a:extLst>
          </a:blip>
          <a:srcRect/>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Заголовок 1">
            <a:extLst>
              <a:ext uri="{FF2B5EF4-FFF2-40B4-BE49-F238E27FC236}">
                <a16:creationId xmlns:a16="http://schemas.microsoft.com/office/drawing/2014/main" xmlns="" id="{7AE8A830-0924-4C4B-AB06-4A4C9E8BD120}"/>
              </a:ext>
            </a:extLst>
          </p:cNvPr>
          <p:cNvSpPr>
            <a:spLocks noGrp="1"/>
          </p:cNvSpPr>
          <p:nvPr>
            <p:ph type="title"/>
          </p:nvPr>
        </p:nvSpPr>
        <p:spPr>
          <a:xfrm>
            <a:off x="1415403" y="306748"/>
            <a:ext cx="9361193" cy="1596177"/>
          </a:xfrm>
        </p:spPr>
        <p:txBody>
          <a:bodyPr>
            <a:normAutofit fontScale="90000"/>
          </a:bodyPr>
          <a:lstStyle/>
          <a:p>
            <a:r>
              <a:rPr lang="uk-UA" sz="4000" dirty="0"/>
              <a:t>Неруйнівні методи випробувань, які мають певні переваги </a:t>
            </a:r>
          </a:p>
        </p:txBody>
      </p:sp>
      <p:pic>
        <p:nvPicPr>
          <p:cNvPr id="12" name="Picture 11">
            <a:extLst>
              <a:ext uri="{FF2B5EF4-FFF2-40B4-BE49-F238E27FC236}">
                <a16:creationId xmlns:a16="http://schemas.microsoft.com/office/drawing/2014/main" xmlns="" id="{CFF97C55-868F-4FDD-BD3C-D2F191796F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email">
            <a:extLst>
              <a:ext uri="{28A0092B-C50C-407E-A947-70E740481C1C}">
                <a14:useLocalDpi xmlns:a14="http://schemas.microsoft.com/office/drawing/2010/main"/>
              </a:ext>
            </a:extLst>
          </a:blip>
          <a:srcRect/>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xmlns="" id="{69722FB9-EA01-42A6-96B2-185F5CC120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email">
            <a:extLst>
              <a:ext uri="{28A0092B-C50C-407E-A947-70E740481C1C}">
                <a14:useLocalDpi xmlns:a14="http://schemas.microsoft.com/office/drawing/2010/main"/>
              </a:ext>
            </a:extLst>
          </a:blip>
          <a:srcRect/>
          <a:stretch/>
        </p:blipFill>
        <p:spPr>
          <a:xfrm>
            <a:off x="10471066" y="183232"/>
            <a:ext cx="1720934" cy="1683522"/>
          </a:xfrm>
          <a:prstGeom prst="rect">
            <a:avLst/>
          </a:prstGeom>
        </p:spPr>
      </p:pic>
      <p:sp>
        <p:nvSpPr>
          <p:cNvPr id="3" name="Місце для вмісту 2">
            <a:extLst>
              <a:ext uri="{FF2B5EF4-FFF2-40B4-BE49-F238E27FC236}">
                <a16:creationId xmlns:a16="http://schemas.microsoft.com/office/drawing/2014/main" xmlns="" id="{1D64A500-DF2D-4016-93BA-5576235F917C}"/>
              </a:ext>
            </a:extLst>
          </p:cNvPr>
          <p:cNvSpPr>
            <a:spLocks noGrp="1"/>
          </p:cNvSpPr>
          <p:nvPr>
            <p:ph idx="1"/>
          </p:nvPr>
        </p:nvSpPr>
        <p:spPr>
          <a:xfrm>
            <a:off x="860914" y="1866754"/>
            <a:ext cx="10804985" cy="4524070"/>
          </a:xfrm>
        </p:spPr>
        <p:txBody>
          <a:bodyPr>
            <a:normAutofit fontScale="92500" lnSpcReduction="20000"/>
          </a:bodyPr>
          <a:lstStyle/>
          <a:p>
            <a:r>
              <a:rPr lang="uk-UA" sz="2400" dirty="0"/>
              <a:t>1) збереження цілісності контрольованої конструкції або виробу, тобто під час випробувань не пошкоджують конструкцію чи виріб, а отже, не знижують їх несучу здатність; </a:t>
            </a:r>
          </a:p>
          <a:p>
            <a:r>
              <a:rPr lang="uk-UA" sz="2400" dirty="0"/>
              <a:t>2) можливість багаторазового випробування зразка чи конструкції в часі як в процесі виготовлення, так і в період експлуатації. Це дає можливість отримати точніші значення характеристик і встановити залежність зміни шуканого показника у часі; </a:t>
            </a:r>
          </a:p>
          <a:p>
            <a:r>
              <a:rPr lang="uk-UA" sz="2400" dirty="0"/>
              <a:t>3) порівняно мала витрата часу на проведення досліджень; </a:t>
            </a:r>
          </a:p>
          <a:p>
            <a:r>
              <a:rPr lang="uk-UA" sz="2400" dirty="0"/>
              <a:t>4) можливість визначення необхідної характеристики в будь-якій доступній точці.</a:t>
            </a:r>
          </a:p>
        </p:txBody>
      </p:sp>
      <p:pic>
        <p:nvPicPr>
          <p:cNvPr id="16" name="Picture 15">
            <a:extLst>
              <a:ext uri="{FF2B5EF4-FFF2-40B4-BE49-F238E27FC236}">
                <a16:creationId xmlns:a16="http://schemas.microsoft.com/office/drawing/2014/main" xmlns="" id="{D2B4E49C-E7B4-4F6A-8B93-646A0E2411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email">
            <a:extLst>
              <a:ext uri="{28A0092B-C50C-407E-A947-70E740481C1C}">
                <a14:useLocalDpi xmlns:a14="http://schemas.microsoft.com/office/drawing/2010/main"/>
              </a:ext>
            </a:extLst>
          </a:blip>
          <a:srcRect/>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xmlns="" id="{46528FBF-1727-4546-8131-BA22ED8B54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cstate="email">
            <a:extLst>
              <a:ext uri="{28A0092B-C50C-407E-A947-70E740481C1C}">
                <a14:useLocalDpi xmlns:a14="http://schemas.microsoft.com/office/drawing/2010/main"/>
              </a:ext>
            </a:extLst>
          </a:blip>
          <a:srcRect/>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4150730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AD3257-A37F-4E8B-887D-F73A76C6ACC4}"/>
              </a:ext>
            </a:extLst>
          </p:cNvPr>
          <p:cNvSpPr>
            <a:spLocks noGrp="1"/>
          </p:cNvSpPr>
          <p:nvPr>
            <p:ph type="title"/>
          </p:nvPr>
        </p:nvSpPr>
        <p:spPr>
          <a:xfrm>
            <a:off x="913774" y="263841"/>
            <a:ext cx="10364451" cy="802959"/>
          </a:xfrm>
        </p:spPr>
        <p:txBody>
          <a:bodyPr/>
          <a:lstStyle/>
          <a:p>
            <a:r>
              <a:rPr lang="uk-UA" dirty="0"/>
              <a:t>імпульсний </a:t>
            </a:r>
            <a:r>
              <a:rPr lang="uk-UA" dirty="0" err="1"/>
              <a:t>ехо</a:t>
            </a:r>
            <a:r>
              <a:rPr lang="uk-UA" dirty="0"/>
              <a:t>-метод (луна-метод). </a:t>
            </a:r>
          </a:p>
        </p:txBody>
      </p:sp>
      <p:sp>
        <p:nvSpPr>
          <p:cNvPr id="3" name="Місце для вмісту 2">
            <a:extLst>
              <a:ext uri="{FF2B5EF4-FFF2-40B4-BE49-F238E27FC236}">
                <a16:creationId xmlns:a16="http://schemas.microsoft.com/office/drawing/2014/main" xmlns="" id="{4B04E775-303C-49D8-A095-58A4ABE07BBE}"/>
              </a:ext>
            </a:extLst>
          </p:cNvPr>
          <p:cNvSpPr>
            <a:spLocks noGrp="1"/>
          </p:cNvSpPr>
          <p:nvPr>
            <p:ph idx="1"/>
          </p:nvPr>
        </p:nvSpPr>
        <p:spPr>
          <a:xfrm>
            <a:off x="747520" y="1444380"/>
            <a:ext cx="10364452" cy="2296347"/>
          </a:xfrm>
        </p:spPr>
        <p:txBody>
          <a:bodyPr>
            <a:normAutofit fontScale="92500"/>
          </a:bodyPr>
          <a:lstStyle/>
          <a:p>
            <a:r>
              <a:rPr lang="uk-UA" dirty="0"/>
              <a:t>За неможливості одночасного доступу до двох </a:t>
            </a:r>
            <a:r>
              <a:rPr lang="uk-UA" dirty="0" err="1"/>
              <a:t>співісних</a:t>
            </a:r>
            <a:r>
              <a:rPr lang="uk-UA" dirty="0"/>
              <a:t> точок на різних поверхнях виробу використовують імпульсний </a:t>
            </a:r>
            <a:r>
              <a:rPr lang="uk-UA" dirty="0" err="1"/>
              <a:t>ехо</a:t>
            </a:r>
            <a:r>
              <a:rPr lang="uk-UA" dirty="0"/>
              <a:t>-метод (луна-метод). Тут випромінювач та приймач </a:t>
            </a:r>
            <a:r>
              <a:rPr lang="uk-UA" dirty="0" err="1"/>
              <a:t>конструктивно</a:t>
            </a:r>
            <a:r>
              <a:rPr lang="uk-UA" dirty="0"/>
              <a:t> виконані як єдиний прилад - перетворювач. Цей метод дозволяє не лише виявити місце розташування дефекту в тілі бетону, а й визначити відстань до місця його знаходження, а також виміряти товщину виробу.</a:t>
            </a:r>
          </a:p>
        </p:txBody>
      </p:sp>
      <p:pic>
        <p:nvPicPr>
          <p:cNvPr id="4" name="Рисунок 3">
            <a:extLst>
              <a:ext uri="{FF2B5EF4-FFF2-40B4-BE49-F238E27FC236}">
                <a16:creationId xmlns:a16="http://schemas.microsoft.com/office/drawing/2014/main" xmlns="" id="{9BEDD0CC-3021-45E0-BA2F-4BE34263DE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5861" y="3674670"/>
            <a:ext cx="4389500" cy="2517866"/>
          </a:xfrm>
          <a:prstGeom prst="rect">
            <a:avLst/>
          </a:prstGeom>
        </p:spPr>
      </p:pic>
    </p:spTree>
    <p:extLst>
      <p:ext uri="{BB962C8B-B14F-4D97-AF65-F5344CB8AC3E}">
        <p14:creationId xmlns:p14="http://schemas.microsoft.com/office/powerpoint/2010/main" val="138583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424ED2-45D8-4280-A919-9CB73B5739A5}"/>
              </a:ext>
            </a:extLst>
          </p:cNvPr>
          <p:cNvSpPr>
            <a:spLocks noGrp="1"/>
          </p:cNvSpPr>
          <p:nvPr>
            <p:ph type="title"/>
          </p:nvPr>
        </p:nvSpPr>
        <p:spPr>
          <a:xfrm>
            <a:off x="913775" y="618517"/>
            <a:ext cx="10364451" cy="794647"/>
          </a:xfrm>
        </p:spPr>
        <p:txBody>
          <a:bodyPr/>
          <a:lstStyle/>
          <a:p>
            <a:r>
              <a:rPr lang="uk-UA" dirty="0"/>
              <a:t>Резонансний метод </a:t>
            </a:r>
          </a:p>
        </p:txBody>
      </p:sp>
      <p:sp>
        <p:nvSpPr>
          <p:cNvPr id="3" name="Місце для вмісту 2">
            <a:extLst>
              <a:ext uri="{FF2B5EF4-FFF2-40B4-BE49-F238E27FC236}">
                <a16:creationId xmlns:a16="http://schemas.microsoft.com/office/drawing/2014/main" xmlns="" id="{9893D7A4-C901-4FDD-BC15-8799E2EE2211}"/>
              </a:ext>
            </a:extLst>
          </p:cNvPr>
          <p:cNvSpPr>
            <a:spLocks noGrp="1"/>
          </p:cNvSpPr>
          <p:nvPr>
            <p:ph idx="1"/>
          </p:nvPr>
        </p:nvSpPr>
        <p:spPr>
          <a:xfrm>
            <a:off x="772458" y="1294752"/>
            <a:ext cx="10364452" cy="3004293"/>
          </a:xfrm>
        </p:spPr>
        <p:txBody>
          <a:bodyPr>
            <a:normAutofit lnSpcReduction="10000"/>
          </a:bodyPr>
          <a:lstStyle/>
          <a:p>
            <a:r>
              <a:rPr lang="uk-UA" dirty="0"/>
              <a:t>полягає в збудженні у зразках коливань змінної частоти і побудові резонансної кривої, за якою визначають динамічний модуль пружності, модуль зсуву, логарифмічний </a:t>
            </a:r>
            <a:r>
              <a:rPr lang="uk-UA" dirty="0" err="1"/>
              <a:t>декремент</a:t>
            </a:r>
            <a:r>
              <a:rPr lang="uk-UA" dirty="0"/>
              <a:t> коливань та міцність бетону.</a:t>
            </a:r>
          </a:p>
          <a:p>
            <a:r>
              <a:rPr lang="uk-UA" dirty="0"/>
              <a:t>Залежно від мети дослідження використовують поздовжні, крутильні та </a:t>
            </a:r>
            <a:r>
              <a:rPr lang="uk-UA" dirty="0" err="1"/>
              <a:t>прогинні</a:t>
            </a:r>
            <a:r>
              <a:rPr lang="uk-UA" dirty="0"/>
              <a:t> коливання. Отримання одного з видів залежить від місця розташування випромінювача та приймача на досліджуваному зразку. Враховується і умова розташування опор.</a:t>
            </a:r>
          </a:p>
          <a:p>
            <a:endParaRPr lang="uk-UA" dirty="0"/>
          </a:p>
        </p:txBody>
      </p:sp>
      <p:pic>
        <p:nvPicPr>
          <p:cNvPr id="4" name="Рисунок 3">
            <a:extLst>
              <a:ext uri="{FF2B5EF4-FFF2-40B4-BE49-F238E27FC236}">
                <a16:creationId xmlns:a16="http://schemas.microsoft.com/office/drawing/2014/main" xmlns="" id="{78CEF33C-9E51-4CDD-8DBA-BCF36FDE49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4949" y="4181503"/>
            <a:ext cx="4202921" cy="2436607"/>
          </a:xfrm>
          <a:prstGeom prst="rect">
            <a:avLst/>
          </a:prstGeom>
        </p:spPr>
      </p:pic>
    </p:spTree>
    <p:extLst>
      <p:ext uri="{BB962C8B-B14F-4D97-AF65-F5344CB8AC3E}">
        <p14:creationId xmlns:p14="http://schemas.microsoft.com/office/powerpoint/2010/main" val="233989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644FE7-4CE6-4703-B6CA-D9F5F327103E}"/>
              </a:ext>
            </a:extLst>
          </p:cNvPr>
          <p:cNvSpPr>
            <a:spLocks noGrp="1"/>
          </p:cNvSpPr>
          <p:nvPr>
            <p:ph type="title"/>
          </p:nvPr>
        </p:nvSpPr>
        <p:spPr>
          <a:xfrm>
            <a:off x="913775" y="618518"/>
            <a:ext cx="10364451" cy="786334"/>
          </a:xfrm>
        </p:spPr>
        <p:txBody>
          <a:bodyPr/>
          <a:lstStyle/>
          <a:p>
            <a:r>
              <a:rPr lang="uk-UA" dirty="0" err="1"/>
              <a:t>Імпедансний</a:t>
            </a:r>
            <a:r>
              <a:rPr lang="uk-UA" dirty="0"/>
              <a:t> метод </a:t>
            </a:r>
          </a:p>
        </p:txBody>
      </p:sp>
      <p:sp>
        <p:nvSpPr>
          <p:cNvPr id="3" name="Місце для вмісту 2">
            <a:extLst>
              <a:ext uri="{FF2B5EF4-FFF2-40B4-BE49-F238E27FC236}">
                <a16:creationId xmlns:a16="http://schemas.microsoft.com/office/drawing/2014/main" xmlns="" id="{4C634B82-314F-4D19-9793-CC68580A6376}"/>
              </a:ext>
            </a:extLst>
          </p:cNvPr>
          <p:cNvSpPr>
            <a:spLocks noGrp="1"/>
          </p:cNvSpPr>
          <p:nvPr>
            <p:ph idx="1"/>
          </p:nvPr>
        </p:nvSpPr>
        <p:spPr>
          <a:xfrm>
            <a:off x="830647" y="1404852"/>
            <a:ext cx="10364452" cy="3424107"/>
          </a:xfrm>
        </p:spPr>
        <p:txBody>
          <a:bodyPr>
            <a:normAutofit fontScale="85000" lnSpcReduction="10000"/>
          </a:bodyPr>
          <a:lstStyle/>
          <a:p>
            <a:r>
              <a:rPr lang="uk-UA" dirty="0"/>
              <a:t>базується на реєстрації величини акустичного імпедансу (опору) ділянки виробу, що контролюється. Зміна вхідного імпедансу може бути виявлена за зміною амплітуди або фази сили, що діє на датчик та збуджує в ньому пружні коливання. Датчиком 1 є стрижень, який має контакт із поверхнею і здійснює поздовжні коливання. Якщо обшивка 2 жорстко склеєна з основним матеріалом 4, то вся конструкція коливається як одне ціле й імпеданс системи “обшивка-клей-конструкція-датчик” визначається жорсткістю всієї конструкції. При цьому сила взаємодії датчика та конструкції буде суттєвою. Якщо стрижень попадає в зону, де відсутній клей 5, то ділянка обшивки коливається як тонкий елемент. Оскільки жорсткість обшивки суттєво нижча, ніж жорсткість системи в цілому, то сила взаємодії суттєво зменшиться.</a:t>
            </a:r>
          </a:p>
        </p:txBody>
      </p:sp>
      <p:pic>
        <p:nvPicPr>
          <p:cNvPr id="4" name="Рисунок 3">
            <a:extLst>
              <a:ext uri="{FF2B5EF4-FFF2-40B4-BE49-F238E27FC236}">
                <a16:creationId xmlns:a16="http://schemas.microsoft.com/office/drawing/2014/main" xmlns="" id="{83886777-F4FF-4F26-92A9-290F079F70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647" y="4828959"/>
            <a:ext cx="3286029" cy="1713124"/>
          </a:xfrm>
          <a:prstGeom prst="rect">
            <a:avLst/>
          </a:prstGeom>
        </p:spPr>
      </p:pic>
      <p:pic>
        <p:nvPicPr>
          <p:cNvPr id="5" name="Рисунок 4">
            <a:extLst>
              <a:ext uri="{FF2B5EF4-FFF2-40B4-BE49-F238E27FC236}">
                <a16:creationId xmlns:a16="http://schemas.microsoft.com/office/drawing/2014/main" xmlns="" id="{72478E81-DDCA-45C6-97E6-21ABA63337C6}"/>
              </a:ext>
            </a:extLst>
          </p:cNvPr>
          <p:cNvPicPr>
            <a:picLocks noChangeAspect="1"/>
          </p:cNvPicPr>
          <p:nvPr/>
        </p:nvPicPr>
        <p:blipFill>
          <a:blip r:embed="rId3"/>
          <a:stretch>
            <a:fillRect/>
          </a:stretch>
        </p:blipFill>
        <p:spPr>
          <a:xfrm>
            <a:off x="7337138" y="4443718"/>
            <a:ext cx="1476375" cy="2343150"/>
          </a:xfrm>
          <a:prstGeom prst="rect">
            <a:avLst/>
          </a:prstGeom>
        </p:spPr>
      </p:pic>
    </p:spTree>
    <p:extLst>
      <p:ext uri="{BB962C8B-B14F-4D97-AF65-F5344CB8AC3E}">
        <p14:creationId xmlns:p14="http://schemas.microsoft.com/office/powerpoint/2010/main" val="974127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5FF3FC-662A-4B98-BEA8-ED997937A0F4}"/>
              </a:ext>
            </a:extLst>
          </p:cNvPr>
          <p:cNvSpPr>
            <a:spLocks noGrp="1"/>
          </p:cNvSpPr>
          <p:nvPr>
            <p:ph type="title"/>
          </p:nvPr>
        </p:nvSpPr>
        <p:spPr>
          <a:xfrm>
            <a:off x="913776" y="261071"/>
            <a:ext cx="10364451" cy="678268"/>
          </a:xfrm>
        </p:spPr>
        <p:txBody>
          <a:bodyPr/>
          <a:lstStyle/>
          <a:p>
            <a:r>
              <a:rPr lang="uk-UA" dirty="0"/>
              <a:t>метод акустичної </a:t>
            </a:r>
            <a:r>
              <a:rPr lang="uk-UA" dirty="0" err="1"/>
              <a:t>емісіЇ</a:t>
            </a:r>
            <a:endParaRPr lang="uk-UA" dirty="0"/>
          </a:p>
        </p:txBody>
      </p:sp>
      <p:sp>
        <p:nvSpPr>
          <p:cNvPr id="3" name="Місце для вмісту 2">
            <a:extLst>
              <a:ext uri="{FF2B5EF4-FFF2-40B4-BE49-F238E27FC236}">
                <a16:creationId xmlns:a16="http://schemas.microsoft.com/office/drawing/2014/main" xmlns="" id="{7766D0E6-4D59-4E43-B186-0FFAAA5FF2BE}"/>
              </a:ext>
            </a:extLst>
          </p:cNvPr>
          <p:cNvSpPr>
            <a:spLocks noGrp="1"/>
          </p:cNvSpPr>
          <p:nvPr>
            <p:ph idx="1"/>
          </p:nvPr>
        </p:nvSpPr>
        <p:spPr>
          <a:xfrm>
            <a:off x="913775" y="939339"/>
            <a:ext cx="10364452" cy="5918661"/>
          </a:xfrm>
        </p:spPr>
        <p:txBody>
          <a:bodyPr>
            <a:normAutofit fontScale="85000" lnSpcReduction="10000"/>
          </a:bodyPr>
          <a:lstStyle/>
          <a:p>
            <a:r>
              <a:rPr lang="uk-UA" dirty="0"/>
              <a:t>Основою методу акустичної емісії є вловлювання та підсилення пружних хвиль, що випромінюються дефектами, а також дислокаціями під час перебудови структури в момент навантаження конструкції.</a:t>
            </a:r>
          </a:p>
          <a:p>
            <a:r>
              <a:rPr lang="uk-UA" dirty="0"/>
              <a:t>Під повільним навантаженням у твердому тілі поступово зростає механічна напруженість, кристалічна решітка твердого тіла накопичує пружну потенціальну енергію. Оскільки здебільшого </a:t>
            </a:r>
            <a:r>
              <a:rPr lang="uk-UA" dirty="0" err="1"/>
              <a:t>навантажувані</a:t>
            </a:r>
            <a:r>
              <a:rPr lang="uk-UA" dirty="0"/>
              <a:t> об'єкти неоднорідні за своїми фізико-механічними властивостями, в деякій ділянці твердого тіла локальне напруження досягає у визначений момент своєї межі і внутрішні зв'язки кристалічної решітки розриваються. В цей момент активно виділяється частина пружної енергії, накопичена раніше, значна доля якої використовується на швидке переміщення частинок у локальній зоні з порушеними зв'язками. Пружна хвиля випромінюється, а напруження, сконцентровані в зоні неоднорідності, </a:t>
            </a:r>
            <a:r>
              <a:rPr lang="uk-UA" dirty="0" err="1"/>
              <a:t>релаксують</a:t>
            </a:r>
            <a:r>
              <a:rPr lang="uk-UA" dirty="0"/>
              <a:t>.</a:t>
            </a:r>
          </a:p>
          <a:p>
            <a:r>
              <a:rPr lang="uk-UA" dirty="0"/>
              <a:t>Головна особливість тіл з дефектами полягає в тому, що в дефектах концентруються напруження під навантаженням. Тому в таких зонах в першу чергу протікають пластична деформація, деформаційне зміцнення і руйнування.</a:t>
            </a:r>
          </a:p>
          <a:p>
            <a:r>
              <a:rPr lang="uk-UA" dirty="0"/>
              <a:t>Про присутність дефекту судять за появою сигналів акустичної емісії, про рівень напруженого стану - за їх інтенсивністю (кількість сигналів за 1 с).</a:t>
            </a:r>
          </a:p>
          <a:p>
            <a:endParaRPr lang="uk-UA" dirty="0"/>
          </a:p>
          <a:p>
            <a:endParaRPr lang="uk-UA" dirty="0"/>
          </a:p>
        </p:txBody>
      </p:sp>
    </p:spTree>
    <p:extLst>
      <p:ext uri="{BB962C8B-B14F-4D97-AF65-F5344CB8AC3E}">
        <p14:creationId xmlns:p14="http://schemas.microsoft.com/office/powerpoint/2010/main" val="55108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E5F1C681-9A56-42B2-A6EE-31B677BC27A9}"/>
              </a:ext>
            </a:extLst>
          </p:cNvPr>
          <p:cNvSpPr>
            <a:spLocks noGrp="1"/>
          </p:cNvSpPr>
          <p:nvPr>
            <p:ph idx="1"/>
          </p:nvPr>
        </p:nvSpPr>
        <p:spPr>
          <a:xfrm>
            <a:off x="913773" y="502640"/>
            <a:ext cx="10364452" cy="3424107"/>
          </a:xfrm>
        </p:spPr>
        <p:txBody>
          <a:bodyPr>
            <a:normAutofit fontScale="85000" lnSpcReduction="20000"/>
          </a:bodyPr>
          <a:lstStyle/>
          <a:p>
            <a:r>
              <a:rPr lang="uk-UA" dirty="0"/>
              <a:t>Експериментально встановлено, що окремі сигнали акустичної емісії являють собою імпульс високочастотних коливань у </a:t>
            </a:r>
            <a:r>
              <a:rPr lang="uk-UA" dirty="0" err="1"/>
              <a:t>мегагерцевому</a:t>
            </a:r>
            <a:r>
              <a:rPr lang="uk-UA" dirty="0"/>
              <a:t> діапазоні тривалістю декілька мікросекунд.</a:t>
            </a:r>
          </a:p>
          <a:p>
            <a:r>
              <a:rPr lang="uk-UA" dirty="0"/>
              <a:t>Два процеси - пластична деформація і ріст </a:t>
            </a:r>
            <a:r>
              <a:rPr lang="uk-UA" dirty="0" err="1"/>
              <a:t>тріщин</a:t>
            </a:r>
            <a:r>
              <a:rPr lang="uk-UA" dirty="0"/>
              <a:t> - розрізняються за амплітудним розподілом сигналів. Під час руйнування шляхом росту </a:t>
            </a:r>
            <a:r>
              <a:rPr lang="uk-UA" dirty="0" err="1"/>
              <a:t>тріщин</a:t>
            </a:r>
            <a:r>
              <a:rPr lang="uk-UA" dirty="0"/>
              <a:t> сигнали акустичної емісії мають більші амплітуди і рідші, ніж за пластичної деформації.</a:t>
            </a:r>
          </a:p>
          <a:p>
            <a:r>
              <a:rPr lang="uk-UA" dirty="0"/>
              <a:t>Характерною особливістю акустичної емісії під циклічним навантаженням є швидке зменшення кількості імпульсів та їх амплітуд після повторних за першим навантаженням. Абсолютне зникнення акустичної емісії під час повторного навантаження свідчить про те, що матеріал не руйнується.</a:t>
            </a:r>
          </a:p>
        </p:txBody>
      </p:sp>
      <p:pic>
        <p:nvPicPr>
          <p:cNvPr id="6" name="Рисунок 5">
            <a:extLst>
              <a:ext uri="{FF2B5EF4-FFF2-40B4-BE49-F238E27FC236}">
                <a16:creationId xmlns:a16="http://schemas.microsoft.com/office/drawing/2014/main" xmlns="" id="{E154AFCE-7D25-41BD-97FB-EA94EA4E5DB9}"/>
              </a:ext>
            </a:extLst>
          </p:cNvPr>
          <p:cNvPicPr>
            <a:picLocks noChangeAspect="1"/>
          </p:cNvPicPr>
          <p:nvPr/>
        </p:nvPicPr>
        <p:blipFill>
          <a:blip r:embed="rId2"/>
          <a:stretch>
            <a:fillRect/>
          </a:stretch>
        </p:blipFill>
        <p:spPr>
          <a:xfrm>
            <a:off x="214020" y="4643307"/>
            <a:ext cx="4344341" cy="2065561"/>
          </a:xfrm>
          <a:prstGeom prst="rect">
            <a:avLst/>
          </a:prstGeom>
        </p:spPr>
      </p:pic>
      <p:pic>
        <p:nvPicPr>
          <p:cNvPr id="7" name="Рисунок 6">
            <a:extLst>
              <a:ext uri="{FF2B5EF4-FFF2-40B4-BE49-F238E27FC236}">
                <a16:creationId xmlns:a16="http://schemas.microsoft.com/office/drawing/2014/main" xmlns="" id="{4C60434C-4E73-40B2-B680-69EBAEA2B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5579" y="3746593"/>
            <a:ext cx="3962400" cy="2971800"/>
          </a:xfrm>
          <a:prstGeom prst="rect">
            <a:avLst/>
          </a:prstGeom>
        </p:spPr>
      </p:pic>
      <p:pic>
        <p:nvPicPr>
          <p:cNvPr id="8" name="Рисунок 7">
            <a:extLst>
              <a:ext uri="{FF2B5EF4-FFF2-40B4-BE49-F238E27FC236}">
                <a16:creationId xmlns:a16="http://schemas.microsoft.com/office/drawing/2014/main" xmlns="" id="{D201669B-2A3C-4F40-9AED-0D960B8CE9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5174" y="5579063"/>
            <a:ext cx="3556933" cy="1139330"/>
          </a:xfrm>
          <a:prstGeom prst="rect">
            <a:avLst/>
          </a:prstGeom>
        </p:spPr>
      </p:pic>
      <p:pic>
        <p:nvPicPr>
          <p:cNvPr id="9" name="Рисунок 8">
            <a:extLst>
              <a:ext uri="{FF2B5EF4-FFF2-40B4-BE49-F238E27FC236}">
                <a16:creationId xmlns:a16="http://schemas.microsoft.com/office/drawing/2014/main" xmlns="" id="{8F20D6AC-6B65-4509-B7CB-AD3B2603BB0B}"/>
              </a:ext>
            </a:extLst>
          </p:cNvPr>
          <p:cNvPicPr>
            <a:picLocks noChangeAspect="1"/>
          </p:cNvPicPr>
          <p:nvPr/>
        </p:nvPicPr>
        <p:blipFill>
          <a:blip r:embed="rId5"/>
          <a:stretch>
            <a:fillRect/>
          </a:stretch>
        </p:blipFill>
        <p:spPr>
          <a:xfrm>
            <a:off x="4805832" y="3779520"/>
            <a:ext cx="2962275" cy="1543050"/>
          </a:xfrm>
          <a:prstGeom prst="rect">
            <a:avLst/>
          </a:prstGeom>
        </p:spPr>
      </p:pic>
    </p:spTree>
    <p:extLst>
      <p:ext uri="{BB962C8B-B14F-4D97-AF65-F5344CB8AC3E}">
        <p14:creationId xmlns:p14="http://schemas.microsoft.com/office/powerpoint/2010/main" val="72584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4B31F5-EBAD-4D4F-9D25-059E4DFBABF7}"/>
              </a:ext>
            </a:extLst>
          </p:cNvPr>
          <p:cNvSpPr>
            <a:spLocks noGrp="1"/>
          </p:cNvSpPr>
          <p:nvPr>
            <p:ph type="title"/>
          </p:nvPr>
        </p:nvSpPr>
        <p:spPr>
          <a:xfrm>
            <a:off x="913774" y="1"/>
            <a:ext cx="10364451" cy="590204"/>
          </a:xfrm>
        </p:spPr>
        <p:txBody>
          <a:bodyPr/>
          <a:lstStyle/>
          <a:p>
            <a:r>
              <a:rPr lang="uk-UA" dirty="0"/>
              <a:t>Радіаційні методи</a:t>
            </a:r>
          </a:p>
        </p:txBody>
      </p:sp>
      <p:sp>
        <p:nvSpPr>
          <p:cNvPr id="3" name="Місце для вмісту 2">
            <a:extLst>
              <a:ext uri="{FF2B5EF4-FFF2-40B4-BE49-F238E27FC236}">
                <a16:creationId xmlns:a16="http://schemas.microsoft.com/office/drawing/2014/main" xmlns="" id="{0A4A7282-DAD8-4401-BE3B-5B1346EBC57F}"/>
              </a:ext>
            </a:extLst>
          </p:cNvPr>
          <p:cNvSpPr>
            <a:spLocks noGrp="1"/>
          </p:cNvSpPr>
          <p:nvPr>
            <p:ph idx="1"/>
          </p:nvPr>
        </p:nvSpPr>
        <p:spPr>
          <a:xfrm>
            <a:off x="913775" y="590205"/>
            <a:ext cx="10364452" cy="6267794"/>
          </a:xfrm>
        </p:spPr>
        <p:txBody>
          <a:bodyPr>
            <a:normAutofit fontScale="85000" lnSpcReduction="10000"/>
          </a:bodyPr>
          <a:lstStyle/>
          <a:p>
            <a:r>
              <a:rPr lang="uk-UA" dirty="0"/>
              <a:t>У випробуваннях за допомогою </a:t>
            </a:r>
            <a:r>
              <a:rPr lang="uk-UA" dirty="0" err="1"/>
              <a:t>проникальних</a:t>
            </a:r>
            <a:r>
              <a:rPr lang="uk-UA" dirty="0"/>
              <a:t> </a:t>
            </a:r>
            <a:r>
              <a:rPr lang="uk-UA" dirty="0" err="1"/>
              <a:t>випромінювань</a:t>
            </a:r>
            <a:r>
              <a:rPr lang="uk-UA" dirty="0"/>
              <a:t> використовують два методи:</a:t>
            </a:r>
          </a:p>
          <a:p>
            <a:r>
              <a:rPr lang="uk-UA" dirty="0"/>
              <a:t>1) </a:t>
            </a:r>
            <a:r>
              <a:rPr lang="uk-UA" b="1" dirty="0" err="1"/>
              <a:t>проникальної</a:t>
            </a:r>
            <a:r>
              <a:rPr lang="uk-UA" b="1" dirty="0"/>
              <a:t> радіації</a:t>
            </a:r>
            <a:r>
              <a:rPr lang="uk-UA" dirty="0"/>
              <a:t>, в якому застосовують потік фотонів, здатний проникати крізь товщу матеріалу, і які відносяться до рентгенівського та гамма-</a:t>
            </a:r>
            <a:r>
              <a:rPr lang="uk-UA" dirty="0" err="1"/>
              <a:t>випромінювань</a:t>
            </a:r>
            <a:r>
              <a:rPr lang="uk-UA" dirty="0"/>
              <a:t>;</a:t>
            </a:r>
          </a:p>
          <a:p>
            <a:r>
              <a:rPr lang="uk-UA" dirty="0"/>
              <a:t>2) </a:t>
            </a:r>
            <a:r>
              <a:rPr lang="uk-UA" b="1" dirty="0"/>
              <a:t>зі швидкими нейтронами</a:t>
            </a:r>
            <a:r>
              <a:rPr lang="uk-UA" dirty="0"/>
              <a:t>.</a:t>
            </a:r>
          </a:p>
          <a:p>
            <a:r>
              <a:rPr lang="uk-UA" dirty="0"/>
              <a:t> Випромінювання, що проникає крізь бетон, повітря, воду, арматуру тощо, є </a:t>
            </a:r>
            <a:r>
              <a:rPr lang="uk-UA" dirty="0" err="1"/>
              <a:t>проникальною</a:t>
            </a:r>
            <a:r>
              <a:rPr lang="uk-UA" dirty="0"/>
              <a:t> радіацією, взаємодіє з атомами матеріалу, який знаходиться на шляху, і частково поглинається ними або розсіюється. Взаємодія між випромінюванням та атомами матеріалу тим більша, що щільніший матеріал.</a:t>
            </a:r>
          </a:p>
          <a:p>
            <a:r>
              <a:rPr lang="uk-UA" dirty="0"/>
              <a:t>На цьому простому принципі, аналогічно розповсюдженню світла в непрозорих тілах, базується метод радіаційної дефектоскопі, (визначення ступенів корозії та ущільнення бетону, товщини, діаметра, профілю, розташування арматури в бетоні та </a:t>
            </a:r>
            <a:r>
              <a:rPr lang="uk-UA" dirty="0" err="1"/>
              <a:t>ін</a:t>
            </a:r>
            <a:r>
              <a:rPr lang="uk-UA" dirty="0"/>
              <a:t>).</a:t>
            </a:r>
          </a:p>
          <a:p>
            <a:r>
              <a:rPr lang="uk-UA" dirty="0"/>
              <a:t>Рентгенівське та гамма-випромінювання, подібно радіохвилям та світлу мають спільну природу - вони електромагнітні і відрізняються лише частотою коливань.</a:t>
            </a:r>
          </a:p>
          <a:p>
            <a:r>
              <a:rPr lang="uk-UA" dirty="0"/>
              <a:t>.</a:t>
            </a:r>
          </a:p>
        </p:txBody>
      </p:sp>
    </p:spTree>
    <p:extLst>
      <p:ext uri="{BB962C8B-B14F-4D97-AF65-F5344CB8AC3E}">
        <p14:creationId xmlns:p14="http://schemas.microsoft.com/office/powerpoint/2010/main" val="318183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E9B5E169-1401-4F8C-BE84-24D47C0DAAF5}"/>
              </a:ext>
            </a:extLst>
          </p:cNvPr>
          <p:cNvSpPr>
            <a:spLocks noGrp="1"/>
          </p:cNvSpPr>
          <p:nvPr>
            <p:ph idx="1"/>
          </p:nvPr>
        </p:nvSpPr>
        <p:spPr>
          <a:xfrm>
            <a:off x="764146" y="430227"/>
            <a:ext cx="10364452" cy="4490908"/>
          </a:xfrm>
        </p:spPr>
        <p:txBody>
          <a:bodyPr>
            <a:normAutofit fontScale="85000" lnSpcReduction="20000"/>
          </a:bodyPr>
          <a:lstStyle/>
          <a:p>
            <a:r>
              <a:rPr lang="uk-UA" dirty="0"/>
              <a:t>Для досліджень використовують рентгенівські випромінювання, які отримують гальмуванням попередньо прискорених в електричному полі електронів. На шляху електрони взаємодіють з екраном, виготовленим з важкого металу, який відіграє роль гальма. При гальмуванні електронів у речовині виникає неперервний спектр рентгенівських променів. Кванти рентгенівського випромінювання мають властивості часток (фотоефект, розсіювання) та хвиль (інтерференція, дифракція, заломлення). Довжина хвилі випромінювання залежить від частоти коливань. Що коротша довжина хвилі, то більша енергія випромінювання, а відповідно, </a:t>
            </a:r>
            <a:r>
              <a:rPr lang="uk-UA" dirty="0" err="1"/>
              <a:t>проникальна</a:t>
            </a:r>
            <a:r>
              <a:rPr lang="uk-UA" dirty="0"/>
              <a:t> здатність</a:t>
            </a:r>
          </a:p>
          <a:p>
            <a:r>
              <a:rPr lang="uk-UA" dirty="0"/>
              <a:t>Для отримання рентгенівських променів використовують рентгенівські трубки зі значною енергією випромінювання. Для менш потужних </a:t>
            </a:r>
            <a:r>
              <a:rPr lang="uk-UA" dirty="0" err="1"/>
              <a:t>випромінювань</a:t>
            </a:r>
            <a:r>
              <a:rPr lang="uk-UA" dirty="0"/>
              <a:t> - </a:t>
            </a:r>
            <a:r>
              <a:rPr lang="uk-UA" b="1" dirty="0"/>
              <a:t>бетатрон</a:t>
            </a:r>
            <a:r>
              <a:rPr lang="uk-UA" dirty="0"/>
              <a:t> (індукційний прискорювач електронів). В останній час широко вживають лінійні прискорювачі електростатичної дії та прискорювачі з хвилею, що біжить. </a:t>
            </a:r>
          </a:p>
          <a:p>
            <a:r>
              <a:rPr lang="uk-UA" b="1" dirty="0"/>
              <a:t>Мікротрон</a:t>
            </a:r>
            <a:r>
              <a:rPr lang="uk-UA" dirty="0"/>
              <a:t> - резонансний циклічний прискорювач. Це малогабаритні джерела випромінювання.</a:t>
            </a:r>
          </a:p>
          <a:p>
            <a:endParaRPr lang="uk-UA" dirty="0"/>
          </a:p>
        </p:txBody>
      </p:sp>
      <p:pic>
        <p:nvPicPr>
          <p:cNvPr id="4" name="Рисунок 3">
            <a:extLst>
              <a:ext uri="{FF2B5EF4-FFF2-40B4-BE49-F238E27FC236}">
                <a16:creationId xmlns:a16="http://schemas.microsoft.com/office/drawing/2014/main" xmlns="" id="{7E0FBF5B-7402-4A60-9386-9EADEEB02B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7191" y="4921135"/>
            <a:ext cx="3810330" cy="1828959"/>
          </a:xfrm>
          <a:prstGeom prst="rect">
            <a:avLst/>
          </a:prstGeom>
        </p:spPr>
      </p:pic>
      <p:pic>
        <p:nvPicPr>
          <p:cNvPr id="5" name="Рисунок 4">
            <a:extLst>
              <a:ext uri="{FF2B5EF4-FFF2-40B4-BE49-F238E27FC236}">
                <a16:creationId xmlns:a16="http://schemas.microsoft.com/office/drawing/2014/main" xmlns="" id="{0626A045-353E-4DA0-95F3-0123C14EE7F3}"/>
              </a:ext>
            </a:extLst>
          </p:cNvPr>
          <p:cNvPicPr>
            <a:picLocks noChangeAspect="1"/>
          </p:cNvPicPr>
          <p:nvPr/>
        </p:nvPicPr>
        <p:blipFill>
          <a:blip r:embed="rId3"/>
          <a:stretch>
            <a:fillRect/>
          </a:stretch>
        </p:blipFill>
        <p:spPr>
          <a:xfrm>
            <a:off x="7671023" y="4387894"/>
            <a:ext cx="3457575" cy="2362200"/>
          </a:xfrm>
          <a:prstGeom prst="rect">
            <a:avLst/>
          </a:prstGeom>
        </p:spPr>
      </p:pic>
    </p:spTree>
    <p:extLst>
      <p:ext uri="{BB962C8B-B14F-4D97-AF65-F5344CB8AC3E}">
        <p14:creationId xmlns:p14="http://schemas.microsoft.com/office/powerpoint/2010/main" val="313723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5BD6A8-7707-4E65-A0D0-48BEDECC967B}"/>
              </a:ext>
            </a:extLst>
          </p:cNvPr>
          <p:cNvSpPr>
            <a:spLocks noGrp="1"/>
          </p:cNvSpPr>
          <p:nvPr>
            <p:ph type="title"/>
          </p:nvPr>
        </p:nvSpPr>
        <p:spPr>
          <a:xfrm>
            <a:off x="913774" y="266007"/>
            <a:ext cx="10364451" cy="568774"/>
          </a:xfrm>
        </p:spPr>
        <p:txBody>
          <a:bodyPr>
            <a:normAutofit fontScale="90000"/>
          </a:bodyPr>
          <a:lstStyle/>
          <a:p>
            <a:r>
              <a:rPr lang="uk-UA" dirty="0"/>
              <a:t>Радіоскопічний спосіб </a:t>
            </a:r>
          </a:p>
        </p:txBody>
      </p:sp>
      <p:sp>
        <p:nvSpPr>
          <p:cNvPr id="3" name="Місце для вмісту 2">
            <a:extLst>
              <a:ext uri="{FF2B5EF4-FFF2-40B4-BE49-F238E27FC236}">
                <a16:creationId xmlns:a16="http://schemas.microsoft.com/office/drawing/2014/main" xmlns="" id="{056BD3F6-1179-4063-869E-0FFD3855856A}"/>
              </a:ext>
            </a:extLst>
          </p:cNvPr>
          <p:cNvSpPr>
            <a:spLocks noGrp="1"/>
          </p:cNvSpPr>
          <p:nvPr>
            <p:ph idx="1"/>
          </p:nvPr>
        </p:nvSpPr>
        <p:spPr>
          <a:xfrm>
            <a:off x="789084" y="960488"/>
            <a:ext cx="10364452" cy="2372916"/>
          </a:xfrm>
        </p:spPr>
        <p:txBody>
          <a:bodyPr>
            <a:normAutofit lnSpcReduction="10000"/>
          </a:bodyPr>
          <a:lstStyle/>
          <a:p>
            <a:r>
              <a:rPr lang="uk-UA" dirty="0"/>
              <a:t>перетворення прихованого </a:t>
            </a:r>
            <a:r>
              <a:rPr lang="uk-UA" b="1" dirty="0"/>
              <a:t>рентгенівського</a:t>
            </a:r>
            <a:r>
              <a:rPr lang="uk-UA" dirty="0"/>
              <a:t> або </a:t>
            </a:r>
            <a:r>
              <a:rPr lang="uk-UA" b="1" dirty="0"/>
              <a:t>гамма</a:t>
            </a:r>
            <a:r>
              <a:rPr lang="uk-UA" dirty="0"/>
              <a:t>- зображення досліджуваного об'єкта в видиме на екрані перетворювачів. Це можуть бути перетворювачі флюороскопічного, рентгенівського, електролюмінісцентного, електронно-оптичного типів. </a:t>
            </a:r>
            <a:endParaRPr lang="en-US" dirty="0"/>
          </a:p>
          <a:p>
            <a:r>
              <a:rPr lang="uk-UA" b="1" dirty="0"/>
              <a:t>Недоліком</a:t>
            </a:r>
            <a:r>
              <a:rPr lang="uk-UA" dirty="0"/>
              <a:t> способу є пониження точності отриманих результатів.</a:t>
            </a:r>
          </a:p>
        </p:txBody>
      </p:sp>
      <p:pic>
        <p:nvPicPr>
          <p:cNvPr id="4" name="Рисунок 3">
            <a:extLst>
              <a:ext uri="{FF2B5EF4-FFF2-40B4-BE49-F238E27FC236}">
                <a16:creationId xmlns:a16="http://schemas.microsoft.com/office/drawing/2014/main" xmlns="" id="{2B5885A4-E1E9-40D5-823E-116E05BAE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731" y="3928333"/>
            <a:ext cx="1676545" cy="1969179"/>
          </a:xfrm>
          <a:prstGeom prst="rect">
            <a:avLst/>
          </a:prstGeom>
        </p:spPr>
      </p:pic>
      <p:pic>
        <p:nvPicPr>
          <p:cNvPr id="5" name="Рисунок 4">
            <a:extLst>
              <a:ext uri="{FF2B5EF4-FFF2-40B4-BE49-F238E27FC236}">
                <a16:creationId xmlns:a16="http://schemas.microsoft.com/office/drawing/2014/main" xmlns="" id="{732B1CFC-D3F3-46CC-AEDA-64594B1EE1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6344" y="3928333"/>
            <a:ext cx="1774090" cy="1908213"/>
          </a:xfrm>
          <a:prstGeom prst="rect">
            <a:avLst/>
          </a:prstGeom>
        </p:spPr>
      </p:pic>
    </p:spTree>
    <p:extLst>
      <p:ext uri="{BB962C8B-B14F-4D97-AF65-F5344CB8AC3E}">
        <p14:creationId xmlns:p14="http://schemas.microsoft.com/office/powerpoint/2010/main" val="3162301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176611-8C9E-4A66-8997-410A2FE2CA00}"/>
              </a:ext>
            </a:extLst>
          </p:cNvPr>
          <p:cNvSpPr>
            <a:spLocks noGrp="1"/>
          </p:cNvSpPr>
          <p:nvPr>
            <p:ph type="title"/>
          </p:nvPr>
        </p:nvSpPr>
        <p:spPr>
          <a:xfrm>
            <a:off x="913775" y="618517"/>
            <a:ext cx="10364451" cy="1393163"/>
          </a:xfrm>
        </p:spPr>
        <p:txBody>
          <a:bodyPr/>
          <a:lstStyle/>
          <a:p>
            <a:r>
              <a:rPr lang="uk-UA" dirty="0"/>
              <a:t>Радіометричний спосіб </a:t>
            </a:r>
          </a:p>
        </p:txBody>
      </p:sp>
      <p:sp>
        <p:nvSpPr>
          <p:cNvPr id="3" name="Місце для вмісту 2">
            <a:extLst>
              <a:ext uri="{FF2B5EF4-FFF2-40B4-BE49-F238E27FC236}">
                <a16:creationId xmlns:a16="http://schemas.microsoft.com/office/drawing/2014/main" xmlns="" id="{C3E55DA0-8E89-4A3C-98F4-A0CF37EE0B96}"/>
              </a:ext>
            </a:extLst>
          </p:cNvPr>
          <p:cNvSpPr>
            <a:spLocks noGrp="1"/>
          </p:cNvSpPr>
          <p:nvPr>
            <p:ph idx="1"/>
          </p:nvPr>
        </p:nvSpPr>
        <p:spPr>
          <a:xfrm>
            <a:off x="913775" y="2367094"/>
            <a:ext cx="10364452" cy="2263096"/>
          </a:xfrm>
        </p:spPr>
        <p:txBody>
          <a:bodyPr>
            <a:normAutofit lnSpcReduction="10000"/>
          </a:bodyPr>
          <a:lstStyle/>
          <a:p>
            <a:r>
              <a:rPr lang="uk-UA" dirty="0"/>
              <a:t>базується на оцінці зміни інтенсивності пучка випромінювання, що пройшов через об'єкт. Для вимірювання інтенсивності пучка </a:t>
            </a:r>
            <a:r>
              <a:rPr lang="uk-UA" dirty="0" err="1"/>
              <a:t>променя</a:t>
            </a:r>
            <a:r>
              <a:rPr lang="uk-UA" dirty="0"/>
              <a:t> за об'єктом використовують сцинтиляційні, напівпровідникові, газорозрядні лічильники або так звані іонізаційні камери. </a:t>
            </a:r>
            <a:endParaRPr lang="en-US" dirty="0"/>
          </a:p>
          <a:p>
            <a:r>
              <a:rPr lang="uk-UA" dirty="0"/>
              <a:t>Радіометричний спосіб найбільш розповсюджений.</a:t>
            </a:r>
          </a:p>
          <a:p>
            <a:endParaRPr lang="uk-UA" dirty="0"/>
          </a:p>
        </p:txBody>
      </p:sp>
    </p:spTree>
    <p:extLst>
      <p:ext uri="{BB962C8B-B14F-4D97-AF65-F5344CB8AC3E}">
        <p14:creationId xmlns:p14="http://schemas.microsoft.com/office/powerpoint/2010/main" val="994413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569DF0-88E9-40CC-8500-E2B286D59FD4}"/>
              </a:ext>
            </a:extLst>
          </p:cNvPr>
          <p:cNvSpPr>
            <a:spLocks noGrp="1"/>
          </p:cNvSpPr>
          <p:nvPr>
            <p:ph type="title"/>
          </p:nvPr>
        </p:nvSpPr>
        <p:spPr>
          <a:xfrm>
            <a:off x="913775" y="618518"/>
            <a:ext cx="10364451" cy="861148"/>
          </a:xfrm>
        </p:spPr>
        <p:txBody>
          <a:bodyPr/>
          <a:lstStyle/>
          <a:p>
            <a:r>
              <a:rPr lang="uk-UA" dirty="0" err="1"/>
              <a:t>Ксерографічний</a:t>
            </a:r>
            <a:r>
              <a:rPr lang="uk-UA" dirty="0"/>
              <a:t> метод </a:t>
            </a:r>
          </a:p>
        </p:txBody>
      </p:sp>
      <p:sp>
        <p:nvSpPr>
          <p:cNvPr id="3" name="Місце для вмісту 2">
            <a:extLst>
              <a:ext uri="{FF2B5EF4-FFF2-40B4-BE49-F238E27FC236}">
                <a16:creationId xmlns:a16="http://schemas.microsoft.com/office/drawing/2014/main" xmlns="" id="{FC2C2A0E-B164-44A9-AEAE-30249A6EDFE7}"/>
              </a:ext>
            </a:extLst>
          </p:cNvPr>
          <p:cNvSpPr>
            <a:spLocks noGrp="1"/>
          </p:cNvSpPr>
          <p:nvPr>
            <p:ph idx="1"/>
          </p:nvPr>
        </p:nvSpPr>
        <p:spPr/>
        <p:txBody>
          <a:bodyPr>
            <a:normAutofit fontScale="85000" lnSpcReduction="20000"/>
          </a:bodyPr>
          <a:lstStyle/>
          <a:p>
            <a:r>
              <a:rPr lang="uk-UA" dirty="0"/>
              <a:t>полягає в тому, що результат просвічування фіксується на </a:t>
            </a:r>
            <a:r>
              <a:rPr lang="uk-UA" dirty="0" err="1"/>
              <a:t>ксерорадіографічній</a:t>
            </a:r>
            <a:r>
              <a:rPr lang="uk-UA" dirty="0"/>
              <a:t> або </a:t>
            </a:r>
            <a:r>
              <a:rPr lang="uk-UA" dirty="0" err="1"/>
              <a:t>електрорадіографічній</a:t>
            </a:r>
            <a:r>
              <a:rPr lang="uk-UA" dirty="0"/>
              <a:t> пластинці, яка складається з алюмінієвої підкладки та нанесеного на неї шару фотопровідного матеріалу з аморфного селену. Щоб зробити пластинку чутливою до іонізуючого випромінювання, поверхні селенового шару дають електричний заряд, після чого її, подібно рентгенівській плівці, розміщують у світлонепроникну касету. При просвічуванні елементів конструкції на поверхні селенового шару утворюється приховане електростатичне зображення. Це зображення проявляють, спилюючи селеновий шар дрібним наелектризованим порошком крейди. Частинки порошку, заряджені електричним зарядом протилежного знаку, прилипають до поверхні селенового шару, утворюючи при цьому видиме зображення об'єкта, що просвічується.</a:t>
            </a:r>
          </a:p>
        </p:txBody>
      </p:sp>
    </p:spTree>
    <p:extLst>
      <p:ext uri="{BB962C8B-B14F-4D97-AF65-F5344CB8AC3E}">
        <p14:creationId xmlns:p14="http://schemas.microsoft.com/office/powerpoint/2010/main" val="379484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11F101-7706-4E25-BB64-5FA7C828690E}"/>
              </a:ext>
            </a:extLst>
          </p:cNvPr>
          <p:cNvSpPr>
            <a:spLocks noGrp="1"/>
          </p:cNvSpPr>
          <p:nvPr>
            <p:ph type="title"/>
          </p:nvPr>
        </p:nvSpPr>
        <p:spPr/>
        <p:txBody>
          <a:bodyPr/>
          <a:lstStyle/>
          <a:p>
            <a:r>
              <a:rPr lang="uk-UA" dirty="0"/>
              <a:t>Поряд з вказаними перевагами неруйнівні методи мають недолік </a:t>
            </a:r>
          </a:p>
        </p:txBody>
      </p:sp>
      <p:sp>
        <p:nvSpPr>
          <p:cNvPr id="3" name="Місце для вмісту 2">
            <a:extLst>
              <a:ext uri="{FF2B5EF4-FFF2-40B4-BE49-F238E27FC236}">
                <a16:creationId xmlns:a16="http://schemas.microsoft.com/office/drawing/2014/main" xmlns="" id="{C6BF21C7-3D46-4A67-8095-17A74344360F}"/>
              </a:ext>
            </a:extLst>
          </p:cNvPr>
          <p:cNvSpPr>
            <a:spLocks noGrp="1"/>
          </p:cNvSpPr>
          <p:nvPr>
            <p:ph idx="1"/>
          </p:nvPr>
        </p:nvSpPr>
        <p:spPr>
          <a:xfrm>
            <a:off x="913775" y="2367093"/>
            <a:ext cx="10364452" cy="3776012"/>
          </a:xfrm>
        </p:spPr>
        <p:txBody>
          <a:bodyPr>
            <a:normAutofit fontScale="85000" lnSpcReduction="20000"/>
          </a:bodyPr>
          <a:lstStyle/>
          <a:p>
            <a:r>
              <a:rPr lang="uk-UA" sz="2800" dirty="0"/>
              <a:t> результати випробувань отримують не безпосередньо у вигляді шуканого </a:t>
            </a:r>
            <a:r>
              <a:rPr lang="uk-UA" sz="2800" dirty="0" err="1"/>
              <a:t>фактора</a:t>
            </a:r>
            <a:r>
              <a:rPr lang="uk-UA" sz="2800" dirty="0"/>
              <a:t>, яким може бути межа міцності, густина, модуль пружності матеріалу, а у вигляді побічних показників, якими є швидкість проходження ультразвуку, діаметр відбитка та ін. Ця обставина потребує додаткового встановлення взаємозв’язку між показником, отриманим експериментально, та шуканою характеристикою (наприклад, швидкість проходження ультразвуку - межа міцності бетону).</a:t>
            </a:r>
          </a:p>
        </p:txBody>
      </p:sp>
    </p:spTree>
    <p:extLst>
      <p:ext uri="{BB962C8B-B14F-4D97-AF65-F5344CB8AC3E}">
        <p14:creationId xmlns:p14="http://schemas.microsoft.com/office/powerpoint/2010/main" val="59892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5D53F1-74A8-4288-B9D5-F57AE6BB9536}"/>
              </a:ext>
            </a:extLst>
          </p:cNvPr>
          <p:cNvSpPr>
            <a:spLocks noGrp="1"/>
          </p:cNvSpPr>
          <p:nvPr>
            <p:ph type="title"/>
          </p:nvPr>
        </p:nvSpPr>
        <p:spPr>
          <a:xfrm>
            <a:off x="913774" y="153006"/>
            <a:ext cx="10364451" cy="744770"/>
          </a:xfrm>
        </p:spPr>
        <p:txBody>
          <a:bodyPr/>
          <a:lstStyle/>
          <a:p>
            <a:r>
              <a:rPr lang="uk-UA" dirty="0"/>
              <a:t>Метод швидких нейтронів</a:t>
            </a:r>
          </a:p>
        </p:txBody>
      </p:sp>
      <p:sp>
        <p:nvSpPr>
          <p:cNvPr id="3" name="Місце для вмісту 2">
            <a:extLst>
              <a:ext uri="{FF2B5EF4-FFF2-40B4-BE49-F238E27FC236}">
                <a16:creationId xmlns:a16="http://schemas.microsoft.com/office/drawing/2014/main" xmlns="" id="{A06908A8-4CAA-4056-89F6-C5A28CF5BE87}"/>
              </a:ext>
            </a:extLst>
          </p:cNvPr>
          <p:cNvSpPr>
            <a:spLocks noGrp="1"/>
          </p:cNvSpPr>
          <p:nvPr>
            <p:ph idx="1"/>
          </p:nvPr>
        </p:nvSpPr>
        <p:spPr>
          <a:xfrm>
            <a:off x="913775" y="897776"/>
            <a:ext cx="10364452" cy="5807217"/>
          </a:xfrm>
        </p:spPr>
        <p:txBody>
          <a:bodyPr>
            <a:normAutofit fontScale="85000" lnSpcReduction="20000"/>
          </a:bodyPr>
          <a:lstStyle/>
          <a:p>
            <a:r>
              <a:rPr lang="uk-UA" dirty="0"/>
              <a:t>використовується в основному для визначення вологості матеріалу і побудований на взаємодії нейтронів з ядрами водню, оскільки основна кількість цього елемента в будівельних матеріалах знаходиться в складі молекули води.</a:t>
            </a:r>
          </a:p>
          <a:p>
            <a:r>
              <a:rPr lang="uk-UA" dirty="0"/>
              <a:t>Нейтронним методом можна визначити кількість атомів водню, що знаходяться в масі матеріалу, введенням в нього швидких нейтронів та вимірюванням кількості повільних, що утворилися в результаті взаємодії швидких нейтронів з атомами матеріалу.</a:t>
            </a:r>
          </a:p>
          <a:p>
            <a:r>
              <a:rPr lang="uk-UA" dirty="0"/>
              <a:t>На практиці швидкі нейтрони отримують бомбардуванням ядрами гелію (альфа-частинки) легких елементів, в результаті чого утворюються вільні нейтрони.</a:t>
            </a:r>
          </a:p>
          <a:p>
            <a:r>
              <a:rPr lang="uk-UA" dirty="0"/>
              <a:t>Дослідницька апаратура складається з джерела швидких нейтронів, детектора теплових нейтронів, лічильника з індикатором. Для визначення вологості матеріалу використовують глибинні та поверхневі зонди.</a:t>
            </a:r>
          </a:p>
          <a:p>
            <a:r>
              <a:rPr lang="uk-UA" b="1" dirty="0"/>
              <a:t>Недоліком</a:t>
            </a:r>
            <a:r>
              <a:rPr lang="uk-UA" dirty="0"/>
              <a:t> цього методу є те, що не можна розрізнити вільну та зв'язану воду.</a:t>
            </a:r>
          </a:p>
          <a:p>
            <a:r>
              <a:rPr lang="uk-UA" dirty="0"/>
              <a:t>Усі роботи з використанням радіоактивних речовин і джерел іонізуючих </a:t>
            </a:r>
            <a:r>
              <a:rPr lang="uk-UA" dirty="0" err="1"/>
              <a:t>випромінювань</a:t>
            </a:r>
            <a:r>
              <a:rPr lang="uk-UA" dirty="0"/>
              <a:t> </a:t>
            </a:r>
            <a:r>
              <a:rPr lang="uk-UA" b="1" dirty="0"/>
              <a:t>регламентуються відповідними документами</a:t>
            </a:r>
            <a:r>
              <a:rPr lang="uk-UA" dirty="0"/>
              <a:t>.</a:t>
            </a:r>
          </a:p>
          <a:p>
            <a:r>
              <a:rPr lang="uk-UA" dirty="0"/>
              <a:t>Санітарні правила передбачають, що до роботи з джерелами випромінювання допускаються особи у віці </a:t>
            </a:r>
            <a:r>
              <a:rPr lang="uk-UA" b="1" dirty="0"/>
              <a:t>не молодше 18 років</a:t>
            </a:r>
            <a:r>
              <a:rPr lang="uk-UA" dirty="0"/>
              <a:t>, що попередньо пройшли медичний огляд.</a:t>
            </a:r>
          </a:p>
        </p:txBody>
      </p:sp>
    </p:spTree>
    <p:extLst>
      <p:ext uri="{BB962C8B-B14F-4D97-AF65-F5344CB8AC3E}">
        <p14:creationId xmlns:p14="http://schemas.microsoft.com/office/powerpoint/2010/main" val="284499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2D5B29-0E1C-4332-8901-65CCE5DCC8C6}"/>
              </a:ext>
            </a:extLst>
          </p:cNvPr>
          <p:cNvSpPr>
            <a:spLocks noGrp="1"/>
          </p:cNvSpPr>
          <p:nvPr>
            <p:ph type="title"/>
          </p:nvPr>
        </p:nvSpPr>
        <p:spPr>
          <a:xfrm>
            <a:off x="913774" y="136379"/>
            <a:ext cx="10364451" cy="1596177"/>
          </a:xfrm>
        </p:spPr>
        <p:txBody>
          <a:bodyPr/>
          <a:lstStyle/>
          <a:p>
            <a:r>
              <a:rPr lang="ru-RU" dirty="0" err="1"/>
              <a:t>Магнітні</a:t>
            </a:r>
            <a:r>
              <a:rPr lang="ru-RU" dirty="0"/>
              <a:t> </a:t>
            </a:r>
            <a:r>
              <a:rPr lang="ru-RU" dirty="0" err="1"/>
              <a:t>методи</a:t>
            </a:r>
            <a:r>
              <a:rPr lang="ru-RU" dirty="0"/>
              <a:t> (</a:t>
            </a:r>
            <a:r>
              <a:rPr lang="ru-RU" dirty="0" err="1"/>
              <a:t>магнітопорошковий</a:t>
            </a:r>
            <a:r>
              <a:rPr lang="ru-RU" dirty="0"/>
              <a:t>, </a:t>
            </a:r>
            <a:r>
              <a:rPr lang="ru-RU" dirty="0" err="1"/>
              <a:t>магнітографічний</a:t>
            </a:r>
            <a:r>
              <a:rPr lang="ru-RU" dirty="0"/>
              <a:t>, </a:t>
            </a:r>
            <a:r>
              <a:rPr lang="ru-RU" dirty="0" err="1"/>
              <a:t>ферозондовий</a:t>
            </a:r>
            <a:r>
              <a:rPr lang="ru-RU" dirty="0"/>
              <a:t>, </a:t>
            </a:r>
            <a:r>
              <a:rPr lang="ru-RU" dirty="0" err="1"/>
              <a:t>пондемоторний</a:t>
            </a:r>
            <a:r>
              <a:rPr lang="ru-RU" dirty="0"/>
              <a:t>)</a:t>
            </a:r>
            <a:endParaRPr lang="uk-UA" dirty="0"/>
          </a:p>
        </p:txBody>
      </p:sp>
      <p:sp>
        <p:nvSpPr>
          <p:cNvPr id="3" name="Місце для вмісту 2">
            <a:extLst>
              <a:ext uri="{FF2B5EF4-FFF2-40B4-BE49-F238E27FC236}">
                <a16:creationId xmlns:a16="http://schemas.microsoft.com/office/drawing/2014/main" xmlns="" id="{1AE28327-94B9-4D5D-BB2B-BEA7FAF9CA40}"/>
              </a:ext>
            </a:extLst>
          </p:cNvPr>
          <p:cNvSpPr>
            <a:spLocks noGrp="1"/>
          </p:cNvSpPr>
          <p:nvPr>
            <p:ph idx="1"/>
          </p:nvPr>
        </p:nvSpPr>
        <p:spPr>
          <a:xfrm>
            <a:off x="913774" y="1732557"/>
            <a:ext cx="8806325" cy="4989064"/>
          </a:xfrm>
        </p:spPr>
        <p:txBody>
          <a:bodyPr>
            <a:normAutofit fontScale="92500" lnSpcReduction="20000"/>
          </a:bodyPr>
          <a:lstStyle/>
          <a:p>
            <a:r>
              <a:rPr lang="uk-UA" dirty="0"/>
              <a:t>Магнітні методи контролю базуються на реєстрації магнітних полів розсіювання, що виникають над дефектами, або на визначенні магнітних властивостей досліджуваних виробів</a:t>
            </a:r>
          </a:p>
          <a:p>
            <a:r>
              <a:rPr lang="uk-UA" dirty="0"/>
              <a:t>Якщо досліджувану деталь помістити в магнітне поле, то в результаті орієнтації магнітних полів доменів за напрямом зовнішнього магнітного поля вона намагнічується.</a:t>
            </a:r>
          </a:p>
          <a:p>
            <a:r>
              <a:rPr lang="uk-UA" dirty="0"/>
              <a:t>Магнітний потік у бездефектній зоні не міняє напряму. Якщо на його шляху зустрічаються ділянки з пониженою магнітною проникливістю через відкритий або прихований дефекти, то частина магнітних ліній виходить за межі деталі. Там, де вони виходять з деталі і входять в неї, виникають місцеві магнітні полюси М, </a:t>
            </a:r>
            <a:r>
              <a:rPr lang="en-US" dirty="0"/>
              <a:t>N </a:t>
            </a:r>
            <a:r>
              <a:rPr lang="uk-UA" dirty="0"/>
              <a:t>і магнітне поле над дефектом. Після зняття зовнішнього магнітного поля магнітне поле над дефектом та місцеві полюси залишаються (залишкова індукція).</a:t>
            </a:r>
          </a:p>
          <a:p>
            <a:endParaRPr lang="uk-UA" dirty="0"/>
          </a:p>
        </p:txBody>
      </p:sp>
      <p:pic>
        <p:nvPicPr>
          <p:cNvPr id="4" name="Рисунок 3">
            <a:extLst>
              <a:ext uri="{FF2B5EF4-FFF2-40B4-BE49-F238E27FC236}">
                <a16:creationId xmlns:a16="http://schemas.microsoft.com/office/drawing/2014/main" xmlns="" id="{F7E2C586-2A71-4203-8BEF-B3B501C06E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0100" y="1732556"/>
            <a:ext cx="2213040" cy="1322947"/>
          </a:xfrm>
          <a:prstGeom prst="rect">
            <a:avLst/>
          </a:prstGeom>
        </p:spPr>
      </p:pic>
      <p:pic>
        <p:nvPicPr>
          <p:cNvPr id="5" name="Рисунок 4">
            <a:extLst>
              <a:ext uri="{FF2B5EF4-FFF2-40B4-BE49-F238E27FC236}">
                <a16:creationId xmlns:a16="http://schemas.microsoft.com/office/drawing/2014/main" xmlns="" id="{91A7FE8B-B65E-41D0-8F58-DA616AA074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4969" y="3261846"/>
            <a:ext cx="2103302" cy="1322947"/>
          </a:xfrm>
          <a:prstGeom prst="rect">
            <a:avLst/>
          </a:prstGeom>
        </p:spPr>
      </p:pic>
      <p:pic>
        <p:nvPicPr>
          <p:cNvPr id="6" name="Рисунок 5">
            <a:extLst>
              <a:ext uri="{FF2B5EF4-FFF2-40B4-BE49-F238E27FC236}">
                <a16:creationId xmlns:a16="http://schemas.microsoft.com/office/drawing/2014/main" xmlns="" id="{36E15728-4FA0-466A-9637-7DEA96DA42CE}"/>
              </a:ext>
            </a:extLst>
          </p:cNvPr>
          <p:cNvPicPr>
            <a:picLocks noChangeAspect="1"/>
          </p:cNvPicPr>
          <p:nvPr/>
        </p:nvPicPr>
        <p:blipFill>
          <a:blip r:embed="rId4"/>
          <a:stretch>
            <a:fillRect/>
          </a:stretch>
        </p:blipFill>
        <p:spPr>
          <a:xfrm>
            <a:off x="9774969" y="4883798"/>
            <a:ext cx="2009775" cy="1905000"/>
          </a:xfrm>
          <a:prstGeom prst="rect">
            <a:avLst/>
          </a:prstGeom>
        </p:spPr>
      </p:pic>
    </p:spTree>
    <p:extLst>
      <p:ext uri="{BB962C8B-B14F-4D97-AF65-F5344CB8AC3E}">
        <p14:creationId xmlns:p14="http://schemas.microsoft.com/office/powerpoint/2010/main" val="3767519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59A49F-FEAE-4EA9-A840-54413360482C}"/>
              </a:ext>
            </a:extLst>
          </p:cNvPr>
          <p:cNvSpPr>
            <a:spLocks noGrp="1"/>
          </p:cNvSpPr>
          <p:nvPr>
            <p:ph type="title"/>
          </p:nvPr>
        </p:nvSpPr>
        <p:spPr>
          <a:xfrm>
            <a:off x="913775" y="618518"/>
            <a:ext cx="10364451" cy="628392"/>
          </a:xfrm>
        </p:spPr>
        <p:txBody>
          <a:bodyPr/>
          <a:lstStyle/>
          <a:p>
            <a:r>
              <a:rPr lang="uk-UA" dirty="0" err="1"/>
              <a:t>Магнітопорошковий</a:t>
            </a:r>
            <a:r>
              <a:rPr lang="uk-UA" dirty="0"/>
              <a:t> метод </a:t>
            </a:r>
          </a:p>
        </p:txBody>
      </p:sp>
      <p:sp>
        <p:nvSpPr>
          <p:cNvPr id="3" name="Місце для вмісту 2">
            <a:extLst>
              <a:ext uri="{FF2B5EF4-FFF2-40B4-BE49-F238E27FC236}">
                <a16:creationId xmlns:a16="http://schemas.microsoft.com/office/drawing/2014/main" xmlns="" id="{CB173D61-EBD6-42EC-BA19-770B453BFAC5}"/>
              </a:ext>
            </a:extLst>
          </p:cNvPr>
          <p:cNvSpPr>
            <a:spLocks noGrp="1"/>
          </p:cNvSpPr>
          <p:nvPr>
            <p:ph idx="1"/>
          </p:nvPr>
        </p:nvSpPr>
        <p:spPr>
          <a:xfrm>
            <a:off x="913775" y="1413165"/>
            <a:ext cx="10364452" cy="4378036"/>
          </a:xfrm>
        </p:spPr>
        <p:txBody>
          <a:bodyPr/>
          <a:lstStyle/>
          <a:p>
            <a:r>
              <a:rPr lang="uk-UA" dirty="0"/>
              <a:t>найбільш розповсюджений для знаходження дефектів, що порушують суцільність металу. Він дозволяє виявити неметалічні та шлакові включення, пустоти, розшарування, дефекти зварювання та тріщини.</a:t>
            </a:r>
          </a:p>
          <a:p>
            <a:r>
              <a:rPr lang="uk-UA" dirty="0"/>
              <a:t>метод дозволяє виявити тріщини з шириною розкриття 0,001мм, глибиною 0,01мм і більше. Однак він використовується тільки для повільних </a:t>
            </a:r>
            <a:r>
              <a:rPr lang="uk-UA" dirty="0" err="1"/>
              <a:t>тріщин</a:t>
            </a:r>
            <a:r>
              <a:rPr lang="uk-UA" dirty="0"/>
              <a:t> і дуже незручний для вимірювання під час дослідження.</a:t>
            </a:r>
          </a:p>
        </p:txBody>
      </p:sp>
      <p:pic>
        <p:nvPicPr>
          <p:cNvPr id="5" name="Рисунок 4">
            <a:extLst>
              <a:ext uri="{FF2B5EF4-FFF2-40B4-BE49-F238E27FC236}">
                <a16:creationId xmlns:a16="http://schemas.microsoft.com/office/drawing/2014/main" xmlns="" id="{A82E5D90-B76B-4384-B25D-8BA98C323B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9260" y="3983541"/>
            <a:ext cx="3616716" cy="2684282"/>
          </a:xfrm>
          <a:prstGeom prst="rect">
            <a:avLst/>
          </a:prstGeom>
        </p:spPr>
      </p:pic>
      <p:pic>
        <p:nvPicPr>
          <p:cNvPr id="6" name="Рисунок 5">
            <a:extLst>
              <a:ext uri="{FF2B5EF4-FFF2-40B4-BE49-F238E27FC236}">
                <a16:creationId xmlns:a16="http://schemas.microsoft.com/office/drawing/2014/main" xmlns="" id="{BD2BC57B-44DB-4DC9-8A4C-EE63C9FB6D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6824" y="3923922"/>
            <a:ext cx="4093654" cy="2934078"/>
          </a:xfrm>
          <a:prstGeom prst="rect">
            <a:avLst/>
          </a:prstGeom>
        </p:spPr>
      </p:pic>
    </p:spTree>
    <p:extLst>
      <p:ext uri="{BB962C8B-B14F-4D97-AF65-F5344CB8AC3E}">
        <p14:creationId xmlns:p14="http://schemas.microsoft.com/office/powerpoint/2010/main" val="141998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8CCA83-0E09-41AB-986F-4F5B1099D9DB}"/>
              </a:ext>
            </a:extLst>
          </p:cNvPr>
          <p:cNvSpPr>
            <a:spLocks noGrp="1"/>
          </p:cNvSpPr>
          <p:nvPr>
            <p:ph type="title"/>
          </p:nvPr>
        </p:nvSpPr>
        <p:spPr/>
        <p:txBody>
          <a:bodyPr/>
          <a:lstStyle/>
          <a:p>
            <a:r>
              <a:rPr lang="uk-UA" dirty="0" err="1"/>
              <a:t>Магнітографічний</a:t>
            </a:r>
            <a:r>
              <a:rPr lang="uk-UA" dirty="0"/>
              <a:t> метод</a:t>
            </a:r>
          </a:p>
        </p:txBody>
      </p:sp>
      <p:sp>
        <p:nvSpPr>
          <p:cNvPr id="3" name="Місце для вмісту 2">
            <a:extLst>
              <a:ext uri="{FF2B5EF4-FFF2-40B4-BE49-F238E27FC236}">
                <a16:creationId xmlns:a16="http://schemas.microsoft.com/office/drawing/2014/main" xmlns="" id="{B72B5FAB-5A77-4CE3-8A69-449142066271}"/>
              </a:ext>
            </a:extLst>
          </p:cNvPr>
          <p:cNvSpPr>
            <a:spLocks noGrp="1"/>
          </p:cNvSpPr>
          <p:nvPr>
            <p:ph idx="1"/>
          </p:nvPr>
        </p:nvSpPr>
        <p:spPr>
          <a:xfrm>
            <a:off x="913775" y="2367094"/>
            <a:ext cx="10364452" cy="2005402"/>
          </a:xfrm>
        </p:spPr>
        <p:txBody>
          <a:bodyPr/>
          <a:lstStyle/>
          <a:p>
            <a:r>
              <a:rPr lang="uk-UA" dirty="0"/>
              <a:t>полягає в записуванні магнітних полів розсіювання над дефектом на магнітну стрічку шляхом намагнічування досліджуваної ділянки деталі разом з притиснутою до її поверхні магнітною стрічкою з подальшим відтворенням і розшифруванням отриманого запису.</a:t>
            </a:r>
          </a:p>
          <a:p>
            <a:endParaRPr lang="uk-UA" dirty="0"/>
          </a:p>
        </p:txBody>
      </p:sp>
      <p:pic>
        <p:nvPicPr>
          <p:cNvPr id="4" name="Рисунок 3">
            <a:extLst>
              <a:ext uri="{FF2B5EF4-FFF2-40B4-BE49-F238E27FC236}">
                <a16:creationId xmlns:a16="http://schemas.microsoft.com/office/drawing/2014/main" xmlns="" id="{1B256627-972F-4685-B0BA-D996BB2C47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4819" y="4273503"/>
            <a:ext cx="2926334" cy="1725318"/>
          </a:xfrm>
          <a:prstGeom prst="rect">
            <a:avLst/>
          </a:prstGeom>
        </p:spPr>
      </p:pic>
    </p:spTree>
    <p:extLst>
      <p:ext uri="{BB962C8B-B14F-4D97-AF65-F5344CB8AC3E}">
        <p14:creationId xmlns:p14="http://schemas.microsoft.com/office/powerpoint/2010/main" val="110983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B7A188-6069-47F6-8436-7F4659EEB4C0}"/>
              </a:ext>
            </a:extLst>
          </p:cNvPr>
          <p:cNvSpPr>
            <a:spLocks noGrp="1"/>
          </p:cNvSpPr>
          <p:nvPr>
            <p:ph type="title"/>
          </p:nvPr>
        </p:nvSpPr>
        <p:spPr>
          <a:xfrm>
            <a:off x="913774" y="78191"/>
            <a:ext cx="10364451" cy="988610"/>
          </a:xfrm>
        </p:spPr>
        <p:txBody>
          <a:bodyPr/>
          <a:lstStyle/>
          <a:p>
            <a:r>
              <a:rPr lang="uk-UA" dirty="0" err="1"/>
              <a:t>Ферозондовий</a:t>
            </a:r>
            <a:r>
              <a:rPr lang="uk-UA" dirty="0"/>
              <a:t> метод </a:t>
            </a:r>
          </a:p>
        </p:txBody>
      </p:sp>
      <p:sp>
        <p:nvSpPr>
          <p:cNvPr id="3" name="Місце для вмісту 2">
            <a:extLst>
              <a:ext uri="{FF2B5EF4-FFF2-40B4-BE49-F238E27FC236}">
                <a16:creationId xmlns:a16="http://schemas.microsoft.com/office/drawing/2014/main" xmlns="" id="{020F834F-5EF8-43C8-8A6C-93B91D68FF6E}"/>
              </a:ext>
            </a:extLst>
          </p:cNvPr>
          <p:cNvSpPr>
            <a:spLocks noGrp="1"/>
          </p:cNvSpPr>
          <p:nvPr>
            <p:ph idx="1"/>
          </p:nvPr>
        </p:nvSpPr>
        <p:spPr>
          <a:xfrm>
            <a:off x="714269" y="1066801"/>
            <a:ext cx="10364452" cy="3424107"/>
          </a:xfrm>
        </p:spPr>
        <p:txBody>
          <a:bodyPr>
            <a:normAutofit fontScale="85000" lnSpcReduction="10000"/>
          </a:bodyPr>
          <a:lstStyle/>
          <a:p>
            <a:r>
              <a:rPr lang="uk-UA" dirty="0"/>
              <a:t>базується на перетворенні градієнта магнітного поля в електричний сигнал. Ним можна виявити поверхневі дефекти глибиною 0,1 мм та приховані на глибині до 10 мм.</a:t>
            </a:r>
          </a:p>
          <a:p>
            <a:r>
              <a:rPr lang="uk-UA" dirty="0"/>
              <a:t>Ферозонд (</a:t>
            </a:r>
            <a:r>
              <a:rPr lang="uk-UA" dirty="0" err="1"/>
              <a:t>магнітоскоп</a:t>
            </a:r>
            <a:r>
              <a:rPr lang="uk-UA" dirty="0"/>
              <a:t>) являє собою магнітний підсилювач з розімкнутим магнітопроводом, в якому під час дії зовнішнього магнітного поля виникає ЕРС.</a:t>
            </a:r>
          </a:p>
          <a:p>
            <a:r>
              <a:rPr lang="uk-UA" dirty="0"/>
              <a:t>За відсутності дефекту магнітні силові лінії не виходять на поверхню досліджуваного об'єкта і не взаємодіють з </a:t>
            </a:r>
            <a:r>
              <a:rPr lang="uk-UA" dirty="0" err="1"/>
              <a:t>магнітоскопом</a:t>
            </a:r>
            <a:r>
              <a:rPr lang="uk-UA" dirty="0"/>
              <a:t>. В зоні дефекту силові лінії огинають його і виходять на поверхню об'єкта. При суміщенні дефекту з розімкнутим магнітопроводом у </a:t>
            </a:r>
            <a:r>
              <a:rPr lang="uk-UA" dirty="0" err="1"/>
              <a:t>магнітоскопі</a:t>
            </a:r>
            <a:r>
              <a:rPr lang="uk-UA" dirty="0"/>
              <a:t> виникає ЕРС, що реєструється приладом.</a:t>
            </a:r>
          </a:p>
          <a:p>
            <a:endParaRPr lang="uk-UA" dirty="0"/>
          </a:p>
        </p:txBody>
      </p:sp>
      <p:pic>
        <p:nvPicPr>
          <p:cNvPr id="4" name="Рисунок 3">
            <a:extLst>
              <a:ext uri="{FF2B5EF4-FFF2-40B4-BE49-F238E27FC236}">
                <a16:creationId xmlns:a16="http://schemas.microsoft.com/office/drawing/2014/main" xmlns="" id="{A840E29B-A02D-4BDB-9D86-0AC331C1AB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3279" y="4490908"/>
            <a:ext cx="2780017" cy="2048434"/>
          </a:xfrm>
          <a:prstGeom prst="rect">
            <a:avLst/>
          </a:prstGeom>
        </p:spPr>
      </p:pic>
      <p:pic>
        <p:nvPicPr>
          <p:cNvPr id="5" name="Рисунок 4">
            <a:extLst>
              <a:ext uri="{FF2B5EF4-FFF2-40B4-BE49-F238E27FC236}">
                <a16:creationId xmlns:a16="http://schemas.microsoft.com/office/drawing/2014/main" xmlns="" id="{69D9D335-05AB-431A-A051-42236C141A47}"/>
              </a:ext>
            </a:extLst>
          </p:cNvPr>
          <p:cNvPicPr>
            <a:picLocks noChangeAspect="1"/>
          </p:cNvPicPr>
          <p:nvPr/>
        </p:nvPicPr>
        <p:blipFill>
          <a:blip r:embed="rId3"/>
          <a:stretch>
            <a:fillRect/>
          </a:stretch>
        </p:blipFill>
        <p:spPr>
          <a:xfrm>
            <a:off x="4482032" y="4669893"/>
            <a:ext cx="2828925" cy="1619250"/>
          </a:xfrm>
          <a:prstGeom prst="rect">
            <a:avLst/>
          </a:prstGeom>
        </p:spPr>
      </p:pic>
      <p:pic>
        <p:nvPicPr>
          <p:cNvPr id="6" name="Рисунок 5">
            <a:extLst>
              <a:ext uri="{FF2B5EF4-FFF2-40B4-BE49-F238E27FC236}">
                <a16:creationId xmlns:a16="http://schemas.microsoft.com/office/drawing/2014/main" xmlns="" id="{001485F9-E803-454E-88B2-47B6366FB4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9693" y="4101895"/>
            <a:ext cx="3855664" cy="2560161"/>
          </a:xfrm>
          <a:prstGeom prst="rect">
            <a:avLst/>
          </a:prstGeom>
        </p:spPr>
      </p:pic>
    </p:spTree>
    <p:extLst>
      <p:ext uri="{BB962C8B-B14F-4D97-AF65-F5344CB8AC3E}">
        <p14:creationId xmlns:p14="http://schemas.microsoft.com/office/powerpoint/2010/main" val="3512009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F88688-951B-400A-A1C7-3562F0EB1585}"/>
              </a:ext>
            </a:extLst>
          </p:cNvPr>
          <p:cNvSpPr>
            <a:spLocks noGrp="1"/>
          </p:cNvSpPr>
          <p:nvPr>
            <p:ph type="title"/>
          </p:nvPr>
        </p:nvSpPr>
        <p:spPr>
          <a:xfrm>
            <a:off x="913774" y="319260"/>
            <a:ext cx="10364451" cy="811272"/>
          </a:xfrm>
        </p:spPr>
        <p:txBody>
          <a:bodyPr/>
          <a:lstStyle/>
          <a:p>
            <a:r>
              <a:rPr lang="ru-RU" dirty="0" err="1"/>
              <a:t>Пондемоторний</a:t>
            </a:r>
            <a:r>
              <a:rPr lang="ru-RU" dirty="0"/>
              <a:t> метод</a:t>
            </a:r>
            <a:endParaRPr lang="uk-UA" dirty="0"/>
          </a:p>
        </p:txBody>
      </p:sp>
      <p:sp>
        <p:nvSpPr>
          <p:cNvPr id="3" name="Місце для вмісту 2">
            <a:extLst>
              <a:ext uri="{FF2B5EF4-FFF2-40B4-BE49-F238E27FC236}">
                <a16:creationId xmlns:a16="http://schemas.microsoft.com/office/drawing/2014/main" xmlns="" id="{B8A8D694-2D2E-444F-85E0-D766ED68851A}"/>
              </a:ext>
            </a:extLst>
          </p:cNvPr>
          <p:cNvSpPr>
            <a:spLocks noGrp="1"/>
          </p:cNvSpPr>
          <p:nvPr>
            <p:ph idx="1"/>
          </p:nvPr>
        </p:nvSpPr>
        <p:spPr>
          <a:xfrm>
            <a:off x="913775" y="1130532"/>
            <a:ext cx="10364452" cy="4680063"/>
          </a:xfrm>
        </p:spPr>
        <p:txBody>
          <a:bodyPr>
            <a:normAutofit fontScale="85000" lnSpcReduction="20000"/>
          </a:bodyPr>
          <a:lstStyle/>
          <a:p>
            <a:r>
              <a:rPr lang="uk-UA" dirty="0"/>
              <a:t>використовується для контролю товщини немагнітного покриття на матеріалах, що намагнічуються. Принцип дії приладу (магнітний </a:t>
            </a:r>
            <a:r>
              <a:rPr lang="uk-UA" dirty="0" err="1"/>
              <a:t>товщиномір</a:t>
            </a:r>
            <a:r>
              <a:rPr lang="uk-UA" dirty="0"/>
              <a:t>) базується на зміні зусиль відриву магніту від матеріалу залежно від товщини покриття. Величину зусилля можна визначити пружинним динамометром або вимірюючи струм намагнічування електромагніту. Шкала приладу проградуйована в одиницях товщини покриття.</a:t>
            </a:r>
          </a:p>
          <a:p>
            <a:r>
              <a:rPr lang="uk-UA" dirty="0"/>
              <a:t>Метод, оснований на ефекті </a:t>
            </a:r>
            <a:r>
              <a:rPr lang="uk-UA" dirty="0" err="1"/>
              <a:t>Холла</a:t>
            </a:r>
            <a:r>
              <a:rPr lang="uk-UA" dirty="0"/>
              <a:t>, застосовують для виявлення дефектів та в приладах для вимірювання товщини, контролю структури та механічних властивостей. Ефект </a:t>
            </a:r>
            <a:r>
              <a:rPr lang="uk-UA" dirty="0" err="1"/>
              <a:t>Холла</a:t>
            </a:r>
            <a:r>
              <a:rPr lang="uk-UA" dirty="0"/>
              <a:t> полягає в тому, що коли прямокутну пластинку з напівпровідникового матеріалу помістити в магнітне поле перпендикулярно до </a:t>
            </a:r>
            <a:r>
              <a:rPr lang="uk-UA" dirty="0" err="1"/>
              <a:t>вектора</a:t>
            </a:r>
            <a:r>
              <a:rPr lang="uk-UA" dirty="0"/>
              <a:t> напруженості і пропустити крізь неї струм в напрямі двох протилежних граней, то на двох інших гранях виникне ЕРС, пропорційна напруженості магнітного поля. Використовуючи такі пластинки як давачі, розташувавши в одній площині значну їх кількість, можна створити екран, який, подібно рентгенівському, відображатиме матеріал з дефектами, “просвічений” магнітним полем.</a:t>
            </a:r>
          </a:p>
          <a:p>
            <a:endParaRPr lang="uk-UA" dirty="0"/>
          </a:p>
        </p:txBody>
      </p:sp>
    </p:spTree>
    <p:extLst>
      <p:ext uri="{BB962C8B-B14F-4D97-AF65-F5344CB8AC3E}">
        <p14:creationId xmlns:p14="http://schemas.microsoft.com/office/powerpoint/2010/main" val="3296940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C7B00E-9B6A-4835-9858-8C6B3606CE6C}"/>
              </a:ext>
            </a:extLst>
          </p:cNvPr>
          <p:cNvSpPr>
            <a:spLocks noGrp="1"/>
          </p:cNvSpPr>
          <p:nvPr>
            <p:ph type="title"/>
          </p:nvPr>
        </p:nvSpPr>
        <p:spPr>
          <a:xfrm>
            <a:off x="913774" y="202882"/>
            <a:ext cx="10364451" cy="628392"/>
          </a:xfrm>
        </p:spPr>
        <p:txBody>
          <a:bodyPr/>
          <a:lstStyle/>
          <a:p>
            <a:r>
              <a:rPr lang="uk-UA" dirty="0"/>
              <a:t>Інфрачервона дефектоскопія</a:t>
            </a:r>
          </a:p>
        </p:txBody>
      </p:sp>
      <p:sp>
        <p:nvSpPr>
          <p:cNvPr id="3" name="Місце для вмісту 2">
            <a:extLst>
              <a:ext uri="{FF2B5EF4-FFF2-40B4-BE49-F238E27FC236}">
                <a16:creationId xmlns:a16="http://schemas.microsoft.com/office/drawing/2014/main" xmlns="" id="{80AC1D0F-E0A2-495D-81B4-8D4FBEBA972F}"/>
              </a:ext>
            </a:extLst>
          </p:cNvPr>
          <p:cNvSpPr>
            <a:spLocks noGrp="1"/>
          </p:cNvSpPr>
          <p:nvPr>
            <p:ph idx="1"/>
          </p:nvPr>
        </p:nvSpPr>
        <p:spPr>
          <a:xfrm>
            <a:off x="130630" y="831273"/>
            <a:ext cx="8117632" cy="5896097"/>
          </a:xfrm>
        </p:spPr>
        <p:txBody>
          <a:bodyPr>
            <a:normAutofit fontScale="77500" lnSpcReduction="20000"/>
          </a:bodyPr>
          <a:lstStyle/>
          <a:p>
            <a:r>
              <a:rPr lang="uk-UA" dirty="0"/>
              <a:t>Використання інфрачервоної техніки для діагностики стану конструкцій побудовано на використанні інфрачервоного випромінювання, яке являє собою електромагнітне випромінювання, що займає спектральну область між червоним кінцем видимого спектра з довжиною хвилі </a:t>
            </a:r>
            <a:r>
              <a:rPr lang="el-GR" dirty="0"/>
              <a:t>λ = 0,74 </a:t>
            </a:r>
            <a:r>
              <a:rPr lang="uk-UA" dirty="0" err="1"/>
              <a:t>мкм</a:t>
            </a:r>
            <a:r>
              <a:rPr lang="uk-UA" dirty="0"/>
              <a:t> та короткохвильовим радіовипромінюванням із довжиною хвилі </a:t>
            </a:r>
            <a:r>
              <a:rPr lang="el-GR" dirty="0"/>
              <a:t>λ = 1...2 </a:t>
            </a:r>
            <a:r>
              <a:rPr lang="uk-UA" dirty="0"/>
              <a:t>мм.</a:t>
            </a:r>
          </a:p>
          <a:p>
            <a:r>
              <a:rPr lang="uk-UA" dirty="0"/>
              <a:t>Інфрачервоне випромінювання використовується для знаходження непрозорих для видимого світла включень. Інфрачервоне зображення дефекту можна отримати в прохідному, віддзеркаленому і власному випромінюванні об’єкта.</a:t>
            </a:r>
          </a:p>
          <a:p>
            <a:r>
              <a:rPr lang="uk-UA" dirty="0"/>
              <a:t>Приймачі інфрачервоного випромінювання перетворюють його енергію в </a:t>
            </a:r>
            <a:r>
              <a:rPr lang="en-US" dirty="0" err="1"/>
              <a:t>i</a:t>
            </a:r>
            <a:r>
              <a:rPr lang="uk-UA" dirty="0" err="1"/>
              <a:t>нш</a:t>
            </a:r>
            <a:r>
              <a:rPr lang="en-US" dirty="0" err="1"/>
              <a:t>i</a:t>
            </a:r>
            <a:r>
              <a:rPr lang="en-US" dirty="0"/>
              <a:t>, </a:t>
            </a:r>
            <a:r>
              <a:rPr lang="uk-UA" dirty="0"/>
              <a:t>як</a:t>
            </a:r>
            <a:r>
              <a:rPr lang="en-US" dirty="0" err="1"/>
              <a:t>i</a:t>
            </a:r>
            <a:r>
              <a:rPr lang="en-US" dirty="0"/>
              <a:t> </a:t>
            </a:r>
            <a:r>
              <a:rPr lang="uk-UA" dirty="0"/>
              <a:t>можуть бути зафіксовані й заміряні звичайним способом, наприклад в електричну, з підключенням та виведенням інформації на монітор ЕОМ. У теплових приймачах реєструється підвищення температури теплочутливого елемента. У фотоелектричних приймачах поглинання інфрачервоного випромінювання призводить до виникнення або зміни електричного струму (напруги). Фотоелектричні приймачі мають селективні властивості, тобто вони чутливі лише у визначеній області спектра. На спеціальних пластинках в інфрачервоному </a:t>
            </a:r>
            <a:r>
              <a:rPr lang="uk-UA" dirty="0" err="1"/>
              <a:t>випром</a:t>
            </a:r>
            <a:r>
              <a:rPr lang="en-US" dirty="0" err="1"/>
              <a:t>i</a:t>
            </a:r>
            <a:r>
              <a:rPr lang="uk-UA" dirty="0" err="1"/>
              <a:t>ненн</a:t>
            </a:r>
            <a:r>
              <a:rPr lang="en-US" dirty="0" err="1"/>
              <a:t>i</a:t>
            </a:r>
            <a:r>
              <a:rPr lang="en-US" dirty="0"/>
              <a:t> </a:t>
            </a:r>
            <a:r>
              <a:rPr lang="uk-UA" dirty="0"/>
              <a:t>можуть бути отримані фотографії.</a:t>
            </a:r>
          </a:p>
          <a:p>
            <a:endParaRPr lang="uk-UA" dirty="0"/>
          </a:p>
          <a:p>
            <a:endParaRPr lang="uk-UA" dirty="0"/>
          </a:p>
        </p:txBody>
      </p:sp>
      <p:pic>
        <p:nvPicPr>
          <p:cNvPr id="4" name="Рисунок 3">
            <a:extLst>
              <a:ext uri="{FF2B5EF4-FFF2-40B4-BE49-F238E27FC236}">
                <a16:creationId xmlns:a16="http://schemas.microsoft.com/office/drawing/2014/main" xmlns="" id="{BCC9658A-C61A-4C5D-B301-86DEF42498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8111784" y="4132745"/>
            <a:ext cx="3963912" cy="1906389"/>
          </a:xfrm>
          <a:prstGeom prst="rect">
            <a:avLst/>
          </a:prstGeom>
        </p:spPr>
      </p:pic>
      <p:pic>
        <p:nvPicPr>
          <p:cNvPr id="5" name="Рисунок 4">
            <a:extLst>
              <a:ext uri="{FF2B5EF4-FFF2-40B4-BE49-F238E27FC236}">
                <a16:creationId xmlns:a16="http://schemas.microsoft.com/office/drawing/2014/main" xmlns="" id="{E98BFFAC-F51D-437D-B31B-CBA05B8BE3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5473" y="1405959"/>
            <a:ext cx="2340429" cy="2089668"/>
          </a:xfrm>
          <a:prstGeom prst="rect">
            <a:avLst/>
          </a:prstGeom>
        </p:spPr>
      </p:pic>
    </p:spTree>
    <p:extLst>
      <p:ext uri="{BB962C8B-B14F-4D97-AF65-F5344CB8AC3E}">
        <p14:creationId xmlns:p14="http://schemas.microsoft.com/office/powerpoint/2010/main" val="1040655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036404BE-7980-4CA0-A0A6-4E8FB5F05A79}"/>
              </a:ext>
            </a:extLst>
          </p:cNvPr>
          <p:cNvSpPr>
            <a:spLocks noGrp="1"/>
          </p:cNvSpPr>
          <p:nvPr>
            <p:ph idx="1"/>
          </p:nvPr>
        </p:nvSpPr>
        <p:spPr>
          <a:xfrm>
            <a:off x="727163" y="342351"/>
            <a:ext cx="10364452" cy="3424107"/>
          </a:xfrm>
        </p:spPr>
        <p:txBody>
          <a:bodyPr/>
          <a:lstStyle/>
          <a:p>
            <a:r>
              <a:rPr lang="uk-UA" dirty="0"/>
              <a:t>Для перетворення інфрачервоного </a:t>
            </a:r>
            <a:r>
              <a:rPr lang="uk-UA" dirty="0" err="1"/>
              <a:t>випром</a:t>
            </a:r>
            <a:r>
              <a:rPr lang="en-US" dirty="0" err="1"/>
              <a:t>i</a:t>
            </a:r>
            <a:r>
              <a:rPr lang="uk-UA" dirty="0" err="1"/>
              <a:t>нення</a:t>
            </a:r>
            <a:r>
              <a:rPr lang="uk-UA" dirty="0"/>
              <a:t> в таке, що видно, використовуються </a:t>
            </a:r>
            <a:r>
              <a:rPr lang="uk-UA" dirty="0" err="1"/>
              <a:t>теплов</a:t>
            </a:r>
            <a:r>
              <a:rPr lang="en-US" dirty="0" err="1"/>
              <a:t>i</a:t>
            </a:r>
            <a:r>
              <a:rPr lang="uk-UA" dirty="0"/>
              <a:t>зори або </a:t>
            </a:r>
            <a:r>
              <a:rPr lang="uk-UA" dirty="0" err="1"/>
              <a:t>термов</a:t>
            </a:r>
            <a:r>
              <a:rPr lang="en-US" dirty="0" err="1"/>
              <a:t>i</a:t>
            </a:r>
            <a:r>
              <a:rPr lang="uk-UA" dirty="0"/>
              <a:t>зори. В цих приладах різниця температур відтворюється на екрані телевізора візуально: б</a:t>
            </a:r>
            <a:r>
              <a:rPr lang="en-US" dirty="0" err="1"/>
              <a:t>i</a:t>
            </a:r>
            <a:r>
              <a:rPr lang="uk-UA" dirty="0" err="1"/>
              <a:t>льш</a:t>
            </a:r>
            <a:r>
              <a:rPr lang="uk-UA" dirty="0"/>
              <a:t> світлі ділянки відповідають поверхням із б</a:t>
            </a:r>
            <a:r>
              <a:rPr lang="en-US" dirty="0" err="1"/>
              <a:t>i</a:t>
            </a:r>
            <a:r>
              <a:rPr lang="uk-UA" dirty="0" err="1"/>
              <a:t>льш</a:t>
            </a:r>
            <a:r>
              <a:rPr lang="uk-UA" dirty="0"/>
              <a:t> високою температурою. </a:t>
            </a:r>
            <a:r>
              <a:rPr lang="uk-UA" dirty="0" err="1"/>
              <a:t>Теплов</a:t>
            </a:r>
            <a:r>
              <a:rPr lang="en-US" dirty="0" err="1"/>
              <a:t>i</a:t>
            </a:r>
            <a:r>
              <a:rPr lang="uk-UA" dirty="0"/>
              <a:t>зори дозволяють оцінити якість швів </a:t>
            </a:r>
            <a:r>
              <a:rPr lang="uk-UA" dirty="0" err="1"/>
              <a:t>огороджуючих</a:t>
            </a:r>
            <a:r>
              <a:rPr lang="uk-UA" dirty="0"/>
              <a:t> конструкцій, а також їх теплофізичні характеристики.</a:t>
            </a:r>
          </a:p>
          <a:p>
            <a:endParaRPr lang="uk-UA" dirty="0"/>
          </a:p>
        </p:txBody>
      </p:sp>
      <p:pic>
        <p:nvPicPr>
          <p:cNvPr id="4" name="Рисунок 3">
            <a:extLst>
              <a:ext uri="{FF2B5EF4-FFF2-40B4-BE49-F238E27FC236}">
                <a16:creationId xmlns:a16="http://schemas.microsoft.com/office/drawing/2014/main" xmlns="" id="{189DFE72-9C22-49FF-8C67-F48E377C29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7780" y="2792160"/>
            <a:ext cx="6864220" cy="3861124"/>
          </a:xfrm>
          <a:prstGeom prst="rect">
            <a:avLst/>
          </a:prstGeom>
        </p:spPr>
      </p:pic>
      <p:pic>
        <p:nvPicPr>
          <p:cNvPr id="5" name="Рисунок 4">
            <a:extLst>
              <a:ext uri="{FF2B5EF4-FFF2-40B4-BE49-F238E27FC236}">
                <a16:creationId xmlns:a16="http://schemas.microsoft.com/office/drawing/2014/main" xmlns="" id="{794B6409-ABFE-4AEF-B480-286887E0FDDB}"/>
              </a:ext>
            </a:extLst>
          </p:cNvPr>
          <p:cNvPicPr>
            <a:picLocks noChangeAspect="1"/>
          </p:cNvPicPr>
          <p:nvPr/>
        </p:nvPicPr>
        <p:blipFill>
          <a:blip r:embed="rId3"/>
          <a:stretch>
            <a:fillRect/>
          </a:stretch>
        </p:blipFill>
        <p:spPr>
          <a:xfrm>
            <a:off x="233504" y="3655607"/>
            <a:ext cx="4918918" cy="2371969"/>
          </a:xfrm>
          <a:prstGeom prst="rect">
            <a:avLst/>
          </a:prstGeom>
        </p:spPr>
      </p:pic>
    </p:spTree>
    <p:extLst>
      <p:ext uri="{BB962C8B-B14F-4D97-AF65-F5344CB8AC3E}">
        <p14:creationId xmlns:p14="http://schemas.microsoft.com/office/powerpoint/2010/main" val="374071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6E3254AE-C4CD-426D-A6E8-7FA13B0F8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xmlns="" id="{2818D857-84F1-4E39-B74A-F7425D552F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4899" y="1934776"/>
            <a:ext cx="5302347" cy="404303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3" name="Picture 22">
            <a:extLst>
              <a:ext uri="{FF2B5EF4-FFF2-40B4-BE49-F238E27FC236}">
                <a16:creationId xmlns:a16="http://schemas.microsoft.com/office/drawing/2014/main" xmlns="" id="{F5C53434-A0C7-4A81-8EB0-D460DAD9B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419CC448-D442-4CC9-819A-7E259B846657}"/>
              </a:ext>
            </a:extLst>
          </p:cNvPr>
          <p:cNvSpPr>
            <a:spLocks noGrp="1"/>
          </p:cNvSpPr>
          <p:nvPr>
            <p:ph type="title"/>
          </p:nvPr>
        </p:nvSpPr>
        <p:spPr>
          <a:xfrm>
            <a:off x="913775" y="618517"/>
            <a:ext cx="10364451" cy="1596177"/>
          </a:xfrm>
        </p:spPr>
        <p:txBody>
          <a:bodyPr>
            <a:normAutofit/>
          </a:bodyPr>
          <a:lstStyle/>
          <a:p>
            <a:r>
              <a:rPr lang="uk-UA" dirty="0"/>
              <a:t>класифікації неруйнівних методів</a:t>
            </a:r>
          </a:p>
        </p:txBody>
      </p:sp>
      <p:sp>
        <p:nvSpPr>
          <p:cNvPr id="3" name="Місце для вмісту 2">
            <a:extLst>
              <a:ext uri="{FF2B5EF4-FFF2-40B4-BE49-F238E27FC236}">
                <a16:creationId xmlns:a16="http://schemas.microsoft.com/office/drawing/2014/main" xmlns="" id="{9881446F-E261-4D3E-8890-9DE974A14B56}"/>
              </a:ext>
            </a:extLst>
          </p:cNvPr>
          <p:cNvSpPr>
            <a:spLocks noGrp="1"/>
          </p:cNvSpPr>
          <p:nvPr>
            <p:ph idx="1"/>
          </p:nvPr>
        </p:nvSpPr>
        <p:spPr>
          <a:xfrm>
            <a:off x="111968" y="1934776"/>
            <a:ext cx="6482931" cy="4043039"/>
          </a:xfrm>
        </p:spPr>
        <p:txBody>
          <a:bodyPr>
            <a:normAutofit fontScale="92500" lnSpcReduction="20000"/>
          </a:bodyPr>
          <a:lstStyle/>
          <a:p>
            <a:pPr>
              <a:lnSpc>
                <a:spcPct val="110000"/>
              </a:lnSpc>
            </a:pPr>
            <a:r>
              <a:rPr lang="uk-UA" sz="1800" dirty="0"/>
              <a:t>Для класифікації неруйнівних методів необхідно врахувати ту фізичну основу, на базі якої розроблений метод випробування. </a:t>
            </a:r>
          </a:p>
          <a:p>
            <a:pPr>
              <a:lnSpc>
                <a:spcPct val="110000"/>
              </a:lnSpc>
            </a:pPr>
            <a:r>
              <a:rPr lang="uk-UA" sz="1800" b="1" dirty="0"/>
              <a:t>механічні</a:t>
            </a:r>
            <a:r>
              <a:rPr lang="uk-UA" sz="1800" dirty="0"/>
              <a:t> - фізико-механічні властивості матеріалів визначаються в результаті механічної дії на матеріал; </a:t>
            </a:r>
          </a:p>
          <a:p>
            <a:pPr>
              <a:lnSpc>
                <a:spcPct val="110000"/>
              </a:lnSpc>
            </a:pPr>
            <a:r>
              <a:rPr lang="uk-UA" sz="1800" b="1" dirty="0"/>
              <a:t>акустичні</a:t>
            </a:r>
            <a:r>
              <a:rPr lang="uk-UA" sz="1800" dirty="0"/>
              <a:t> - використовується звук різної частоти; </a:t>
            </a:r>
          </a:p>
          <a:p>
            <a:pPr>
              <a:lnSpc>
                <a:spcPct val="110000"/>
              </a:lnSpc>
            </a:pPr>
            <a:r>
              <a:rPr lang="uk-UA" sz="1800" b="1" dirty="0"/>
              <a:t>радіаційні</a:t>
            </a:r>
            <a:r>
              <a:rPr lang="uk-UA" sz="1800" dirty="0"/>
              <a:t> - проникаюче випромінювання дає можливість знайти дефекти та визначити показники міцності матеріалів; </a:t>
            </a:r>
          </a:p>
          <a:p>
            <a:pPr>
              <a:lnSpc>
                <a:spcPct val="110000"/>
              </a:lnSpc>
            </a:pPr>
            <a:r>
              <a:rPr lang="uk-UA" sz="1800" b="1" dirty="0"/>
              <a:t>магнітні й електричні методи</a:t>
            </a:r>
          </a:p>
          <a:p>
            <a:pPr>
              <a:lnSpc>
                <a:spcPct val="110000"/>
              </a:lnSpc>
            </a:pPr>
            <a:r>
              <a:rPr lang="uk-UA" sz="1800" dirty="0"/>
              <a:t> </a:t>
            </a:r>
            <a:r>
              <a:rPr lang="uk-UA" sz="1800" b="1" dirty="0"/>
              <a:t>методи інфрачервоної дефектоскопії</a:t>
            </a:r>
            <a:r>
              <a:rPr lang="uk-UA" sz="1800" dirty="0"/>
              <a:t>.</a:t>
            </a:r>
          </a:p>
        </p:txBody>
      </p:sp>
    </p:spTree>
    <p:extLst>
      <p:ext uri="{BB962C8B-B14F-4D97-AF65-F5344CB8AC3E}">
        <p14:creationId xmlns:p14="http://schemas.microsoft.com/office/powerpoint/2010/main" val="341902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46A2C2-260F-4077-B2E4-CC9700AC0346}"/>
              </a:ext>
            </a:extLst>
          </p:cNvPr>
          <p:cNvSpPr>
            <a:spLocks noGrp="1"/>
          </p:cNvSpPr>
          <p:nvPr>
            <p:ph type="title"/>
          </p:nvPr>
        </p:nvSpPr>
        <p:spPr/>
        <p:txBody>
          <a:bodyPr>
            <a:normAutofit/>
          </a:bodyPr>
          <a:lstStyle/>
          <a:p>
            <a:r>
              <a:rPr lang="uk-UA" sz="4000" dirty="0"/>
              <a:t>Механічні </a:t>
            </a:r>
            <a:r>
              <a:rPr lang="uk-UA" sz="4000" dirty="0" smtClean="0"/>
              <a:t>НЕРУЙНІВНІ методи </a:t>
            </a:r>
            <a:r>
              <a:rPr lang="uk-UA" sz="4000" dirty="0"/>
              <a:t>випробування</a:t>
            </a:r>
          </a:p>
        </p:txBody>
      </p:sp>
      <p:sp>
        <p:nvSpPr>
          <p:cNvPr id="3" name="Місце для вмісту 2">
            <a:extLst>
              <a:ext uri="{FF2B5EF4-FFF2-40B4-BE49-F238E27FC236}">
                <a16:creationId xmlns:a16="http://schemas.microsoft.com/office/drawing/2014/main" xmlns="" id="{5C656A48-5593-408B-885C-F630149E2AAF}"/>
              </a:ext>
            </a:extLst>
          </p:cNvPr>
          <p:cNvSpPr>
            <a:spLocks noGrp="1"/>
          </p:cNvSpPr>
          <p:nvPr>
            <p:ph idx="1"/>
          </p:nvPr>
        </p:nvSpPr>
        <p:spPr/>
        <p:txBody>
          <a:bodyPr>
            <a:normAutofit/>
          </a:bodyPr>
          <a:lstStyle/>
          <a:p>
            <a:r>
              <a:rPr lang="uk-UA" sz="2800" dirty="0"/>
              <a:t>визначення міцності матеріалів висмикуванням анкерів, методами сколювання і відриву;</a:t>
            </a:r>
          </a:p>
          <a:p>
            <a:r>
              <a:rPr lang="uk-UA" sz="2800" dirty="0"/>
              <a:t>метод пластичних деформацій;</a:t>
            </a:r>
          </a:p>
          <a:p>
            <a:r>
              <a:rPr lang="uk-UA" sz="2800" dirty="0"/>
              <a:t>методи пружного відскоку і ударного імпульсу.</a:t>
            </a:r>
          </a:p>
          <a:p>
            <a:endParaRPr lang="uk-UA" sz="2800" dirty="0"/>
          </a:p>
        </p:txBody>
      </p:sp>
    </p:spTree>
    <p:extLst>
      <p:ext uri="{BB962C8B-B14F-4D97-AF65-F5344CB8AC3E}">
        <p14:creationId xmlns:p14="http://schemas.microsoft.com/office/powerpoint/2010/main" val="82579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FB506F-DE43-4A79-BBDC-A3D9BD6AAB9C}"/>
              </a:ext>
            </a:extLst>
          </p:cNvPr>
          <p:cNvSpPr>
            <a:spLocks noGrp="1"/>
          </p:cNvSpPr>
          <p:nvPr>
            <p:ph type="title"/>
          </p:nvPr>
        </p:nvSpPr>
        <p:spPr>
          <a:xfrm>
            <a:off x="83127" y="78191"/>
            <a:ext cx="11895513" cy="794646"/>
          </a:xfrm>
        </p:spPr>
        <p:txBody>
          <a:bodyPr>
            <a:normAutofit/>
          </a:bodyPr>
          <a:lstStyle/>
          <a:p>
            <a:r>
              <a:rPr lang="uk-UA" dirty="0"/>
              <a:t>Метод висмикування</a:t>
            </a:r>
          </a:p>
        </p:txBody>
      </p:sp>
      <p:sp>
        <p:nvSpPr>
          <p:cNvPr id="3" name="Місце для вмісту 2">
            <a:extLst>
              <a:ext uri="{FF2B5EF4-FFF2-40B4-BE49-F238E27FC236}">
                <a16:creationId xmlns:a16="http://schemas.microsoft.com/office/drawing/2014/main" xmlns="" id="{DA32E527-543B-4DEF-8AEB-670FD6C8E1DE}"/>
              </a:ext>
            </a:extLst>
          </p:cNvPr>
          <p:cNvSpPr>
            <a:spLocks noGrp="1"/>
          </p:cNvSpPr>
          <p:nvPr>
            <p:ph idx="1"/>
          </p:nvPr>
        </p:nvSpPr>
        <p:spPr>
          <a:xfrm>
            <a:off x="722582" y="795989"/>
            <a:ext cx="10364452" cy="2404412"/>
          </a:xfrm>
        </p:spPr>
        <p:txBody>
          <a:bodyPr>
            <a:normAutofit fontScale="85000" lnSpcReduction="10000"/>
          </a:bodyPr>
          <a:lstStyle/>
          <a:p>
            <a:pPr algn="just"/>
            <a:r>
              <a:rPr lang="uk-UA" dirty="0"/>
              <a:t>попередньо (під час бетонування конструкції) </a:t>
            </a:r>
            <a:r>
              <a:rPr lang="uk-UA" dirty="0" err="1"/>
              <a:t>замонолічених</a:t>
            </a:r>
            <a:r>
              <a:rPr lang="uk-UA" dirty="0"/>
              <a:t> або встановлених пізніше анкерів відноситься до методів </a:t>
            </a:r>
            <a:r>
              <a:rPr lang="uk-UA" b="1" dirty="0"/>
              <a:t>місцевого руйнування </a:t>
            </a:r>
            <a:r>
              <a:rPr lang="uk-UA" dirty="0"/>
              <a:t>і базується на залежності сили висмикування від міцності бетону.</a:t>
            </a:r>
            <a:br>
              <a:rPr lang="uk-UA" dirty="0"/>
            </a:br>
            <a:r>
              <a:rPr lang="uk-UA" dirty="0"/>
              <a:t>Під час випробувань за допомогою гідравлічного прес-насосу ГПНВ-5 із тіла бетону 2 висмикується анкер 1 та фіксується величина сили </a:t>
            </a:r>
            <a:r>
              <a:rPr lang="en-US" dirty="0"/>
              <a:t>F, </a:t>
            </a:r>
            <a:r>
              <a:rPr lang="uk-UA" dirty="0"/>
              <a:t>при якій анкер був висмикнутий. Межа міцності бетону на стиск визначається як</a:t>
            </a:r>
          </a:p>
          <a:p>
            <a:pPr algn="just"/>
            <a:endParaRPr lang="uk-UA" dirty="0"/>
          </a:p>
        </p:txBody>
      </p:sp>
      <p:pic>
        <p:nvPicPr>
          <p:cNvPr id="4" name="Рисунок 3">
            <a:extLst>
              <a:ext uri="{FF2B5EF4-FFF2-40B4-BE49-F238E27FC236}">
                <a16:creationId xmlns:a16="http://schemas.microsoft.com/office/drawing/2014/main" xmlns="" id="{68012FF0-8504-4FF2-91F6-3A8BF73A33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59713" y="3056257"/>
            <a:ext cx="1411623" cy="2074148"/>
          </a:xfrm>
          <a:prstGeom prst="rect">
            <a:avLst/>
          </a:prstGeom>
        </p:spPr>
      </p:pic>
      <p:pic>
        <p:nvPicPr>
          <p:cNvPr id="5" name="Рисунок 4">
            <a:extLst>
              <a:ext uri="{FF2B5EF4-FFF2-40B4-BE49-F238E27FC236}">
                <a16:creationId xmlns:a16="http://schemas.microsoft.com/office/drawing/2014/main" xmlns="" id="{522D742E-E4AF-4CD6-8062-161BE6F94B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131" y="3051871"/>
            <a:ext cx="2895354" cy="2171516"/>
          </a:xfrm>
          <a:prstGeom prst="rect">
            <a:avLst/>
          </a:prstGeom>
        </p:spPr>
      </p:pic>
      <p:pic>
        <p:nvPicPr>
          <p:cNvPr id="6" name="Рисунок 5">
            <a:extLst>
              <a:ext uri="{FF2B5EF4-FFF2-40B4-BE49-F238E27FC236}">
                <a16:creationId xmlns:a16="http://schemas.microsoft.com/office/drawing/2014/main" xmlns="" id="{C81F1754-BCA2-47D1-B2A1-6BC7466AE4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73389" y="3080557"/>
            <a:ext cx="4667453" cy="2025549"/>
          </a:xfrm>
          <a:prstGeom prst="rect">
            <a:avLst/>
          </a:prstGeom>
        </p:spPr>
      </p:pic>
      <p:sp>
        <p:nvSpPr>
          <p:cNvPr id="8" name="TextBox 7">
            <a:extLst>
              <a:ext uri="{FF2B5EF4-FFF2-40B4-BE49-F238E27FC236}">
                <a16:creationId xmlns:a16="http://schemas.microsoft.com/office/drawing/2014/main" xmlns="" id="{A10BB89F-505B-46BE-BF58-81B3F3CBA9FB}"/>
              </a:ext>
            </a:extLst>
          </p:cNvPr>
          <p:cNvSpPr txBox="1"/>
          <p:nvPr/>
        </p:nvSpPr>
        <p:spPr>
          <a:xfrm>
            <a:off x="465513" y="5497991"/>
            <a:ext cx="11575329" cy="923330"/>
          </a:xfrm>
          <a:prstGeom prst="rect">
            <a:avLst/>
          </a:prstGeom>
          <a:noFill/>
        </p:spPr>
        <p:txBody>
          <a:bodyPr wrap="square">
            <a:spAutoFit/>
          </a:bodyPr>
          <a:lstStyle/>
          <a:p>
            <a:r>
              <a:rPr lang="uk-UA" dirty="0"/>
              <a:t>де </a:t>
            </a:r>
            <a:r>
              <a:rPr lang="en-US" dirty="0"/>
              <a:t>k - </a:t>
            </a:r>
            <a:r>
              <a:rPr lang="uk-UA" dirty="0"/>
              <a:t>коефіцієнт, що визначається за ГОСТ 22690-88 і залежить від виду та умов твердіння бетону, типу та глибини занурення анкерного пристрою, передбачуваної міцності бетону; </a:t>
            </a:r>
            <a:r>
              <a:rPr lang="en-US" dirty="0"/>
              <a:t>m - </a:t>
            </a:r>
            <a:r>
              <a:rPr lang="uk-UA" dirty="0"/>
              <a:t>коефіцієнт, що дорівнює 1,0 при розмірах крупного заповнювача до 50 мм і 1.1 - при більших його розмірах; </a:t>
            </a:r>
            <a:r>
              <a:rPr lang="en-US" dirty="0"/>
              <a:t>F - </a:t>
            </a:r>
            <a:r>
              <a:rPr lang="uk-UA" dirty="0"/>
              <a:t>руйнуюча сила в </a:t>
            </a:r>
            <a:r>
              <a:rPr lang="uk-UA" dirty="0" err="1"/>
              <a:t>кН</a:t>
            </a:r>
            <a:endParaRPr lang="uk-UA" dirty="0"/>
          </a:p>
        </p:txBody>
      </p:sp>
      <p:pic>
        <p:nvPicPr>
          <p:cNvPr id="10" name="Рисунок 9">
            <a:extLst>
              <a:ext uri="{FF2B5EF4-FFF2-40B4-BE49-F238E27FC236}">
                <a16:creationId xmlns:a16="http://schemas.microsoft.com/office/drawing/2014/main" xmlns="" id="{B72805B5-8275-4F13-9C2C-7343DE6F4EA1}"/>
              </a:ext>
            </a:extLst>
          </p:cNvPr>
          <p:cNvPicPr>
            <a:picLocks noChangeAspect="1"/>
          </p:cNvPicPr>
          <p:nvPr/>
        </p:nvPicPr>
        <p:blipFill>
          <a:blip r:embed="rId5"/>
          <a:stretch>
            <a:fillRect/>
          </a:stretch>
        </p:blipFill>
        <p:spPr>
          <a:xfrm>
            <a:off x="598730" y="4093331"/>
            <a:ext cx="1888812" cy="511257"/>
          </a:xfrm>
          <a:prstGeom prst="rect">
            <a:avLst/>
          </a:prstGeom>
        </p:spPr>
      </p:pic>
    </p:spTree>
    <p:extLst>
      <p:ext uri="{BB962C8B-B14F-4D97-AF65-F5344CB8AC3E}">
        <p14:creationId xmlns:p14="http://schemas.microsoft.com/office/powerpoint/2010/main" val="99494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1210F8D-F7F2-47FC-91CB-247E361A59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Рисунок 3">
            <a:extLst>
              <a:ext uri="{FF2B5EF4-FFF2-40B4-BE49-F238E27FC236}">
                <a16:creationId xmlns:a16="http://schemas.microsoft.com/office/drawing/2014/main" xmlns="" id="{6AA5416B-EC06-40F7-AB74-48B0B7D8D5A6}"/>
              </a:ext>
            </a:extLst>
          </p:cNvPr>
          <p:cNvPicPr>
            <a:picLocks noChangeAspect="1"/>
          </p:cNvPicPr>
          <p:nvPr/>
        </p:nvPicPr>
        <p:blipFill>
          <a:blip r:embed="rId2"/>
          <a:stretch>
            <a:fillRect/>
          </a:stretch>
        </p:blipFill>
        <p:spPr>
          <a:xfrm>
            <a:off x="643463" y="1201052"/>
            <a:ext cx="5452537" cy="400761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xmlns="" id="{41509D60-00A2-43CB-85EE-55A4E714BF9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Місце для вмісту 2">
            <a:extLst>
              <a:ext uri="{FF2B5EF4-FFF2-40B4-BE49-F238E27FC236}">
                <a16:creationId xmlns:a16="http://schemas.microsoft.com/office/drawing/2014/main" xmlns="" id="{0FAC277E-A1A6-492A-81A1-B9A1535DC4B5}"/>
              </a:ext>
            </a:extLst>
          </p:cNvPr>
          <p:cNvSpPr>
            <a:spLocks noGrp="1"/>
          </p:cNvSpPr>
          <p:nvPr>
            <p:ph idx="1"/>
          </p:nvPr>
        </p:nvSpPr>
        <p:spPr>
          <a:xfrm>
            <a:off x="6417399" y="307910"/>
            <a:ext cx="4860201" cy="5738327"/>
          </a:xfrm>
        </p:spPr>
        <p:txBody>
          <a:bodyPr>
            <a:normAutofit lnSpcReduction="10000"/>
          </a:bodyPr>
          <a:lstStyle/>
          <a:p>
            <a:pPr>
              <a:lnSpc>
                <a:spcPct val="110000"/>
              </a:lnSpc>
            </a:pPr>
            <a:r>
              <a:rPr lang="uk-UA" sz="1600" dirty="0"/>
              <a:t>Стрижень повинен бути розташований від краю конструкції не ближче ніж </a:t>
            </a:r>
            <a:r>
              <a:rPr lang="uk-UA" sz="1600" b="1" dirty="0"/>
              <a:t>150 мм</a:t>
            </a:r>
            <a:r>
              <a:rPr lang="uk-UA" sz="1600" dirty="0"/>
              <a:t>, відстань між стрижнями в місці проведення випробувань - не менш ніж </a:t>
            </a:r>
            <a:r>
              <a:rPr lang="uk-UA" sz="1600" b="1" dirty="0"/>
              <a:t>5 глибин</a:t>
            </a:r>
            <a:r>
              <a:rPr lang="uk-UA" sz="1600" dirty="0"/>
              <a:t> висмикування, діаметр отвору 25 мм, глибина визначається типом анкера, товщина конструкції повинна перевищувати подвійну глибину анкера.</a:t>
            </a:r>
          </a:p>
          <a:p>
            <a:pPr>
              <a:lnSpc>
                <a:spcPct val="110000"/>
              </a:lnSpc>
            </a:pPr>
            <a:r>
              <a:rPr lang="uk-UA" sz="1600" dirty="0"/>
              <a:t>До </a:t>
            </a:r>
            <a:r>
              <a:rPr lang="uk-UA" sz="1600" b="1" dirty="0"/>
              <a:t>переваг</a:t>
            </a:r>
            <a:r>
              <a:rPr lang="uk-UA" sz="1600" dirty="0"/>
              <a:t> методу слід віднести можливість </a:t>
            </a:r>
            <a:r>
              <a:rPr lang="uk-UA" sz="1600" b="1" dirty="0"/>
              <a:t>дослідження бетону глибинних шарів.</a:t>
            </a:r>
          </a:p>
          <a:p>
            <a:pPr>
              <a:lnSpc>
                <a:spcPct val="110000"/>
              </a:lnSpc>
            </a:pPr>
            <a:r>
              <a:rPr lang="uk-UA" sz="1600" dirty="0"/>
              <a:t> до </a:t>
            </a:r>
            <a:r>
              <a:rPr lang="uk-UA" sz="1600" b="1" dirty="0" err="1"/>
              <a:t>складностей</a:t>
            </a:r>
            <a:r>
              <a:rPr lang="uk-UA" sz="1600" dirty="0"/>
              <a:t>:</a:t>
            </a:r>
          </a:p>
          <a:p>
            <a:pPr>
              <a:lnSpc>
                <a:spcPct val="110000"/>
              </a:lnSpc>
            </a:pPr>
            <a:r>
              <a:rPr lang="uk-UA" sz="1600" dirty="0"/>
              <a:t> визначенням місць дослідження конструкції в процесі її бетонування або пробиванням отворів,</a:t>
            </a:r>
          </a:p>
          <a:p>
            <a:pPr>
              <a:lnSpc>
                <a:spcPct val="110000"/>
              </a:lnSpc>
            </a:pPr>
            <a:r>
              <a:rPr lang="uk-UA" sz="1600" dirty="0"/>
              <a:t> застосуванням одноразових анкерів, </a:t>
            </a:r>
          </a:p>
          <a:p>
            <a:pPr>
              <a:lnSpc>
                <a:spcPct val="110000"/>
              </a:lnSpc>
            </a:pPr>
            <a:r>
              <a:rPr lang="uk-UA" sz="1600" dirty="0"/>
              <a:t>неможливістю визначати міцність тонкостінних конструкцій.</a:t>
            </a:r>
          </a:p>
        </p:txBody>
      </p:sp>
    </p:spTree>
    <p:extLst>
      <p:ext uri="{BB962C8B-B14F-4D97-AF65-F5344CB8AC3E}">
        <p14:creationId xmlns:p14="http://schemas.microsoft.com/office/powerpoint/2010/main" val="116800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A6A72F-9408-4EE8-AF4A-DCBF26854B54}"/>
              </a:ext>
            </a:extLst>
          </p:cNvPr>
          <p:cNvSpPr>
            <a:spLocks noGrp="1"/>
          </p:cNvSpPr>
          <p:nvPr>
            <p:ph type="title"/>
          </p:nvPr>
        </p:nvSpPr>
        <p:spPr>
          <a:xfrm>
            <a:off x="913773" y="119754"/>
            <a:ext cx="10364451" cy="984599"/>
          </a:xfrm>
        </p:spPr>
        <p:txBody>
          <a:bodyPr>
            <a:normAutofit fontScale="90000"/>
          </a:bodyPr>
          <a:lstStyle/>
          <a:p>
            <a:r>
              <a:rPr lang="uk-UA"/>
              <a:t>метод відриву від поверхні бетону дискіВ</a:t>
            </a:r>
          </a:p>
        </p:txBody>
      </p:sp>
      <p:sp>
        <p:nvSpPr>
          <p:cNvPr id="3" name="Місце для вмісту 2">
            <a:extLst>
              <a:ext uri="{FF2B5EF4-FFF2-40B4-BE49-F238E27FC236}">
                <a16:creationId xmlns:a16="http://schemas.microsoft.com/office/drawing/2014/main" xmlns="" id="{EC3AAF27-8611-4540-909D-D9C1749A0EA9}"/>
              </a:ext>
            </a:extLst>
          </p:cNvPr>
          <p:cNvSpPr>
            <a:spLocks noGrp="1"/>
          </p:cNvSpPr>
          <p:nvPr>
            <p:ph idx="1"/>
          </p:nvPr>
        </p:nvSpPr>
        <p:spPr>
          <a:xfrm>
            <a:off x="630067" y="931027"/>
            <a:ext cx="10931861" cy="3067395"/>
          </a:xfrm>
        </p:spPr>
        <p:txBody>
          <a:bodyPr>
            <a:normAutofit fontScale="85000" lnSpcReduction="10000"/>
          </a:bodyPr>
          <a:lstStyle/>
          <a:p>
            <a:r>
              <a:rPr lang="uk-UA" dirty="0"/>
              <a:t>на поверхню дослідного бетонного зразка за допомогою клею (наприклад епоксидного) прикріплюють металевий диск. Поверхня бетону повинна бути старанно оброблена, а міцність клейового шва - не меншою за міцність бетону на відрив. Недопустимі напливи клею за межами диску, для виключення цього явища навколо диску вкладається паперове кільце. Для забезпечення кріплення диска з конструкцією у процесі твердіння епоксидної смоли контур диска обмазується гіпсовим розчином, який ліквідується під час випробування.</a:t>
            </a:r>
          </a:p>
          <a:p>
            <a:r>
              <a:rPr lang="uk-UA" dirty="0"/>
              <a:t>Клас бетону визначають за градуйованою залежністю умовного напруження при відриві</a:t>
            </a:r>
          </a:p>
        </p:txBody>
      </p:sp>
      <p:pic>
        <p:nvPicPr>
          <p:cNvPr id="4" name="Рисунок 3">
            <a:extLst>
              <a:ext uri="{FF2B5EF4-FFF2-40B4-BE49-F238E27FC236}">
                <a16:creationId xmlns:a16="http://schemas.microsoft.com/office/drawing/2014/main" xmlns="" id="{42CB8171-0952-423A-992B-265892572A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1055" y="3465768"/>
            <a:ext cx="1961804" cy="2078916"/>
          </a:xfrm>
          <a:prstGeom prst="ellipse">
            <a:avLst/>
          </a:prstGeom>
          <a:ln>
            <a:noFill/>
          </a:ln>
          <a:effectLst>
            <a:softEdge rad="112500"/>
          </a:effectLst>
        </p:spPr>
      </p:pic>
      <p:pic>
        <p:nvPicPr>
          <p:cNvPr id="5" name="Рисунок 4">
            <a:extLst>
              <a:ext uri="{FF2B5EF4-FFF2-40B4-BE49-F238E27FC236}">
                <a16:creationId xmlns:a16="http://schemas.microsoft.com/office/drawing/2014/main" xmlns="" id="{0CD9D6F3-B98E-4C08-B322-AAD6F3FA83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29957" y="3537686"/>
            <a:ext cx="2078916" cy="2389287"/>
          </a:xfrm>
          <a:prstGeom prst="rect">
            <a:avLst/>
          </a:prstGeom>
        </p:spPr>
      </p:pic>
      <p:pic>
        <p:nvPicPr>
          <p:cNvPr id="6" name="Рисунок 5">
            <a:extLst>
              <a:ext uri="{FF2B5EF4-FFF2-40B4-BE49-F238E27FC236}">
                <a16:creationId xmlns:a16="http://schemas.microsoft.com/office/drawing/2014/main" xmlns="" id="{A3EB2DCC-468D-453E-9A6B-57FE85F7CF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71388" y="3473992"/>
            <a:ext cx="3276285" cy="2211134"/>
          </a:xfrm>
          <a:prstGeom prst="rect">
            <a:avLst/>
          </a:prstGeom>
        </p:spPr>
      </p:pic>
      <p:sp>
        <p:nvSpPr>
          <p:cNvPr id="8" name="TextBox 7">
            <a:extLst>
              <a:ext uri="{FF2B5EF4-FFF2-40B4-BE49-F238E27FC236}">
                <a16:creationId xmlns:a16="http://schemas.microsoft.com/office/drawing/2014/main" xmlns="" id="{7E7314DF-BC8F-49FC-9BBE-991B27B3CD1B}"/>
              </a:ext>
            </a:extLst>
          </p:cNvPr>
          <p:cNvSpPr txBox="1"/>
          <p:nvPr/>
        </p:nvSpPr>
        <p:spPr>
          <a:xfrm>
            <a:off x="5667287" y="6044593"/>
            <a:ext cx="6097554" cy="646331"/>
          </a:xfrm>
          <a:prstGeom prst="rect">
            <a:avLst/>
          </a:prstGeom>
          <a:noFill/>
        </p:spPr>
        <p:txBody>
          <a:bodyPr wrap="square">
            <a:spAutoFit/>
          </a:bodyPr>
          <a:lstStyle/>
          <a:p>
            <a:r>
              <a:rPr lang="uk-UA" dirty="0"/>
              <a:t>Навантаження здійснюють за допомогою гідравлічного приладу зі швидкістю не більше ніж 1 </a:t>
            </a:r>
            <a:r>
              <a:rPr lang="uk-UA" dirty="0" err="1"/>
              <a:t>кН</a:t>
            </a:r>
            <a:r>
              <a:rPr lang="uk-UA" dirty="0"/>
              <a:t>/с.</a:t>
            </a:r>
          </a:p>
        </p:txBody>
      </p:sp>
      <p:sp>
        <p:nvSpPr>
          <p:cNvPr id="10" name="TextBox 9">
            <a:extLst>
              <a:ext uri="{FF2B5EF4-FFF2-40B4-BE49-F238E27FC236}">
                <a16:creationId xmlns:a16="http://schemas.microsoft.com/office/drawing/2014/main" xmlns="" id="{FBFB68BE-9664-4EC1-9B3A-E41669A17517}"/>
              </a:ext>
            </a:extLst>
          </p:cNvPr>
          <p:cNvSpPr txBox="1"/>
          <p:nvPr/>
        </p:nvSpPr>
        <p:spPr>
          <a:xfrm>
            <a:off x="471894" y="4320560"/>
            <a:ext cx="6097384" cy="369332"/>
          </a:xfrm>
          <a:prstGeom prst="rect">
            <a:avLst/>
          </a:prstGeom>
          <a:noFill/>
        </p:spPr>
        <p:txBody>
          <a:bodyPr wrap="square">
            <a:spAutoFit/>
          </a:bodyPr>
          <a:lstStyle/>
          <a:p>
            <a:r>
              <a:rPr lang="ru-RU" dirty="0"/>
              <a:t>де F - сила </a:t>
            </a:r>
            <a:r>
              <a:rPr lang="ru-RU" dirty="0" err="1"/>
              <a:t>відриву</a:t>
            </a:r>
            <a:r>
              <a:rPr lang="ru-RU" dirty="0"/>
              <a:t>, d - </a:t>
            </a:r>
            <a:r>
              <a:rPr lang="ru-RU" dirty="0" err="1"/>
              <a:t>діаметр</a:t>
            </a:r>
            <a:r>
              <a:rPr lang="ru-RU" dirty="0"/>
              <a:t> диска.</a:t>
            </a:r>
            <a:endParaRPr lang="uk-UA" dirty="0"/>
          </a:p>
        </p:txBody>
      </p:sp>
      <p:pic>
        <p:nvPicPr>
          <p:cNvPr id="14" name="Рисунок 13">
            <a:extLst>
              <a:ext uri="{FF2B5EF4-FFF2-40B4-BE49-F238E27FC236}">
                <a16:creationId xmlns:a16="http://schemas.microsoft.com/office/drawing/2014/main" xmlns="" id="{2A6FE7E8-0602-4132-BB76-B6B9E04866FA}"/>
              </a:ext>
            </a:extLst>
          </p:cNvPr>
          <p:cNvPicPr>
            <a:picLocks noChangeAspect="1"/>
          </p:cNvPicPr>
          <p:nvPr/>
        </p:nvPicPr>
        <p:blipFill>
          <a:blip r:embed="rId5"/>
          <a:stretch>
            <a:fillRect/>
          </a:stretch>
        </p:blipFill>
        <p:spPr>
          <a:xfrm>
            <a:off x="2405099" y="3429000"/>
            <a:ext cx="1247775" cy="847725"/>
          </a:xfrm>
          <a:prstGeom prst="rect">
            <a:avLst/>
          </a:prstGeom>
        </p:spPr>
      </p:pic>
      <p:sp>
        <p:nvSpPr>
          <p:cNvPr id="18" name="TextBox 17">
            <a:extLst>
              <a:ext uri="{FF2B5EF4-FFF2-40B4-BE49-F238E27FC236}">
                <a16:creationId xmlns:a16="http://schemas.microsoft.com/office/drawing/2014/main" xmlns="" id="{0841F6F1-DFCF-424A-B492-F98F2B410C0D}"/>
              </a:ext>
            </a:extLst>
          </p:cNvPr>
          <p:cNvSpPr txBox="1"/>
          <p:nvPr/>
        </p:nvSpPr>
        <p:spPr>
          <a:xfrm>
            <a:off x="120144" y="4835197"/>
            <a:ext cx="5116482" cy="2031325"/>
          </a:xfrm>
          <a:prstGeom prst="rect">
            <a:avLst/>
          </a:prstGeom>
          <a:noFill/>
        </p:spPr>
        <p:txBody>
          <a:bodyPr wrap="square">
            <a:spAutoFit/>
          </a:bodyPr>
          <a:lstStyle/>
          <a:p>
            <a:r>
              <a:rPr lang="uk-UA" dirty="0"/>
              <a:t>В процесі випробування бетону способом відриву міцність ставиться в залежність від фізико-механічних властивостей поверхневого шару бетону, а вони мають дещо гірші фізико-механічні характеристики, ніж основна маса бетону. Це вносить похибки у процес визначення міцності (</a:t>
            </a:r>
            <a:r>
              <a:rPr lang="uk-UA" b="1" dirty="0"/>
              <a:t>хоча і в запас її</a:t>
            </a:r>
            <a:r>
              <a:rPr lang="uk-UA" dirty="0"/>
              <a:t>).</a:t>
            </a:r>
          </a:p>
        </p:txBody>
      </p:sp>
    </p:spTree>
    <p:extLst>
      <p:ext uri="{BB962C8B-B14F-4D97-AF65-F5344CB8AC3E}">
        <p14:creationId xmlns:p14="http://schemas.microsoft.com/office/powerpoint/2010/main" val="146541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D44739-301C-4DE5-B3E7-8C198C8070D8}"/>
              </a:ext>
            </a:extLst>
          </p:cNvPr>
          <p:cNvSpPr>
            <a:spLocks noGrp="1"/>
          </p:cNvSpPr>
          <p:nvPr>
            <p:ph type="title"/>
          </p:nvPr>
        </p:nvSpPr>
        <p:spPr>
          <a:xfrm>
            <a:off x="913774" y="352510"/>
            <a:ext cx="10364451" cy="578516"/>
          </a:xfrm>
        </p:spPr>
        <p:txBody>
          <a:bodyPr>
            <a:normAutofit fontScale="90000"/>
          </a:bodyPr>
          <a:lstStyle/>
          <a:p>
            <a:r>
              <a:rPr lang="uk-UA" dirty="0"/>
              <a:t>визначенні міцності бетону сколюванням </a:t>
            </a:r>
          </a:p>
        </p:txBody>
      </p:sp>
      <p:sp>
        <p:nvSpPr>
          <p:cNvPr id="3" name="Місце для вмісту 2">
            <a:extLst>
              <a:ext uri="{FF2B5EF4-FFF2-40B4-BE49-F238E27FC236}">
                <a16:creationId xmlns:a16="http://schemas.microsoft.com/office/drawing/2014/main" xmlns="" id="{A1C19D09-5B35-4E40-94EF-66A00ED9F448}"/>
              </a:ext>
            </a:extLst>
          </p:cNvPr>
          <p:cNvSpPr>
            <a:spLocks noGrp="1"/>
          </p:cNvSpPr>
          <p:nvPr>
            <p:ph idx="1"/>
          </p:nvPr>
        </p:nvSpPr>
        <p:spPr>
          <a:xfrm>
            <a:off x="830648" y="931026"/>
            <a:ext cx="10364452" cy="2285999"/>
          </a:xfrm>
        </p:spPr>
        <p:txBody>
          <a:bodyPr>
            <a:normAutofit fontScale="92500" lnSpcReduction="20000"/>
          </a:bodyPr>
          <a:lstStyle/>
          <a:p>
            <a:r>
              <a:rPr lang="uk-UA" dirty="0"/>
              <a:t>Глибина ділянки відколу дорівнює 20 мм, ширина сколювання 30 мм, а ребро пошкоджується на довжині 80...100 мм. Для отримання вірогідного результату необхідно взяти не менше двох (на сусідніх гранях конструкцій) даних випробувань та знайти середнє арифметичне, а за ним міцність бетону при стискові в залежності від сили сколювання ребра конструкції. При цьому слід користуватися градуйованою залежністю.</a:t>
            </a:r>
          </a:p>
        </p:txBody>
      </p:sp>
      <p:pic>
        <p:nvPicPr>
          <p:cNvPr id="5" name="Рисунок 4">
            <a:extLst>
              <a:ext uri="{FF2B5EF4-FFF2-40B4-BE49-F238E27FC236}">
                <a16:creationId xmlns:a16="http://schemas.microsoft.com/office/drawing/2014/main" xmlns="" id="{14AC909F-8A5C-4D1A-A941-C76DC5AFD5A1}"/>
              </a:ext>
            </a:extLst>
          </p:cNvPr>
          <p:cNvPicPr>
            <a:picLocks noChangeAspect="1"/>
          </p:cNvPicPr>
          <p:nvPr/>
        </p:nvPicPr>
        <p:blipFill>
          <a:blip r:embed="rId2"/>
          <a:stretch>
            <a:fillRect/>
          </a:stretch>
        </p:blipFill>
        <p:spPr>
          <a:xfrm>
            <a:off x="913774" y="3204991"/>
            <a:ext cx="3162300" cy="590550"/>
          </a:xfrm>
          <a:prstGeom prst="rect">
            <a:avLst/>
          </a:prstGeom>
        </p:spPr>
      </p:pic>
      <p:sp>
        <p:nvSpPr>
          <p:cNvPr id="7" name="TextBox 6">
            <a:extLst>
              <a:ext uri="{FF2B5EF4-FFF2-40B4-BE49-F238E27FC236}">
                <a16:creationId xmlns:a16="http://schemas.microsoft.com/office/drawing/2014/main" xmlns="" id="{89A57B91-43C2-4798-A337-0DCAA79D99CA}"/>
              </a:ext>
            </a:extLst>
          </p:cNvPr>
          <p:cNvSpPr txBox="1"/>
          <p:nvPr/>
        </p:nvSpPr>
        <p:spPr>
          <a:xfrm>
            <a:off x="480145" y="4145063"/>
            <a:ext cx="4316299" cy="2031325"/>
          </a:xfrm>
          <a:prstGeom prst="rect">
            <a:avLst/>
          </a:prstGeom>
          <a:noFill/>
        </p:spPr>
        <p:txBody>
          <a:bodyPr wrap="square">
            <a:spAutoFit/>
          </a:bodyPr>
          <a:lstStyle/>
          <a:p>
            <a:r>
              <a:rPr lang="uk-UA" dirty="0"/>
              <a:t>де </a:t>
            </a:r>
            <a:r>
              <a:rPr lang="en-US" dirty="0"/>
              <a:t>m - </a:t>
            </a:r>
            <a:r>
              <a:rPr lang="uk-UA" dirty="0"/>
              <a:t>коефіцієнт, що враховує розмір крупного заповнювача і приймається рівним 1 при крупнисті заповнювача менше ніж 20 мм; 1,05 - при крупнисті заповнювача від 20 до 30 мм і 1.1 - при крупнисті заповнювача від 30 до 40 мм; </a:t>
            </a:r>
            <a:r>
              <a:rPr lang="en-US" dirty="0"/>
              <a:t>P - </a:t>
            </a:r>
            <a:r>
              <a:rPr lang="uk-UA" dirty="0"/>
              <a:t>зусилля сколювання, </a:t>
            </a:r>
            <a:r>
              <a:rPr lang="uk-UA" dirty="0" err="1"/>
              <a:t>кН</a:t>
            </a:r>
            <a:r>
              <a:rPr lang="uk-UA" dirty="0"/>
              <a:t>.</a:t>
            </a:r>
          </a:p>
        </p:txBody>
      </p:sp>
      <p:pic>
        <p:nvPicPr>
          <p:cNvPr id="8" name="Рисунок 7">
            <a:extLst>
              <a:ext uri="{FF2B5EF4-FFF2-40B4-BE49-F238E27FC236}">
                <a16:creationId xmlns:a16="http://schemas.microsoft.com/office/drawing/2014/main" xmlns="" id="{03B3EF88-3603-4B5E-BE62-9B12BC3CCC1A}"/>
              </a:ext>
            </a:extLst>
          </p:cNvPr>
          <p:cNvPicPr>
            <a:picLocks noChangeAspect="1"/>
          </p:cNvPicPr>
          <p:nvPr/>
        </p:nvPicPr>
        <p:blipFill>
          <a:blip r:embed="rId3"/>
          <a:stretch>
            <a:fillRect/>
          </a:stretch>
        </p:blipFill>
        <p:spPr>
          <a:xfrm>
            <a:off x="5131496" y="4430666"/>
            <a:ext cx="3633807" cy="2074824"/>
          </a:xfrm>
          <a:prstGeom prst="rect">
            <a:avLst/>
          </a:prstGeom>
        </p:spPr>
      </p:pic>
      <p:pic>
        <p:nvPicPr>
          <p:cNvPr id="9" name="Рисунок 8">
            <a:extLst>
              <a:ext uri="{FF2B5EF4-FFF2-40B4-BE49-F238E27FC236}">
                <a16:creationId xmlns:a16="http://schemas.microsoft.com/office/drawing/2014/main" xmlns="" id="{FAA66F0E-C770-4B72-B5C7-CAEB10569A50}"/>
              </a:ext>
            </a:extLst>
          </p:cNvPr>
          <p:cNvPicPr>
            <a:picLocks noChangeAspect="1"/>
          </p:cNvPicPr>
          <p:nvPr/>
        </p:nvPicPr>
        <p:blipFill>
          <a:blip r:embed="rId4"/>
          <a:stretch>
            <a:fillRect/>
          </a:stretch>
        </p:blipFill>
        <p:spPr>
          <a:xfrm>
            <a:off x="8513377" y="2017839"/>
            <a:ext cx="2847975" cy="2524125"/>
          </a:xfrm>
          <a:prstGeom prst="rect">
            <a:avLst/>
          </a:prstGeom>
        </p:spPr>
      </p:pic>
      <p:pic>
        <p:nvPicPr>
          <p:cNvPr id="10" name="Рисунок 9">
            <a:extLst>
              <a:ext uri="{FF2B5EF4-FFF2-40B4-BE49-F238E27FC236}">
                <a16:creationId xmlns:a16="http://schemas.microsoft.com/office/drawing/2014/main" xmlns="" id="{253E8A01-B23C-4766-9440-A5B8CA6DCF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2348" y="4145062"/>
            <a:ext cx="2294062" cy="2524125"/>
          </a:xfrm>
          <a:prstGeom prst="rect">
            <a:avLst/>
          </a:prstGeom>
        </p:spPr>
      </p:pic>
    </p:spTree>
    <p:extLst>
      <p:ext uri="{BB962C8B-B14F-4D97-AF65-F5344CB8AC3E}">
        <p14:creationId xmlns:p14="http://schemas.microsoft.com/office/powerpoint/2010/main" val="1123016473"/>
      </p:ext>
    </p:extLst>
  </p:cSld>
  <p:clrMapOvr>
    <a:masterClrMapping/>
  </p:clrMapOvr>
</p:sld>
</file>

<file path=ppt/theme/theme1.xml><?xml version="1.0" encoding="utf-8"?>
<a:theme xmlns:a="http://schemas.openxmlformats.org/drawingml/2006/main" name="Краплинка">
  <a:themeElements>
    <a:clrScheme name="Краплинка">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раплинк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раплинка">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TM04033925[[fn=Краплинка]]</Template>
  <TotalTime>521</TotalTime>
  <Words>3484</Words>
  <Application>Microsoft Office PowerPoint</Application>
  <PresentationFormat>Довільний</PresentationFormat>
  <Paragraphs>137</Paragraphs>
  <Slides>37</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37</vt:i4>
      </vt:variant>
    </vt:vector>
  </HeadingPairs>
  <TitlesOfParts>
    <vt:vector size="38" baseType="lpstr">
      <vt:lpstr>Краплинка</vt:lpstr>
      <vt:lpstr>Неруйнівні методи дослідження будівельних конструкцій</vt:lpstr>
      <vt:lpstr>Неруйнівні методи випробувань, які мають певні переваги </vt:lpstr>
      <vt:lpstr>Поряд з вказаними перевагами неруйнівні методи мають недолік </vt:lpstr>
      <vt:lpstr>класифікації неруйнівних методів</vt:lpstr>
      <vt:lpstr>Механічні НЕРУЙНІВНІ методи випробування</vt:lpstr>
      <vt:lpstr>Метод висмикування</vt:lpstr>
      <vt:lpstr>Презентація PowerPoint</vt:lpstr>
      <vt:lpstr>метод відриву від поверхні бетону дискіВ</vt:lpstr>
      <vt:lpstr>визначенні міцності бетону сколюванням </vt:lpstr>
      <vt:lpstr>Метод пластичних деформацій</vt:lpstr>
      <vt:lpstr>Твердість за Брінелем (НВ), Віккерсом (HV)б Роквелом (HRC) визначають шляхом вдавлювання відповідного індентора  в тіло металу, що досліджується</vt:lpstr>
      <vt:lpstr>Міцність бетону в конструкції визначають ударним випробуванням (метод відбитка)</vt:lpstr>
      <vt:lpstr>молоток Фізделя, метод К.П.Кашкарова</vt:lpstr>
      <vt:lpstr>Метод пружного відскоку </vt:lpstr>
      <vt:lpstr>метод ударного імпульсу (метод використання одного відбитка)</vt:lpstr>
      <vt:lpstr>Акустичні методи побудовані на дослідженні характеру розповсюдження звуку в конструкційних матеріалах</vt:lpstr>
      <vt:lpstr>Існує ряд методів використання ультразвуку на практиці</vt:lpstr>
      <vt:lpstr>Ультразвукові коливання </vt:lpstr>
      <vt:lpstr>Презентація PowerPoint</vt:lpstr>
      <vt:lpstr>імпульсний ехо-метод (луна-метод). </vt:lpstr>
      <vt:lpstr>Резонансний метод </vt:lpstr>
      <vt:lpstr>Імпедансний метод </vt:lpstr>
      <vt:lpstr>метод акустичної емісіЇ</vt:lpstr>
      <vt:lpstr>Презентація PowerPoint</vt:lpstr>
      <vt:lpstr>Радіаційні методи</vt:lpstr>
      <vt:lpstr>Презентація PowerPoint</vt:lpstr>
      <vt:lpstr>Радіоскопічний спосіб </vt:lpstr>
      <vt:lpstr>Радіометричний спосіб </vt:lpstr>
      <vt:lpstr>Ксерографічний метод </vt:lpstr>
      <vt:lpstr>Метод швидких нейтронів</vt:lpstr>
      <vt:lpstr>Магнітні методи (магнітопорошковий, магнітографічний, ферозондовий, пондемоторний)</vt:lpstr>
      <vt:lpstr>Магнітопорошковий метод </vt:lpstr>
      <vt:lpstr>Магнітографічний метод</vt:lpstr>
      <vt:lpstr>Ферозондовий метод </vt:lpstr>
      <vt:lpstr>Пондемоторний метод</vt:lpstr>
      <vt:lpstr>Інфрачервона дефектоскопія</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Неруйнівні методи дослідження будівельних конструкцій</dc:title>
  <dc:creator>1</dc:creator>
  <cp:lastModifiedBy>Oleg Fesenko</cp:lastModifiedBy>
  <cp:revision>42</cp:revision>
  <dcterms:created xsi:type="dcterms:W3CDTF">2021-03-10T20:14:48Z</dcterms:created>
  <dcterms:modified xsi:type="dcterms:W3CDTF">2023-02-22T08:15:56Z</dcterms:modified>
</cp:coreProperties>
</file>