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8"/>
  </p:notesMasterIdLst>
  <p:sldIdLst>
    <p:sldId id="256" r:id="rId2"/>
    <p:sldId id="257" r:id="rId3"/>
    <p:sldId id="258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5" r:id="rId12"/>
    <p:sldId id="287" r:id="rId13"/>
    <p:sldId id="288" r:id="rId14"/>
    <p:sldId id="289" r:id="rId15"/>
    <p:sldId id="290" r:id="rId16"/>
    <p:sldId id="291" r:id="rId17"/>
    <p:sldId id="294" r:id="rId18"/>
    <p:sldId id="295" r:id="rId19"/>
    <p:sldId id="296" r:id="rId20"/>
    <p:sldId id="297" r:id="rId21"/>
    <p:sldId id="299" r:id="rId22"/>
    <p:sldId id="300" r:id="rId23"/>
    <p:sldId id="298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7F39898-BC81-4620-83B7-C19A4AB1716B}">
          <p14:sldIdLst>
            <p14:sldId id="256"/>
            <p14:sldId id="257"/>
            <p14:sldId id="25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  <p14:sldId id="290"/>
            <p14:sldId id="291"/>
            <p14:sldId id="294"/>
            <p14:sldId id="295"/>
            <p14:sldId id="296"/>
            <p14:sldId id="297"/>
            <p14:sldId id="299"/>
            <p14:sldId id="300"/>
            <p14:sldId id="298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7D4F5-66E5-4BD8-81B1-828E310512D1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EF345F88-A230-4934-9139-5662F996EC47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шосейнi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залiзничнi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шляхи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2A04640-C44F-4939-BA13-5990CCCD5A65}" type="parTrans" cxnId="{CA38B23E-59FB-478F-9A75-BC51B94B4568}">
      <dgm:prSet/>
      <dgm:spPr/>
      <dgm:t>
        <a:bodyPr/>
        <a:lstStyle/>
        <a:p>
          <a:endParaRPr lang="ru-RU"/>
        </a:p>
      </dgm:t>
    </dgm:pt>
    <dgm:pt modelId="{9AEF06D0-A7B6-46B7-8EDB-895A83AB069F}" type="sibTrans" cxnId="{CA38B23E-59FB-478F-9A75-BC51B94B4568}">
      <dgm:prSet/>
      <dgm:spPr/>
      <dgm:t>
        <a:bodyPr/>
        <a:lstStyle/>
        <a:p>
          <a:endParaRPr lang="ru-RU"/>
        </a:p>
      </dgm:t>
    </dgm:pt>
    <dgm:pt modelId="{50B6F9B4-1E7F-4432-B71F-1A7C660CA60F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лiнiї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електропередач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6AD9A8A-DCD0-4156-B16E-2703F136EE50}" type="parTrans" cxnId="{61A39FAE-FDD3-45AF-94F1-246A80058565}">
      <dgm:prSet/>
      <dgm:spPr/>
      <dgm:t>
        <a:bodyPr/>
        <a:lstStyle/>
        <a:p>
          <a:endParaRPr lang="ru-RU"/>
        </a:p>
      </dgm:t>
    </dgm:pt>
    <dgm:pt modelId="{B29B3EE0-0A04-44E5-BC7B-24989942FC7E}" type="sibTrans" cxnId="{61A39FAE-FDD3-45AF-94F1-246A80058565}">
      <dgm:prSet/>
      <dgm:spPr/>
      <dgm:t>
        <a:bodyPr/>
        <a:lstStyle/>
        <a:p>
          <a:endParaRPr lang="ru-RU"/>
        </a:p>
      </dgm:t>
    </dgm:pt>
    <dgm:pt modelId="{66E91782-429F-4632-A046-2FA5949F4407}">
      <dgm:prSet phldrT="[Текст]"/>
      <dgm:spPr/>
      <dgm:t>
        <a:bodyPr/>
        <a:lstStyle/>
        <a:p>
          <a:r>
            <a:rPr lang="ru-RU" dirty="0" err="1" smtClean="0"/>
            <a:t>лiсовi</a:t>
          </a:r>
          <a:r>
            <a:rPr lang="ru-RU" dirty="0" smtClean="0"/>
            <a:t> й </a:t>
          </a:r>
          <a:r>
            <a:rPr lang="ru-RU" dirty="0" err="1" smtClean="0"/>
            <a:t>парковi</a:t>
          </a:r>
          <a:r>
            <a:rPr lang="ru-RU" dirty="0" smtClean="0"/>
            <a:t> </a:t>
          </a:r>
          <a:r>
            <a:rPr lang="ru-RU" dirty="0" err="1" smtClean="0"/>
            <a:t>масиви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6E67A8C-D969-4601-8C07-868476AE0AC1}" type="parTrans" cxnId="{B313FE0F-2E34-4BAB-9EA9-79DBAF0BAED8}">
      <dgm:prSet/>
      <dgm:spPr/>
      <dgm:t>
        <a:bodyPr/>
        <a:lstStyle/>
        <a:p>
          <a:endParaRPr lang="ru-RU"/>
        </a:p>
      </dgm:t>
    </dgm:pt>
    <dgm:pt modelId="{C043C1CE-3088-4F4A-9F87-308BB023DBF4}" type="sibTrans" cxnId="{B313FE0F-2E34-4BAB-9EA9-79DBAF0BAED8}">
      <dgm:prSet/>
      <dgm:spPr/>
      <dgm:t>
        <a:bodyPr/>
        <a:lstStyle/>
        <a:p>
          <a:endParaRPr lang="ru-RU"/>
        </a:p>
      </dgm:t>
    </dgm:pt>
    <dgm:pt modelId="{DB1097CE-B5AD-4A8C-93F0-F4A3AEEC6B27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населенi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пункти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AD8DCD5-BA8A-47AF-BA9C-EAC141D579E6}" type="parTrans" cxnId="{81728467-C1D4-47D0-AF63-E570322B9547}">
      <dgm:prSet/>
      <dgm:spPr/>
      <dgm:t>
        <a:bodyPr/>
        <a:lstStyle/>
        <a:p>
          <a:endParaRPr lang="ru-RU"/>
        </a:p>
      </dgm:t>
    </dgm:pt>
    <dgm:pt modelId="{E30F7C56-3A89-45BA-8BC5-414FE6B0C54B}" type="sibTrans" cxnId="{81728467-C1D4-47D0-AF63-E570322B9547}">
      <dgm:prSet/>
      <dgm:spPr/>
      <dgm:t>
        <a:bodyPr/>
        <a:lstStyle/>
        <a:p>
          <a:endParaRPr lang="ru-RU"/>
        </a:p>
      </dgm:t>
    </dgm:pt>
    <dgm:pt modelId="{71A306D8-E7B2-4519-87A3-B5723148F93E}">
      <dgm:prSet phldrT="[Текст]"/>
      <dgm:spPr/>
      <dgm:t>
        <a:bodyPr/>
        <a:lstStyle/>
        <a:p>
          <a:r>
            <a:rPr lang="ru-RU" dirty="0" err="1" smtClean="0">
              <a:latin typeface="Times New Roman" pitchFamily="18" charset="0"/>
              <a:cs typeface="Times New Roman" pitchFamily="18" charset="0"/>
            </a:rPr>
            <a:t>iнші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комунiкацiї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9FBE43E-38CC-4386-968A-3A449C51AEA6}" type="parTrans" cxnId="{7D3D9F1B-2A7E-41D1-A7C6-4088C263E17D}">
      <dgm:prSet/>
      <dgm:spPr/>
      <dgm:t>
        <a:bodyPr/>
        <a:lstStyle/>
        <a:p>
          <a:endParaRPr lang="ru-RU"/>
        </a:p>
      </dgm:t>
    </dgm:pt>
    <dgm:pt modelId="{EA009B3E-2260-4CE9-9ADD-7E4B9DDEFCE8}" type="sibTrans" cxnId="{7D3D9F1B-2A7E-41D1-A7C6-4088C263E17D}">
      <dgm:prSet/>
      <dgm:spPr/>
      <dgm:t>
        <a:bodyPr/>
        <a:lstStyle/>
        <a:p>
          <a:endParaRPr lang="ru-RU"/>
        </a:p>
      </dgm:t>
    </dgm:pt>
    <dgm:pt modelId="{33C17B73-4DF5-45D5-ACFB-C28258187ACB}" type="pres">
      <dgm:prSet presAssocID="{4387D4F5-66E5-4BD8-81B1-828E310512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DF5E3-D45B-42EE-A4E3-20E207952ED1}" type="pres">
      <dgm:prSet presAssocID="{EF345F88-A230-4934-9139-5662F996EC4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84F1-9AC2-4950-A1C6-A8FEA45E82DA}" type="pres">
      <dgm:prSet presAssocID="{9AEF06D0-A7B6-46B7-8EDB-895A83AB069F}" presName="spacer" presStyleCnt="0"/>
      <dgm:spPr/>
    </dgm:pt>
    <dgm:pt modelId="{7D39495F-5D85-436F-8C02-2C8E10419CA8}" type="pres">
      <dgm:prSet presAssocID="{50B6F9B4-1E7F-4432-B71F-1A7C660CA60F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F8147-8933-413B-A435-FBC187013AF6}" type="pres">
      <dgm:prSet presAssocID="{B29B3EE0-0A04-44E5-BC7B-24989942FC7E}" presName="spacer" presStyleCnt="0"/>
      <dgm:spPr/>
    </dgm:pt>
    <dgm:pt modelId="{2A56A02E-77B1-4E5F-A59F-4867EF428AF1}" type="pres">
      <dgm:prSet presAssocID="{66E91782-429F-4632-A046-2FA5949F440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494AF-ADCA-4C57-B226-5436DF695AE6}" type="pres">
      <dgm:prSet presAssocID="{C043C1CE-3088-4F4A-9F87-308BB023DBF4}" presName="spacer" presStyleCnt="0"/>
      <dgm:spPr/>
    </dgm:pt>
    <dgm:pt modelId="{8F3E0B0D-DA7A-448D-B57D-BD0EE6ED5FE6}" type="pres">
      <dgm:prSet presAssocID="{DB1097CE-B5AD-4A8C-93F0-F4A3AEEC6B2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0124BE-9C70-4593-81DE-73D4C0868084}" type="pres">
      <dgm:prSet presAssocID="{E30F7C56-3A89-45BA-8BC5-414FE6B0C54B}" presName="spacer" presStyleCnt="0"/>
      <dgm:spPr/>
    </dgm:pt>
    <dgm:pt modelId="{0484412E-3D76-4DB5-B25F-AB94DD6504D4}" type="pres">
      <dgm:prSet presAssocID="{71A306D8-E7B2-4519-87A3-B5723148F93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8B23E-59FB-478F-9A75-BC51B94B4568}" srcId="{4387D4F5-66E5-4BD8-81B1-828E310512D1}" destId="{EF345F88-A230-4934-9139-5662F996EC47}" srcOrd="0" destOrd="0" parTransId="{62A04640-C44F-4939-BA13-5990CCCD5A65}" sibTransId="{9AEF06D0-A7B6-46B7-8EDB-895A83AB069F}"/>
    <dgm:cxn modelId="{B313FE0F-2E34-4BAB-9EA9-79DBAF0BAED8}" srcId="{4387D4F5-66E5-4BD8-81B1-828E310512D1}" destId="{66E91782-429F-4632-A046-2FA5949F4407}" srcOrd="2" destOrd="0" parTransId="{46E67A8C-D969-4601-8C07-868476AE0AC1}" sibTransId="{C043C1CE-3088-4F4A-9F87-308BB023DBF4}"/>
    <dgm:cxn modelId="{F9643DF5-EEB4-40FA-BE2A-972937D828D6}" type="presOf" srcId="{DB1097CE-B5AD-4A8C-93F0-F4A3AEEC6B27}" destId="{8F3E0B0D-DA7A-448D-B57D-BD0EE6ED5FE6}" srcOrd="0" destOrd="0" presId="urn:microsoft.com/office/officeart/2005/8/layout/vList2"/>
    <dgm:cxn modelId="{916CD138-E156-4FD4-9CC7-31B08B582617}" type="presOf" srcId="{66E91782-429F-4632-A046-2FA5949F4407}" destId="{2A56A02E-77B1-4E5F-A59F-4867EF428AF1}" srcOrd="0" destOrd="0" presId="urn:microsoft.com/office/officeart/2005/8/layout/vList2"/>
    <dgm:cxn modelId="{61A39FAE-FDD3-45AF-94F1-246A80058565}" srcId="{4387D4F5-66E5-4BD8-81B1-828E310512D1}" destId="{50B6F9B4-1E7F-4432-B71F-1A7C660CA60F}" srcOrd="1" destOrd="0" parTransId="{06AD9A8A-DCD0-4156-B16E-2703F136EE50}" sibTransId="{B29B3EE0-0A04-44E5-BC7B-24989942FC7E}"/>
    <dgm:cxn modelId="{81728467-C1D4-47D0-AF63-E570322B9547}" srcId="{4387D4F5-66E5-4BD8-81B1-828E310512D1}" destId="{DB1097CE-B5AD-4A8C-93F0-F4A3AEEC6B27}" srcOrd="3" destOrd="0" parTransId="{DAD8DCD5-BA8A-47AF-BA9C-EAC141D579E6}" sibTransId="{E30F7C56-3A89-45BA-8BC5-414FE6B0C54B}"/>
    <dgm:cxn modelId="{4A478334-DA48-4315-AF88-C0A0A1A34111}" type="presOf" srcId="{EF345F88-A230-4934-9139-5662F996EC47}" destId="{059DF5E3-D45B-42EE-A4E3-20E207952ED1}" srcOrd="0" destOrd="0" presId="urn:microsoft.com/office/officeart/2005/8/layout/vList2"/>
    <dgm:cxn modelId="{7D3D9F1B-2A7E-41D1-A7C6-4088C263E17D}" srcId="{4387D4F5-66E5-4BD8-81B1-828E310512D1}" destId="{71A306D8-E7B2-4519-87A3-B5723148F93E}" srcOrd="4" destOrd="0" parTransId="{C9FBE43E-38CC-4386-968A-3A449C51AEA6}" sibTransId="{EA009B3E-2260-4CE9-9ADD-7E4B9DDEFCE8}"/>
    <dgm:cxn modelId="{8147152B-3C59-49A4-845E-29B3EDD65680}" type="presOf" srcId="{50B6F9B4-1E7F-4432-B71F-1A7C660CA60F}" destId="{7D39495F-5D85-436F-8C02-2C8E10419CA8}" srcOrd="0" destOrd="0" presId="urn:microsoft.com/office/officeart/2005/8/layout/vList2"/>
    <dgm:cxn modelId="{0D06E790-8975-44ED-AFF8-1E36FFD156A7}" type="presOf" srcId="{71A306D8-E7B2-4519-87A3-B5723148F93E}" destId="{0484412E-3D76-4DB5-B25F-AB94DD6504D4}" srcOrd="0" destOrd="0" presId="urn:microsoft.com/office/officeart/2005/8/layout/vList2"/>
    <dgm:cxn modelId="{73A98E50-0F0C-4C33-9B10-E77DFE84AE42}" type="presOf" srcId="{4387D4F5-66E5-4BD8-81B1-828E310512D1}" destId="{33C17B73-4DF5-45D5-ACFB-C28258187ACB}" srcOrd="0" destOrd="0" presId="urn:microsoft.com/office/officeart/2005/8/layout/vList2"/>
    <dgm:cxn modelId="{A3625B11-9E4D-4CFF-9106-7B9F86B55150}" type="presParOf" srcId="{33C17B73-4DF5-45D5-ACFB-C28258187ACB}" destId="{059DF5E3-D45B-42EE-A4E3-20E207952ED1}" srcOrd="0" destOrd="0" presId="urn:microsoft.com/office/officeart/2005/8/layout/vList2"/>
    <dgm:cxn modelId="{611AA30E-1A54-4FC0-BBEB-73DF280FE1DA}" type="presParOf" srcId="{33C17B73-4DF5-45D5-ACFB-C28258187ACB}" destId="{2AB584F1-9AC2-4950-A1C6-A8FEA45E82DA}" srcOrd="1" destOrd="0" presId="urn:microsoft.com/office/officeart/2005/8/layout/vList2"/>
    <dgm:cxn modelId="{390CF220-FAC4-4E4F-A139-76FBCE4FA121}" type="presParOf" srcId="{33C17B73-4DF5-45D5-ACFB-C28258187ACB}" destId="{7D39495F-5D85-436F-8C02-2C8E10419CA8}" srcOrd="2" destOrd="0" presId="urn:microsoft.com/office/officeart/2005/8/layout/vList2"/>
    <dgm:cxn modelId="{3013BC4F-6BAA-4DE0-8391-AE4C3B67CCF1}" type="presParOf" srcId="{33C17B73-4DF5-45D5-ACFB-C28258187ACB}" destId="{A76F8147-8933-413B-A435-FBC187013AF6}" srcOrd="3" destOrd="0" presId="urn:microsoft.com/office/officeart/2005/8/layout/vList2"/>
    <dgm:cxn modelId="{C2D29E8C-3A55-4D23-A0C0-5A4F17F0621D}" type="presParOf" srcId="{33C17B73-4DF5-45D5-ACFB-C28258187ACB}" destId="{2A56A02E-77B1-4E5F-A59F-4867EF428AF1}" srcOrd="4" destOrd="0" presId="urn:microsoft.com/office/officeart/2005/8/layout/vList2"/>
    <dgm:cxn modelId="{0B2A0F94-4DD6-4F90-991E-5FDF7265ED1A}" type="presParOf" srcId="{33C17B73-4DF5-45D5-ACFB-C28258187ACB}" destId="{B7F494AF-ADCA-4C57-B226-5436DF695AE6}" srcOrd="5" destOrd="0" presId="urn:microsoft.com/office/officeart/2005/8/layout/vList2"/>
    <dgm:cxn modelId="{AF66E182-BC64-41EF-B377-F8B8BE09AFCE}" type="presParOf" srcId="{33C17B73-4DF5-45D5-ACFB-C28258187ACB}" destId="{8F3E0B0D-DA7A-448D-B57D-BD0EE6ED5FE6}" srcOrd="6" destOrd="0" presId="urn:microsoft.com/office/officeart/2005/8/layout/vList2"/>
    <dgm:cxn modelId="{6F0CF308-C889-4787-8F52-0A99FF23789E}" type="presParOf" srcId="{33C17B73-4DF5-45D5-ACFB-C28258187ACB}" destId="{210124BE-9C70-4593-81DE-73D4C0868084}" srcOrd="7" destOrd="0" presId="urn:microsoft.com/office/officeart/2005/8/layout/vList2"/>
    <dgm:cxn modelId="{52EF0708-3936-4DD4-BED4-4B894E86359C}" type="presParOf" srcId="{33C17B73-4DF5-45D5-ACFB-C28258187ACB}" destId="{0484412E-3D76-4DB5-B25F-AB94DD6504D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DF5E3-D45B-42EE-A4E3-20E207952ED1}">
      <dsp:nvSpPr>
        <dsp:cNvPr id="0" name=""/>
        <dsp:cNvSpPr/>
      </dsp:nvSpPr>
      <dsp:spPr>
        <a:xfrm>
          <a:off x="0" y="2654"/>
          <a:ext cx="8229600" cy="530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шосейнi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i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залiзничнi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шляхи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28570"/>
        <a:ext cx="8177768" cy="479055"/>
      </dsp:txXfrm>
    </dsp:sp>
    <dsp:sp modelId="{7D39495F-5D85-436F-8C02-2C8E10419CA8}">
      <dsp:nvSpPr>
        <dsp:cNvPr id="0" name=""/>
        <dsp:cNvSpPr/>
      </dsp:nvSpPr>
      <dsp:spPr>
        <a:xfrm>
          <a:off x="0" y="596902"/>
          <a:ext cx="8229600" cy="530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лiнiї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електропередач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622818"/>
        <a:ext cx="8177768" cy="479055"/>
      </dsp:txXfrm>
    </dsp:sp>
    <dsp:sp modelId="{2A56A02E-77B1-4E5F-A59F-4867EF428AF1}">
      <dsp:nvSpPr>
        <dsp:cNvPr id="0" name=""/>
        <dsp:cNvSpPr/>
      </dsp:nvSpPr>
      <dsp:spPr>
        <a:xfrm>
          <a:off x="0" y="1191149"/>
          <a:ext cx="8229600" cy="530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лiсовi</a:t>
          </a:r>
          <a:r>
            <a:rPr lang="ru-RU" sz="2200" kern="1200" dirty="0" smtClean="0"/>
            <a:t> й </a:t>
          </a:r>
          <a:r>
            <a:rPr lang="ru-RU" sz="2200" kern="1200" dirty="0" err="1" smtClean="0"/>
            <a:t>парковi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масиви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1217065"/>
        <a:ext cx="8177768" cy="479055"/>
      </dsp:txXfrm>
    </dsp:sp>
    <dsp:sp modelId="{8F3E0B0D-DA7A-448D-B57D-BD0EE6ED5FE6}">
      <dsp:nvSpPr>
        <dsp:cNvPr id="0" name=""/>
        <dsp:cNvSpPr/>
      </dsp:nvSpPr>
      <dsp:spPr>
        <a:xfrm>
          <a:off x="0" y="1785397"/>
          <a:ext cx="8229600" cy="530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населенi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пункти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1811313"/>
        <a:ext cx="8177768" cy="479055"/>
      </dsp:txXfrm>
    </dsp:sp>
    <dsp:sp modelId="{0484412E-3D76-4DB5-B25F-AB94DD6504D4}">
      <dsp:nvSpPr>
        <dsp:cNvPr id="0" name=""/>
        <dsp:cNvSpPr/>
      </dsp:nvSpPr>
      <dsp:spPr>
        <a:xfrm>
          <a:off x="0" y="2379644"/>
          <a:ext cx="8229600" cy="53088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iнші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200" kern="1200" dirty="0" err="1" smtClean="0">
              <a:latin typeface="Times New Roman" pitchFamily="18" charset="0"/>
              <a:cs typeface="Times New Roman" pitchFamily="18" charset="0"/>
            </a:rPr>
            <a:t>комунiкацiї</a:t>
          </a:r>
          <a:endParaRPr lang="ru-RU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16" y="2405560"/>
        <a:ext cx="8177768" cy="479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15283-0592-4F35-BE88-13240BEF0BBD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BAE257-33A0-4ECA-8896-566C88F0E0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55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64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0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03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764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3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745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19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96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4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94736-E191-4CE6-B0F4-A7A1465AB427}" type="datetimeFigureOut">
              <a:rPr lang="ru-RU" smtClean="0"/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24494-25DF-43B5-95A2-F1A74599DA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05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ergy-gis.com/lib/Yzr.pd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6000"/>
                <a:shade val="100000"/>
                <a:alpha val="100000"/>
                <a:satMod val="180000"/>
              </a:schemeClr>
            </a:gs>
            <a:gs pos="41000">
              <a:schemeClr val="bg2">
                <a:tint val="100000"/>
                <a:shade val="100000"/>
                <a:alpha val="100000"/>
                <a:satMod val="150000"/>
              </a:schemeClr>
            </a:gs>
            <a:gs pos="100000">
              <a:schemeClr val="bg2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1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практичного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ескізного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ґрунтозахисно-меліоративної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аґроландшафту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6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Третій 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тап 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пiдроздiлення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земель на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вздовжсхиловi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сектори i проектування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протиерозiйного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оснащення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вздовжсхилових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ланок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стоковiдвiдної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iнфраструктури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АЛ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етап охоплює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обидв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схилов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крозони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В </a:t>
            </a: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може виконуватися одночасно з другим етапом, бо його результати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корисн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для уточнення меж власне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плакорного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дтипу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сцевост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(м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крозони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проектування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водозатримного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вала-дороги вздовж ц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єї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меж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822960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земель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вздовжсхилов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йснюється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перетворити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ц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схилов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блоки контурно-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смугових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таких рубеж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належать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зован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виположен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яри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ярки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найб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льш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масов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елементи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вздовжсхилового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розчленування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улоговини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стоку 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зноман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тної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морфолог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ї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вираженост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45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Емпiрично-практичний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шлях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поступового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надiйного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улоговин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стоку: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екультивацiйне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засипання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тальвегових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розмивiв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вирiвнювання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притальвегових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смуг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iнтенсивне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залуження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великою нормою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висiву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внесенням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добрив,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i з поливом.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Ретельний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догляд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створеним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травостоєм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змиву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розмиву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нерозорюваних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схилiв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улоговини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схили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перетинатися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ерозiйно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безпечним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хилом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стоковiдвiдними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спорудами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залуження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схилiв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02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каскадiв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протиерозiйних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ставкiв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починаючи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мiлководного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лиману перед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водозатримним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валом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мiкрозоною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А),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замiсть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швидкого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проходження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стоку будь-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iнтенсивностi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улоговини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безпечне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перетiкання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води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iз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ставка в ставок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спостерiгалося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би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тiльки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пiсля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виповнення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Залiс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ення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штучним або природним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шляхом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вздовжсхиловi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ланки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стоковiдвiдної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iнфраструктури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мiсцями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розташування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елементiв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польових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дорiг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мають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забезпечува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доступ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РД з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флангiв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Якщо на схил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є ц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антропогенн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рубеж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наприклад, дороги з твердим покриттям, уздовж них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 теж створити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вздовжсхилов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ланки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стоков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дної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нфраструктури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Якщо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ширина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субсектор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в» 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ж улоговинами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кроулоговинами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менша, 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ж допустима ефективна довжина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агрегат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в, це 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одн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єю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ознак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схилового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пасовищного 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дтипу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сцевост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 пост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йним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залуженням, що не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виключає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необх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дност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протиероз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йного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облаштування цих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улоговин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лiнiй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вiдведення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стоку в таких РД в оптимальному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вiдповiдно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350-500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вiдстань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мiж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природними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антропогенними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вздовжсхиловими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рубежами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бiльша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мiж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ними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слiд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подiлити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два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вздовжсхиловi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сектори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6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цiєї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стоковiдвiднi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рубежi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матимуть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меншу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кривизну,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нiж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горизонталi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рельєфу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оптимiзує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конфiгурацiю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РД,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iнодi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навiть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наближає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прямолiнiйних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Четвертий етап </a:t>
            </a:r>
            <a:endParaRPr lang="uk-UA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контурно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-смугове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структурування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вздовжсхилових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секторiв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Видiлення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органiзацiйних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i ГЗ‑М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мiкрозон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вздовжсхилових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секторiв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має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допомiжний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«консультативний»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характер</a:t>
            </a:r>
          </a:p>
          <a:p>
            <a:pPr marL="0" indent="0">
              <a:buNone/>
            </a:pP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Замiсть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їхнiх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    уявних   меж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iзогеоклiн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натурi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реалiзуються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закрiплюються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за допомогою ЗПД)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межi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окремих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контурно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-смугових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РД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4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Орна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модифiкацiя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контурно-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смугового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вздовжсхилових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секторiв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мiкрозонi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Тiльки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ПЗС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ландшафтно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стабiльне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взагалi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iснування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контурно-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смугової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просторової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структури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</a:t>
            </a:r>
          </a:p>
        </p:txBody>
      </p:sp>
    </p:spTree>
    <p:extLst>
      <p:ext uri="{BB962C8B-B14F-4D97-AF65-F5344CB8AC3E}">
        <p14:creationId xmlns:p14="http://schemas.microsoft.com/office/powerpoint/2010/main" val="1474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територ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ї 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земельн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масиви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об'єкти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проектування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Плакорний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просапний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пiдтип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мiсцевостi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мiкрозона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А)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Розподіл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схилових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земель на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вздовжсхилов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сектори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протиероз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йне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оснащення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стоков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дної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нфраструктури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агроландшафту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Контурно-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смугове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структурування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вздовжсхилових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секторiв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5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Функцiя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тимчасового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затримання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поверхнi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грунту,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ерозiйно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вiдведенням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непоглинених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грунтом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надлишкiв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стоковiдвiдний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нанорельєф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паралельний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контурним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стоковiдвiдним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Функцiя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перехоплення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вздовжсхилового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стоку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ерозiйно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безпечного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вiдведення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контурному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напрямi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покладається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дi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ючі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лiнiйних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стоковiдвiдних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земляних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оруд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3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Вздовжсхиловi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сектори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опуклий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поперечний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профiль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Стоковiдвiдний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трасування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поперечносхилових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меж РД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зменшує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кривизну горизонталей,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їхня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кривизна мала,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межi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РД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близькі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прямолiнiйних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навiть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прямолiнiйними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90872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ж кривизна горизонталей велика, часто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необхiднiсть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регулярного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коректуючих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клинiв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контурно-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смугової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вздовж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вздовжсхилової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осi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сектора, де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вiдстань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мiж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горизонталями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найширша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навiть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РД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немалої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площi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непаралельними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межами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42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Запропонована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посл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довн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сть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етап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в проектування (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реал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ї) ГЗ‑М просторової структури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дь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дкриває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перспективи поступового виконання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агроландшафтної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реорган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зац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ї земель у 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й же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посл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довност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безпосередньо за 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еск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3600" dirty="0" err="1">
                <a:latin typeface="Times New Roman" pitchFamily="18" charset="0"/>
                <a:cs typeface="Times New Roman" pitchFamily="18" charset="0"/>
              </a:rPr>
              <a:t>зним</a:t>
            </a:r>
            <a:r>
              <a:rPr lang="uk-UA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проектом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0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fontScale="62500" lnSpcReduction="20000"/>
          </a:bodyPr>
          <a:lstStyle/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500" dirty="0" err="1"/>
              <a:t>Проектування</a:t>
            </a:r>
            <a:r>
              <a:rPr lang="ru-RU" sz="4500" dirty="0"/>
              <a:t> </a:t>
            </a:r>
            <a:r>
              <a:rPr lang="ru-RU" sz="4500" dirty="0" err="1"/>
              <a:t>має</a:t>
            </a:r>
            <a:r>
              <a:rPr lang="ru-RU" sz="4500" dirty="0"/>
              <a:t> </a:t>
            </a:r>
            <a:r>
              <a:rPr lang="ru-RU" sz="4500" dirty="0" err="1"/>
              <a:t>грунтуватися</a:t>
            </a:r>
            <a:r>
              <a:rPr lang="ru-RU" sz="4500" dirty="0"/>
              <a:t> на </a:t>
            </a:r>
            <a:r>
              <a:rPr lang="ru-RU" sz="4500" dirty="0" err="1"/>
              <a:t>єдиних</a:t>
            </a:r>
            <a:r>
              <a:rPr lang="ru-RU" sz="4500" dirty="0"/>
              <a:t> </a:t>
            </a:r>
            <a:r>
              <a:rPr lang="ru-RU" sz="4500" dirty="0" err="1"/>
              <a:t>методологiчних</a:t>
            </a:r>
            <a:r>
              <a:rPr lang="ru-RU" sz="4500" dirty="0"/>
              <a:t> принципах</a:t>
            </a:r>
            <a:r>
              <a:rPr lang="ru-RU" sz="4500" dirty="0" smtClean="0"/>
              <a:t>. </a:t>
            </a:r>
            <a:r>
              <a:rPr lang="ru-RU" sz="4500" dirty="0" err="1" smtClean="0"/>
              <a:t>Ця</a:t>
            </a:r>
            <a:r>
              <a:rPr lang="ru-RU" sz="4500" dirty="0" smtClean="0"/>
              <a:t> </a:t>
            </a:r>
            <a:r>
              <a:rPr lang="ru-RU" sz="4500" dirty="0" err="1"/>
              <a:t>єднiсть</a:t>
            </a:r>
            <a:r>
              <a:rPr lang="ru-RU" sz="4500" dirty="0"/>
              <a:t> </a:t>
            </a:r>
            <a:r>
              <a:rPr lang="ru-RU" sz="4500" dirty="0" err="1"/>
              <a:t>обумовлена</a:t>
            </a:r>
            <a:r>
              <a:rPr lang="ru-RU" sz="4500" dirty="0"/>
              <a:t> </a:t>
            </a:r>
            <a:r>
              <a:rPr lang="ru-RU" sz="4500" dirty="0" err="1"/>
              <a:t>єдиними</a:t>
            </a:r>
            <a:r>
              <a:rPr lang="ru-RU" sz="4500" dirty="0"/>
              <a:t> для будь-</a:t>
            </a:r>
            <a:r>
              <a:rPr lang="ru-RU" sz="4500" dirty="0" err="1"/>
              <a:t>яких</a:t>
            </a:r>
            <a:r>
              <a:rPr lang="ru-RU" sz="4500" dirty="0"/>
              <a:t> умов рисами i </a:t>
            </a:r>
            <a:r>
              <a:rPr lang="ru-RU" sz="4500" dirty="0" err="1"/>
              <a:t>закономiрностями</a:t>
            </a:r>
            <a:r>
              <a:rPr lang="ru-RU" sz="4500" dirty="0"/>
              <a:t> </a:t>
            </a:r>
            <a:r>
              <a:rPr lang="ru-RU" sz="4500" dirty="0" err="1"/>
              <a:t>процесiв</a:t>
            </a:r>
            <a:r>
              <a:rPr lang="ru-RU" sz="4500" dirty="0"/>
              <a:t> </a:t>
            </a:r>
            <a:r>
              <a:rPr lang="ru-RU" sz="4500" dirty="0" err="1"/>
              <a:t>ерозiї</a:t>
            </a:r>
            <a:r>
              <a:rPr lang="ru-RU" sz="4500" dirty="0"/>
              <a:t> i </a:t>
            </a:r>
            <a:r>
              <a:rPr lang="ru-RU" sz="4500" dirty="0" err="1"/>
              <a:t>дефляцiї</a:t>
            </a:r>
            <a:r>
              <a:rPr lang="ru-RU" sz="4500" dirty="0"/>
              <a:t>, великою </a:t>
            </a:r>
            <a:r>
              <a:rPr lang="ru-RU" sz="4500" dirty="0" err="1"/>
              <a:t>роллю</a:t>
            </a:r>
            <a:r>
              <a:rPr lang="ru-RU" sz="4500" dirty="0"/>
              <a:t> </a:t>
            </a:r>
            <a:r>
              <a:rPr lang="ru-RU" sz="4500" dirty="0" err="1"/>
              <a:t>азональностi</a:t>
            </a:r>
            <a:r>
              <a:rPr lang="ru-RU" sz="4500" dirty="0"/>
              <a:t> с.‑г.</a:t>
            </a:r>
            <a:r>
              <a:rPr lang="uk-UA" sz="4500" dirty="0"/>
              <a:t> </a:t>
            </a:r>
            <a:r>
              <a:rPr lang="uk-UA" sz="4500" dirty="0" smtClean="0"/>
              <a:t>виробництва.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4500" dirty="0" err="1"/>
              <a:t>Еск</a:t>
            </a:r>
            <a:r>
              <a:rPr lang="ru-RU" sz="4500" dirty="0"/>
              <a:t>i</a:t>
            </a:r>
            <a:r>
              <a:rPr lang="uk-UA" sz="4500" dirty="0" err="1"/>
              <a:t>зні</a:t>
            </a:r>
            <a:r>
              <a:rPr lang="uk-UA" sz="4500" dirty="0"/>
              <a:t> проекти </a:t>
            </a:r>
            <a:r>
              <a:rPr lang="uk-UA" sz="4500" dirty="0" smtClean="0"/>
              <a:t>дозволяють </a:t>
            </a:r>
            <a:r>
              <a:rPr lang="uk-UA" sz="4500" dirty="0"/>
              <a:t>вид</a:t>
            </a:r>
            <a:r>
              <a:rPr lang="ru-RU" sz="4500" dirty="0"/>
              <a:t>i</a:t>
            </a:r>
            <a:r>
              <a:rPr lang="uk-UA" sz="4500" dirty="0" err="1"/>
              <a:t>ляти</a:t>
            </a:r>
            <a:r>
              <a:rPr lang="uk-UA" sz="4500" dirty="0"/>
              <a:t> </a:t>
            </a:r>
            <a:r>
              <a:rPr lang="uk-UA" sz="4500" dirty="0" err="1"/>
              <a:t>нов</a:t>
            </a:r>
            <a:r>
              <a:rPr lang="ru-RU" sz="4500" dirty="0"/>
              <a:t>i</a:t>
            </a:r>
            <a:r>
              <a:rPr lang="uk-UA" sz="4500" dirty="0"/>
              <a:t> землекористування </a:t>
            </a:r>
            <a:r>
              <a:rPr lang="uk-UA" sz="4500" dirty="0" smtClean="0"/>
              <a:t>з </a:t>
            </a:r>
            <a:r>
              <a:rPr lang="uk-UA" sz="4500" dirty="0"/>
              <a:t>повним урахуванням </a:t>
            </a:r>
            <a:r>
              <a:rPr lang="uk-UA" sz="4500" dirty="0" err="1" smtClean="0"/>
              <a:t>грунтозахисних</a:t>
            </a:r>
            <a:r>
              <a:rPr lang="uk-UA" sz="4500" dirty="0" smtClean="0"/>
              <a:t> вимог</a:t>
            </a:r>
            <a:r>
              <a:rPr lang="uk-UA" sz="4500" dirty="0"/>
              <a:t>, виключаючи  </a:t>
            </a:r>
            <a:r>
              <a:rPr lang="uk-UA" sz="4500" dirty="0" err="1"/>
              <a:t>майбутн</a:t>
            </a:r>
            <a:r>
              <a:rPr lang="ru-RU" sz="4500" dirty="0"/>
              <a:t>i</a:t>
            </a:r>
            <a:r>
              <a:rPr lang="uk-UA" sz="4500" dirty="0"/>
              <a:t> </a:t>
            </a:r>
            <a:r>
              <a:rPr lang="uk-UA" sz="4500" dirty="0" err="1"/>
              <a:t>власн</a:t>
            </a:r>
            <a:r>
              <a:rPr lang="ru-RU" sz="4500" dirty="0"/>
              <a:t>i</a:t>
            </a:r>
            <a:r>
              <a:rPr lang="uk-UA" sz="4500" dirty="0"/>
              <a:t>сні ускладнення при </a:t>
            </a:r>
            <a:r>
              <a:rPr lang="uk-UA" sz="4500" dirty="0" err="1"/>
              <a:t>агроландшафтній</a:t>
            </a:r>
            <a:r>
              <a:rPr lang="uk-UA" sz="4500" dirty="0"/>
              <a:t> </a:t>
            </a:r>
            <a:r>
              <a:rPr lang="uk-UA" sz="4500" dirty="0" err="1"/>
              <a:t>реорган</a:t>
            </a:r>
            <a:r>
              <a:rPr lang="ru-RU" sz="4500" dirty="0"/>
              <a:t>i</a:t>
            </a:r>
            <a:r>
              <a:rPr lang="uk-UA" sz="4500" dirty="0" err="1"/>
              <a:t>зац</a:t>
            </a:r>
            <a:r>
              <a:rPr lang="ru-RU" sz="4500" dirty="0"/>
              <a:t>i</a:t>
            </a:r>
            <a:r>
              <a:rPr lang="uk-UA" sz="4500" dirty="0"/>
              <a:t>ї території.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6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Контрольні питання 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самоперевірки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Назвіть основні переваги ескізного проектування 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грунтозахисно-меліоративної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просторової структури 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На основі яких характеристик місцевості виділяють земельні масиви?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Які етапи включає ескізне проектування 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грунтозахисно-меліоративної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просторової структури 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агроландшафту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Чому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мiкрозону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необхiдно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упорядковувати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ранiше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нiж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схиловi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землi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Назвіть особливості о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uk-UA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модифiкацi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контурно-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смугового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структурування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земель</a:t>
            </a:r>
            <a:r>
              <a:rPr lang="uk-UA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0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1\Desktop\ZH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5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prstGeom prst="irregularSeal1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ДЯКУЮ ЗА УВАГУ</a:t>
            </a:r>
          </a:p>
        </p:txBody>
      </p:sp>
    </p:spTree>
    <p:extLst>
      <p:ext uri="{BB962C8B-B14F-4D97-AF65-F5344CB8AC3E}">
        <p14:creationId xmlns:p14="http://schemas.microsoft.com/office/powerpoint/2010/main" val="392475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ле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155"/>
            <a:ext cx="9144000" cy="69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Інформаційні джерела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48056" indent="-384048" algn="ctr">
              <a:buNone/>
              <a:defRPr/>
            </a:pPr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Друковані джерела:</a:t>
            </a:r>
          </a:p>
          <a:p>
            <a:pPr marL="448056" indent="-384048">
              <a:buNone/>
              <a:defRPr/>
            </a:pPr>
            <a:r>
              <a:rPr lang="uk-UA" sz="3400" dirty="0" smtClean="0"/>
              <a:t>1</a:t>
            </a:r>
            <a:r>
              <a:rPr lang="uk-UA" sz="3400" b="1" dirty="0"/>
              <a:t>.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А.М. Третяк “ Управління земельними ресурсами ”/ А.М. Третяк, О.С. Дорош/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Вінниця: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“ Нова книга “ ,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2006.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– 236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3400" b="1" dirty="0">
              <a:latin typeface="Times New Roman" pitchFamily="18" charset="0"/>
              <a:cs typeface="Times New Roman" pitchFamily="18" charset="0"/>
            </a:endParaRPr>
          </a:p>
          <a:p>
            <a:pPr marL="448056" indent="-384048">
              <a:buNone/>
              <a:defRPr/>
            </a:pP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3400" b="1" dirty="0" err="1">
                <a:latin typeface="Times New Roman" pitchFamily="18" charset="0"/>
                <a:cs typeface="Times New Roman" pitchFamily="18" charset="0"/>
              </a:rPr>
              <a:t>Гуцуляк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 Ю.Г. “ Управління земельними ресурсами в умовах ринкової економіки “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uk-UA" sz="3400" b="1" dirty="0" err="1" smtClean="0">
                <a:latin typeface="Times New Roman" pitchFamily="18" charset="0"/>
                <a:cs typeface="Times New Roman" pitchFamily="18" charset="0"/>
              </a:rPr>
              <a:t>Гуцуляк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Ю.Г./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Чернівці: 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“ Прут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“, 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2002. – 126 </a:t>
            </a: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с.</a:t>
            </a:r>
            <a:endParaRPr lang="uk-UA" sz="3400" b="1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  <a:defRPr/>
            </a:pPr>
            <a:endParaRPr lang="uk-U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ctr">
              <a:buNone/>
              <a:defRPr/>
            </a:pPr>
            <a:r>
              <a:rPr lang="uk-UA" sz="3400" b="1" dirty="0" smtClean="0">
                <a:latin typeface="Times New Roman" pitchFamily="18" charset="0"/>
                <a:cs typeface="Times New Roman" pitchFamily="18" charset="0"/>
              </a:rPr>
              <a:t>Інтернет-джерела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48056" indent="-384048">
              <a:buNone/>
              <a:defRPr/>
            </a:pP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3. Управління земельними ресурсами </a:t>
            </a:r>
            <a:endParaRPr lang="uk-U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>
              <a:buNone/>
              <a:defRPr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  <a:hlinkClick r:id="rId3"/>
              </a:rPr>
              <a:t>://www.synergy-gis.com/lib/Yzr.pdf</a:t>
            </a: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-6.04.17</a:t>
            </a:r>
          </a:p>
          <a:p>
            <a:pPr marL="448056" indent="-384048">
              <a:buNone/>
              <a:defRPr/>
            </a:pPr>
            <a:r>
              <a:rPr lang="uk-UA" sz="3400" b="1" dirty="0">
                <a:latin typeface="Times New Roman" pitchFamily="18" charset="0"/>
                <a:cs typeface="Times New Roman" pitchFamily="18" charset="0"/>
              </a:rPr>
              <a:t>4. Механізми державного управління  </a:t>
            </a:r>
            <a:endParaRPr lang="uk-UA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8056" indent="-384048">
              <a:buNone/>
              <a:defRPr/>
            </a:pP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://www.lib.ua-ru.net/diss/cont/144480.html</a:t>
            </a:r>
            <a:r>
              <a:rPr lang="uk-UA" sz="3400" dirty="0">
                <a:latin typeface="Times New Roman" pitchFamily="18" charset="0"/>
                <a:cs typeface="Times New Roman" pitchFamily="18" charset="0"/>
              </a:rPr>
              <a:t>-6.04.17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9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7525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Перший етап ескізного проектування </a:t>
            </a:r>
            <a:endParaRPr lang="uk-UA" sz="36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2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sz="28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пiдроздiлення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територiї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земельнi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масиви як об'єкти 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проектування</a:t>
            </a:r>
          </a:p>
          <a:p>
            <a:pPr>
              <a:buFontTx/>
              <a:buChar char="-"/>
            </a:pPr>
            <a:endParaRPr lang="uk-UA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uk-UA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ЗМ 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ляються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перш за все, на п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дстав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головним чином геоморфолог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характеристик 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сцевост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дпов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дних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стоко-ероз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йних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парадинам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чних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зв'язк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ж м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крозонами</a:t>
            </a:r>
            <a:r>
              <a:rPr lang="uk-UA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схил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64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6632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Земельний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легких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гранулометричним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складом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грунтiв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оточеннi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грунтiв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рiвнiй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мiсцевостi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Вiд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сусiднiх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флангах ЗМ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кожний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масив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вiддiляється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звичайно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вiд'ємними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вздовжсхиловими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формами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рельєфу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якi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протилежних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схилiв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мiждолинного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простору, як правило, попарно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змикаються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сiдловину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привододiльного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простору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Цiнні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антропогенні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рубежі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ускладнюють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геоморфологічний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земель:</a:t>
            </a:r>
            <a:endParaRPr lang="ru-RU" sz="2800" dirty="0" smtClean="0"/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70254"/>
              </p:ext>
            </p:extLst>
          </p:nvPr>
        </p:nvGraphicFramePr>
        <p:xfrm>
          <a:off x="457200" y="3212976"/>
          <a:ext cx="8229600" cy="2913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упорядкування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мiкрозони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мiкрозону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необхiдно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упорядковувати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ранiше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нiж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схиловi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землi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широко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розповсюджений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протилежний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погляд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3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Якщо на якомусь ЗМ цей п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дтип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сцевост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при вузьких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приводод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льних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просторах виклинюється «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чковий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плакор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цей етап проектування редукується до проектування,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скаж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одн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єї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«замкової» власне </a:t>
            </a:r>
            <a:r>
              <a:rPr lang="uk-UA" sz="2800" dirty="0" err="1">
                <a:latin typeface="Times New Roman" pitchFamily="18" charset="0"/>
                <a:cs typeface="Times New Roman" pitchFamily="18" charset="0"/>
              </a:rPr>
              <a:t>плакорної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смугової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РД</a:t>
            </a:r>
          </a:p>
          <a:p>
            <a:pPr marL="0" indent="0"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РД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прямолiнiйнi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криволiнiйнi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довгi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поперексхиловi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межi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вiдповiдно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конфiгурацiєю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виглядати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типова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контурно-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смугова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0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випасти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навiть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редукований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проектування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вододiльної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лiнiї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дiйдуть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контурно-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смуговi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РД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протилежних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схилiв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ЗМ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цьому можливе утворення в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здовж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вододiльної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лiнiї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коректуючих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клинiв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(з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аз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вичай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верхiвки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вододiльних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горбiв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горбiв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52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1255</Words>
  <Application>Microsoft Office PowerPoint</Application>
  <PresentationFormat>Экран (4:3)</PresentationFormat>
  <Paragraphs>123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Етапи практичного ескізного проектування ґрунтозахисно-меліоративної просторової структури аґроландшафту</vt:lpstr>
      <vt:lpstr>ПЛАН</vt:lpstr>
      <vt:lpstr>Інформаційні джерела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Контрольні питання для самоперевірки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Етапи практичного ескізного проектування ґрунтозахисно-меліоративної просторової структури аґроландшафту</dc:title>
  <dc:creator>1</dc:creator>
  <cp:lastModifiedBy>Andriy</cp:lastModifiedBy>
  <cp:revision>29</cp:revision>
  <dcterms:created xsi:type="dcterms:W3CDTF">2017-11-08T16:27:59Z</dcterms:created>
  <dcterms:modified xsi:type="dcterms:W3CDTF">2018-03-04T17:43:26Z</dcterms:modified>
</cp:coreProperties>
</file>