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10" autoAdjust="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1-A6AC-4385-A949-5F761D5A612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2FA83EF7-150B-4AE7-B18D-0BB785E60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087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1-A6AC-4385-A949-5F761D5A612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2FA83EF7-150B-4AE7-B18D-0BB785E60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827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1-A6AC-4385-A949-5F761D5A612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2FA83EF7-150B-4AE7-B18D-0BB785E60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96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1-A6AC-4385-A949-5F761D5A612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FA83EF7-150B-4AE7-B18D-0BB785E60D14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8949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1-A6AC-4385-A949-5F761D5A612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FA83EF7-150B-4AE7-B18D-0BB785E60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522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1-A6AC-4385-A949-5F761D5A612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83EF7-150B-4AE7-B18D-0BB785E60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475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1-A6AC-4385-A949-5F761D5A612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83EF7-150B-4AE7-B18D-0BB785E60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299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1-A6AC-4385-A949-5F761D5A612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83EF7-150B-4AE7-B18D-0BB785E60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003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171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1-A6AC-4385-A949-5F761D5A612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83EF7-150B-4AE7-B18D-0BB785E60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637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1-A6AC-4385-A949-5F761D5A612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2FA83EF7-150B-4AE7-B18D-0BB785E60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107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1-A6AC-4385-A949-5F761D5A612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83EF7-150B-4AE7-B18D-0BB785E60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14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1-A6AC-4385-A949-5F761D5A612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83EF7-150B-4AE7-B18D-0BB785E60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92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1-A6AC-4385-A949-5F761D5A612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83EF7-150B-4AE7-B18D-0BB785E60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93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1-A6AC-4385-A949-5F761D5A612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83EF7-150B-4AE7-B18D-0BB785E60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648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1-A6AC-4385-A949-5F761D5A612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83EF7-150B-4AE7-B18D-0BB785E60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22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1-A6AC-4385-A949-5F761D5A612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83EF7-150B-4AE7-B18D-0BB785E60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80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428F1-A6AC-4385-A949-5F761D5A612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83EF7-150B-4AE7-B18D-0BB785E60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0816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21920" y="1254035"/>
            <a:ext cx="9004663" cy="3361507"/>
          </a:xfrm>
        </p:spPr>
        <p:txBody>
          <a:bodyPr>
            <a:normAutofit/>
          </a:bodyPr>
          <a:lstStyle/>
          <a:p>
            <a:r>
              <a:rPr lang="uk-UA" sz="460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Лекція </a:t>
            </a:r>
            <a:r>
              <a:rPr lang="uk-UA" sz="4600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uk-UA" sz="1800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1800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endPara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6779" y="4298245"/>
            <a:ext cx="8144134" cy="1117687"/>
          </a:xfrm>
        </p:spPr>
        <p:txBody>
          <a:bodyPr/>
          <a:lstStyle/>
          <a:p>
            <a:r>
              <a:rPr lang="uk-UA" sz="1800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+mj-lt"/>
              </a:rPr>
              <a:t>з курсу «</a:t>
            </a:r>
            <a:r>
              <a:rPr lang="uk-UA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Нейроінформаційні</a:t>
            </a: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мережі керування </a:t>
            </a:r>
            <a:r>
              <a:rPr lang="uk-UA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біотехнічними</a:t>
            </a: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єктами</a:t>
            </a:r>
            <a:r>
              <a:rPr lang="uk-UA" sz="180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+mj-lt"/>
              </a:rPr>
              <a:t>»</a:t>
            </a:r>
            <a:endParaRPr lang="ru-RU" sz="1800" dirty="0"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09166" y="3474720"/>
            <a:ext cx="2952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Автор : </a:t>
            </a:r>
          </a:p>
          <a:p>
            <a:r>
              <a:rPr lang="uk-UA" dirty="0" smtClean="0"/>
              <a:t>доцент, </a:t>
            </a:r>
            <a:r>
              <a:rPr lang="uk-UA" dirty="0" err="1" smtClean="0"/>
              <a:t>к.т.н</a:t>
            </a:r>
            <a:r>
              <a:rPr lang="uk-UA" dirty="0" smtClean="0"/>
              <a:t>. Заєць Н.А.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3652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uk-UA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Персептрони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636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80570" y="479255"/>
                <a:ext cx="9622973" cy="2862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Намагаючись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відтворити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функції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людського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мозку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,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дослідники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створили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прості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апаратні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(а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пізніше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програмні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)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моделі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біологічного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нейрона і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системи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його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з'єднань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. Коли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нейрофізіологи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досягли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більш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глибокого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розуміння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нервової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системи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людини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,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ці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спроби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стали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сприйматися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як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дуже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грубі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апроксимації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.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Проте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на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цьому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шляху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були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досягнуті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вражаючі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результати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,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стимулюючі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подальші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дослідження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,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що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призвели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до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створення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складніших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мереж. Перше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систематичне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вивчення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штучних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нейронних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мереж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було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зроблено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в 1943 р.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Пізніше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Маккалоx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і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Піттс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досліджували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мережні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парадигми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для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розпізнавання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зображень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,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що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піддаються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зсувам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і поворотам,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використовуючи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при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цьому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просту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нейронну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модель (рис. 7.1.).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Елемент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∑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домножує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кожний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вхід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хі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на вагу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W</m:t>
                    </m:r>
                    <m:r>
                      <a:rPr lang="en-US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US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і </a:t>
                </a:r>
                <a:r>
                  <a:rPr lang="ru-RU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сумує</a:t>
                </a:r>
                <a:r>
                  <a:rPr lang="ru-RU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cs typeface="Times New Roman" panose="02020603050405020304" pitchFamily="18" charset="0"/>
                  </a:rPr>
                  <a:t> входи.</a:t>
                </a: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570" y="479255"/>
                <a:ext cx="9622973" cy="2862322"/>
              </a:xfrm>
              <a:prstGeom prst="rect">
                <a:avLst/>
              </a:prstGeom>
              <a:blipFill>
                <a:blip r:embed="rId2"/>
                <a:stretch>
                  <a:fillRect l="-570" t="-1706" r="-760" b="-31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Рисунок 10"/>
          <p:cNvPicPr/>
          <p:nvPr/>
        </p:nvPicPr>
        <p:blipFill>
          <a:blip r:embed="rId3">
            <a:lum bright="-24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1756" y="3341577"/>
            <a:ext cx="4800600" cy="217043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Прямоугольник 11"/>
          <p:cNvSpPr/>
          <p:nvPr/>
        </p:nvSpPr>
        <p:spPr>
          <a:xfrm>
            <a:off x="3783238" y="5697249"/>
            <a:ext cx="35224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338455" algn="ctr">
              <a:spcAft>
                <a:spcPts val="0"/>
              </a:spcAft>
            </a:pPr>
            <a:r>
              <a:rPr lang="uk-UA" sz="1600" dirty="0">
                <a:latin typeface="+mj-lt"/>
                <a:ea typeface="Times New Roman" panose="02020603050405020304" pitchFamily="18" charset="0"/>
              </a:rPr>
              <a:t>Рис. 7.1. </a:t>
            </a:r>
            <a:r>
              <a:rPr lang="uk-UA" sz="1600" dirty="0" err="1">
                <a:latin typeface="+mj-lt"/>
                <a:ea typeface="Times New Roman" panose="02020603050405020304" pitchFamily="18" charset="0"/>
              </a:rPr>
              <a:t>Персептроний</a:t>
            </a:r>
            <a:r>
              <a:rPr lang="uk-UA" sz="1600" dirty="0">
                <a:latin typeface="+mj-lt"/>
                <a:ea typeface="Times New Roman" panose="02020603050405020304" pitchFamily="18" charset="0"/>
              </a:rPr>
              <a:t> нейрон</a:t>
            </a:r>
            <a:endParaRPr lang="ru-RU" sz="1600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58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2456" y="1091815"/>
            <a:ext cx="91875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Якщо ця сума більше заданого порогового значення, вихід рівний одиниці, інакше – нулю. Ці системи (і багато їм подібних) одержали назву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персептронів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.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indent="210185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У 60-ті роки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персептрони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викликали великий інтерес і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оптим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і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зм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.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Розенблатт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довів теореми про навчання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персептронів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, що приводяться нижче.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Уідроу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дав ряд переконливих демонстрацій систем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персептронного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типу, і дослідники у всьому світі прагнули вивчити можливості цих систем. Початкова ейфорія змінилася розчаруванням, коли виявилося що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персептрони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не здатні навчитися рішенню ряду простих задач. Мінський строго проаналізував цю проблему і показав, що є жорсткі обмеження на те, що можуть виконувати одношарові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персептрони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, і відповідно чому вони можуть навчатися. Оскільки у той час методи навчання багатошарових мереж не були відомі, дослідники перейшли в більш багатообіцяючі області, і дослідження в області нейронних мереж занепали. Відкриття методів навчання багатошарових мереж більшою мірою, ніж який-небудь інший чинник, вплинуло на відродження інтересу.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03609" y="767740"/>
            <a:ext cx="97886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0185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Розглянемо як приклад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трьохнейронний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персептрон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(рис. 7.2), нейрони якого мають активаційну функцію у вигляді одиничного стрибка.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L="3175" indent="21336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На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n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входів поступають вхідні сигнали, що проходять по синапсах, на три нейрони,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створюючі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єдиний шар цієї мережі і видаючи три вихідні сигнали: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93029" y="24238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3042578"/>
              </p:ext>
            </p:extLst>
          </p:nvPr>
        </p:nvGraphicFramePr>
        <p:xfrm>
          <a:off x="3759200" y="2089611"/>
          <a:ext cx="3439885" cy="947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Уравнение" r:id="rId3" imgW="1968500" imgH="546100" progId="Equation.3">
                  <p:embed/>
                </p:oleObj>
              </mc:Choice>
              <mc:Fallback>
                <p:oleObj name="Уравнение" r:id="rId3" imgW="1968500" imgH="546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9200" y="2089611"/>
                        <a:ext cx="3439885" cy="9472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458466" y="3265425"/>
            <a:ext cx="98176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Очевидно, що всі вагові коефіцієнти синапсів одного шару нейронів можна звести в матрицю W, в якій кожний елемент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Wij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задає величину і-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ому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синаптичному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зв'язку j-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гo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нейрона.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Таким чином, процес, що відбувається в нейронній мережі, може бути записаний в матричній формі: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4296229" y="464457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5636077"/>
              </p:ext>
            </p:extLst>
          </p:nvPr>
        </p:nvGraphicFramePr>
        <p:xfrm>
          <a:off x="4093029" y="5363751"/>
          <a:ext cx="2767277" cy="441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Уравнение" r:id="rId5" imgW="927100" imgH="228600" progId="Equation.3">
                  <p:embed/>
                </p:oleObj>
              </mc:Choice>
              <mc:Fallback>
                <p:oleObj name="Уравнение" r:id="rId5" imgW="92710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3029" y="5363751"/>
                        <a:ext cx="2767277" cy="441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7855727" y="5399625"/>
            <a:ext cx="6254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>
                <a:latin typeface="+mj-lt"/>
                <a:ea typeface="Times New Roman" panose="02020603050405020304" pitchFamily="18" charset="0"/>
              </a:rPr>
              <a:t>(7.2)</a:t>
            </a:r>
            <a:endParaRPr lang="ru-RU" sz="1600" dirty="0">
              <a:latin typeface="+mj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855727" y="2315804"/>
            <a:ext cx="6254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>
                <a:latin typeface="+mj-lt"/>
                <a:ea typeface="Times New Roman" panose="02020603050405020304" pitchFamily="18" charset="0"/>
              </a:rPr>
              <a:t>(</a:t>
            </a:r>
            <a:r>
              <a:rPr lang="uk-UA" sz="1600" dirty="0" smtClean="0">
                <a:latin typeface="+mj-lt"/>
                <a:ea typeface="Times New Roman" panose="02020603050405020304" pitchFamily="18" charset="0"/>
              </a:rPr>
              <a:t>7.</a:t>
            </a:r>
            <a:r>
              <a:rPr lang="en-US" sz="1600" dirty="0" smtClean="0">
                <a:latin typeface="+mj-lt"/>
                <a:ea typeface="Times New Roman" panose="02020603050405020304" pitchFamily="18" charset="0"/>
              </a:rPr>
              <a:t>1</a:t>
            </a:r>
            <a:r>
              <a:rPr lang="uk-UA" sz="1600" dirty="0" smtClean="0">
                <a:latin typeface="+mj-lt"/>
                <a:ea typeface="Times New Roman" panose="02020603050405020304" pitchFamily="18" charset="0"/>
              </a:rPr>
              <a:t>)</a:t>
            </a:r>
            <a:endParaRPr lang="ru-RU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9603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3">
            <a:lum bright="-24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287" y="458562"/>
            <a:ext cx="5318579" cy="308290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454398" y="3541469"/>
            <a:ext cx="47163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just"/>
            <a:r>
              <a:rPr lang="uk-UA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Рис. 7.2. </a:t>
            </a:r>
            <a:r>
              <a:rPr lang="uk-UA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Персептрон</a:t>
            </a:r>
            <a:r>
              <a:rPr lang="uk-UA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з багатьма виходами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947" y="432702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38100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де: X і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Y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– відповідно вхідній і вихідний сигнальні вектори (тут і далі під вектором розуміється вектор-рядок),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L="457200" indent="-7620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f(S) – активаційна функція, вживана до компонентів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вектора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S.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139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1129" y="679787"/>
            <a:ext cx="932565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336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На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рисунку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7.3 представлений двошаровий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персептрон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, отриманий з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персептрона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з рисунку 7.2 шляхом додавання другого шару, що складається з двох нейронів.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Доречно відзначити важливу роль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нелінійності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активаційоної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функції, оскільки, якби вона не володіла даними якостями або не входила в алгоритм роботи кожного нейрона, результат функціонування будь-якої Q-шарової нейронної мережі з ваговими матрицями W(q) для кожного шару q=1,...,Q зводився б до перемножування вхідного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вектора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сигналів X на матрицю: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33486" y="353099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4879291"/>
              </p:ext>
            </p:extLst>
          </p:nvPr>
        </p:nvGraphicFramePr>
        <p:xfrm>
          <a:off x="2579169" y="3001112"/>
          <a:ext cx="4334004" cy="6990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Уравнение" r:id="rId3" imgW="2070100" imgH="330200" progId="Equation.3">
                  <p:embed/>
                </p:oleObj>
              </mc:Choice>
              <mc:Fallback>
                <p:oleObj name="Уравнение" r:id="rId3" imgW="2070100" imgH="330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9169" y="3001112"/>
                        <a:ext cx="4334004" cy="6990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167076" y="3094969"/>
            <a:ext cx="6254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(7.3)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1128" y="3951501"/>
            <a:ext cx="93256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Фактично така Q-шарова нейронна мережа еквівалентна мережі з одним прихованим шаром і з ваговою матрицею єдиного шару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3400557"/>
              </p:ext>
            </p:extLst>
          </p:nvPr>
        </p:nvGraphicFramePr>
        <p:xfrm>
          <a:off x="5548992" y="4285727"/>
          <a:ext cx="605065" cy="459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Уравнение" r:id="rId5" imgW="368280" imgH="279360" progId="Equation.3">
                  <p:embed/>
                </p:oleObj>
              </mc:Choice>
              <mc:Fallback>
                <p:oleObj name="Уравнение" r:id="rId5" imgW="368280" imgH="279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48992" y="4285727"/>
                        <a:ext cx="605065" cy="4590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415392" y="560213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7985088"/>
              </p:ext>
            </p:extLst>
          </p:nvPr>
        </p:nvGraphicFramePr>
        <p:xfrm>
          <a:off x="4448594" y="5577913"/>
          <a:ext cx="1705463" cy="520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Уравнение" r:id="rId7" imgW="901309" imgH="279279" progId="Equation.3">
                  <p:embed/>
                </p:oleObj>
              </mc:Choice>
              <mc:Fallback>
                <p:oleObj name="Уравнение" r:id="rId7" imgW="901309" imgH="27927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8594" y="5577913"/>
                        <a:ext cx="1705463" cy="5206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7167076" y="5571850"/>
            <a:ext cx="6254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(7.4)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626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2457" y="592408"/>
            <a:ext cx="86505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1590" indent="21336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Робота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персептрона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зводиться до класифікації (узагальнення) вхідних сигналів, що належать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n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-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м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і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рному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г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і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перпрост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ору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, за деяким числом класів. З математичної точки зору це відбувається шляхом розбиття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г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і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перпр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простору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г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іперплощинами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R="21590" indent="21336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Для випадку одношарового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персептрона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526971" y="2641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140926"/>
              </p:ext>
            </p:extLst>
          </p:nvPr>
        </p:nvGraphicFramePr>
        <p:xfrm>
          <a:off x="5862796" y="1480256"/>
          <a:ext cx="2927096" cy="860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Уравнение" r:id="rId3" imgW="1853396" imgH="545863" progId="Equation.3">
                  <p:embed/>
                </p:oleObj>
              </mc:Choice>
              <mc:Fallback>
                <p:oleObj name="Уравнение" r:id="rId3" imgW="1853396" imgH="545863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2796" y="1480256"/>
                        <a:ext cx="2927096" cy="8600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94970" y="1700404"/>
            <a:ext cx="6254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>
                <a:latin typeface="+mj-lt"/>
                <a:ea typeface="Times New Roman" panose="02020603050405020304" pitchFamily="18" charset="0"/>
              </a:rPr>
              <a:t>(7.5)</a:t>
            </a:r>
            <a:endParaRPr lang="ru-RU" sz="1600" dirty="0">
              <a:latin typeface="+mj-lt"/>
              <a:ea typeface="Times New Roman" panose="02020603050405020304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5">
            <a:lum bright="-30000" contrast="6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271" y="2641600"/>
            <a:ext cx="5598886" cy="317176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3560249" y="5813363"/>
            <a:ext cx="37660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335280" algn="ctr">
              <a:spcAft>
                <a:spcPts val="0"/>
              </a:spcAft>
            </a:pPr>
            <a:r>
              <a:rPr lang="uk-UA" sz="1600" dirty="0">
                <a:latin typeface="+mj-lt"/>
                <a:ea typeface="Times New Roman" panose="02020603050405020304" pitchFamily="18" charset="0"/>
              </a:rPr>
              <a:t>Рис. 7.3. Двошаровий </a:t>
            </a:r>
            <a:r>
              <a:rPr lang="uk-UA" sz="1600" dirty="0" err="1">
                <a:latin typeface="+mj-lt"/>
                <a:ea typeface="Times New Roman" panose="02020603050405020304" pitchFamily="18" charset="0"/>
              </a:rPr>
              <a:t>персептрон</a:t>
            </a:r>
            <a:endParaRPr lang="ru-RU" sz="1400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3893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2593" y="849895"/>
            <a:ext cx="937192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1590" indent="21336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Кожна одержана область є областю визначення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крем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ого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класу. Число таких класів для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персептрона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не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еревищує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2 n, де n – число його входів. Проте не всі класи можуть бути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р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озділені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даною нейронною мережею. Наприклад, одношаровий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персептрон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, що складається з одного нейрона з двома входами, не може реалізувати логічну функцію “ВИКЛЮЧНЕ АБО”, тобто не здатний розділити площину (двовимірне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гіперпростір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) на дві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напівплощини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так, щоб здійснити класифікацію вхідних сигналів по класах А і B (табл. 7.1).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L="21336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Рівняння мережі для цього випадку: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962400" y="339634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6865120"/>
              </p:ext>
            </p:extLst>
          </p:nvPr>
        </p:nvGraphicFramePr>
        <p:xfrm>
          <a:off x="5312228" y="2708566"/>
          <a:ext cx="2571745" cy="476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Уравнение" r:id="rId3" imgW="1282700" imgH="241300" progId="Equation.3">
                  <p:embed/>
                </p:oleObj>
              </mc:Choice>
              <mc:Fallback>
                <p:oleObj name="Уравнение" r:id="rId3" imgW="1282700" imgH="241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2228" y="2708566"/>
                        <a:ext cx="2571745" cy="4762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02593" y="3607871"/>
            <a:ext cx="9371921" cy="2052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Це – рівняння прямої (одновимірної гіперплощини), котра ні за яких умов не може розділити площину так, щоб точки з нескінченності вхідних сигналів, що належать різним класам, виявилися по різні сторони від прямої (рис. 7.4). Неможливість реалізації одношаровим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персептроном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цієї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функц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ії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одержала назву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“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проблеми ВИКЛЮЧНОГО АБО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”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Відзначимо, що функції, які не реалізуються одношаровим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персептроном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, називаються лінійно нероздільними.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84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lum bright="-12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157" y="556734"/>
            <a:ext cx="2842986" cy="206356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048000" y="3105835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marR="6350" algn="ctr">
              <a:spcAft>
                <a:spcPts val="0"/>
              </a:spcAft>
            </a:pPr>
            <a:r>
              <a:rPr lang="uk-UA" sz="1600" dirty="0">
                <a:latin typeface="+mj-lt"/>
                <a:ea typeface="Times New Roman" panose="02020603050405020304" pitchFamily="18" charset="0"/>
              </a:rPr>
              <a:t>Рис. 7.4. Лінійна нероздільність функції “ВИКЛЮЧНОГО АБО”</a:t>
            </a:r>
            <a:endParaRPr lang="ru-RU" sz="1600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92701" y="3929921"/>
            <a:ext cx="46858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6350" algn="ctr">
              <a:spcAft>
                <a:spcPts val="0"/>
              </a:spcAft>
            </a:pPr>
            <a:r>
              <a:rPr lang="uk-UA" sz="1600" dirty="0">
                <a:latin typeface="+mj-lt"/>
                <a:ea typeface="Times New Roman" panose="02020603050405020304" pitchFamily="18" charset="0"/>
              </a:rPr>
              <a:t>Таблиця 7.1. Логічна функція “Виключне АБО”</a:t>
            </a:r>
            <a:endParaRPr lang="ru-RU" sz="1600" dirty="0">
              <a:latin typeface="+mj-lt"/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913929"/>
              </p:ext>
            </p:extLst>
          </p:nvPr>
        </p:nvGraphicFramePr>
        <p:xfrm>
          <a:off x="2196477" y="4557487"/>
          <a:ext cx="7278346" cy="1224516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425592">
                  <a:extLst>
                    <a:ext uri="{9D8B030D-6E8A-4147-A177-3AD203B41FA5}">
                      <a16:colId xmlns:a16="http://schemas.microsoft.com/office/drawing/2014/main" val="3639353590"/>
                    </a:ext>
                  </a:extLst>
                </a:gridCol>
                <a:gridCol w="2426377">
                  <a:extLst>
                    <a:ext uri="{9D8B030D-6E8A-4147-A177-3AD203B41FA5}">
                      <a16:colId xmlns:a16="http://schemas.microsoft.com/office/drawing/2014/main" val="145832247"/>
                    </a:ext>
                  </a:extLst>
                </a:gridCol>
                <a:gridCol w="2426377">
                  <a:extLst>
                    <a:ext uri="{9D8B030D-6E8A-4147-A177-3AD203B41FA5}">
                      <a16:colId xmlns:a16="http://schemas.microsoft.com/office/drawing/2014/main" val="3503419445"/>
                    </a:ext>
                  </a:extLst>
                </a:gridCol>
              </a:tblGrid>
              <a:tr h="408172">
                <a:tc>
                  <a:txBody>
                    <a:bodyPr/>
                    <a:lstStyle/>
                    <a:p>
                      <a:pPr marR="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х</a:t>
                      </a:r>
                      <a:r>
                        <a:rPr lang="uk-UA" sz="1400" baseline="-25000">
                          <a:effectLst/>
                        </a:rPr>
                        <a:t>1</a:t>
                      </a:r>
                      <a:r>
                        <a:rPr lang="uk-UA" sz="1400">
                          <a:effectLst/>
                        </a:rPr>
                        <a:t> \ х</a:t>
                      </a:r>
                      <a:r>
                        <a:rPr lang="uk-UA" sz="1400" baseline="-250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0623248"/>
                  </a:ext>
                </a:extLst>
              </a:tr>
              <a:tr h="408172">
                <a:tc>
                  <a:txBody>
                    <a:bodyPr/>
                    <a:lstStyle/>
                    <a:p>
                      <a:pPr marR="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67819715"/>
                  </a:ext>
                </a:extLst>
              </a:tr>
              <a:tr h="408172">
                <a:tc>
                  <a:txBody>
                    <a:bodyPr/>
                    <a:lstStyle/>
                    <a:p>
                      <a:pPr marR="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23054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6194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6954" y="672899"/>
            <a:ext cx="94052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350" indent="21336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Навчання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персептрона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зводиться до формування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зв'язків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між першим і другим (рис. 7.3) шарами відповідно до наступного алгоритму.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L="12065" marR="8890" indent="201295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Крок 1.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Проініціалізувати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елементи вагової матриці (звичайно невеликими випадковими значеннями).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R="6350" indent="21336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Крок 2. Подати на входи один з вхідних векторів, які мережа повинна навчитися розрізняти, і обчислити її вихід.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L="21336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Крок 3. Якщо вихід правильний, перейти до кроку 4.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L="3175" indent="21336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Інакше – обчислити різницю між ідеальним d і отриманим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Y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значеннями виходу: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672114" y="3096437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600">
              <a:latin typeface="+mj-lt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825270"/>
              </p:ext>
            </p:extLst>
          </p:nvPr>
        </p:nvGraphicFramePr>
        <p:xfrm>
          <a:off x="3547994" y="3223674"/>
          <a:ext cx="1965460" cy="491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Уравнение" r:id="rId3" imgW="761669" imgH="190417" progId="Equation.3">
                  <p:embed/>
                </p:oleObj>
              </mc:Choice>
              <mc:Fallback>
                <p:oleObj name="Уравнение" r:id="rId3" imgW="761669" imgH="190417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7994" y="3223674"/>
                        <a:ext cx="1965460" cy="4913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754909" y="3334215"/>
            <a:ext cx="6254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atin typeface="+mj-lt"/>
                <a:ea typeface="Times New Roman" panose="02020603050405020304" pitchFamily="18" charset="0"/>
              </a:rPr>
              <a:t>(7.7)</a:t>
            </a:r>
            <a:endParaRPr lang="ru-RU" sz="1600" dirty="0"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6954" y="4003992"/>
            <a:ext cx="6007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975360" indent="152400"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Модифікувати вагу відповідно до формули: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267200" y="4513711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600">
              <a:latin typeface="+mj-lt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193366"/>
              </p:ext>
            </p:extLst>
          </p:nvPr>
        </p:nvGraphicFramePr>
        <p:xfrm>
          <a:off x="2538038" y="4439776"/>
          <a:ext cx="3871509" cy="541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Уравнение" r:id="rId5" imgW="1841500" imgH="266700" progId="Equation.3">
                  <p:embed/>
                </p:oleObj>
              </mc:Choice>
              <mc:Fallback>
                <p:oleObj name="Уравнение" r:id="rId5" imgW="1841500" imgH="266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8038" y="4439776"/>
                        <a:ext cx="3871509" cy="5416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743368" y="4498322"/>
            <a:ext cx="6517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26035" algn="r">
              <a:spcAft>
                <a:spcPts val="0"/>
              </a:spcAft>
            </a:pPr>
            <a:r>
              <a:rPr lang="uk-UA" sz="1600" dirty="0" smtClean="0">
                <a:latin typeface="+mj-lt"/>
                <a:ea typeface="Times New Roman" panose="02020603050405020304" pitchFamily="18" charset="0"/>
              </a:rPr>
              <a:t>(7.8)</a:t>
            </a:r>
            <a:endParaRPr lang="ru-RU" sz="1400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27003" y="5086872"/>
            <a:ext cx="685155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де: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t I (t+1) -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номера відповідно поточної і наступної ітерацій;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η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– коефіцієнт швидкості навчання, 0&lt;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η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&lt;1;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i - номер входу;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ј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- номер нейрона в шарі.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924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29389" y="2607964"/>
            <a:ext cx="97647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Після того, як мережа навчена, ми можемо застосовувати її для ви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р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і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шен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н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я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різних задач (рис. 6.1).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2">
            <a:lum bright="-60000" contras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621" y="3412573"/>
            <a:ext cx="6766235" cy="216530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3295180" y="5997410"/>
            <a:ext cx="42332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75" marR="8890" indent="-3175" algn="ctr">
              <a:spcAft>
                <a:spcPts val="0"/>
              </a:spcAft>
            </a:pPr>
            <a:r>
              <a:rPr lang="uk-UA" sz="1600" dirty="0">
                <a:latin typeface="+mj-lt"/>
                <a:ea typeface="Times New Roman" panose="02020603050405020304" pitchFamily="18" charset="0"/>
              </a:rPr>
              <a:t>Рис. 6.1. Етапи </a:t>
            </a:r>
            <a:r>
              <a:rPr lang="ru-RU" sz="1600" dirty="0" err="1">
                <a:latin typeface="+mj-lt"/>
                <a:ea typeface="Times New Roman" panose="02020603050405020304" pitchFamily="18" charset="0"/>
              </a:rPr>
              <a:t>нейро</a:t>
            </a:r>
            <a:r>
              <a:rPr lang="uk-UA" sz="1600" dirty="0">
                <a:latin typeface="+mj-lt"/>
                <a:ea typeface="Times New Roman" panose="02020603050405020304" pitchFamily="18" charset="0"/>
              </a:rPr>
              <a:t>мережевого проекту</a:t>
            </a:r>
            <a:endParaRPr lang="ru-RU" sz="16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Використання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нейро</a:t>
            </a:r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мереж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214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1827" y="905079"/>
            <a:ext cx="94488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890" indent="213360"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Очевидно, що якщо d &gt;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Y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, то вагові коефіцієнти будуть збільшені і, тим самим, зменшать помилку. Інакше вони будуть зменшені, і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Y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теж зменшиться, наближаючись до d.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L="213360"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Крок 4. Цикл з кроку 2, поки мережа не перестане помилятися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.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R="3175" indent="21336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На другому кроці на різних ітераціях по черзі у випадковому порядку пред'являються всі можливі вхідні вектори. На жаль, не можна наперед визначити число ітерацій, які потрібно виконати, а в деяких випадках і гарантувати повний успіх.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3175" indent="21336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Збіжність розглянутої процедури встановлюється теоремами, стверджуючими, що для будь-якої класифікації навчальної послідовності можна підібрати такий набір (з нескінченного набору) елементарних нейронів, у якому буде здійснено розділення навчальної послідовності за допомогою лінійного вирішального правила, і що, як відносно задуманої класифікації можна знайти набір елементів, в якому існує рішення, то в рамках цього набору воно буде досягнуте в кінцевий проміжок часу.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indent="21336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 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213360" algn="just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145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buFont typeface="Arial" panose="020B0604020202020204" pitchFamily="34" charset="0"/>
            </a:pPr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Контрольні питання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Наведіть структуру </a:t>
            </a:r>
            <a:r>
              <a:rPr lang="uk-UA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персептронного</a:t>
            </a:r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нейрона.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0"/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Наведіть структуру </a:t>
            </a:r>
            <a:r>
              <a:rPr lang="uk-UA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персептрона</a:t>
            </a:r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з багатьма виходами.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0"/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Поясніть проблему “ВИКЛЮЧНОГО АБО”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0"/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Наведіть алгоритм навчання </a:t>
            </a:r>
            <a:r>
              <a:rPr lang="uk-UA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персептрона</a:t>
            </a:r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l">
              <a:buNone/>
            </a:pPr>
            <a:endParaRPr lang="ru-RU" sz="1800" dirty="0"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9038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53142" y="1071886"/>
            <a:ext cx="97390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Найважливіша особливість людського мозку полягає в тому, що, одного разу навчившись певному процесу, він може вірно діяти і в тих ситуаціях, в яких він не бував у процесі навчання.</a:t>
            </a:r>
            <a:endParaRPr lang="ru-RU" dirty="0"/>
          </a:p>
          <a:p>
            <a:r>
              <a:rPr lang="uk-UA" dirty="0"/>
              <a:t>Наприклад, ми можемо читати майже будь-який почерк, навіть якщо бачимо його перший раз в житті. Так само і </a:t>
            </a:r>
            <a:r>
              <a:rPr lang="ru-RU" dirty="0" err="1"/>
              <a:t>нейро</a:t>
            </a:r>
            <a:r>
              <a:rPr lang="uk-UA" dirty="0"/>
              <a:t>мережа, </a:t>
            </a:r>
            <a:r>
              <a:rPr lang="ru-RU" dirty="0" err="1"/>
              <a:t>грамотн</a:t>
            </a:r>
            <a:r>
              <a:rPr lang="uk-UA" dirty="0"/>
              <a:t>и</a:t>
            </a:r>
            <a:r>
              <a:rPr lang="ru-RU" dirty="0"/>
              <a:t>м</a:t>
            </a:r>
            <a:r>
              <a:rPr lang="uk-UA" dirty="0"/>
              <a:t> чином навчена, може з великою вірогідністю правильно реагувати на нові, не пред'явлені їй раніше дані. Наприклад, ми можемо намалювати букву </a:t>
            </a:r>
            <a:r>
              <a:rPr lang="uk-UA" i="1" dirty="0"/>
              <a:t>«А»</a:t>
            </a:r>
            <a:r>
              <a:rPr lang="uk-UA" dirty="0"/>
              <a:t> іншим почерком, а потім запропонувати нашій мережі класифікувати нове зображення.</a:t>
            </a:r>
            <a:endParaRPr lang="ru-RU" dirty="0"/>
          </a:p>
          <a:p>
            <a:r>
              <a:rPr lang="uk-UA" dirty="0"/>
              <a:t>Вага навченої мережі береже достатньо багато інформації про схожість і відмінності букв, тому можна розраховувати на </a:t>
            </a:r>
            <a:r>
              <a:rPr lang="ru-RU" dirty="0" err="1"/>
              <a:t>правильн</a:t>
            </a:r>
            <a:r>
              <a:rPr lang="uk-UA" dirty="0"/>
              <a:t>у відповідь і для нового варіанту зображення.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670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uk-UA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Класифікація</a:t>
            </a:r>
            <a:r>
              <a:rPr lang="uk-U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Відзначимо, що задачі класифікації (типу розпізнавання букв) дуже погано алгоритмізуються. Якщо у разі розпізнавання букв вірна відповідь очевидна для нас наперед, то в складніших практичних задачах навчена </a:t>
            </a:r>
            <a:r>
              <a:rPr lang="uk-UA" sz="1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нейромережа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виступає як експерт, що володіє великим досвідом і здатний дати відповідь на важке питання.</a:t>
            </a:r>
            <a:endPara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l">
              <a:buNone/>
            </a:pP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Прикладом такої задачі служить медична діагностика, де мережа може враховувати велику кількість числових параметрів (енцефалограма, тиск, вага і </a:t>
            </a:r>
            <a:r>
              <a:rPr lang="uk-UA" sz="1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т.д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.). Звичайно, «думку» мережі в цьому випадку не можна вважати остаточною.</a:t>
            </a:r>
            <a:endPara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l">
              <a:buNone/>
            </a:pP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Класифікація підприємств за ступенем їх перспективності – це вже звичний спосіб використовування </a:t>
            </a:r>
            <a:r>
              <a:rPr lang="uk-UA" sz="1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нейромереж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у практиці західних компаній (розподіл компаній на перспективні і збиткові). При цьому мережа також використовує безліч економічних показників, складним чином зв'язаних між собою.</a:t>
            </a:r>
            <a:endPara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l">
              <a:buNone/>
            </a:pPr>
            <a:endParaRPr lang="ru-RU" sz="1800" dirty="0"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3896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46483" y="1012300"/>
            <a:ext cx="927233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3360" algn="just">
              <a:spcAft>
                <a:spcPts val="0"/>
              </a:spcAft>
              <a:tabLst>
                <a:tab pos="5941695" algn="l"/>
              </a:tabLst>
            </a:pP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Нейромережевий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підхід особливо ефективний у задачах експертної оцінки по тій причині, що він поєднує в собі здібність комп'ютера до обробки чисел і здатність мозку до узагальнення і розпізнавання. Говорять, що у хорошого лікаря здібність до розпізнавання у своїй області така велика, що він може провести приблизну діагностику вже за зовнішнім виглядом пацієнта.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Можна погодитися також, з тим що досвідчений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трейдер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відчуває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направле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ння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руху ринку за видом графіка. Проте в першому випадку всі чинники наочні, тобто характеристики пацієнта миттєво сприймаються мозком як «бліде обличчя», «блиск в очах» і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т.д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. У другому ж випадку враховується тільки один чинник, показаний на графіку – курс за певний період часу.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Нейромережа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дозволяє обробляти величезну кількість чинників (до декількох тисяч), незалежно від їх наочності – це універсальний «хороший лікар», який може поставити свій діагноз в будь-якій області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682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uk-UA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Кластеризація</a:t>
            </a:r>
            <a:r>
              <a:rPr lang="uk-UA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uk-UA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і пошук залежності</a:t>
            </a:r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Крім </a:t>
            </a:r>
            <a:r>
              <a:rPr lang="ru-RU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задач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класифікації, </a:t>
            </a:r>
            <a:r>
              <a:rPr lang="ru-RU" sz="1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нейро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мережі широко використовуються для пошуку залежності в даних і </a:t>
            </a:r>
            <a:r>
              <a:rPr lang="uk-UA" sz="1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кластеризації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  <a:endPara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l">
              <a:buNone/>
            </a:pP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Наприклад, </a:t>
            </a:r>
            <a:r>
              <a:rPr lang="ru-RU" sz="1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нейро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мережа на основі методики МГОА (метод </a:t>
            </a:r>
            <a:r>
              <a:rPr lang="ru-RU" sz="1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групового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обліку аргументів) дозволяє на основі навчальної вибірки побудувати залежність одного параметра від інших у вигляді </a:t>
            </a:r>
            <a:r>
              <a:rPr lang="ru-RU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пол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і</a:t>
            </a:r>
            <a:r>
              <a:rPr lang="ru-RU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нома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Така мережа може не тільки миттєво вивчити таблицю множення, але і знайти складну приховану залежність в даних (наприклад, фінансових), які не виявляються </a:t>
            </a:r>
            <a:r>
              <a:rPr lang="ru-RU" sz="1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стандартн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</a:t>
            </a:r>
            <a:r>
              <a:rPr lang="ru-RU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ми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статистичними методами.</a:t>
            </a:r>
            <a:endPara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l">
              <a:buNone/>
            </a:pPr>
            <a:r>
              <a:rPr lang="uk-UA" sz="1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Кластеризація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– це розбиття набору прикладів на декілька компактних областей (кластерів</a:t>
            </a:r>
            <a:r>
              <a:rPr lang="uk-UA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), причому 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число кластерів наперед невідоме. </a:t>
            </a:r>
            <a:r>
              <a:rPr lang="uk-UA" sz="1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Кластеризація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дозволяє представити </a:t>
            </a:r>
            <a:r>
              <a:rPr lang="ru-RU" sz="1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неоднор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і</a:t>
            </a:r>
            <a:r>
              <a:rPr lang="ru-RU" sz="1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дн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і дані в більш наочному вигляді і використати далі для дослідження кожного кластера різними методами. Наприклад, </a:t>
            </a:r>
            <a:r>
              <a:rPr lang="ru-RU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таким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чином можна швидко виявити фальсифіковані </a:t>
            </a:r>
            <a:r>
              <a:rPr lang="ru-RU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страхов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і випадки або нечесні підприємства.</a:t>
            </a:r>
            <a:endPara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l">
              <a:buNone/>
            </a:pPr>
            <a:endParaRPr lang="ru-RU" sz="1800" dirty="0"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7780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uk-UA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Прогнозування</a:t>
            </a:r>
            <a:r>
              <a:rPr lang="uk-UA" sz="1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Задачі прогнозування особливо </a:t>
            </a:r>
            <a:r>
              <a:rPr lang="ru-RU" sz="1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важ</a:t>
            </a:r>
            <a:r>
              <a:rPr lang="uk-UA" sz="1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ливі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для практики, зокрема, для фінансових пропозицій, тому пояснимо способи вживання </a:t>
            </a:r>
            <a:r>
              <a:rPr lang="ru-RU" sz="1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нейро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мереж в цій області </a:t>
            </a:r>
            <a:r>
              <a:rPr lang="ru-RU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б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і</a:t>
            </a:r>
            <a:r>
              <a:rPr lang="ru-RU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л</a:t>
            </a:r>
            <a:r>
              <a:rPr lang="uk-UA" sz="1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ьш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детально.</a:t>
            </a:r>
            <a:endPara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l">
              <a:buNone/>
            </a:pP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Розглянемо практичну задачу, відповідь в якій </a:t>
            </a:r>
            <a:r>
              <a:rPr lang="ru-RU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</a:t>
            </a:r>
            <a:r>
              <a:rPr lang="uk-UA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відома – задачу прогнозування курсу акцій на 1 день вперед</a:t>
            </a:r>
            <a:endPara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6134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67656" y="768819"/>
            <a:ext cx="982617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175" indent="21336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Нехай у нас є база даних, що містить значення курсу за останні 300 днів. Найпростіший варіант у даному випадку – спробувати побудувати прогноз завтрашньої ціни на основі курсів за останні декілька днів. Зрозуміло, що прогнозуюча мережа повинна мати всього один вихід і стільки входів, скільки попередніх значень ми хочемо використовувати для прогнозу – наприклад, 4 останніх значення. Скласти навчальний приклад дуже просто: вхідними значеннями будуть курси за 4 останніх днів, а бажаним виходом – відомий нам курс на наступний день за цими чотирма, тобто кожний рядок таблиці з навчальною послідовністю (вибіркою) є навчальним прикладом, де перші 4 числа – вхідні значення мережі, а п'яте число – бажане значення виходу.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R="3175" indent="21336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Зазначимо, що об'єм навчальної вибірки залежить від вибраної кількості входів. Якщо зробити 299 входів, то така мережа потенційно могла б будувати кращий прогноз, ніж мережа з 4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входами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, проте у цьому випадку ми маємо справу з величезним масивом даних, що робить навчання і використовування мережі практично неможливим. При виборі числа входів слід враховувати це, вибираючи розумний компроміс між глибиною прогнозу (число входів) і якістю навчання (об'єм тренувального набору).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R="6350" indent="21336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Взагалі кажучи, залежно від типу вирішуваної задачі, доцільно застосовувати нейронну мережу найбільш підходящу для такої задачі структури.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01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709686"/>
            <a:ext cx="9613861" cy="1080938"/>
          </a:xfrm>
        </p:spPr>
        <p:txBody>
          <a:bodyPr>
            <a:normAutofit/>
          </a:bodyPr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uk-UA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</a:t>
            </a: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Контрольні </a:t>
            </a:r>
            <a:r>
              <a:rPr lang="uk-UA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питання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Наведіть етапи </a:t>
            </a:r>
            <a:r>
              <a:rPr lang="uk-UA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нейромережевого</a:t>
            </a:r>
            <a:r>
              <a:rPr lang="uk-UA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проекту.</a:t>
            </a:r>
            <a:endParaRPr lang="ru-RU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uk-UA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Використання НМ для класифікації? Приклади?</a:t>
            </a:r>
            <a:endParaRPr lang="ru-RU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uk-UA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Використання НМ для </a:t>
            </a:r>
            <a:r>
              <a:rPr lang="uk-UA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кластеризації</a:t>
            </a:r>
            <a:r>
              <a:rPr lang="uk-UA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і пошуку залежності? Приклади?</a:t>
            </a:r>
            <a:endParaRPr lang="ru-RU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uk-UA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Використання НМ для прогнозування? Приклади?</a:t>
            </a:r>
            <a:endParaRPr lang="ru-RU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012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Override1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2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2005</Words>
  <Application>Microsoft Office PowerPoint</Application>
  <PresentationFormat>Широкоэкранный</PresentationFormat>
  <Paragraphs>91</Paragraphs>
  <Slides>21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Cambria Math</vt:lpstr>
      <vt:lpstr>Times New Roman</vt:lpstr>
      <vt:lpstr>Trebuchet MS</vt:lpstr>
      <vt:lpstr>Берлин</vt:lpstr>
      <vt:lpstr>Уравнение</vt:lpstr>
      <vt:lpstr>Лекція 4  </vt:lpstr>
      <vt:lpstr>Використання нейромереж</vt:lpstr>
      <vt:lpstr>Презентация PowerPoint</vt:lpstr>
      <vt:lpstr>Класифікація.</vt:lpstr>
      <vt:lpstr>Презентация PowerPoint</vt:lpstr>
      <vt:lpstr>Кластеризація і пошук залежності. </vt:lpstr>
      <vt:lpstr>Прогнозування. </vt:lpstr>
      <vt:lpstr>Презентация PowerPoint</vt:lpstr>
      <vt:lpstr> Контрольні питання</vt:lpstr>
      <vt:lpstr>Персептрони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Контрольні питання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Використання нейромереж  </dc:title>
  <dc:creator>Марія Самойленко</dc:creator>
  <cp:lastModifiedBy>Tomas</cp:lastModifiedBy>
  <cp:revision>11</cp:revision>
  <dcterms:created xsi:type="dcterms:W3CDTF">2017-04-22T18:26:05Z</dcterms:created>
  <dcterms:modified xsi:type="dcterms:W3CDTF">2017-09-05T07:42:17Z</dcterms:modified>
</cp:coreProperties>
</file>