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7543800" cy="1512168"/>
          </a:xfrm>
        </p:spPr>
        <p:txBody>
          <a:bodyPr/>
          <a:lstStyle/>
          <a:p>
            <a:pPr algn="ctr"/>
            <a:r>
              <a:rPr lang="uk-UA" sz="4400"/>
              <a:t>1.Базові </a:t>
            </a:r>
            <a:r>
              <a:rPr lang="uk-UA" sz="4400" dirty="0"/>
              <a:t>відомості. Підготовка будівельного майданчика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5607698"/>
            <a:ext cx="8136904" cy="629614"/>
          </a:xfrm>
        </p:spPr>
        <p:txBody>
          <a:bodyPr/>
          <a:lstStyle/>
          <a:p>
            <a:pPr algn="r"/>
            <a:r>
              <a:rPr lang="uk-UA" dirty="0">
                <a:latin typeface="Century Gothic" panose="020B0502020202020204" pitchFamily="34" charset="0"/>
              </a:rPr>
              <a:t>Лектор: Валентина Михайлівна </a:t>
            </a:r>
            <a:r>
              <a:rPr lang="uk-UA" dirty="0" err="1">
                <a:latin typeface="Century Gothic" panose="020B0502020202020204" pitchFamily="34" charset="0"/>
              </a:rPr>
              <a:t>Бакуліна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0668"/>
            <a:ext cx="7930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природокористування України</a:t>
            </a:r>
          </a:p>
          <a:p>
            <a:pPr algn="ctr"/>
            <a:endParaRPr lang="uk-UA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будівництва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2083" y="2406486"/>
            <a:ext cx="3353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Презентація теми </a:t>
            </a:r>
            <a:endParaRPr lang="ru-RU" sz="28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0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15616" y="332656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Виробнича документація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332656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Виконавча документація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1412776"/>
            <a:ext cx="3240360" cy="338437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sz="1600" dirty="0" err="1">
                <a:solidFill>
                  <a:schemeClr val="tx2"/>
                </a:solidFill>
              </a:rPr>
              <a:t>загальний</a:t>
            </a:r>
            <a:r>
              <a:rPr lang="ru-RU" sz="1600" dirty="0">
                <a:solidFill>
                  <a:schemeClr val="tx2"/>
                </a:solidFill>
              </a:rPr>
              <a:t> журнал </a:t>
            </a:r>
            <a:r>
              <a:rPr lang="ru-RU" sz="1600" dirty="0" err="1">
                <a:solidFill>
                  <a:schemeClr val="tx2"/>
                </a:solidFill>
              </a:rPr>
              <a:t>робіт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</a:p>
          <a:p>
            <a:pPr marL="285750" indent="-285750" algn="ctr">
              <a:buFontTx/>
              <a:buChar char="-"/>
            </a:pPr>
            <a:r>
              <a:rPr lang="ru-RU" sz="1600" dirty="0" err="1">
                <a:solidFill>
                  <a:schemeClr val="tx2"/>
                </a:solidFill>
              </a:rPr>
              <a:t>журнали</a:t>
            </a:r>
            <a:r>
              <a:rPr lang="ru-RU" sz="1600" dirty="0">
                <a:solidFill>
                  <a:schemeClr val="tx2"/>
                </a:solidFill>
              </a:rPr>
              <a:t> з </a:t>
            </a:r>
            <a:r>
              <a:rPr lang="ru-RU" sz="1600" dirty="0" err="1">
                <a:solidFill>
                  <a:schemeClr val="tx2"/>
                </a:solidFill>
              </a:rPr>
              <a:t>окремих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видів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робіт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solidFill>
                  <a:schemeClr val="tx2"/>
                </a:solidFill>
              </a:rPr>
              <a:t>журнал </a:t>
            </a:r>
            <a:r>
              <a:rPr lang="ru-RU" sz="1600" dirty="0" err="1">
                <a:solidFill>
                  <a:schemeClr val="tx2"/>
                </a:solidFill>
              </a:rPr>
              <a:t>авторського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нагляду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проектних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організацій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</a:p>
          <a:p>
            <a:pPr marL="285750" indent="-285750" algn="ctr">
              <a:buFontTx/>
              <a:buChar char="-"/>
            </a:pPr>
            <a:r>
              <a:rPr lang="ru-RU" sz="1600" dirty="0" err="1">
                <a:solidFill>
                  <a:schemeClr val="tx2"/>
                </a:solidFill>
              </a:rPr>
              <a:t>акти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обстеження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прихованих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робіт</a:t>
            </a:r>
            <a:r>
              <a:rPr lang="ru-RU" sz="1600" dirty="0">
                <a:solidFill>
                  <a:schemeClr val="tx2"/>
                </a:solidFill>
              </a:rPr>
              <a:t>,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акти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проміжного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приймання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головних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конструкцій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</a:p>
          <a:p>
            <a:pPr marL="285750" indent="-285750" algn="ctr">
              <a:buFontTx/>
              <a:buChar char="-"/>
            </a:pPr>
            <a:r>
              <a:rPr lang="ru-RU" sz="1600" dirty="0" err="1">
                <a:solidFill>
                  <a:schemeClr val="tx2"/>
                </a:solidFill>
              </a:rPr>
              <a:t>акти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випробувань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зокрема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устаткування</a:t>
            </a:r>
            <a:r>
              <a:rPr lang="ru-RU" sz="1600" dirty="0">
                <a:solidFill>
                  <a:schemeClr val="tx2"/>
                </a:solidFill>
              </a:rPr>
              <a:t>, систем, мереж і </a:t>
            </a:r>
            <a:r>
              <a:rPr lang="ru-RU" sz="1600" dirty="0" err="1">
                <a:solidFill>
                  <a:schemeClr val="tx2"/>
                </a:solidFill>
              </a:rPr>
              <a:t>пристроїв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ru-RU" sz="1600" dirty="0" err="1">
                <a:solidFill>
                  <a:schemeClr val="tx2"/>
                </a:solidFill>
              </a:rPr>
              <a:t>інші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документи</a:t>
            </a:r>
            <a:r>
              <a:rPr lang="ru-RU" sz="1600" dirty="0">
                <a:solidFill>
                  <a:schemeClr val="tx2"/>
                </a:solidFill>
              </a:rPr>
              <a:t> з </a:t>
            </a:r>
            <a:r>
              <a:rPr lang="ru-RU" sz="1600" dirty="0" err="1">
                <a:solidFill>
                  <a:schemeClr val="tx2"/>
                </a:solidFill>
              </a:rPr>
              <a:t>окремих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видів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робіт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передбачені</a:t>
            </a:r>
            <a:r>
              <a:rPr lang="ru-RU" sz="1600" dirty="0">
                <a:solidFill>
                  <a:schemeClr val="tx2"/>
                </a:solidFill>
              </a:rPr>
              <a:t> ДБН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1412776"/>
            <a:ext cx="3240360" cy="244827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2"/>
                </a:solidFill>
              </a:rPr>
              <a:t>- комплект робочих креслень із зазначенням відповідності виконаних у натурі робіт або внесених особами, відповідальними за виконання будівельно-монтажних робіт за погодженими із проектною організацією змінами.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5" idx="2"/>
            <a:endCxn id="16" idx="0"/>
          </p:cNvCxnSpPr>
          <p:nvPr/>
        </p:nvCxnSpPr>
        <p:spPr>
          <a:xfrm flipH="1">
            <a:off x="2447764" y="1124744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7" idx="2"/>
            <a:endCxn id="19" idx="0"/>
          </p:cNvCxnSpPr>
          <p:nvPr/>
        </p:nvCxnSpPr>
        <p:spPr>
          <a:xfrm>
            <a:off x="5832140" y="1124744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15816" y="594753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accent1"/>
                </a:solidFill>
                <a:latin typeface="+mj-lt"/>
              </a:rPr>
              <a:t>Виконувати будівельно-монтажні роботи за відсутності затверджених ПВР і ПОБ заборонено. </a:t>
            </a: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817" y="3989066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05" y="5157413"/>
            <a:ext cx="1971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9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53136"/>
            <a:ext cx="7620000" cy="1584176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Технологічні</a:t>
            </a:r>
            <a:r>
              <a:rPr lang="ru-RU" sz="2000" b="1" dirty="0"/>
              <a:t> </a:t>
            </a:r>
            <a:r>
              <a:rPr lang="ru-RU" sz="2000" b="1" dirty="0" err="1"/>
              <a:t>карти</a:t>
            </a:r>
            <a:r>
              <a:rPr lang="ru-RU" sz="2000" b="1" dirty="0"/>
              <a:t>;</a:t>
            </a:r>
          </a:p>
          <a:p>
            <a:r>
              <a:rPr lang="ru-RU" sz="2000" b="1" dirty="0" err="1"/>
              <a:t>Матеріально-технічні</a:t>
            </a:r>
            <a:r>
              <a:rPr lang="ru-RU" sz="2000" b="1" dirty="0"/>
              <a:t> </a:t>
            </a:r>
            <a:r>
              <a:rPr lang="ru-RU" sz="2000" b="1" dirty="0" err="1"/>
              <a:t>ресурси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Технологія</a:t>
            </a:r>
            <a:r>
              <a:rPr lang="ru-RU" sz="2000" b="1" dirty="0"/>
              <a:t> й </a:t>
            </a:r>
            <a:r>
              <a:rPr lang="ru-RU" sz="2000" b="1" dirty="0" err="1"/>
              <a:t>організація</a:t>
            </a:r>
            <a:r>
              <a:rPr lang="ru-RU" sz="2000" b="1" dirty="0"/>
              <a:t> </a:t>
            </a:r>
            <a:r>
              <a:rPr lang="ru-RU" sz="2000" b="1" dirty="0" err="1"/>
              <a:t>виконання</a:t>
            </a:r>
            <a:r>
              <a:rPr lang="ru-RU" sz="2000" b="1" dirty="0"/>
              <a:t> </a:t>
            </a:r>
            <a:r>
              <a:rPr lang="ru-RU" sz="2000" b="1" dirty="0" err="1"/>
              <a:t>робіт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Операційний</a:t>
            </a:r>
            <a:r>
              <a:rPr lang="ru-RU" sz="2000" b="1" dirty="0"/>
              <a:t> контроль </a:t>
            </a:r>
            <a:r>
              <a:rPr lang="ru-RU" sz="2000" b="1" dirty="0" err="1"/>
              <a:t>виконання</a:t>
            </a:r>
            <a:r>
              <a:rPr lang="ru-RU" sz="2000" b="1" dirty="0"/>
              <a:t> </a:t>
            </a:r>
            <a:r>
              <a:rPr lang="ru-RU" sz="2000" b="1" dirty="0" err="1"/>
              <a:t>якості</a:t>
            </a:r>
            <a:r>
              <a:rPr lang="ru-RU" sz="2000" b="1" dirty="0"/>
              <a:t> </a:t>
            </a:r>
            <a:r>
              <a:rPr lang="ru-RU" sz="2000" b="1" dirty="0" err="1"/>
              <a:t>робіт</a:t>
            </a:r>
            <a:r>
              <a:rPr lang="ru-RU" sz="2000" b="1" dirty="0"/>
              <a:t>;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48072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86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620000" cy="1440160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Охорона</a:t>
            </a:r>
            <a:r>
              <a:rPr lang="ru-RU" sz="2000" b="1" dirty="0"/>
              <a:t> </a:t>
            </a:r>
            <a:r>
              <a:rPr lang="ru-RU" sz="2000" b="1" dirty="0" err="1"/>
              <a:t>праці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Техніко-економічні</a:t>
            </a:r>
            <a:r>
              <a:rPr lang="ru-RU" sz="2000" b="1" dirty="0"/>
              <a:t> </a:t>
            </a:r>
            <a:r>
              <a:rPr lang="ru-RU" sz="2000" b="1" dirty="0" err="1"/>
              <a:t>показники</a:t>
            </a:r>
            <a:r>
              <a:rPr lang="ru-RU" sz="2000" b="1" dirty="0"/>
              <a:t>;</a:t>
            </a:r>
            <a:endParaRPr lang="ru-RU" sz="2000" dirty="0"/>
          </a:p>
          <a:p>
            <a:r>
              <a:rPr lang="ru-RU" sz="2000" b="1" dirty="0" err="1"/>
              <a:t>Календарний</a:t>
            </a:r>
            <a:r>
              <a:rPr lang="ru-RU" sz="2000" b="1" dirty="0"/>
              <a:t> </a:t>
            </a:r>
            <a:r>
              <a:rPr lang="ru-RU" sz="2000" b="1" dirty="0" err="1"/>
              <a:t>графік</a:t>
            </a:r>
            <a:r>
              <a:rPr lang="ru-RU" sz="2000" b="1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b="1" dirty="0" err="1"/>
              <a:t>календарний</a:t>
            </a:r>
            <a:r>
              <a:rPr lang="ru-RU" sz="2000" b="1" dirty="0"/>
              <a:t> план.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208512" cy="4125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37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3. </a:t>
            </a:r>
            <a:r>
              <a:rPr lang="ru-RU" sz="3600" dirty="0" err="1"/>
              <a:t>Якість</a:t>
            </a:r>
            <a:r>
              <a:rPr lang="ru-RU" sz="3600" dirty="0"/>
              <a:t> </a:t>
            </a:r>
            <a:r>
              <a:rPr lang="ru-RU" sz="3600" dirty="0" err="1"/>
              <a:t>будівельної</a:t>
            </a:r>
            <a:r>
              <a:rPr lang="ru-RU" sz="3600" dirty="0"/>
              <a:t> </a:t>
            </a:r>
            <a:r>
              <a:rPr lang="ru-RU" sz="3600" dirty="0" err="1"/>
              <a:t>продукції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045" y="1124744"/>
            <a:ext cx="3240360" cy="20853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b="1" dirty="0"/>
              <a:t> </a:t>
            </a:r>
            <a:r>
              <a:rPr lang="ru-RU" sz="1800" b="1" dirty="0" err="1"/>
              <a:t>Якість</a:t>
            </a:r>
            <a:r>
              <a:rPr lang="ru-RU" sz="1800" b="1" dirty="0"/>
              <a:t> </a:t>
            </a:r>
            <a:r>
              <a:rPr lang="ru-RU" sz="1800" b="1" dirty="0" err="1"/>
              <a:t>будівельної</a:t>
            </a:r>
            <a:r>
              <a:rPr lang="ru-RU" sz="1800" b="1" dirty="0"/>
              <a:t> </a:t>
            </a:r>
            <a:r>
              <a:rPr lang="ru-RU" sz="1800" b="1" dirty="0" err="1"/>
              <a:t>продукції</a:t>
            </a:r>
            <a:r>
              <a:rPr lang="ru-RU" sz="1800" dirty="0"/>
              <a:t> - один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головних</a:t>
            </a:r>
            <a:r>
              <a:rPr lang="ru-RU" sz="1800" dirty="0"/>
              <a:t> </a:t>
            </a:r>
            <a:r>
              <a:rPr lang="ru-RU" sz="1800" dirty="0" err="1"/>
              <a:t>факторів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впливають</a:t>
            </a:r>
            <a:r>
              <a:rPr lang="ru-RU" sz="1800" dirty="0"/>
              <a:t> на </a:t>
            </a:r>
            <a:r>
              <a:rPr lang="ru-RU" sz="1800" dirty="0" err="1"/>
              <a:t>економічність</a:t>
            </a:r>
            <a:r>
              <a:rPr lang="ru-RU" sz="1800" dirty="0"/>
              <a:t> і </a:t>
            </a:r>
            <a:r>
              <a:rPr lang="ru-RU" sz="1800" dirty="0" err="1"/>
              <a:t>рентабельність</a:t>
            </a:r>
            <a:r>
              <a:rPr lang="ru-RU" sz="1800" dirty="0"/>
              <a:t> </a:t>
            </a:r>
            <a:r>
              <a:rPr lang="ru-RU" sz="1800" dirty="0" err="1"/>
              <a:t>завершеного</a:t>
            </a:r>
            <a:r>
              <a:rPr lang="ru-RU" sz="1800" dirty="0"/>
              <a:t> </a:t>
            </a:r>
            <a:r>
              <a:rPr lang="ru-RU" sz="1800" dirty="0" err="1"/>
              <a:t>будівничого</a:t>
            </a:r>
            <a:r>
              <a:rPr lang="ru-RU" sz="1800" dirty="0"/>
              <a:t> </a:t>
            </a:r>
            <a:r>
              <a:rPr lang="ru-RU" sz="1800" dirty="0" err="1"/>
              <a:t>об’єкта</a:t>
            </a:r>
            <a:r>
              <a:rPr lang="ru-RU" sz="1800" dirty="0"/>
              <a:t>,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забезпечує</a:t>
            </a:r>
            <a:r>
              <a:rPr lang="ru-RU" sz="1800" dirty="0"/>
              <a:t> </a:t>
            </a:r>
            <a:r>
              <a:rPr lang="ru-RU" sz="1800" dirty="0" err="1"/>
              <a:t>надійність</a:t>
            </a:r>
            <a:r>
              <a:rPr lang="ru-RU" sz="1800" dirty="0"/>
              <a:t> і </a:t>
            </a:r>
            <a:r>
              <a:rPr lang="ru-RU" sz="1800" dirty="0" err="1"/>
              <a:t>довговічність</a:t>
            </a:r>
            <a:r>
              <a:rPr lang="ru-RU" sz="1800" dirty="0"/>
              <a:t> </a:t>
            </a:r>
            <a:r>
              <a:rPr lang="ru-RU" sz="1800" dirty="0" err="1"/>
              <a:t>останнього</a:t>
            </a:r>
            <a:r>
              <a:rPr lang="ru-RU" sz="1800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60" y="905878"/>
            <a:ext cx="4185926" cy="269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44015" y="3645024"/>
            <a:ext cx="3672408" cy="2085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2940" y="3717032"/>
            <a:ext cx="3672408" cy="2085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660" y="3764390"/>
            <a:ext cx="75597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err="1"/>
              <a:t>Приховані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недоступними</a:t>
            </a:r>
            <a:r>
              <a:rPr lang="ru-RU" dirty="0"/>
              <a:t> для </a:t>
            </a:r>
            <a:r>
              <a:rPr lang="ru-RU" dirty="0" err="1"/>
              <a:t>візуального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 Дефект</a:t>
            </a:r>
            <a:r>
              <a:rPr lang="ru-RU" dirty="0"/>
              <a:t> – </a:t>
            </a:r>
            <a:r>
              <a:rPr lang="ru-RU" dirty="0" err="1"/>
              <a:t>невідповідність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встановленим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b="1" dirty="0"/>
              <a:t>причинами </a:t>
            </a:r>
            <a:r>
              <a:rPr lang="ru-RU" b="1" dirty="0" err="1"/>
              <a:t>низької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низькосортних</a:t>
            </a:r>
            <a:r>
              <a:rPr lang="ru-RU" dirty="0"/>
              <a:t> і </a:t>
            </a:r>
            <a:r>
              <a:rPr lang="ru-RU" dirty="0" err="1"/>
              <a:t>прострочених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;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контролю з боку </a:t>
            </a:r>
            <a:r>
              <a:rPr lang="ru-RU" dirty="0" err="1"/>
              <a:t>контролюючих</a:t>
            </a:r>
            <a:r>
              <a:rPr lang="ru-RU" dirty="0"/>
              <a:t> структур.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46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4. </a:t>
            </a:r>
            <a:r>
              <a:rPr lang="ru-RU" sz="3600" dirty="0" err="1"/>
              <a:t>Вимоги</a:t>
            </a:r>
            <a:r>
              <a:rPr lang="ru-RU" sz="3600" dirty="0"/>
              <a:t> до </a:t>
            </a:r>
            <a:r>
              <a:rPr lang="ru-RU" sz="3600" dirty="0" err="1"/>
              <a:t>підготовки</a:t>
            </a:r>
            <a:r>
              <a:rPr lang="ru-RU" sz="3600" dirty="0"/>
              <a:t> </a:t>
            </a:r>
            <a:r>
              <a:rPr lang="ru-RU" sz="3600" dirty="0" err="1"/>
              <a:t>будівельного</a:t>
            </a:r>
            <a:r>
              <a:rPr lang="ru-RU" sz="3600" dirty="0"/>
              <a:t> </a:t>
            </a:r>
            <a:r>
              <a:rPr lang="ru-RU" sz="3600" dirty="0" err="1"/>
              <a:t>майданчика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031" y="1510117"/>
            <a:ext cx="3600400" cy="48245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1800" dirty="0"/>
          </a:p>
          <a:p>
            <a:r>
              <a:rPr lang="ru-RU" sz="1800" dirty="0" err="1"/>
              <a:t>огородження</a:t>
            </a:r>
            <a:r>
              <a:rPr lang="ru-RU" sz="1800" dirty="0"/>
              <a:t> </a:t>
            </a:r>
            <a:r>
              <a:rPr lang="ru-RU" sz="1800" dirty="0" err="1"/>
              <a:t>ділянки</a:t>
            </a:r>
            <a:r>
              <a:rPr lang="ru-RU" sz="1800" dirty="0"/>
              <a:t>; </a:t>
            </a:r>
          </a:p>
          <a:p>
            <a:r>
              <a:rPr lang="ru-RU" sz="1800" dirty="0" err="1"/>
              <a:t>розчищення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майданчика</a:t>
            </a:r>
            <a:r>
              <a:rPr lang="ru-RU" sz="1800" dirty="0"/>
              <a:t> (рис. 1.1); </a:t>
            </a:r>
          </a:p>
          <a:p>
            <a:r>
              <a:rPr lang="ru-RU" sz="1800" dirty="0" err="1"/>
              <a:t>відведення</a:t>
            </a:r>
            <a:r>
              <a:rPr lang="ru-RU" sz="1800" dirty="0"/>
              <a:t> </a:t>
            </a:r>
            <a:r>
              <a:rPr lang="ru-RU" sz="1800" dirty="0" err="1"/>
              <a:t>поверхневих</a:t>
            </a:r>
            <a:r>
              <a:rPr lang="ru-RU" sz="1800" dirty="0"/>
              <a:t> і </a:t>
            </a:r>
            <a:r>
              <a:rPr lang="ru-RU" sz="1800" dirty="0" err="1"/>
              <a:t>ґрунтових</a:t>
            </a:r>
            <a:r>
              <a:rPr lang="ru-RU" sz="1800" dirty="0"/>
              <a:t> вод;</a:t>
            </a:r>
          </a:p>
          <a:p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геодезійної</a:t>
            </a:r>
            <a:r>
              <a:rPr lang="ru-RU" sz="1800" dirty="0"/>
              <a:t> </a:t>
            </a:r>
            <a:r>
              <a:rPr lang="ru-RU" sz="1800" dirty="0" err="1"/>
              <a:t>розбивної</a:t>
            </a:r>
            <a:r>
              <a:rPr lang="ru-RU" sz="1800" dirty="0"/>
              <a:t> </a:t>
            </a:r>
            <a:r>
              <a:rPr lang="ru-RU" sz="1800" dirty="0" err="1"/>
              <a:t>бази</a:t>
            </a:r>
            <a:r>
              <a:rPr lang="ru-RU" sz="1800" dirty="0"/>
              <a:t>; </a:t>
            </a:r>
          </a:p>
          <a:p>
            <a:r>
              <a:rPr lang="ru-RU" sz="1800" dirty="0" err="1"/>
              <a:t>прокладення</a:t>
            </a:r>
            <a:r>
              <a:rPr lang="ru-RU" sz="1800" dirty="0"/>
              <a:t> </a:t>
            </a:r>
            <a:r>
              <a:rPr lang="ru-RU" sz="1800" dirty="0" err="1"/>
              <a:t>тимчасових</a:t>
            </a:r>
            <a:r>
              <a:rPr lang="ru-RU" sz="1800" dirty="0"/>
              <a:t> </a:t>
            </a:r>
            <a:r>
              <a:rPr lang="ru-RU" sz="1800" dirty="0" err="1"/>
              <a:t>інженерних</a:t>
            </a:r>
            <a:r>
              <a:rPr lang="ru-RU" sz="1800" dirty="0"/>
              <a:t> мереж і </a:t>
            </a:r>
            <a:r>
              <a:rPr lang="ru-RU" sz="1800" dirty="0" err="1"/>
              <a:t>доріг</a:t>
            </a:r>
            <a:r>
              <a:rPr lang="ru-RU" sz="1800" dirty="0"/>
              <a:t>; </a:t>
            </a:r>
          </a:p>
          <a:p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відповідних</a:t>
            </a:r>
            <a:r>
              <a:rPr lang="ru-RU" sz="1800" dirty="0"/>
              <a:t> умов </a:t>
            </a:r>
            <a:r>
              <a:rPr lang="ru-RU" sz="1800" dirty="0" err="1"/>
              <a:t>праці</a:t>
            </a:r>
            <a:r>
              <a:rPr lang="ru-RU" sz="1800" dirty="0"/>
              <a:t> в </a:t>
            </a:r>
            <a:r>
              <a:rPr lang="ru-RU" sz="1800" dirty="0" err="1"/>
              <a:t>адміністративних</a:t>
            </a:r>
            <a:r>
              <a:rPr lang="ru-RU" sz="1800" dirty="0"/>
              <a:t> і </a:t>
            </a:r>
            <a:r>
              <a:rPr lang="ru-RU" sz="1800" dirty="0" err="1"/>
              <a:t>побутових</a:t>
            </a:r>
            <a:r>
              <a:rPr lang="ru-RU" sz="1800" dirty="0"/>
              <a:t> </a:t>
            </a:r>
            <a:r>
              <a:rPr lang="ru-RU" sz="1800" dirty="0" err="1"/>
              <a:t>приміщеннях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6016" y="1412776"/>
            <a:ext cx="4229811" cy="390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11452" y="5445224"/>
            <a:ext cx="4138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Рис. 1.1 – Схеми роботи </a:t>
            </a:r>
            <a:r>
              <a:rPr lang="uk-UA" sz="1400" dirty="0" err="1"/>
              <a:t>викорчовувача-збирача</a:t>
            </a:r>
            <a:r>
              <a:rPr lang="uk-UA" sz="1400" dirty="0"/>
              <a:t>: </a:t>
            </a:r>
          </a:p>
          <a:p>
            <a:pPr algn="ctr"/>
            <a:r>
              <a:rPr lang="uk-UA" sz="1400" dirty="0"/>
              <a:t>а – звалювання дерев; </a:t>
            </a:r>
          </a:p>
          <a:p>
            <a:pPr algn="ctr"/>
            <a:r>
              <a:rPr lang="uk-UA" sz="1400" dirty="0"/>
              <a:t>б – викорчовування пеньків; </a:t>
            </a:r>
          </a:p>
          <a:p>
            <a:pPr algn="ctr"/>
            <a:r>
              <a:rPr lang="uk-UA" sz="1400" dirty="0"/>
              <a:t>в – розчищення майданчика від чагарників</a:t>
            </a:r>
            <a:endParaRPr lang="ru-RU" sz="14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173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6555" y="692696"/>
            <a:ext cx="2736304" cy="242802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400" dirty="0"/>
              <a:t>Рис. 1.2 – </a:t>
            </a:r>
            <a:r>
              <a:rPr lang="ru-RU" sz="1400" dirty="0" err="1"/>
              <a:t>Розбирання</a:t>
            </a:r>
            <a:r>
              <a:rPr lang="ru-RU" sz="1400" dirty="0"/>
              <a:t> </a:t>
            </a:r>
            <a:r>
              <a:rPr lang="ru-RU" sz="1400" dirty="0" err="1"/>
              <a:t>цегельної</a:t>
            </a:r>
            <a:r>
              <a:rPr lang="ru-RU" sz="1400" dirty="0"/>
              <a:t> </a:t>
            </a:r>
            <a:r>
              <a:rPr lang="ru-RU" sz="1400" dirty="0" err="1"/>
              <a:t>будівлі</a:t>
            </a:r>
            <a:r>
              <a:rPr lang="ru-RU" sz="1400" dirty="0"/>
              <a:t>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екскаватора</a:t>
            </a:r>
            <a:r>
              <a:rPr lang="ru-RU" sz="1400" dirty="0"/>
              <a:t>: </a:t>
            </a:r>
          </a:p>
          <a:p>
            <a:pPr marL="114300" indent="0">
              <a:buNone/>
            </a:pPr>
            <a:r>
              <a:rPr lang="ru-RU" sz="1400" dirty="0"/>
              <a:t>1 – </a:t>
            </a:r>
            <a:r>
              <a:rPr lang="ru-RU" sz="1400" dirty="0" err="1"/>
              <a:t>екскаватор</a:t>
            </a:r>
            <a:r>
              <a:rPr lang="ru-RU" sz="1400" dirty="0"/>
              <a:t>; </a:t>
            </a:r>
          </a:p>
          <a:p>
            <a:pPr marL="114300" indent="0">
              <a:buNone/>
            </a:pPr>
            <a:r>
              <a:rPr lang="ru-RU" sz="1400" dirty="0"/>
              <a:t>2 – </a:t>
            </a:r>
            <a:r>
              <a:rPr lang="ru-RU" sz="1400" dirty="0" err="1"/>
              <a:t>кліщі</a:t>
            </a:r>
            <a:r>
              <a:rPr lang="ru-RU" sz="1400" dirty="0"/>
              <a:t> для </a:t>
            </a:r>
            <a:r>
              <a:rPr lang="ru-RU" sz="1400" dirty="0" err="1"/>
              <a:t>розбирання</a:t>
            </a:r>
            <a:r>
              <a:rPr lang="ru-RU" sz="1400" dirty="0"/>
              <a:t> та </a:t>
            </a:r>
            <a:r>
              <a:rPr lang="ru-RU" sz="1400" dirty="0" err="1"/>
              <a:t>зносу</a:t>
            </a:r>
            <a:r>
              <a:rPr lang="ru-RU" sz="1400" dirty="0"/>
              <a:t> </a:t>
            </a:r>
            <a:r>
              <a:rPr lang="ru-RU" sz="1400" dirty="0" err="1"/>
              <a:t>будівлі</a:t>
            </a:r>
            <a:r>
              <a:rPr lang="ru-RU" sz="1400" dirty="0"/>
              <a:t>; </a:t>
            </a:r>
          </a:p>
          <a:p>
            <a:pPr marL="114300" indent="0">
              <a:buNone/>
            </a:pPr>
            <a:r>
              <a:rPr lang="ru-RU" sz="1400" dirty="0"/>
              <a:t>3 – </a:t>
            </a:r>
            <a:r>
              <a:rPr lang="ru-RU" sz="1400" dirty="0" err="1"/>
              <a:t>зворотня</a:t>
            </a:r>
            <a:r>
              <a:rPr lang="ru-RU" sz="1400" dirty="0"/>
              <a:t> лопата;  4 – завал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цегли</a:t>
            </a:r>
            <a:r>
              <a:rPr lang="ru-RU" sz="1400" dirty="0"/>
              <a:t>; </a:t>
            </a:r>
          </a:p>
          <a:p>
            <a:pPr marL="114300" indent="0">
              <a:buNone/>
            </a:pPr>
            <a:r>
              <a:rPr lang="ru-RU" sz="1400" dirty="0"/>
              <a:t>5 – </a:t>
            </a:r>
            <a:r>
              <a:rPr lang="ru-RU" sz="1400" dirty="0" err="1"/>
              <a:t>тимчасове</a:t>
            </a:r>
            <a:r>
              <a:rPr lang="ru-RU" sz="1400" dirty="0"/>
              <a:t> </a:t>
            </a:r>
            <a:r>
              <a:rPr lang="ru-RU" sz="1400" dirty="0" err="1"/>
              <a:t>дорожнє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endParaRPr lang="ru-R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537929"/>
            <a:ext cx="561132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7170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У </a:t>
            </a:r>
            <a:r>
              <a:rPr lang="ru-RU" dirty="0" err="1"/>
              <a:t>разі</a:t>
            </a:r>
            <a:r>
              <a:rPr lang="ru-RU" dirty="0"/>
              <a:t> сильного </a:t>
            </a:r>
            <a:r>
              <a:rPr lang="ru-RU" dirty="0" err="1"/>
              <a:t>обводнення</a:t>
            </a:r>
            <a:r>
              <a:rPr lang="ru-RU" dirty="0"/>
              <a:t> </a:t>
            </a:r>
            <a:r>
              <a:rPr lang="ru-RU" dirty="0" err="1"/>
              <a:t>майданчика</a:t>
            </a:r>
            <a:r>
              <a:rPr lang="ru-RU" dirty="0"/>
              <a:t> </a:t>
            </a:r>
            <a:r>
              <a:rPr lang="ru-RU" dirty="0" err="1"/>
              <a:t>ґрунтовими</a:t>
            </a:r>
            <a:r>
              <a:rPr lang="ru-RU" dirty="0"/>
              <a:t> водами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горизонту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осушують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653134"/>
            <a:ext cx="1850504" cy="719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Відкритого дренажу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4646248"/>
            <a:ext cx="1850504" cy="719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Закритого дренажу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82406" y="482123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589240"/>
            <a:ext cx="385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влаштовують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канав до 1,5 м </a:t>
            </a:r>
            <a:r>
              <a:rPr lang="ru-RU" sz="1600" dirty="0" err="1"/>
              <a:t>завглибшки</a:t>
            </a:r>
            <a:r>
              <a:rPr lang="ru-RU" sz="1600" dirty="0"/>
              <a:t> з </a:t>
            </a:r>
            <a:r>
              <a:rPr lang="ru-RU" sz="1600" dirty="0" err="1"/>
              <a:t>положистими</a:t>
            </a:r>
            <a:r>
              <a:rPr lang="ru-RU" sz="1600" dirty="0"/>
              <a:t> укосинами (1:2) і </a:t>
            </a:r>
            <a:r>
              <a:rPr lang="ru-RU" sz="1600" dirty="0" err="1"/>
              <a:t>необхідними</a:t>
            </a:r>
            <a:r>
              <a:rPr lang="ru-RU" sz="1600" dirty="0"/>
              <a:t> для </a:t>
            </a:r>
            <a:r>
              <a:rPr lang="ru-RU" sz="1600" dirty="0" err="1"/>
              <a:t>протікання</a:t>
            </a:r>
            <a:r>
              <a:rPr lang="ru-RU" sz="1600" dirty="0"/>
              <a:t> води </a:t>
            </a:r>
            <a:r>
              <a:rPr lang="ru-RU" sz="1600" dirty="0" err="1"/>
              <a:t>повздовжніми</a:t>
            </a:r>
            <a:r>
              <a:rPr lang="ru-RU" sz="1600" dirty="0"/>
              <a:t> </a:t>
            </a:r>
            <a:r>
              <a:rPr lang="ru-RU" sz="1600" dirty="0" err="1"/>
              <a:t>ухилами</a:t>
            </a:r>
            <a:r>
              <a:rPr lang="ru-RU" sz="1600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94302" y="5605640"/>
            <a:ext cx="3500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траншеї</a:t>
            </a:r>
            <a:r>
              <a:rPr lang="ru-RU" sz="1600" dirty="0"/>
              <a:t> з </a:t>
            </a:r>
            <a:r>
              <a:rPr lang="ru-RU" sz="1600" dirty="0" err="1"/>
              <a:t>ухилами</a:t>
            </a:r>
            <a:r>
              <a:rPr lang="ru-RU" sz="1600" dirty="0"/>
              <a:t> в </a:t>
            </a:r>
            <a:r>
              <a:rPr lang="ru-RU" sz="1600" dirty="0" err="1"/>
              <a:t>бік</a:t>
            </a:r>
            <a:r>
              <a:rPr lang="ru-RU" sz="1600" dirty="0"/>
              <a:t> </a:t>
            </a:r>
            <a:r>
              <a:rPr lang="ru-RU" sz="1600" dirty="0" err="1"/>
              <a:t>скидання</a:t>
            </a:r>
            <a:r>
              <a:rPr lang="ru-RU" sz="1600" dirty="0"/>
              <a:t> води,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заповнюють</a:t>
            </a:r>
            <a:r>
              <a:rPr lang="ru-RU" sz="1600" dirty="0"/>
              <a:t> </a:t>
            </a:r>
            <a:r>
              <a:rPr lang="ru-RU" sz="1600" dirty="0" err="1"/>
              <a:t>дренувальним</a:t>
            </a:r>
            <a:r>
              <a:rPr lang="ru-RU" sz="1600" dirty="0"/>
              <a:t> </a:t>
            </a:r>
            <a:r>
              <a:rPr lang="ru-RU" sz="1600" dirty="0" err="1"/>
              <a:t>матеріалом</a:t>
            </a:r>
            <a:r>
              <a:rPr lang="ru-RU" sz="1600" dirty="0"/>
              <a:t>.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51720" y="5372445"/>
            <a:ext cx="342038" cy="233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96263" y="5363635"/>
            <a:ext cx="415897" cy="233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4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5.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геодезійної</a:t>
            </a:r>
            <a:r>
              <a:rPr lang="ru-RU" sz="3200" dirty="0"/>
              <a:t> </a:t>
            </a:r>
            <a:r>
              <a:rPr lang="ru-RU" sz="3200" dirty="0" err="1"/>
              <a:t>розбивної</a:t>
            </a:r>
            <a:r>
              <a:rPr lang="ru-RU" sz="3200" dirty="0"/>
              <a:t> </a:t>
            </a:r>
            <a:r>
              <a:rPr lang="ru-RU" sz="3200" dirty="0" err="1"/>
              <a:t>основи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0501" y="945548"/>
            <a:ext cx="4072954" cy="2655746"/>
          </a:xfrm>
        </p:spPr>
        <p:txBody>
          <a:bodyPr>
            <a:normAutofit/>
          </a:bodyPr>
          <a:lstStyle/>
          <a:p>
            <a:r>
              <a:rPr lang="ru-RU" sz="1800" dirty="0"/>
              <a:t> </a:t>
            </a:r>
            <a:r>
              <a:rPr lang="ru-RU" sz="1800" dirty="0" err="1"/>
              <a:t>Геодезійну</a:t>
            </a:r>
            <a:r>
              <a:rPr lang="ru-RU" sz="1800" dirty="0"/>
              <a:t> </a:t>
            </a:r>
            <a:r>
              <a:rPr lang="ru-RU" sz="1800" dirty="0" err="1"/>
              <a:t>розбивну</a:t>
            </a:r>
            <a:r>
              <a:rPr lang="ru-RU" sz="1800" dirty="0"/>
              <a:t> основу для </a:t>
            </a:r>
            <a:r>
              <a:rPr lang="ru-RU" sz="1800" dirty="0" err="1"/>
              <a:t>визначення</a:t>
            </a:r>
            <a:r>
              <a:rPr lang="ru-RU" sz="1800" dirty="0"/>
              <a:t> </a:t>
            </a:r>
            <a:r>
              <a:rPr lang="ru-RU" sz="1800" dirty="0" err="1"/>
              <a:t>положення</a:t>
            </a:r>
            <a:r>
              <a:rPr lang="ru-RU" sz="1800" dirty="0"/>
              <a:t> </a:t>
            </a:r>
            <a:r>
              <a:rPr lang="ru-RU" sz="1800" dirty="0" err="1"/>
              <a:t>об’єктів</a:t>
            </a:r>
            <a:r>
              <a:rPr lang="ru-RU" sz="1800" dirty="0"/>
              <a:t> </a:t>
            </a:r>
            <a:r>
              <a:rPr lang="ru-RU" sz="1800" dirty="0" err="1"/>
              <a:t>будівництва</a:t>
            </a:r>
            <a:r>
              <a:rPr lang="ru-RU" sz="1800" dirty="0"/>
              <a:t> в </a:t>
            </a:r>
            <a:r>
              <a:rPr lang="ru-RU" sz="1800" dirty="0" err="1"/>
              <a:t>плані</a:t>
            </a:r>
            <a:r>
              <a:rPr lang="ru-RU" sz="1800" dirty="0"/>
              <a:t> </a:t>
            </a:r>
            <a:r>
              <a:rPr lang="ru-RU" sz="1800" dirty="0" err="1"/>
              <a:t>створюють</a:t>
            </a:r>
            <a:r>
              <a:rPr lang="ru-RU" sz="1800" dirty="0"/>
              <a:t> </a:t>
            </a:r>
            <a:r>
              <a:rPr lang="ru-RU" sz="1800" dirty="0" err="1"/>
              <a:t>переважно</a:t>
            </a:r>
            <a:r>
              <a:rPr lang="ru-RU" sz="1800" dirty="0"/>
              <a:t> у </a:t>
            </a:r>
            <a:r>
              <a:rPr lang="ru-RU" sz="1800" dirty="0" err="1"/>
              <a:t>вигляді</a:t>
            </a:r>
            <a:r>
              <a:rPr lang="ru-RU" sz="1800" dirty="0"/>
              <a:t> </a:t>
            </a:r>
            <a:r>
              <a:rPr lang="ru-RU" sz="1800" dirty="0" err="1"/>
              <a:t>будівельної</a:t>
            </a:r>
            <a:r>
              <a:rPr lang="ru-RU" sz="1800" dirty="0"/>
              <a:t> </a:t>
            </a:r>
            <a:r>
              <a:rPr lang="ru-RU" sz="1800" dirty="0" err="1"/>
              <a:t>сітки</a:t>
            </a:r>
            <a:r>
              <a:rPr lang="ru-RU" sz="1800" dirty="0"/>
              <a:t> – </a:t>
            </a:r>
            <a:r>
              <a:rPr lang="ru-RU" sz="1800" dirty="0" err="1"/>
              <a:t>повздовжніх</a:t>
            </a:r>
            <a:r>
              <a:rPr lang="ru-RU" sz="1800" dirty="0"/>
              <a:t> і </a:t>
            </a:r>
            <a:r>
              <a:rPr lang="ru-RU" sz="1800" dirty="0" err="1"/>
              <a:t>поперечних</a:t>
            </a:r>
            <a:r>
              <a:rPr lang="ru-RU" sz="1800" dirty="0"/>
              <a:t> осей,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визначають</a:t>
            </a:r>
            <a:r>
              <a:rPr lang="ru-RU" sz="1800" dirty="0"/>
              <a:t> </a:t>
            </a:r>
            <a:r>
              <a:rPr lang="ru-RU" sz="1800" dirty="0" err="1"/>
              <a:t>положення</a:t>
            </a:r>
            <a:r>
              <a:rPr lang="ru-RU" sz="1800" dirty="0"/>
              <a:t> на </a:t>
            </a:r>
            <a:r>
              <a:rPr lang="ru-RU" sz="1800" dirty="0" err="1"/>
              <a:t>місцевості</a:t>
            </a:r>
            <a:r>
              <a:rPr lang="ru-RU" sz="1800" dirty="0"/>
              <a:t> </a:t>
            </a:r>
            <a:r>
              <a:rPr lang="ru-RU" sz="1800" dirty="0" err="1"/>
              <a:t>базових</a:t>
            </a:r>
            <a:r>
              <a:rPr lang="ru-RU" sz="1800" dirty="0"/>
              <a:t> </a:t>
            </a:r>
            <a:r>
              <a:rPr lang="ru-RU" sz="1800" dirty="0" err="1"/>
              <a:t>будинків</a:t>
            </a:r>
            <a:r>
              <a:rPr lang="ru-RU" sz="1800" dirty="0"/>
              <a:t> і </a:t>
            </a:r>
            <a:r>
              <a:rPr lang="ru-RU" sz="1800" dirty="0" err="1"/>
              <a:t>споруд</a:t>
            </a:r>
            <a:r>
              <a:rPr lang="ru-RU" sz="1800" dirty="0"/>
              <a:t> і </a:t>
            </a:r>
            <a:r>
              <a:rPr lang="ru-RU" sz="1800" dirty="0" err="1"/>
              <a:t>їхні</a:t>
            </a:r>
            <a:r>
              <a:rPr lang="ru-RU" sz="1800" dirty="0"/>
              <a:t> </a:t>
            </a:r>
            <a:r>
              <a:rPr lang="ru-RU" sz="1800" dirty="0" err="1"/>
              <a:t>габарити</a:t>
            </a:r>
            <a:r>
              <a:rPr lang="ru-RU" sz="18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4825" y="3242097"/>
            <a:ext cx="3790950" cy="356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369" y="5229200"/>
            <a:ext cx="35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Рис. 1.3 – </a:t>
            </a:r>
            <a:r>
              <a:rPr lang="ru-RU" sz="1400" dirty="0" err="1"/>
              <a:t>Розбиття</a:t>
            </a:r>
            <a:r>
              <a:rPr lang="ru-RU" sz="1400" dirty="0"/>
              <a:t> і </a:t>
            </a:r>
            <a:r>
              <a:rPr lang="ru-RU" sz="1400" dirty="0" err="1"/>
              <a:t>закріплення</a:t>
            </a:r>
            <a:r>
              <a:rPr lang="ru-RU" sz="1400" dirty="0"/>
              <a:t> осей: а, б –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неінвентарної</a:t>
            </a:r>
            <a:r>
              <a:rPr lang="ru-RU" sz="1400" dirty="0"/>
              <a:t> та </a:t>
            </a:r>
            <a:r>
              <a:rPr lang="ru-RU" sz="1400" dirty="0" err="1"/>
              <a:t>інвентарної</a:t>
            </a:r>
            <a:r>
              <a:rPr lang="ru-RU" sz="1400" dirty="0"/>
              <a:t> обноски; в – </a:t>
            </a:r>
            <a:r>
              <a:rPr lang="ru-RU" sz="1400" dirty="0" err="1"/>
              <a:t>інвентарними</a:t>
            </a:r>
            <a:r>
              <a:rPr lang="ru-RU" sz="1400" dirty="0"/>
              <a:t> скобами; 1, 5, 8 – </a:t>
            </a:r>
            <a:r>
              <a:rPr lang="ru-RU" sz="1400" dirty="0" err="1"/>
              <a:t>суцільна</a:t>
            </a:r>
            <a:r>
              <a:rPr lang="ru-RU" sz="1400" dirty="0"/>
              <a:t>, </a:t>
            </a:r>
            <a:r>
              <a:rPr lang="ru-RU" sz="1400" dirty="0" err="1"/>
              <a:t>кутова</a:t>
            </a:r>
            <a:r>
              <a:rPr lang="ru-RU" sz="1400" dirty="0"/>
              <a:t>, </a:t>
            </a:r>
            <a:r>
              <a:rPr lang="ru-RU" sz="1400" dirty="0" err="1"/>
              <a:t>створна</a:t>
            </a:r>
            <a:r>
              <a:rPr lang="ru-RU" sz="1400" dirty="0"/>
              <a:t> обноски; 2 – </a:t>
            </a:r>
            <a:r>
              <a:rPr lang="ru-RU" sz="1400" dirty="0" err="1"/>
              <a:t>осьовий</a:t>
            </a:r>
            <a:r>
              <a:rPr lang="ru-RU" sz="1400" dirty="0"/>
              <a:t> </a:t>
            </a:r>
            <a:r>
              <a:rPr lang="ru-RU" sz="1400" dirty="0" err="1"/>
              <a:t>дріт</a:t>
            </a:r>
            <a:r>
              <a:rPr lang="ru-RU" sz="1400" dirty="0"/>
              <a:t>; 3 – висок; 4 – шнур; 6 – </a:t>
            </a:r>
            <a:r>
              <a:rPr lang="ru-RU" sz="1400" dirty="0" err="1"/>
              <a:t>виноски</a:t>
            </a:r>
            <a:r>
              <a:rPr lang="ru-RU" sz="1400" dirty="0"/>
              <a:t>; 7 – </a:t>
            </a:r>
            <a:r>
              <a:rPr lang="ru-RU" sz="1400" dirty="0" err="1"/>
              <a:t>інвентарна</a:t>
            </a:r>
            <a:r>
              <a:rPr lang="ru-RU" sz="1400" dirty="0"/>
              <a:t> скоба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05" y="836712"/>
            <a:ext cx="3320069" cy="418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7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936104"/>
          </a:xfrm>
        </p:spPr>
        <p:txBody>
          <a:bodyPr/>
          <a:lstStyle/>
          <a:p>
            <a:r>
              <a:rPr lang="ru-RU" sz="2800" dirty="0"/>
              <a:t>6. </a:t>
            </a:r>
            <a:r>
              <a:rPr lang="ru-RU" sz="2800" dirty="0" err="1"/>
              <a:t>Облаштування</a:t>
            </a:r>
            <a:r>
              <a:rPr lang="ru-RU" sz="2800" dirty="0"/>
              <a:t> </a:t>
            </a:r>
            <a:r>
              <a:rPr lang="ru-RU" sz="2800" dirty="0" err="1"/>
              <a:t>будівельного</a:t>
            </a:r>
            <a:r>
              <a:rPr lang="ru-RU" sz="2800" dirty="0"/>
              <a:t> </a:t>
            </a:r>
            <a:r>
              <a:rPr lang="ru-RU" sz="2800" dirty="0" err="1"/>
              <a:t>майданчика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1296144"/>
          </a:xfrm>
        </p:spPr>
        <p:txBody>
          <a:bodyPr>
            <a:normAutofit/>
          </a:bodyPr>
          <a:lstStyle/>
          <a:p>
            <a:r>
              <a:rPr lang="ru-RU" sz="1800" dirty="0"/>
              <a:t>Дороги </a:t>
            </a:r>
            <a:r>
              <a:rPr lang="ru-RU" sz="1800" dirty="0" err="1"/>
              <a:t>тимчасового</a:t>
            </a:r>
            <a:r>
              <a:rPr lang="ru-RU" sz="1800" dirty="0"/>
              <a:t> </a:t>
            </a:r>
            <a:r>
              <a:rPr lang="ru-RU" sz="1800" dirty="0" err="1"/>
              <a:t>призначення</a:t>
            </a:r>
            <a:r>
              <a:rPr lang="ru-RU" sz="1800" dirty="0"/>
              <a:t> </a:t>
            </a:r>
            <a:r>
              <a:rPr lang="ru-RU" sz="1800" dirty="0" err="1"/>
              <a:t>прокладають</a:t>
            </a:r>
            <a:r>
              <a:rPr lang="ru-RU" sz="1800" dirty="0"/>
              <a:t> по трасах </a:t>
            </a:r>
            <a:r>
              <a:rPr lang="ru-RU" sz="1800" dirty="0" err="1"/>
              <a:t>майбутніх</a:t>
            </a:r>
            <a:r>
              <a:rPr lang="ru-RU" sz="1800" dirty="0"/>
              <a:t> </a:t>
            </a:r>
            <a:r>
              <a:rPr lang="ru-RU" sz="1800" dirty="0" err="1"/>
              <a:t>постійних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. До </a:t>
            </a:r>
            <a:r>
              <a:rPr lang="ru-RU" sz="1800" dirty="0" err="1"/>
              <a:t>головних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 </a:t>
            </a:r>
            <a:r>
              <a:rPr lang="ru-RU" sz="1800" dirty="0" err="1"/>
              <a:t>тимчасових</a:t>
            </a:r>
            <a:r>
              <a:rPr lang="ru-RU" sz="1800" dirty="0"/>
              <a:t> </a:t>
            </a:r>
            <a:r>
              <a:rPr lang="ru-RU" sz="1800" dirty="0" err="1"/>
              <a:t>автомобільних</a:t>
            </a:r>
            <a:r>
              <a:rPr lang="ru-RU" sz="1800" dirty="0"/>
              <a:t> </a:t>
            </a:r>
            <a:r>
              <a:rPr lang="ru-RU" sz="1800" dirty="0" err="1"/>
              <a:t>доріг</a:t>
            </a:r>
            <a:r>
              <a:rPr lang="ru-RU" sz="1800" dirty="0"/>
              <a:t> належать: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смуг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; ширина полотна та </a:t>
            </a:r>
            <a:r>
              <a:rPr lang="ru-RU" sz="1800" dirty="0" err="1"/>
              <a:t>проїзної</a:t>
            </a:r>
            <a:r>
              <a:rPr lang="ru-RU" sz="1800" dirty="0"/>
              <a:t> </a:t>
            </a:r>
            <a:r>
              <a:rPr lang="ru-RU" sz="1800" dirty="0" err="1"/>
              <a:t>частини</a:t>
            </a:r>
            <a:r>
              <a:rPr lang="ru-RU" sz="1800" dirty="0"/>
              <a:t>; </a:t>
            </a:r>
            <a:r>
              <a:rPr lang="ru-RU" sz="1800" dirty="0" err="1"/>
              <a:t>радіуси</a:t>
            </a:r>
            <a:r>
              <a:rPr lang="ru-RU" sz="1800" dirty="0"/>
              <a:t> </a:t>
            </a:r>
            <a:r>
              <a:rPr lang="ru-RU" sz="1800" dirty="0" err="1"/>
              <a:t>заокруглень</a:t>
            </a:r>
            <a:r>
              <a:rPr lang="ru-RU" sz="1800" dirty="0"/>
              <a:t>; </a:t>
            </a:r>
            <a:r>
              <a:rPr lang="ru-RU" sz="1800" dirty="0" err="1"/>
              <a:t>найбільший</a:t>
            </a:r>
            <a:r>
              <a:rPr lang="ru-RU" sz="1800" dirty="0"/>
              <a:t> </a:t>
            </a:r>
            <a:r>
              <a:rPr lang="ru-RU" sz="1800" dirty="0" err="1"/>
              <a:t>повздовжній</a:t>
            </a:r>
            <a:r>
              <a:rPr lang="ru-RU" sz="1800" dirty="0"/>
              <a:t> </a:t>
            </a:r>
            <a:r>
              <a:rPr lang="ru-RU" sz="1800" dirty="0" err="1"/>
              <a:t>ухил</a:t>
            </a:r>
            <a:r>
              <a:rPr lang="ru-RU" sz="1800" dirty="0"/>
              <a:t> (до 9 %).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853" y="3089952"/>
            <a:ext cx="3312367" cy="36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33556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Ширину </a:t>
            </a:r>
            <a:r>
              <a:rPr lang="ru-RU" dirty="0" err="1"/>
              <a:t>доріг</a:t>
            </a:r>
            <a:r>
              <a:rPr lang="ru-RU" dirty="0"/>
              <a:t> (рис. 1.4, в) на поворотах </a:t>
            </a:r>
            <a:r>
              <a:rPr lang="ru-RU" dirty="0" err="1"/>
              <a:t>під</a:t>
            </a:r>
            <a:r>
              <a:rPr lang="ru-RU" dirty="0"/>
              <a:t> час доставки </a:t>
            </a:r>
            <a:r>
              <a:rPr lang="ru-RU" dirty="0" err="1"/>
              <a:t>великогабаритних</a:t>
            </a:r>
            <a:r>
              <a:rPr lang="ru-RU" dirty="0"/>
              <a:t> та </a:t>
            </a:r>
            <a:r>
              <a:rPr lang="ru-RU" dirty="0" err="1"/>
              <a:t>довгомірних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</a:t>
            </a:r>
            <a:r>
              <a:rPr lang="ru-RU" dirty="0" err="1"/>
              <a:t>автопоїздами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за формулами: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595" y="3573016"/>
            <a:ext cx="3247265" cy="107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22" y="335699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956" y="4819103"/>
            <a:ext cx="2826541" cy="1884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41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3317" y="548680"/>
            <a:ext cx="3755107" cy="576064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1800" dirty="0"/>
              <a:t>Рис. 1.4. </a:t>
            </a:r>
            <a:r>
              <a:rPr lang="ru-RU" sz="1800" dirty="0" err="1"/>
              <a:t>Улаштування</a:t>
            </a:r>
            <a:r>
              <a:rPr lang="ru-RU" sz="1800" dirty="0"/>
              <a:t> </a:t>
            </a:r>
            <a:r>
              <a:rPr lang="ru-RU" sz="1800" dirty="0" err="1"/>
              <a:t>тимчасових</a:t>
            </a:r>
            <a:r>
              <a:rPr lang="ru-RU" sz="1800" dirty="0"/>
              <a:t> </a:t>
            </a:r>
            <a:r>
              <a:rPr lang="ru-RU" sz="1800" dirty="0" err="1"/>
              <a:t>автомобільних</a:t>
            </a:r>
            <a:r>
              <a:rPr lang="ru-RU" sz="1800" dirty="0"/>
              <a:t> </a:t>
            </a:r>
            <a:r>
              <a:rPr lang="ru-RU" sz="1800" dirty="0" err="1"/>
              <a:t>доріг</a:t>
            </a:r>
            <a:r>
              <a:rPr lang="ru-RU" sz="1800" dirty="0"/>
              <a:t>: </a:t>
            </a:r>
          </a:p>
          <a:p>
            <a:pPr marL="114300" indent="0">
              <a:buNone/>
            </a:pPr>
            <a:r>
              <a:rPr lang="ru-RU" sz="1800" dirty="0"/>
              <a:t>а – </a:t>
            </a:r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внутрішньомайданчикових</a:t>
            </a:r>
            <a:r>
              <a:rPr lang="ru-RU" sz="1800" dirty="0"/>
              <a:t> </a:t>
            </a:r>
            <a:r>
              <a:rPr lang="ru-RU" sz="1800" dirty="0" err="1"/>
              <a:t>доріг</a:t>
            </a:r>
            <a:r>
              <a:rPr lang="ru-RU" sz="1800" dirty="0"/>
              <a:t>; </a:t>
            </a:r>
          </a:p>
          <a:p>
            <a:pPr marL="114300" indent="0">
              <a:buNone/>
            </a:pPr>
            <a:r>
              <a:rPr lang="ru-RU" sz="1800" dirty="0"/>
              <a:t>б – склад </a:t>
            </a:r>
            <a:r>
              <a:rPr lang="ru-RU" sz="1800" dirty="0" err="1"/>
              <a:t>покриття</a:t>
            </a:r>
            <a:r>
              <a:rPr lang="ru-RU" sz="1800" dirty="0"/>
              <a:t>; </a:t>
            </a:r>
          </a:p>
          <a:p>
            <a:pPr marL="114300" indent="0">
              <a:buNone/>
            </a:pPr>
            <a:r>
              <a:rPr lang="ru-RU" sz="1800" dirty="0"/>
              <a:t>в – </a:t>
            </a:r>
            <a:r>
              <a:rPr lang="ru-RU" sz="1800" dirty="0" err="1"/>
              <a:t>в’їзд</a:t>
            </a:r>
            <a:r>
              <a:rPr lang="ru-RU" sz="1800" dirty="0"/>
              <a:t> транспортного </a:t>
            </a:r>
            <a:r>
              <a:rPr lang="ru-RU" sz="1800" dirty="0" err="1"/>
              <a:t>засобу</a:t>
            </a:r>
            <a:r>
              <a:rPr lang="ru-RU" sz="1800" dirty="0"/>
              <a:t> в поворот; </a:t>
            </a:r>
          </a:p>
          <a:p>
            <a:pPr marL="114300" indent="0">
              <a:buNone/>
            </a:pPr>
            <a:r>
              <a:rPr lang="ru-RU" sz="1800" dirty="0"/>
              <a:t>г – </a:t>
            </a:r>
            <a:r>
              <a:rPr lang="ru-RU" sz="1800" dirty="0" err="1"/>
              <a:t>поперечний</a:t>
            </a:r>
            <a:r>
              <a:rPr lang="ru-RU" sz="1800" dirty="0"/>
              <a:t> </a:t>
            </a:r>
            <a:r>
              <a:rPr lang="ru-RU" sz="1800" dirty="0" err="1"/>
              <a:t>профіль</a:t>
            </a:r>
            <a:r>
              <a:rPr lang="ru-RU" sz="1800" dirty="0"/>
              <a:t> дороги; </a:t>
            </a:r>
          </a:p>
          <a:p>
            <a:pPr marL="114300" indent="0">
              <a:buNone/>
            </a:pPr>
            <a:r>
              <a:rPr lang="ru-RU" sz="1800" dirty="0"/>
              <a:t>д – </a:t>
            </a:r>
            <a:r>
              <a:rPr lang="ru-RU" sz="1800" dirty="0" err="1"/>
              <a:t>решітчаста</a:t>
            </a:r>
            <a:r>
              <a:rPr lang="ru-RU" sz="1800" dirty="0"/>
              <a:t> </a:t>
            </a:r>
            <a:r>
              <a:rPr lang="ru-RU" sz="1800" dirty="0" err="1"/>
              <a:t>залізобетонна</a:t>
            </a:r>
            <a:r>
              <a:rPr lang="ru-RU" sz="1800" dirty="0"/>
              <a:t> </a:t>
            </a:r>
            <a:r>
              <a:rPr lang="ru-RU" sz="1800" dirty="0" err="1"/>
              <a:t>дорожня</a:t>
            </a:r>
            <a:r>
              <a:rPr lang="ru-RU" sz="1800" dirty="0"/>
              <a:t> плита; </a:t>
            </a:r>
          </a:p>
          <a:p>
            <a:pPr marL="114300" indent="0">
              <a:buNone/>
            </a:pPr>
            <a:r>
              <a:rPr lang="ru-RU" sz="1800" dirty="0"/>
              <a:t>є – те </a:t>
            </a:r>
            <a:r>
              <a:rPr lang="ru-RU" sz="1800" dirty="0" err="1"/>
              <a:t>саме</a:t>
            </a:r>
            <a:r>
              <a:rPr lang="ru-RU" sz="1800" dirty="0"/>
              <a:t>, </a:t>
            </a:r>
            <a:r>
              <a:rPr lang="ru-RU" sz="1800" dirty="0" err="1"/>
              <a:t>кесонна</a:t>
            </a:r>
            <a:r>
              <a:rPr lang="ru-RU" sz="1800" dirty="0"/>
              <a:t>; </a:t>
            </a:r>
          </a:p>
          <a:p>
            <a:pPr marL="114300" indent="0">
              <a:buNone/>
            </a:pPr>
            <a:r>
              <a:rPr lang="ru-RU" sz="1800" dirty="0"/>
              <a:t>1 – </a:t>
            </a:r>
            <a:r>
              <a:rPr lang="ru-RU" sz="1800" dirty="0" err="1"/>
              <a:t>кільцева</a:t>
            </a:r>
            <a:r>
              <a:rPr lang="ru-RU" sz="1800" dirty="0"/>
              <a:t> дорога; </a:t>
            </a:r>
          </a:p>
          <a:p>
            <a:pPr marL="114300" indent="0">
              <a:buNone/>
            </a:pPr>
            <a:r>
              <a:rPr lang="ru-RU" sz="1800" dirty="0"/>
              <a:t>2 – </a:t>
            </a:r>
            <a:r>
              <a:rPr lang="ru-RU" sz="1800" dirty="0" err="1"/>
              <a:t>тупикова</a:t>
            </a:r>
            <a:r>
              <a:rPr lang="ru-RU" sz="1800" dirty="0"/>
              <a:t> дорога; </a:t>
            </a:r>
          </a:p>
          <a:p>
            <a:pPr marL="114300" indent="0">
              <a:buNone/>
            </a:pPr>
            <a:r>
              <a:rPr lang="ru-RU" sz="1800" dirty="0"/>
              <a:t>3 – </a:t>
            </a:r>
            <a:r>
              <a:rPr lang="ru-RU" sz="1800" dirty="0" err="1"/>
              <a:t>роз’їзд</a:t>
            </a:r>
            <a:r>
              <a:rPr lang="ru-RU" sz="1800" dirty="0"/>
              <a:t>; </a:t>
            </a:r>
          </a:p>
          <a:p>
            <a:pPr marL="114300" indent="0">
              <a:buNone/>
            </a:pPr>
            <a:r>
              <a:rPr lang="ru-RU" sz="1800" dirty="0"/>
              <a:t>4 – </a:t>
            </a:r>
            <a:r>
              <a:rPr lang="ru-RU" sz="1800" dirty="0" err="1"/>
              <a:t>розворот</a:t>
            </a:r>
            <a:r>
              <a:rPr lang="ru-RU" sz="1800" dirty="0"/>
              <a:t>; </a:t>
            </a:r>
          </a:p>
          <a:p>
            <a:pPr marL="114300" indent="0">
              <a:buNone/>
            </a:pPr>
            <a:r>
              <a:rPr lang="ru-RU" sz="1800" dirty="0"/>
              <a:t>5 – </a:t>
            </a:r>
            <a:r>
              <a:rPr lang="ru-RU" sz="1800" dirty="0" err="1"/>
              <a:t>розширений</a:t>
            </a:r>
            <a:r>
              <a:rPr lang="ru-RU" sz="1800" dirty="0"/>
              <a:t> поворот; </a:t>
            </a:r>
          </a:p>
          <a:p>
            <a:pPr marL="114300" indent="0">
              <a:buNone/>
            </a:pPr>
            <a:r>
              <a:rPr lang="ru-RU" sz="1800" dirty="0"/>
              <a:t>6 – </a:t>
            </a:r>
            <a:r>
              <a:rPr lang="ru-RU" sz="1800" dirty="0" err="1"/>
              <a:t>покриття</a:t>
            </a:r>
            <a:r>
              <a:rPr lang="ru-RU" sz="1800" dirty="0"/>
              <a:t>; </a:t>
            </a:r>
          </a:p>
          <a:p>
            <a:pPr marL="114300" indent="0">
              <a:buNone/>
            </a:pPr>
            <a:r>
              <a:rPr lang="ru-RU" sz="1800" dirty="0"/>
              <a:t>7 – основа; </a:t>
            </a:r>
          </a:p>
          <a:p>
            <a:pPr marL="114300" indent="0">
              <a:buNone/>
            </a:pPr>
            <a:r>
              <a:rPr lang="ru-RU" sz="1800" dirty="0"/>
              <a:t>8 – </a:t>
            </a:r>
            <a:r>
              <a:rPr lang="ru-RU" sz="1800" dirty="0" err="1"/>
              <a:t>підстильний</a:t>
            </a:r>
            <a:r>
              <a:rPr lang="ru-RU" sz="1800" dirty="0"/>
              <a:t> шар; </a:t>
            </a:r>
          </a:p>
          <a:p>
            <a:pPr marL="114300" indent="0">
              <a:buNone/>
            </a:pPr>
            <a:r>
              <a:rPr lang="ru-RU" sz="1800" dirty="0"/>
              <a:t>9 – </a:t>
            </a:r>
            <a:r>
              <a:rPr lang="ru-RU" sz="1800" dirty="0" err="1"/>
              <a:t>ущільнений</a:t>
            </a:r>
            <a:r>
              <a:rPr lang="ru-RU" sz="1800" dirty="0"/>
              <a:t> грунт; </a:t>
            </a:r>
          </a:p>
          <a:p>
            <a:pPr marL="114300" indent="0">
              <a:buNone/>
            </a:pPr>
            <a:r>
              <a:rPr lang="ru-RU" sz="1800" dirty="0"/>
              <a:t>10 – </a:t>
            </a:r>
            <a:r>
              <a:rPr lang="ru-RU" sz="1800" dirty="0" err="1"/>
              <a:t>проїзна</a:t>
            </a:r>
            <a:r>
              <a:rPr lang="ru-RU" sz="1800" dirty="0"/>
              <a:t> </a:t>
            </a:r>
            <a:r>
              <a:rPr lang="ru-RU" sz="1800" dirty="0" err="1"/>
              <a:t>частина</a:t>
            </a:r>
            <a:r>
              <a:rPr lang="ru-RU" sz="1800" dirty="0"/>
              <a:t>; </a:t>
            </a:r>
          </a:p>
          <a:p>
            <a:pPr marL="114300" indent="0">
              <a:buNone/>
            </a:pPr>
            <a:r>
              <a:rPr lang="ru-RU" sz="1800" dirty="0"/>
              <a:t>11 – </a:t>
            </a:r>
            <a:r>
              <a:rPr lang="ru-RU" sz="1800" dirty="0" err="1"/>
              <a:t>узбіччя</a:t>
            </a:r>
            <a:endParaRPr lang="ru-RU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74" y="476672"/>
            <a:ext cx="443840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5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504056"/>
          </a:xfrm>
        </p:spPr>
        <p:txBody>
          <a:bodyPr/>
          <a:lstStyle/>
          <a:p>
            <a:r>
              <a:rPr lang="ru-RU" sz="2800" dirty="0"/>
              <a:t>7. </a:t>
            </a:r>
            <a:r>
              <a:rPr lang="ru-RU" sz="2800" dirty="0" err="1"/>
              <a:t>Робочі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 і </a:t>
            </a:r>
            <a:r>
              <a:rPr lang="ru-RU" sz="2800" dirty="0" err="1"/>
              <a:t>технологічні</a:t>
            </a:r>
            <a:r>
              <a:rPr lang="ru-RU" sz="2800" dirty="0"/>
              <a:t> </a:t>
            </a:r>
            <a:r>
              <a:rPr lang="ru-RU" sz="2800" dirty="0" err="1"/>
              <a:t>зони</a:t>
            </a:r>
            <a:r>
              <a:rPr lang="ru-RU" sz="2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412776"/>
            <a:ext cx="41044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Просторові зони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861048"/>
            <a:ext cx="1944216" cy="57606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технологічна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276872"/>
            <a:ext cx="1944216" cy="57606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робоче місце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4942" y="3847661"/>
            <a:ext cx="1944216" cy="57606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робоча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593" y="4676668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складування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4942" y="2276872"/>
            <a:ext cx="1944216" cy="57606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фронт робіт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593" y="309208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захватка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240" y="309208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ділянка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09208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ярус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240" y="4676668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транспортування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4676668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суміщення робіт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5460032"/>
            <a:ext cx="1944216" cy="57606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небезпечна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stCxn id="4" idx="2"/>
            <a:endCxn id="11" idx="0"/>
          </p:cNvCxnSpPr>
          <p:nvPr/>
        </p:nvCxnSpPr>
        <p:spPr>
          <a:xfrm flipH="1">
            <a:off x="4175348" y="1869976"/>
            <a:ext cx="608" cy="122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879812" y="2960618"/>
            <a:ext cx="2517238" cy="1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7" idx="0"/>
          </p:cNvCxnSpPr>
          <p:nvPr/>
        </p:nvCxnSpPr>
        <p:spPr>
          <a:xfrm flipV="1">
            <a:off x="5397050" y="2972510"/>
            <a:ext cx="0" cy="875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5" idx="0"/>
          </p:cNvCxnSpPr>
          <p:nvPr/>
        </p:nvCxnSpPr>
        <p:spPr>
          <a:xfrm>
            <a:off x="2879812" y="2960618"/>
            <a:ext cx="0" cy="90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571701" y="3789040"/>
            <a:ext cx="130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8" idx="0"/>
          </p:cNvCxnSpPr>
          <p:nvPr/>
        </p:nvCxnSpPr>
        <p:spPr>
          <a:xfrm>
            <a:off x="1571701" y="3789040"/>
            <a:ext cx="0" cy="887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397050" y="3781935"/>
            <a:ext cx="1299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0"/>
          </p:cNvCxnSpPr>
          <p:nvPr/>
        </p:nvCxnSpPr>
        <p:spPr>
          <a:xfrm flipV="1">
            <a:off x="6696236" y="3789040"/>
            <a:ext cx="0" cy="887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571701" y="4527377"/>
            <a:ext cx="2604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15" idx="0"/>
          </p:cNvCxnSpPr>
          <p:nvPr/>
        </p:nvCxnSpPr>
        <p:spPr>
          <a:xfrm>
            <a:off x="2879812" y="4527377"/>
            <a:ext cx="0" cy="93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3" idx="0"/>
          </p:cNvCxnSpPr>
          <p:nvPr/>
        </p:nvCxnSpPr>
        <p:spPr>
          <a:xfrm flipH="1">
            <a:off x="4175348" y="4527377"/>
            <a:ext cx="608" cy="149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567543" y="2060848"/>
            <a:ext cx="5128693" cy="1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12" idx="0"/>
          </p:cNvCxnSpPr>
          <p:nvPr/>
        </p:nvCxnSpPr>
        <p:spPr>
          <a:xfrm>
            <a:off x="6696236" y="2060848"/>
            <a:ext cx="0" cy="1031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9" idx="0"/>
          </p:cNvCxnSpPr>
          <p:nvPr/>
        </p:nvCxnSpPr>
        <p:spPr>
          <a:xfrm flipV="1">
            <a:off x="5397050" y="206084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10" idx="0"/>
          </p:cNvCxnSpPr>
          <p:nvPr/>
        </p:nvCxnSpPr>
        <p:spPr>
          <a:xfrm flipV="1">
            <a:off x="1571701" y="2062065"/>
            <a:ext cx="0" cy="103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6" idx="0"/>
          </p:cNvCxnSpPr>
          <p:nvPr/>
        </p:nvCxnSpPr>
        <p:spPr>
          <a:xfrm flipV="1">
            <a:off x="2879812" y="206084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5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800600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latin typeface="+mj-lt"/>
              </a:rPr>
              <a:t>1. </a:t>
            </a:r>
            <a:r>
              <a:rPr lang="ru-RU" dirty="0" err="1">
                <a:latin typeface="+mj-lt"/>
              </a:rPr>
              <a:t>Будівельні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процеси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роботи</a:t>
            </a:r>
            <a:endParaRPr lang="ru-RU" dirty="0">
              <a:latin typeface="+mj-lt"/>
            </a:endParaRPr>
          </a:p>
          <a:p>
            <a:pPr marL="114300" indent="0">
              <a:buNone/>
            </a:pPr>
            <a:r>
              <a:rPr lang="ru-RU" dirty="0">
                <a:latin typeface="+mj-lt"/>
              </a:rPr>
              <a:t>2. </a:t>
            </a:r>
            <a:r>
              <a:rPr lang="ru-RU" dirty="0" err="1">
                <a:latin typeface="+mj-lt"/>
              </a:rPr>
              <a:t>Методи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виконання</a:t>
            </a:r>
            <a:r>
              <a:rPr lang="ru-RU" dirty="0">
                <a:latin typeface="+mj-lt"/>
              </a:rPr>
              <a:t>, нормативна й </a:t>
            </a:r>
            <a:r>
              <a:rPr lang="ru-RU" dirty="0" err="1">
                <a:latin typeface="+mj-lt"/>
              </a:rPr>
              <a:t>проектна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документація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будівельно-монтажних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робіт</a:t>
            </a:r>
            <a:endParaRPr lang="ru-RU" dirty="0">
              <a:latin typeface="+mj-lt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latin typeface="+mj-lt"/>
              </a:rPr>
              <a:t>3. </a:t>
            </a:r>
            <a:r>
              <a:rPr lang="ru-RU" dirty="0" err="1">
                <a:latin typeface="+mj-lt"/>
              </a:rPr>
              <a:t>Якість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будівельної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продукції</a:t>
            </a:r>
            <a:endParaRPr lang="ru-RU" dirty="0">
              <a:latin typeface="+mj-lt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latin typeface="+mj-lt"/>
              </a:rPr>
              <a:t>4. </a:t>
            </a:r>
            <a:r>
              <a:rPr lang="ru-RU" dirty="0" err="1">
                <a:latin typeface="+mj-lt"/>
              </a:rPr>
              <a:t>Вимоги</a:t>
            </a:r>
            <a:r>
              <a:rPr lang="ru-RU" dirty="0">
                <a:latin typeface="+mj-lt"/>
              </a:rPr>
              <a:t> до </a:t>
            </a:r>
            <a:r>
              <a:rPr lang="ru-RU" dirty="0" err="1">
                <a:latin typeface="+mj-lt"/>
              </a:rPr>
              <a:t>підготовки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будівельного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майданчика</a:t>
            </a:r>
            <a:endParaRPr lang="ru-RU" dirty="0">
              <a:latin typeface="+mj-lt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latin typeface="+mj-lt"/>
              </a:rPr>
              <a:t>5. </a:t>
            </a:r>
            <a:r>
              <a:rPr lang="ru-RU" dirty="0" err="1">
                <a:latin typeface="+mj-lt"/>
              </a:rPr>
              <a:t>Створення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геодезійної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розбивної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основи</a:t>
            </a:r>
            <a:endParaRPr lang="ru-RU" dirty="0">
              <a:latin typeface="+mj-lt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latin typeface="+mj-lt"/>
              </a:rPr>
              <a:t>6. </a:t>
            </a:r>
            <a:r>
              <a:rPr lang="ru-RU" dirty="0" err="1">
                <a:latin typeface="+mj-lt"/>
              </a:rPr>
              <a:t>Облаштування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будівельного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майданчика</a:t>
            </a:r>
            <a:endParaRPr lang="ru-RU" dirty="0">
              <a:latin typeface="+mj-lt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latin typeface="+mj-lt"/>
              </a:rPr>
              <a:t>7. </a:t>
            </a:r>
            <a:r>
              <a:rPr lang="ru-RU" dirty="0" err="1">
                <a:latin typeface="+mj-lt"/>
              </a:rPr>
              <a:t>Робочі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місця</a:t>
            </a:r>
            <a:r>
              <a:rPr lang="ru-RU" dirty="0">
                <a:latin typeface="+mj-lt"/>
              </a:rPr>
              <a:t> і </a:t>
            </a:r>
            <a:r>
              <a:rPr lang="ru-RU" dirty="0" err="1">
                <a:latin typeface="+mj-lt"/>
              </a:rPr>
              <a:t>технологічні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зони</a:t>
            </a:r>
            <a:r>
              <a:rPr lang="ru-RU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67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7620000" cy="18002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dirty="0"/>
              <a:t>Рис. 1.5. </a:t>
            </a:r>
            <a:r>
              <a:rPr lang="ru-RU" dirty="0" err="1"/>
              <a:t>Технологічна</a:t>
            </a:r>
            <a:r>
              <a:rPr lang="ru-RU" dirty="0"/>
              <a:t> зона монтажу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: а – план; б –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; І – </a:t>
            </a:r>
            <a:r>
              <a:rPr lang="ru-RU" dirty="0" err="1"/>
              <a:t>технологічна</a:t>
            </a:r>
            <a:r>
              <a:rPr lang="ru-RU" dirty="0"/>
              <a:t> зона; ІІ – </a:t>
            </a:r>
            <a:r>
              <a:rPr lang="ru-RU" dirty="0" err="1"/>
              <a:t>робоча</a:t>
            </a:r>
            <a:r>
              <a:rPr lang="ru-RU" dirty="0"/>
              <a:t> зона крана; </a:t>
            </a:r>
            <a:r>
              <a:rPr lang="en-US" dirty="0"/>
              <a:t>III – </a:t>
            </a:r>
            <a:r>
              <a:rPr lang="ru-RU" dirty="0"/>
              <a:t>зона </a:t>
            </a:r>
            <a:r>
              <a:rPr lang="ru-RU" dirty="0" err="1"/>
              <a:t>транспортування</a:t>
            </a:r>
            <a:r>
              <a:rPr lang="ru-RU" dirty="0"/>
              <a:t> (</a:t>
            </a:r>
            <a:r>
              <a:rPr lang="ru-RU" dirty="0" err="1"/>
              <a:t>подачі</a:t>
            </a:r>
            <a:r>
              <a:rPr lang="ru-RU" dirty="0"/>
              <a:t>) </a:t>
            </a:r>
            <a:r>
              <a:rPr lang="ru-RU" dirty="0" err="1"/>
              <a:t>конструкцій</a:t>
            </a:r>
            <a:r>
              <a:rPr lang="ru-RU" dirty="0"/>
              <a:t>; </a:t>
            </a:r>
            <a:r>
              <a:rPr lang="en-US" dirty="0"/>
              <a:t>IV – </a:t>
            </a:r>
            <a:r>
              <a:rPr lang="ru-RU" dirty="0" err="1"/>
              <a:t>робоча</a:t>
            </a:r>
            <a:r>
              <a:rPr lang="ru-RU" dirty="0"/>
              <a:t> зона ланки </a:t>
            </a:r>
            <a:r>
              <a:rPr lang="ru-RU" dirty="0" err="1"/>
              <a:t>монтажників</a:t>
            </a:r>
            <a:r>
              <a:rPr lang="ru-RU" dirty="0"/>
              <a:t>; </a:t>
            </a:r>
            <a:r>
              <a:rPr lang="en-US" dirty="0"/>
              <a:t>V – </a:t>
            </a:r>
            <a:r>
              <a:rPr lang="ru-RU" dirty="0"/>
              <a:t>зона </a:t>
            </a:r>
            <a:r>
              <a:rPr lang="ru-RU" dirty="0" err="1"/>
              <a:t>суміщення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кранів</a:t>
            </a:r>
            <a:r>
              <a:rPr lang="ru-RU" dirty="0"/>
              <a:t>); </a:t>
            </a:r>
            <a:r>
              <a:rPr lang="en-US" dirty="0"/>
              <a:t>VI – </a:t>
            </a:r>
            <a:r>
              <a:rPr lang="ru-RU" dirty="0"/>
              <a:t>зона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; </a:t>
            </a:r>
            <a:r>
              <a:rPr lang="en-US" dirty="0"/>
              <a:t>VII –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складування</a:t>
            </a:r>
            <a:r>
              <a:rPr lang="ru-RU" dirty="0"/>
              <a:t> і </a:t>
            </a:r>
            <a:r>
              <a:rPr lang="ru-RU" dirty="0" err="1"/>
              <a:t>розвантаження</a:t>
            </a:r>
            <a:r>
              <a:rPr lang="ru-RU" dirty="0"/>
              <a:t>; 1 – склад; 2, 3 – </a:t>
            </a:r>
            <a:r>
              <a:rPr lang="ru-RU" dirty="0" err="1"/>
              <a:t>навіс</a:t>
            </a:r>
            <a:r>
              <a:rPr lang="ru-RU" dirty="0"/>
              <a:t> для </a:t>
            </a:r>
            <a:r>
              <a:rPr lang="ru-RU" dirty="0" err="1"/>
              <a:t>матеріалів</a:t>
            </a:r>
            <a:r>
              <a:rPr lang="ru-RU" dirty="0"/>
              <a:t>; 4 – контора; 5 –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; </a:t>
            </a:r>
            <a:r>
              <a:rPr lang="en-US" dirty="0"/>
              <a:t>HT L</a:t>
            </a:r>
            <a:r>
              <a:rPr lang="ru-RU" dirty="0"/>
              <a:t>т, Вт –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, </a:t>
            </a:r>
            <a:r>
              <a:rPr lang="ru-RU" dirty="0" err="1"/>
              <a:t>довжина</a:t>
            </a:r>
            <a:r>
              <a:rPr lang="ru-RU" dirty="0"/>
              <a:t>, ширина; Н</a:t>
            </a:r>
            <a:r>
              <a:rPr lang="en-US" dirty="0"/>
              <a:t>M – </a:t>
            </a:r>
            <a:r>
              <a:rPr lang="ru-RU" dirty="0" err="1"/>
              <a:t>монтажна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підйому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; </a:t>
            </a:r>
            <a:r>
              <a:rPr lang="en-US" dirty="0"/>
              <a:t>R, r – </a:t>
            </a:r>
            <a:r>
              <a:rPr lang="ru-RU" dirty="0" err="1"/>
              <a:t>радіуси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вильотом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/>
              <a:t> </a:t>
            </a:r>
            <a:r>
              <a:rPr lang="ru-RU" dirty="0" err="1"/>
              <a:t>ведучого</a:t>
            </a:r>
            <a:r>
              <a:rPr lang="ru-RU" dirty="0"/>
              <a:t> і </a:t>
            </a:r>
            <a:r>
              <a:rPr lang="ru-RU" dirty="0" err="1"/>
              <a:t>допоміжного</a:t>
            </a:r>
            <a:r>
              <a:rPr lang="ru-RU" dirty="0"/>
              <a:t> монтажного крана; Ст. 1, Ст. 2, Ст. </a:t>
            </a:r>
            <a:r>
              <a:rPr lang="en-US" dirty="0"/>
              <a:t>N – </a:t>
            </a:r>
            <a:r>
              <a:rPr lang="ru-RU" dirty="0" err="1"/>
              <a:t>технологічні</a:t>
            </a:r>
            <a:r>
              <a:rPr lang="ru-RU" dirty="0"/>
              <a:t> стоянки монтажного крана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923" y="188640"/>
            <a:ext cx="4752528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54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1. </a:t>
            </a:r>
            <a:r>
              <a:rPr lang="ru-RU" sz="3600" dirty="0" err="1"/>
              <a:t>Будівельні</a:t>
            </a:r>
            <a:r>
              <a:rPr lang="ru-RU" sz="3600" dirty="0"/>
              <a:t> </a:t>
            </a:r>
            <a:r>
              <a:rPr lang="ru-RU" sz="3600" dirty="0" err="1"/>
              <a:t>процеси</a:t>
            </a:r>
            <a:r>
              <a:rPr lang="ru-RU" sz="3600" dirty="0"/>
              <a:t> та </a:t>
            </a:r>
            <a:r>
              <a:rPr lang="ru-RU" sz="3600" dirty="0" err="1"/>
              <a:t>роботи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5278" y="3017591"/>
            <a:ext cx="16561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Будівельні процеси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0434" y="1320129"/>
            <a:ext cx="2304256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ступенем механізації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(механізований, ручний, напівмеханізований)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0434" y="4148015"/>
            <a:ext cx="2304256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призначенням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(основні, допоміжні, заготівельні)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2922" y="4148015"/>
            <a:ext cx="2304256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характером виконання процесів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(безперервні, переривані)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64748" y="1320129"/>
            <a:ext cx="2304256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значущістю</a:t>
            </a:r>
          </a:p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(провідні, поєднувані)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174690" y="2832297"/>
            <a:ext cx="220588" cy="1852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51462" y="2832297"/>
            <a:ext cx="211460" cy="1852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174690" y="3931991"/>
            <a:ext cx="220588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051462" y="3931991"/>
            <a:ext cx="213286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5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66247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Комплекс робіт під час зведення будинків і споруд</a:t>
            </a:r>
            <a:endParaRPr lang="ru-RU" b="1" dirty="0"/>
          </a:p>
        </p:txBody>
      </p:sp>
      <p:cxnSp>
        <p:nvCxnSpPr>
          <p:cNvPr id="19" name="Прямая соединительная линия 18"/>
          <p:cNvCxnSpPr>
            <a:endCxn id="8" idx="0"/>
          </p:cNvCxnSpPr>
          <p:nvPr/>
        </p:nvCxnSpPr>
        <p:spPr>
          <a:xfrm>
            <a:off x="1871699" y="1069977"/>
            <a:ext cx="1" cy="1278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2" y="2348880"/>
            <a:ext cx="194421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sz="1600" dirty="0"/>
              <a:t>Земляні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пальові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кам’яні 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монтажні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бетонні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покрівельні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оздоблювальні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9852" y="2348880"/>
            <a:ext cx="1944215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sz="1600" dirty="0"/>
              <a:t>Монтаж систем водопостачання</a:t>
            </a:r>
            <a:r>
              <a:rPr lang="ru-RU" sz="1600" dirty="0"/>
              <a:t>, </a:t>
            </a:r>
            <a:r>
              <a:rPr lang="ru-RU" sz="1600" dirty="0" err="1"/>
              <a:t>каналізації</a:t>
            </a:r>
            <a:r>
              <a:rPr lang="ru-RU" sz="1600" dirty="0"/>
              <a:t>, </a:t>
            </a:r>
            <a:r>
              <a:rPr lang="ru-RU" sz="1600" dirty="0" err="1"/>
              <a:t>опалення</a:t>
            </a:r>
            <a:r>
              <a:rPr lang="ru-RU" sz="1600" dirty="0"/>
              <a:t>, </a:t>
            </a:r>
            <a:r>
              <a:rPr lang="ru-RU" sz="1600" dirty="0" err="1"/>
              <a:t>вентиляції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err="1"/>
              <a:t>електромонтаж</a:t>
            </a:r>
            <a:r>
              <a:rPr lang="ru-RU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монтаж </a:t>
            </a:r>
            <a:r>
              <a:rPr lang="ru-RU" sz="1600" dirty="0" err="1"/>
              <a:t>технологічного</a:t>
            </a:r>
            <a:r>
              <a:rPr lang="ru-RU" sz="1600" dirty="0"/>
              <a:t> </a:t>
            </a:r>
            <a:r>
              <a:rPr lang="ru-RU" sz="1600" dirty="0" err="1"/>
              <a:t>обладнання</a:t>
            </a:r>
            <a:r>
              <a:rPr lang="ru-RU" sz="1600" dirty="0"/>
              <a:t>, </a:t>
            </a:r>
            <a:r>
              <a:rPr lang="ru-RU" sz="1600" dirty="0" err="1"/>
              <a:t>ліфтів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err="1"/>
              <a:t>зведення</a:t>
            </a:r>
            <a:r>
              <a:rPr lang="ru-RU" sz="1600" dirty="0"/>
              <a:t> </a:t>
            </a:r>
            <a:r>
              <a:rPr lang="ru-RU" sz="1600" dirty="0" err="1"/>
              <a:t>резервуарів</a:t>
            </a:r>
            <a:r>
              <a:rPr lang="ru-RU" sz="1600" dirty="0"/>
              <a:t>, </a:t>
            </a:r>
            <a:r>
              <a:rPr lang="ru-RU" sz="1600" dirty="0" err="1"/>
              <a:t>промислових</a:t>
            </a:r>
            <a:r>
              <a:rPr lang="ru-RU" sz="1600" dirty="0"/>
              <a:t> печей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97557" y="2361456"/>
            <a:ext cx="1944215" cy="1139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/>
              <a:t>-  Транспортні</a:t>
            </a:r>
          </a:p>
          <a:p>
            <a:r>
              <a:rPr lang="uk-UA" sz="1600" dirty="0"/>
              <a:t>-  навантажувально-розвантажувальні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>
            <a:stCxn id="4" idx="2"/>
            <a:endCxn id="9" idx="0"/>
          </p:cNvCxnSpPr>
          <p:nvPr/>
        </p:nvCxnSpPr>
        <p:spPr>
          <a:xfrm>
            <a:off x="4211960" y="861864"/>
            <a:ext cx="0" cy="1487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71700" y="1069977"/>
            <a:ext cx="46979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0" idx="0"/>
          </p:cNvCxnSpPr>
          <p:nvPr/>
        </p:nvCxnSpPr>
        <p:spPr>
          <a:xfrm>
            <a:off x="6569664" y="1069977"/>
            <a:ext cx="1" cy="129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99592" y="1268760"/>
            <a:ext cx="1944216" cy="72008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Загальнобудівельні</a:t>
            </a: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роботи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51" y="1278090"/>
            <a:ext cx="1944216" cy="72008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Спеціальні роботи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7556" y="1268760"/>
            <a:ext cx="1944216" cy="72008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Допоміжні роботи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17" y="4725144"/>
            <a:ext cx="2383608" cy="1584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1" y="4005064"/>
            <a:ext cx="278130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9080"/>
            <a:ext cx="7609656" cy="2160240"/>
          </a:xfrm>
        </p:spPr>
        <p:txBody>
          <a:bodyPr/>
          <a:lstStyle/>
          <a:p>
            <a:pPr algn="ctr"/>
            <a:r>
              <a:rPr lang="uk-UA" b="1" dirty="0"/>
              <a:t>Підготовчий період </a:t>
            </a:r>
            <a:r>
              <a:rPr lang="uk-UA" dirty="0"/>
              <a:t>(загальне підготування до проводження робіт)</a:t>
            </a:r>
          </a:p>
          <a:p>
            <a:pPr algn="ctr"/>
            <a:r>
              <a:rPr lang="uk-UA" b="1" dirty="0"/>
              <a:t>Перший етап </a:t>
            </a:r>
            <a:r>
              <a:rPr lang="uk-UA" dirty="0"/>
              <a:t>(зведення підземної частини)</a:t>
            </a:r>
          </a:p>
          <a:p>
            <a:pPr algn="ctr"/>
            <a:r>
              <a:rPr lang="uk-UA" b="1" dirty="0"/>
              <a:t>Другий етап </a:t>
            </a:r>
            <a:r>
              <a:rPr lang="uk-UA" dirty="0"/>
              <a:t>(зведення надземної частини)</a:t>
            </a:r>
          </a:p>
          <a:p>
            <a:pPr algn="ctr"/>
            <a:r>
              <a:rPr lang="uk-UA" b="1" dirty="0"/>
              <a:t>Третій етап </a:t>
            </a:r>
            <a:r>
              <a:rPr lang="uk-UA" dirty="0"/>
              <a:t>(оздоблювальний цикл)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2" y="894730"/>
            <a:ext cx="763284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9147" y="116632"/>
            <a:ext cx="7908032" cy="778098"/>
          </a:xfrm>
        </p:spPr>
        <p:txBody>
          <a:bodyPr/>
          <a:lstStyle/>
          <a:p>
            <a:r>
              <a:rPr lang="ru-RU" sz="2200" dirty="0"/>
              <a:t>Комплекс </a:t>
            </a:r>
            <a:r>
              <a:rPr lang="ru-RU" sz="2200" dirty="0" err="1"/>
              <a:t>будівельних</a:t>
            </a:r>
            <a:r>
              <a:rPr lang="ru-RU" sz="2200" dirty="0"/>
              <a:t> </a:t>
            </a:r>
            <a:r>
              <a:rPr lang="ru-RU" sz="2200" dirty="0" err="1"/>
              <a:t>робіт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низку </a:t>
            </a:r>
            <a:r>
              <a:rPr lang="ru-RU" sz="2200" dirty="0" err="1"/>
              <a:t>періодів</a:t>
            </a:r>
            <a:r>
              <a:rPr lang="ru-RU" sz="2200" dirty="0"/>
              <a:t> і </a:t>
            </a:r>
            <a:r>
              <a:rPr lang="ru-RU" sz="2200" dirty="0" err="1"/>
              <a:t>циклів</a:t>
            </a:r>
            <a:r>
              <a:rPr lang="ru-RU" sz="2200" dirty="0"/>
              <a:t> </a:t>
            </a:r>
            <a:r>
              <a:rPr lang="ru-RU" sz="2200" dirty="0" err="1"/>
              <a:t>виконання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2770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620000" cy="3456384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Професія</a:t>
            </a:r>
            <a:r>
              <a:rPr lang="ru-RU" sz="1800" b="1" dirty="0"/>
              <a:t> </a:t>
            </a:r>
            <a:r>
              <a:rPr lang="ru-RU" sz="1800" b="1" dirty="0" err="1"/>
              <a:t>робітника</a:t>
            </a:r>
            <a:r>
              <a:rPr lang="ru-RU" sz="1800" b="1" dirty="0"/>
              <a:t> </a:t>
            </a:r>
            <a:r>
              <a:rPr lang="ru-RU" sz="1800" dirty="0"/>
              <a:t>–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постійна</a:t>
            </a:r>
            <a:r>
              <a:rPr lang="ru-RU" sz="1800" dirty="0"/>
              <a:t> </a:t>
            </a:r>
            <a:r>
              <a:rPr lang="ru-RU" sz="1800" dirty="0" err="1"/>
              <a:t>діяльність</a:t>
            </a:r>
            <a:r>
              <a:rPr lang="ru-RU" sz="1800" dirty="0"/>
              <a:t>, </a:t>
            </a:r>
            <a:r>
              <a:rPr lang="ru-RU" sz="1800" dirty="0" err="1"/>
              <a:t>обумовлена</a:t>
            </a:r>
            <a:r>
              <a:rPr lang="ru-RU" sz="1800" dirty="0"/>
              <a:t> видом і характером </a:t>
            </a:r>
            <a:r>
              <a:rPr lang="ru-RU" sz="1800" dirty="0" err="1"/>
              <a:t>виконуваних</a:t>
            </a:r>
            <a:r>
              <a:rPr lang="ru-RU" sz="1800" dirty="0"/>
              <a:t> ними </a:t>
            </a:r>
            <a:r>
              <a:rPr lang="ru-RU" sz="1800" dirty="0" err="1"/>
              <a:t>робіт</a:t>
            </a:r>
            <a:r>
              <a:rPr lang="ru-RU" sz="1800" dirty="0"/>
              <a:t>.</a:t>
            </a:r>
          </a:p>
          <a:p>
            <a:pPr marL="114300" indent="0">
              <a:buNone/>
            </a:pPr>
            <a:r>
              <a:rPr lang="ru-RU" sz="1800" dirty="0"/>
              <a:t> </a:t>
            </a:r>
          </a:p>
          <a:p>
            <a:r>
              <a:rPr lang="ru-RU" sz="1800" b="1" dirty="0" err="1"/>
              <a:t>Спеціальність</a:t>
            </a:r>
            <a:r>
              <a:rPr lang="ru-RU" sz="1800" dirty="0"/>
              <a:t> – </a:t>
            </a:r>
            <a:r>
              <a:rPr lang="ru-RU" sz="1800" dirty="0" err="1"/>
              <a:t>спеціалізація</a:t>
            </a:r>
            <a:r>
              <a:rPr lang="ru-RU" sz="1800" dirty="0"/>
              <a:t> </a:t>
            </a:r>
            <a:r>
              <a:rPr lang="ru-RU" sz="1800" dirty="0" err="1"/>
              <a:t>відповідно</a:t>
            </a:r>
            <a:r>
              <a:rPr lang="ru-RU" sz="1800" dirty="0"/>
              <a:t> до виду </a:t>
            </a:r>
            <a:r>
              <a:rPr lang="ru-RU" sz="1800" dirty="0" err="1"/>
              <a:t>виконуваних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.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будівельних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і </a:t>
            </a:r>
            <a:r>
              <a:rPr lang="ru-RU" sz="1800" dirty="0" err="1"/>
              <a:t>процесів</a:t>
            </a:r>
            <a:r>
              <a:rPr lang="ru-RU" sz="1800" dirty="0"/>
              <a:t> </a:t>
            </a:r>
            <a:r>
              <a:rPr lang="ru-RU" sz="1800" dirty="0" err="1"/>
              <a:t>потребує</a:t>
            </a:r>
            <a:r>
              <a:rPr lang="ru-RU" sz="1800" dirty="0"/>
              <a:t> </a:t>
            </a:r>
            <a:r>
              <a:rPr lang="ru-RU" sz="1800" dirty="0" err="1"/>
              <a:t>робітників</a:t>
            </a:r>
            <a:r>
              <a:rPr lang="ru-RU" sz="1800" dirty="0"/>
              <a:t> </a:t>
            </a:r>
            <a:r>
              <a:rPr lang="ru-RU" sz="1800" dirty="0" err="1"/>
              <a:t>відмінних</a:t>
            </a:r>
            <a:r>
              <a:rPr lang="ru-RU" sz="1800" dirty="0"/>
              <a:t> </a:t>
            </a:r>
            <a:r>
              <a:rPr lang="ru-RU" sz="1800" dirty="0" err="1"/>
              <a:t>рівнів</a:t>
            </a:r>
            <a:r>
              <a:rPr lang="ru-RU" sz="1800" dirty="0"/>
              <a:t> </a:t>
            </a:r>
            <a:r>
              <a:rPr lang="ru-RU" sz="1800" dirty="0" err="1"/>
              <a:t>підготовки</a:t>
            </a:r>
            <a:r>
              <a:rPr lang="ru-RU" sz="1800" dirty="0"/>
              <a:t>,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різної</a:t>
            </a:r>
            <a:r>
              <a:rPr lang="ru-RU" sz="1800" dirty="0"/>
              <a:t> </a:t>
            </a:r>
            <a:r>
              <a:rPr lang="ru-RU" sz="1800" dirty="0" err="1"/>
              <a:t>кваліфікації</a:t>
            </a:r>
            <a:r>
              <a:rPr lang="ru-RU" sz="1800" dirty="0"/>
              <a:t>. </a:t>
            </a:r>
          </a:p>
          <a:p>
            <a:pPr marL="114300" indent="0">
              <a:buNone/>
            </a:pPr>
            <a:endParaRPr lang="ru-RU" sz="1800" dirty="0"/>
          </a:p>
          <a:p>
            <a:r>
              <a:rPr lang="ru-RU" sz="1800" b="1" dirty="0" err="1"/>
              <a:t>Кваліфікація</a:t>
            </a:r>
            <a:r>
              <a:rPr lang="ru-RU" sz="1800" dirty="0"/>
              <a:t> – </a:t>
            </a: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знань</a:t>
            </a:r>
            <a:r>
              <a:rPr lang="ru-RU" sz="1800" dirty="0"/>
              <a:t> і </a:t>
            </a:r>
            <a:r>
              <a:rPr lang="ru-RU" sz="1800" dirty="0" err="1"/>
              <a:t>навичок</a:t>
            </a:r>
            <a:r>
              <a:rPr lang="ru-RU" sz="1800" dirty="0"/>
              <a:t>, </a:t>
            </a:r>
            <a:r>
              <a:rPr lang="ru-RU" sz="1800" dirty="0" err="1"/>
              <a:t>необхідних</a:t>
            </a:r>
            <a:r>
              <a:rPr lang="ru-RU" sz="1800" dirty="0"/>
              <a:t> для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</a:t>
            </a:r>
            <a:r>
              <a:rPr lang="ru-RU" sz="1800" dirty="0" err="1"/>
              <a:t>певної</a:t>
            </a:r>
            <a:r>
              <a:rPr lang="ru-RU" sz="1800" dirty="0"/>
              <a:t> </a:t>
            </a:r>
            <a:r>
              <a:rPr lang="ru-RU" sz="1800" dirty="0" err="1"/>
              <a:t>складності</a:t>
            </a:r>
            <a:r>
              <a:rPr lang="ru-RU" sz="1800" dirty="0"/>
              <a:t>. </a:t>
            </a:r>
            <a:r>
              <a:rPr lang="ru-RU" sz="1800" dirty="0" err="1"/>
              <a:t>Показником</a:t>
            </a:r>
            <a:r>
              <a:rPr lang="ru-RU" sz="1800" dirty="0"/>
              <a:t> </a:t>
            </a:r>
            <a:r>
              <a:rPr lang="ru-RU" sz="1800" dirty="0" err="1"/>
              <a:t>кваліфікації</a:t>
            </a:r>
            <a:r>
              <a:rPr lang="ru-RU" sz="1800" dirty="0"/>
              <a:t> є </a:t>
            </a:r>
            <a:r>
              <a:rPr lang="ru-RU" sz="1800" dirty="0" err="1"/>
              <a:t>розряд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установлюється</a:t>
            </a:r>
            <a:r>
              <a:rPr lang="ru-RU" sz="1800" dirty="0"/>
              <a:t> 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кваліфікаційних</a:t>
            </a:r>
            <a:r>
              <a:rPr lang="ru-RU" sz="1800" dirty="0"/>
              <a:t> характеристик </a:t>
            </a:r>
            <a:r>
              <a:rPr lang="ru-RU" sz="1800" dirty="0" err="1"/>
              <a:t>кожній</a:t>
            </a:r>
            <a:r>
              <a:rPr lang="ru-RU" sz="1800" dirty="0"/>
              <a:t> </a:t>
            </a:r>
            <a:r>
              <a:rPr lang="ru-RU" sz="1800" dirty="0" err="1"/>
              <a:t>професії</a:t>
            </a:r>
            <a:r>
              <a:rPr lang="ru-RU" sz="18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234770"/>
            <a:ext cx="6613186" cy="2623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6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620000" cy="1440160"/>
          </a:xfrm>
        </p:spPr>
        <p:txBody>
          <a:bodyPr/>
          <a:lstStyle/>
          <a:p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робітника</a:t>
            </a:r>
            <a:r>
              <a:rPr lang="ru-RU" dirty="0"/>
              <a:t> є </a:t>
            </a:r>
            <a:r>
              <a:rPr lang="ru-RU" b="1" dirty="0" err="1"/>
              <a:t>продуктивність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виробітка</a:t>
            </a:r>
            <a:r>
              <a:rPr lang="ru-RU" dirty="0"/>
              <a:t> та </a:t>
            </a:r>
            <a:r>
              <a:rPr lang="ru-RU" dirty="0" err="1"/>
              <a:t>трудомісткість</a:t>
            </a:r>
            <a:r>
              <a:rPr lang="ru-RU" dirty="0"/>
              <a:t> </a:t>
            </a:r>
            <a:r>
              <a:rPr lang="ru-RU" dirty="0" err="1"/>
              <a:t>виконуваних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1375" y="1844824"/>
            <a:ext cx="21598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Виробіток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4698" y="1844824"/>
            <a:ext cx="21598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Трудомісткість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3710" y="3191272"/>
            <a:ext cx="2735900" cy="172819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будівельної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виробленої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одиницю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часу (за годину,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зміну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5711" y="3191272"/>
            <a:ext cx="2735900" cy="172819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робочого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часу (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люд.год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люд.дн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одиницю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будівельної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(м² штукатурки, м³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цегляного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мурування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 flipH="1">
            <a:off x="2261660" y="2759224"/>
            <a:ext cx="659633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>
            <a:off x="5444616" y="2759224"/>
            <a:ext cx="789045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/>
          <p:cNvSpPr txBox="1">
            <a:spLocks/>
          </p:cNvSpPr>
          <p:nvPr/>
        </p:nvSpPr>
        <p:spPr>
          <a:xfrm>
            <a:off x="467544" y="5445224"/>
            <a:ext cx="7620000" cy="110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/>
              <a:t>Державні</a:t>
            </a:r>
            <a:r>
              <a:rPr lang="ru-RU" sz="2000" b="1" dirty="0"/>
              <a:t> </a:t>
            </a:r>
            <a:r>
              <a:rPr lang="ru-RU" sz="2000" b="1" dirty="0" err="1"/>
              <a:t>будівельні</a:t>
            </a:r>
            <a:r>
              <a:rPr lang="ru-RU" sz="2000" b="1" dirty="0"/>
              <a:t> </a:t>
            </a:r>
            <a:r>
              <a:rPr lang="ru-RU" sz="2000" b="1" dirty="0" err="1"/>
              <a:t>норми</a:t>
            </a:r>
            <a:r>
              <a:rPr lang="ru-RU" sz="2000" dirty="0"/>
              <a:t> (</a:t>
            </a:r>
            <a:r>
              <a:rPr lang="ru-RU" sz="2000" dirty="0" err="1"/>
              <a:t>далі</a:t>
            </a:r>
            <a:r>
              <a:rPr lang="ru-RU" sz="2000" dirty="0"/>
              <a:t> – ДБН) і </a:t>
            </a:r>
            <a:r>
              <a:rPr lang="ru-RU" sz="2000" b="1" dirty="0" err="1"/>
              <a:t>технічні</a:t>
            </a:r>
            <a:r>
              <a:rPr lang="ru-RU" sz="2000" b="1" dirty="0"/>
              <a:t> </a:t>
            </a:r>
            <a:r>
              <a:rPr lang="ru-RU" sz="2000" b="1" dirty="0" err="1"/>
              <a:t>умови</a:t>
            </a:r>
            <a:r>
              <a:rPr lang="ru-RU" sz="2000" dirty="0"/>
              <a:t> (</a:t>
            </a:r>
            <a:r>
              <a:rPr lang="ru-RU" sz="2000" dirty="0" err="1"/>
              <a:t>далі</a:t>
            </a:r>
            <a:r>
              <a:rPr lang="ru-RU" sz="2000" dirty="0"/>
              <a:t> – ТУ) є </a:t>
            </a:r>
            <a:r>
              <a:rPr lang="ru-RU" sz="2000" dirty="0" err="1"/>
              <a:t>регламентними</a:t>
            </a:r>
            <a:r>
              <a:rPr lang="ru-RU" sz="2000" dirty="0"/>
              <a:t> документами </a:t>
            </a:r>
            <a:r>
              <a:rPr lang="ru-RU" sz="2000" dirty="0" err="1"/>
              <a:t>відповідності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та </a:t>
            </a:r>
            <a:r>
              <a:rPr lang="ru-RU" sz="2000" dirty="0" err="1"/>
              <a:t>виробів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постачають</a:t>
            </a:r>
            <a:r>
              <a:rPr lang="ru-RU" sz="2000" dirty="0"/>
              <a:t> на </a:t>
            </a:r>
            <a:r>
              <a:rPr lang="ru-RU" sz="2000" dirty="0" err="1"/>
              <a:t>будівельний</a:t>
            </a:r>
            <a:r>
              <a:rPr lang="ru-RU" sz="2000" dirty="0"/>
              <a:t> </a:t>
            </a:r>
            <a:r>
              <a:rPr lang="ru-RU" sz="2000" dirty="0" err="1"/>
              <a:t>майданчик</a:t>
            </a:r>
            <a:r>
              <a:rPr lang="ru-RU" sz="2000" dirty="0"/>
              <a:t>.</a:t>
            </a:r>
          </a:p>
          <a:p>
            <a:pPr marL="11430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4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2.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виконання</a:t>
            </a:r>
            <a:r>
              <a:rPr lang="ru-RU" sz="2800" dirty="0"/>
              <a:t>, нормативна й </a:t>
            </a:r>
            <a:r>
              <a:rPr lang="ru-RU" sz="2800" dirty="0" err="1"/>
              <a:t>проектна</a:t>
            </a:r>
            <a:r>
              <a:rPr lang="ru-RU" sz="2800" dirty="0"/>
              <a:t> </a:t>
            </a:r>
            <a:r>
              <a:rPr lang="ru-RU" sz="2800" dirty="0" err="1"/>
              <a:t>документація</a:t>
            </a:r>
            <a:r>
              <a:rPr lang="ru-RU" sz="2800" dirty="0"/>
              <a:t> </a:t>
            </a:r>
            <a:r>
              <a:rPr lang="ru-RU" sz="2800" dirty="0" err="1"/>
              <a:t>будівельно-монтажних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2160240" cy="145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Будівництво може здійснюватись за одним із трьох методів: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268760"/>
            <a:ext cx="2736304" cy="54006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Послідовний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23836"/>
            <a:ext cx="2736304" cy="54006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Паралельний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023836"/>
            <a:ext cx="2736304" cy="54006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Потоковий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092" y="4669209"/>
            <a:ext cx="1512168" cy="20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948335"/>
            <a:ext cx="3590446" cy="166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6203" y="4723882"/>
            <a:ext cx="1207097" cy="19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>
            <a:stCxn id="4" idx="3"/>
            <a:endCxn id="5" idx="1"/>
          </p:cNvCxnSpPr>
          <p:nvPr/>
        </p:nvCxnSpPr>
        <p:spPr>
          <a:xfrm flipV="1">
            <a:off x="2771800" y="1538790"/>
            <a:ext cx="1152128" cy="819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6" idx="0"/>
          </p:cNvCxnSpPr>
          <p:nvPr/>
        </p:nvCxnSpPr>
        <p:spPr>
          <a:xfrm>
            <a:off x="1691680" y="3086962"/>
            <a:ext cx="648072" cy="936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71800" y="3086962"/>
            <a:ext cx="2016224" cy="936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5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71" y="116632"/>
            <a:ext cx="7620000" cy="850106"/>
          </a:xfrm>
        </p:spPr>
        <p:txBody>
          <a:bodyPr/>
          <a:lstStyle/>
          <a:p>
            <a:pPr algn="ctr"/>
            <a:r>
              <a:rPr lang="uk-UA" sz="2800" dirty="0"/>
              <a:t>Проект організації будівництва (ПОБ) і </a:t>
            </a:r>
            <a:br>
              <a:rPr lang="uk-UA" sz="2800" dirty="0"/>
            </a:br>
            <a:r>
              <a:rPr lang="ru-RU" sz="2800" dirty="0"/>
              <a:t>Проект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 (ПВР)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379145" cy="450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65767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+mj-lt"/>
              </a:rPr>
              <a:t>- ПОБ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розробляється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генеральною проектною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організацією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r>
              <a:rPr lang="ru-RU" dirty="0">
                <a:solidFill>
                  <a:schemeClr val="accent1"/>
                </a:solidFill>
                <a:latin typeface="+mj-lt"/>
              </a:rPr>
              <a:t>- ПВР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розробляє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генеральна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підрядна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організація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або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субпідрядна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будівельно-монтажна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організація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коштом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своїх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накладних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витрат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6655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369</TotalTime>
  <Words>1227</Words>
  <Application>Microsoft Office PowerPoint</Application>
  <PresentationFormat>Екран (4:3)</PresentationFormat>
  <Paragraphs>151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Times New Roman</vt:lpstr>
      <vt:lpstr>Соседство</vt:lpstr>
      <vt:lpstr>1.Базові відомості. Підготовка будівельного майданчика</vt:lpstr>
      <vt:lpstr>Зміст</vt:lpstr>
      <vt:lpstr>1. Будівельні процеси та роботи </vt:lpstr>
      <vt:lpstr>Презентація PowerPoint</vt:lpstr>
      <vt:lpstr>Комплекс будівельних робіт має низку періодів і циклів виконання</vt:lpstr>
      <vt:lpstr>Презентація PowerPoint</vt:lpstr>
      <vt:lpstr>Презентація PowerPoint</vt:lpstr>
      <vt:lpstr>2. Методи виконання, нормативна й проектна документація будівельно-монтажних робіт </vt:lpstr>
      <vt:lpstr>Проект організації будівництва (ПОБ) і  Проект виконання робіт (ПВР) </vt:lpstr>
      <vt:lpstr>Презентація PowerPoint</vt:lpstr>
      <vt:lpstr>Презентація PowerPoint</vt:lpstr>
      <vt:lpstr>Презентація PowerPoint</vt:lpstr>
      <vt:lpstr>3. Якість будівельної продукції </vt:lpstr>
      <vt:lpstr>4. Вимоги до підготовки будівельного майданчика</vt:lpstr>
      <vt:lpstr>Презентація PowerPoint</vt:lpstr>
      <vt:lpstr>5. Створення геодезійної розбивної основи </vt:lpstr>
      <vt:lpstr>6. Облаштування будівельного майданчика</vt:lpstr>
      <vt:lpstr>Презентація PowerPoint</vt:lpstr>
      <vt:lpstr>7. Робочі місця і технологічні зони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Базові відомості. Підготовка будівельного майданчика</dc:title>
  <dc:creator>admin</dc:creator>
  <cp:lastModifiedBy>Макс Майстренко</cp:lastModifiedBy>
  <cp:revision>32</cp:revision>
  <dcterms:created xsi:type="dcterms:W3CDTF">2023-11-12T14:58:58Z</dcterms:created>
  <dcterms:modified xsi:type="dcterms:W3CDTF">2024-01-01T21:59:29Z</dcterms:modified>
</cp:coreProperties>
</file>