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351" r:id="rId3"/>
    <p:sldId id="399" r:id="rId4"/>
    <p:sldId id="456" r:id="rId5"/>
    <p:sldId id="460" r:id="rId6"/>
    <p:sldId id="461" r:id="rId7"/>
    <p:sldId id="462" r:id="rId8"/>
    <p:sldId id="475" r:id="rId9"/>
    <p:sldId id="476" r:id="rId10"/>
    <p:sldId id="463" r:id="rId11"/>
    <p:sldId id="464" r:id="rId12"/>
    <p:sldId id="465" r:id="rId13"/>
    <p:sldId id="466" r:id="rId14"/>
    <p:sldId id="474" r:id="rId15"/>
    <p:sldId id="45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9">
          <p15:clr>
            <a:srgbClr val="A4A3A4"/>
          </p15:clr>
        </p15:guide>
        <p15:guide id="2" pos="3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64"/>
    <a:srgbClr val="6A82CD"/>
    <a:srgbClr val="6D83C8"/>
    <a:srgbClr val="4E5763"/>
    <a:srgbClr val="6B8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60" d="100"/>
          <a:sy n="60" d="100"/>
        </p:scale>
        <p:origin x="-966" y="-300"/>
      </p:cViewPr>
      <p:guideLst>
        <p:guide orient="horz" pos="2239"/>
        <p:guide pos="37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76168039-F460-4AE7-9028-03D010B09397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279D522-68CB-45BA-86FC-709B234D8D9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6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思源黑体 CN Medium" panose="020B06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A8A51-5F27-4207-B187-C2A5A1C7F0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79229" y="4495800"/>
            <a:ext cx="7805724" cy="1037493"/>
          </a:xfr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4179228" y="5546725"/>
            <a:ext cx="7805725" cy="5111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/>
      <p:bldP spid="10" grpId="0" bldLvl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a14="http://schemas.microsoft.com/office/drawing/2010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54086" y="1898302"/>
            <a:ext cx="1861457" cy="0"/>
          </a:xfrm>
          <a:prstGeom prst="line">
            <a:avLst/>
          </a:prstGeom>
          <a:ln w="88900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4086" y="4793343"/>
            <a:ext cx="6683828" cy="0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754086" y="1915886"/>
            <a:ext cx="0" cy="2877456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437914" y="1915886"/>
            <a:ext cx="0" cy="2877456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589435" y="1915885"/>
            <a:ext cx="1839687" cy="0"/>
          </a:xfrm>
          <a:prstGeom prst="line">
            <a:avLst/>
          </a:prstGeom>
          <a:ln w="1111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15128" y="2410788"/>
            <a:ext cx="5961744" cy="923331"/>
          </a:xfrm>
        </p:spPr>
        <p:txBody>
          <a:bodyPr anchor="t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15128" y="3434509"/>
            <a:ext cx="5961744" cy="118455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254562" y="6746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4130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716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716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42927" y="4504229"/>
            <a:ext cx="6142025" cy="978729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5842926" y="5495925"/>
            <a:ext cx="6142027" cy="5238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6634000"/>
            <a:ext cx="11079201" cy="224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28444" y="6634000"/>
            <a:ext cx="363555" cy="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9325" y="6600051"/>
            <a:ext cx="8489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PAGE: 08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247651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2750" y="365125"/>
            <a:ext cx="78105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639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3DFB7-2051-4E67-B6EC-E121F56A7FF3}" type="datetimeFigureOut">
              <a:rPr lang="zh-CN" altLang="en-US" smtClean="0"/>
              <a:t>2022/10/23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A4BCCD-B18B-4920-B1C4-9CDDC1D965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8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945" y="-5715"/>
            <a:ext cx="12406630" cy="6873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4945" y="-19050"/>
            <a:ext cx="12386310" cy="6886575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280025" y="81280"/>
            <a:ext cx="6931660" cy="6786245"/>
          </a:xfrm>
          <a:prstGeom prst="rtTriangle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61437" y="5715377"/>
            <a:ext cx="56502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dirty="0">
                <a:solidFill>
                  <a:schemeClr val="bg1"/>
                </a:solidFill>
                <a:cs typeface="+mn-ea"/>
                <a:sym typeface="+mn-lt"/>
              </a:rPr>
              <a:t>Лектор: </a:t>
            </a:r>
            <a:r>
              <a:rPr lang="ru-RU" altLang="zh-CN" dirty="0" err="1" smtClean="0">
                <a:solidFill>
                  <a:schemeClr val="bg1"/>
                </a:solidFill>
                <a:cs typeface="+mn-ea"/>
                <a:sym typeface="+mn-lt"/>
              </a:rPr>
              <a:t>к.е.н</a:t>
            </a:r>
            <a:r>
              <a:rPr lang="ru-RU" altLang="zh-CN" dirty="0">
                <a:solidFill>
                  <a:schemeClr val="bg1"/>
                </a:solidFill>
                <a:cs typeface="+mn-ea"/>
                <a:sym typeface="+mn-lt"/>
              </a:rPr>
              <a:t>., </a:t>
            </a: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доцент, </a:t>
            </a:r>
            <a:endParaRPr lang="ru-RU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доцент готельно-</a:t>
            </a:r>
            <a:r>
              <a:rPr lang="ru-RU" altLang="zh-CN" dirty="0" err="1" smtClean="0">
                <a:solidFill>
                  <a:schemeClr val="bg1"/>
                </a:solidFill>
                <a:cs typeface="+mn-ea"/>
                <a:sym typeface="+mn-lt"/>
              </a:rPr>
              <a:t>ресторанної</a:t>
            </a: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dirty="0" err="1">
                <a:solidFill>
                  <a:schemeClr val="bg1"/>
                </a:solidFill>
                <a:cs typeface="+mn-ea"/>
                <a:sym typeface="+mn-lt"/>
              </a:rPr>
              <a:t>справи</a:t>
            </a:r>
            <a:r>
              <a:rPr lang="ru-RU" altLang="zh-CN" dirty="0">
                <a:solidFill>
                  <a:schemeClr val="bg1"/>
                </a:solidFill>
                <a:cs typeface="+mn-ea"/>
                <a:sym typeface="+mn-lt"/>
              </a:rPr>
              <a:t> та туризму </a:t>
            </a:r>
            <a:r>
              <a:rPr lang="ru-RU" altLang="zh-CN" dirty="0" smtClean="0">
                <a:solidFill>
                  <a:schemeClr val="bg1"/>
                </a:solidFill>
                <a:cs typeface="+mn-ea"/>
                <a:sym typeface="+mn-lt"/>
              </a:rPr>
              <a:t>  Москвічова О.С.</a:t>
            </a:r>
            <a:endParaRPr lang="ru-RU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0385" y="637248"/>
            <a:ext cx="90933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Дизайн </a:t>
            </a:r>
            <a:r>
              <a:rPr lang="ru-RU" altLang="zh-CN" sz="3200" b="1" dirty="0" err="1" smtClean="0">
                <a:solidFill>
                  <a:schemeClr val="bg1"/>
                </a:solidFill>
                <a:cs typeface="+mn-ea"/>
                <a:sym typeface="+mn-lt"/>
              </a:rPr>
              <a:t>інтерєру</a:t>
            </a:r>
            <a:r>
              <a:rPr lang="ru-RU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cs typeface="+mn-ea"/>
                <a:sym typeface="+mn-lt"/>
              </a:rPr>
              <a:t>готельних</a:t>
            </a:r>
            <a:r>
              <a:rPr lang="ru-RU" altLang="zh-CN" sz="3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cs typeface="+mn-ea"/>
                <a:sym typeface="+mn-lt"/>
              </a:rPr>
              <a:t>номерів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 xmlns:a14="http://schemas.microsoft.com/office/drawing/2010/main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/>
          <p:cNvPicPr/>
          <p:nvPr/>
        </p:nvPicPr>
        <p:blipFill rotWithShape="1">
          <a:blip r:embed="rId2" cstate="print"/>
          <a:srcRect t="57259"/>
          <a:stretch/>
        </p:blipFill>
        <p:spPr>
          <a:xfrm>
            <a:off x="0" y="520262"/>
            <a:ext cx="6337738" cy="509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0" y="59346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Планувальна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:</a:t>
            </a:r>
          </a:p>
          <a:p>
            <a:r>
              <a:rPr lang="ru-RU" dirty="0" smtClean="0"/>
              <a:t>Г </a:t>
            </a:r>
            <a:r>
              <a:rPr lang="ru-RU" dirty="0"/>
              <a:t>– </a:t>
            </a:r>
            <a:r>
              <a:rPr lang="ru-RU" dirty="0" err="1"/>
              <a:t>двокімнатний</a:t>
            </a:r>
            <a:r>
              <a:rPr lang="ru-RU" dirty="0"/>
              <a:t> люкс, Д – номера-</a:t>
            </a:r>
            <a:r>
              <a:rPr lang="ru-RU" dirty="0" err="1"/>
              <a:t>апартаменти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61" y="2200411"/>
            <a:ext cx="2640012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1" y="819807"/>
            <a:ext cx="8071945" cy="31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0593" y="4256718"/>
            <a:ext cx="807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Розміщення </a:t>
            </a:r>
            <a:r>
              <a:rPr lang="uk-UA" dirty="0"/>
              <a:t>меблів від дверей і розміри простінків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41" y="4741863"/>
            <a:ext cx="2163762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4741863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 descr="File0029"/>
          <p:cNvPicPr/>
          <p:nvPr/>
        </p:nvPicPr>
        <p:blipFill rotWithShape="1">
          <a:blip r:embed="rId2" cstate="print"/>
          <a:srcRect b="54512"/>
          <a:stretch/>
        </p:blipFill>
        <p:spPr>
          <a:xfrm>
            <a:off x="0" y="-1"/>
            <a:ext cx="6132786" cy="4792717"/>
          </a:xfrm>
          <a:prstGeom prst="rect">
            <a:avLst/>
          </a:prstGeom>
        </p:spPr>
      </p:pic>
      <p:pic>
        <p:nvPicPr>
          <p:cNvPr id="3" name="image4.jpeg" descr="File0029"/>
          <p:cNvPicPr/>
          <p:nvPr/>
        </p:nvPicPr>
        <p:blipFill rotWithShape="1">
          <a:blip r:embed="rId2" cstate="print"/>
          <a:srcRect t="48264"/>
          <a:stretch/>
        </p:blipFill>
        <p:spPr>
          <a:xfrm>
            <a:off x="6463863" y="0"/>
            <a:ext cx="5728138" cy="47927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785" y="4968314"/>
            <a:ext cx="11945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/>
              <a:t>меблів</a:t>
            </a:r>
            <a:r>
              <a:rPr lang="ru-RU" dirty="0"/>
              <a:t> в </a:t>
            </a:r>
            <a:r>
              <a:rPr lang="ru-RU" dirty="0" err="1"/>
              <a:t>однокімнатних</a:t>
            </a:r>
            <a:r>
              <a:rPr lang="ru-RU" dirty="0"/>
              <a:t> номерах:</a:t>
            </a:r>
          </a:p>
          <a:p>
            <a:pPr algn="ctr"/>
            <a:r>
              <a:rPr lang="ru-RU" dirty="0"/>
              <a:t>1 – </a:t>
            </a:r>
            <a:r>
              <a:rPr lang="ru-RU" dirty="0" err="1"/>
              <a:t>ліжко</a:t>
            </a:r>
            <a:r>
              <a:rPr lang="ru-RU" dirty="0"/>
              <a:t>; 2 – тумбочка; 3 – тумба для </a:t>
            </a:r>
            <a:r>
              <a:rPr lang="ru-RU" dirty="0" err="1"/>
              <a:t>постільних</a:t>
            </a:r>
            <a:r>
              <a:rPr lang="ru-RU" dirty="0"/>
              <a:t> </a:t>
            </a:r>
            <a:r>
              <a:rPr lang="ru-RU" dirty="0" err="1"/>
              <a:t>приналежностей</a:t>
            </a:r>
            <a:r>
              <a:rPr lang="ru-RU" dirty="0"/>
              <a:t>; 4 –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комбінований</a:t>
            </a:r>
            <a:r>
              <a:rPr lang="ru-RU" dirty="0"/>
              <a:t> (</a:t>
            </a:r>
            <a:r>
              <a:rPr lang="ru-RU" dirty="0" err="1"/>
              <a:t>робочий</a:t>
            </a:r>
            <a:r>
              <a:rPr lang="ru-RU" dirty="0"/>
              <a:t> та </a:t>
            </a:r>
            <a:r>
              <a:rPr lang="ru-RU" dirty="0" err="1"/>
              <a:t>туалетний</a:t>
            </a:r>
            <a:r>
              <a:rPr lang="ru-RU" dirty="0"/>
              <a:t>); 5 – </a:t>
            </a:r>
            <a:r>
              <a:rPr lang="ru-RU" dirty="0" err="1"/>
              <a:t>стілець</a:t>
            </a:r>
            <a:r>
              <a:rPr lang="ru-RU" dirty="0"/>
              <a:t>; 6 – </a:t>
            </a:r>
            <a:r>
              <a:rPr lang="ru-RU" dirty="0" err="1"/>
              <a:t>крісло</a:t>
            </a:r>
            <a:r>
              <a:rPr lang="ru-RU" dirty="0"/>
              <a:t>; 7 –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журнальний</a:t>
            </a:r>
            <a:r>
              <a:rPr lang="ru-RU" dirty="0"/>
              <a:t>; 8 – </a:t>
            </a:r>
            <a:r>
              <a:rPr lang="ru-RU" dirty="0" err="1"/>
              <a:t>підставка</a:t>
            </a:r>
            <a:r>
              <a:rPr lang="ru-RU" dirty="0"/>
              <a:t> для </a:t>
            </a:r>
            <a:r>
              <a:rPr lang="ru-RU" dirty="0" err="1"/>
              <a:t>валізи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503"/>
            <a:ext cx="88582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0538" y="0"/>
            <a:ext cx="6311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ts val="1400"/>
              <a:tabLst>
                <a:tab pos="1978025" algn="l"/>
              </a:tabLst>
            </a:pPr>
            <a:r>
              <a:rPr lang="ru-RU" sz="3200" dirty="0">
                <a:solidFill>
                  <a:srgbClr val="203264"/>
                </a:solidFill>
              </a:rPr>
              <a:t>ПЛАН ДВОМІСНОГО НОМЕРУ</a:t>
            </a:r>
            <a:endParaRPr lang="uk-UA" sz="3200" dirty="0">
              <a:solidFill>
                <a:srgbClr val="20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660" y="2634575"/>
            <a:ext cx="11961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203264"/>
                </a:solidFill>
              </a:rPr>
              <a:t>Дякую</a:t>
            </a:r>
            <a:r>
              <a:rPr lang="ru-RU" sz="3200" dirty="0" smtClean="0">
                <a:solidFill>
                  <a:srgbClr val="203264"/>
                </a:solidFill>
              </a:rPr>
              <a:t> за </a:t>
            </a:r>
            <a:r>
              <a:rPr lang="ru-RU" sz="3200" dirty="0" err="1" smtClean="0">
                <a:solidFill>
                  <a:srgbClr val="203264"/>
                </a:solidFill>
              </a:rPr>
              <a:t>увагу</a:t>
            </a:r>
            <a:r>
              <a:rPr lang="ru-RU" sz="3200" dirty="0" smtClean="0">
                <a:solidFill>
                  <a:srgbClr val="203264"/>
                </a:solidFill>
              </a:rPr>
              <a:t>! </a:t>
            </a:r>
          </a:p>
          <a:p>
            <a:pPr algn="ctr"/>
            <a:endParaRPr lang="uk-UA" sz="3200" dirty="0">
              <a:solidFill>
                <a:srgbClr val="20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53244" y="2030109"/>
            <a:ext cx="2188883" cy="1800000"/>
            <a:chOff x="1258510" y="2039006"/>
            <a:chExt cx="2188883" cy="1800000"/>
          </a:xfrm>
        </p:grpSpPr>
        <p:grpSp>
          <p:nvGrpSpPr>
            <p:cNvPr id="2" name="组合 1"/>
            <p:cNvGrpSpPr/>
            <p:nvPr/>
          </p:nvGrpSpPr>
          <p:grpSpPr>
            <a:xfrm>
              <a:off x="1258510" y="2039006"/>
              <a:ext cx="2188883" cy="1800000"/>
              <a:chOff x="1279530" y="2081048"/>
              <a:chExt cx="2188883" cy="1800000"/>
            </a:xfrm>
          </p:grpSpPr>
          <p:sp>
            <p:nvSpPr>
              <p:cNvPr id="3" name="矩形 2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stats-on-laptop-screen_51875"/>
            <p:cNvSpPr>
              <a:spLocks noChangeAspect="1"/>
            </p:cNvSpPr>
            <p:nvPr/>
          </p:nvSpPr>
          <p:spPr bwMode="auto">
            <a:xfrm>
              <a:off x="2101768" y="2576851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69383" y="2025656"/>
            <a:ext cx="2188883" cy="1800000"/>
            <a:chOff x="4993513" y="2039006"/>
            <a:chExt cx="2188883" cy="1800000"/>
          </a:xfrm>
        </p:grpSpPr>
        <p:grpSp>
          <p:nvGrpSpPr>
            <p:cNvPr id="5" name="组合 4"/>
            <p:cNvGrpSpPr/>
            <p:nvPr/>
          </p:nvGrpSpPr>
          <p:grpSpPr>
            <a:xfrm>
              <a:off x="4993513" y="2039006"/>
              <a:ext cx="2188883" cy="1800000"/>
              <a:chOff x="1279530" y="2081048"/>
              <a:chExt cx="2188883" cy="1800000"/>
            </a:xfrm>
          </p:grpSpPr>
          <p:sp>
            <p:nvSpPr>
              <p:cNvPr id="6" name="矩形 5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stats-on-laptop-screen_51875"/>
            <p:cNvSpPr>
              <a:spLocks noChangeAspect="1"/>
            </p:cNvSpPr>
            <p:nvPr/>
          </p:nvSpPr>
          <p:spPr bwMode="auto">
            <a:xfrm>
              <a:off x="5836771" y="2572400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146104" y="2030109"/>
            <a:ext cx="2188883" cy="1800000"/>
            <a:chOff x="8728517" y="2039006"/>
            <a:chExt cx="2188883" cy="1800000"/>
          </a:xfrm>
        </p:grpSpPr>
        <p:grpSp>
          <p:nvGrpSpPr>
            <p:cNvPr id="8" name="组合 7"/>
            <p:cNvGrpSpPr/>
            <p:nvPr/>
          </p:nvGrpSpPr>
          <p:grpSpPr>
            <a:xfrm>
              <a:off x="8728517" y="2039006"/>
              <a:ext cx="2188883" cy="1800000"/>
              <a:chOff x="1279530" y="2081048"/>
              <a:chExt cx="2188883" cy="1800000"/>
            </a:xfrm>
          </p:grpSpPr>
          <p:sp>
            <p:nvSpPr>
              <p:cNvPr id="9" name="矩形 8"/>
              <p:cNvSpPr/>
              <p:nvPr/>
            </p:nvSpPr>
            <p:spPr>
              <a:xfrm rot="2700000">
                <a:off x="1279530" y="2081048"/>
                <a:ext cx="1800000" cy="1800000"/>
              </a:xfrm>
              <a:prstGeom prst="rect">
                <a:avLst/>
              </a:prstGeom>
              <a:noFill/>
              <a:ln>
                <a:solidFill>
                  <a:srgbClr val="6D83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2700000">
                <a:off x="1668413" y="2081048"/>
                <a:ext cx="1800000" cy="1800000"/>
              </a:xfrm>
              <a:prstGeom prst="rect">
                <a:avLst/>
              </a:prstGeom>
              <a:solidFill>
                <a:srgbClr val="6D8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stats-on-laptop-screen_51875"/>
            <p:cNvSpPr>
              <a:spLocks noChangeAspect="1"/>
            </p:cNvSpPr>
            <p:nvPr/>
          </p:nvSpPr>
          <p:spPr bwMode="auto">
            <a:xfrm>
              <a:off x="9644607" y="2572400"/>
              <a:ext cx="891250" cy="724309"/>
            </a:xfrm>
            <a:custGeom>
              <a:avLst/>
              <a:gdLst>
                <a:gd name="connsiteX0" fmla="*/ 0 w 601409"/>
                <a:gd name="connsiteY0" fmla="*/ 418641 h 488759"/>
                <a:gd name="connsiteX1" fmla="*/ 229655 w 601409"/>
                <a:gd name="connsiteY1" fmla="*/ 418641 h 488759"/>
                <a:gd name="connsiteX2" fmla="*/ 229655 w 601409"/>
                <a:gd name="connsiteY2" fmla="*/ 454415 h 488759"/>
                <a:gd name="connsiteX3" fmla="*/ 371754 w 601409"/>
                <a:gd name="connsiteY3" fmla="*/ 454415 h 488759"/>
                <a:gd name="connsiteX4" fmla="*/ 371754 w 601409"/>
                <a:gd name="connsiteY4" fmla="*/ 418641 h 488759"/>
                <a:gd name="connsiteX5" fmla="*/ 601409 w 601409"/>
                <a:gd name="connsiteY5" fmla="*/ 418641 h 488759"/>
                <a:gd name="connsiteX6" fmla="*/ 601409 w 601409"/>
                <a:gd name="connsiteY6" fmla="*/ 488759 h 488759"/>
                <a:gd name="connsiteX7" fmla="*/ 0 w 601409"/>
                <a:gd name="connsiteY7" fmla="*/ 488759 h 488759"/>
                <a:gd name="connsiteX8" fmla="*/ 439198 w 601409"/>
                <a:gd name="connsiteY8" fmla="*/ 97476 h 488759"/>
                <a:gd name="connsiteX9" fmla="*/ 472207 w 601409"/>
                <a:gd name="connsiteY9" fmla="*/ 130443 h 488759"/>
                <a:gd name="connsiteX10" fmla="*/ 439198 w 601409"/>
                <a:gd name="connsiteY10" fmla="*/ 163411 h 488759"/>
                <a:gd name="connsiteX11" fmla="*/ 436328 w 601409"/>
                <a:gd name="connsiteY11" fmla="*/ 163411 h 488759"/>
                <a:gd name="connsiteX12" fmla="*/ 366005 w 601409"/>
                <a:gd name="connsiteY12" fmla="*/ 246546 h 488759"/>
                <a:gd name="connsiteX13" fmla="*/ 366005 w 601409"/>
                <a:gd name="connsiteY13" fmla="*/ 253713 h 488759"/>
                <a:gd name="connsiteX14" fmla="*/ 332996 w 601409"/>
                <a:gd name="connsiteY14" fmla="*/ 286680 h 488759"/>
                <a:gd name="connsiteX15" fmla="*/ 299987 w 601409"/>
                <a:gd name="connsiteY15" fmla="*/ 253713 h 488759"/>
                <a:gd name="connsiteX16" fmla="*/ 299987 w 601409"/>
                <a:gd name="connsiteY16" fmla="*/ 250846 h 488759"/>
                <a:gd name="connsiteX17" fmla="*/ 248321 w 601409"/>
                <a:gd name="connsiteY17" fmla="*/ 210712 h 488759"/>
                <a:gd name="connsiteX18" fmla="*/ 235404 w 601409"/>
                <a:gd name="connsiteY18" fmla="*/ 213578 h 488759"/>
                <a:gd name="connsiteX19" fmla="*/ 226793 w 601409"/>
                <a:gd name="connsiteY19" fmla="*/ 212145 h 488759"/>
                <a:gd name="connsiteX20" fmla="*/ 195220 w 601409"/>
                <a:gd name="connsiteY20" fmla="*/ 240812 h 488759"/>
                <a:gd name="connsiteX21" fmla="*/ 195220 w 601409"/>
                <a:gd name="connsiteY21" fmla="*/ 246546 h 488759"/>
                <a:gd name="connsiteX22" fmla="*/ 162211 w 601409"/>
                <a:gd name="connsiteY22" fmla="*/ 279513 h 488759"/>
                <a:gd name="connsiteX23" fmla="*/ 129202 w 601409"/>
                <a:gd name="connsiteY23" fmla="*/ 246546 h 488759"/>
                <a:gd name="connsiteX24" fmla="*/ 162211 w 601409"/>
                <a:gd name="connsiteY24" fmla="*/ 213578 h 488759"/>
                <a:gd name="connsiteX25" fmla="*/ 167952 w 601409"/>
                <a:gd name="connsiteY25" fmla="*/ 213578 h 488759"/>
                <a:gd name="connsiteX26" fmla="*/ 202396 w 601409"/>
                <a:gd name="connsiteY26" fmla="*/ 180611 h 488759"/>
                <a:gd name="connsiteX27" fmla="*/ 202396 w 601409"/>
                <a:gd name="connsiteY27" fmla="*/ 179178 h 488759"/>
                <a:gd name="connsiteX28" fmla="*/ 235404 w 601409"/>
                <a:gd name="connsiteY28" fmla="*/ 146210 h 488759"/>
                <a:gd name="connsiteX29" fmla="*/ 268413 w 601409"/>
                <a:gd name="connsiteY29" fmla="*/ 176311 h 488759"/>
                <a:gd name="connsiteX30" fmla="*/ 324385 w 601409"/>
                <a:gd name="connsiteY30" fmla="*/ 222179 h 488759"/>
                <a:gd name="connsiteX31" fmla="*/ 332996 w 601409"/>
                <a:gd name="connsiteY31" fmla="*/ 220745 h 488759"/>
                <a:gd name="connsiteX32" fmla="*/ 335866 w 601409"/>
                <a:gd name="connsiteY32" fmla="*/ 220745 h 488759"/>
                <a:gd name="connsiteX33" fmla="*/ 407624 w 601409"/>
                <a:gd name="connsiteY33" fmla="*/ 137610 h 488759"/>
                <a:gd name="connsiteX34" fmla="*/ 406189 w 601409"/>
                <a:gd name="connsiteY34" fmla="*/ 130443 h 488759"/>
                <a:gd name="connsiteX35" fmla="*/ 439198 w 601409"/>
                <a:gd name="connsiteY35" fmla="*/ 97476 h 488759"/>
                <a:gd name="connsiteX36" fmla="*/ 100420 w 601409"/>
                <a:gd name="connsiteY36" fmla="*/ 57337 h 488759"/>
                <a:gd name="connsiteX37" fmla="*/ 100420 w 601409"/>
                <a:gd name="connsiteY37" fmla="*/ 326819 h 488759"/>
                <a:gd name="connsiteX38" fmla="*/ 500990 w 601409"/>
                <a:gd name="connsiteY38" fmla="*/ 326819 h 488759"/>
                <a:gd name="connsiteX39" fmla="*/ 500990 w 601409"/>
                <a:gd name="connsiteY39" fmla="*/ 57337 h 488759"/>
                <a:gd name="connsiteX40" fmla="*/ 42991 w 601409"/>
                <a:gd name="connsiteY40" fmla="*/ 0 h 488759"/>
                <a:gd name="connsiteX41" fmla="*/ 558419 w 601409"/>
                <a:gd name="connsiteY41" fmla="*/ 0 h 488759"/>
                <a:gd name="connsiteX42" fmla="*/ 558419 w 601409"/>
                <a:gd name="connsiteY42" fmla="*/ 384156 h 488759"/>
                <a:gd name="connsiteX43" fmla="*/ 42991 w 601409"/>
                <a:gd name="connsiteY43" fmla="*/ 384156 h 4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1409" h="488759">
                  <a:moveTo>
                    <a:pt x="0" y="418641"/>
                  </a:moveTo>
                  <a:lnTo>
                    <a:pt x="229655" y="418641"/>
                  </a:lnTo>
                  <a:lnTo>
                    <a:pt x="229655" y="454415"/>
                  </a:lnTo>
                  <a:lnTo>
                    <a:pt x="371754" y="454415"/>
                  </a:lnTo>
                  <a:lnTo>
                    <a:pt x="371754" y="418641"/>
                  </a:lnTo>
                  <a:lnTo>
                    <a:pt x="601409" y="418641"/>
                  </a:lnTo>
                  <a:lnTo>
                    <a:pt x="601409" y="488759"/>
                  </a:lnTo>
                  <a:lnTo>
                    <a:pt x="0" y="488759"/>
                  </a:lnTo>
                  <a:close/>
                  <a:moveTo>
                    <a:pt x="439198" y="97476"/>
                  </a:moveTo>
                  <a:cubicBezTo>
                    <a:pt x="457855" y="97476"/>
                    <a:pt x="472207" y="111810"/>
                    <a:pt x="472207" y="130443"/>
                  </a:cubicBezTo>
                  <a:cubicBezTo>
                    <a:pt x="472207" y="149077"/>
                    <a:pt x="457855" y="163411"/>
                    <a:pt x="439198" y="163411"/>
                  </a:cubicBezTo>
                  <a:cubicBezTo>
                    <a:pt x="437763" y="163411"/>
                    <a:pt x="436328" y="163411"/>
                    <a:pt x="436328" y="163411"/>
                  </a:cubicBezTo>
                  <a:lnTo>
                    <a:pt x="366005" y="246546"/>
                  </a:lnTo>
                  <a:cubicBezTo>
                    <a:pt x="366005" y="249413"/>
                    <a:pt x="366005" y="250846"/>
                    <a:pt x="366005" y="253713"/>
                  </a:cubicBezTo>
                  <a:cubicBezTo>
                    <a:pt x="366005" y="272346"/>
                    <a:pt x="351653" y="286680"/>
                    <a:pt x="332996" y="286680"/>
                  </a:cubicBezTo>
                  <a:cubicBezTo>
                    <a:pt x="314339" y="286680"/>
                    <a:pt x="299987" y="272346"/>
                    <a:pt x="299987" y="253713"/>
                  </a:cubicBezTo>
                  <a:cubicBezTo>
                    <a:pt x="299987" y="253713"/>
                    <a:pt x="299987" y="252279"/>
                    <a:pt x="299987" y="250846"/>
                  </a:cubicBezTo>
                  <a:lnTo>
                    <a:pt x="248321" y="210712"/>
                  </a:lnTo>
                  <a:cubicBezTo>
                    <a:pt x="244015" y="212145"/>
                    <a:pt x="239710" y="213578"/>
                    <a:pt x="235404" y="213578"/>
                  </a:cubicBezTo>
                  <a:cubicBezTo>
                    <a:pt x="232534" y="213578"/>
                    <a:pt x="229664" y="212145"/>
                    <a:pt x="226793" y="212145"/>
                  </a:cubicBezTo>
                  <a:lnTo>
                    <a:pt x="195220" y="240812"/>
                  </a:lnTo>
                  <a:cubicBezTo>
                    <a:pt x="195220" y="243679"/>
                    <a:pt x="195220" y="245112"/>
                    <a:pt x="195220" y="246546"/>
                  </a:cubicBezTo>
                  <a:cubicBezTo>
                    <a:pt x="195220" y="265180"/>
                    <a:pt x="180868" y="279513"/>
                    <a:pt x="162211" y="279513"/>
                  </a:cubicBezTo>
                  <a:cubicBezTo>
                    <a:pt x="143554" y="279513"/>
                    <a:pt x="129202" y="265180"/>
                    <a:pt x="129202" y="246546"/>
                  </a:cubicBezTo>
                  <a:cubicBezTo>
                    <a:pt x="129202" y="227912"/>
                    <a:pt x="143554" y="213578"/>
                    <a:pt x="162211" y="213578"/>
                  </a:cubicBezTo>
                  <a:cubicBezTo>
                    <a:pt x="163646" y="213578"/>
                    <a:pt x="166516" y="213578"/>
                    <a:pt x="167952" y="213578"/>
                  </a:cubicBezTo>
                  <a:lnTo>
                    <a:pt x="202396" y="180611"/>
                  </a:lnTo>
                  <a:cubicBezTo>
                    <a:pt x="202396" y="180611"/>
                    <a:pt x="202396" y="180611"/>
                    <a:pt x="202396" y="179178"/>
                  </a:cubicBezTo>
                  <a:cubicBezTo>
                    <a:pt x="202396" y="161977"/>
                    <a:pt x="216747" y="146210"/>
                    <a:pt x="235404" y="146210"/>
                  </a:cubicBezTo>
                  <a:cubicBezTo>
                    <a:pt x="252626" y="146210"/>
                    <a:pt x="266978" y="159111"/>
                    <a:pt x="268413" y="176311"/>
                  </a:cubicBezTo>
                  <a:lnTo>
                    <a:pt x="324385" y="222179"/>
                  </a:lnTo>
                  <a:cubicBezTo>
                    <a:pt x="327255" y="220745"/>
                    <a:pt x="330125" y="220745"/>
                    <a:pt x="332996" y="220745"/>
                  </a:cubicBezTo>
                  <a:cubicBezTo>
                    <a:pt x="334431" y="220745"/>
                    <a:pt x="335866" y="220745"/>
                    <a:pt x="335866" y="220745"/>
                  </a:cubicBezTo>
                  <a:lnTo>
                    <a:pt x="407624" y="137610"/>
                  </a:lnTo>
                  <a:cubicBezTo>
                    <a:pt x="406189" y="134743"/>
                    <a:pt x="406189" y="131877"/>
                    <a:pt x="406189" y="130443"/>
                  </a:cubicBezTo>
                  <a:cubicBezTo>
                    <a:pt x="406189" y="111810"/>
                    <a:pt x="421976" y="97476"/>
                    <a:pt x="439198" y="97476"/>
                  </a:cubicBezTo>
                  <a:close/>
                  <a:moveTo>
                    <a:pt x="100420" y="57337"/>
                  </a:moveTo>
                  <a:lnTo>
                    <a:pt x="100420" y="326819"/>
                  </a:lnTo>
                  <a:lnTo>
                    <a:pt x="500990" y="326819"/>
                  </a:lnTo>
                  <a:lnTo>
                    <a:pt x="500990" y="57337"/>
                  </a:lnTo>
                  <a:close/>
                  <a:moveTo>
                    <a:pt x="42991" y="0"/>
                  </a:moveTo>
                  <a:lnTo>
                    <a:pt x="558419" y="0"/>
                  </a:lnTo>
                  <a:lnTo>
                    <a:pt x="558419" y="384156"/>
                  </a:lnTo>
                  <a:lnTo>
                    <a:pt x="42991" y="384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5105" y="273050"/>
            <a:ext cx="3389630" cy="546735"/>
            <a:chOff x="204951" y="273270"/>
            <a:chExt cx="3389630" cy="546735"/>
          </a:xfrm>
        </p:grpSpPr>
        <p:sp>
          <p:nvSpPr>
            <p:cNvPr id="30" name="矩形 29"/>
            <p:cNvSpPr/>
            <p:nvPr/>
          </p:nvSpPr>
          <p:spPr>
            <a:xfrm>
              <a:off x="204951" y="273270"/>
              <a:ext cx="220717" cy="536028"/>
            </a:xfrm>
            <a:prstGeom prst="rect">
              <a:avLst/>
            </a:prstGeom>
            <a:solidFill>
              <a:srgbClr val="6D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3241" y="298035"/>
              <a:ext cx="310134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800" dirty="0" smtClean="0">
                  <a:solidFill>
                    <a:srgbClr val="394B6E"/>
                  </a:solidFill>
                  <a:cs typeface="+mn-ea"/>
                  <a:sym typeface="+mn-lt"/>
                </a:rPr>
                <a:t>План</a:t>
              </a:r>
              <a:endParaRPr lang="zh-CN" altLang="en-US" sz="2800" dirty="0">
                <a:solidFill>
                  <a:srgbClr val="394B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2611" y="4683504"/>
            <a:ext cx="39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1. </a:t>
            </a:r>
            <a:r>
              <a:rPr lang="ru-RU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Особливості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дизайну </a:t>
            </a:r>
            <a:r>
              <a:rPr lang="ru-RU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інтер'єру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готельного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номера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2"/>
          <p:cNvSpPr txBox="1"/>
          <p:nvPr/>
        </p:nvSpPr>
        <p:spPr>
          <a:xfrm>
            <a:off x="4205628" y="4822003"/>
            <a:ext cx="390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SzPts val="1400"/>
              <a:tabLst>
                <a:tab pos="1978025" algn="l"/>
              </a:tabLst>
            </a:pP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2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.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rPr>
              <a:t>Стилістика номеру</a:t>
            </a:r>
          </a:p>
        </p:txBody>
      </p:sp>
      <p:sp>
        <p:nvSpPr>
          <p:cNvPr id="42" name="文本框 32"/>
          <p:cNvSpPr txBox="1"/>
          <p:nvPr/>
        </p:nvSpPr>
        <p:spPr>
          <a:xfrm>
            <a:off x="8289093" y="4635829"/>
            <a:ext cx="39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Меблювання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та </a:t>
            </a:r>
            <a:r>
              <a:rPr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зонуання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готельного</a:t>
            </a:r>
            <a:r>
              <a:rPr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номеру</a:t>
            </a:r>
          </a:p>
        </p:txBody>
      </p:sp>
    </p:spTree>
  </p:cSld>
  <p:clrMapOvr>
    <a:masterClrMapping/>
  </p:clrMapOvr>
  <p:transition spd="slow" advClick="0" advTm="3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0538" y="1891862"/>
            <a:ext cx="6311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  <a:buSzPts val="1400"/>
              <a:tabLst>
                <a:tab pos="1978025" algn="l"/>
              </a:tabLst>
            </a:pPr>
            <a:r>
              <a:rPr lang="ru-RU" sz="3200" dirty="0" err="1">
                <a:solidFill>
                  <a:srgbClr val="203264"/>
                </a:solidFill>
              </a:rPr>
              <a:t>Габарити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функціональних</a:t>
            </a:r>
            <a:r>
              <a:rPr lang="ru-RU" sz="3200" dirty="0">
                <a:solidFill>
                  <a:srgbClr val="203264"/>
                </a:solidFill>
              </a:rPr>
              <a:t> зон і </a:t>
            </a:r>
            <a:r>
              <a:rPr lang="ru-RU" sz="3200" dirty="0" err="1">
                <a:solidFill>
                  <a:srgbClr val="203264"/>
                </a:solidFill>
              </a:rPr>
              <a:t>проходів</a:t>
            </a:r>
            <a:r>
              <a:rPr lang="ru-RU" sz="3200" dirty="0">
                <a:solidFill>
                  <a:srgbClr val="203264"/>
                </a:solidFill>
              </a:rPr>
              <a:t> на </a:t>
            </a:r>
            <a:r>
              <a:rPr lang="ru-RU" sz="3200" dirty="0" err="1">
                <a:solidFill>
                  <a:srgbClr val="203264"/>
                </a:solidFill>
              </a:rPr>
              <a:t>основі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антропологічних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даних</a:t>
            </a:r>
            <a:r>
              <a:rPr lang="ru-RU" sz="3200" dirty="0">
                <a:solidFill>
                  <a:srgbClr val="203264"/>
                </a:solidFill>
              </a:rPr>
              <a:t>: </a:t>
            </a:r>
            <a:endParaRPr lang="ru-RU" sz="3200" dirty="0" smtClean="0">
              <a:solidFill>
                <a:srgbClr val="203264"/>
              </a:solidFill>
            </a:endParaRPr>
          </a:p>
          <a:p>
            <a:pPr lvl="1" algn="ctr">
              <a:spcAft>
                <a:spcPts val="0"/>
              </a:spcAft>
              <a:buSzPts val="1400"/>
              <a:tabLst>
                <a:tab pos="1978025" algn="l"/>
              </a:tabLst>
            </a:pPr>
            <a:r>
              <a:rPr lang="ru-RU" sz="3200" dirty="0" smtClean="0">
                <a:solidFill>
                  <a:srgbClr val="203264"/>
                </a:solidFill>
              </a:rPr>
              <a:t>А </a:t>
            </a:r>
            <a:r>
              <a:rPr lang="ru-RU" sz="3200" dirty="0">
                <a:solidFill>
                  <a:srgbClr val="203264"/>
                </a:solidFill>
              </a:rPr>
              <a:t>– </a:t>
            </a:r>
            <a:r>
              <a:rPr lang="ru-RU" sz="3200" dirty="0" err="1">
                <a:solidFill>
                  <a:srgbClr val="203264"/>
                </a:solidFill>
              </a:rPr>
              <a:t>стіна</a:t>
            </a:r>
            <a:r>
              <a:rPr lang="ru-RU" sz="3200" dirty="0">
                <a:solidFill>
                  <a:srgbClr val="203264"/>
                </a:solidFill>
              </a:rPr>
              <a:t>, Б – </a:t>
            </a:r>
            <a:r>
              <a:rPr lang="ru-RU" sz="3200" dirty="0" err="1">
                <a:solidFill>
                  <a:srgbClr val="203264"/>
                </a:solidFill>
              </a:rPr>
              <a:t>низькі</a:t>
            </a:r>
            <a:r>
              <a:rPr lang="ru-RU" sz="3200" dirty="0">
                <a:solidFill>
                  <a:srgbClr val="203264"/>
                </a:solidFill>
              </a:rPr>
              <a:t> </a:t>
            </a:r>
            <a:r>
              <a:rPr lang="ru-RU" sz="3200" dirty="0" err="1">
                <a:solidFill>
                  <a:srgbClr val="203264"/>
                </a:solidFill>
              </a:rPr>
              <a:t>меблі</a:t>
            </a:r>
            <a:endParaRPr lang="uk-UA" sz="3200" dirty="0">
              <a:solidFill>
                <a:srgbClr val="203264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5" y="0"/>
            <a:ext cx="5489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442041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9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03264"/>
                </a:solidFill>
              </a:rPr>
              <a:t>Таблиця</a:t>
            </a:r>
            <a:r>
              <a:rPr lang="ru-RU" b="1" dirty="0">
                <a:solidFill>
                  <a:srgbClr val="203264"/>
                </a:solidFill>
              </a:rPr>
              <a:t> </a:t>
            </a:r>
            <a:r>
              <a:rPr lang="ru-RU" b="1" dirty="0" smtClean="0">
                <a:solidFill>
                  <a:srgbClr val="203264"/>
                </a:solidFill>
              </a:rPr>
              <a:t>2 </a:t>
            </a:r>
            <a:r>
              <a:rPr lang="ru-RU" b="1" dirty="0">
                <a:solidFill>
                  <a:srgbClr val="203264"/>
                </a:solidFill>
              </a:rPr>
              <a:t>– Рекомендована номенклатура </a:t>
            </a:r>
            <a:r>
              <a:rPr lang="ru-RU" b="1" dirty="0" err="1">
                <a:solidFill>
                  <a:srgbClr val="203264"/>
                </a:solidFill>
              </a:rPr>
              <a:t>меблевих</a:t>
            </a:r>
            <a:r>
              <a:rPr lang="ru-RU" b="1" dirty="0">
                <a:solidFill>
                  <a:srgbClr val="203264"/>
                </a:solidFill>
              </a:rPr>
              <a:t> </a:t>
            </a:r>
            <a:r>
              <a:rPr lang="ru-RU" b="1" dirty="0" err="1">
                <a:solidFill>
                  <a:srgbClr val="203264"/>
                </a:solidFill>
              </a:rPr>
              <a:t>виробів</a:t>
            </a:r>
            <a:r>
              <a:rPr lang="ru-RU" b="1" dirty="0">
                <a:solidFill>
                  <a:srgbClr val="203264"/>
                </a:solidFill>
              </a:rPr>
              <a:t> для </a:t>
            </a:r>
            <a:r>
              <a:rPr lang="ru-RU" b="1" dirty="0" err="1">
                <a:solidFill>
                  <a:srgbClr val="203264"/>
                </a:solidFill>
              </a:rPr>
              <a:t>номерів</a:t>
            </a:r>
            <a:r>
              <a:rPr lang="ru-RU" b="1" dirty="0">
                <a:solidFill>
                  <a:srgbClr val="203264"/>
                </a:solidFill>
              </a:rPr>
              <a:t> </a:t>
            </a:r>
            <a:r>
              <a:rPr lang="ru-RU" b="1" dirty="0" err="1">
                <a:solidFill>
                  <a:srgbClr val="203264"/>
                </a:solidFill>
              </a:rPr>
              <a:t>готелів</a:t>
            </a:r>
            <a:r>
              <a:rPr lang="ru-RU" b="1" dirty="0">
                <a:solidFill>
                  <a:srgbClr val="203264"/>
                </a:solidFill>
              </a:rPr>
              <a:t> </a:t>
            </a:r>
            <a:r>
              <a:rPr lang="ru-RU" b="1" dirty="0" err="1">
                <a:solidFill>
                  <a:srgbClr val="203264"/>
                </a:solidFill>
              </a:rPr>
              <a:t>різних</a:t>
            </a:r>
            <a:r>
              <a:rPr lang="ru-RU" b="1" dirty="0">
                <a:solidFill>
                  <a:srgbClr val="203264"/>
                </a:solidFill>
              </a:rPr>
              <a:t> </a:t>
            </a:r>
            <a:r>
              <a:rPr lang="ru-RU" b="1" dirty="0" err="1">
                <a:solidFill>
                  <a:srgbClr val="203264"/>
                </a:solidFill>
              </a:rPr>
              <a:t>категорій</a:t>
            </a:r>
            <a:endParaRPr lang="uk-UA" b="1" dirty="0">
              <a:solidFill>
                <a:srgbClr val="20326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98492"/>
              </p:ext>
            </p:extLst>
          </p:nvPr>
        </p:nvGraphicFramePr>
        <p:xfrm>
          <a:off x="171670" y="593542"/>
          <a:ext cx="6096000" cy="537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marL="275590" marR="2705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Готелі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2 зірки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(*,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**).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4955" marR="2705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Номери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одно-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двохмісні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зі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зручностями,</a:t>
                      </a:r>
                      <a:r>
                        <a:rPr lang="uk-UA" sz="1400" i="1" spc="-3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однокімнатні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0937">
                <a:tc>
                  <a:txBody>
                    <a:bodyPr/>
                    <a:lstStyle/>
                    <a:p>
                      <a:pPr marL="635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45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одномісний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marR="45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двохмісний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Ліжко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(800×1900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мм)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Тумбочка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приліжкова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письмовий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Стілець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Дзеркало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718820" algn="l"/>
                          <a:tab pos="1118235" algn="l"/>
                          <a:tab pos="2116455" algn="l"/>
                          <a:tab pos="2791460" algn="l"/>
                          <a:tab pos="318897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	для	відпочинку	(тільки	для	готелів</a:t>
                      </a: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зірки)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18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5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полицями,</a:t>
                      </a:r>
                      <a:r>
                        <a:rPr lang="uk-UA" sz="1400" spc="54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вішалкою</a:t>
                      </a:r>
                      <a:r>
                        <a:rPr lang="uk-UA" sz="1400" spc="5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  <a:r>
                        <a:rPr lang="uk-UA" sz="1400" spc="53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плечиками</a:t>
                      </a:r>
                    </a:p>
                    <a:p>
                      <a:pPr marL="6794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(допускається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вбудований)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 верхнього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одягу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 головних уборів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Карниз</a:t>
                      </a:r>
                      <a:r>
                        <a:rPr lang="uk-UA" sz="1400" spc="-3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підвішування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штор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кількістю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вікон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35836"/>
              </p:ext>
            </p:extLst>
          </p:nvPr>
        </p:nvGraphicFramePr>
        <p:xfrm>
          <a:off x="6351752" y="577777"/>
          <a:ext cx="6096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marL="275590" marR="2705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Готелі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2 зірки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(*,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**).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4955" marR="2705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Номери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одно-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двохмісні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вмивальником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(без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сан.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вузла),</a:t>
                      </a:r>
                      <a:r>
                        <a:rPr lang="uk-UA" sz="1400" i="1" spc="-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однокімнатні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45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одномісний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450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двохмісний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Ліжко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(800×1900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мм)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Тумбочка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приліжкова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письмовий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Стілець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026795" algn="l"/>
                          <a:tab pos="2113280" algn="l"/>
                          <a:tab pos="2547620" algn="l"/>
                          <a:tab pos="346329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Дзеркало	(додатково	до	дзеркала	над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вмивальником)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718820" algn="l"/>
                          <a:tab pos="1118235" algn="l"/>
                          <a:tab pos="2116455" algn="l"/>
                          <a:tab pos="2791460" algn="l"/>
                          <a:tab pos="318897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	для	відпочинку	(тільки	для	готелів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зірки)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7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7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полицями,</a:t>
                      </a:r>
                      <a:r>
                        <a:rPr lang="uk-UA" sz="1400" spc="6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вішалкою</a:t>
                      </a:r>
                      <a:r>
                        <a:rPr lang="uk-UA" sz="1400" spc="8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  <a:r>
                        <a:rPr lang="uk-UA" sz="1400" spc="7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плечиками</a:t>
                      </a:r>
                      <a:r>
                        <a:rPr lang="uk-UA" sz="1400" spc="9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(не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менше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штук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гостя)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 верхнього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одягу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 головних уборів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Карниз</a:t>
                      </a:r>
                      <a:r>
                        <a:rPr lang="uk-UA" sz="1400" spc="-3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підвішування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кількістю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вікон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12175"/>
              </p:ext>
            </p:extLst>
          </p:nvPr>
        </p:nvGraphicFramePr>
        <p:xfrm>
          <a:off x="0" y="0"/>
          <a:ext cx="6096000" cy="565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marL="275590" marR="2705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Готелі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2 зірки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(*,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**).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6225" marR="27051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Номери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трьох-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чотирьохмісні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вмивальником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(без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сан.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вузла),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однокімнатні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4508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трьохмісний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450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чотирьох-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800" marR="4508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місний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Ліжко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(800×1900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мм)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Тумбочка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приліжкова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Стілець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  <a:tabLst>
                          <a:tab pos="1026795" algn="l"/>
                          <a:tab pos="2113280" algn="l"/>
                          <a:tab pos="2547620" algn="l"/>
                          <a:tab pos="346329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Дзеркало (додатково до дзеркала над  вмивальником)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718820" algn="l"/>
                          <a:tab pos="1118235" algn="l"/>
                          <a:tab pos="2116455" algn="l"/>
                          <a:tab pos="2791460" algn="l"/>
                          <a:tab pos="318897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 для відпочинку (тільки для готелів категорії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зірки)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полицями,</a:t>
                      </a:r>
                      <a:r>
                        <a:rPr lang="uk-UA" sz="1400" spc="6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вішалкою</a:t>
                      </a:r>
                      <a:r>
                        <a:rPr lang="uk-UA" sz="1400" spc="8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  <a:r>
                        <a:rPr lang="uk-UA" sz="1400" spc="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плечиками</a:t>
                      </a:r>
                      <a:r>
                        <a:rPr lang="uk-UA" sz="1400" spc="9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(не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менше</a:t>
                      </a:r>
                      <a:r>
                        <a:rPr lang="uk-UA" sz="1400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штук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гостя)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 верхнього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одягу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 головних уборів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Карниз</a:t>
                      </a:r>
                      <a:r>
                        <a:rPr lang="uk-UA" sz="1400" spc="-3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підвішування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кількістю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вікон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50828"/>
              </p:ext>
            </p:extLst>
          </p:nvPr>
        </p:nvGraphicFramePr>
        <p:xfrm>
          <a:off x="6096000" y="1447800"/>
          <a:ext cx="6096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marL="276225" marR="26924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Готелі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категорії 2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зірки (**,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***).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6225" marR="2705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Номери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двохкімнатні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трьохкімнатні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(апартаменти),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двохмісні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Ліжко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(800×1900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мм)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Тумбочка</a:t>
                      </a:r>
                      <a:r>
                        <a:rPr lang="uk-UA" sz="1400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приліжкова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Стіл</a:t>
                      </a:r>
                      <a:r>
                        <a:rPr lang="uk-UA" sz="1400" spc="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письмовий</a:t>
                      </a:r>
                      <a:r>
                        <a:rPr lang="uk-UA" sz="1400" spc="6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(для</a:t>
                      </a:r>
                      <a:r>
                        <a:rPr lang="uk-UA" sz="1400" spc="6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готелів</a:t>
                      </a:r>
                      <a:r>
                        <a:rPr lang="uk-UA" sz="1400" spc="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uk-UA" sz="1400" spc="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зірки</a:t>
                      </a:r>
                      <a:r>
                        <a:rPr lang="uk-UA" sz="1400" spc="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із робочим</a:t>
                      </a:r>
                      <a:r>
                        <a:rPr lang="uk-UA" sz="1400" spc="-15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кріслом)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Стілець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(на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гостя)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  <a:tabLst>
                          <a:tab pos="910590" algn="l"/>
                          <a:tab pos="1883410" algn="l"/>
                          <a:tab pos="2203450" algn="l"/>
                          <a:tab pos="3004820" algn="l"/>
                          <a:tab pos="323215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Дзеркало	(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додатково до</a:t>
                      </a:r>
                      <a:r>
                        <a:rPr lang="uk-UA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дзеркала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у ванній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кімнаті)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Крісло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 відпочинку</a:t>
                      </a:r>
                      <a:r>
                        <a:rPr lang="uk-UA" sz="1400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(на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номер)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полицями,</a:t>
                      </a:r>
                      <a:r>
                        <a:rPr lang="uk-UA" sz="1400" spc="6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вішалкою</a:t>
                      </a:r>
                      <a:r>
                        <a:rPr lang="uk-UA" sz="1400" spc="8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  <a:r>
                        <a:rPr lang="uk-UA" sz="1400" spc="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плечиками</a:t>
                      </a:r>
                      <a:r>
                        <a:rPr lang="uk-UA" sz="1400" spc="9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не менше</a:t>
                      </a:r>
                      <a:r>
                        <a:rPr lang="uk-UA" sz="1400" spc="-2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штук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гостя)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Вішалка</a:t>
                      </a:r>
                      <a:r>
                        <a:rPr lang="uk-UA" sz="1400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 верхнього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одягу</a:t>
                      </a:r>
                      <a:r>
                        <a:rPr lang="uk-UA" sz="1400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 головних уборів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під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телевізор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Карниз</a:t>
                      </a:r>
                      <a:r>
                        <a:rPr lang="uk-UA" sz="1400" spc="-3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підвішування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штор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кількістю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вікон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51184"/>
              </p:ext>
            </p:extLst>
          </p:nvPr>
        </p:nvGraphicFramePr>
        <p:xfrm>
          <a:off x="0" y="0"/>
          <a:ext cx="5858205" cy="681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028"/>
                <a:gridCol w="1083442"/>
                <a:gridCol w="1952735"/>
              </a:tblGrid>
              <a:tr h="370840">
                <a:tc gridSpan="3">
                  <a:txBody>
                    <a:bodyPr/>
                    <a:lstStyle/>
                    <a:p>
                      <a:pPr marL="275590" marR="2705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Готелі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3,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4,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5 зірок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(***,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****,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*****).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4955" marR="2705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Номери</a:t>
                      </a:r>
                      <a:r>
                        <a:rPr lang="uk-UA" sz="1400" i="1" spc="-3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одно-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двохмісні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однокімнатні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1155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Ліжко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(900×2000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мм)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97157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Тумбочка</a:t>
                      </a:r>
                      <a:r>
                        <a:rPr lang="uk-UA" sz="1400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приліжкова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73158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письмовий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робочим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кріслом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Стілець: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 marR="141351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 готелів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категорії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 зірки;</a:t>
                      </a:r>
                      <a:r>
                        <a:rPr lang="uk-UA" sz="14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готелів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4,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зірок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Дзеркало: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готелів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категорії 4,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зірок 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повний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зріст;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 marR="60325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508635" algn="l"/>
                          <a:tab pos="1228090" algn="l"/>
                          <a:tab pos="2077085" algn="l"/>
                          <a:tab pos="2345055" algn="l"/>
                          <a:tab pos="2913380" algn="l"/>
                          <a:tab pos="317881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 готелів категорії 3 зірки у 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кімнаті</a:t>
                      </a:r>
                      <a:r>
                        <a:rPr lang="uk-UA" sz="1400" spc="-33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додатково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дзеркала</a:t>
                      </a:r>
                      <a:r>
                        <a:rPr lang="uk-UA" sz="1400" spc="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ванній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кімнаті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Журнальний</a:t>
                      </a:r>
                      <a:r>
                        <a:rPr lang="uk-UA" sz="1400" spc="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столик</a:t>
                      </a:r>
                      <a:r>
                        <a:rPr lang="uk-UA" sz="1400" spc="39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(крім</a:t>
                      </a:r>
                      <a:r>
                        <a:rPr lang="uk-UA" sz="1400" spc="39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готелів</a:t>
                      </a:r>
                      <a:r>
                        <a:rPr lang="uk-UA" sz="1400" spc="39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3 зірки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відпочинку: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 marR="141351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 готелів категорії 3 зірки;</a:t>
                      </a:r>
                      <a:r>
                        <a:rPr lang="uk-UA" sz="14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готелів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4,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зірок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44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полицями,</a:t>
                      </a:r>
                      <a:r>
                        <a:rPr lang="uk-UA" sz="1400" spc="6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вішалкою</a:t>
                      </a:r>
                      <a:r>
                        <a:rPr lang="uk-UA" sz="1400" spc="8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  <a:r>
                        <a:rPr lang="uk-UA" sz="1400" spc="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плечиками</a:t>
                      </a:r>
                      <a:r>
                        <a:rPr lang="uk-UA" sz="1400" spc="9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(не</a:t>
                      </a:r>
                      <a:r>
                        <a:rPr lang="uk-UA" sz="1400" spc="-33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менше</a:t>
                      </a:r>
                      <a:r>
                        <a:rPr lang="uk-UA" sz="1400" spc="15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1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штук</a:t>
                      </a:r>
                      <a:r>
                        <a:rPr lang="uk-UA" sz="1400" spc="1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uk-UA" sz="1400" spc="16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гостя).</a:t>
                      </a:r>
                      <a:r>
                        <a:rPr lang="uk-UA" sz="1400" spc="1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r>
                        <a:rPr lang="uk-UA" sz="1400" spc="16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готелях</a:t>
                      </a:r>
                      <a:r>
                        <a:rPr lang="uk-UA" sz="1400" spc="17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spc="17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зірки</a:t>
                      </a:r>
                      <a:r>
                        <a:rPr lang="uk-UA" sz="14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допускається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вбудований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80" algn="ctr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35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95300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 верхнього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одягу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 головних уборів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69391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15374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телевізор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220717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Карниз</a:t>
                      </a:r>
                      <a:r>
                        <a:rPr lang="uk-UA" sz="1400" spc="-3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підвішування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кількістю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вікон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2688"/>
              </p:ext>
            </p:extLst>
          </p:nvPr>
        </p:nvGraphicFramePr>
        <p:xfrm>
          <a:off x="6020676" y="0"/>
          <a:ext cx="6096000" cy="612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marL="1088390" marR="1082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Готелі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категорії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uk-UA" sz="1400" i="1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i="1" spc="-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зірок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(****,</a:t>
                      </a:r>
                      <a:r>
                        <a:rPr lang="uk-UA" sz="1400" i="1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*****).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089660" marR="1082675" algn="ctr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Номери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двох-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трьохкімнатні</a:t>
                      </a:r>
                      <a:r>
                        <a:rPr lang="uk-UA" sz="1400" i="1" spc="-2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двохмісні</a:t>
                      </a:r>
                      <a:r>
                        <a:rPr lang="uk-UA" sz="1400" i="1" spc="-2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(апартаменти)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Ліжко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(900×2000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мм)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Тумбочка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приліжкова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письмовий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робочим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кріслом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Стілець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(на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кімнату)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Дзеркало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повний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зріст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  <a:r>
                        <a:rPr lang="uk-UA" sz="1400" spc="-2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кожній кімнаті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Журнальний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столик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Крісло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відпочинку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Шафа</a:t>
                      </a:r>
                      <a:r>
                        <a:rPr lang="uk-UA" sz="1400" spc="25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із</a:t>
                      </a:r>
                      <a:r>
                        <a:rPr lang="uk-UA" sz="1400" spc="25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полицями,</a:t>
                      </a:r>
                      <a:r>
                        <a:rPr lang="uk-UA" sz="1400" spc="25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вішалкою</a:t>
                      </a:r>
                      <a:r>
                        <a:rPr lang="uk-UA" sz="1400" spc="26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та</a:t>
                      </a:r>
                      <a:r>
                        <a:rPr lang="uk-UA" sz="1400" spc="25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плечиками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(не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менше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штук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гостя)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226185" algn="l"/>
                          <a:tab pos="2120900" algn="l"/>
                          <a:tab pos="2672715" algn="l"/>
                          <a:tab pos="2852420" algn="l"/>
                        </a:tabLs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Вішалка</a:t>
                      </a:r>
                      <a:r>
                        <a:rPr lang="uk-UA" sz="1400" spc="65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	верхнього	одягу	і	головних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уборів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Полка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(підставка)</a:t>
                      </a:r>
                      <a:r>
                        <a:rPr lang="uk-UA" sz="1400" spc="-2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багажу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Підставка</a:t>
                      </a:r>
                      <a:r>
                        <a:rPr lang="uk-UA" sz="1400" spc="-1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телевізор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Карниз</a:t>
                      </a:r>
                      <a:r>
                        <a:rPr lang="uk-UA" sz="1400" spc="-3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uk-UA" sz="14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підвішування</a:t>
                      </a:r>
                      <a:r>
                        <a:rPr lang="uk-UA" sz="1400" spc="-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штор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8069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кількістю</a:t>
                      </a:r>
                      <a:r>
                        <a:rPr lang="uk-UA" sz="14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вікон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/>
        </p:nvSpPr>
        <p:spPr>
          <a:xfrm>
            <a:off x="2236076" y="300639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 spc="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dirty="0" err="1" smtClean="0">
                <a:solidFill>
                  <a:srgbClr val="203264"/>
                </a:solidFill>
              </a:rPr>
              <a:t>Вимоги</a:t>
            </a:r>
            <a:r>
              <a:rPr lang="ru-RU" dirty="0" smtClean="0">
                <a:solidFill>
                  <a:srgbClr val="203264"/>
                </a:solidFill>
              </a:rPr>
              <a:t>, </a:t>
            </a:r>
            <a:r>
              <a:rPr lang="ru-RU" dirty="0" err="1" smtClean="0">
                <a:solidFill>
                  <a:srgbClr val="203264"/>
                </a:solidFill>
              </a:rPr>
              <a:t>що</a:t>
            </a:r>
            <a:r>
              <a:rPr lang="ru-RU" dirty="0" smtClean="0">
                <a:solidFill>
                  <a:srgbClr val="203264"/>
                </a:solidFill>
              </a:rPr>
              <a:t> </a:t>
            </a:r>
            <a:r>
              <a:rPr lang="ru-RU" dirty="0" err="1" smtClean="0">
                <a:solidFill>
                  <a:srgbClr val="203264"/>
                </a:solidFill>
              </a:rPr>
              <a:t>висуваються</a:t>
            </a:r>
            <a:r>
              <a:rPr lang="ru-RU" dirty="0" smtClean="0">
                <a:solidFill>
                  <a:srgbClr val="203264"/>
                </a:solidFill>
              </a:rPr>
              <a:t> до </a:t>
            </a:r>
            <a:r>
              <a:rPr lang="ru-RU" dirty="0" err="1" smtClean="0">
                <a:solidFill>
                  <a:srgbClr val="203264"/>
                </a:solidFill>
              </a:rPr>
              <a:t>готельних</a:t>
            </a:r>
            <a:r>
              <a:rPr lang="ru-RU" dirty="0" smtClean="0">
                <a:solidFill>
                  <a:srgbClr val="203264"/>
                </a:solidFill>
              </a:rPr>
              <a:t> </a:t>
            </a:r>
            <a:r>
              <a:rPr lang="ru-RU" dirty="0" err="1" smtClean="0">
                <a:solidFill>
                  <a:srgbClr val="203264"/>
                </a:solidFill>
              </a:rPr>
              <a:t>меблів</a:t>
            </a:r>
            <a:endParaRPr lang="uk-UA" dirty="0">
              <a:solidFill>
                <a:srgbClr val="20326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808" y="1820010"/>
            <a:ext cx="10562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Найголовніше, що необхідно для якісного відпочинку. – ліжко. Воно повинно бути зручним, ортопедичним і легким в пересуванні для покоївок. Кожен номер, в залежності від свого класу і категорії готелю, повинен бути забезпечений ліжком (ліжками) певної ширини: </a:t>
            </a:r>
          </a:p>
          <a:p>
            <a:pPr algn="ctr"/>
            <a:r>
              <a:rPr lang="uk-UA" dirty="0"/>
              <a:t>для двох зірок – 0,8–1,9 м, </a:t>
            </a:r>
            <a:endParaRPr lang="uk-UA" dirty="0" smtClean="0"/>
          </a:p>
          <a:p>
            <a:pPr algn="ctr"/>
            <a:r>
              <a:rPr lang="uk-UA" dirty="0" smtClean="0"/>
              <a:t>для </a:t>
            </a:r>
            <a:r>
              <a:rPr lang="uk-UA" dirty="0"/>
              <a:t>трьох зірок – 0,9– 2 м,</a:t>
            </a:r>
          </a:p>
          <a:p>
            <a:pPr algn="ctr"/>
            <a:r>
              <a:rPr lang="uk-UA" dirty="0"/>
              <a:t>студії, </a:t>
            </a:r>
            <a:r>
              <a:rPr lang="uk-UA" dirty="0" err="1"/>
              <a:t>люкси</a:t>
            </a:r>
            <a:r>
              <a:rPr lang="uk-UA" dirty="0"/>
              <a:t>, апартаменти – 1,6–2 м,</a:t>
            </a:r>
          </a:p>
          <a:p>
            <a:endParaRPr lang="uk-UA" dirty="0" smtClean="0"/>
          </a:p>
          <a:p>
            <a:r>
              <a:rPr lang="uk-UA" dirty="0" smtClean="0"/>
              <a:t>Стільці </a:t>
            </a:r>
            <a:r>
              <a:rPr lang="uk-UA" dirty="0"/>
              <a:t>для номерів в готелі повинні бути напівтвердими чи твердими різних конструкцій. Конструкцію крісел, вибирають міцну, але легку, оскільки крісло доводиться часто пересувати. </a:t>
            </a:r>
            <a:endParaRPr lang="uk-UA" dirty="0" smtClean="0"/>
          </a:p>
          <a:p>
            <a:pPr algn="ctr"/>
            <a:r>
              <a:rPr lang="uk-UA" dirty="0" smtClean="0"/>
              <a:t>Ширина </a:t>
            </a:r>
            <a:r>
              <a:rPr lang="uk-UA" dirty="0"/>
              <a:t>крісла 60–90 см.</a:t>
            </a:r>
          </a:p>
          <a:p>
            <a:r>
              <a:rPr lang="uk-UA" dirty="0"/>
              <a:t>Шафи можуть бути стаціонарними, вбудованими чи прибудованими.</a:t>
            </a:r>
          </a:p>
          <a:p>
            <a:r>
              <a:rPr lang="uk-UA" dirty="0"/>
              <a:t>Така шафа здешевлює вартість устаткування і економічна в експлуатації. </a:t>
            </a:r>
          </a:p>
        </p:txBody>
      </p:sp>
    </p:spTree>
    <p:extLst>
      <p:ext uri="{BB962C8B-B14F-4D97-AF65-F5344CB8AC3E}">
        <p14:creationId xmlns:p14="http://schemas.microsoft.com/office/powerpoint/2010/main" val="31530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52" y="315339"/>
            <a:ext cx="11792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spc="200" dirty="0" err="1">
                <a:solidFill>
                  <a:srgbClr val="203264"/>
                </a:solidFill>
                <a:latin typeface="+mj-lt"/>
                <a:ea typeface="+mj-ea"/>
                <a:cs typeface="+mj-cs"/>
              </a:rPr>
              <a:t>Мінімальна</a:t>
            </a:r>
            <a:r>
              <a:rPr lang="ru-RU" sz="3200" cap="all" spc="200" dirty="0">
                <a:solidFill>
                  <a:srgbClr val="203264"/>
                </a:solidFill>
                <a:latin typeface="+mj-lt"/>
                <a:ea typeface="+mj-ea"/>
                <a:cs typeface="+mj-cs"/>
              </a:rPr>
              <a:t> ширина </a:t>
            </a:r>
            <a:r>
              <a:rPr lang="ru-RU" sz="3200" cap="all" spc="200" dirty="0" err="1">
                <a:solidFill>
                  <a:srgbClr val="203264"/>
                </a:solidFill>
                <a:latin typeface="+mj-lt"/>
                <a:ea typeface="+mj-ea"/>
                <a:cs typeface="+mj-cs"/>
              </a:rPr>
              <a:t>вбудованої</a:t>
            </a:r>
            <a:r>
              <a:rPr lang="ru-RU" sz="3200" cap="all" spc="200" dirty="0">
                <a:solidFill>
                  <a:srgbClr val="203264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cap="all" spc="200" dirty="0" err="1">
                <a:solidFill>
                  <a:srgbClr val="203264"/>
                </a:solidFill>
                <a:latin typeface="+mj-lt"/>
                <a:ea typeface="+mj-ea"/>
                <a:cs typeface="+mj-cs"/>
              </a:rPr>
              <a:t>шафи</a:t>
            </a:r>
            <a:r>
              <a:rPr lang="ru-RU" sz="3200" cap="all" spc="200" dirty="0">
                <a:solidFill>
                  <a:srgbClr val="203264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3200" cap="all" spc="200" dirty="0" err="1">
                <a:solidFill>
                  <a:srgbClr val="203264"/>
                </a:solidFill>
                <a:latin typeface="+mj-lt"/>
                <a:ea typeface="+mj-ea"/>
                <a:cs typeface="+mj-cs"/>
              </a:rPr>
              <a:t>номері</a:t>
            </a:r>
            <a:r>
              <a:rPr lang="ru-RU" sz="3200" cap="all" spc="200" dirty="0">
                <a:solidFill>
                  <a:srgbClr val="203264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cap="all" spc="200" dirty="0" err="1">
                <a:solidFill>
                  <a:srgbClr val="203264"/>
                </a:solidFill>
                <a:latin typeface="+mj-lt"/>
                <a:ea typeface="+mj-ea"/>
                <a:cs typeface="+mj-cs"/>
              </a:rPr>
              <a:t>варіюється</a:t>
            </a:r>
            <a:r>
              <a:rPr lang="ru-RU" sz="3200" cap="all" spc="200" dirty="0">
                <a:solidFill>
                  <a:srgbClr val="203264"/>
                </a:solidFill>
                <a:latin typeface="+mj-lt"/>
                <a:ea typeface="+mj-ea"/>
                <a:cs typeface="+mj-cs"/>
              </a:rPr>
              <a:t> в межах:</a:t>
            </a:r>
            <a:endParaRPr lang="uk-UA" sz="3200" cap="all" spc="200" dirty="0">
              <a:solidFill>
                <a:srgbClr val="20326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838678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uk-UA" sz="2000" spc="150" dirty="0">
                <a:solidFill>
                  <a:srgbClr val="534949"/>
                </a:solidFill>
                <a:latin typeface="Franklin Gothic Medium"/>
              </a:rPr>
              <a:t>60 см – у двомісному номері,</a:t>
            </a:r>
          </a:p>
          <a:p>
            <a:pPr marL="273050" lvl="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uk-UA" sz="2000" spc="150" dirty="0">
                <a:solidFill>
                  <a:srgbClr val="534949"/>
                </a:solidFill>
                <a:latin typeface="Franklin Gothic Medium"/>
              </a:rPr>
              <a:t>90 см – у тримісному номері;</a:t>
            </a:r>
          </a:p>
          <a:p>
            <a:pPr marL="273050" lvl="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uk-UA" sz="2000" spc="150" dirty="0">
                <a:solidFill>
                  <a:srgbClr val="534949"/>
                </a:solidFill>
                <a:latin typeface="Franklin Gothic Medium"/>
              </a:rPr>
              <a:t>120 см – у </a:t>
            </a:r>
            <a:r>
              <a:rPr lang="uk-UA" sz="2000" spc="150" dirty="0" err="1">
                <a:solidFill>
                  <a:srgbClr val="534949"/>
                </a:solidFill>
                <a:latin typeface="Franklin Gothic Medium"/>
              </a:rPr>
              <a:t>чотирьохмісному</a:t>
            </a:r>
            <a:r>
              <a:rPr lang="uk-UA" sz="2000" spc="150" dirty="0">
                <a:solidFill>
                  <a:srgbClr val="534949"/>
                </a:solidFill>
                <a:latin typeface="Franklin Gothic Medium"/>
              </a:rPr>
              <a:t> номері.</a:t>
            </a:r>
          </a:p>
          <a:p>
            <a:pPr marL="273050" lvl="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Font typeface="Wingdings 2" pitchFamily="18" charset="2"/>
              <a:buChar char=""/>
              <a:defRPr/>
            </a:pPr>
            <a:r>
              <a:rPr lang="uk-UA" sz="2000" spc="150" dirty="0">
                <a:solidFill>
                  <a:srgbClr val="534949"/>
                </a:solidFill>
                <a:latin typeface="Franklin Gothic Medium"/>
              </a:rPr>
              <a:t>У вітальні (передпокої) встановлюють дзеркало, виділяють місце для платтяної щітки і невеликої полички для дрібниць – рукавичок кашне, стаціонарну підставку для валізи.</a:t>
            </a:r>
          </a:p>
        </p:txBody>
      </p:sp>
    </p:spTree>
    <p:extLst>
      <p:ext uri="{BB962C8B-B14F-4D97-AF65-F5344CB8AC3E}">
        <p14:creationId xmlns:p14="http://schemas.microsoft.com/office/powerpoint/2010/main" val="13762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97"/>
          <a:stretch/>
        </p:blipFill>
        <p:spPr bwMode="auto">
          <a:xfrm>
            <a:off x="0" y="0"/>
            <a:ext cx="8119241" cy="60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17269" y="5267998"/>
            <a:ext cx="3605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Планувальна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А – </a:t>
            </a:r>
            <a:r>
              <a:rPr lang="ru-RU" dirty="0" err="1"/>
              <a:t>одномісний</a:t>
            </a:r>
            <a:r>
              <a:rPr lang="ru-RU" dirty="0"/>
              <a:t>, Б – </a:t>
            </a:r>
            <a:r>
              <a:rPr lang="ru-RU" dirty="0" err="1"/>
              <a:t>двомісний</a:t>
            </a:r>
            <a:r>
              <a:rPr lang="ru-RU" dirty="0"/>
              <a:t>, В – </a:t>
            </a:r>
            <a:r>
              <a:rPr lang="ru-RU" dirty="0" err="1" smtClean="0"/>
              <a:t>трьох-чотиримісний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2331" y="100626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0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04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7220_1"/>
  <p:tag name="KSO_WM_TEMPLATE_CATEGORY" val="custom"/>
  <p:tag name="KSO_WM_TEMPLATE_INDEX" val="20180447"/>
  <p:tag name="KSO_WM_TEMPLATE_SUBCATEGORY" val="combine"/>
  <p:tag name="KSO_WM_TEMPLATE_THUMBS_INDEX" val="1、4、5、6、11、12、15、21、25、26、30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040E2"/>
      </a:accent1>
      <a:accent2>
        <a:srgbClr val="6F8FF5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p4ykxqj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958</Words>
  <Application>Microsoft Office PowerPoint</Application>
  <PresentationFormat>Произвольный</PresentationFormat>
  <Paragraphs>280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www.jpppt.com</vt:lpstr>
      <vt:lpstr>www.freeppt7.com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www.jpppt.com</Manager>
  <Company>www.jpppt.com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Нина</cp:lastModifiedBy>
  <cp:revision>78</cp:revision>
  <dcterms:created xsi:type="dcterms:W3CDTF">2021-01-20T02:50:23Z</dcterms:created>
  <dcterms:modified xsi:type="dcterms:W3CDTF">2022-10-23T14:26:20Z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