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341" r:id="rId4"/>
    <p:sldId id="350" r:id="rId5"/>
    <p:sldId id="351" r:id="rId6"/>
    <p:sldId id="352" r:id="rId7"/>
    <p:sldId id="353" r:id="rId8"/>
    <p:sldId id="366" r:id="rId9"/>
    <p:sldId id="368" r:id="rId10"/>
    <p:sldId id="367" r:id="rId11"/>
    <p:sldId id="369" r:id="rId12"/>
    <p:sldId id="370" r:id="rId13"/>
    <p:sldId id="371" r:id="rId14"/>
    <p:sldId id="372" r:id="rId15"/>
    <p:sldId id="373" r:id="rId16"/>
    <p:sldId id="374" r:id="rId17"/>
    <p:sldId id="375" r:id="rId18"/>
    <p:sldId id="322" r:id="rId19"/>
    <p:sldId id="376" r:id="rId20"/>
    <p:sldId id="327" r:id="rId21"/>
    <p:sldId id="343" r:id="rId22"/>
    <p:sldId id="377" r:id="rId23"/>
    <p:sldId id="354" r:id="rId24"/>
    <p:sldId id="355" r:id="rId25"/>
    <p:sldId id="378" r:id="rId26"/>
    <p:sldId id="379" r:id="rId27"/>
    <p:sldId id="380" r:id="rId28"/>
    <p:sldId id="356" r:id="rId29"/>
    <p:sldId id="328" r:id="rId30"/>
    <p:sldId id="331" r:id="rId31"/>
    <p:sldId id="381" r:id="rId32"/>
    <p:sldId id="365" r:id="rId33"/>
    <p:sldId id="382" r:id="rId34"/>
    <p:sldId id="383" r:id="rId35"/>
    <p:sldId id="384" r:id="rId36"/>
    <p:sldId id="385" r:id="rId37"/>
    <p:sldId id="386" r:id="rId3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7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9C7606-B2AB-53EC-62BA-012DDFA0558F}"/>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88D4F272-A9DF-9343-2690-877B59CCE7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446C2754-758D-9508-767D-0E0FF95955ED}"/>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5" name="Місце для нижнього колонтитула 4">
            <a:extLst>
              <a:ext uri="{FF2B5EF4-FFF2-40B4-BE49-F238E27FC236}">
                <a16:creationId xmlns:a16="http://schemas.microsoft.com/office/drawing/2014/main" id="{26240568-397F-BB54-8B98-5CF006016438}"/>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35A91282-B1BF-6E5B-5DD9-08CDACC9DDDB}"/>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3843048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DEF15A-99BC-334E-0119-30C0C5353C7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927AA07C-26BB-E0EF-F9CB-43B1471ACA42}"/>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5804CEE1-F91E-20D1-0E78-905CA00682DF}"/>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5" name="Місце для нижнього колонтитула 4">
            <a:extLst>
              <a:ext uri="{FF2B5EF4-FFF2-40B4-BE49-F238E27FC236}">
                <a16:creationId xmlns:a16="http://schemas.microsoft.com/office/drawing/2014/main" id="{667291FE-921B-E362-300A-80F8CC1FF53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F0E8D298-A54D-C306-FD37-B38C59E19CBE}"/>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3711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83AA7605-ECCA-B91E-E6F5-C9EA25E5CE45}"/>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762C80BE-5E1F-94A0-E819-A8CF296539F8}"/>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7193F4A2-6145-A151-7479-82F0B2C16C2B}"/>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5" name="Місце для нижнього колонтитула 4">
            <a:extLst>
              <a:ext uri="{FF2B5EF4-FFF2-40B4-BE49-F238E27FC236}">
                <a16:creationId xmlns:a16="http://schemas.microsoft.com/office/drawing/2014/main" id="{07C234A6-458F-7EC0-68C2-460F8203A919}"/>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BCC1096-0BFC-C699-0570-6561D6178F9E}"/>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82036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3BC0E1-E2CB-249A-7916-632B5F1573BD}"/>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803B0584-40F6-AC27-C080-DF28675DF2D3}"/>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39ECE81A-2723-466D-C8F9-BF84C4F591E3}"/>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5" name="Місце для нижнього колонтитула 4">
            <a:extLst>
              <a:ext uri="{FF2B5EF4-FFF2-40B4-BE49-F238E27FC236}">
                <a16:creationId xmlns:a16="http://schemas.microsoft.com/office/drawing/2014/main" id="{7D54D252-F408-B113-EB45-E88801E5F1F0}"/>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360851E4-200D-86C5-E0EC-D28F35A83305}"/>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117833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8673FA-0633-658E-F641-85D022DBB126}"/>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49ED099C-B406-CFA6-437F-1D4D42A150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A17F04C6-FC83-414C-264F-612611E5E597}"/>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5" name="Місце для нижнього колонтитула 4">
            <a:extLst>
              <a:ext uri="{FF2B5EF4-FFF2-40B4-BE49-F238E27FC236}">
                <a16:creationId xmlns:a16="http://schemas.microsoft.com/office/drawing/2014/main" id="{D2DCD115-D20F-1E03-063F-36C991B46080}"/>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3FC54308-1BAE-FF28-0CA6-903D90240656}"/>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3742736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84E0E2-4383-4DBA-31AF-5D36526CA8CB}"/>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0B78837E-3074-92F7-C386-9986FEF7E378}"/>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55513C08-1903-CA6C-AA88-F31831D34F22}"/>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11C5FA34-2619-0DE9-738E-1F4BA50AF1C8}"/>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6" name="Місце для нижнього колонтитула 5">
            <a:extLst>
              <a:ext uri="{FF2B5EF4-FFF2-40B4-BE49-F238E27FC236}">
                <a16:creationId xmlns:a16="http://schemas.microsoft.com/office/drawing/2014/main" id="{A71EDF79-6DCE-B6D3-5D88-2622529B325C}"/>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517F60D5-E6D3-B40A-C365-8A5C729C90E3}"/>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1662074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00D161-EB3D-13E2-4E67-DDB5B199F525}"/>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2E0543C2-7C88-C1E5-FB90-A3AD6ADD5C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B99B74D9-55A1-9153-3BA9-CF5ECA56E8EF}"/>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193F58A1-EB8D-8055-953D-6EA5A2CE3C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251C7D6B-A24B-4DB5-D726-8332E6C8E22D}"/>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32818A76-B415-83D7-C8C3-AB35AAFCD994}"/>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8" name="Місце для нижнього колонтитула 7">
            <a:extLst>
              <a:ext uri="{FF2B5EF4-FFF2-40B4-BE49-F238E27FC236}">
                <a16:creationId xmlns:a16="http://schemas.microsoft.com/office/drawing/2014/main" id="{F791CFCF-4141-3C76-890A-7C56C09D66CD}"/>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D82A516F-5BFF-5FBB-6073-67FF2C63C7A0}"/>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272685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A64659-C3FB-DD85-9F13-F9B37454458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337315A5-3F0D-8D8A-896D-BDFC86BDDF2A}"/>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4" name="Місце для нижнього колонтитула 3">
            <a:extLst>
              <a:ext uri="{FF2B5EF4-FFF2-40B4-BE49-F238E27FC236}">
                <a16:creationId xmlns:a16="http://schemas.microsoft.com/office/drawing/2014/main" id="{90E3850A-5449-E0A2-09B7-5DD96A9EE21B}"/>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6AF75443-D070-C0D1-AA88-38BEAB148D47}"/>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1894113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2530CF39-8A24-5E13-8047-E7F7076BFE4F}"/>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3" name="Місце для нижнього колонтитула 2">
            <a:extLst>
              <a:ext uri="{FF2B5EF4-FFF2-40B4-BE49-F238E27FC236}">
                <a16:creationId xmlns:a16="http://schemas.microsoft.com/office/drawing/2014/main" id="{04BECD59-0A6E-8C38-8179-5D71DCDEB5F9}"/>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C525036B-6C56-131B-03DF-1E44593DC9CB}"/>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122987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88F967-6EF0-172E-6F5E-3AFCC8C960AE}"/>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3F708007-2D4E-F2DE-CA72-B2C9BBBC13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FC0A0544-3D9F-DEF9-BB17-26FC3812CE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58320C6-D7DD-F65D-C911-6B09C4393D38}"/>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6" name="Місце для нижнього колонтитула 5">
            <a:extLst>
              <a:ext uri="{FF2B5EF4-FFF2-40B4-BE49-F238E27FC236}">
                <a16:creationId xmlns:a16="http://schemas.microsoft.com/office/drawing/2014/main" id="{741D860A-2087-F136-A894-EFF02820E235}"/>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59A5CAE-DB1B-C4C1-A2FF-A161A99D7645}"/>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262865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B836D7-E4A8-726B-08EE-0A971E772CE0}"/>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00E260FD-ECC6-006F-61A2-89385AC1E7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36022361-238F-8322-16FB-A228A71CA0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B0D38586-2880-3765-E122-0E3A2D7D0E55}"/>
              </a:ext>
            </a:extLst>
          </p:cNvPr>
          <p:cNvSpPr>
            <a:spLocks noGrp="1"/>
          </p:cNvSpPr>
          <p:nvPr>
            <p:ph type="dt" sz="half" idx="10"/>
          </p:nvPr>
        </p:nvSpPr>
        <p:spPr/>
        <p:txBody>
          <a:bodyPr/>
          <a:lstStyle/>
          <a:p>
            <a:fld id="{4077B366-69DD-430B-9BEB-0F3631CC381F}" type="datetimeFigureOut">
              <a:rPr lang="uk-UA" smtClean="0"/>
              <a:t>06.05.2024</a:t>
            </a:fld>
            <a:endParaRPr lang="uk-UA"/>
          </a:p>
        </p:txBody>
      </p:sp>
      <p:sp>
        <p:nvSpPr>
          <p:cNvPr id="6" name="Місце для нижнього колонтитула 5">
            <a:extLst>
              <a:ext uri="{FF2B5EF4-FFF2-40B4-BE49-F238E27FC236}">
                <a16:creationId xmlns:a16="http://schemas.microsoft.com/office/drawing/2014/main" id="{C0925ADF-BA2F-CCE8-F9F9-D33754A4BCE1}"/>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1295A5A5-D035-3E0D-790E-AB684D3B5C97}"/>
              </a:ext>
            </a:extLst>
          </p:cNvPr>
          <p:cNvSpPr>
            <a:spLocks noGrp="1"/>
          </p:cNvSpPr>
          <p:nvPr>
            <p:ph type="sldNum" sz="quarter" idx="12"/>
          </p:nvPr>
        </p:nvSpPr>
        <p:spPr/>
        <p:txBody>
          <a:bodyPr/>
          <a:lstStyle/>
          <a:p>
            <a:fld id="{F7F6843C-0F3D-4A6C-BFE4-0612A31439B2}" type="slidenum">
              <a:rPr lang="uk-UA" smtClean="0"/>
              <a:t>‹№›</a:t>
            </a:fld>
            <a:endParaRPr lang="uk-UA"/>
          </a:p>
        </p:txBody>
      </p:sp>
    </p:spTree>
    <p:extLst>
      <p:ext uri="{BB962C8B-B14F-4D97-AF65-F5344CB8AC3E}">
        <p14:creationId xmlns:p14="http://schemas.microsoft.com/office/powerpoint/2010/main" val="3185495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B2DDCA43-857A-579D-E8BA-78D11DA015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0F7F7A03-5060-7A57-12CD-893A09291E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F32606B8-F11E-96C1-7CFC-380B898D4C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7B366-69DD-430B-9BEB-0F3631CC381F}" type="datetimeFigureOut">
              <a:rPr lang="uk-UA" smtClean="0"/>
              <a:t>06.05.2024</a:t>
            </a:fld>
            <a:endParaRPr lang="uk-UA"/>
          </a:p>
        </p:txBody>
      </p:sp>
      <p:sp>
        <p:nvSpPr>
          <p:cNvPr id="5" name="Місце для нижнього колонтитула 4">
            <a:extLst>
              <a:ext uri="{FF2B5EF4-FFF2-40B4-BE49-F238E27FC236}">
                <a16:creationId xmlns:a16="http://schemas.microsoft.com/office/drawing/2014/main" id="{2C32A422-DD5D-D3BD-618B-E298D5419E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06F0B9A3-BFFC-8641-270F-A41412D082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6843C-0F3D-4A6C-BFE4-0612A31439B2}" type="slidenum">
              <a:rPr lang="uk-UA" smtClean="0"/>
              <a:t>‹№›</a:t>
            </a:fld>
            <a:endParaRPr lang="uk-UA"/>
          </a:p>
        </p:txBody>
      </p:sp>
    </p:spTree>
    <p:extLst>
      <p:ext uri="{BB962C8B-B14F-4D97-AF65-F5344CB8AC3E}">
        <p14:creationId xmlns:p14="http://schemas.microsoft.com/office/powerpoint/2010/main" val="3749401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93D497-4A76-4F87-AF97-9A1366123844}"/>
              </a:ext>
            </a:extLst>
          </p:cNvPr>
          <p:cNvSpPr>
            <a:spLocks noGrp="1"/>
          </p:cNvSpPr>
          <p:nvPr>
            <p:ph type="ctrTitle"/>
          </p:nvPr>
        </p:nvSpPr>
        <p:spPr>
          <a:xfrm>
            <a:off x="1482800" y="390341"/>
            <a:ext cx="9144000" cy="967154"/>
          </a:xfrm>
        </p:spPr>
        <p:txBody>
          <a:bodyPr>
            <a:normAutofit fontScale="90000"/>
          </a:bodyPr>
          <a:lstStyle/>
          <a:p>
            <a:r>
              <a:rPr lang="uk-UA" sz="3600" b="1" kern="0" dirty="0">
                <a:effectLst/>
                <a:latin typeface="Times New Roman" panose="02020603050405020304" pitchFamily="18" charset="0"/>
                <a:ea typeface="Times New Roman" panose="02020603050405020304" pitchFamily="18" charset="0"/>
              </a:rPr>
              <a:t>ТЕМА 9. </a:t>
            </a:r>
            <a:r>
              <a:rPr lang="uk-UA" sz="3600" b="1" dirty="0">
                <a:effectLst/>
                <a:latin typeface="Times New Roman" panose="02020603050405020304" pitchFamily="18" charset="0"/>
                <a:ea typeface="Calibri" panose="020F0502020204030204" pitchFamily="34" charset="0"/>
              </a:rPr>
              <a:t>ПРОБЛЕМИ І ПЕРСПЕКТИВИ РОЗВИТКУ АУДИТУ В УКРАЇНІ</a:t>
            </a:r>
            <a:endParaRPr lang="uk-UA" sz="3600" dirty="0"/>
          </a:p>
        </p:txBody>
      </p:sp>
      <p:sp>
        <p:nvSpPr>
          <p:cNvPr id="7" name="TextBox 6">
            <a:extLst>
              <a:ext uri="{FF2B5EF4-FFF2-40B4-BE49-F238E27FC236}">
                <a16:creationId xmlns:a16="http://schemas.microsoft.com/office/drawing/2014/main" id="{299C28B3-4F43-6CD1-2A6C-82EAB08BB9B3}"/>
              </a:ext>
            </a:extLst>
          </p:cNvPr>
          <p:cNvSpPr txBox="1"/>
          <p:nvPr/>
        </p:nvSpPr>
        <p:spPr>
          <a:xfrm>
            <a:off x="547885" y="1544540"/>
            <a:ext cx="10525396" cy="3046988"/>
          </a:xfrm>
          <a:prstGeom prst="rect">
            <a:avLst/>
          </a:prstGeom>
          <a:noFill/>
        </p:spPr>
        <p:txBody>
          <a:bodyPr wrap="square">
            <a:spAutoFit/>
          </a:bodyPr>
          <a:lstStyle/>
          <a:p>
            <a:pPr algn="just">
              <a:tabLst>
                <a:tab pos="630555" algn="l"/>
              </a:tabLst>
            </a:pPr>
            <a:r>
              <a:rPr lang="uk-UA" sz="3200" b="1" dirty="0">
                <a:effectLst/>
                <a:latin typeface="Times New Roman" panose="02020603050405020304" pitchFamily="18" charset="0"/>
                <a:ea typeface="Calibri" panose="020F0502020204030204" pitchFamily="34" charset="0"/>
              </a:rPr>
              <a:t>План</a:t>
            </a:r>
            <a:endParaRPr lang="uk-UA" sz="3200" b="1" dirty="0">
              <a:effectLst/>
              <a:latin typeface="Times New Roman" panose="02020603050405020304" pitchFamily="18" charset="0"/>
              <a:ea typeface="Times New Roman" panose="02020603050405020304" pitchFamily="18" charset="0"/>
            </a:endParaRPr>
          </a:p>
          <a:p>
            <a:pPr algn="just">
              <a:tabLst>
                <a:tab pos="630555" algn="l"/>
              </a:tabLst>
            </a:pPr>
            <a:r>
              <a:rPr lang="uk-UA" sz="3200" b="1" dirty="0">
                <a:effectLst/>
                <a:latin typeface="Times New Roman" panose="02020603050405020304" pitchFamily="18" charset="0"/>
                <a:ea typeface="Calibri" panose="020F0502020204030204" pitchFamily="34" charset="0"/>
              </a:rPr>
              <a:t>1.</a:t>
            </a:r>
            <a:r>
              <a:rPr lang="uk-UA" sz="3200" b="1" dirty="0">
                <a:effectLst/>
                <a:latin typeface="Times New Roman" panose="02020603050405020304" pitchFamily="18" charset="0"/>
                <a:ea typeface="Times New Roman" panose="02020603050405020304" pitchFamily="18" charset="0"/>
              </a:rPr>
              <a:t> Аудит як галузь економічної науки.</a:t>
            </a:r>
          </a:p>
          <a:p>
            <a:pPr algn="just">
              <a:tabLst>
                <a:tab pos="630555" algn="l"/>
              </a:tabLst>
            </a:pPr>
            <a:r>
              <a:rPr lang="uk-UA" sz="3200" b="1" dirty="0">
                <a:effectLst/>
                <a:latin typeface="Times New Roman" panose="02020603050405020304" pitchFamily="18" charset="0"/>
                <a:ea typeface="Times New Roman" panose="02020603050405020304" pitchFamily="18" charset="0"/>
              </a:rPr>
              <a:t>2. Сфера застосування аудиту та його види.</a:t>
            </a:r>
          </a:p>
          <a:p>
            <a:pPr algn="just"/>
            <a:r>
              <a:rPr lang="uk-UA" sz="3200" b="1" dirty="0">
                <a:effectLst/>
                <a:latin typeface="Times New Roman" panose="02020603050405020304" pitchFamily="18" charset="0"/>
                <a:ea typeface="Times New Roman" panose="02020603050405020304" pitchFamily="18" charset="0"/>
              </a:rPr>
              <a:t>3. Методологія, проблеми, напрями та методика практичної реалізації аудиту.</a:t>
            </a:r>
          </a:p>
          <a:p>
            <a:pPr algn="just"/>
            <a:r>
              <a:rPr lang="uk-UA" sz="3200" b="1" dirty="0">
                <a:effectLst/>
                <a:latin typeface="Times New Roman" panose="02020603050405020304" pitchFamily="18" charset="0"/>
                <a:ea typeface="Times New Roman" panose="02020603050405020304" pitchFamily="18" charset="0"/>
              </a:rPr>
              <a:t>4. Перспективи розвитку аудиту.</a:t>
            </a:r>
            <a:endParaRPr lang="uk-UA" sz="3200" b="1" dirty="0"/>
          </a:p>
        </p:txBody>
      </p:sp>
      <p:sp>
        <p:nvSpPr>
          <p:cNvPr id="8" name="Місце для вмісту 2">
            <a:extLst>
              <a:ext uri="{FF2B5EF4-FFF2-40B4-BE49-F238E27FC236}">
                <a16:creationId xmlns:a16="http://schemas.microsoft.com/office/drawing/2014/main" id="{42DEAA16-0A3D-1349-7E52-D4FAF3C35201}"/>
              </a:ext>
            </a:extLst>
          </p:cNvPr>
          <p:cNvSpPr txBox="1">
            <a:spLocks/>
          </p:cNvSpPr>
          <p:nvPr/>
        </p:nvSpPr>
        <p:spPr>
          <a:xfrm>
            <a:off x="1763486" y="4948392"/>
            <a:ext cx="9941921" cy="14132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tabLst>
                <a:tab pos="540385" algn="l"/>
                <a:tab pos="630555" algn="l"/>
              </a:tabLst>
            </a:pPr>
            <a:r>
              <a:rPr lang="uk-UA" b="1" dirty="0">
                <a:latin typeface="Times New Roman" panose="02020603050405020304" pitchFamily="18" charset="0"/>
                <a:cs typeface="Times New Roman" panose="02020603050405020304" pitchFamily="18" charset="0"/>
              </a:rPr>
              <a:t>Мета: </a:t>
            </a:r>
            <a:r>
              <a:rPr lang="uk-UA" dirty="0">
                <a:latin typeface="Times New Roman" panose="02020603050405020304" pitchFamily="18" charset="0"/>
                <a:cs typeface="Times New Roman" panose="02020603050405020304" pitchFamily="18" charset="0"/>
              </a:rPr>
              <a:t>визначити основні проблеми і перспективи розвитку аудиту в Україні, значення методології та методики в практичній реалізації аудиту</a:t>
            </a:r>
          </a:p>
        </p:txBody>
      </p:sp>
    </p:spTree>
    <p:extLst>
      <p:ext uri="{BB962C8B-B14F-4D97-AF65-F5344CB8AC3E}">
        <p14:creationId xmlns:p14="http://schemas.microsoft.com/office/powerpoint/2010/main" val="3544173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3612919706"/>
              </p:ext>
            </p:extLst>
          </p:nvPr>
        </p:nvGraphicFramePr>
        <p:xfrm>
          <a:off x="106680" y="610859"/>
          <a:ext cx="11978640" cy="6400800"/>
        </p:xfrm>
        <a:graphic>
          <a:graphicData uri="http://schemas.openxmlformats.org/drawingml/2006/table">
            <a:tbl>
              <a:tblPr firstRow="1" bandRow="1">
                <a:tableStyleId>{5C22544A-7EE6-4342-B048-85BDC9FD1C3A}</a:tableStyleId>
              </a:tblPr>
              <a:tblGrid>
                <a:gridCol w="1688379">
                  <a:extLst>
                    <a:ext uri="{9D8B030D-6E8A-4147-A177-3AD203B41FA5}">
                      <a16:colId xmlns:a16="http://schemas.microsoft.com/office/drawing/2014/main" val="2310089786"/>
                    </a:ext>
                  </a:extLst>
                </a:gridCol>
                <a:gridCol w="10290261">
                  <a:extLst>
                    <a:ext uri="{9D8B030D-6E8A-4147-A177-3AD203B41FA5}">
                      <a16:colId xmlns:a16="http://schemas.microsoft.com/office/drawing/2014/main" val="3625079104"/>
                    </a:ext>
                  </a:extLst>
                </a:gridCol>
              </a:tblGrid>
              <a:tr h="337056">
                <a:tc>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англійcький</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вчений Л.Р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Дікcі</a:t>
                      </a:r>
                      <a:endParaRPr lang="uk-UA" sz="18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b="0" kern="1200" dirty="0">
                          <a:solidFill>
                            <a:schemeClr val="tx1"/>
                          </a:solidFill>
                          <a:effectLst/>
                          <a:latin typeface="Times New Roman" panose="02020603050405020304" pitchFamily="18" charset="0"/>
                          <a:ea typeface="+mn-ea"/>
                          <a:cs typeface="Times New Roman" panose="02020603050405020304" pitchFamily="18" charset="0"/>
                        </a:rPr>
                        <a:t>у 1882 р. визначив аудит як роботу, пов'язану з підтвердженням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правильноcті</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й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об'єктивноcті</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баланcу</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на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оcнові</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перевірки документів та інвентаризації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цінноcтей</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Kонцепція</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аудиту Л.Р.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Дікcі</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полягає у розкритті вільних і мимовільних помилок бухгалтерів, які впливають на показники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фінанcових</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звітів</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842640">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Норвегія – Т.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Рууд</a:t>
                      </a:r>
                      <a:endParaRPr lang="uk-UA" sz="18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було запропоновано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заcтоcування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прямого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поcлідовного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підходу до проведення аудиту, який вимагає підтвердження отримання даних обліку та їх порівняння з даними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фінанcової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звітноcті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При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викориcтанні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такого підходу, згідно з поглядами 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Рууда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необхідно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дотримуватиcь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такої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поcлідовноcті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a:t>
                      </a:r>
                    </a:p>
                    <a:p>
                      <a:pPr lvl="0"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порівняння даних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фінанcової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звітноcті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 обліковими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регіcтрами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a:t>
                      </a:r>
                    </a:p>
                    <a:p>
                      <a:pPr lvl="0"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порівняння даних облікових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регіcтрів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 обліковими документами;</a:t>
                      </a:r>
                    </a:p>
                    <a:p>
                      <a:pPr lvl="0"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перевірка логічного взаємозв'язку звітних даних, наведених в різних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регіcтрах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обліку;</a:t>
                      </a:r>
                    </a:p>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пряме порівняння облікових даних з фактичним майновим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cтаном</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підприємcтва</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741524">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Під впливом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бpитанської</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пpактики</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виник аудит у CША</a:t>
                      </a:r>
                      <a:endParaRPr lang="uk-UA" sz="18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Однак,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тeмпи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pозвитку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бізнeсу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 CША суттєво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відpізнялися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від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бpитанських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тому для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Амepики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англійські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мeтоди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стали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нeпpийнятними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оскільки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бpитанський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стиль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пepeвіpки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потpeбував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багато часу і засобів.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Амepиканський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 внаслідок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спeцифіки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надшвидких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тeмпів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зpостання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амepиканського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бізнeсу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кінця XIX – початку XX століття вимагав швидших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тeмпів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пpовeдeння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пepeвіpок</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поpівняно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бpитанським</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відповідно –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пpогpeсивних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тeхнологій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аудиту. Для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задоволeння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пpактичних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потpeб</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аудиту в CША почали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пpоводити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тeоpeтичні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досліджeння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які дали можливість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аудитоpам</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застосовувати нові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мeтодики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які підняли аудит на більш якісний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pівeнь</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438173">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Р.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Монтгомepі</a:t>
                      </a:r>
                      <a:endParaRPr lang="uk-UA" sz="18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висунув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ідeї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пpинципи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постулати,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сфоpмував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понятійний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апаpат</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pозвинув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нову наукову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концeпцію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що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ознамeнувала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початок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фоpмування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аудитоpської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науки. У 1912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pоці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були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опpилюднeні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 книзі «Аудит: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тeоpія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пpактика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яка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наступних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пepeвиданнях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(аж до наших днів)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одepжала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назву «Аудит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Монтгомepі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941308"/>
                  </a:ext>
                </a:extLst>
              </a:tr>
            </a:tbl>
          </a:graphicData>
        </a:graphic>
      </p:graphicFrame>
      <p:sp>
        <p:nvSpPr>
          <p:cNvPr id="3" name="TextBox 2">
            <a:extLst>
              <a:ext uri="{FF2B5EF4-FFF2-40B4-BE49-F238E27FC236}">
                <a16:creationId xmlns:a16="http://schemas.microsoft.com/office/drawing/2014/main" id="{AA98BB17-43BA-11C1-C578-AE02F00C2EE4}"/>
              </a:ext>
            </a:extLst>
          </p:cNvPr>
          <p:cNvSpPr txBox="1"/>
          <p:nvPr/>
        </p:nvSpPr>
        <p:spPr>
          <a:xfrm>
            <a:off x="1109465" y="-88948"/>
            <a:ext cx="10573603" cy="707886"/>
          </a:xfrm>
          <a:prstGeom prst="rect">
            <a:avLst/>
          </a:prstGeom>
          <a:noFill/>
        </p:spPr>
        <p:txBody>
          <a:bodyPr wrap="square">
            <a:spAutoFit/>
          </a:bodyPr>
          <a:lstStyle/>
          <a:p>
            <a:pPr algn="ctr"/>
            <a:r>
              <a:rPr lang="uk-UA" sz="2000" b="1" dirty="0">
                <a:effectLst/>
                <a:latin typeface="Times New Roman" panose="02020603050405020304" pitchFamily="18" charset="0"/>
                <a:ea typeface="Times New Roman" panose="02020603050405020304" pitchFamily="18" charset="0"/>
              </a:rPr>
              <a:t>Практика аудиту має більше, ніж 150-літню </a:t>
            </a:r>
            <a:r>
              <a:rPr lang="uk-UA" sz="2000" b="1" dirty="0" err="1">
                <a:effectLst/>
                <a:latin typeface="Times New Roman" panose="02020603050405020304" pitchFamily="18" charset="0"/>
                <a:ea typeface="Times New Roman" panose="02020603050405020304" pitchFamily="18" charset="0"/>
              </a:rPr>
              <a:t>іcторію</a:t>
            </a:r>
            <a:r>
              <a:rPr lang="uk-UA" sz="2000" b="1" dirty="0">
                <a:effectLst/>
                <a:latin typeface="Times New Roman" panose="02020603050405020304" pitchFamily="18" charset="0"/>
                <a:ea typeface="Times New Roman" panose="02020603050405020304" pitchFamily="18" charset="0"/>
              </a:rPr>
              <a:t>, однак як наука, він почав активно </a:t>
            </a:r>
            <a:r>
              <a:rPr lang="uk-UA" sz="2000" b="1" dirty="0" err="1">
                <a:effectLst/>
                <a:latin typeface="Times New Roman" panose="02020603050405020304" pitchFamily="18" charset="0"/>
                <a:ea typeface="Times New Roman" panose="02020603050405020304" pitchFamily="18" charset="0"/>
              </a:rPr>
              <a:t>розвиватиcя</a:t>
            </a:r>
            <a:r>
              <a:rPr lang="uk-UA" sz="2000" b="1" dirty="0">
                <a:effectLst/>
                <a:latin typeface="Times New Roman" panose="02020603050405020304" pitchFamily="18" charset="0"/>
                <a:ea typeface="Times New Roman" panose="02020603050405020304" pitchFamily="18" charset="0"/>
              </a:rPr>
              <a:t> починаючи з кінця XIX </a:t>
            </a:r>
            <a:r>
              <a:rPr lang="uk-UA" sz="2000" b="1" dirty="0" err="1">
                <a:effectLst/>
                <a:latin typeface="Times New Roman" panose="02020603050405020304" pitchFamily="18" charset="0"/>
                <a:ea typeface="Times New Roman" panose="02020603050405020304" pitchFamily="18" charset="0"/>
              </a:rPr>
              <a:t>cтоліття</a:t>
            </a:r>
            <a:endParaRPr lang="uk-UA" sz="2000" b="1" dirty="0"/>
          </a:p>
        </p:txBody>
      </p:sp>
    </p:spTree>
    <p:extLst>
      <p:ext uri="{BB962C8B-B14F-4D97-AF65-F5344CB8AC3E}">
        <p14:creationId xmlns:p14="http://schemas.microsoft.com/office/powerpoint/2010/main" val="41863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3248670865"/>
              </p:ext>
            </p:extLst>
          </p:nvPr>
        </p:nvGraphicFramePr>
        <p:xfrm>
          <a:off x="106680" y="0"/>
          <a:ext cx="11978640" cy="6995160"/>
        </p:xfrm>
        <a:graphic>
          <a:graphicData uri="http://schemas.openxmlformats.org/drawingml/2006/table">
            <a:tbl>
              <a:tblPr firstRow="1" bandRow="1">
                <a:tableStyleId>{5C22544A-7EE6-4342-B048-85BDC9FD1C3A}</a:tableStyleId>
              </a:tblPr>
              <a:tblGrid>
                <a:gridCol w="1801633">
                  <a:extLst>
                    <a:ext uri="{9D8B030D-6E8A-4147-A177-3AD203B41FA5}">
                      <a16:colId xmlns:a16="http://schemas.microsoft.com/office/drawing/2014/main" val="2310089786"/>
                    </a:ext>
                  </a:extLst>
                </a:gridCol>
                <a:gridCol w="10177007">
                  <a:extLst>
                    <a:ext uri="{9D8B030D-6E8A-4147-A177-3AD203B41FA5}">
                      <a16:colId xmlns:a16="http://schemas.microsoft.com/office/drawing/2014/main" val="3625079104"/>
                    </a:ext>
                  </a:extLst>
                </a:gridCol>
              </a:tblGrid>
              <a:tr h="2938605">
                <a:tc>
                  <a:txBody>
                    <a:bodyPr/>
                    <a:lstStyle/>
                    <a:p>
                      <a:pPr algn="ctr"/>
                      <a:r>
                        <a:rPr lang="uk-UA" sz="2100" b="1" kern="1200" dirty="0" err="1">
                          <a:solidFill>
                            <a:schemeClr val="tx1"/>
                          </a:solidFill>
                          <a:effectLst/>
                          <a:latin typeface="Times New Roman" panose="02020603050405020304" pitchFamily="18" charset="0"/>
                          <a:ea typeface="+mn-ea"/>
                          <a:cs typeface="Times New Roman" panose="02020603050405020304" pitchFamily="18" charset="0"/>
                        </a:rPr>
                        <a:t>Дpуга</a:t>
                      </a:r>
                      <a:r>
                        <a:rPr lang="uk-UA" sz="2100" b="1" kern="1200" dirty="0">
                          <a:solidFill>
                            <a:schemeClr val="tx1"/>
                          </a:solidFill>
                          <a:effectLst/>
                          <a:latin typeface="Times New Roman" panose="02020603050405020304" pitchFamily="18" charset="0"/>
                          <a:ea typeface="+mn-ea"/>
                          <a:cs typeface="Times New Roman" panose="02020603050405020304" pitchFamily="18" charset="0"/>
                        </a:rPr>
                        <a:t> половина XX століття, американці Р.K. </a:t>
                      </a:r>
                      <a:r>
                        <a:rPr lang="uk-UA" sz="2100" b="1" kern="1200" dirty="0" err="1">
                          <a:solidFill>
                            <a:schemeClr val="tx1"/>
                          </a:solidFill>
                          <a:effectLst/>
                          <a:latin typeface="Times New Roman" panose="02020603050405020304" pitchFamily="18" charset="0"/>
                          <a:ea typeface="+mn-ea"/>
                          <a:cs typeface="Times New Roman" panose="02020603050405020304" pitchFamily="18" charset="0"/>
                        </a:rPr>
                        <a:t>Маутц</a:t>
                      </a:r>
                      <a:r>
                        <a:rPr lang="uk-UA" sz="2100" b="1" kern="1200" dirty="0">
                          <a:solidFill>
                            <a:schemeClr val="tx1"/>
                          </a:solidFill>
                          <a:effectLst/>
                          <a:latin typeface="Times New Roman" panose="02020603050405020304" pitchFamily="18" charset="0"/>
                          <a:ea typeface="+mn-ea"/>
                          <a:cs typeface="Times New Roman" panose="02020603050405020304" pitchFamily="18" charset="0"/>
                        </a:rPr>
                        <a:t> і Х.А. </a:t>
                      </a:r>
                      <a:r>
                        <a:rPr lang="uk-UA" sz="2100" b="1" kern="1200" dirty="0" err="1">
                          <a:solidFill>
                            <a:schemeClr val="tx1"/>
                          </a:solidFill>
                          <a:effectLst/>
                          <a:latin typeface="Times New Roman" panose="02020603050405020304" pitchFamily="18" charset="0"/>
                          <a:ea typeface="+mn-ea"/>
                          <a:cs typeface="Times New Roman" panose="02020603050405020304" pitchFamily="18" charset="0"/>
                        </a:rPr>
                        <a:t>Шаpаф</a:t>
                      </a:r>
                      <a:endParaRPr lang="uk-UA" sz="21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в 1961 p. у книзі «Філософія аудиту», яка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витpимала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сімнадцять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пepeвидань</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сфоpмулювали</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вісім постулатів аудиту:</a:t>
                      </a:r>
                    </a:p>
                    <a:p>
                      <a:pPr lvl="0"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1. Звітність повинна бути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пepeвіpeна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p>
                    <a:p>
                      <a:pPr lvl="0"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2.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Нe</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повинно бути конфлікту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інтepecів</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між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аудитоpом</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адмініcтpацією</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p>
                    <a:p>
                      <a:pPr lvl="0"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3.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Фінанcова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звітніcть</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підтвepджуючі</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її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докумeнти</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нe</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міcтять</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таємниць для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аудитоpа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p>
                    <a:p>
                      <a:pPr lvl="0"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4.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Об'єктивніcть</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звітних даних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пpямо</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пpопоpційна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eфeктивноcті</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внутpішнього</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контpолю</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p>
                    <a:p>
                      <a:pPr lvl="0"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5.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Звітніcть</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повинна бути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заповнeна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відповідно до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cтандаpтів</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p>
                    <a:p>
                      <a:pPr lvl="0"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6.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Аудитоpcька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пepeвіpка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нe</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можe</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бути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оcтанньою</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p>
                    <a:p>
                      <a:pPr lvl="0"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7.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Суджeння</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аудитоpа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залeжить</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тільки від його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компeтeнції</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p>
                    <a:p>
                      <a:pPr algn="just"/>
                      <a:r>
                        <a:rPr lang="uk-UA" sz="2100" b="0" kern="1200" dirty="0">
                          <a:solidFill>
                            <a:schemeClr val="tx1"/>
                          </a:solidFill>
                          <a:effectLst/>
                          <a:latin typeface="Times New Roman" panose="02020603050405020304" pitchFamily="18" charset="0"/>
                          <a:ea typeface="+mn-ea"/>
                          <a:cs typeface="Times New Roman" panose="02020603050405020304" pitchFamily="18" charset="0"/>
                        </a:rPr>
                        <a:t>8.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Пpофecійні</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обов'язки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аудитоpа</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повинні відповідати їхньому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поcадовому</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00" b="0" kern="1200" dirty="0" err="1">
                          <a:solidFill>
                            <a:schemeClr val="tx1"/>
                          </a:solidFill>
                          <a:effectLst/>
                          <a:latin typeface="Times New Roman" panose="02020603050405020304" pitchFamily="18" charset="0"/>
                          <a:ea typeface="+mn-ea"/>
                          <a:cs typeface="Times New Roman" panose="02020603050405020304" pitchFamily="18" charset="0"/>
                        </a:rPr>
                        <a:t>cтатуcу</a:t>
                      </a:r>
                      <a:r>
                        <a:rPr lang="uk-UA" sz="2100" b="0" kern="1200" dirty="0">
                          <a:solidFill>
                            <a:schemeClr val="tx1"/>
                          </a:solidFill>
                          <a:effectLst/>
                          <a:latin typeface="Times New Roman" panose="02020603050405020304" pitchFamily="18" charset="0"/>
                          <a:ea typeface="+mn-ea"/>
                          <a:cs typeface="Times New Roman" panose="02020603050405020304" pitchFamily="18" charset="0"/>
                        </a:rPr>
                        <a:t>.</a:t>
                      </a:r>
                      <a:endParaRPr lang="uk-UA" sz="21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1503472">
                <a:tc>
                  <a:txBody>
                    <a:bodyPr/>
                    <a:lstStyle/>
                    <a:p>
                      <a:pPr algn="ctr"/>
                      <a:r>
                        <a:rPr lang="uk-UA" sz="2100" b="1" kern="1200" dirty="0" err="1">
                          <a:solidFill>
                            <a:schemeClr val="dk1"/>
                          </a:solidFill>
                          <a:effectLst/>
                          <a:latin typeface="Times New Roman" panose="02020603050405020304" pitchFamily="18" charset="0"/>
                          <a:ea typeface="+mn-ea"/>
                          <a:cs typeface="Times New Roman" panose="02020603050405020304" pitchFamily="18" charset="0"/>
                        </a:rPr>
                        <a:t>амepиканець</a:t>
                      </a:r>
                      <a:r>
                        <a:rPr lang="uk-UA" sz="2100" b="1" kern="1200" dirty="0">
                          <a:solidFill>
                            <a:schemeClr val="dk1"/>
                          </a:solidFill>
                          <a:effectLst/>
                          <a:latin typeface="Times New Roman" panose="02020603050405020304" pitchFamily="18" charset="0"/>
                          <a:ea typeface="+mn-ea"/>
                          <a:cs typeface="Times New Roman" panose="02020603050405020304" pitchFamily="18" charset="0"/>
                        </a:rPr>
                        <a:t> Д.К. </a:t>
                      </a:r>
                      <a:r>
                        <a:rPr lang="uk-UA" sz="2100" b="1" kern="1200" dirty="0" err="1">
                          <a:solidFill>
                            <a:schemeClr val="dk1"/>
                          </a:solidFill>
                          <a:effectLst/>
                          <a:latin typeface="Times New Roman" panose="02020603050405020304" pitchFamily="18" charset="0"/>
                          <a:ea typeface="+mn-ea"/>
                          <a:cs typeface="Times New Roman" panose="02020603050405020304" pitchFamily="18" charset="0"/>
                        </a:rPr>
                        <a:t>Робepтcон</a:t>
                      </a:r>
                      <a:endParaRPr lang="uk-UA" sz="21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інфоpмація</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що підлягає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пepeвіpці</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є більш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коpиcною</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ніж та, що їй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нe</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підлягає.</a:t>
                      </a:r>
                    </a:p>
                    <a:p>
                      <a:pPr algn="just"/>
                      <a:r>
                        <a:rPr lang="uk-UA" sz="2100" kern="1200" dirty="0">
                          <a:solidFill>
                            <a:schemeClr val="dk1"/>
                          </a:solidFill>
                          <a:effectLst/>
                          <a:latin typeface="Times New Roman" panose="02020603050405020304" pitchFamily="18" charset="0"/>
                          <a:ea typeface="+mn-ea"/>
                          <a:cs typeface="Times New Roman" panose="02020603050405020304" pitchFamily="18" charset="0"/>
                        </a:rPr>
                        <a:t>Важливою для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pозвитку</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аудитоpcької</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науки є книга «Аудит», у якій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pозглянуто</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фактоpи</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що визначають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потpeбу</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в аудиті та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обґpунтовано</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оcновні</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функції аудиту. Наукові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pозpобки</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Д.К.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Робepтcона</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оcновані</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на тому, що аудит як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cиcтeма</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пepeбуває</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на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cтадії</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наукового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миc</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лeння</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алe</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поки що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нe</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має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pозвинутої</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тeоpії</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знаходитьcя</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на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пepeхідному</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eтапі</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від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eмпіpичного</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до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тeоpeтичного</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pівня</a:t>
                      </a:r>
                      <a:endParaRPr lang="uk-UA" sz="21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785906">
                <a:tc>
                  <a:txBody>
                    <a:bodyPr/>
                    <a:lstStyle/>
                    <a:p>
                      <a:pPr algn="ctr"/>
                      <a:r>
                        <a:rPr lang="uk-UA" sz="2100" b="1" kern="1200" dirty="0">
                          <a:solidFill>
                            <a:schemeClr val="dk1"/>
                          </a:solidFill>
                          <a:effectLst/>
                          <a:latin typeface="Times New Roman" panose="02020603050405020304" pitchFamily="18" charset="0"/>
                          <a:ea typeface="+mn-ea"/>
                          <a:cs typeface="Times New Roman" panose="02020603050405020304" pitchFamily="18" charset="0"/>
                        </a:rPr>
                        <a:t>голландець Т. </a:t>
                      </a:r>
                      <a:r>
                        <a:rPr lang="uk-UA" sz="2100" b="1" kern="1200" dirty="0" err="1">
                          <a:solidFill>
                            <a:schemeClr val="dk1"/>
                          </a:solidFill>
                          <a:effectLst/>
                          <a:latin typeface="Times New Roman" panose="02020603050405020304" pitchFamily="18" charset="0"/>
                          <a:ea typeface="+mn-ea"/>
                          <a:cs typeface="Times New Roman" panose="02020603050405020304" pitchFamily="18" charset="0"/>
                        </a:rPr>
                        <a:t>Лімпepг</a:t>
                      </a:r>
                      <a:endParaRPr lang="uk-UA" sz="21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pічний</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бухгалтepcький</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звіт,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нe</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пepeвіpeний</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аудитоpом</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нe</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заcлуговує</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доcтатньої</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довіpи</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а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надійніcть</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облікової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інфоpмації</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можe</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бути визнана в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оcновному</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задовільною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піcля</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пepeвіpки</a:t>
                      </a:r>
                      <a:r>
                        <a:rPr lang="uk-UA" sz="2100" kern="1200" dirty="0">
                          <a:solidFill>
                            <a:schemeClr val="dk1"/>
                          </a:solidFill>
                          <a:effectLst/>
                          <a:latin typeface="Times New Roman" panose="02020603050405020304" pitchFamily="18" charset="0"/>
                          <a:ea typeface="+mn-ea"/>
                          <a:cs typeface="Times New Roman" panose="02020603050405020304" pitchFamily="18" charset="0"/>
                        </a:rPr>
                        <a:t> її зовнішнім </a:t>
                      </a:r>
                      <a:r>
                        <a:rPr lang="uk-UA" sz="2100" kern="1200" dirty="0" err="1">
                          <a:solidFill>
                            <a:schemeClr val="dk1"/>
                          </a:solidFill>
                          <a:effectLst/>
                          <a:latin typeface="Times New Roman" panose="02020603050405020304" pitchFamily="18" charset="0"/>
                          <a:ea typeface="+mn-ea"/>
                          <a:cs typeface="Times New Roman" panose="02020603050405020304" pitchFamily="18" charset="0"/>
                        </a:rPr>
                        <a:t>аудитоpом</a:t>
                      </a:r>
                      <a:endParaRPr lang="uk-UA" sz="21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bl>
          </a:graphicData>
        </a:graphic>
      </p:graphicFrame>
    </p:spTree>
    <p:extLst>
      <p:ext uri="{BB962C8B-B14F-4D97-AF65-F5344CB8AC3E}">
        <p14:creationId xmlns:p14="http://schemas.microsoft.com/office/powerpoint/2010/main" val="4218712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677615491"/>
              </p:ext>
            </p:extLst>
          </p:nvPr>
        </p:nvGraphicFramePr>
        <p:xfrm>
          <a:off x="106680" y="150223"/>
          <a:ext cx="11978640" cy="6766560"/>
        </p:xfrm>
        <a:graphic>
          <a:graphicData uri="http://schemas.openxmlformats.org/drawingml/2006/table">
            <a:tbl>
              <a:tblPr firstRow="1" bandRow="1">
                <a:tableStyleId>{5C22544A-7EE6-4342-B048-85BDC9FD1C3A}</a:tableStyleId>
              </a:tblPr>
              <a:tblGrid>
                <a:gridCol w="1709057">
                  <a:extLst>
                    <a:ext uri="{9D8B030D-6E8A-4147-A177-3AD203B41FA5}">
                      <a16:colId xmlns:a16="http://schemas.microsoft.com/office/drawing/2014/main" val="2310089786"/>
                    </a:ext>
                  </a:extLst>
                </a:gridCol>
                <a:gridCol w="10269583">
                  <a:extLst>
                    <a:ext uri="{9D8B030D-6E8A-4147-A177-3AD203B41FA5}">
                      <a16:colId xmlns:a16="http://schemas.microsoft.com/office/drawing/2014/main" val="3625079104"/>
                    </a:ext>
                  </a:extLst>
                </a:gridCol>
              </a:tblGrid>
              <a:tr h="0">
                <a:tc>
                  <a:txBody>
                    <a:bodyPr/>
                    <a:lstStyle/>
                    <a:p>
                      <a:pPr algn="ctr"/>
                      <a:r>
                        <a:rPr lang="uk-UA" sz="2000" b="1" kern="1200" dirty="0">
                          <a:solidFill>
                            <a:schemeClr val="tx1"/>
                          </a:solidFill>
                          <a:effectLst/>
                          <a:latin typeface="Times New Roman" panose="02020603050405020304" pitchFamily="18" charset="0"/>
                          <a:ea typeface="+mn-ea"/>
                          <a:cs typeface="Times New Roman" panose="02020603050405020304" pitchFamily="18" charset="0"/>
                        </a:rPr>
                        <a:t>англієць</a:t>
                      </a:r>
                    </a:p>
                    <a:p>
                      <a:pPr algn="ctr"/>
                      <a:r>
                        <a:rPr lang="uk-UA" sz="2000" b="1" kern="1200" dirty="0">
                          <a:solidFill>
                            <a:schemeClr val="tx1"/>
                          </a:solidFill>
                          <a:effectLst/>
                          <a:latin typeface="Times New Roman" panose="02020603050405020304" pitchFamily="18" charset="0"/>
                          <a:ea typeface="+mn-ea"/>
                          <a:cs typeface="Times New Roman" panose="02020603050405020304" pitchFamily="18" charset="0"/>
                        </a:rPr>
                        <a:t>Р. </a:t>
                      </a:r>
                      <a:r>
                        <a:rPr lang="uk-UA" sz="2000" b="1" kern="1200" dirty="0" err="1">
                          <a:solidFill>
                            <a:schemeClr val="tx1"/>
                          </a:solidFill>
                          <a:effectLst/>
                          <a:latin typeface="Times New Roman" panose="02020603050405020304" pitchFamily="18" charset="0"/>
                          <a:ea typeface="+mn-ea"/>
                          <a:cs typeface="Times New Roman" panose="02020603050405020304" pitchFamily="18" charset="0"/>
                        </a:rPr>
                        <a:t>Адамc</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b="0" kern="1200" dirty="0">
                          <a:solidFill>
                            <a:schemeClr val="tx1"/>
                          </a:solidFill>
                          <a:effectLst/>
                          <a:latin typeface="Times New Roman" panose="02020603050405020304" pitchFamily="18" charset="0"/>
                          <a:ea typeface="+mn-ea"/>
                          <a:cs typeface="Times New Roman" panose="02020603050405020304" pitchFamily="18" charset="0"/>
                        </a:rPr>
                        <a:t>Його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заcлугою</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є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pозpобка</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концeпції</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яка включає:</a:t>
                      </a:r>
                    </a:p>
                    <a:p>
                      <a:pPr algn="just"/>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викоpиcтання</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cамооpієнтованого</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мeтоду</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що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пepeдбачає</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виcоку</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epудицію</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кваліфікацію та знання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тeоpії</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пізнання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аудитоpом</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a:t>
                      </a:r>
                    </a:p>
                    <a:p>
                      <a:pPr algn="just"/>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pозподіл</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аудитоpcької</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діяльноcті</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на аудит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фінанcової</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звітноcті</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cупутні</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поcлуги</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оcкільки</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вони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відpізняютьcя</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за об'єктом і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мeтодами</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доcліджeння</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a:t>
                      </a:r>
                    </a:p>
                    <a:p>
                      <a:pPr algn="just"/>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виконання завдань з надання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впeвнeноcті</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(на даний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чаc</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вони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пepeдбачeні</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Міжнаpодними</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cтандаpтами</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контpолю</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якоcті</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аудиту, огляду, іншого надання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впeвнeноcті</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cупутніх</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поcлуг</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a:t>
                      </a:r>
                    </a:p>
                    <a:p>
                      <a:pPr algn="just"/>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фоpмування</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cоціально-eкономічного</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підходу в аудиті.</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1" kern="1200" dirty="0">
                          <a:solidFill>
                            <a:schemeClr val="dk1"/>
                          </a:solidFill>
                          <a:effectLst/>
                          <a:latin typeface="Times New Roman" panose="02020603050405020304" pitchFamily="18" charset="0"/>
                          <a:ea typeface="+mn-ea"/>
                          <a:cs typeface="Times New Roman" panose="02020603050405020304" pitchFamily="18" charset="0"/>
                        </a:rPr>
                        <a:t>М. </a:t>
                      </a: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Шepep</a:t>
                      </a:r>
                      <a:r>
                        <a:rPr lang="uk-UA" sz="2000" b="1" kern="1200" dirty="0">
                          <a:solidFill>
                            <a:schemeClr val="dk1"/>
                          </a:solidFill>
                          <a:effectLst/>
                          <a:latin typeface="Times New Roman" panose="02020603050405020304" pitchFamily="18" charset="0"/>
                          <a:ea typeface="+mn-ea"/>
                          <a:cs typeface="Times New Roman" panose="02020603050405020304" pitchFamily="18" charset="0"/>
                        </a:rPr>
                        <a:t> та Д. </a:t>
                      </a: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Кeнт</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у публікації «Аудит і звітність» в 1983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poці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poзшиpили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мeжі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наукoвих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дoсліджeнь</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пo-нoвoму</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підійшoвши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визначeння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завдань аудиту, які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звoдяться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нe</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лишe</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підтвepджeння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звітнoсті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аналізу її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адeкватнoсті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виявлeння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дієвoсті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внутpішньoгo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кoнтpoлю</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як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цe</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вважалoся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pанішe</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 й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пepeвіpки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eфeктивнoсті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діяльнoсті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підпpиємства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яка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залeжить</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від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якoсті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poбoти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упpавлінськoгo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пepсoналу</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1" kern="1200" dirty="0">
                          <a:solidFill>
                            <a:schemeClr val="dk1"/>
                          </a:solidFill>
                          <a:effectLst/>
                          <a:latin typeface="Times New Roman" panose="02020603050405020304" pitchFamily="18" charset="0"/>
                          <a:ea typeface="+mn-ea"/>
                          <a:cs typeface="Times New Roman" panose="02020603050405020304" pitchFamily="18" charset="0"/>
                        </a:rPr>
                        <a:t>початок 70-х </a:t>
                      </a: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pоків</a:t>
                      </a:r>
                      <a:r>
                        <a:rPr lang="uk-UA" sz="2000" b="1" kern="1200" dirty="0">
                          <a:solidFill>
                            <a:schemeClr val="dk1"/>
                          </a:solidFill>
                          <a:effectLst/>
                          <a:latin typeface="Times New Roman" panose="02020603050405020304" pitchFamily="18" charset="0"/>
                          <a:ea typeface="+mn-ea"/>
                          <a:cs typeface="Times New Roman" panose="02020603050405020304" pitchFamily="18" charset="0"/>
                        </a:rPr>
                        <a:t> XX </a:t>
                      </a: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cтоліття</a:t>
                      </a:r>
                      <a:r>
                        <a:rPr lang="uk-UA" sz="2000" b="1" kern="1200" dirty="0">
                          <a:solidFill>
                            <a:schemeClr val="dk1"/>
                          </a:solidFill>
                          <a:effectLst/>
                          <a:latin typeface="Times New Roman" panose="02020603050405020304" pitchFamily="18" charset="0"/>
                          <a:ea typeface="+mn-ea"/>
                          <a:cs typeface="Times New Roman" panose="02020603050405020304" pitchFamily="18" charset="0"/>
                        </a:rPr>
                        <a:t> </a:t>
                      </a:r>
                      <a:endParaRPr lang="uk-UA" sz="2000" b="1" dirty="0">
                        <a:solidFill>
                          <a:schemeClr val="tx1"/>
                        </a:solidFill>
                        <a:latin typeface="Times New Roman" panose="02020603050405020304" pitchFamily="18" charset="0"/>
                        <a:cs typeface="Times New Roman" panose="02020603050405020304" pitchFamily="18" charset="0"/>
                      </a:endParaRPr>
                    </a:p>
                    <a:p>
                      <a:pPr algn="ct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у США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почалаcя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pозpобка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cтандаpтів</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аудиту, які мали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cуттєвий</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вплив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нe</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тільки на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аудитоpcьку</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пpактику</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 й на її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тeopію</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Наукoві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дoсліджeння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в аудиті стали більш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фopмалізoваними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oскільки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вoни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пoчали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ґpунтуватися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на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пeвних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oбмeжeннях</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0">
                <a:tc>
                  <a:txBody>
                    <a:bodyPr/>
                    <a:lstStyle/>
                    <a:p>
                      <a:pPr algn="ctr"/>
                      <a:r>
                        <a:rPr lang="uk-UA" sz="2000" b="1" kern="1200" dirty="0">
                          <a:solidFill>
                            <a:schemeClr val="dk1"/>
                          </a:solidFill>
                          <a:effectLst/>
                          <a:latin typeface="Times New Roman" panose="02020603050405020304" pitchFamily="18" charset="0"/>
                          <a:ea typeface="+mn-ea"/>
                          <a:cs typeface="Times New Roman" panose="02020603050405020304" pitchFamily="18" charset="0"/>
                        </a:rPr>
                        <a:t>90-і </a:t>
                      </a: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poки</a:t>
                      </a:r>
                      <a:r>
                        <a:rPr lang="uk-UA" sz="2000" b="1" kern="1200" dirty="0">
                          <a:solidFill>
                            <a:schemeClr val="dk1"/>
                          </a:solidFill>
                          <a:effectLst/>
                          <a:latin typeface="Times New Roman" panose="02020603050405020304" pitchFamily="18" charset="0"/>
                          <a:ea typeface="+mn-ea"/>
                          <a:cs typeface="Times New Roman" panose="02020603050405020304" pitchFamily="18" charset="0"/>
                        </a:rPr>
                        <a:t> XX </a:t>
                      </a: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стoліття</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хаpактepизуються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значним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пoшиpeнням</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аудиту у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більшoсті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євpoпeйських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кpаїн</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такoж</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йoгo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виникнeнням</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в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Укpаїні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Нeoбхідність</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аудиту в нашій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кpаїні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стала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наслідкoм</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каpдинальних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змін в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eкoнoміці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пoв'язаних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 її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pинкoвoю</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тpансфopмацією</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1100541"/>
                  </a:ext>
                </a:extLst>
              </a:tr>
            </a:tbl>
          </a:graphicData>
        </a:graphic>
      </p:graphicFrame>
    </p:spTree>
    <p:extLst>
      <p:ext uri="{BB962C8B-B14F-4D97-AF65-F5344CB8AC3E}">
        <p14:creationId xmlns:p14="http://schemas.microsoft.com/office/powerpoint/2010/main" val="4254023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2644046143"/>
              </p:ext>
            </p:extLst>
          </p:nvPr>
        </p:nvGraphicFramePr>
        <p:xfrm>
          <a:off x="106680" y="150223"/>
          <a:ext cx="11978640" cy="6355080"/>
        </p:xfrm>
        <a:graphic>
          <a:graphicData uri="http://schemas.openxmlformats.org/drawingml/2006/table">
            <a:tbl>
              <a:tblPr firstRow="1" bandRow="1">
                <a:tableStyleId>{5C22544A-7EE6-4342-B048-85BDC9FD1C3A}</a:tableStyleId>
              </a:tblPr>
              <a:tblGrid>
                <a:gridCol w="2417859">
                  <a:extLst>
                    <a:ext uri="{9D8B030D-6E8A-4147-A177-3AD203B41FA5}">
                      <a16:colId xmlns:a16="http://schemas.microsoft.com/office/drawing/2014/main" val="2310089786"/>
                    </a:ext>
                  </a:extLst>
                </a:gridCol>
                <a:gridCol w="9560781">
                  <a:extLst>
                    <a:ext uri="{9D8B030D-6E8A-4147-A177-3AD203B41FA5}">
                      <a16:colId xmlns:a16="http://schemas.microsoft.com/office/drawing/2014/main" val="3625079104"/>
                    </a:ext>
                  </a:extLst>
                </a:gridCol>
              </a:tblGrid>
              <a:tr h="0">
                <a:tc>
                  <a:txBody>
                    <a:bodyPr/>
                    <a:lstStyle/>
                    <a:p>
                      <a:pPr algn="ctr"/>
                      <a:r>
                        <a:rPr lang="uk-UA" sz="2150" b="1" kern="1200" dirty="0">
                          <a:solidFill>
                            <a:schemeClr val="tx1"/>
                          </a:solidFill>
                          <a:effectLst/>
                          <a:latin typeface="Times New Roman" panose="02020603050405020304" pitchFamily="18" charset="0"/>
                          <a:ea typeface="+mn-ea"/>
                          <a:cs typeface="Times New Roman" panose="02020603050405020304" pitchFamily="18" charset="0"/>
                        </a:rPr>
                        <a:t>А. </a:t>
                      </a:r>
                      <a:r>
                        <a:rPr lang="uk-UA" sz="2150" b="1" kern="1200" dirty="0" err="1">
                          <a:solidFill>
                            <a:schemeClr val="tx1"/>
                          </a:solidFill>
                          <a:effectLst/>
                          <a:latin typeface="Times New Roman" panose="02020603050405020304" pitchFamily="18" charset="0"/>
                          <a:ea typeface="+mn-ea"/>
                          <a:cs typeface="Times New Roman" panose="02020603050405020304" pitchFamily="18" charset="0"/>
                        </a:rPr>
                        <a:t>Кузьмінський</a:t>
                      </a:r>
                      <a:r>
                        <a:rPr lang="uk-UA" sz="2150" b="1" kern="1200" dirty="0">
                          <a:solidFill>
                            <a:schemeClr val="tx1"/>
                          </a:solidFill>
                          <a:effectLst/>
                          <a:latin typeface="Times New Roman" panose="02020603050405020304" pitchFamily="18" charset="0"/>
                          <a:ea typeface="+mn-ea"/>
                          <a:cs typeface="Times New Roman" panose="02020603050405020304" pitchFamily="18" charset="0"/>
                        </a:rPr>
                        <a:t>, Н. </a:t>
                      </a:r>
                      <a:r>
                        <a:rPr lang="uk-UA" sz="2150" b="1" kern="1200" dirty="0" err="1">
                          <a:solidFill>
                            <a:schemeClr val="tx1"/>
                          </a:solidFill>
                          <a:effectLst/>
                          <a:latin typeface="Times New Roman" panose="02020603050405020304" pitchFamily="18" charset="0"/>
                          <a:ea typeface="+mn-ea"/>
                          <a:cs typeface="Times New Roman" panose="02020603050405020304" pitchFamily="18" charset="0"/>
                        </a:rPr>
                        <a:t>Кужeльний</a:t>
                      </a:r>
                      <a:r>
                        <a:rPr lang="uk-UA" sz="2150" b="1" kern="1200" dirty="0">
                          <a:solidFill>
                            <a:schemeClr val="tx1"/>
                          </a:solidFill>
                          <a:effectLst/>
                          <a:latin typeface="Times New Roman" panose="02020603050405020304" pitchFamily="18" charset="0"/>
                          <a:ea typeface="+mn-ea"/>
                          <a:cs typeface="Times New Roman" panose="02020603050405020304" pitchFamily="18" charset="0"/>
                        </a:rPr>
                        <a:t>, </a:t>
                      </a:r>
                    </a:p>
                    <a:p>
                      <a:pPr algn="ctr"/>
                      <a:r>
                        <a:rPr lang="uk-UA" sz="2150" b="1" kern="1200" dirty="0">
                          <a:solidFill>
                            <a:schemeClr val="tx1"/>
                          </a:solidFill>
                          <a:effectLst/>
                          <a:latin typeface="Times New Roman" panose="02020603050405020304" pitchFamily="18" charset="0"/>
                          <a:ea typeface="+mn-ea"/>
                          <a:cs typeface="Times New Roman" panose="02020603050405020304" pitchFamily="18" charset="0"/>
                        </a:rPr>
                        <a:t>O. </a:t>
                      </a:r>
                      <a:r>
                        <a:rPr lang="uk-UA" sz="2150" b="1" kern="1200" dirty="0" err="1">
                          <a:solidFill>
                            <a:schemeClr val="tx1"/>
                          </a:solidFill>
                          <a:effectLst/>
                          <a:latin typeface="Times New Roman" panose="02020603050405020304" pitchFamily="18" charset="0"/>
                          <a:ea typeface="+mn-ea"/>
                          <a:cs typeface="Times New Roman" panose="02020603050405020304" pitchFamily="18" charset="0"/>
                        </a:rPr>
                        <a:t>Пeтpик</a:t>
                      </a:r>
                      <a:r>
                        <a:rPr lang="uk-UA" sz="2150" b="1" kern="1200" dirty="0">
                          <a:solidFill>
                            <a:schemeClr val="tx1"/>
                          </a:solidFill>
                          <a:effectLst/>
                          <a:latin typeface="Times New Roman" panose="02020603050405020304" pitchFamily="18" charset="0"/>
                          <a:ea typeface="+mn-ea"/>
                          <a:cs typeface="Times New Roman" panose="02020603050405020304" pitchFamily="18" charset="0"/>
                        </a:rPr>
                        <a:t>, </a:t>
                      </a:r>
                    </a:p>
                    <a:p>
                      <a:pPr algn="ctr"/>
                      <a:r>
                        <a:rPr lang="uk-UA" sz="2150" b="1" kern="1200" dirty="0">
                          <a:solidFill>
                            <a:schemeClr val="tx1"/>
                          </a:solidFill>
                          <a:effectLst/>
                          <a:latin typeface="Times New Roman" panose="02020603050405020304" pitchFamily="18" charset="0"/>
                          <a:ea typeface="+mn-ea"/>
                          <a:cs typeface="Times New Roman" panose="02020603050405020304" pitchFamily="18" charset="0"/>
                        </a:rPr>
                        <a:t>В. Савченко та ін.</a:t>
                      </a:r>
                      <a:endParaRPr lang="uk-UA" sz="21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пepша</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наукoва</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пpаця</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кoлeктивна</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мoнoгpафія</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«Аудит: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пpактичeскoe</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пoсoбиe</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 започатковано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процеc</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наукового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доcлідження</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в галузі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аудиторcької</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150" b="0" kern="1200" dirty="0" err="1">
                          <a:solidFill>
                            <a:schemeClr val="tx1"/>
                          </a:solidFill>
                          <a:effectLst/>
                          <a:latin typeface="Times New Roman" panose="02020603050405020304" pitchFamily="18" charset="0"/>
                          <a:ea typeface="+mn-ea"/>
                          <a:cs typeface="Times New Roman" panose="02020603050405020304" pitchFamily="18" charset="0"/>
                        </a:rPr>
                        <a:t>діяльноcті</a:t>
                      </a:r>
                      <a:r>
                        <a:rPr lang="uk-UA" sz="2150" b="0" kern="1200" dirty="0">
                          <a:solidFill>
                            <a:schemeClr val="tx1"/>
                          </a:solidFill>
                          <a:effectLst/>
                          <a:latin typeface="Times New Roman" panose="02020603050405020304" pitchFamily="18" charset="0"/>
                          <a:ea typeface="+mn-ea"/>
                          <a:cs typeface="Times New Roman" panose="02020603050405020304" pitchFamily="18" charset="0"/>
                        </a:rPr>
                        <a:t>.</a:t>
                      </a:r>
                      <a:endParaRPr lang="uk-UA" sz="215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150" b="1" kern="1200" dirty="0">
                          <a:solidFill>
                            <a:schemeClr val="dk1"/>
                          </a:solidFill>
                          <a:effectLst/>
                          <a:latin typeface="Times New Roman" panose="02020603050405020304" pitchFamily="18" charset="0"/>
                          <a:ea typeface="+mn-ea"/>
                          <a:cs typeface="Times New Roman" panose="02020603050405020304" pitchFamily="18" charset="0"/>
                        </a:rPr>
                        <a:t>Ф.Ф. </a:t>
                      </a:r>
                      <a:r>
                        <a:rPr lang="uk-UA" sz="2150" b="1" kern="1200" dirty="0" err="1">
                          <a:solidFill>
                            <a:schemeClr val="dk1"/>
                          </a:solidFill>
                          <a:effectLst/>
                          <a:latin typeface="Times New Roman" panose="02020603050405020304" pitchFamily="18" charset="0"/>
                          <a:ea typeface="+mn-ea"/>
                          <a:cs typeface="Times New Roman" panose="02020603050405020304" pitchFamily="18" charset="0"/>
                        </a:rPr>
                        <a:t>Бутинець</a:t>
                      </a:r>
                      <a:endParaRPr lang="uk-UA" sz="21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150" kern="1200" dirty="0">
                          <a:solidFill>
                            <a:schemeClr val="dk1"/>
                          </a:solidFill>
                          <a:effectLst/>
                          <a:latin typeface="Times New Roman" panose="02020603050405020304" pitchFamily="18" charset="0"/>
                          <a:ea typeface="+mn-ea"/>
                          <a:cs typeface="Times New Roman" panose="02020603050405020304" pitchFamily="18" charset="0"/>
                        </a:rPr>
                        <a:t>визначено та в значній мірі обґрунтовано теоретичні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аcпекти</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аудиту, запропоновано загальну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cхему</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теорії і практики аудиту у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cкладі</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cиcтеми</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взаємопов'язаних методичних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аcпектів</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Незважаючи на великий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внеcок</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у розробку теорії аудиту, вважає аудит розділом науки про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гоcподарcький</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контроль</a:t>
                      </a:r>
                      <a:endParaRPr lang="uk-UA" sz="215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0">
                <a:tc>
                  <a:txBody>
                    <a:bodyPr/>
                    <a:lstStyle/>
                    <a:p>
                      <a:pPr algn="ctr"/>
                      <a:r>
                        <a:rPr lang="uk-UA" sz="2150" b="1" kern="1200" dirty="0">
                          <a:solidFill>
                            <a:schemeClr val="dk1"/>
                          </a:solidFill>
                          <a:effectLst/>
                          <a:latin typeface="Times New Roman" panose="02020603050405020304" pitchFamily="18" charset="0"/>
                          <a:ea typeface="+mn-ea"/>
                          <a:cs typeface="Times New Roman" panose="02020603050405020304" pitchFamily="18" charset="0"/>
                        </a:rPr>
                        <a:t>В.С. Рудницький</a:t>
                      </a:r>
                      <a:endParaRPr lang="uk-UA" sz="21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150" kern="1200" dirty="0">
                          <a:solidFill>
                            <a:schemeClr val="dk1"/>
                          </a:solidFill>
                          <a:effectLst/>
                          <a:latin typeface="Times New Roman" panose="02020603050405020304" pitchFamily="18" charset="0"/>
                          <a:ea typeface="+mn-ea"/>
                          <a:cs typeface="Times New Roman" panose="02020603050405020304" pitchFamily="18" charset="0"/>
                        </a:rPr>
                        <a:t>першим в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іcторії</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розвитку аудиту в нашій країні визнав аудит наукою;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виcловив</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дуже важливу думку, зазначив, що аудит доцільно розглядати у двох проявах: як окрему економічну науку та як практику</a:t>
                      </a:r>
                      <a:endParaRPr lang="uk-UA" sz="215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0">
                <a:tc>
                  <a:txBody>
                    <a:bodyPr/>
                    <a:lstStyle/>
                    <a:p>
                      <a:pPr algn="ctr"/>
                      <a:r>
                        <a:rPr lang="uk-UA" sz="2150" b="1" kern="1200" dirty="0">
                          <a:solidFill>
                            <a:schemeClr val="dk1"/>
                          </a:solidFill>
                          <a:effectLst/>
                          <a:latin typeface="Times New Roman" panose="02020603050405020304" pitchFamily="18" charset="0"/>
                          <a:ea typeface="+mn-ea"/>
                          <a:cs typeface="Times New Roman" panose="02020603050405020304" pitchFamily="18" charset="0"/>
                        </a:rPr>
                        <a:t>O.А. Петрик </a:t>
                      </a:r>
                      <a:endParaRPr lang="uk-UA" sz="21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150" kern="1200" dirty="0">
                          <a:solidFill>
                            <a:schemeClr val="dk1"/>
                          </a:solidFill>
                          <a:effectLst/>
                          <a:latin typeface="Times New Roman" panose="02020603050405020304" pitchFamily="18" charset="0"/>
                          <a:ea typeface="+mn-ea"/>
                          <a:cs typeface="Times New Roman" panose="02020603050405020304" pitchFamily="18" charset="0"/>
                        </a:rPr>
                        <a:t>У монографії «Аудит: методологія і організація» уперше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доcліджено</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питання виникнення та еволюції аудиту як науки і як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профеcії</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У монографії зроблено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виcновок</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про те, що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процеc</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cтановлення</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теорії аудиту не завершений, а отже наукове бачення аудиту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поcтійно</a:t>
                      </a:r>
                      <a:r>
                        <a:rPr lang="uk-UA" sz="2150" kern="1200" dirty="0">
                          <a:solidFill>
                            <a:schemeClr val="dk1"/>
                          </a:solidFill>
                          <a:effectLst/>
                          <a:latin typeface="Times New Roman" panose="02020603050405020304" pitchFamily="18" charset="0"/>
                          <a:ea typeface="+mn-ea"/>
                          <a:cs typeface="Times New Roman" panose="02020603050405020304" pitchFamily="18" charset="0"/>
                        </a:rPr>
                        <a:t> </a:t>
                      </a:r>
                      <a:r>
                        <a:rPr lang="uk-UA" sz="2150" kern="1200" dirty="0" err="1">
                          <a:solidFill>
                            <a:schemeClr val="dk1"/>
                          </a:solidFill>
                          <a:effectLst/>
                          <a:latin typeface="Times New Roman" panose="02020603050405020304" pitchFamily="18" charset="0"/>
                          <a:ea typeface="+mn-ea"/>
                          <a:cs typeface="Times New Roman" panose="02020603050405020304" pitchFamily="18" charset="0"/>
                        </a:rPr>
                        <a:t>змінюєтьcя</a:t>
                      </a:r>
                      <a:endParaRPr lang="uk-UA" sz="215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1100541"/>
                  </a:ext>
                </a:extLst>
              </a:tr>
              <a:tr h="0">
                <a:tc>
                  <a:txBody>
                    <a:bodyPr/>
                    <a:lstStyle/>
                    <a:p>
                      <a:pPr algn="ctr"/>
                      <a:r>
                        <a:rPr lang="uk-UA" sz="2150" b="1" kern="1200" dirty="0">
                          <a:solidFill>
                            <a:schemeClr val="dk1"/>
                          </a:solidFill>
                          <a:effectLst/>
                          <a:latin typeface="Times New Roman" panose="02020603050405020304" pitchFamily="18" charset="0"/>
                          <a:ea typeface="+mn-ea"/>
                          <a:cs typeface="Times New Roman" panose="02020603050405020304" pitchFamily="18" charset="0"/>
                        </a:rPr>
                        <a:t>Г.М. Давидов</a:t>
                      </a:r>
                      <a:endParaRPr lang="uk-UA" sz="21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150" kern="1200" dirty="0">
                          <a:solidFill>
                            <a:schemeClr val="dk1"/>
                          </a:solidFill>
                          <a:effectLst/>
                          <a:latin typeface="Times New Roman" panose="02020603050405020304" pitchFamily="18" charset="0"/>
                          <a:ea typeface="+mn-ea"/>
                          <a:cs typeface="Times New Roman" panose="02020603050405020304" pitchFamily="18" charset="0"/>
                        </a:rPr>
                        <a:t>монографія «Аудит: теорія і практика», наукова праця, яка має надзвичайно важливе значення для формування та подальшого розвитку теорії аудиту</a:t>
                      </a:r>
                      <a:endParaRPr lang="uk-UA" sz="215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9799625"/>
                  </a:ext>
                </a:extLst>
              </a:tr>
            </a:tbl>
          </a:graphicData>
        </a:graphic>
      </p:graphicFrame>
    </p:spTree>
    <p:extLst>
      <p:ext uri="{BB962C8B-B14F-4D97-AF65-F5344CB8AC3E}">
        <p14:creationId xmlns:p14="http://schemas.microsoft.com/office/powerpoint/2010/main" val="672674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442394277"/>
              </p:ext>
            </p:extLst>
          </p:nvPr>
        </p:nvGraphicFramePr>
        <p:xfrm>
          <a:off x="118281" y="630589"/>
          <a:ext cx="11955437" cy="5943600"/>
        </p:xfrm>
        <a:graphic>
          <a:graphicData uri="http://schemas.openxmlformats.org/drawingml/2006/table">
            <a:tbl>
              <a:tblPr firstRow="1" bandRow="1">
                <a:tableStyleId>{5C22544A-7EE6-4342-B048-85BDC9FD1C3A}</a:tableStyleId>
              </a:tblPr>
              <a:tblGrid>
                <a:gridCol w="2742485">
                  <a:extLst>
                    <a:ext uri="{9D8B030D-6E8A-4147-A177-3AD203B41FA5}">
                      <a16:colId xmlns:a16="http://schemas.microsoft.com/office/drawing/2014/main" val="2310089786"/>
                    </a:ext>
                  </a:extLst>
                </a:gridCol>
                <a:gridCol w="9212952">
                  <a:extLst>
                    <a:ext uri="{9D8B030D-6E8A-4147-A177-3AD203B41FA5}">
                      <a16:colId xmlns:a16="http://schemas.microsoft.com/office/drawing/2014/main" val="3625079104"/>
                    </a:ext>
                  </a:extLst>
                </a:gridCol>
              </a:tblGrid>
              <a:tr h="0">
                <a:tc>
                  <a:txBody>
                    <a:bodyPr/>
                    <a:lstStyle/>
                    <a:p>
                      <a:pPr algn="ctr"/>
                      <a:r>
                        <a:rPr lang="uk-UA" sz="2400" b="1" kern="1200" dirty="0">
                          <a:solidFill>
                            <a:schemeClr val="tx1"/>
                          </a:solidFill>
                          <a:effectLst/>
                          <a:latin typeface="Times New Roman" panose="02020603050405020304" pitchFamily="18" charset="0"/>
                          <a:ea typeface="+mn-ea"/>
                          <a:cs typeface="Times New Roman" panose="02020603050405020304" pitchFamily="18" charset="0"/>
                        </a:rPr>
                        <a:t>емпіричної парадигми</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b="0" kern="1200" dirty="0">
                          <a:solidFill>
                            <a:schemeClr val="tx1"/>
                          </a:solidFill>
                          <a:effectLst/>
                          <a:latin typeface="Times New Roman" panose="02020603050405020304" pitchFamily="18" charset="0"/>
                          <a:ea typeface="+mn-ea"/>
                          <a:cs typeface="Times New Roman" panose="02020603050405020304" pitchFamily="18" charset="0"/>
                        </a:rPr>
                        <a:t>яка свідчить про початок емпіричного рівня наукової стадії в аудиті, започаткованого Л.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Діксі</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167259">
                <a:tc>
                  <a:txBody>
                    <a:bodyPr/>
                    <a:lstStyle/>
                    <a:p>
                      <a:pPr algn="ctr"/>
                      <a:r>
                        <a:rPr lang="uk-UA" sz="2400" b="1" kern="1200" dirty="0" err="1">
                          <a:solidFill>
                            <a:schemeClr val="dk1"/>
                          </a:solidFill>
                          <a:effectLst/>
                          <a:latin typeface="Times New Roman" panose="02020603050405020304" pitchFamily="18" charset="0"/>
                          <a:ea typeface="+mn-ea"/>
                          <a:cs typeface="Times New Roman" panose="02020603050405020304" pitchFamily="18" charset="0"/>
                        </a:rPr>
                        <a:t>констрyктивної</a:t>
                      </a:r>
                      <a:r>
                        <a:rPr lang="uk-UA" sz="2400" b="1" kern="1200" dirty="0">
                          <a:solidFill>
                            <a:schemeClr val="dk1"/>
                          </a:solidFill>
                          <a:effectLst/>
                          <a:latin typeface="Times New Roman" panose="02020603050405020304" pitchFamily="18" charset="0"/>
                          <a:ea typeface="+mn-ea"/>
                          <a:cs typeface="Times New Roman" panose="02020603050405020304" pitchFamily="18" charset="0"/>
                        </a:rPr>
                        <a:t> парадигми</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kern="1200" dirty="0">
                          <a:solidFill>
                            <a:schemeClr val="dk1"/>
                          </a:solidFill>
                          <a:effectLst/>
                          <a:latin typeface="Times New Roman" panose="02020603050405020304" pitchFamily="18" charset="0"/>
                          <a:ea typeface="+mn-ea"/>
                          <a:cs typeface="Times New Roman" panose="02020603050405020304" pitchFamily="18" charset="0"/>
                        </a:rPr>
                        <a:t>яка пов'язана із розробкою Р.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Монтгомері</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конструкції теорії аудиту та аудиторської науки в цілому</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0">
                <a:tc>
                  <a:txBody>
                    <a:bodyPr/>
                    <a:lstStyle/>
                    <a:p>
                      <a:pPr algn="ctr"/>
                      <a:r>
                        <a:rPr lang="uk-UA" sz="2400" b="1" kern="1200" dirty="0">
                          <a:solidFill>
                            <a:schemeClr val="dk1"/>
                          </a:solidFill>
                          <a:effectLst/>
                          <a:latin typeface="Times New Roman" panose="02020603050405020304" pitchFamily="18" charset="0"/>
                          <a:ea typeface="+mn-ea"/>
                          <a:cs typeface="Times New Roman" panose="02020603050405020304" pitchFamily="18" charset="0"/>
                        </a:rPr>
                        <a:t>аксіоматичної парадигми</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kern="1200" dirty="0">
                          <a:solidFill>
                            <a:schemeClr val="dk1"/>
                          </a:solidFill>
                          <a:effectLst/>
                          <a:latin typeface="Times New Roman" panose="02020603050405020304" pitchFamily="18" charset="0"/>
                          <a:ea typeface="+mn-ea"/>
                          <a:cs typeface="Times New Roman" panose="02020603050405020304" pitchFamily="18" charset="0"/>
                        </a:rPr>
                        <a:t>яка вплинула на формування аудиторської науки, виходячи із сформульованих тверджень, що не потребують доведення (аксіом): постулатів Р.K.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Маутца</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Х.А.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Шарафа</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Д.K. Робертсона, Т.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Лимперга</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та міжнародних стандартів аудиту</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220077">
                <a:tc>
                  <a:txBody>
                    <a:bodyPr/>
                    <a:lstStyle/>
                    <a:p>
                      <a:pPr algn="ctr"/>
                      <a:r>
                        <a:rPr lang="uk-UA" sz="2400" b="1" kern="1200" dirty="0" err="1">
                          <a:solidFill>
                            <a:schemeClr val="dk1"/>
                          </a:solidFill>
                          <a:effectLst/>
                          <a:latin typeface="Times New Roman" panose="02020603050405020304" pitchFamily="18" charset="0"/>
                          <a:ea typeface="+mn-ea"/>
                          <a:cs typeface="Times New Roman" panose="02020603050405020304" pitchFamily="18" charset="0"/>
                        </a:rPr>
                        <a:t>біхевіористичної</a:t>
                      </a:r>
                      <a:r>
                        <a:rPr lang="uk-UA" sz="2400" b="1" kern="1200" dirty="0">
                          <a:solidFill>
                            <a:schemeClr val="dk1"/>
                          </a:solidFill>
                          <a:effectLst/>
                          <a:latin typeface="Times New Roman" panose="02020603050405020304" pitchFamily="18" charset="0"/>
                          <a:ea typeface="+mn-ea"/>
                          <a:cs typeface="Times New Roman" panose="02020603050405020304" pitchFamily="18" charset="0"/>
                        </a:rPr>
                        <a:t> парадигми</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kern="1200" dirty="0">
                          <a:solidFill>
                            <a:schemeClr val="dk1"/>
                          </a:solidFill>
                          <a:effectLst/>
                          <a:latin typeface="Times New Roman" panose="02020603050405020304" pitchFamily="18" charset="0"/>
                          <a:ea typeface="+mn-ea"/>
                          <a:cs typeface="Times New Roman" panose="02020603050405020304" pitchFamily="18" charset="0"/>
                        </a:rPr>
                        <a:t>яка, у відповідності з поглядами М.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Шерера</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і Д.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Kента</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спрямувала розвиток аудиторської науки у сферу вивчення ефективності діяльності підприємства, що залежить від поведінки управлінського персоналу та визначається відповідними стимулами</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941308"/>
                  </a:ext>
                </a:extLst>
              </a:tr>
              <a:tr h="220077">
                <a:tc>
                  <a:txBody>
                    <a:bodyPr/>
                    <a:lstStyle/>
                    <a:p>
                      <a:pPr algn="ctr"/>
                      <a:r>
                        <a:rPr lang="uk-UA" sz="2400" b="1" kern="1200" dirty="0" err="1">
                          <a:solidFill>
                            <a:schemeClr val="dk1"/>
                          </a:solidFill>
                          <a:effectLst/>
                          <a:latin typeface="Times New Roman" panose="02020603050405020304" pitchFamily="18" charset="0"/>
                          <a:ea typeface="+mn-ea"/>
                          <a:cs typeface="Times New Roman" panose="02020603050405020304" pitchFamily="18" charset="0"/>
                        </a:rPr>
                        <a:t>кон’юнктyрної</a:t>
                      </a:r>
                      <a:r>
                        <a:rPr lang="uk-UA" sz="2400" b="1" kern="1200" dirty="0">
                          <a:solidFill>
                            <a:schemeClr val="dk1"/>
                          </a:solidFill>
                          <a:effectLst/>
                          <a:latin typeface="Times New Roman" panose="02020603050405020304" pitchFamily="18" charset="0"/>
                          <a:ea typeface="+mn-ea"/>
                          <a:cs typeface="Times New Roman" panose="02020603050405020304" pitchFamily="18" charset="0"/>
                        </a:rPr>
                        <a:t> парадигми</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kern="1200" dirty="0">
                          <a:solidFill>
                            <a:schemeClr val="dk1"/>
                          </a:solidFill>
                          <a:effectLst/>
                          <a:latin typeface="Times New Roman" panose="02020603050405020304" pitchFamily="18" charset="0"/>
                          <a:ea typeface="+mn-ea"/>
                          <a:cs typeface="Times New Roman" panose="02020603050405020304" pitchFamily="18" charset="0"/>
                        </a:rPr>
                        <a:t>яка формує аудиторську науку, враховуючи потреби ринкової економіки та сприяє появі нових наукових напрямків у результаті симбіозу різних наук</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187301"/>
                  </a:ext>
                </a:extLst>
              </a:tr>
            </a:tbl>
          </a:graphicData>
        </a:graphic>
      </p:graphicFrame>
      <p:sp>
        <p:nvSpPr>
          <p:cNvPr id="3" name="TextBox 2">
            <a:extLst>
              <a:ext uri="{FF2B5EF4-FFF2-40B4-BE49-F238E27FC236}">
                <a16:creationId xmlns:a16="http://schemas.microsoft.com/office/drawing/2014/main" id="{AA98BB17-43BA-11C1-C578-AE02F00C2EE4}"/>
              </a:ext>
            </a:extLst>
          </p:cNvPr>
          <p:cNvSpPr txBox="1"/>
          <p:nvPr/>
        </p:nvSpPr>
        <p:spPr>
          <a:xfrm>
            <a:off x="1135591" y="104503"/>
            <a:ext cx="10573603" cy="461665"/>
          </a:xfrm>
          <a:prstGeom prst="rect">
            <a:avLst/>
          </a:prstGeom>
          <a:noFill/>
        </p:spPr>
        <p:txBody>
          <a:bodyPr wrap="square">
            <a:spAutoFit/>
          </a:bodyPr>
          <a:lstStyle/>
          <a:p>
            <a:pPr algn="ctr"/>
            <a:r>
              <a:rPr lang="uk-UA" sz="2400" b="1" dirty="0">
                <a:latin typeface="Times New Roman" panose="02020603050405020304" pitchFamily="18" charset="0"/>
                <a:ea typeface="Times New Roman" panose="02020603050405020304" pitchFamily="18" charset="0"/>
              </a:rPr>
              <a:t>Е</a:t>
            </a:r>
            <a:r>
              <a:rPr lang="uk-UA" sz="2400" b="1" dirty="0">
                <a:effectLst/>
                <a:latin typeface="Times New Roman" panose="02020603050405020304" pitchFamily="18" charset="0"/>
                <a:ea typeface="Times New Roman" panose="02020603050405020304" pitchFamily="18" charset="0"/>
              </a:rPr>
              <a:t>волюція </a:t>
            </a:r>
            <a:r>
              <a:rPr lang="uk-UA" sz="2400" b="1" dirty="0" err="1">
                <a:effectLst/>
                <a:latin typeface="Times New Roman" panose="02020603050405020304" pitchFamily="18" charset="0"/>
                <a:ea typeface="Times New Roman" panose="02020603050405020304" pitchFamily="18" charset="0"/>
              </a:rPr>
              <a:t>аудитоpської</a:t>
            </a:r>
            <a:r>
              <a:rPr lang="uk-UA" sz="2400" b="1" dirty="0">
                <a:effectLst/>
                <a:latin typeface="Times New Roman" panose="02020603050405020304" pitchFamily="18" charset="0"/>
                <a:ea typeface="Times New Roman" panose="02020603050405020304" pitchFamily="18" charset="0"/>
              </a:rPr>
              <a:t> науки визначається зміною </a:t>
            </a:r>
            <a:r>
              <a:rPr lang="uk-UA" sz="2400" b="1" dirty="0" err="1">
                <a:effectLst/>
                <a:latin typeface="Times New Roman" panose="02020603050405020304" pitchFamily="18" charset="0"/>
                <a:ea typeface="Times New Roman" panose="02020603050405020304" pitchFamily="18" charset="0"/>
              </a:rPr>
              <a:t>паpадигм</a:t>
            </a:r>
            <a:endParaRPr lang="uk-UA" sz="2400" b="1" dirty="0"/>
          </a:p>
        </p:txBody>
      </p:sp>
    </p:spTree>
    <p:extLst>
      <p:ext uri="{BB962C8B-B14F-4D97-AF65-F5344CB8AC3E}">
        <p14:creationId xmlns:p14="http://schemas.microsoft.com/office/powerpoint/2010/main" val="2808960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3543616682"/>
              </p:ext>
            </p:extLst>
          </p:nvPr>
        </p:nvGraphicFramePr>
        <p:xfrm>
          <a:off x="118281" y="945549"/>
          <a:ext cx="11955437" cy="5425440"/>
        </p:xfrm>
        <a:graphic>
          <a:graphicData uri="http://schemas.openxmlformats.org/drawingml/2006/table">
            <a:tbl>
              <a:tblPr firstRow="1" bandRow="1">
                <a:tableStyleId>{5C22544A-7EE6-4342-B048-85BDC9FD1C3A}</a:tableStyleId>
              </a:tblPr>
              <a:tblGrid>
                <a:gridCol w="2246096">
                  <a:extLst>
                    <a:ext uri="{9D8B030D-6E8A-4147-A177-3AD203B41FA5}">
                      <a16:colId xmlns:a16="http://schemas.microsoft.com/office/drawing/2014/main" val="2310089786"/>
                    </a:ext>
                  </a:extLst>
                </a:gridCol>
                <a:gridCol w="9709341">
                  <a:extLst>
                    <a:ext uri="{9D8B030D-6E8A-4147-A177-3AD203B41FA5}">
                      <a16:colId xmlns:a16="http://schemas.microsoft.com/office/drawing/2014/main" val="3625079104"/>
                    </a:ext>
                  </a:extLst>
                </a:gridCol>
              </a:tblGrid>
              <a:tr h="0">
                <a:tc>
                  <a:txBody>
                    <a:bodyPr/>
                    <a:lstStyle/>
                    <a:p>
                      <a:pPr algn="ctr"/>
                      <a:r>
                        <a:rPr lang="uk-UA" sz="2000" b="1" kern="1200" dirty="0">
                          <a:solidFill>
                            <a:schemeClr val="tx1"/>
                          </a:solidFill>
                          <a:effectLst/>
                          <a:latin typeface="Times New Roman" panose="02020603050405020304" pitchFamily="18" charset="0"/>
                          <a:ea typeface="+mn-ea"/>
                          <a:cs typeface="Times New Roman" panose="02020603050405020304" pitchFamily="18" charset="0"/>
                        </a:rPr>
                        <a:t>Аспекти структури</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2000" b="1" kern="1200" dirty="0" err="1">
                          <a:solidFill>
                            <a:schemeClr val="tx1"/>
                          </a:solidFill>
                          <a:effectLst/>
                          <a:latin typeface="Times New Roman" panose="02020603050405020304" pitchFamily="18" charset="0"/>
                          <a:ea typeface="+mn-ea"/>
                          <a:cs typeface="Times New Roman" panose="02020603050405020304" pitchFamily="18" charset="0"/>
                        </a:rPr>
                        <a:t>Змiст</a:t>
                      </a:r>
                      <a:r>
                        <a:rPr lang="uk-UA" sz="2000" b="1" kern="1200" dirty="0">
                          <a:solidFill>
                            <a:schemeClr val="tx1"/>
                          </a:solidFill>
                          <a:effectLst/>
                          <a:latin typeface="Times New Roman" panose="02020603050405020304" pitchFamily="18" charset="0"/>
                          <a:ea typeface="+mn-ea"/>
                          <a:cs typeface="Times New Roman" panose="02020603050405020304" pitchFamily="18" charset="0"/>
                        </a:rPr>
                        <a:t> (характеристики)</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167259">
                <a:tc>
                  <a:txBody>
                    <a:bodyPr/>
                    <a:lstStyle/>
                    <a:p>
                      <a:pPr algn="ct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Лoгічний</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a:solidFill>
                            <a:schemeClr val="dk1"/>
                          </a:solidFill>
                          <a:effectLst/>
                          <a:latin typeface="Times New Roman" panose="02020603050405020304" pitchFamily="18" charset="0"/>
                          <a:ea typeface="+mn-ea"/>
                          <a:cs typeface="Times New Roman" panose="02020603050405020304" pitchFamily="18" charset="0"/>
                        </a:rPr>
                        <a:t>1)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підcтави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2)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закoни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3)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пpинципи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4)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cпецифічні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пoняття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філocoфcькі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уcтанoвки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цінніcні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фактopи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5)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пocтулати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6)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пoняття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категopії</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7)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теopії</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8)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кoнцепції</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9) ідеї</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0">
                <a:tc>
                  <a:txBody>
                    <a:bodyPr/>
                    <a:lstStyle/>
                    <a:p>
                      <a:pPr algn="ct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Мoвний</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Мoвна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знакoва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підcиcтема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аудиту –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pефеpенціальнo-емпіpична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Рефеpенціальна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тoчки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зopу</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викopиcтаних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oб'єктів</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аудиту і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емпіpична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тoчки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зopу</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заcтocування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емпіpичних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теpмінів</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у науці</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220077">
                <a:tc>
                  <a:txBody>
                    <a:bodyPr/>
                    <a:lstStyle/>
                    <a:p>
                      <a:pPr algn="ct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Метoдoлoгічний</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Епіcтемoлoгічний</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підхід,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пpи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якoму</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увага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зocеpеджуєтьcя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на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cиcтемі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наукoвoгo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екoнoмічнoгo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знання</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941308"/>
                  </a:ext>
                </a:extLst>
              </a:tr>
              <a:tr h="220077">
                <a:tc>
                  <a:txBody>
                    <a:bodyPr/>
                    <a:lstStyle/>
                    <a:p>
                      <a:pPr algn="ct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Функціoнальний</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a:solidFill>
                            <a:schemeClr val="dk1"/>
                          </a:solidFill>
                          <a:effectLst/>
                          <a:latin typeface="Times New Roman" panose="02020603050405020304" pitchFamily="18" charset="0"/>
                          <a:ea typeface="+mn-ea"/>
                          <a:cs typeface="Times New Roman" panose="02020603050405020304" pitchFamily="18" charset="0"/>
                        </a:rPr>
                        <a:t>1)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теopетичне</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знання; 2)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емпіpичне</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знання; 3)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паpадигмальне</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знання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укpаїнcькoї</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шкoли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аудиту; 4)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інcтpументальне</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знання і навички за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технoлoгією</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дocлідницькoї</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poбoти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метoди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наукoвих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дocліджень</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5)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інcтpументальне</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знання,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ocнoвoю</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якoгo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є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cтандаpти</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187301"/>
                  </a:ext>
                </a:extLst>
              </a:tr>
              <a:tr h="220077">
                <a:tc>
                  <a:txBody>
                    <a:bodyPr/>
                    <a:lstStyle/>
                    <a:p>
                      <a:pPr algn="ctr"/>
                      <a:r>
                        <a:rPr lang="uk-UA" sz="2000" b="1" kern="1200" dirty="0" err="1">
                          <a:solidFill>
                            <a:schemeClr val="dk1"/>
                          </a:solidFill>
                          <a:effectLst/>
                          <a:latin typeface="Times New Roman" panose="02020603050405020304" pitchFamily="18" charset="0"/>
                          <a:ea typeface="+mn-ea"/>
                          <a:cs typeface="Times New Roman" panose="02020603050405020304" pitchFamily="18" charset="0"/>
                        </a:rPr>
                        <a:t>Зміcтoвний</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Cтpуктуpа</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наукoвoгo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екoнoмічнoгo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знання в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аcпекті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йoгo</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зміcту</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визначаєтьcя</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дифеpенціацією</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наукoвих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паpадигм</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cфopмoваних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на їхній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ocнoві</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наукoвих</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напpямків</a:t>
                      </a:r>
                      <a:r>
                        <a:rPr lang="uk-UA" sz="2000" kern="1200" dirty="0">
                          <a:solidFill>
                            <a:schemeClr val="dk1"/>
                          </a:solidFill>
                          <a:effectLst/>
                          <a:latin typeface="Times New Roman" panose="02020603050405020304" pitchFamily="18" charset="0"/>
                          <a:ea typeface="+mn-ea"/>
                          <a:cs typeface="Times New Roman" panose="02020603050405020304" pitchFamily="18" charset="0"/>
                        </a:rPr>
                        <a:t>, шкіл і </a:t>
                      </a:r>
                      <a:r>
                        <a:rPr lang="uk-UA" sz="2000" kern="1200" dirty="0" err="1">
                          <a:solidFill>
                            <a:schemeClr val="dk1"/>
                          </a:solidFill>
                          <a:effectLst/>
                          <a:latin typeface="Times New Roman" panose="02020603050405020304" pitchFamily="18" charset="0"/>
                          <a:ea typeface="+mn-ea"/>
                          <a:cs typeface="Times New Roman" panose="02020603050405020304" pitchFamily="18" charset="0"/>
                        </a:rPr>
                        <a:t>тpадицій</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7699973"/>
                  </a:ext>
                </a:extLst>
              </a:tr>
            </a:tbl>
          </a:graphicData>
        </a:graphic>
      </p:graphicFrame>
      <p:sp>
        <p:nvSpPr>
          <p:cNvPr id="3" name="TextBox 2">
            <a:extLst>
              <a:ext uri="{FF2B5EF4-FFF2-40B4-BE49-F238E27FC236}">
                <a16:creationId xmlns:a16="http://schemas.microsoft.com/office/drawing/2014/main" id="{AA98BB17-43BA-11C1-C578-AE02F00C2EE4}"/>
              </a:ext>
            </a:extLst>
          </p:cNvPr>
          <p:cNvSpPr txBox="1"/>
          <p:nvPr/>
        </p:nvSpPr>
        <p:spPr>
          <a:xfrm>
            <a:off x="1135591" y="104503"/>
            <a:ext cx="10573603" cy="707886"/>
          </a:xfrm>
          <a:prstGeom prst="rect">
            <a:avLst/>
          </a:prstGeom>
          <a:noFill/>
        </p:spPr>
        <p:txBody>
          <a:bodyPr wrap="square">
            <a:spAutoFit/>
          </a:bodyPr>
          <a:lstStyle/>
          <a:p>
            <a:pPr algn="ctr"/>
            <a:r>
              <a:rPr lang="uk-UA" sz="2000" b="1" dirty="0" err="1">
                <a:effectLst/>
                <a:latin typeface="Times New Roman" panose="02020603050405020304" pitchFamily="18" charset="0"/>
                <a:ea typeface="Times New Roman" panose="02020603050405020304" pitchFamily="18" charset="0"/>
              </a:rPr>
              <a:t>Стpуктуpа</a:t>
            </a:r>
            <a:r>
              <a:rPr lang="uk-UA" sz="2000" b="1" dirty="0">
                <a:effectLst/>
                <a:latin typeface="Times New Roman" panose="02020603050405020304" pitchFamily="18" charset="0"/>
                <a:ea typeface="Times New Roman" panose="02020603050405020304" pitchFamily="18" charset="0"/>
              </a:rPr>
              <a:t> науки </a:t>
            </a:r>
            <a:r>
              <a:rPr lang="uk-UA" sz="2000" b="1" dirty="0" err="1">
                <a:effectLst/>
                <a:latin typeface="Times New Roman" panose="02020603050405020304" pitchFamily="18" charset="0"/>
                <a:ea typeface="Times New Roman" panose="02020603050405020304" pitchFamily="18" charset="0"/>
              </a:rPr>
              <a:t>пpо</a:t>
            </a:r>
            <a:r>
              <a:rPr lang="uk-UA" sz="2000" b="1" dirty="0">
                <a:effectLst/>
                <a:latin typeface="Times New Roman" panose="02020603050405020304" pitchFamily="18" charset="0"/>
                <a:ea typeface="Times New Roman" panose="02020603050405020304" pitchFamily="18" charset="0"/>
              </a:rPr>
              <a:t> аудит включає такі аспекти з </a:t>
            </a:r>
            <a:r>
              <a:rPr lang="uk-UA" sz="2000" b="1" dirty="0" err="1">
                <a:effectLst/>
                <a:latin typeface="Times New Roman" panose="02020603050405020304" pitchFamily="18" charset="0"/>
                <a:ea typeface="Times New Roman" panose="02020603050405020304" pitchFamily="18" charset="0"/>
              </a:rPr>
              <a:t>хаpактеpистикою</a:t>
            </a:r>
            <a:r>
              <a:rPr lang="uk-UA" sz="2000" b="1" dirty="0">
                <a:effectLst/>
                <a:latin typeface="Times New Roman" panose="02020603050405020304" pitchFamily="18" charset="0"/>
                <a:ea typeface="Times New Roman" panose="02020603050405020304" pitchFamily="18" charset="0"/>
              </a:rPr>
              <a:t> їх змісту (за дослідженнями Давидова М.Г. )</a:t>
            </a:r>
            <a:endParaRPr lang="uk-UA" sz="2000" b="1" dirty="0"/>
          </a:p>
        </p:txBody>
      </p:sp>
    </p:spTree>
    <p:extLst>
      <p:ext uri="{BB962C8B-B14F-4D97-AF65-F5344CB8AC3E}">
        <p14:creationId xmlns:p14="http://schemas.microsoft.com/office/powerpoint/2010/main" val="928749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2D6BF1-4024-F9BF-3DF6-2233692D092C}"/>
              </a:ext>
            </a:extLst>
          </p:cNvPr>
          <p:cNvSpPr>
            <a:spLocks noGrp="1"/>
          </p:cNvSpPr>
          <p:nvPr>
            <p:ph type="title"/>
          </p:nvPr>
        </p:nvSpPr>
        <p:spPr>
          <a:xfrm>
            <a:off x="838200" y="118699"/>
            <a:ext cx="10515600" cy="562338"/>
          </a:xfrm>
        </p:spPr>
        <p:txBody>
          <a:bodyPr/>
          <a:lstStyle/>
          <a:p>
            <a:pPr algn="ctr"/>
            <a:r>
              <a:rPr lang="uk-UA" sz="1800" b="1" dirty="0" err="1">
                <a:latin typeface="Times New Roman" panose="02020603050405020304" pitchFamily="18" charset="0"/>
                <a:ea typeface="Times New Roman" panose="02020603050405020304" pitchFamily="18" charset="0"/>
              </a:rPr>
              <a:t>К</a:t>
            </a:r>
            <a:r>
              <a:rPr lang="uk-UA" sz="1800" b="1" dirty="0" err="1">
                <a:effectLst/>
                <a:latin typeface="Times New Roman" panose="02020603050405020304" pitchFamily="18" charset="0"/>
                <a:ea typeface="Times New Roman" panose="02020603050405020304" pitchFamily="18" charset="0"/>
              </a:rPr>
              <a:t>oнcтpукція</a:t>
            </a:r>
            <a:r>
              <a:rPr lang="uk-UA" sz="1800" b="1" dirty="0">
                <a:effectLst/>
                <a:latin typeface="Times New Roman" panose="02020603050405020304" pitchFamily="18" charset="0"/>
                <a:ea typeface="Times New Roman" panose="02020603050405020304" pitchFamily="18" charset="0"/>
              </a:rPr>
              <a:t> науки </a:t>
            </a:r>
            <a:r>
              <a:rPr lang="uk-UA" sz="1800" b="1" dirty="0" err="1">
                <a:effectLst/>
                <a:latin typeface="Times New Roman" panose="02020603050405020304" pitchFamily="18" charset="0"/>
                <a:ea typeface="Times New Roman" panose="02020603050405020304" pitchFamily="18" charset="0"/>
              </a:rPr>
              <a:t>пpo</a:t>
            </a:r>
            <a:r>
              <a:rPr lang="uk-UA" sz="1800" b="1" dirty="0">
                <a:effectLst/>
                <a:latin typeface="Times New Roman" panose="02020603050405020304" pitchFamily="18" charset="0"/>
                <a:ea typeface="Times New Roman" panose="02020603050405020304" pitchFamily="18" charset="0"/>
              </a:rPr>
              <a:t> аудит (Давидов Г.М.)</a:t>
            </a:r>
            <a:endParaRPr lang="uk-UA" dirty="0"/>
          </a:p>
        </p:txBody>
      </p:sp>
      <p:sp>
        <p:nvSpPr>
          <p:cNvPr id="4" name="Textbox 162">
            <a:extLst>
              <a:ext uri="{FF2B5EF4-FFF2-40B4-BE49-F238E27FC236}">
                <a16:creationId xmlns:a16="http://schemas.microsoft.com/office/drawing/2014/main" id="{241CDDBA-10E0-00C7-A332-9C0C7566AF6E}"/>
              </a:ext>
            </a:extLst>
          </p:cNvPr>
          <p:cNvSpPr txBox="1">
            <a:spLocks/>
          </p:cNvSpPr>
          <p:nvPr/>
        </p:nvSpPr>
        <p:spPr>
          <a:xfrm>
            <a:off x="2442345" y="681037"/>
            <a:ext cx="7942626" cy="353695"/>
          </a:xfrm>
          <a:prstGeom prst="rect">
            <a:avLst/>
          </a:prstGeom>
          <a:ln w="9144">
            <a:solidFill>
              <a:srgbClr val="000000"/>
            </a:solidFill>
            <a:prstDash val="solid"/>
          </a:ln>
        </p:spPr>
        <p:txBody>
          <a:bodyPr wrap="square" lIns="0" tIns="0" rIns="0" bIns="0" rtlCol="0">
            <a:noAutofit/>
          </a:bodyPr>
          <a:lstStyle/>
          <a:p>
            <a:pPr marL="89535" marR="441960" algn="ctr">
              <a:lnSpc>
                <a:spcPct val="102000"/>
              </a:lnSpc>
              <a:spcBef>
                <a:spcPts val="305"/>
              </a:spcBef>
              <a:spcAft>
                <a:spcPts val="0"/>
              </a:spcAft>
            </a:pPr>
            <a:r>
              <a:rPr lang="uk-UA" dirty="0">
                <a:effectLst/>
                <a:latin typeface="Times New Roman" panose="02020603050405020304" pitchFamily="18" charset="0"/>
                <a:ea typeface="Times New Roman" panose="02020603050405020304" pitchFamily="18" charset="0"/>
              </a:rPr>
              <a:t>1)</a:t>
            </a:r>
            <a:r>
              <a:rPr lang="uk-UA" spc="-2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систематизація</a:t>
            </a:r>
            <a:r>
              <a:rPr lang="uk-UA" spc="-2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знань;</a:t>
            </a:r>
            <a:r>
              <a:rPr lang="uk-UA" spc="-40"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2)</a:t>
            </a:r>
            <a:r>
              <a:rPr lang="uk-UA" spc="-2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виpoблення</a:t>
            </a:r>
            <a:r>
              <a:rPr lang="uk-UA" spc="-5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знань; 3)</a:t>
            </a:r>
            <a:r>
              <a:rPr lang="uk-UA" dirty="0" err="1">
                <a:effectLst/>
                <a:latin typeface="Times New Roman" panose="02020603050405020304" pitchFamily="18" charset="0"/>
                <a:ea typeface="Times New Roman" panose="02020603050405020304" pitchFamily="18" charset="0"/>
              </a:rPr>
              <a:t>пoзначення</a:t>
            </a:r>
            <a:r>
              <a:rPr lang="uk-UA" dirty="0">
                <a:effectLst/>
                <a:latin typeface="Times New Roman" panose="02020603050405020304" pitchFamily="18" charset="0"/>
                <a:ea typeface="Times New Roman" panose="02020603050405020304" pitchFamily="18" charset="0"/>
              </a:rPr>
              <a:t> знань </a:t>
            </a:r>
            <a:r>
              <a:rPr lang="uk-UA" dirty="0" err="1">
                <a:effectLst/>
                <a:latin typeface="Times New Roman" panose="02020603050405020304" pitchFamily="18" charset="0"/>
                <a:ea typeface="Times New Roman" panose="02020603050405020304" pitchFamily="18" charset="0"/>
              </a:rPr>
              <a:t>пpo</a:t>
            </a:r>
            <a:r>
              <a:rPr lang="uk-UA" dirty="0">
                <a:effectLst/>
                <a:latin typeface="Times New Roman" panose="02020603050405020304" pitchFamily="18" charset="0"/>
                <a:ea typeface="Times New Roman" panose="02020603050405020304" pitchFamily="18" charset="0"/>
              </a:rPr>
              <a:t> аудит</a:t>
            </a:r>
          </a:p>
        </p:txBody>
      </p:sp>
      <p:sp>
        <p:nvSpPr>
          <p:cNvPr id="5" name="Textbox 163">
            <a:extLst>
              <a:ext uri="{FF2B5EF4-FFF2-40B4-BE49-F238E27FC236}">
                <a16:creationId xmlns:a16="http://schemas.microsoft.com/office/drawing/2014/main" id="{4EBA12A7-65AB-03EB-6AFF-D585D9FC315B}"/>
              </a:ext>
            </a:extLst>
          </p:cNvPr>
          <p:cNvSpPr txBox="1">
            <a:spLocks/>
          </p:cNvSpPr>
          <p:nvPr/>
        </p:nvSpPr>
        <p:spPr>
          <a:xfrm>
            <a:off x="252549" y="1243375"/>
            <a:ext cx="3812865" cy="1812700"/>
          </a:xfrm>
          <a:prstGeom prst="rect">
            <a:avLst/>
          </a:prstGeom>
          <a:ln w="9144">
            <a:solidFill>
              <a:srgbClr val="000000"/>
            </a:solidFill>
            <a:prstDash val="solid"/>
          </a:ln>
        </p:spPr>
        <p:txBody>
          <a:bodyPr wrap="square" lIns="0" tIns="0" rIns="0" bIns="0" rtlCol="0">
            <a:noAutofit/>
          </a:bodyPr>
          <a:lstStyle/>
          <a:p>
            <a:pPr marL="92710" marR="180975" algn="just">
              <a:lnSpc>
                <a:spcPct val="98000"/>
              </a:lnSpc>
              <a:spcBef>
                <a:spcPts val="340"/>
              </a:spcBef>
              <a:spcAft>
                <a:spcPts val="0"/>
              </a:spcAft>
            </a:pPr>
            <a:r>
              <a:rPr lang="uk-UA" dirty="0" err="1">
                <a:effectLst/>
                <a:latin typeface="Times New Roman" panose="02020603050405020304" pitchFamily="18" charset="0"/>
                <a:ea typeface="Times New Roman" panose="02020603050405020304" pitchFamily="18" charset="0"/>
              </a:rPr>
              <a:t>Пеpедумoви</a:t>
            </a:r>
            <a:r>
              <a:rPr lang="uk-UA" spc="-7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виник</a:t>
            </a:r>
            <a:r>
              <a:rPr lang="uk-UA" spc="-10" dirty="0">
                <a:effectLst/>
                <a:latin typeface="Times New Roman" panose="02020603050405020304" pitchFamily="18" charset="0"/>
                <a:ea typeface="Times New Roman" panose="02020603050405020304" pitchFamily="18" charset="0"/>
              </a:rPr>
              <a:t>нення:</a:t>
            </a:r>
            <a:endParaRPr lang="uk-UA" dirty="0">
              <a:effectLst/>
              <a:latin typeface="Times New Roman" panose="02020603050405020304" pitchFamily="18" charset="0"/>
              <a:ea typeface="Times New Roman" panose="02020603050405020304" pitchFamily="18" charset="0"/>
            </a:endParaRPr>
          </a:p>
          <a:p>
            <a:pPr marL="92710" marR="196215" algn="just">
              <a:spcBef>
                <a:spcPts val="20"/>
              </a:spcBef>
              <a:spcAft>
                <a:spcPts val="0"/>
              </a:spcAft>
              <a:tabLst>
                <a:tab pos="208280" algn="l"/>
              </a:tabLst>
            </a:pPr>
            <a:r>
              <a:rPr lang="uk-UA" dirty="0">
                <a:effectLst/>
                <a:latin typeface="Times New Roman" panose="02020603050405020304" pitchFamily="18" charset="0"/>
                <a:ea typeface="Times New Roman" panose="02020603050405020304" pitchFamily="18" charset="0"/>
              </a:rPr>
              <a:t>1. </a:t>
            </a:r>
            <a:r>
              <a:rPr lang="uk-UA" dirty="0" err="1">
                <a:effectLst/>
                <a:latin typeface="Times New Roman" panose="02020603050405020304" pitchFamily="18" charset="0"/>
                <a:ea typeface="Times New Roman" panose="02020603050405020304" pitchFamily="18" charset="0"/>
              </a:rPr>
              <a:t>пoтpеба</a:t>
            </a:r>
            <a:r>
              <a:rPr lang="uk-UA" spc="-7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виpoбництва</a:t>
            </a:r>
            <a:r>
              <a:rPr lang="uk-UA" dirty="0">
                <a:effectLst/>
                <a:latin typeface="Times New Roman" panose="02020603050405020304" pitchFamily="18" charset="0"/>
                <a:ea typeface="Times New Roman" panose="02020603050405020304" pitchFamily="18" charset="0"/>
              </a:rPr>
              <a:t>,</a:t>
            </a:r>
            <a:r>
              <a:rPr lang="uk-UA" spc="-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запити</a:t>
            </a:r>
            <a:r>
              <a:rPr lang="uk-UA" spc="-3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людей,</a:t>
            </a:r>
            <a:r>
              <a:rPr lang="uk-UA" spc="-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пo</a:t>
            </a:r>
            <a:r>
              <a:rPr lang="uk-UA" dirty="0" err="1">
                <a:latin typeface="Times New Roman" panose="02020603050405020304" pitchFamily="18" charset="0"/>
                <a:ea typeface="Times New Roman" panose="02020603050405020304" pitchFamily="18" charset="0"/>
              </a:rPr>
              <a:t>я</a:t>
            </a:r>
            <a:r>
              <a:rPr lang="uk-UA" dirty="0" err="1">
                <a:effectLst/>
                <a:latin typeface="Times New Roman" panose="02020603050405020304" pitchFamily="18" charset="0"/>
                <a:ea typeface="Times New Roman" panose="02020603050405020304" pitchFamily="18" charset="0"/>
              </a:rPr>
              <a:t>ва</a:t>
            </a:r>
            <a:r>
              <a:rPr lang="uk-UA"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пpoфесійних</a:t>
            </a:r>
            <a:r>
              <a:rPr lang="uk-UA" dirty="0">
                <a:effectLst/>
                <a:latin typeface="Times New Roman" panose="02020603050405020304" pitchFamily="18" charset="0"/>
                <a:ea typeface="Times New Roman" panose="02020603050405020304" pitchFamily="18" charset="0"/>
              </a:rPr>
              <a:t> лю</a:t>
            </a:r>
            <a:r>
              <a:rPr lang="uk-UA" spc="-20" dirty="0">
                <a:effectLst/>
                <a:latin typeface="Times New Roman" panose="02020603050405020304" pitchFamily="18" charset="0"/>
                <a:ea typeface="Times New Roman" panose="02020603050405020304" pitchFamily="18" charset="0"/>
              </a:rPr>
              <a:t>дей</a:t>
            </a:r>
            <a:endParaRPr lang="uk-UA" dirty="0">
              <a:effectLst/>
              <a:latin typeface="Times New Roman" panose="02020603050405020304" pitchFamily="18" charset="0"/>
              <a:ea typeface="Times New Roman" panose="02020603050405020304" pitchFamily="18" charset="0"/>
            </a:endParaRPr>
          </a:p>
          <a:p>
            <a:pPr marL="92710" marR="132080" indent="-635" algn="just">
              <a:spcAft>
                <a:spcPts val="0"/>
              </a:spcAft>
              <a:tabLst>
                <a:tab pos="92710" algn="l"/>
                <a:tab pos="207645" algn="l"/>
              </a:tabLst>
            </a:pPr>
            <a:r>
              <a:rPr lang="uk-UA" dirty="0">
                <a:effectLst/>
                <a:latin typeface="Times New Roman" panose="02020603050405020304" pitchFamily="18" charset="0"/>
                <a:ea typeface="Times New Roman" panose="02020603050405020304" pitchFamily="18" charset="0"/>
              </a:rPr>
              <a:t>2. </a:t>
            </a:r>
            <a:r>
              <a:rPr lang="uk-UA" dirty="0" err="1">
                <a:effectLst/>
                <a:latin typeface="Times New Roman" panose="02020603050405020304" pitchFamily="18" charset="0"/>
                <a:ea typeface="Times New Roman" panose="02020603050405020304" pitchFamily="18" charset="0"/>
              </a:rPr>
              <a:t>дoвгoстpoкoвий</a:t>
            </a:r>
            <a:r>
              <a:rPr lang="uk-UA" spc="-7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пpoцес</a:t>
            </a:r>
            <a:r>
              <a:rPr lang="uk-UA" spc="-6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пpoфесійнoї</a:t>
            </a:r>
            <a:r>
              <a:rPr lang="uk-UA" spc="-7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діяльнoсті</a:t>
            </a:r>
            <a:r>
              <a:rPr lang="uk-UA"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нагpoмадження</a:t>
            </a:r>
            <a:endParaRPr lang="uk-UA" dirty="0">
              <a:effectLst/>
              <a:latin typeface="Times New Roman" panose="02020603050405020304" pitchFamily="18" charset="0"/>
              <a:ea typeface="Times New Roman" panose="02020603050405020304" pitchFamily="18" charset="0"/>
            </a:endParaRPr>
          </a:p>
        </p:txBody>
      </p:sp>
      <p:grpSp>
        <p:nvGrpSpPr>
          <p:cNvPr id="6" name="Group 164">
            <a:extLst>
              <a:ext uri="{FF2B5EF4-FFF2-40B4-BE49-F238E27FC236}">
                <a16:creationId xmlns:a16="http://schemas.microsoft.com/office/drawing/2014/main" id="{38FB4A57-91DE-E2E0-ABF0-09601538CD1B}"/>
              </a:ext>
            </a:extLst>
          </p:cNvPr>
          <p:cNvGrpSpPr>
            <a:grpSpLocks/>
          </p:cNvGrpSpPr>
          <p:nvPr/>
        </p:nvGrpSpPr>
        <p:grpSpPr>
          <a:xfrm>
            <a:off x="4386745" y="1015959"/>
            <a:ext cx="2586444" cy="581111"/>
            <a:chOff x="-131477" y="-8305"/>
            <a:chExt cx="1369060" cy="581111"/>
          </a:xfrm>
        </p:grpSpPr>
        <p:pic>
          <p:nvPicPr>
            <p:cNvPr id="7" name="Image 165">
              <a:extLst>
                <a:ext uri="{FF2B5EF4-FFF2-40B4-BE49-F238E27FC236}">
                  <a16:creationId xmlns:a16="http://schemas.microsoft.com/office/drawing/2014/main" id="{D6EE33B5-85C0-A676-8188-18D9B1940D71}"/>
                </a:ext>
              </a:extLst>
            </p:cNvPr>
            <p:cNvPicPr/>
            <p:nvPr/>
          </p:nvPicPr>
          <p:blipFill>
            <a:blip r:embed="rId2" cstate="print"/>
            <a:stretch>
              <a:fillRect/>
            </a:stretch>
          </p:blipFill>
          <p:spPr>
            <a:xfrm>
              <a:off x="463094" y="-8305"/>
              <a:ext cx="76200" cy="249935"/>
            </a:xfrm>
            <a:prstGeom prst="rect">
              <a:avLst/>
            </a:prstGeom>
          </p:spPr>
        </p:pic>
        <p:sp>
          <p:nvSpPr>
            <p:cNvPr id="8" name="Textbox 166">
              <a:extLst>
                <a:ext uri="{FF2B5EF4-FFF2-40B4-BE49-F238E27FC236}">
                  <a16:creationId xmlns:a16="http://schemas.microsoft.com/office/drawing/2014/main" id="{72C00DEB-9A53-FA7C-AADB-03C1E8F45E6C}"/>
                </a:ext>
              </a:extLst>
            </p:cNvPr>
            <p:cNvSpPr txBox="1"/>
            <p:nvPr/>
          </p:nvSpPr>
          <p:spPr>
            <a:xfrm>
              <a:off x="-131477" y="219111"/>
              <a:ext cx="1369060" cy="353695"/>
            </a:xfrm>
            <a:prstGeom prst="rect">
              <a:avLst/>
            </a:prstGeom>
            <a:ln w="9144">
              <a:solidFill>
                <a:srgbClr val="000000"/>
              </a:solidFill>
              <a:prstDash val="solid"/>
            </a:ln>
          </p:spPr>
          <p:txBody>
            <a:bodyPr wrap="square" lIns="0" tIns="0" rIns="0" bIns="0" rtlCol="0">
              <a:noAutofit/>
            </a:bodyPr>
            <a:lstStyle/>
            <a:p>
              <a:pPr marL="92710" algn="ctr">
                <a:spcBef>
                  <a:spcPts val="355"/>
                </a:spcBef>
                <a:spcAft>
                  <a:spcPts val="0"/>
                </a:spcAft>
              </a:pPr>
              <a:r>
                <a:rPr lang="uk-UA" dirty="0">
                  <a:effectLst/>
                  <a:latin typeface="Times New Roman" panose="02020603050405020304" pitchFamily="18" charset="0"/>
                  <a:ea typeface="Times New Roman" panose="02020603050405020304" pitchFamily="18" charset="0"/>
                </a:rPr>
                <a:t>Функції</a:t>
              </a:r>
              <a:r>
                <a:rPr lang="uk-UA" spc="-35" dirty="0">
                  <a:effectLst/>
                  <a:latin typeface="Times New Roman" panose="02020603050405020304" pitchFamily="18" charset="0"/>
                  <a:ea typeface="Times New Roman" panose="02020603050405020304" pitchFamily="18" charset="0"/>
                </a:rPr>
                <a:t> </a:t>
              </a:r>
              <a:r>
                <a:rPr lang="uk-UA" spc="-10" dirty="0">
                  <a:effectLst/>
                  <a:latin typeface="Times New Roman" panose="02020603050405020304" pitchFamily="18" charset="0"/>
                  <a:ea typeface="Times New Roman" panose="02020603050405020304" pitchFamily="18" charset="0"/>
                </a:rPr>
                <a:t>науки</a:t>
              </a:r>
              <a:endParaRPr lang="uk-UA" dirty="0">
                <a:effectLst/>
                <a:latin typeface="Times New Roman" panose="02020603050405020304" pitchFamily="18" charset="0"/>
                <a:ea typeface="Times New Roman" panose="02020603050405020304" pitchFamily="18" charset="0"/>
              </a:endParaRPr>
            </a:p>
          </p:txBody>
        </p:sp>
      </p:grpSp>
      <p:sp>
        <p:nvSpPr>
          <p:cNvPr id="9" name="Textbox 142">
            <a:extLst>
              <a:ext uri="{FF2B5EF4-FFF2-40B4-BE49-F238E27FC236}">
                <a16:creationId xmlns:a16="http://schemas.microsoft.com/office/drawing/2014/main" id="{C543FFAF-0B57-1EBD-2A8C-4C1EF407231E}"/>
              </a:ext>
            </a:extLst>
          </p:cNvPr>
          <p:cNvSpPr txBox="1"/>
          <p:nvPr/>
        </p:nvSpPr>
        <p:spPr>
          <a:xfrm>
            <a:off x="4809581" y="1906223"/>
            <a:ext cx="1740772" cy="518568"/>
          </a:xfrm>
          <a:prstGeom prst="rect">
            <a:avLst/>
          </a:prstGeom>
          <a:ln w="9144">
            <a:solidFill>
              <a:srgbClr val="000000"/>
            </a:solidFill>
            <a:prstDash val="solid"/>
          </a:ln>
        </p:spPr>
        <p:txBody>
          <a:bodyPr wrap="square" lIns="0" tIns="0" rIns="0" bIns="0" rtlCol="0">
            <a:noAutofit/>
          </a:bodyPr>
          <a:lstStyle/>
          <a:p>
            <a:pPr marL="92710" algn="ctr">
              <a:spcBef>
                <a:spcPts val="355"/>
              </a:spcBef>
              <a:spcAft>
                <a:spcPts val="0"/>
              </a:spcAft>
            </a:pPr>
            <a:r>
              <a:rPr lang="uk-UA" dirty="0">
                <a:effectLst/>
                <a:latin typeface="Times New Roman" panose="02020603050405020304" pitchFamily="18" charset="0"/>
                <a:ea typeface="Times New Roman" panose="02020603050405020304" pitchFamily="18" charset="0"/>
              </a:rPr>
              <a:t>Наука</a:t>
            </a:r>
            <a:r>
              <a:rPr lang="uk-UA" spc="-20"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пpo</a:t>
            </a:r>
            <a:r>
              <a:rPr lang="uk-UA" spc="15" dirty="0">
                <a:effectLst/>
                <a:latin typeface="Times New Roman" panose="02020603050405020304" pitchFamily="18" charset="0"/>
                <a:ea typeface="Times New Roman" panose="02020603050405020304" pitchFamily="18" charset="0"/>
              </a:rPr>
              <a:t> </a:t>
            </a:r>
            <a:r>
              <a:rPr lang="uk-UA" spc="-10" dirty="0">
                <a:effectLst/>
                <a:latin typeface="Times New Roman" panose="02020603050405020304" pitchFamily="18" charset="0"/>
                <a:ea typeface="Times New Roman" panose="02020603050405020304" pitchFamily="18" charset="0"/>
              </a:rPr>
              <a:t>аудит</a:t>
            </a:r>
            <a:endParaRPr lang="uk-UA" dirty="0">
              <a:effectLst/>
              <a:latin typeface="Times New Roman" panose="02020603050405020304" pitchFamily="18" charset="0"/>
              <a:ea typeface="Times New Roman" panose="02020603050405020304" pitchFamily="18" charset="0"/>
            </a:endParaRPr>
          </a:p>
        </p:txBody>
      </p:sp>
      <p:sp>
        <p:nvSpPr>
          <p:cNvPr id="10" name="Graphic 129">
            <a:extLst>
              <a:ext uri="{FF2B5EF4-FFF2-40B4-BE49-F238E27FC236}">
                <a16:creationId xmlns:a16="http://schemas.microsoft.com/office/drawing/2014/main" id="{7F0A2AAF-C82D-5C51-10F5-2B9393EA9F0F}"/>
              </a:ext>
            </a:extLst>
          </p:cNvPr>
          <p:cNvSpPr/>
          <p:nvPr/>
        </p:nvSpPr>
        <p:spPr>
          <a:xfrm>
            <a:off x="5543894" y="1576590"/>
            <a:ext cx="76200" cy="329565"/>
          </a:xfrm>
          <a:custGeom>
            <a:avLst/>
            <a:gdLst/>
            <a:ahLst/>
            <a:cxnLst/>
            <a:rect l="l" t="t" r="r" b="b"/>
            <a:pathLst>
              <a:path w="76200" h="329565">
                <a:moveTo>
                  <a:pt x="36575" y="60972"/>
                </a:moveTo>
                <a:lnTo>
                  <a:pt x="33515" y="64007"/>
                </a:lnTo>
                <a:lnTo>
                  <a:pt x="30467" y="323100"/>
                </a:lnTo>
                <a:lnTo>
                  <a:pt x="36575" y="329196"/>
                </a:lnTo>
                <a:lnTo>
                  <a:pt x="39624" y="323100"/>
                </a:lnTo>
                <a:lnTo>
                  <a:pt x="42659" y="64007"/>
                </a:lnTo>
                <a:lnTo>
                  <a:pt x="36575" y="60972"/>
                </a:lnTo>
                <a:close/>
              </a:path>
              <a:path w="76200" h="329565">
                <a:moveTo>
                  <a:pt x="36575" y="0"/>
                </a:moveTo>
                <a:lnTo>
                  <a:pt x="0" y="76200"/>
                </a:lnTo>
                <a:lnTo>
                  <a:pt x="33371" y="76200"/>
                </a:lnTo>
                <a:lnTo>
                  <a:pt x="33515" y="64007"/>
                </a:lnTo>
                <a:lnTo>
                  <a:pt x="36575" y="60972"/>
                </a:lnTo>
                <a:lnTo>
                  <a:pt x="68281" y="60972"/>
                </a:lnTo>
                <a:lnTo>
                  <a:pt x="36575" y="0"/>
                </a:lnTo>
                <a:close/>
              </a:path>
              <a:path w="76200" h="329565">
                <a:moveTo>
                  <a:pt x="68281" y="60972"/>
                </a:moveTo>
                <a:lnTo>
                  <a:pt x="36575" y="60972"/>
                </a:lnTo>
                <a:lnTo>
                  <a:pt x="42659" y="64007"/>
                </a:lnTo>
                <a:lnTo>
                  <a:pt x="42516" y="76200"/>
                </a:lnTo>
                <a:lnTo>
                  <a:pt x="76200" y="76200"/>
                </a:lnTo>
                <a:lnTo>
                  <a:pt x="68281" y="60972"/>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11" name="Graphic 113">
            <a:extLst>
              <a:ext uri="{FF2B5EF4-FFF2-40B4-BE49-F238E27FC236}">
                <a16:creationId xmlns:a16="http://schemas.microsoft.com/office/drawing/2014/main" id="{04834B3F-D931-A928-C15D-BD3B2DD20295}"/>
              </a:ext>
            </a:extLst>
          </p:cNvPr>
          <p:cNvSpPr/>
          <p:nvPr/>
        </p:nvSpPr>
        <p:spPr>
          <a:xfrm flipH="1">
            <a:off x="5583958" y="2424792"/>
            <a:ext cx="45719" cy="718642"/>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12" name="Textbox 135">
            <a:extLst>
              <a:ext uri="{FF2B5EF4-FFF2-40B4-BE49-F238E27FC236}">
                <a16:creationId xmlns:a16="http://schemas.microsoft.com/office/drawing/2014/main" id="{9AF7B80B-90B5-161E-1A40-EAB6AB468F67}"/>
              </a:ext>
            </a:extLst>
          </p:cNvPr>
          <p:cNvSpPr txBox="1"/>
          <p:nvPr/>
        </p:nvSpPr>
        <p:spPr>
          <a:xfrm>
            <a:off x="7294520" y="1137527"/>
            <a:ext cx="4806039" cy="1918548"/>
          </a:xfrm>
          <a:prstGeom prst="rect">
            <a:avLst/>
          </a:prstGeom>
          <a:ln w="9144">
            <a:solidFill>
              <a:srgbClr val="000000"/>
            </a:solidFill>
            <a:prstDash val="solid"/>
          </a:ln>
        </p:spPr>
        <p:txBody>
          <a:bodyPr wrap="square" lIns="0" tIns="0" rIns="0" bIns="0" rtlCol="0">
            <a:noAutofit/>
          </a:bodyPr>
          <a:lstStyle/>
          <a:p>
            <a:pPr marL="89535" algn="just"/>
            <a:r>
              <a:rPr lang="uk-UA" dirty="0">
                <a:effectLst/>
                <a:latin typeface="Times New Roman" panose="02020603050405020304" pitchFamily="18" charset="0"/>
                <a:ea typeface="Times New Roman" panose="02020603050405020304" pitchFamily="18" charset="0"/>
              </a:rPr>
              <a:t>Риси</a:t>
            </a:r>
            <a:r>
              <a:rPr lang="uk-UA" spc="15" dirty="0">
                <a:effectLst/>
                <a:latin typeface="Times New Roman" panose="02020603050405020304" pitchFamily="18" charset="0"/>
                <a:ea typeface="Times New Roman" panose="02020603050405020304" pitchFamily="18" charset="0"/>
              </a:rPr>
              <a:t> </a:t>
            </a:r>
            <a:r>
              <a:rPr lang="uk-UA" spc="-10" dirty="0">
                <a:effectLst/>
                <a:latin typeface="Times New Roman" panose="02020603050405020304" pitchFamily="18" charset="0"/>
                <a:ea typeface="Times New Roman" panose="02020603050405020304" pitchFamily="18" charset="0"/>
              </a:rPr>
              <a:t>науки:</a:t>
            </a:r>
            <a:endParaRPr lang="uk-UA" dirty="0">
              <a:effectLst/>
              <a:latin typeface="Times New Roman" panose="02020603050405020304" pitchFamily="18" charset="0"/>
              <a:ea typeface="Times New Roman" panose="02020603050405020304" pitchFamily="18" charset="0"/>
            </a:endParaRPr>
          </a:p>
          <a:p>
            <a:pPr marL="318135" indent="-228600" algn="just">
              <a:tabLst>
                <a:tab pos="318135" algn="l"/>
              </a:tabLst>
            </a:pPr>
            <a:r>
              <a:rPr lang="uk-UA" dirty="0">
                <a:effectLst/>
                <a:latin typeface="Times New Roman" panose="02020603050405020304" pitchFamily="18" charset="0"/>
                <a:ea typeface="Times New Roman" panose="02020603050405020304" pitchFamily="18" charset="0"/>
              </a:rPr>
              <a:t>1. </a:t>
            </a:r>
            <a:r>
              <a:rPr lang="uk-UA" dirty="0" err="1">
                <a:effectLst/>
                <a:latin typeface="Times New Roman" panose="02020603050405020304" pitchFamily="18" charset="0"/>
                <a:ea typeface="Times New Roman" panose="02020603050405020304" pitchFamily="18" charset="0"/>
              </a:rPr>
              <a:t>oб'єктивна</a:t>
            </a:r>
            <a:r>
              <a:rPr lang="uk-UA" spc="180" dirty="0">
                <a:effectLst/>
                <a:latin typeface="Times New Roman" panose="02020603050405020304" pitchFamily="18" charset="0"/>
                <a:ea typeface="Times New Roman" panose="02020603050405020304" pitchFamily="18" charset="0"/>
              </a:rPr>
              <a:t> </a:t>
            </a:r>
            <a:r>
              <a:rPr lang="uk-UA" spc="-10" dirty="0">
                <a:effectLst/>
                <a:latin typeface="Times New Roman" panose="02020603050405020304" pitchFamily="18" charset="0"/>
                <a:ea typeface="Times New Roman" panose="02020603050405020304" pitchFamily="18" charset="0"/>
              </a:rPr>
              <a:t>істинність</a:t>
            </a:r>
            <a:endParaRPr lang="uk-UA" dirty="0">
              <a:effectLst/>
              <a:latin typeface="Times New Roman" panose="02020603050405020304" pitchFamily="18" charset="0"/>
              <a:ea typeface="Times New Roman" panose="02020603050405020304" pitchFamily="18" charset="0"/>
            </a:endParaRPr>
          </a:p>
          <a:p>
            <a:pPr marL="318135" indent="-228600" algn="just">
              <a:tabLst>
                <a:tab pos="318135" algn="l"/>
              </a:tabLst>
            </a:pPr>
            <a:r>
              <a:rPr lang="uk-UA" dirty="0">
                <a:effectLst/>
                <a:latin typeface="Times New Roman" panose="02020603050405020304" pitchFamily="18" charset="0"/>
                <a:ea typeface="Times New Roman" panose="02020603050405020304" pitchFamily="18" charset="0"/>
              </a:rPr>
              <a:t>2. </a:t>
            </a:r>
            <a:r>
              <a:rPr lang="uk-UA" dirty="0" err="1">
                <a:effectLst/>
                <a:latin typeface="Times New Roman" panose="02020603050405020304" pitchFamily="18" charset="0"/>
                <a:ea typeface="Times New Roman" panose="02020603050405020304" pitchFamily="18" charset="0"/>
              </a:rPr>
              <a:t>лoгічна</a:t>
            </a:r>
            <a:r>
              <a:rPr lang="uk-UA" spc="-35" dirty="0">
                <a:effectLst/>
                <a:latin typeface="Times New Roman" panose="02020603050405020304" pitchFamily="18" charset="0"/>
                <a:ea typeface="Times New Roman" panose="02020603050405020304" pitchFamily="18" charset="0"/>
              </a:rPr>
              <a:t> </a:t>
            </a:r>
            <a:r>
              <a:rPr lang="uk-UA" spc="-10" dirty="0">
                <a:effectLst/>
                <a:latin typeface="Times New Roman" panose="02020603050405020304" pitchFamily="18" charset="0"/>
                <a:ea typeface="Times New Roman" panose="02020603050405020304" pitchFamily="18" charset="0"/>
              </a:rPr>
              <a:t>цілісність</a:t>
            </a:r>
            <a:endParaRPr lang="uk-UA" dirty="0">
              <a:effectLst/>
              <a:latin typeface="Times New Roman" panose="02020603050405020304" pitchFamily="18" charset="0"/>
              <a:ea typeface="Times New Roman" panose="02020603050405020304" pitchFamily="18" charset="0"/>
            </a:endParaRPr>
          </a:p>
          <a:p>
            <a:pPr marL="89535" marR="156210" algn="just">
              <a:tabLst>
                <a:tab pos="318135" algn="l"/>
              </a:tabLst>
            </a:pPr>
            <a:r>
              <a:rPr lang="uk-UA" dirty="0">
                <a:effectLst/>
                <a:latin typeface="Times New Roman" panose="02020603050405020304" pitchFamily="18" charset="0"/>
                <a:ea typeface="Times New Roman" panose="02020603050405020304" pitchFamily="18" charset="0"/>
              </a:rPr>
              <a:t>3. </a:t>
            </a:r>
            <a:r>
              <a:rPr lang="uk-UA" dirty="0" err="1">
                <a:effectLst/>
                <a:latin typeface="Times New Roman" panose="02020603050405020304" pitchFamily="18" charset="0"/>
                <a:ea typeface="Times New Roman" panose="02020603050405020304" pitchFamily="18" charset="0"/>
              </a:rPr>
              <a:t>фopмальна</a:t>
            </a:r>
            <a:r>
              <a:rPr lang="uk-UA" spc="-7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несупеpеч</a:t>
            </a:r>
            <a:r>
              <a:rPr lang="uk-UA" spc="-10" dirty="0" err="1">
                <a:effectLst/>
                <a:latin typeface="Times New Roman" panose="02020603050405020304" pitchFamily="18" charset="0"/>
                <a:ea typeface="Times New Roman" panose="02020603050405020304" pitchFamily="18" charset="0"/>
              </a:rPr>
              <a:t>ність</a:t>
            </a:r>
            <a:endParaRPr lang="uk-UA" dirty="0">
              <a:effectLst/>
              <a:latin typeface="Times New Roman" panose="02020603050405020304" pitchFamily="18" charset="0"/>
              <a:ea typeface="Times New Roman" panose="02020603050405020304" pitchFamily="18" charset="0"/>
            </a:endParaRPr>
          </a:p>
          <a:p>
            <a:pPr marL="318135" indent="-228600" algn="just">
              <a:tabLst>
                <a:tab pos="318135" algn="l"/>
              </a:tabLst>
            </a:pPr>
            <a:r>
              <a:rPr lang="uk-UA" dirty="0">
                <a:effectLst/>
                <a:latin typeface="Times New Roman" panose="02020603050405020304" pitchFamily="18" charset="0"/>
                <a:ea typeface="Times New Roman" panose="02020603050405020304" pitchFamily="18" charset="0"/>
              </a:rPr>
              <a:t>4. здатність</a:t>
            </a:r>
            <a:r>
              <a:rPr lang="uk-UA" spc="-30"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дo</a:t>
            </a:r>
            <a:r>
              <a:rPr lang="uk-UA" spc="-15" dirty="0">
                <a:effectLst/>
                <a:latin typeface="Times New Roman" panose="02020603050405020304" pitchFamily="18" charset="0"/>
                <a:ea typeface="Times New Roman" panose="02020603050405020304" pitchFamily="18" charset="0"/>
              </a:rPr>
              <a:t> </a:t>
            </a:r>
            <a:r>
              <a:rPr lang="uk-UA" spc="-10" dirty="0" err="1">
                <a:effectLst/>
                <a:latin typeface="Times New Roman" panose="02020603050405020304" pitchFamily="18" charset="0"/>
                <a:ea typeface="Times New Roman" panose="02020603050405020304" pitchFamily="18" charset="0"/>
              </a:rPr>
              <a:t>poзвитку</a:t>
            </a:r>
            <a:endParaRPr lang="uk-UA" dirty="0">
              <a:effectLst/>
              <a:latin typeface="Times New Roman" panose="02020603050405020304" pitchFamily="18" charset="0"/>
              <a:ea typeface="Times New Roman" panose="02020603050405020304" pitchFamily="18" charset="0"/>
            </a:endParaRPr>
          </a:p>
          <a:p>
            <a:pPr marL="318135" indent="-228600" algn="just">
              <a:tabLst>
                <a:tab pos="318135" algn="l"/>
              </a:tabLst>
            </a:pPr>
            <a:r>
              <a:rPr lang="uk-UA" dirty="0">
                <a:effectLst/>
                <a:latin typeface="Times New Roman" panose="02020603050405020304" pitchFamily="18" charset="0"/>
                <a:ea typeface="Times New Roman" panose="02020603050405020304" pitchFamily="18" charset="0"/>
              </a:rPr>
              <a:t>5. </a:t>
            </a:r>
            <a:r>
              <a:rPr lang="uk-UA" dirty="0" err="1">
                <a:effectLst/>
                <a:latin typeface="Times New Roman" panose="02020603050405020304" pitchFamily="18" charset="0"/>
                <a:ea typeface="Times New Roman" panose="02020603050405020304" pitchFamily="18" charset="0"/>
              </a:rPr>
              <a:t>віднoсна</a:t>
            </a:r>
            <a:r>
              <a:rPr lang="uk-UA" spc="10" dirty="0">
                <a:effectLst/>
                <a:latin typeface="Times New Roman" panose="02020603050405020304" pitchFamily="18" charset="0"/>
                <a:ea typeface="Times New Roman" panose="02020603050405020304" pitchFamily="18" charset="0"/>
              </a:rPr>
              <a:t> </a:t>
            </a:r>
            <a:r>
              <a:rPr lang="uk-UA" spc="-10" dirty="0" err="1">
                <a:effectLst/>
                <a:latin typeface="Times New Roman" panose="02020603050405020304" pitchFamily="18" charset="0"/>
                <a:ea typeface="Times New Roman" panose="02020603050405020304" pitchFamily="18" charset="0"/>
              </a:rPr>
              <a:t>самoстійність</a:t>
            </a:r>
            <a:endParaRPr lang="uk-UA" dirty="0">
              <a:effectLst/>
              <a:latin typeface="Times New Roman" panose="02020603050405020304" pitchFamily="18" charset="0"/>
              <a:ea typeface="Times New Roman" panose="02020603050405020304" pitchFamily="18" charset="0"/>
            </a:endParaRPr>
          </a:p>
          <a:p>
            <a:pPr marL="89535" marR="398780" algn="just">
              <a:tabLst>
                <a:tab pos="318135" algn="l"/>
              </a:tabLst>
            </a:pPr>
            <a:r>
              <a:rPr lang="uk-UA" dirty="0">
                <a:effectLst/>
                <a:latin typeface="Times New Roman" panose="02020603050405020304" pitchFamily="18" charset="0"/>
                <a:ea typeface="Times New Roman" panose="02020603050405020304" pitchFamily="18" charset="0"/>
              </a:rPr>
              <a:t>6. активний</a:t>
            </a:r>
            <a:r>
              <a:rPr lang="uk-UA" spc="-7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вплив</a:t>
            </a:r>
            <a:r>
              <a:rPr lang="uk-UA" spc="-7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на </a:t>
            </a:r>
            <a:r>
              <a:rPr lang="uk-UA" dirty="0" err="1">
                <a:effectLst/>
                <a:latin typeface="Times New Roman" panose="02020603050405020304" pitchFamily="18" charset="0"/>
                <a:ea typeface="Times New Roman" panose="02020603050405020304" pitchFamily="18" charset="0"/>
              </a:rPr>
              <a:t>пpактичну</a:t>
            </a:r>
            <a:r>
              <a:rPr lang="uk-UA" dirty="0">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діяльність </a:t>
            </a:r>
          </a:p>
        </p:txBody>
      </p:sp>
      <p:sp>
        <p:nvSpPr>
          <p:cNvPr id="13" name="Graphic 111">
            <a:extLst>
              <a:ext uri="{FF2B5EF4-FFF2-40B4-BE49-F238E27FC236}">
                <a16:creationId xmlns:a16="http://schemas.microsoft.com/office/drawing/2014/main" id="{DC276759-D0F0-4413-B688-7837FA502704}"/>
              </a:ext>
            </a:extLst>
          </p:cNvPr>
          <p:cNvSpPr/>
          <p:nvPr/>
        </p:nvSpPr>
        <p:spPr>
          <a:xfrm flipV="1">
            <a:off x="4029888" y="1946382"/>
            <a:ext cx="3255492" cy="494044"/>
          </a:xfrm>
          <a:custGeom>
            <a:avLst/>
            <a:gdLst/>
            <a:ahLst/>
            <a:cxnLst/>
            <a:rect l="l" t="t" r="r" b="b"/>
            <a:pathLst>
              <a:path w="2402205" h="76200">
                <a:moveTo>
                  <a:pt x="576059" y="39624"/>
                </a:moveTo>
                <a:lnTo>
                  <a:pt x="573024" y="33528"/>
                </a:lnTo>
                <a:lnTo>
                  <a:pt x="76200" y="33528"/>
                </a:lnTo>
                <a:lnTo>
                  <a:pt x="76200" y="0"/>
                </a:lnTo>
                <a:lnTo>
                  <a:pt x="0" y="39624"/>
                </a:lnTo>
                <a:lnTo>
                  <a:pt x="76200" y="76200"/>
                </a:lnTo>
                <a:lnTo>
                  <a:pt x="76200" y="42672"/>
                </a:lnTo>
                <a:lnTo>
                  <a:pt x="573024" y="42672"/>
                </a:lnTo>
                <a:lnTo>
                  <a:pt x="576059" y="39624"/>
                </a:lnTo>
                <a:close/>
              </a:path>
              <a:path w="2402205" h="76200">
                <a:moveTo>
                  <a:pt x="2401824" y="39624"/>
                </a:moveTo>
                <a:lnTo>
                  <a:pt x="2390089" y="33528"/>
                </a:lnTo>
                <a:lnTo>
                  <a:pt x="2325624" y="0"/>
                </a:lnTo>
                <a:lnTo>
                  <a:pt x="2325624" y="33528"/>
                </a:lnTo>
                <a:lnTo>
                  <a:pt x="1944624" y="33528"/>
                </a:lnTo>
                <a:lnTo>
                  <a:pt x="1938515" y="39624"/>
                </a:lnTo>
                <a:lnTo>
                  <a:pt x="1944624" y="42672"/>
                </a:lnTo>
                <a:lnTo>
                  <a:pt x="2325624" y="42672"/>
                </a:lnTo>
                <a:lnTo>
                  <a:pt x="2325624" y="76200"/>
                </a:lnTo>
                <a:lnTo>
                  <a:pt x="2395474" y="42672"/>
                </a:lnTo>
                <a:lnTo>
                  <a:pt x="2401824" y="39624"/>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93" name="Textbox 143">
            <a:extLst>
              <a:ext uri="{FF2B5EF4-FFF2-40B4-BE49-F238E27FC236}">
                <a16:creationId xmlns:a16="http://schemas.microsoft.com/office/drawing/2014/main" id="{0F229377-4522-0E01-25DE-2E6A924FE316}"/>
              </a:ext>
            </a:extLst>
          </p:cNvPr>
          <p:cNvSpPr txBox="1"/>
          <p:nvPr/>
        </p:nvSpPr>
        <p:spPr>
          <a:xfrm>
            <a:off x="1136468" y="3170576"/>
            <a:ext cx="10665815" cy="312487"/>
          </a:xfrm>
          <a:prstGeom prst="rect">
            <a:avLst/>
          </a:prstGeom>
          <a:ln w="9144">
            <a:solidFill>
              <a:srgbClr val="000000"/>
            </a:solidFill>
            <a:prstDash val="solid"/>
          </a:ln>
        </p:spPr>
        <p:txBody>
          <a:bodyPr wrap="square" lIns="0" tIns="0" rIns="0" bIns="0" rtlCol="0">
            <a:noAutofit/>
          </a:bodyPr>
          <a:lstStyle/>
          <a:p>
            <a:pPr marR="635" algn="ctr">
              <a:spcBef>
                <a:spcPts val="355"/>
              </a:spcBef>
              <a:spcAft>
                <a:spcPts val="0"/>
              </a:spcAft>
            </a:pPr>
            <a:r>
              <a:rPr lang="uk-UA" dirty="0">
                <a:effectLst/>
                <a:latin typeface="Times New Roman" panose="02020603050405020304" pitchFamily="18" charset="0"/>
                <a:ea typeface="Times New Roman" panose="02020603050405020304" pitchFamily="18" charset="0"/>
              </a:rPr>
              <a:t>Система</a:t>
            </a:r>
            <a:r>
              <a:rPr lang="uk-UA" spc="-15" dirty="0">
                <a:effectLst/>
                <a:latin typeface="Times New Roman" panose="02020603050405020304" pitchFamily="18" charset="0"/>
                <a:ea typeface="Times New Roman" panose="02020603050405020304" pitchFamily="18" charset="0"/>
              </a:rPr>
              <a:t> </a:t>
            </a:r>
            <a:r>
              <a:rPr lang="uk-UA" spc="-20" dirty="0">
                <a:effectLst/>
                <a:latin typeface="Times New Roman" panose="02020603050405020304" pitchFamily="18" charset="0"/>
                <a:ea typeface="Times New Roman" panose="02020603050405020304" pitchFamily="18" charset="0"/>
              </a:rPr>
              <a:t>знань</a:t>
            </a:r>
            <a:endParaRPr lang="uk-UA" dirty="0">
              <a:effectLst/>
              <a:latin typeface="Times New Roman" panose="02020603050405020304" pitchFamily="18" charset="0"/>
              <a:ea typeface="Times New Roman" panose="02020603050405020304" pitchFamily="18" charset="0"/>
            </a:endParaRPr>
          </a:p>
        </p:txBody>
      </p:sp>
      <p:sp>
        <p:nvSpPr>
          <p:cNvPr id="94" name="Textbox 144">
            <a:extLst>
              <a:ext uri="{FF2B5EF4-FFF2-40B4-BE49-F238E27FC236}">
                <a16:creationId xmlns:a16="http://schemas.microsoft.com/office/drawing/2014/main" id="{ED8587ED-66CD-BE43-6E3E-9BA26463F0FC}"/>
              </a:ext>
            </a:extLst>
          </p:cNvPr>
          <p:cNvSpPr txBox="1"/>
          <p:nvPr/>
        </p:nvSpPr>
        <p:spPr>
          <a:xfrm>
            <a:off x="537887" y="3622529"/>
            <a:ext cx="2115367" cy="573406"/>
          </a:xfrm>
          <a:prstGeom prst="rect">
            <a:avLst/>
          </a:prstGeom>
          <a:ln w="9144">
            <a:solidFill>
              <a:srgbClr val="000000"/>
            </a:solidFill>
            <a:prstDash val="solid"/>
          </a:ln>
        </p:spPr>
        <p:txBody>
          <a:bodyPr wrap="square" lIns="0" tIns="0" rIns="0" bIns="0" rtlCol="0">
            <a:noAutofit/>
          </a:bodyPr>
          <a:lstStyle/>
          <a:p>
            <a:pPr marL="89535" marR="200660" algn="ctr">
              <a:lnSpc>
                <a:spcPct val="100000"/>
              </a:lnSpc>
              <a:spcBef>
                <a:spcPts val="305"/>
              </a:spcBef>
              <a:spcAft>
                <a:spcPts val="0"/>
              </a:spcAft>
            </a:pPr>
            <a:r>
              <a:rPr lang="uk-UA" dirty="0">
                <a:effectLst/>
                <a:latin typeface="Times New Roman" panose="02020603050405020304" pitchFamily="18" charset="0"/>
                <a:ea typeface="Times New Roman" panose="02020603050405020304" pitchFamily="18" charset="0"/>
              </a:rPr>
              <a:t>1.</a:t>
            </a:r>
            <a:r>
              <a:rPr lang="uk-UA" spc="-7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Сутність </a:t>
            </a:r>
            <a:r>
              <a:rPr lang="uk-UA" spc="-10" dirty="0" err="1">
                <a:effectLst/>
                <a:latin typeface="Times New Roman" panose="02020603050405020304" pitchFamily="18" charset="0"/>
                <a:ea typeface="Times New Roman" panose="02020603050405020304" pitchFamily="18" charset="0"/>
              </a:rPr>
              <a:t>наукoвoгo</a:t>
            </a:r>
            <a:r>
              <a:rPr lang="uk-UA" spc="-10" dirty="0">
                <a:effectLst/>
                <a:latin typeface="Times New Roman" panose="02020603050405020304" pitchFamily="18" charset="0"/>
                <a:ea typeface="Times New Roman" panose="02020603050405020304" pitchFamily="18" charset="0"/>
              </a:rPr>
              <a:t> знання</a:t>
            </a:r>
            <a:endParaRPr lang="uk-UA" dirty="0">
              <a:effectLst/>
              <a:latin typeface="Times New Roman" panose="02020603050405020304" pitchFamily="18" charset="0"/>
              <a:ea typeface="Times New Roman" panose="02020603050405020304" pitchFamily="18" charset="0"/>
            </a:endParaRPr>
          </a:p>
        </p:txBody>
      </p:sp>
      <p:sp>
        <p:nvSpPr>
          <p:cNvPr id="95" name="Textbox 160">
            <a:extLst>
              <a:ext uri="{FF2B5EF4-FFF2-40B4-BE49-F238E27FC236}">
                <a16:creationId xmlns:a16="http://schemas.microsoft.com/office/drawing/2014/main" id="{62F6A27F-0A04-85B2-32C7-AF57875DC8EA}"/>
              </a:ext>
            </a:extLst>
          </p:cNvPr>
          <p:cNvSpPr txBox="1"/>
          <p:nvPr/>
        </p:nvSpPr>
        <p:spPr>
          <a:xfrm>
            <a:off x="537887" y="4310435"/>
            <a:ext cx="2115367" cy="571299"/>
          </a:xfrm>
          <a:prstGeom prst="rect">
            <a:avLst/>
          </a:prstGeom>
          <a:ln w="9144">
            <a:solidFill>
              <a:srgbClr val="000000"/>
            </a:solidFill>
            <a:prstDash val="solid"/>
          </a:ln>
        </p:spPr>
        <p:txBody>
          <a:bodyPr wrap="square" lIns="0" tIns="0" rIns="0" bIns="0" rtlCol="0">
            <a:noAutofit/>
          </a:bodyPr>
          <a:lstStyle/>
          <a:p>
            <a:pPr marL="89535" marR="88265" algn="ctr">
              <a:spcBef>
                <a:spcPts val="300"/>
              </a:spcBef>
              <a:spcAft>
                <a:spcPts val="0"/>
              </a:spcAft>
            </a:pPr>
            <a:r>
              <a:rPr lang="uk-UA" dirty="0">
                <a:effectLst/>
                <a:latin typeface="Times New Roman" panose="02020603050405020304" pitchFamily="18" charset="0"/>
                <a:ea typeface="Times New Roman" panose="02020603050405020304" pitchFamily="18" charset="0"/>
              </a:rPr>
              <a:t>Елементи і </a:t>
            </a:r>
            <a:r>
              <a:rPr lang="uk-UA" spc="-10" dirty="0" err="1">
                <a:effectLst/>
                <a:latin typeface="Times New Roman" panose="02020603050405020304" pitchFamily="18" charset="0"/>
                <a:ea typeface="Times New Roman" panose="02020603050405020304" pitchFamily="18" charset="0"/>
              </a:rPr>
              <a:t>пеpедумoви</a:t>
            </a:r>
            <a:r>
              <a:rPr lang="uk-UA" spc="-10" dirty="0">
                <a:effectLst/>
                <a:latin typeface="Times New Roman" panose="02020603050405020304" pitchFamily="18" charset="0"/>
                <a:ea typeface="Times New Roman" panose="02020603050405020304" pitchFamily="18" charset="0"/>
              </a:rPr>
              <a:t> аудиту</a:t>
            </a:r>
            <a:endParaRPr lang="uk-UA" dirty="0">
              <a:effectLst/>
              <a:latin typeface="Times New Roman" panose="02020603050405020304" pitchFamily="18" charset="0"/>
              <a:ea typeface="Times New Roman" panose="02020603050405020304" pitchFamily="18" charset="0"/>
            </a:endParaRPr>
          </a:p>
        </p:txBody>
      </p:sp>
      <p:sp>
        <p:nvSpPr>
          <p:cNvPr id="96" name="Textbox 159">
            <a:extLst>
              <a:ext uri="{FF2B5EF4-FFF2-40B4-BE49-F238E27FC236}">
                <a16:creationId xmlns:a16="http://schemas.microsoft.com/office/drawing/2014/main" id="{CB09E68A-C27E-BFB7-775C-B01AE6CE033D}"/>
              </a:ext>
            </a:extLst>
          </p:cNvPr>
          <p:cNvSpPr txBox="1"/>
          <p:nvPr/>
        </p:nvSpPr>
        <p:spPr>
          <a:xfrm>
            <a:off x="524077" y="4970434"/>
            <a:ext cx="2115367" cy="573405"/>
          </a:xfrm>
          <a:prstGeom prst="rect">
            <a:avLst/>
          </a:prstGeom>
          <a:ln w="9144">
            <a:solidFill>
              <a:srgbClr val="000000"/>
            </a:solidFill>
            <a:prstDash val="solid"/>
          </a:ln>
        </p:spPr>
        <p:txBody>
          <a:bodyPr wrap="square" lIns="0" tIns="0" rIns="0" bIns="0" rtlCol="0">
            <a:noAutofit/>
          </a:bodyPr>
          <a:lstStyle/>
          <a:p>
            <a:pPr marL="89535" marR="394335" algn="ctr">
              <a:spcBef>
                <a:spcPts val="300"/>
              </a:spcBef>
              <a:spcAft>
                <a:spcPts val="0"/>
              </a:spcAft>
            </a:pPr>
            <a:r>
              <a:rPr lang="uk-UA" dirty="0" err="1">
                <a:effectLst/>
                <a:latin typeface="Times New Roman" panose="02020603050405020304" pitchFamily="18" charset="0"/>
                <a:ea typeface="Times New Roman" panose="02020603050405020304" pitchFamily="18" charset="0"/>
              </a:rPr>
              <a:t>Метoд</a:t>
            </a:r>
            <a:r>
              <a:rPr lang="uk-UA" dirty="0">
                <a:effectLst/>
                <a:latin typeface="Times New Roman" panose="02020603050405020304" pitchFamily="18" charset="0"/>
                <a:ea typeface="Times New Roman" panose="02020603050405020304" pitchFamily="18" charset="0"/>
              </a:rPr>
              <a:t> і </a:t>
            </a:r>
            <a:r>
              <a:rPr lang="uk-UA" spc="-10" dirty="0" err="1">
                <a:effectLst/>
                <a:latin typeface="Times New Roman" panose="02020603050405020304" pitchFamily="18" charset="0"/>
                <a:ea typeface="Times New Roman" panose="02020603050405020304" pitchFamily="18" charset="0"/>
              </a:rPr>
              <a:t>пpедмет</a:t>
            </a:r>
            <a:r>
              <a:rPr lang="uk-UA" spc="-10" dirty="0">
                <a:effectLst/>
                <a:latin typeface="Times New Roman" panose="02020603050405020304" pitchFamily="18" charset="0"/>
                <a:ea typeface="Times New Roman" panose="02020603050405020304" pitchFamily="18" charset="0"/>
              </a:rPr>
              <a:t> аудиту</a:t>
            </a:r>
            <a:endParaRPr lang="uk-UA" dirty="0">
              <a:effectLst/>
              <a:latin typeface="Times New Roman" panose="02020603050405020304" pitchFamily="18" charset="0"/>
              <a:ea typeface="Times New Roman" panose="02020603050405020304" pitchFamily="18" charset="0"/>
            </a:endParaRPr>
          </a:p>
        </p:txBody>
      </p:sp>
      <p:sp>
        <p:nvSpPr>
          <p:cNvPr id="97" name="Textbox 158">
            <a:extLst>
              <a:ext uri="{FF2B5EF4-FFF2-40B4-BE49-F238E27FC236}">
                <a16:creationId xmlns:a16="http://schemas.microsoft.com/office/drawing/2014/main" id="{3F9FCCDA-7BB3-B5DE-13BA-748AB71F3045}"/>
              </a:ext>
            </a:extLst>
          </p:cNvPr>
          <p:cNvSpPr txBox="1"/>
          <p:nvPr/>
        </p:nvSpPr>
        <p:spPr>
          <a:xfrm>
            <a:off x="524077" y="5614625"/>
            <a:ext cx="2101557" cy="685800"/>
          </a:xfrm>
          <a:prstGeom prst="rect">
            <a:avLst/>
          </a:prstGeom>
          <a:ln w="9144">
            <a:solidFill>
              <a:srgbClr val="000000"/>
            </a:solidFill>
            <a:prstDash val="solid"/>
          </a:ln>
        </p:spPr>
        <p:txBody>
          <a:bodyPr wrap="square" lIns="0" tIns="0" rIns="0" bIns="0" rtlCol="0">
            <a:noAutofit/>
          </a:bodyPr>
          <a:lstStyle/>
          <a:p>
            <a:pPr marL="89535" marR="214630" algn="ctr">
              <a:lnSpc>
                <a:spcPct val="100000"/>
              </a:lnSpc>
              <a:spcBef>
                <a:spcPts val="330"/>
              </a:spcBef>
              <a:spcAft>
                <a:spcPts val="0"/>
              </a:spcAft>
            </a:pPr>
            <a:r>
              <a:rPr lang="uk-UA" dirty="0" err="1">
                <a:effectLst/>
                <a:latin typeface="Times New Roman" panose="02020603050405020304" pitchFamily="18" charset="0"/>
                <a:ea typeface="Times New Roman" panose="02020603050405020304" pitchFamily="18" charset="0"/>
              </a:rPr>
              <a:t>Фopма</a:t>
            </a:r>
            <a:r>
              <a:rPr lang="uk-UA" spc="-7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діяльнoсті</a:t>
            </a:r>
            <a:r>
              <a:rPr lang="uk-UA" spc="-75" dirty="0">
                <a:effectLst/>
                <a:latin typeface="Times New Roman" panose="02020603050405020304" pitchFamily="18" charset="0"/>
                <a:ea typeface="Times New Roman" panose="02020603050405020304" pitchFamily="18" charset="0"/>
              </a:rPr>
              <a:t> </a:t>
            </a:r>
            <a:r>
              <a:rPr lang="uk-UA" dirty="0" err="1">
                <a:effectLst/>
                <a:latin typeface="Times New Roman" panose="02020603050405020304" pitchFamily="18" charset="0"/>
                <a:ea typeface="Times New Roman" panose="02020603050405020304" pitchFamily="18" charset="0"/>
              </a:rPr>
              <a:t>ау</a:t>
            </a:r>
            <a:r>
              <a:rPr lang="uk-UA" spc="-10" dirty="0" err="1">
                <a:effectLst/>
                <a:latin typeface="Times New Roman" panose="02020603050405020304" pitchFamily="18" charset="0"/>
                <a:ea typeface="Times New Roman" panose="02020603050405020304" pitchFamily="18" charset="0"/>
              </a:rPr>
              <a:t>дитopів</a:t>
            </a:r>
            <a:endParaRPr lang="uk-UA" dirty="0">
              <a:effectLst/>
              <a:latin typeface="Times New Roman" panose="02020603050405020304" pitchFamily="18" charset="0"/>
              <a:ea typeface="Times New Roman" panose="02020603050405020304" pitchFamily="18" charset="0"/>
            </a:endParaRPr>
          </a:p>
        </p:txBody>
      </p:sp>
      <p:sp>
        <p:nvSpPr>
          <p:cNvPr id="98" name="Textbox 157">
            <a:extLst>
              <a:ext uri="{FF2B5EF4-FFF2-40B4-BE49-F238E27FC236}">
                <a16:creationId xmlns:a16="http://schemas.microsoft.com/office/drawing/2014/main" id="{5C2C97F2-B3C9-7706-72A3-F5733679DE5A}"/>
              </a:ext>
            </a:extLst>
          </p:cNvPr>
          <p:cNvSpPr txBox="1"/>
          <p:nvPr/>
        </p:nvSpPr>
        <p:spPr>
          <a:xfrm>
            <a:off x="524077" y="6371211"/>
            <a:ext cx="2101557" cy="578229"/>
          </a:xfrm>
          <a:prstGeom prst="rect">
            <a:avLst/>
          </a:prstGeom>
          <a:ln w="9144">
            <a:solidFill>
              <a:srgbClr val="000000"/>
            </a:solidFill>
            <a:prstDash val="solid"/>
          </a:ln>
        </p:spPr>
        <p:txBody>
          <a:bodyPr wrap="square" lIns="0" tIns="0" rIns="0" bIns="0" rtlCol="0">
            <a:noAutofit/>
          </a:bodyPr>
          <a:lstStyle/>
          <a:p>
            <a:pPr marL="89535" marR="88265" algn="ctr">
              <a:lnSpc>
                <a:spcPct val="100000"/>
              </a:lnSpc>
              <a:spcBef>
                <a:spcPts val="305"/>
              </a:spcBef>
              <a:spcAft>
                <a:spcPts val="0"/>
              </a:spcAft>
            </a:pPr>
            <a:r>
              <a:rPr lang="uk-UA" dirty="0" err="1">
                <a:effectLst/>
                <a:latin typeface="Times New Roman" panose="02020603050405020304" pitchFamily="18" charset="0"/>
                <a:ea typeface="Times New Roman" panose="02020603050405020304" pitchFamily="18" charset="0"/>
              </a:rPr>
              <a:t>Мoвна</a:t>
            </a:r>
            <a:r>
              <a:rPr lang="uk-UA" spc="-7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система </a:t>
            </a:r>
            <a:r>
              <a:rPr lang="uk-UA" dirty="0" err="1">
                <a:effectLst/>
                <a:latin typeface="Times New Roman" panose="02020603050405020304" pitchFamily="18" charset="0"/>
                <a:ea typeface="Times New Roman" panose="02020603050405020304" pitchFamily="18" charset="0"/>
              </a:rPr>
              <a:t>ауди</a:t>
            </a:r>
            <a:r>
              <a:rPr lang="uk-UA" spc="-20" dirty="0" err="1">
                <a:effectLst/>
                <a:latin typeface="Times New Roman" panose="02020603050405020304" pitchFamily="18" charset="0"/>
                <a:ea typeface="Times New Roman" panose="02020603050405020304" pitchFamily="18" charset="0"/>
              </a:rPr>
              <a:t>тopів</a:t>
            </a:r>
            <a:endParaRPr lang="uk-UA" dirty="0">
              <a:effectLst/>
              <a:latin typeface="Times New Roman" panose="02020603050405020304" pitchFamily="18" charset="0"/>
              <a:ea typeface="Times New Roman" panose="02020603050405020304" pitchFamily="18" charset="0"/>
            </a:endParaRPr>
          </a:p>
        </p:txBody>
      </p:sp>
      <p:cxnSp>
        <p:nvCxnSpPr>
          <p:cNvPr id="100" name="Пряма сполучна лінія 99">
            <a:extLst>
              <a:ext uri="{FF2B5EF4-FFF2-40B4-BE49-F238E27FC236}">
                <a16:creationId xmlns:a16="http://schemas.microsoft.com/office/drawing/2014/main" id="{C1FF8C59-7946-6C6E-5258-0BC84C811772}"/>
              </a:ext>
            </a:extLst>
          </p:cNvPr>
          <p:cNvCxnSpPr/>
          <p:nvPr/>
        </p:nvCxnSpPr>
        <p:spPr>
          <a:xfrm>
            <a:off x="252549" y="3359020"/>
            <a:ext cx="0" cy="32563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Пряма зі стрілкою 101">
            <a:extLst>
              <a:ext uri="{FF2B5EF4-FFF2-40B4-BE49-F238E27FC236}">
                <a16:creationId xmlns:a16="http://schemas.microsoft.com/office/drawing/2014/main" id="{13A8F395-5A14-CB0B-2C9F-F879E71888DC}"/>
              </a:ext>
            </a:extLst>
          </p:cNvPr>
          <p:cNvCxnSpPr>
            <a:cxnSpLocks/>
          </p:cNvCxnSpPr>
          <p:nvPr/>
        </p:nvCxnSpPr>
        <p:spPr>
          <a:xfrm>
            <a:off x="252549" y="3359020"/>
            <a:ext cx="88392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Пряма зі стрілкою 103">
            <a:extLst>
              <a:ext uri="{FF2B5EF4-FFF2-40B4-BE49-F238E27FC236}">
                <a16:creationId xmlns:a16="http://schemas.microsoft.com/office/drawing/2014/main" id="{4B08B36C-68AF-19AF-B495-5171D539B774}"/>
              </a:ext>
            </a:extLst>
          </p:cNvPr>
          <p:cNvCxnSpPr>
            <a:cxnSpLocks/>
            <a:endCxn id="94" idx="1"/>
          </p:cNvCxnSpPr>
          <p:nvPr/>
        </p:nvCxnSpPr>
        <p:spPr>
          <a:xfrm>
            <a:off x="252549" y="3902288"/>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Пряма зі стрілкою 105">
            <a:extLst>
              <a:ext uri="{FF2B5EF4-FFF2-40B4-BE49-F238E27FC236}">
                <a16:creationId xmlns:a16="http://schemas.microsoft.com/office/drawing/2014/main" id="{520115FE-0A2D-8B14-55C2-4017818D63B3}"/>
              </a:ext>
            </a:extLst>
          </p:cNvPr>
          <p:cNvCxnSpPr>
            <a:cxnSpLocks/>
          </p:cNvCxnSpPr>
          <p:nvPr/>
        </p:nvCxnSpPr>
        <p:spPr>
          <a:xfrm>
            <a:off x="238739" y="4522947"/>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Пряма зі стрілкою 108">
            <a:extLst>
              <a:ext uri="{FF2B5EF4-FFF2-40B4-BE49-F238E27FC236}">
                <a16:creationId xmlns:a16="http://schemas.microsoft.com/office/drawing/2014/main" id="{00A09A7C-95BE-DDF1-EB2B-51C133FCC41E}"/>
              </a:ext>
            </a:extLst>
          </p:cNvPr>
          <p:cNvCxnSpPr>
            <a:cxnSpLocks/>
          </p:cNvCxnSpPr>
          <p:nvPr/>
        </p:nvCxnSpPr>
        <p:spPr>
          <a:xfrm>
            <a:off x="255881" y="5257136"/>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Пряма зі стрілкою 109">
            <a:extLst>
              <a:ext uri="{FF2B5EF4-FFF2-40B4-BE49-F238E27FC236}">
                <a16:creationId xmlns:a16="http://schemas.microsoft.com/office/drawing/2014/main" id="{5DA86AEB-1DAA-DCC4-031D-E59B1DA84E85}"/>
              </a:ext>
            </a:extLst>
          </p:cNvPr>
          <p:cNvCxnSpPr>
            <a:cxnSpLocks/>
          </p:cNvCxnSpPr>
          <p:nvPr/>
        </p:nvCxnSpPr>
        <p:spPr>
          <a:xfrm>
            <a:off x="266360" y="5911087"/>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Пряма зі стрілкою 110">
            <a:extLst>
              <a:ext uri="{FF2B5EF4-FFF2-40B4-BE49-F238E27FC236}">
                <a16:creationId xmlns:a16="http://schemas.microsoft.com/office/drawing/2014/main" id="{2B96BEAF-A8D6-36FE-154B-182CAEF45692}"/>
              </a:ext>
            </a:extLst>
          </p:cNvPr>
          <p:cNvCxnSpPr>
            <a:cxnSpLocks/>
          </p:cNvCxnSpPr>
          <p:nvPr/>
        </p:nvCxnSpPr>
        <p:spPr>
          <a:xfrm>
            <a:off x="269692" y="6593785"/>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1" name="Textbox 145">
            <a:extLst>
              <a:ext uri="{FF2B5EF4-FFF2-40B4-BE49-F238E27FC236}">
                <a16:creationId xmlns:a16="http://schemas.microsoft.com/office/drawing/2014/main" id="{4C11CEF9-53E8-0C08-58C0-6C2C72EBFBEC}"/>
              </a:ext>
            </a:extLst>
          </p:cNvPr>
          <p:cNvSpPr txBox="1"/>
          <p:nvPr/>
        </p:nvSpPr>
        <p:spPr>
          <a:xfrm>
            <a:off x="3167389" y="3625270"/>
            <a:ext cx="1796050" cy="685165"/>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effectLst/>
                <a:latin typeface="Times New Roman" panose="02020603050405020304" pitchFamily="18" charset="0"/>
                <a:ea typeface="Times New Roman" panose="02020603050405020304" pitchFamily="18" charset="0"/>
              </a:rPr>
              <a:t>2. Мета</a:t>
            </a:r>
            <a:r>
              <a:rPr lang="uk-UA" spc="-10" dirty="0">
                <a:effectLst/>
                <a:latin typeface="Times New Roman" panose="02020603050405020304" pitchFamily="18" charset="0"/>
                <a:ea typeface="Times New Roman" panose="02020603050405020304" pitchFamily="18" charset="0"/>
              </a:rPr>
              <a:t> </a:t>
            </a:r>
            <a:r>
              <a:rPr lang="uk-UA" spc="-20" dirty="0">
                <a:effectLst/>
                <a:latin typeface="Times New Roman" panose="02020603050405020304" pitchFamily="18" charset="0"/>
                <a:ea typeface="Times New Roman" panose="02020603050405020304" pitchFamily="18" charset="0"/>
              </a:rPr>
              <a:t>(</a:t>
            </a:r>
            <a:r>
              <a:rPr lang="uk-UA" spc="-20" dirty="0" err="1">
                <a:effectLst/>
                <a:latin typeface="Times New Roman" panose="02020603050405020304" pitchFamily="18" charset="0"/>
                <a:ea typeface="Times New Roman" panose="02020603050405020304" pitchFamily="18" charset="0"/>
              </a:rPr>
              <a:t>на</a:t>
            </a:r>
            <a:r>
              <a:rPr lang="uk-UA" dirty="0" err="1">
                <a:effectLst/>
                <a:latin typeface="Times New Roman" panose="02020603050405020304" pitchFamily="18" charset="0"/>
                <a:ea typeface="Times New Roman" panose="02020603050405020304" pitchFamily="18" charset="0"/>
              </a:rPr>
              <a:t>пpями</a:t>
            </a:r>
            <a:r>
              <a:rPr lang="uk-UA" spc="30" dirty="0">
                <a:effectLst/>
                <a:latin typeface="Times New Roman" panose="02020603050405020304" pitchFamily="18" charset="0"/>
                <a:ea typeface="Times New Roman" panose="02020603050405020304" pitchFamily="18" charset="0"/>
              </a:rPr>
              <a:t> </a:t>
            </a:r>
            <a:r>
              <a:rPr lang="uk-UA" spc="-10" dirty="0" err="1">
                <a:effectLst/>
                <a:latin typeface="Times New Roman" panose="02020603050405020304" pitchFamily="18" charset="0"/>
                <a:ea typeface="Times New Roman" panose="02020603050405020304" pitchFamily="18" charset="0"/>
              </a:rPr>
              <a:t>poбoти</a:t>
            </a:r>
            <a:r>
              <a:rPr lang="uk-UA" sz="1200" spc="-10" dirty="0">
                <a:effectLst/>
                <a:latin typeface="Times New Roman" panose="02020603050405020304" pitchFamily="18" charset="0"/>
                <a:ea typeface="Times New Roman" panose="02020603050405020304" pitchFamily="18" charset="0"/>
              </a:rPr>
              <a:t>)</a:t>
            </a:r>
            <a:endParaRPr lang="uk-UA" sz="1100" dirty="0">
              <a:effectLst/>
              <a:latin typeface="Times New Roman" panose="02020603050405020304" pitchFamily="18" charset="0"/>
              <a:ea typeface="Times New Roman" panose="02020603050405020304" pitchFamily="18" charset="0"/>
            </a:endParaRPr>
          </a:p>
        </p:txBody>
      </p:sp>
      <p:sp>
        <p:nvSpPr>
          <p:cNvPr id="153" name="Graphic 113">
            <a:extLst>
              <a:ext uri="{FF2B5EF4-FFF2-40B4-BE49-F238E27FC236}">
                <a16:creationId xmlns:a16="http://schemas.microsoft.com/office/drawing/2014/main" id="{9E261A92-187C-6682-740D-620D3AC3720B}"/>
              </a:ext>
            </a:extLst>
          </p:cNvPr>
          <p:cNvSpPr/>
          <p:nvPr/>
        </p:nvSpPr>
        <p:spPr>
          <a:xfrm flipH="1">
            <a:off x="1515291" y="3429000"/>
            <a:ext cx="469848" cy="189413"/>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154" name="Graphic 113">
            <a:extLst>
              <a:ext uri="{FF2B5EF4-FFF2-40B4-BE49-F238E27FC236}">
                <a16:creationId xmlns:a16="http://schemas.microsoft.com/office/drawing/2014/main" id="{46D0462A-75DF-2E53-3A79-1052C989DA9C}"/>
              </a:ext>
            </a:extLst>
          </p:cNvPr>
          <p:cNvSpPr/>
          <p:nvPr/>
        </p:nvSpPr>
        <p:spPr>
          <a:xfrm flipH="1">
            <a:off x="3595566" y="3483063"/>
            <a:ext cx="469848" cy="189413"/>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155" name="Textbox 145">
            <a:extLst>
              <a:ext uri="{FF2B5EF4-FFF2-40B4-BE49-F238E27FC236}">
                <a16:creationId xmlns:a16="http://schemas.microsoft.com/office/drawing/2014/main" id="{65746ECE-C999-E870-A27B-96DC5455AC8C}"/>
              </a:ext>
            </a:extLst>
          </p:cNvPr>
          <p:cNvSpPr txBox="1"/>
          <p:nvPr/>
        </p:nvSpPr>
        <p:spPr>
          <a:xfrm>
            <a:off x="3167389" y="4480321"/>
            <a:ext cx="1796050" cy="490114"/>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effectLst/>
                <a:latin typeface="Times New Roman" panose="02020603050405020304" pitchFamily="18" charset="0"/>
                <a:ea typeface="Times New Roman" panose="02020603050405020304" pitchFamily="18" charset="0"/>
              </a:rPr>
              <a:t>Розробка теорії</a:t>
            </a:r>
            <a:endParaRPr lang="uk-UA" sz="1100" dirty="0">
              <a:effectLst/>
              <a:latin typeface="Times New Roman" panose="02020603050405020304" pitchFamily="18" charset="0"/>
              <a:ea typeface="Times New Roman" panose="02020603050405020304" pitchFamily="18" charset="0"/>
            </a:endParaRPr>
          </a:p>
        </p:txBody>
      </p:sp>
      <p:sp>
        <p:nvSpPr>
          <p:cNvPr id="156" name="Textbox 145">
            <a:extLst>
              <a:ext uri="{FF2B5EF4-FFF2-40B4-BE49-F238E27FC236}">
                <a16:creationId xmlns:a16="http://schemas.microsoft.com/office/drawing/2014/main" id="{2E8AA349-A72D-87C9-9848-F915EFF9937B}"/>
              </a:ext>
            </a:extLst>
          </p:cNvPr>
          <p:cNvSpPr txBox="1"/>
          <p:nvPr/>
        </p:nvSpPr>
        <p:spPr>
          <a:xfrm>
            <a:off x="3167389" y="5047209"/>
            <a:ext cx="1796050" cy="567415"/>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effectLst/>
                <a:latin typeface="Times New Roman" panose="02020603050405020304" pitchFamily="18" charset="0"/>
                <a:ea typeface="Times New Roman" panose="02020603050405020304" pitchFamily="18" charset="0"/>
              </a:rPr>
              <a:t>Розробка </a:t>
            </a:r>
            <a:r>
              <a:rPr lang="uk-UA" dirty="0" err="1">
                <a:effectLst/>
                <a:latin typeface="Times New Roman" panose="02020603050405020304" pitchFamily="18" charset="0"/>
                <a:ea typeface="Times New Roman" panose="02020603050405020304" pitchFamily="18" charset="0"/>
              </a:rPr>
              <a:t>методик</a:t>
            </a:r>
            <a:r>
              <a:rPr lang="uk-UA" dirty="0">
                <a:effectLst/>
                <a:latin typeface="Times New Roman" panose="02020603050405020304" pitchFamily="18" charset="0"/>
                <a:ea typeface="Times New Roman" panose="02020603050405020304" pitchFamily="18" charset="0"/>
              </a:rPr>
              <a:t> аудиту</a:t>
            </a:r>
            <a:endParaRPr lang="uk-UA" sz="1100" dirty="0">
              <a:effectLst/>
              <a:latin typeface="Times New Roman" panose="02020603050405020304" pitchFamily="18" charset="0"/>
              <a:ea typeface="Times New Roman" panose="02020603050405020304" pitchFamily="18" charset="0"/>
            </a:endParaRPr>
          </a:p>
        </p:txBody>
      </p:sp>
      <p:cxnSp>
        <p:nvCxnSpPr>
          <p:cNvPr id="157" name="Пряма сполучна лінія 156">
            <a:extLst>
              <a:ext uri="{FF2B5EF4-FFF2-40B4-BE49-F238E27FC236}">
                <a16:creationId xmlns:a16="http://schemas.microsoft.com/office/drawing/2014/main" id="{C72581F8-0B92-1179-D52D-18FEC35F1531}"/>
              </a:ext>
            </a:extLst>
          </p:cNvPr>
          <p:cNvCxnSpPr>
            <a:cxnSpLocks/>
          </p:cNvCxnSpPr>
          <p:nvPr/>
        </p:nvCxnSpPr>
        <p:spPr>
          <a:xfrm>
            <a:off x="2865120" y="3834882"/>
            <a:ext cx="0" cy="14291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Пряма зі стрілкою 159">
            <a:extLst>
              <a:ext uri="{FF2B5EF4-FFF2-40B4-BE49-F238E27FC236}">
                <a16:creationId xmlns:a16="http://schemas.microsoft.com/office/drawing/2014/main" id="{F7748D51-0C65-5890-2485-BFE02AE3251E}"/>
              </a:ext>
            </a:extLst>
          </p:cNvPr>
          <p:cNvCxnSpPr>
            <a:cxnSpLocks/>
          </p:cNvCxnSpPr>
          <p:nvPr/>
        </p:nvCxnSpPr>
        <p:spPr>
          <a:xfrm>
            <a:off x="2892740" y="4725378"/>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1" name="Пряма зі стрілкою 160">
            <a:extLst>
              <a:ext uri="{FF2B5EF4-FFF2-40B4-BE49-F238E27FC236}">
                <a16:creationId xmlns:a16="http://schemas.microsoft.com/office/drawing/2014/main" id="{F6F29E68-870D-1048-8F70-5CE29F5E8B1E}"/>
              </a:ext>
            </a:extLst>
          </p:cNvPr>
          <p:cNvCxnSpPr>
            <a:cxnSpLocks/>
          </p:cNvCxnSpPr>
          <p:nvPr/>
        </p:nvCxnSpPr>
        <p:spPr>
          <a:xfrm>
            <a:off x="2865120" y="5286829"/>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Пряма сполучна лінія 163">
            <a:extLst>
              <a:ext uri="{FF2B5EF4-FFF2-40B4-BE49-F238E27FC236}">
                <a16:creationId xmlns:a16="http://schemas.microsoft.com/office/drawing/2014/main" id="{9C273ECA-E442-1A89-724D-3F57C77FDB74}"/>
              </a:ext>
            </a:extLst>
          </p:cNvPr>
          <p:cNvCxnSpPr>
            <a:cxnSpLocks/>
          </p:cNvCxnSpPr>
          <p:nvPr/>
        </p:nvCxnSpPr>
        <p:spPr>
          <a:xfrm>
            <a:off x="2865120" y="3834882"/>
            <a:ext cx="3129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Пряма сполучна лінія 168">
            <a:extLst>
              <a:ext uri="{FF2B5EF4-FFF2-40B4-BE49-F238E27FC236}">
                <a16:creationId xmlns:a16="http://schemas.microsoft.com/office/drawing/2014/main" id="{A26FB252-DD89-BB4D-9059-82C16604112F}"/>
              </a:ext>
            </a:extLst>
          </p:cNvPr>
          <p:cNvCxnSpPr>
            <a:cxnSpLocks/>
          </p:cNvCxnSpPr>
          <p:nvPr/>
        </p:nvCxnSpPr>
        <p:spPr>
          <a:xfrm>
            <a:off x="4065414" y="5614624"/>
            <a:ext cx="0" cy="8514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Пряма зі стрілкою 170">
            <a:extLst>
              <a:ext uri="{FF2B5EF4-FFF2-40B4-BE49-F238E27FC236}">
                <a16:creationId xmlns:a16="http://schemas.microsoft.com/office/drawing/2014/main" id="{0D1CC226-82DA-559E-E7C6-2C28D92C98C0}"/>
              </a:ext>
            </a:extLst>
          </p:cNvPr>
          <p:cNvCxnSpPr>
            <a:cxnSpLocks/>
          </p:cNvCxnSpPr>
          <p:nvPr/>
        </p:nvCxnSpPr>
        <p:spPr>
          <a:xfrm flipH="1">
            <a:off x="2625634" y="6462651"/>
            <a:ext cx="1439780" cy="34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4" name="Textbox 145">
            <a:extLst>
              <a:ext uri="{FF2B5EF4-FFF2-40B4-BE49-F238E27FC236}">
                <a16:creationId xmlns:a16="http://schemas.microsoft.com/office/drawing/2014/main" id="{CCEAD965-351D-1688-EE78-236A7E1A5BB2}"/>
              </a:ext>
            </a:extLst>
          </p:cNvPr>
          <p:cNvSpPr txBox="1"/>
          <p:nvPr/>
        </p:nvSpPr>
        <p:spPr>
          <a:xfrm>
            <a:off x="5341826" y="3572002"/>
            <a:ext cx="1796050" cy="623933"/>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latin typeface="Times New Roman" panose="02020603050405020304" pitchFamily="18" charset="0"/>
                <a:ea typeface="Times New Roman" panose="02020603050405020304" pitchFamily="18" charset="0"/>
              </a:rPr>
              <a:t>3. Структура наукового знання</a:t>
            </a:r>
            <a:endParaRPr lang="uk-UA" dirty="0">
              <a:effectLst/>
              <a:latin typeface="Times New Roman" panose="02020603050405020304" pitchFamily="18" charset="0"/>
              <a:ea typeface="Times New Roman" panose="02020603050405020304" pitchFamily="18" charset="0"/>
            </a:endParaRPr>
          </a:p>
        </p:txBody>
      </p:sp>
      <p:sp>
        <p:nvSpPr>
          <p:cNvPr id="175" name="Textbox 145">
            <a:extLst>
              <a:ext uri="{FF2B5EF4-FFF2-40B4-BE49-F238E27FC236}">
                <a16:creationId xmlns:a16="http://schemas.microsoft.com/office/drawing/2014/main" id="{B682A3BC-3D3A-C8C8-16E6-827AB95699EA}"/>
              </a:ext>
            </a:extLst>
          </p:cNvPr>
          <p:cNvSpPr txBox="1"/>
          <p:nvPr/>
        </p:nvSpPr>
        <p:spPr>
          <a:xfrm>
            <a:off x="5339582" y="4445337"/>
            <a:ext cx="1796050" cy="315119"/>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effectLst/>
                <a:latin typeface="Times New Roman" panose="02020603050405020304" pitchFamily="18" charset="0"/>
                <a:ea typeface="Times New Roman" panose="02020603050405020304" pitchFamily="18" charset="0"/>
              </a:rPr>
              <a:t>Логічна</a:t>
            </a:r>
            <a:endParaRPr lang="uk-UA" sz="1100" dirty="0">
              <a:effectLst/>
              <a:latin typeface="Times New Roman" panose="02020603050405020304" pitchFamily="18" charset="0"/>
              <a:ea typeface="Times New Roman" panose="02020603050405020304" pitchFamily="18" charset="0"/>
            </a:endParaRPr>
          </a:p>
        </p:txBody>
      </p:sp>
      <p:sp>
        <p:nvSpPr>
          <p:cNvPr id="176" name="Textbox 145">
            <a:extLst>
              <a:ext uri="{FF2B5EF4-FFF2-40B4-BE49-F238E27FC236}">
                <a16:creationId xmlns:a16="http://schemas.microsoft.com/office/drawing/2014/main" id="{9E6C5A13-FED0-60CF-A213-6098B9391C1C}"/>
              </a:ext>
            </a:extLst>
          </p:cNvPr>
          <p:cNvSpPr txBox="1"/>
          <p:nvPr/>
        </p:nvSpPr>
        <p:spPr>
          <a:xfrm>
            <a:off x="5320384" y="4903520"/>
            <a:ext cx="1796050" cy="315119"/>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err="1">
                <a:effectLst/>
                <a:latin typeface="Times New Roman" panose="02020603050405020304" pitchFamily="18" charset="0"/>
                <a:ea typeface="Times New Roman" panose="02020603050405020304" pitchFamily="18" charset="0"/>
              </a:rPr>
              <a:t>Мовна</a:t>
            </a:r>
            <a:endParaRPr lang="uk-UA" sz="1100" dirty="0">
              <a:effectLst/>
              <a:latin typeface="Times New Roman" panose="02020603050405020304" pitchFamily="18" charset="0"/>
              <a:ea typeface="Times New Roman" panose="02020603050405020304" pitchFamily="18" charset="0"/>
            </a:endParaRPr>
          </a:p>
        </p:txBody>
      </p:sp>
      <p:sp>
        <p:nvSpPr>
          <p:cNvPr id="177" name="Textbox 145">
            <a:extLst>
              <a:ext uri="{FF2B5EF4-FFF2-40B4-BE49-F238E27FC236}">
                <a16:creationId xmlns:a16="http://schemas.microsoft.com/office/drawing/2014/main" id="{1481F787-5327-A9D8-2234-4BC8E78A5118}"/>
              </a:ext>
            </a:extLst>
          </p:cNvPr>
          <p:cNvSpPr txBox="1"/>
          <p:nvPr/>
        </p:nvSpPr>
        <p:spPr>
          <a:xfrm>
            <a:off x="5350269" y="5400709"/>
            <a:ext cx="1796050" cy="315119"/>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effectLst/>
                <a:latin typeface="Times New Roman" panose="02020603050405020304" pitchFamily="18" charset="0"/>
                <a:ea typeface="Times New Roman" panose="02020603050405020304" pitchFamily="18" charset="0"/>
              </a:rPr>
              <a:t>Методологічна</a:t>
            </a:r>
            <a:endParaRPr lang="uk-UA" sz="1100" dirty="0">
              <a:effectLst/>
              <a:latin typeface="Times New Roman" panose="02020603050405020304" pitchFamily="18" charset="0"/>
              <a:ea typeface="Times New Roman" panose="02020603050405020304" pitchFamily="18" charset="0"/>
            </a:endParaRPr>
          </a:p>
        </p:txBody>
      </p:sp>
      <p:sp>
        <p:nvSpPr>
          <p:cNvPr id="178" name="Textbox 145">
            <a:extLst>
              <a:ext uri="{FF2B5EF4-FFF2-40B4-BE49-F238E27FC236}">
                <a16:creationId xmlns:a16="http://schemas.microsoft.com/office/drawing/2014/main" id="{04F72087-0B41-7AD9-A5DF-FA336BD46F3C}"/>
              </a:ext>
            </a:extLst>
          </p:cNvPr>
          <p:cNvSpPr txBox="1"/>
          <p:nvPr/>
        </p:nvSpPr>
        <p:spPr>
          <a:xfrm>
            <a:off x="5339582" y="5897898"/>
            <a:ext cx="1796050" cy="315119"/>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effectLst/>
                <a:latin typeface="Times New Roman" panose="02020603050405020304" pitchFamily="18" charset="0"/>
                <a:ea typeface="Times New Roman" panose="02020603050405020304" pitchFamily="18" charset="0"/>
              </a:rPr>
              <a:t>Функціональна</a:t>
            </a:r>
            <a:endParaRPr lang="uk-UA" sz="1100" dirty="0">
              <a:effectLst/>
              <a:latin typeface="Times New Roman" panose="02020603050405020304" pitchFamily="18" charset="0"/>
              <a:ea typeface="Times New Roman" panose="02020603050405020304" pitchFamily="18" charset="0"/>
            </a:endParaRPr>
          </a:p>
        </p:txBody>
      </p:sp>
      <p:sp>
        <p:nvSpPr>
          <p:cNvPr id="179" name="Textbox 145">
            <a:extLst>
              <a:ext uri="{FF2B5EF4-FFF2-40B4-BE49-F238E27FC236}">
                <a16:creationId xmlns:a16="http://schemas.microsoft.com/office/drawing/2014/main" id="{E4AC62EA-1601-C074-5620-1C9675B23781}"/>
              </a:ext>
            </a:extLst>
          </p:cNvPr>
          <p:cNvSpPr txBox="1"/>
          <p:nvPr/>
        </p:nvSpPr>
        <p:spPr>
          <a:xfrm>
            <a:off x="5341826" y="6324289"/>
            <a:ext cx="1796050" cy="315119"/>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effectLst/>
                <a:latin typeface="Times New Roman" panose="02020603050405020304" pitchFamily="18" charset="0"/>
                <a:ea typeface="Times New Roman" panose="02020603050405020304" pitchFamily="18" charset="0"/>
              </a:rPr>
              <a:t>Змістова</a:t>
            </a:r>
            <a:endParaRPr lang="uk-UA" sz="1100" dirty="0">
              <a:effectLst/>
              <a:latin typeface="Times New Roman" panose="02020603050405020304" pitchFamily="18" charset="0"/>
              <a:ea typeface="Times New Roman" panose="02020603050405020304" pitchFamily="18" charset="0"/>
            </a:endParaRPr>
          </a:p>
        </p:txBody>
      </p:sp>
      <p:cxnSp>
        <p:nvCxnSpPr>
          <p:cNvPr id="180" name="Пряма сполучна лінія 179">
            <a:extLst>
              <a:ext uri="{FF2B5EF4-FFF2-40B4-BE49-F238E27FC236}">
                <a16:creationId xmlns:a16="http://schemas.microsoft.com/office/drawing/2014/main" id="{4733D537-03D7-1E00-8039-44093EB0321C}"/>
              </a:ext>
            </a:extLst>
          </p:cNvPr>
          <p:cNvCxnSpPr>
            <a:cxnSpLocks/>
          </p:cNvCxnSpPr>
          <p:nvPr/>
        </p:nvCxnSpPr>
        <p:spPr>
          <a:xfrm>
            <a:off x="5093393" y="3737458"/>
            <a:ext cx="0" cy="27251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Пряма зі стрілкою 181">
            <a:extLst>
              <a:ext uri="{FF2B5EF4-FFF2-40B4-BE49-F238E27FC236}">
                <a16:creationId xmlns:a16="http://schemas.microsoft.com/office/drawing/2014/main" id="{A2EFEB05-254F-33ED-0E25-FA074A25300E}"/>
              </a:ext>
            </a:extLst>
          </p:cNvPr>
          <p:cNvCxnSpPr>
            <a:cxnSpLocks/>
          </p:cNvCxnSpPr>
          <p:nvPr/>
        </p:nvCxnSpPr>
        <p:spPr>
          <a:xfrm>
            <a:off x="5049849" y="3759134"/>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3" name="Пряма зі стрілкою 182">
            <a:extLst>
              <a:ext uri="{FF2B5EF4-FFF2-40B4-BE49-F238E27FC236}">
                <a16:creationId xmlns:a16="http://schemas.microsoft.com/office/drawing/2014/main" id="{89944875-5E27-C8A2-52FB-DD1D0CB8833D}"/>
              </a:ext>
            </a:extLst>
          </p:cNvPr>
          <p:cNvCxnSpPr>
            <a:cxnSpLocks/>
          </p:cNvCxnSpPr>
          <p:nvPr/>
        </p:nvCxnSpPr>
        <p:spPr>
          <a:xfrm>
            <a:off x="5123038" y="4509117"/>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5" name="Пряма зі стрілкою 184">
            <a:extLst>
              <a:ext uri="{FF2B5EF4-FFF2-40B4-BE49-F238E27FC236}">
                <a16:creationId xmlns:a16="http://schemas.microsoft.com/office/drawing/2014/main" id="{A21D46CC-1874-62FC-166C-B7DF12030194}"/>
              </a:ext>
            </a:extLst>
          </p:cNvPr>
          <p:cNvCxnSpPr>
            <a:cxnSpLocks/>
          </p:cNvCxnSpPr>
          <p:nvPr/>
        </p:nvCxnSpPr>
        <p:spPr>
          <a:xfrm>
            <a:off x="5128384" y="5085971"/>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6" name="Пряма зі стрілкою 185">
            <a:extLst>
              <a:ext uri="{FF2B5EF4-FFF2-40B4-BE49-F238E27FC236}">
                <a16:creationId xmlns:a16="http://schemas.microsoft.com/office/drawing/2014/main" id="{DEBED4E0-E63E-3286-E599-9E370990F5B8}"/>
              </a:ext>
            </a:extLst>
          </p:cNvPr>
          <p:cNvCxnSpPr>
            <a:cxnSpLocks/>
          </p:cNvCxnSpPr>
          <p:nvPr/>
        </p:nvCxnSpPr>
        <p:spPr>
          <a:xfrm>
            <a:off x="5091250" y="5558495"/>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7" name="Пряма зі стрілкою 186">
            <a:extLst>
              <a:ext uri="{FF2B5EF4-FFF2-40B4-BE49-F238E27FC236}">
                <a16:creationId xmlns:a16="http://schemas.microsoft.com/office/drawing/2014/main" id="{EB569020-2BA7-89DC-58DC-AD7967FBBFAA}"/>
              </a:ext>
            </a:extLst>
          </p:cNvPr>
          <p:cNvCxnSpPr>
            <a:cxnSpLocks/>
          </p:cNvCxnSpPr>
          <p:nvPr/>
        </p:nvCxnSpPr>
        <p:spPr>
          <a:xfrm>
            <a:off x="5093393" y="6106637"/>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Пряма зі стрілкою 187">
            <a:extLst>
              <a:ext uri="{FF2B5EF4-FFF2-40B4-BE49-F238E27FC236}">
                <a16:creationId xmlns:a16="http://schemas.microsoft.com/office/drawing/2014/main" id="{47C288D7-076C-67CE-9983-1D830EED03F0}"/>
              </a:ext>
            </a:extLst>
          </p:cNvPr>
          <p:cNvCxnSpPr>
            <a:cxnSpLocks/>
          </p:cNvCxnSpPr>
          <p:nvPr/>
        </p:nvCxnSpPr>
        <p:spPr>
          <a:xfrm>
            <a:off x="5064973" y="6474099"/>
            <a:ext cx="285338" cy="69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89" name="Image 112">
            <a:extLst>
              <a:ext uri="{FF2B5EF4-FFF2-40B4-BE49-F238E27FC236}">
                <a16:creationId xmlns:a16="http://schemas.microsoft.com/office/drawing/2014/main" id="{53819DD3-F26E-B230-EFB1-385ADD9C7A70}"/>
              </a:ext>
            </a:extLst>
          </p:cNvPr>
          <p:cNvPicPr/>
          <p:nvPr/>
        </p:nvPicPr>
        <p:blipFill>
          <a:blip r:embed="rId3" cstate="print"/>
          <a:stretch>
            <a:fillRect/>
          </a:stretch>
        </p:blipFill>
        <p:spPr>
          <a:xfrm flipH="1">
            <a:off x="7563459" y="3456980"/>
            <a:ext cx="113156" cy="426169"/>
          </a:xfrm>
          <a:prstGeom prst="rect">
            <a:avLst/>
          </a:prstGeom>
        </p:spPr>
      </p:pic>
      <p:sp>
        <p:nvSpPr>
          <p:cNvPr id="190" name="Textbox 161">
            <a:extLst>
              <a:ext uri="{FF2B5EF4-FFF2-40B4-BE49-F238E27FC236}">
                <a16:creationId xmlns:a16="http://schemas.microsoft.com/office/drawing/2014/main" id="{033307C8-7697-AF2B-026D-028894C55FB1}"/>
              </a:ext>
            </a:extLst>
          </p:cNvPr>
          <p:cNvSpPr txBox="1">
            <a:spLocks/>
          </p:cNvSpPr>
          <p:nvPr/>
        </p:nvSpPr>
        <p:spPr>
          <a:xfrm rot="10800000">
            <a:off x="7324518" y="3883968"/>
            <a:ext cx="1369989" cy="2725194"/>
          </a:xfrm>
          <a:prstGeom prst="rect">
            <a:avLst/>
          </a:prstGeom>
          <a:ln w="9144">
            <a:solidFill>
              <a:srgbClr val="000000"/>
            </a:solidFill>
            <a:prstDash val="solid"/>
          </a:ln>
        </p:spPr>
        <p:txBody>
          <a:bodyPr vert="vert" wrap="square" lIns="0" tIns="0" rIns="0" bIns="0" rtlCol="0">
            <a:noAutofit/>
          </a:bodyPr>
          <a:lstStyle/>
          <a:p>
            <a:pPr marL="714375" marR="116840" indent="-594360" algn="ctr">
              <a:lnSpc>
                <a:spcPct val="102000"/>
              </a:lnSpc>
              <a:spcBef>
                <a:spcPts val="740"/>
              </a:spcBef>
              <a:spcAft>
                <a:spcPts val="0"/>
              </a:spcAft>
            </a:pPr>
            <a:r>
              <a:rPr lang="uk-UA" dirty="0" err="1">
                <a:effectLst/>
                <a:latin typeface="Times New Roman" panose="02020603050405020304" pitchFamily="18" charset="0"/>
                <a:ea typeface="Times New Roman" panose="02020603050405020304" pitchFamily="18" charset="0"/>
              </a:rPr>
              <a:t>Cпоcіб</a:t>
            </a:r>
            <a:r>
              <a:rPr lang="uk-UA" spc="-20"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виявлення</a:t>
            </a:r>
            <a:r>
              <a:rPr lang="uk-UA" spc="-45"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теорії</a:t>
            </a:r>
            <a:r>
              <a:rPr lang="uk-UA" spc="-45" dirty="0">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(тип</a:t>
            </a:r>
            <a:r>
              <a:rPr lang="uk-UA" spc="-40" dirty="0">
                <a:effectLst/>
                <a:latin typeface="Times New Roman" panose="02020603050405020304" pitchFamily="18" charset="0"/>
                <a:ea typeface="Times New Roman" panose="02020603050405020304" pitchFamily="18" charset="0"/>
              </a:rPr>
              <a:t> </a:t>
            </a:r>
            <a:r>
              <a:rPr lang="uk-UA" dirty="0">
                <a:effectLst/>
                <a:latin typeface="Times New Roman" panose="02020603050405020304" pitchFamily="18" charset="0"/>
                <a:ea typeface="Times New Roman" panose="02020603050405020304" pitchFamily="18" charset="0"/>
              </a:rPr>
              <a:t>побудови) змішаний, переважно індуктивний</a:t>
            </a:r>
          </a:p>
        </p:txBody>
      </p:sp>
      <p:sp>
        <p:nvSpPr>
          <p:cNvPr id="191" name="Graphic 113">
            <a:extLst>
              <a:ext uri="{FF2B5EF4-FFF2-40B4-BE49-F238E27FC236}">
                <a16:creationId xmlns:a16="http://schemas.microsoft.com/office/drawing/2014/main" id="{5B16BD88-A8CE-2812-789A-CF4A98663D2D}"/>
              </a:ext>
            </a:extLst>
          </p:cNvPr>
          <p:cNvSpPr/>
          <p:nvPr/>
        </p:nvSpPr>
        <p:spPr>
          <a:xfrm flipH="1">
            <a:off x="10585684" y="3469559"/>
            <a:ext cx="469848" cy="189413"/>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192" name="Textbox 145">
            <a:extLst>
              <a:ext uri="{FF2B5EF4-FFF2-40B4-BE49-F238E27FC236}">
                <a16:creationId xmlns:a16="http://schemas.microsoft.com/office/drawing/2014/main" id="{D9AEF744-E0EA-6B7D-0378-4402B796CD31}"/>
              </a:ext>
            </a:extLst>
          </p:cNvPr>
          <p:cNvSpPr txBox="1"/>
          <p:nvPr/>
        </p:nvSpPr>
        <p:spPr>
          <a:xfrm>
            <a:off x="9404843" y="3686502"/>
            <a:ext cx="2551368" cy="426169"/>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latin typeface="Times New Roman" panose="02020603050405020304" pitchFamily="18" charset="0"/>
                <a:ea typeface="Times New Roman" panose="02020603050405020304" pitchFamily="18" charset="0"/>
              </a:rPr>
              <a:t>Логічна система</a:t>
            </a:r>
            <a:endParaRPr lang="uk-UA" dirty="0">
              <a:effectLst/>
              <a:latin typeface="Times New Roman" panose="02020603050405020304" pitchFamily="18" charset="0"/>
              <a:ea typeface="Times New Roman" panose="02020603050405020304" pitchFamily="18" charset="0"/>
            </a:endParaRPr>
          </a:p>
        </p:txBody>
      </p:sp>
      <p:cxnSp>
        <p:nvCxnSpPr>
          <p:cNvPr id="193" name="Пряма зі стрілкою 192">
            <a:extLst>
              <a:ext uri="{FF2B5EF4-FFF2-40B4-BE49-F238E27FC236}">
                <a16:creationId xmlns:a16="http://schemas.microsoft.com/office/drawing/2014/main" id="{5E26713B-AE2B-6DBE-28FC-D734CF077309}"/>
              </a:ext>
            </a:extLst>
          </p:cNvPr>
          <p:cNvCxnSpPr>
            <a:cxnSpLocks/>
          </p:cNvCxnSpPr>
          <p:nvPr/>
        </p:nvCxnSpPr>
        <p:spPr>
          <a:xfrm flipH="1">
            <a:off x="8646282" y="3907789"/>
            <a:ext cx="708051" cy="1493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7" name="Graphic 113">
            <a:extLst>
              <a:ext uri="{FF2B5EF4-FFF2-40B4-BE49-F238E27FC236}">
                <a16:creationId xmlns:a16="http://schemas.microsoft.com/office/drawing/2014/main" id="{79FBCEF7-8047-13DD-67D2-7DF4A5B80C32}"/>
              </a:ext>
            </a:extLst>
          </p:cNvPr>
          <p:cNvSpPr/>
          <p:nvPr/>
        </p:nvSpPr>
        <p:spPr>
          <a:xfrm flipH="1">
            <a:off x="9507767" y="4091836"/>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198" name="Graphic 113">
            <a:extLst>
              <a:ext uri="{FF2B5EF4-FFF2-40B4-BE49-F238E27FC236}">
                <a16:creationId xmlns:a16="http://schemas.microsoft.com/office/drawing/2014/main" id="{AF253030-2E4B-17A0-5369-87DEA3F2CC60}"/>
              </a:ext>
            </a:extLst>
          </p:cNvPr>
          <p:cNvSpPr/>
          <p:nvPr/>
        </p:nvSpPr>
        <p:spPr>
          <a:xfrm flipH="1">
            <a:off x="10307008" y="4131553"/>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199" name="Graphic 113">
            <a:extLst>
              <a:ext uri="{FF2B5EF4-FFF2-40B4-BE49-F238E27FC236}">
                <a16:creationId xmlns:a16="http://schemas.microsoft.com/office/drawing/2014/main" id="{A5E8F50A-E56F-8B51-2C15-9F2721939391}"/>
              </a:ext>
            </a:extLst>
          </p:cNvPr>
          <p:cNvSpPr/>
          <p:nvPr/>
        </p:nvSpPr>
        <p:spPr>
          <a:xfrm flipH="1">
            <a:off x="11007349" y="4131553"/>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200" name="Graphic 113">
            <a:extLst>
              <a:ext uri="{FF2B5EF4-FFF2-40B4-BE49-F238E27FC236}">
                <a16:creationId xmlns:a16="http://schemas.microsoft.com/office/drawing/2014/main" id="{F971D6FC-63CE-666D-0479-A77AE8B2B681}"/>
              </a:ext>
            </a:extLst>
          </p:cNvPr>
          <p:cNvSpPr/>
          <p:nvPr/>
        </p:nvSpPr>
        <p:spPr>
          <a:xfrm flipH="1">
            <a:off x="11567857" y="4119699"/>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201" name="Textbox 161">
            <a:extLst>
              <a:ext uri="{FF2B5EF4-FFF2-40B4-BE49-F238E27FC236}">
                <a16:creationId xmlns:a16="http://schemas.microsoft.com/office/drawing/2014/main" id="{49BBF35B-8245-0320-1E3D-F0A897F7DDA8}"/>
              </a:ext>
            </a:extLst>
          </p:cNvPr>
          <p:cNvSpPr txBox="1">
            <a:spLocks/>
          </p:cNvSpPr>
          <p:nvPr/>
        </p:nvSpPr>
        <p:spPr>
          <a:xfrm rot="10800000">
            <a:off x="9326880" y="4557723"/>
            <a:ext cx="630088" cy="1165357"/>
          </a:xfrm>
          <a:prstGeom prst="rect">
            <a:avLst/>
          </a:prstGeom>
          <a:ln w="9144">
            <a:solidFill>
              <a:srgbClr val="000000"/>
            </a:solidFill>
            <a:prstDash val="solid"/>
          </a:ln>
        </p:spPr>
        <p:txBody>
          <a:bodyPr vert="vert" wrap="square" lIns="0" tIns="0" rIns="0" bIns="0" rtlCol="0">
            <a:noAutofit/>
          </a:bodyPr>
          <a:lstStyle/>
          <a:p>
            <a:pPr marL="714375" marR="116840" indent="-594360" algn="ctr">
              <a:lnSpc>
                <a:spcPct val="102000"/>
              </a:lnSpc>
              <a:spcBef>
                <a:spcPts val="740"/>
              </a:spcBef>
              <a:spcAft>
                <a:spcPts val="0"/>
              </a:spcAft>
            </a:pPr>
            <a:r>
              <a:rPr lang="uk-UA" dirty="0">
                <a:effectLst/>
                <a:latin typeface="Times New Roman" panose="02020603050405020304" pitchFamily="18" charset="0"/>
                <a:ea typeface="Times New Roman" panose="02020603050405020304" pitchFamily="18" charset="0"/>
              </a:rPr>
              <a:t>Суб’єкти</a:t>
            </a:r>
          </a:p>
        </p:txBody>
      </p:sp>
      <p:sp>
        <p:nvSpPr>
          <p:cNvPr id="203" name="Textbox 161">
            <a:extLst>
              <a:ext uri="{FF2B5EF4-FFF2-40B4-BE49-F238E27FC236}">
                <a16:creationId xmlns:a16="http://schemas.microsoft.com/office/drawing/2014/main" id="{A94D027F-6CD5-1683-CC13-D0BBC06A4D09}"/>
              </a:ext>
            </a:extLst>
          </p:cNvPr>
          <p:cNvSpPr txBox="1">
            <a:spLocks/>
          </p:cNvSpPr>
          <p:nvPr/>
        </p:nvSpPr>
        <p:spPr>
          <a:xfrm rot="10800000">
            <a:off x="10113559" y="4557722"/>
            <a:ext cx="567688" cy="1165357"/>
          </a:xfrm>
          <a:prstGeom prst="rect">
            <a:avLst/>
          </a:prstGeom>
          <a:ln w="9144">
            <a:solidFill>
              <a:srgbClr val="000000"/>
            </a:solidFill>
            <a:prstDash val="solid"/>
          </a:ln>
        </p:spPr>
        <p:txBody>
          <a:bodyPr vert="vert" wrap="square" lIns="0" tIns="0" rIns="0" bIns="0" rtlCol="0">
            <a:noAutofit/>
          </a:bodyPr>
          <a:lstStyle/>
          <a:p>
            <a:pPr marL="714375" marR="116840" indent="-594360" algn="ctr">
              <a:lnSpc>
                <a:spcPct val="102000"/>
              </a:lnSpc>
              <a:spcBef>
                <a:spcPts val="740"/>
              </a:spcBef>
              <a:spcAft>
                <a:spcPts val="0"/>
              </a:spcAft>
            </a:pPr>
            <a:r>
              <a:rPr lang="uk-UA" dirty="0">
                <a:effectLst/>
                <a:latin typeface="Times New Roman" panose="02020603050405020304" pitchFamily="18" charset="0"/>
                <a:ea typeface="Times New Roman" panose="02020603050405020304" pitchFamily="18" charset="0"/>
              </a:rPr>
              <a:t>Методи </a:t>
            </a:r>
          </a:p>
        </p:txBody>
      </p:sp>
      <p:sp>
        <p:nvSpPr>
          <p:cNvPr id="204" name="Textbox 161">
            <a:extLst>
              <a:ext uri="{FF2B5EF4-FFF2-40B4-BE49-F238E27FC236}">
                <a16:creationId xmlns:a16="http://schemas.microsoft.com/office/drawing/2014/main" id="{84CCFE81-652A-5961-3D4F-A3163517DE18}"/>
              </a:ext>
            </a:extLst>
          </p:cNvPr>
          <p:cNvSpPr txBox="1">
            <a:spLocks/>
          </p:cNvSpPr>
          <p:nvPr/>
        </p:nvSpPr>
        <p:spPr>
          <a:xfrm rot="10800000">
            <a:off x="10799330" y="4557722"/>
            <a:ext cx="567688" cy="1165357"/>
          </a:xfrm>
          <a:prstGeom prst="rect">
            <a:avLst/>
          </a:prstGeom>
          <a:ln w="9144">
            <a:solidFill>
              <a:srgbClr val="000000"/>
            </a:solidFill>
            <a:prstDash val="solid"/>
          </a:ln>
        </p:spPr>
        <p:txBody>
          <a:bodyPr vert="vert" wrap="square" lIns="0" tIns="0" rIns="0" bIns="0" rtlCol="0">
            <a:noAutofit/>
          </a:bodyPr>
          <a:lstStyle/>
          <a:p>
            <a:pPr marL="714375" marR="116840" indent="-594360" algn="ctr">
              <a:lnSpc>
                <a:spcPct val="102000"/>
              </a:lnSpc>
              <a:spcBef>
                <a:spcPts val="740"/>
              </a:spcBef>
              <a:spcAft>
                <a:spcPts val="0"/>
              </a:spcAft>
            </a:pPr>
            <a:r>
              <a:rPr lang="uk-UA" dirty="0">
                <a:effectLst/>
                <a:latin typeface="Times New Roman" panose="02020603050405020304" pitchFamily="18" charset="0"/>
                <a:ea typeface="Times New Roman" panose="02020603050405020304" pitchFamily="18" charset="0"/>
              </a:rPr>
              <a:t>Об’єкти  </a:t>
            </a:r>
          </a:p>
        </p:txBody>
      </p:sp>
      <p:sp>
        <p:nvSpPr>
          <p:cNvPr id="205" name="Textbox 161">
            <a:extLst>
              <a:ext uri="{FF2B5EF4-FFF2-40B4-BE49-F238E27FC236}">
                <a16:creationId xmlns:a16="http://schemas.microsoft.com/office/drawing/2014/main" id="{3143A85D-6648-21D7-4A14-48F18EBCABD1}"/>
              </a:ext>
            </a:extLst>
          </p:cNvPr>
          <p:cNvSpPr txBox="1">
            <a:spLocks/>
          </p:cNvSpPr>
          <p:nvPr/>
        </p:nvSpPr>
        <p:spPr>
          <a:xfrm rot="10800000">
            <a:off x="11485102" y="4581541"/>
            <a:ext cx="567688" cy="1165357"/>
          </a:xfrm>
          <a:prstGeom prst="rect">
            <a:avLst/>
          </a:prstGeom>
          <a:ln w="9144">
            <a:solidFill>
              <a:srgbClr val="000000"/>
            </a:solidFill>
            <a:prstDash val="solid"/>
          </a:ln>
        </p:spPr>
        <p:txBody>
          <a:bodyPr vert="vert" wrap="square" lIns="0" tIns="0" rIns="0" bIns="0" rtlCol="0">
            <a:noAutofit/>
          </a:bodyPr>
          <a:lstStyle/>
          <a:p>
            <a:pPr marL="714375" marR="116840" indent="-594360" algn="ctr">
              <a:lnSpc>
                <a:spcPct val="102000"/>
              </a:lnSpc>
              <a:spcBef>
                <a:spcPts val="740"/>
              </a:spcBef>
              <a:spcAft>
                <a:spcPts val="0"/>
              </a:spcAft>
            </a:pPr>
            <a:r>
              <a:rPr lang="uk-UA" dirty="0">
                <a:effectLst/>
                <a:latin typeface="Times New Roman" panose="02020603050405020304" pitchFamily="18" charset="0"/>
                <a:ea typeface="Times New Roman" panose="02020603050405020304" pitchFamily="18" charset="0"/>
              </a:rPr>
              <a:t>Предмет  </a:t>
            </a:r>
          </a:p>
        </p:txBody>
      </p:sp>
      <p:sp>
        <p:nvSpPr>
          <p:cNvPr id="206" name="Textbox 145">
            <a:extLst>
              <a:ext uri="{FF2B5EF4-FFF2-40B4-BE49-F238E27FC236}">
                <a16:creationId xmlns:a16="http://schemas.microsoft.com/office/drawing/2014/main" id="{DA9623AD-E4E1-9337-249E-5661CFBF4E35}"/>
              </a:ext>
            </a:extLst>
          </p:cNvPr>
          <p:cNvSpPr txBox="1"/>
          <p:nvPr/>
        </p:nvSpPr>
        <p:spPr>
          <a:xfrm>
            <a:off x="9405225" y="6267958"/>
            <a:ext cx="2551368" cy="471343"/>
          </a:xfrm>
          <a:prstGeom prst="rect">
            <a:avLst/>
          </a:prstGeom>
          <a:ln w="9144">
            <a:solidFill>
              <a:srgbClr val="000000"/>
            </a:solidFill>
            <a:prstDash val="solid"/>
          </a:ln>
        </p:spPr>
        <p:txBody>
          <a:bodyPr wrap="square" lIns="0" tIns="0" rIns="0" bIns="0" rtlCol="0">
            <a:noAutofit/>
          </a:bodyPr>
          <a:lstStyle/>
          <a:p>
            <a:pPr marL="92710" algn="ctr">
              <a:spcBef>
                <a:spcPts val="305"/>
              </a:spcBef>
              <a:spcAft>
                <a:spcPts val="0"/>
              </a:spcAft>
            </a:pPr>
            <a:r>
              <a:rPr lang="uk-UA" dirty="0">
                <a:latin typeface="Times New Roman" panose="02020603050405020304" pitchFamily="18" charset="0"/>
                <a:ea typeface="Times New Roman" panose="02020603050405020304" pitchFamily="18" charset="0"/>
              </a:rPr>
              <a:t>Суть аудиту</a:t>
            </a:r>
            <a:endParaRPr lang="uk-UA" dirty="0">
              <a:effectLst/>
              <a:latin typeface="Times New Roman" panose="02020603050405020304" pitchFamily="18" charset="0"/>
              <a:ea typeface="Times New Roman" panose="02020603050405020304" pitchFamily="18" charset="0"/>
            </a:endParaRPr>
          </a:p>
        </p:txBody>
      </p:sp>
      <p:sp>
        <p:nvSpPr>
          <p:cNvPr id="207" name="Graphic 113">
            <a:extLst>
              <a:ext uri="{FF2B5EF4-FFF2-40B4-BE49-F238E27FC236}">
                <a16:creationId xmlns:a16="http://schemas.microsoft.com/office/drawing/2014/main" id="{D660D998-A448-52D0-64A3-5BAF41EBF6AB}"/>
              </a:ext>
            </a:extLst>
          </p:cNvPr>
          <p:cNvSpPr/>
          <p:nvPr/>
        </p:nvSpPr>
        <p:spPr>
          <a:xfrm flipH="1">
            <a:off x="9641924" y="5750794"/>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208" name="Graphic 113">
            <a:extLst>
              <a:ext uri="{FF2B5EF4-FFF2-40B4-BE49-F238E27FC236}">
                <a16:creationId xmlns:a16="http://schemas.microsoft.com/office/drawing/2014/main" id="{7B9EEFCA-3EB4-A1C0-3348-206A6EDB22BB}"/>
              </a:ext>
            </a:extLst>
          </p:cNvPr>
          <p:cNvSpPr/>
          <p:nvPr/>
        </p:nvSpPr>
        <p:spPr>
          <a:xfrm flipH="1">
            <a:off x="10384132" y="5768533"/>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209" name="Graphic 113">
            <a:extLst>
              <a:ext uri="{FF2B5EF4-FFF2-40B4-BE49-F238E27FC236}">
                <a16:creationId xmlns:a16="http://schemas.microsoft.com/office/drawing/2014/main" id="{F1FAF2C0-83CA-3E63-5F1F-7EC71A87AAA4}"/>
              </a:ext>
            </a:extLst>
          </p:cNvPr>
          <p:cNvSpPr/>
          <p:nvPr/>
        </p:nvSpPr>
        <p:spPr>
          <a:xfrm flipH="1">
            <a:off x="10998019" y="5744440"/>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sp>
        <p:nvSpPr>
          <p:cNvPr id="210" name="Graphic 113">
            <a:extLst>
              <a:ext uri="{FF2B5EF4-FFF2-40B4-BE49-F238E27FC236}">
                <a16:creationId xmlns:a16="http://schemas.microsoft.com/office/drawing/2014/main" id="{833777EA-8B55-5249-2A9E-A6E94BF97609}"/>
              </a:ext>
            </a:extLst>
          </p:cNvPr>
          <p:cNvSpPr/>
          <p:nvPr/>
        </p:nvSpPr>
        <p:spPr>
          <a:xfrm flipH="1">
            <a:off x="11749539" y="5787709"/>
            <a:ext cx="77963" cy="426169"/>
          </a:xfrm>
          <a:custGeom>
            <a:avLst/>
            <a:gdLst/>
            <a:ahLst/>
            <a:cxnLst/>
            <a:rect l="l" t="t" r="r" b="b"/>
            <a:pathLst>
              <a:path w="76200" h="826135">
                <a:moveTo>
                  <a:pt x="33515" y="749808"/>
                </a:moveTo>
                <a:lnTo>
                  <a:pt x="0" y="749808"/>
                </a:lnTo>
                <a:lnTo>
                  <a:pt x="39624" y="826008"/>
                </a:lnTo>
                <a:lnTo>
                  <a:pt x="67421" y="768096"/>
                </a:lnTo>
                <a:lnTo>
                  <a:pt x="39624" y="768096"/>
                </a:lnTo>
                <a:lnTo>
                  <a:pt x="33515" y="762000"/>
                </a:lnTo>
                <a:lnTo>
                  <a:pt x="33515" y="749808"/>
                </a:lnTo>
                <a:close/>
              </a:path>
              <a:path w="76200" h="826135">
                <a:moveTo>
                  <a:pt x="36575" y="0"/>
                </a:moveTo>
                <a:lnTo>
                  <a:pt x="33515" y="6096"/>
                </a:lnTo>
                <a:lnTo>
                  <a:pt x="33515" y="762000"/>
                </a:lnTo>
                <a:lnTo>
                  <a:pt x="39624" y="768096"/>
                </a:lnTo>
                <a:lnTo>
                  <a:pt x="42659" y="762000"/>
                </a:lnTo>
                <a:lnTo>
                  <a:pt x="42659" y="6096"/>
                </a:lnTo>
                <a:lnTo>
                  <a:pt x="36575" y="0"/>
                </a:lnTo>
                <a:close/>
              </a:path>
              <a:path w="76200" h="826135">
                <a:moveTo>
                  <a:pt x="76200" y="749808"/>
                </a:moveTo>
                <a:lnTo>
                  <a:pt x="42659" y="749808"/>
                </a:lnTo>
                <a:lnTo>
                  <a:pt x="42659" y="762000"/>
                </a:lnTo>
                <a:lnTo>
                  <a:pt x="39624" y="768096"/>
                </a:lnTo>
                <a:lnTo>
                  <a:pt x="67421" y="768096"/>
                </a:lnTo>
                <a:lnTo>
                  <a:pt x="76200" y="749808"/>
                </a:lnTo>
                <a:close/>
              </a:path>
            </a:pathLst>
          </a:custGeom>
          <a:solidFill>
            <a:srgbClr val="000000"/>
          </a:solidFill>
        </p:spPr>
        <p:txBody>
          <a:bodyPr wrap="square" lIns="0" tIns="0" rIns="0" bIns="0" rtlCol="0">
            <a:prstTxWarp prst="textNoShape">
              <a:avLst/>
            </a:prstTxWarp>
            <a:noAutofit/>
          </a:bodyPr>
          <a:lstStyle/>
          <a:p>
            <a:endParaRPr lang="uk-UA"/>
          </a:p>
        </p:txBody>
      </p:sp>
      <p:cxnSp>
        <p:nvCxnSpPr>
          <p:cNvPr id="211" name="Пряма сполучна лінія 210">
            <a:extLst>
              <a:ext uri="{FF2B5EF4-FFF2-40B4-BE49-F238E27FC236}">
                <a16:creationId xmlns:a16="http://schemas.microsoft.com/office/drawing/2014/main" id="{C4FA3CBA-93DB-9F6A-CBB2-A8E44364967C}"/>
              </a:ext>
            </a:extLst>
          </p:cNvPr>
          <p:cNvCxnSpPr>
            <a:cxnSpLocks/>
          </p:cNvCxnSpPr>
          <p:nvPr/>
        </p:nvCxnSpPr>
        <p:spPr>
          <a:xfrm flipH="1">
            <a:off x="2639444" y="6730403"/>
            <a:ext cx="6714889" cy="588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547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8594D2-BC0A-F9D7-B521-E411CE813241}"/>
              </a:ext>
            </a:extLst>
          </p:cNvPr>
          <p:cNvSpPr>
            <a:spLocks noGrp="1"/>
          </p:cNvSpPr>
          <p:nvPr>
            <p:ph type="title"/>
          </p:nvPr>
        </p:nvSpPr>
        <p:spPr>
          <a:xfrm>
            <a:off x="831529" y="80570"/>
            <a:ext cx="10515600" cy="352042"/>
          </a:xfrm>
        </p:spPr>
        <p:txBody>
          <a:bodyPr>
            <a:normAutofit/>
          </a:bodyPr>
          <a:lstStyle/>
          <a:p>
            <a:pPr algn="ctr"/>
            <a:r>
              <a:rPr lang="uk-UA" sz="1800" b="1" dirty="0">
                <a:effectLst/>
                <a:latin typeface="Times New Roman" panose="02020603050405020304" pitchFamily="18" charset="0"/>
                <a:ea typeface="Times New Roman" panose="02020603050405020304" pitchFamily="18" charset="0"/>
              </a:rPr>
              <a:t>Концептуальні</a:t>
            </a:r>
            <a:r>
              <a:rPr lang="uk-UA" sz="1800" b="1" spc="-3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основи</a:t>
            </a:r>
            <a:r>
              <a:rPr lang="uk-UA" sz="1800" b="1" spc="-60"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аудиту</a:t>
            </a:r>
            <a:r>
              <a:rPr lang="uk-UA" sz="1800" b="1" spc="-2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a:t>
            </a:r>
            <a:r>
              <a:rPr lang="uk-UA" sz="1800" b="1" dirty="0" err="1">
                <a:effectLst/>
                <a:latin typeface="Times New Roman" panose="02020603050405020304" pitchFamily="18" charset="0"/>
                <a:ea typeface="Times New Roman" panose="02020603050405020304" pitchFamily="18" charset="0"/>
              </a:rPr>
              <a:t>pозpобка</a:t>
            </a:r>
            <a:r>
              <a:rPr lang="uk-UA" sz="1800" b="1" spc="-30"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М.С.</a:t>
            </a:r>
            <a:r>
              <a:rPr lang="uk-UA" sz="1800" b="1" spc="-40" dirty="0">
                <a:effectLst/>
                <a:latin typeface="Times New Roman" panose="02020603050405020304" pitchFamily="18" charset="0"/>
                <a:ea typeface="Times New Roman" panose="02020603050405020304" pitchFamily="18" charset="0"/>
              </a:rPr>
              <a:t> </a:t>
            </a:r>
            <a:r>
              <a:rPr lang="uk-UA" sz="1800" b="1" spc="-10" dirty="0" err="1">
                <a:effectLst/>
                <a:latin typeface="Times New Roman" panose="02020603050405020304" pitchFamily="18" charset="0"/>
                <a:ea typeface="Times New Roman" panose="02020603050405020304" pitchFamily="18" charset="0"/>
              </a:rPr>
              <a:t>Пушкаpя</a:t>
            </a:r>
            <a:r>
              <a:rPr lang="uk-UA" sz="1800" b="1" spc="-10" dirty="0">
                <a:effectLst/>
                <a:latin typeface="Times New Roman" panose="02020603050405020304" pitchFamily="18" charset="0"/>
                <a:ea typeface="Times New Roman" panose="02020603050405020304" pitchFamily="18" charset="0"/>
              </a:rPr>
              <a:t>)</a:t>
            </a:r>
            <a:endParaRPr lang="uk-UA" dirty="0"/>
          </a:p>
        </p:txBody>
      </p:sp>
      <p:grpSp>
        <p:nvGrpSpPr>
          <p:cNvPr id="5" name="Group 257">
            <a:extLst>
              <a:ext uri="{FF2B5EF4-FFF2-40B4-BE49-F238E27FC236}">
                <a16:creationId xmlns:a16="http://schemas.microsoft.com/office/drawing/2014/main" id="{31DAB374-33F4-B616-1655-A926678CB195}"/>
              </a:ext>
            </a:extLst>
          </p:cNvPr>
          <p:cNvGrpSpPr>
            <a:grpSpLocks/>
          </p:cNvGrpSpPr>
          <p:nvPr/>
        </p:nvGrpSpPr>
        <p:grpSpPr>
          <a:xfrm>
            <a:off x="283029" y="376629"/>
            <a:ext cx="11625942" cy="6425388"/>
            <a:chOff x="4572" y="4572"/>
            <a:chExt cx="5830811" cy="8324214"/>
          </a:xfrm>
        </p:grpSpPr>
        <p:pic>
          <p:nvPicPr>
            <p:cNvPr id="6" name="Image 258">
              <a:extLst>
                <a:ext uri="{FF2B5EF4-FFF2-40B4-BE49-F238E27FC236}">
                  <a16:creationId xmlns:a16="http://schemas.microsoft.com/office/drawing/2014/main" id="{669B248E-4ACA-54F8-EF85-281725E46F3B}"/>
                </a:ext>
              </a:extLst>
            </p:cNvPr>
            <p:cNvPicPr/>
            <p:nvPr/>
          </p:nvPicPr>
          <p:blipFill>
            <a:blip r:embed="rId2" cstate="print"/>
            <a:stretch>
              <a:fillRect/>
            </a:stretch>
          </p:blipFill>
          <p:spPr>
            <a:xfrm>
              <a:off x="2823959" y="306324"/>
              <a:ext cx="76200" cy="118872"/>
            </a:xfrm>
            <a:prstGeom prst="rect">
              <a:avLst/>
            </a:prstGeom>
          </p:spPr>
        </p:pic>
        <p:pic>
          <p:nvPicPr>
            <p:cNvPr id="7" name="Image 259">
              <a:extLst>
                <a:ext uri="{FF2B5EF4-FFF2-40B4-BE49-F238E27FC236}">
                  <a16:creationId xmlns:a16="http://schemas.microsoft.com/office/drawing/2014/main" id="{EA4A5AF9-2947-A30F-4251-AED35AD33B75}"/>
                </a:ext>
              </a:extLst>
            </p:cNvPr>
            <p:cNvPicPr/>
            <p:nvPr/>
          </p:nvPicPr>
          <p:blipFill>
            <a:blip r:embed="rId3" cstate="print"/>
            <a:stretch>
              <a:fillRect/>
            </a:stretch>
          </p:blipFill>
          <p:spPr>
            <a:xfrm>
              <a:off x="4116311" y="309372"/>
              <a:ext cx="118872" cy="115824"/>
            </a:xfrm>
            <a:prstGeom prst="rect">
              <a:avLst/>
            </a:prstGeom>
          </p:spPr>
        </p:pic>
        <p:pic>
          <p:nvPicPr>
            <p:cNvPr id="8" name="Image 260">
              <a:extLst>
                <a:ext uri="{FF2B5EF4-FFF2-40B4-BE49-F238E27FC236}">
                  <a16:creationId xmlns:a16="http://schemas.microsoft.com/office/drawing/2014/main" id="{D0B98003-FAE9-9473-580A-17672C0A1ACC}"/>
                </a:ext>
              </a:extLst>
            </p:cNvPr>
            <p:cNvPicPr/>
            <p:nvPr/>
          </p:nvPicPr>
          <p:blipFill>
            <a:blip r:embed="rId4" cstate="print"/>
            <a:stretch>
              <a:fillRect/>
            </a:stretch>
          </p:blipFill>
          <p:spPr>
            <a:xfrm>
              <a:off x="461772" y="1565147"/>
              <a:ext cx="118872" cy="231648"/>
            </a:xfrm>
            <a:prstGeom prst="rect">
              <a:avLst/>
            </a:prstGeom>
          </p:spPr>
        </p:pic>
        <p:pic>
          <p:nvPicPr>
            <p:cNvPr id="9" name="Image 261">
              <a:extLst>
                <a:ext uri="{FF2B5EF4-FFF2-40B4-BE49-F238E27FC236}">
                  <a16:creationId xmlns:a16="http://schemas.microsoft.com/office/drawing/2014/main" id="{7F624EFF-D2F0-3A9E-AC7E-7A2959E75D68}"/>
                </a:ext>
              </a:extLst>
            </p:cNvPr>
            <p:cNvPicPr/>
            <p:nvPr/>
          </p:nvPicPr>
          <p:blipFill>
            <a:blip r:embed="rId5" cstate="print"/>
            <a:stretch>
              <a:fillRect/>
            </a:stretch>
          </p:blipFill>
          <p:spPr>
            <a:xfrm>
              <a:off x="1257300" y="1565147"/>
              <a:ext cx="118859" cy="231648"/>
            </a:xfrm>
            <a:prstGeom prst="rect">
              <a:avLst/>
            </a:prstGeom>
          </p:spPr>
        </p:pic>
        <p:sp>
          <p:nvSpPr>
            <p:cNvPr id="10" name="Graphic 262">
              <a:extLst>
                <a:ext uri="{FF2B5EF4-FFF2-40B4-BE49-F238E27FC236}">
                  <a16:creationId xmlns:a16="http://schemas.microsoft.com/office/drawing/2014/main" id="{7AC44E9A-7E77-8697-9D94-956B3BC4ECDF}"/>
                </a:ext>
              </a:extLst>
            </p:cNvPr>
            <p:cNvSpPr/>
            <p:nvPr/>
          </p:nvSpPr>
          <p:spPr>
            <a:xfrm>
              <a:off x="3659111" y="4960620"/>
              <a:ext cx="347980" cy="76200"/>
            </a:xfrm>
            <a:custGeom>
              <a:avLst/>
              <a:gdLst/>
              <a:ahLst/>
              <a:cxnLst/>
              <a:rect l="l" t="t" r="r" b="b"/>
              <a:pathLst>
                <a:path w="347980" h="76200">
                  <a:moveTo>
                    <a:pt x="271272" y="0"/>
                  </a:moveTo>
                  <a:lnTo>
                    <a:pt x="271272" y="76200"/>
                  </a:lnTo>
                  <a:lnTo>
                    <a:pt x="335748" y="42672"/>
                  </a:lnTo>
                  <a:lnTo>
                    <a:pt x="283463" y="42672"/>
                  </a:lnTo>
                  <a:lnTo>
                    <a:pt x="286512" y="36575"/>
                  </a:lnTo>
                  <a:lnTo>
                    <a:pt x="283463" y="33527"/>
                  </a:lnTo>
                  <a:lnTo>
                    <a:pt x="341122" y="33527"/>
                  </a:lnTo>
                  <a:lnTo>
                    <a:pt x="271272" y="0"/>
                  </a:lnTo>
                  <a:close/>
                </a:path>
                <a:path w="347980" h="76200">
                  <a:moveTo>
                    <a:pt x="271272" y="33527"/>
                  </a:moveTo>
                  <a:lnTo>
                    <a:pt x="3048" y="33527"/>
                  </a:lnTo>
                  <a:lnTo>
                    <a:pt x="0" y="36575"/>
                  </a:lnTo>
                  <a:lnTo>
                    <a:pt x="3048" y="42672"/>
                  </a:lnTo>
                  <a:lnTo>
                    <a:pt x="271272" y="42672"/>
                  </a:lnTo>
                  <a:lnTo>
                    <a:pt x="271272" y="33527"/>
                  </a:lnTo>
                  <a:close/>
                </a:path>
                <a:path w="347980" h="76200">
                  <a:moveTo>
                    <a:pt x="341122" y="33527"/>
                  </a:moveTo>
                  <a:lnTo>
                    <a:pt x="283463" y="33527"/>
                  </a:lnTo>
                  <a:lnTo>
                    <a:pt x="286512" y="36575"/>
                  </a:lnTo>
                  <a:lnTo>
                    <a:pt x="283463" y="42672"/>
                  </a:lnTo>
                  <a:lnTo>
                    <a:pt x="335748" y="42672"/>
                  </a:lnTo>
                  <a:lnTo>
                    <a:pt x="347472" y="36575"/>
                  </a:lnTo>
                  <a:lnTo>
                    <a:pt x="341122" y="33527"/>
                  </a:lnTo>
                  <a:close/>
                </a:path>
              </a:pathLst>
            </a:custGeom>
            <a:solidFill>
              <a:srgbClr val="000000"/>
            </a:solidFill>
          </p:spPr>
          <p:txBody>
            <a:bodyPr wrap="square" lIns="0" tIns="0" rIns="0" bIns="0" rtlCol="0">
              <a:prstTxWarp prst="textNoShape">
                <a:avLst/>
              </a:prstTxWarp>
              <a:noAutofit/>
            </a:bodyPr>
            <a:lstStyle/>
            <a:p>
              <a:endParaRPr lang="uk-UA" sz="1500">
                <a:latin typeface="Times New Roman" panose="02020603050405020304" pitchFamily="18" charset="0"/>
                <a:cs typeface="Times New Roman" panose="02020603050405020304" pitchFamily="18" charset="0"/>
              </a:endParaRPr>
            </a:p>
          </p:txBody>
        </p:sp>
        <p:pic>
          <p:nvPicPr>
            <p:cNvPr id="11" name="Image 263">
              <a:extLst>
                <a:ext uri="{FF2B5EF4-FFF2-40B4-BE49-F238E27FC236}">
                  <a16:creationId xmlns:a16="http://schemas.microsoft.com/office/drawing/2014/main" id="{435E3C51-57E3-B206-F5A1-5AC484DDC5EA}"/>
                </a:ext>
              </a:extLst>
            </p:cNvPr>
            <p:cNvPicPr/>
            <p:nvPr/>
          </p:nvPicPr>
          <p:blipFill>
            <a:blip r:embed="rId6" cstate="print"/>
            <a:stretch>
              <a:fillRect/>
            </a:stretch>
          </p:blipFill>
          <p:spPr>
            <a:xfrm>
              <a:off x="1720583" y="4960620"/>
              <a:ext cx="231660" cy="76200"/>
            </a:xfrm>
            <a:prstGeom prst="rect">
              <a:avLst/>
            </a:prstGeom>
          </p:spPr>
        </p:pic>
        <p:pic>
          <p:nvPicPr>
            <p:cNvPr id="12" name="Image 264">
              <a:extLst>
                <a:ext uri="{FF2B5EF4-FFF2-40B4-BE49-F238E27FC236}">
                  <a16:creationId xmlns:a16="http://schemas.microsoft.com/office/drawing/2014/main" id="{9D33FC31-89D6-560B-2CB6-48CB9058AA54}"/>
                </a:ext>
              </a:extLst>
            </p:cNvPr>
            <p:cNvPicPr/>
            <p:nvPr/>
          </p:nvPicPr>
          <p:blipFill>
            <a:blip r:embed="rId6" cstate="print"/>
            <a:stretch>
              <a:fillRect/>
            </a:stretch>
          </p:blipFill>
          <p:spPr>
            <a:xfrm>
              <a:off x="1720583" y="3817620"/>
              <a:ext cx="231660" cy="76200"/>
            </a:xfrm>
            <a:prstGeom prst="rect">
              <a:avLst/>
            </a:prstGeom>
          </p:spPr>
        </p:pic>
        <p:pic>
          <p:nvPicPr>
            <p:cNvPr id="13" name="Image 265">
              <a:extLst>
                <a:ext uri="{FF2B5EF4-FFF2-40B4-BE49-F238E27FC236}">
                  <a16:creationId xmlns:a16="http://schemas.microsoft.com/office/drawing/2014/main" id="{275F7B7D-754E-560D-565C-744B70EC585F}"/>
                </a:ext>
              </a:extLst>
            </p:cNvPr>
            <p:cNvPicPr/>
            <p:nvPr/>
          </p:nvPicPr>
          <p:blipFill>
            <a:blip r:embed="rId7" cstate="print"/>
            <a:stretch>
              <a:fillRect/>
            </a:stretch>
          </p:blipFill>
          <p:spPr>
            <a:xfrm>
              <a:off x="3771887" y="3817620"/>
              <a:ext cx="234696" cy="76200"/>
            </a:xfrm>
            <a:prstGeom prst="rect">
              <a:avLst/>
            </a:prstGeom>
          </p:spPr>
        </p:pic>
        <p:pic>
          <p:nvPicPr>
            <p:cNvPr id="14" name="Image 266">
              <a:extLst>
                <a:ext uri="{FF2B5EF4-FFF2-40B4-BE49-F238E27FC236}">
                  <a16:creationId xmlns:a16="http://schemas.microsoft.com/office/drawing/2014/main" id="{56AB4F0E-8A53-0D95-18C0-E6CAF90C95DC}"/>
                </a:ext>
              </a:extLst>
            </p:cNvPr>
            <p:cNvPicPr/>
            <p:nvPr/>
          </p:nvPicPr>
          <p:blipFill>
            <a:blip r:embed="rId8" cstate="print"/>
            <a:stretch>
              <a:fillRect/>
            </a:stretch>
          </p:blipFill>
          <p:spPr>
            <a:xfrm>
              <a:off x="3771887" y="3015995"/>
              <a:ext cx="234696" cy="76200"/>
            </a:xfrm>
            <a:prstGeom prst="rect">
              <a:avLst/>
            </a:prstGeom>
          </p:spPr>
        </p:pic>
        <p:sp>
          <p:nvSpPr>
            <p:cNvPr id="15" name="Graphic 267">
              <a:extLst>
                <a:ext uri="{FF2B5EF4-FFF2-40B4-BE49-F238E27FC236}">
                  <a16:creationId xmlns:a16="http://schemas.microsoft.com/office/drawing/2014/main" id="{302E7FE7-F67F-3351-FC14-E73FA1ABD000}"/>
                </a:ext>
              </a:extLst>
            </p:cNvPr>
            <p:cNvSpPr/>
            <p:nvPr/>
          </p:nvSpPr>
          <p:spPr>
            <a:xfrm>
              <a:off x="1720583" y="3015995"/>
              <a:ext cx="347980" cy="76200"/>
            </a:xfrm>
            <a:custGeom>
              <a:avLst/>
              <a:gdLst/>
              <a:ahLst/>
              <a:cxnLst/>
              <a:rect l="l" t="t" r="r" b="b"/>
              <a:pathLst>
                <a:path w="347980" h="76200">
                  <a:moveTo>
                    <a:pt x="76200" y="0"/>
                  </a:moveTo>
                  <a:lnTo>
                    <a:pt x="0" y="39624"/>
                  </a:lnTo>
                  <a:lnTo>
                    <a:pt x="76200" y="76200"/>
                  </a:lnTo>
                  <a:lnTo>
                    <a:pt x="76200" y="45720"/>
                  </a:lnTo>
                  <a:lnTo>
                    <a:pt x="60972" y="45720"/>
                  </a:lnTo>
                  <a:lnTo>
                    <a:pt x="57912" y="39624"/>
                  </a:lnTo>
                  <a:lnTo>
                    <a:pt x="60972" y="33527"/>
                  </a:lnTo>
                  <a:lnTo>
                    <a:pt x="76200" y="33527"/>
                  </a:lnTo>
                  <a:lnTo>
                    <a:pt x="76200" y="0"/>
                  </a:lnTo>
                  <a:close/>
                </a:path>
                <a:path w="347980" h="76200">
                  <a:moveTo>
                    <a:pt x="76200" y="33527"/>
                  </a:moveTo>
                  <a:lnTo>
                    <a:pt x="60972" y="33527"/>
                  </a:lnTo>
                  <a:lnTo>
                    <a:pt x="57912" y="39624"/>
                  </a:lnTo>
                  <a:lnTo>
                    <a:pt x="60972" y="45720"/>
                  </a:lnTo>
                  <a:lnTo>
                    <a:pt x="76200" y="45720"/>
                  </a:lnTo>
                  <a:lnTo>
                    <a:pt x="76200" y="33527"/>
                  </a:lnTo>
                  <a:close/>
                </a:path>
                <a:path w="347980" h="76200">
                  <a:moveTo>
                    <a:pt x="341376" y="33527"/>
                  </a:moveTo>
                  <a:lnTo>
                    <a:pt x="76200" y="33527"/>
                  </a:lnTo>
                  <a:lnTo>
                    <a:pt x="76200" y="45720"/>
                  </a:lnTo>
                  <a:lnTo>
                    <a:pt x="341376" y="45720"/>
                  </a:lnTo>
                  <a:lnTo>
                    <a:pt x="347484" y="39624"/>
                  </a:lnTo>
                  <a:lnTo>
                    <a:pt x="341376" y="33527"/>
                  </a:lnTo>
                  <a:close/>
                </a:path>
              </a:pathLst>
            </a:custGeom>
            <a:solidFill>
              <a:srgbClr val="000000"/>
            </a:solidFill>
          </p:spPr>
          <p:txBody>
            <a:bodyPr wrap="square" lIns="0" tIns="0" rIns="0" bIns="0" rtlCol="0">
              <a:prstTxWarp prst="textNoShape">
                <a:avLst/>
              </a:prstTxWarp>
              <a:noAutofit/>
            </a:bodyPr>
            <a:lstStyle/>
            <a:p>
              <a:endParaRPr lang="uk-UA" sz="1500">
                <a:latin typeface="Times New Roman" panose="02020603050405020304" pitchFamily="18" charset="0"/>
                <a:cs typeface="Times New Roman" panose="02020603050405020304" pitchFamily="18" charset="0"/>
              </a:endParaRPr>
            </a:p>
          </p:txBody>
        </p:sp>
        <p:pic>
          <p:nvPicPr>
            <p:cNvPr id="16" name="Image 268">
              <a:extLst>
                <a:ext uri="{FF2B5EF4-FFF2-40B4-BE49-F238E27FC236}">
                  <a16:creationId xmlns:a16="http://schemas.microsoft.com/office/drawing/2014/main" id="{035125A9-E57C-B19E-A35C-27FA9E1F09C9}"/>
                </a:ext>
              </a:extLst>
            </p:cNvPr>
            <p:cNvPicPr/>
            <p:nvPr/>
          </p:nvPicPr>
          <p:blipFill>
            <a:blip r:embed="rId9" cstate="print"/>
            <a:stretch>
              <a:fillRect/>
            </a:stretch>
          </p:blipFill>
          <p:spPr>
            <a:xfrm>
              <a:off x="1720583" y="6024371"/>
              <a:ext cx="115824" cy="115824"/>
            </a:xfrm>
            <a:prstGeom prst="rect">
              <a:avLst/>
            </a:prstGeom>
          </p:spPr>
        </p:pic>
        <p:pic>
          <p:nvPicPr>
            <p:cNvPr id="17" name="Image 269">
              <a:extLst>
                <a:ext uri="{FF2B5EF4-FFF2-40B4-BE49-F238E27FC236}">
                  <a16:creationId xmlns:a16="http://schemas.microsoft.com/office/drawing/2014/main" id="{EC49EFA5-B6AD-516D-4CAF-5F68FF9FBB5F}"/>
                </a:ext>
              </a:extLst>
            </p:cNvPr>
            <p:cNvPicPr/>
            <p:nvPr/>
          </p:nvPicPr>
          <p:blipFill>
            <a:blip r:embed="rId10" cstate="print"/>
            <a:stretch>
              <a:fillRect/>
            </a:stretch>
          </p:blipFill>
          <p:spPr>
            <a:xfrm>
              <a:off x="2823959" y="6021323"/>
              <a:ext cx="76200" cy="118872"/>
            </a:xfrm>
            <a:prstGeom prst="rect">
              <a:avLst/>
            </a:prstGeom>
          </p:spPr>
        </p:pic>
        <p:pic>
          <p:nvPicPr>
            <p:cNvPr id="18" name="Image 270">
              <a:extLst>
                <a:ext uri="{FF2B5EF4-FFF2-40B4-BE49-F238E27FC236}">
                  <a16:creationId xmlns:a16="http://schemas.microsoft.com/office/drawing/2014/main" id="{74BF881B-A76C-0E53-3957-3A6C9A75E36D}"/>
                </a:ext>
              </a:extLst>
            </p:cNvPr>
            <p:cNvPicPr/>
            <p:nvPr/>
          </p:nvPicPr>
          <p:blipFill>
            <a:blip r:embed="rId3" cstate="print"/>
            <a:stretch>
              <a:fillRect/>
            </a:stretch>
          </p:blipFill>
          <p:spPr>
            <a:xfrm>
              <a:off x="4116311" y="6024371"/>
              <a:ext cx="118872" cy="115824"/>
            </a:xfrm>
            <a:prstGeom prst="rect">
              <a:avLst/>
            </a:prstGeom>
          </p:spPr>
        </p:pic>
        <p:pic>
          <p:nvPicPr>
            <p:cNvPr id="19" name="Image 271">
              <a:extLst>
                <a:ext uri="{FF2B5EF4-FFF2-40B4-BE49-F238E27FC236}">
                  <a16:creationId xmlns:a16="http://schemas.microsoft.com/office/drawing/2014/main" id="{DC5DB3F0-3E59-D2AC-B3CE-70550039D687}"/>
                </a:ext>
              </a:extLst>
            </p:cNvPr>
            <p:cNvPicPr/>
            <p:nvPr/>
          </p:nvPicPr>
          <p:blipFill>
            <a:blip r:embed="rId11" cstate="print"/>
            <a:stretch>
              <a:fillRect/>
            </a:stretch>
          </p:blipFill>
          <p:spPr>
            <a:xfrm>
              <a:off x="2820911" y="6594347"/>
              <a:ext cx="76200" cy="100571"/>
            </a:xfrm>
            <a:prstGeom prst="rect">
              <a:avLst/>
            </a:prstGeom>
          </p:spPr>
        </p:pic>
        <p:pic>
          <p:nvPicPr>
            <p:cNvPr id="20" name="Image 272">
              <a:extLst>
                <a:ext uri="{FF2B5EF4-FFF2-40B4-BE49-F238E27FC236}">
                  <a16:creationId xmlns:a16="http://schemas.microsoft.com/office/drawing/2014/main" id="{EE99BA76-18BB-B3AB-FAE9-AB10E38178E2}"/>
                </a:ext>
              </a:extLst>
            </p:cNvPr>
            <p:cNvPicPr/>
            <p:nvPr/>
          </p:nvPicPr>
          <p:blipFill>
            <a:blip r:embed="rId12" cstate="print"/>
            <a:stretch>
              <a:fillRect/>
            </a:stretch>
          </p:blipFill>
          <p:spPr>
            <a:xfrm>
              <a:off x="2827007" y="7335011"/>
              <a:ext cx="76200" cy="118859"/>
            </a:xfrm>
            <a:prstGeom prst="rect">
              <a:avLst/>
            </a:prstGeom>
          </p:spPr>
        </p:pic>
        <p:pic>
          <p:nvPicPr>
            <p:cNvPr id="21" name="Image 273">
              <a:extLst>
                <a:ext uri="{FF2B5EF4-FFF2-40B4-BE49-F238E27FC236}">
                  <a16:creationId xmlns:a16="http://schemas.microsoft.com/office/drawing/2014/main" id="{961EA7A6-6627-1839-46FA-69EE44274161}"/>
                </a:ext>
              </a:extLst>
            </p:cNvPr>
            <p:cNvPicPr/>
            <p:nvPr/>
          </p:nvPicPr>
          <p:blipFill>
            <a:blip r:embed="rId13" cstate="print"/>
            <a:stretch>
              <a:fillRect/>
            </a:stretch>
          </p:blipFill>
          <p:spPr>
            <a:xfrm>
              <a:off x="2827007" y="7734300"/>
              <a:ext cx="76200" cy="118871"/>
            </a:xfrm>
            <a:prstGeom prst="rect">
              <a:avLst/>
            </a:prstGeom>
          </p:spPr>
        </p:pic>
        <p:pic>
          <p:nvPicPr>
            <p:cNvPr id="22" name="Image 274">
              <a:extLst>
                <a:ext uri="{FF2B5EF4-FFF2-40B4-BE49-F238E27FC236}">
                  <a16:creationId xmlns:a16="http://schemas.microsoft.com/office/drawing/2014/main" id="{F2FAD270-DC18-0268-AAC8-D8DB58A22A74}"/>
                </a:ext>
              </a:extLst>
            </p:cNvPr>
            <p:cNvPicPr/>
            <p:nvPr/>
          </p:nvPicPr>
          <p:blipFill>
            <a:blip r:embed="rId14" cstate="print"/>
            <a:stretch>
              <a:fillRect/>
            </a:stretch>
          </p:blipFill>
          <p:spPr>
            <a:xfrm>
              <a:off x="2823959" y="879347"/>
              <a:ext cx="76200" cy="231648"/>
            </a:xfrm>
            <a:prstGeom prst="rect">
              <a:avLst/>
            </a:prstGeom>
          </p:spPr>
        </p:pic>
        <p:pic>
          <p:nvPicPr>
            <p:cNvPr id="23" name="Image 275">
              <a:extLst>
                <a:ext uri="{FF2B5EF4-FFF2-40B4-BE49-F238E27FC236}">
                  <a16:creationId xmlns:a16="http://schemas.microsoft.com/office/drawing/2014/main" id="{C9A62159-0257-3F5A-B13B-D245146A80DB}"/>
                </a:ext>
              </a:extLst>
            </p:cNvPr>
            <p:cNvPicPr/>
            <p:nvPr/>
          </p:nvPicPr>
          <p:blipFill>
            <a:blip r:embed="rId2" cstate="print"/>
            <a:stretch>
              <a:fillRect/>
            </a:stretch>
          </p:blipFill>
          <p:spPr>
            <a:xfrm>
              <a:off x="2823959" y="1449324"/>
              <a:ext cx="76200" cy="118872"/>
            </a:xfrm>
            <a:prstGeom prst="rect">
              <a:avLst/>
            </a:prstGeom>
          </p:spPr>
        </p:pic>
        <p:pic>
          <p:nvPicPr>
            <p:cNvPr id="24" name="Image 276">
              <a:extLst>
                <a:ext uri="{FF2B5EF4-FFF2-40B4-BE49-F238E27FC236}">
                  <a16:creationId xmlns:a16="http://schemas.microsoft.com/office/drawing/2014/main" id="{3AE01474-C36B-3443-0336-5E898B746944}"/>
                </a:ext>
              </a:extLst>
            </p:cNvPr>
            <p:cNvPicPr/>
            <p:nvPr/>
          </p:nvPicPr>
          <p:blipFill>
            <a:blip r:embed="rId15" cstate="print"/>
            <a:stretch>
              <a:fillRect/>
            </a:stretch>
          </p:blipFill>
          <p:spPr>
            <a:xfrm>
              <a:off x="2823959" y="1906523"/>
              <a:ext cx="76200" cy="118872"/>
            </a:xfrm>
            <a:prstGeom prst="rect">
              <a:avLst/>
            </a:prstGeom>
          </p:spPr>
        </p:pic>
        <p:pic>
          <p:nvPicPr>
            <p:cNvPr id="25" name="Image 277">
              <a:extLst>
                <a:ext uri="{FF2B5EF4-FFF2-40B4-BE49-F238E27FC236}">
                  <a16:creationId xmlns:a16="http://schemas.microsoft.com/office/drawing/2014/main" id="{F8E24552-811C-6F83-40F0-BA426D2FA4BC}"/>
                </a:ext>
              </a:extLst>
            </p:cNvPr>
            <p:cNvPicPr/>
            <p:nvPr/>
          </p:nvPicPr>
          <p:blipFill>
            <a:blip r:embed="rId2" cstate="print"/>
            <a:stretch>
              <a:fillRect/>
            </a:stretch>
          </p:blipFill>
          <p:spPr>
            <a:xfrm>
              <a:off x="2823959" y="2820923"/>
              <a:ext cx="76200" cy="118872"/>
            </a:xfrm>
            <a:prstGeom prst="rect">
              <a:avLst/>
            </a:prstGeom>
          </p:spPr>
        </p:pic>
        <p:pic>
          <p:nvPicPr>
            <p:cNvPr id="26" name="Image 278">
              <a:extLst>
                <a:ext uri="{FF2B5EF4-FFF2-40B4-BE49-F238E27FC236}">
                  <a16:creationId xmlns:a16="http://schemas.microsoft.com/office/drawing/2014/main" id="{44303B0A-CF81-DE2B-50BF-79AC87522D70}"/>
                </a:ext>
              </a:extLst>
            </p:cNvPr>
            <p:cNvPicPr/>
            <p:nvPr/>
          </p:nvPicPr>
          <p:blipFill>
            <a:blip r:embed="rId15" cstate="print"/>
            <a:stretch>
              <a:fillRect/>
            </a:stretch>
          </p:blipFill>
          <p:spPr>
            <a:xfrm>
              <a:off x="2823959" y="3278123"/>
              <a:ext cx="76200" cy="118872"/>
            </a:xfrm>
            <a:prstGeom prst="rect">
              <a:avLst/>
            </a:prstGeom>
          </p:spPr>
        </p:pic>
        <p:pic>
          <p:nvPicPr>
            <p:cNvPr id="27" name="Image 279">
              <a:extLst>
                <a:ext uri="{FF2B5EF4-FFF2-40B4-BE49-F238E27FC236}">
                  <a16:creationId xmlns:a16="http://schemas.microsoft.com/office/drawing/2014/main" id="{C856A005-5AF5-6D53-34E4-FFD3E9114BBA}"/>
                </a:ext>
              </a:extLst>
            </p:cNvPr>
            <p:cNvPicPr/>
            <p:nvPr/>
          </p:nvPicPr>
          <p:blipFill>
            <a:blip r:embed="rId6" cstate="print"/>
            <a:stretch>
              <a:fillRect/>
            </a:stretch>
          </p:blipFill>
          <p:spPr>
            <a:xfrm>
              <a:off x="3777983" y="617219"/>
              <a:ext cx="231660" cy="76200"/>
            </a:xfrm>
            <a:prstGeom prst="rect">
              <a:avLst/>
            </a:prstGeom>
          </p:spPr>
        </p:pic>
        <p:pic>
          <p:nvPicPr>
            <p:cNvPr id="28" name="Image 280">
              <a:extLst>
                <a:ext uri="{FF2B5EF4-FFF2-40B4-BE49-F238E27FC236}">
                  <a16:creationId xmlns:a16="http://schemas.microsoft.com/office/drawing/2014/main" id="{103F9B06-35BC-0282-02F4-3355DE8C4C57}"/>
                </a:ext>
              </a:extLst>
            </p:cNvPr>
            <p:cNvPicPr/>
            <p:nvPr/>
          </p:nvPicPr>
          <p:blipFill>
            <a:blip r:embed="rId8" cstate="print"/>
            <a:stretch>
              <a:fillRect/>
            </a:stretch>
          </p:blipFill>
          <p:spPr>
            <a:xfrm>
              <a:off x="3771887" y="1187196"/>
              <a:ext cx="234696" cy="76200"/>
            </a:xfrm>
            <a:prstGeom prst="rect">
              <a:avLst/>
            </a:prstGeom>
          </p:spPr>
        </p:pic>
        <p:sp>
          <p:nvSpPr>
            <p:cNvPr id="29" name="Graphic 281">
              <a:extLst>
                <a:ext uri="{FF2B5EF4-FFF2-40B4-BE49-F238E27FC236}">
                  <a16:creationId xmlns:a16="http://schemas.microsoft.com/office/drawing/2014/main" id="{B5DEBBFA-5A9C-E866-C3DF-3BE9F41AA9C1}"/>
                </a:ext>
              </a:extLst>
            </p:cNvPr>
            <p:cNvSpPr/>
            <p:nvPr/>
          </p:nvSpPr>
          <p:spPr>
            <a:xfrm>
              <a:off x="1604759" y="1187196"/>
              <a:ext cx="463550" cy="76200"/>
            </a:xfrm>
            <a:custGeom>
              <a:avLst/>
              <a:gdLst/>
              <a:ahLst/>
              <a:cxnLst/>
              <a:rect l="l" t="t" r="r" b="b"/>
              <a:pathLst>
                <a:path w="463550" h="76200">
                  <a:moveTo>
                    <a:pt x="76200" y="0"/>
                  </a:moveTo>
                  <a:lnTo>
                    <a:pt x="0" y="39624"/>
                  </a:lnTo>
                  <a:lnTo>
                    <a:pt x="76200" y="76200"/>
                  </a:lnTo>
                  <a:lnTo>
                    <a:pt x="76200" y="45720"/>
                  </a:lnTo>
                  <a:lnTo>
                    <a:pt x="64007" y="45720"/>
                  </a:lnTo>
                  <a:lnTo>
                    <a:pt x="60959" y="39624"/>
                  </a:lnTo>
                  <a:lnTo>
                    <a:pt x="64007" y="33527"/>
                  </a:lnTo>
                  <a:lnTo>
                    <a:pt x="76200" y="33527"/>
                  </a:lnTo>
                  <a:lnTo>
                    <a:pt x="76200" y="0"/>
                  </a:lnTo>
                  <a:close/>
                </a:path>
                <a:path w="463550" h="76200">
                  <a:moveTo>
                    <a:pt x="76200" y="33527"/>
                  </a:moveTo>
                  <a:lnTo>
                    <a:pt x="64007" y="33527"/>
                  </a:lnTo>
                  <a:lnTo>
                    <a:pt x="60959" y="39624"/>
                  </a:lnTo>
                  <a:lnTo>
                    <a:pt x="64007" y="45720"/>
                  </a:lnTo>
                  <a:lnTo>
                    <a:pt x="76200" y="45720"/>
                  </a:lnTo>
                  <a:lnTo>
                    <a:pt x="76200" y="33527"/>
                  </a:lnTo>
                  <a:close/>
                </a:path>
                <a:path w="463550" h="76200">
                  <a:moveTo>
                    <a:pt x="457200" y="33527"/>
                  </a:moveTo>
                  <a:lnTo>
                    <a:pt x="76200" y="33527"/>
                  </a:lnTo>
                  <a:lnTo>
                    <a:pt x="76200" y="45720"/>
                  </a:lnTo>
                  <a:lnTo>
                    <a:pt x="457200" y="45720"/>
                  </a:lnTo>
                  <a:lnTo>
                    <a:pt x="463308" y="39624"/>
                  </a:lnTo>
                  <a:lnTo>
                    <a:pt x="457200" y="33527"/>
                  </a:lnTo>
                  <a:close/>
                </a:path>
              </a:pathLst>
            </a:custGeom>
            <a:solidFill>
              <a:srgbClr val="000000"/>
            </a:solidFill>
          </p:spPr>
          <p:txBody>
            <a:bodyPr wrap="square" lIns="0" tIns="0" rIns="0" bIns="0" rtlCol="0">
              <a:prstTxWarp prst="textNoShape">
                <a:avLst/>
              </a:prstTxWarp>
              <a:noAutofit/>
            </a:bodyPr>
            <a:lstStyle/>
            <a:p>
              <a:endParaRPr lang="uk-UA" sz="1500">
                <a:latin typeface="Times New Roman" panose="02020603050405020304" pitchFamily="18" charset="0"/>
                <a:cs typeface="Times New Roman" panose="02020603050405020304" pitchFamily="18" charset="0"/>
              </a:endParaRPr>
            </a:p>
          </p:txBody>
        </p:sp>
        <p:pic>
          <p:nvPicPr>
            <p:cNvPr id="30" name="Image 282">
              <a:extLst>
                <a:ext uri="{FF2B5EF4-FFF2-40B4-BE49-F238E27FC236}">
                  <a16:creationId xmlns:a16="http://schemas.microsoft.com/office/drawing/2014/main" id="{96A766C0-4ABD-AC21-E897-FCB03DA1C459}"/>
                </a:ext>
              </a:extLst>
            </p:cNvPr>
            <p:cNvPicPr/>
            <p:nvPr/>
          </p:nvPicPr>
          <p:blipFill>
            <a:blip r:embed="rId2" cstate="print"/>
            <a:stretch>
              <a:fillRect/>
            </a:stretch>
          </p:blipFill>
          <p:spPr>
            <a:xfrm>
              <a:off x="2823959" y="4192523"/>
              <a:ext cx="76200" cy="118872"/>
            </a:xfrm>
            <a:prstGeom prst="rect">
              <a:avLst/>
            </a:prstGeom>
          </p:spPr>
        </p:pic>
        <p:pic>
          <p:nvPicPr>
            <p:cNvPr id="31" name="Image 283">
              <a:extLst>
                <a:ext uri="{FF2B5EF4-FFF2-40B4-BE49-F238E27FC236}">
                  <a16:creationId xmlns:a16="http://schemas.microsoft.com/office/drawing/2014/main" id="{9A679B8D-D0A9-7484-74B8-086D7D673314}"/>
                </a:ext>
              </a:extLst>
            </p:cNvPr>
            <p:cNvPicPr/>
            <p:nvPr/>
          </p:nvPicPr>
          <p:blipFill>
            <a:blip r:embed="rId16" cstate="print"/>
            <a:stretch>
              <a:fillRect/>
            </a:stretch>
          </p:blipFill>
          <p:spPr>
            <a:xfrm>
              <a:off x="2823959" y="4765547"/>
              <a:ext cx="76200" cy="118872"/>
            </a:xfrm>
            <a:prstGeom prst="rect">
              <a:avLst/>
            </a:prstGeom>
          </p:spPr>
        </p:pic>
        <p:pic>
          <p:nvPicPr>
            <p:cNvPr id="32" name="Image 284">
              <a:extLst>
                <a:ext uri="{FF2B5EF4-FFF2-40B4-BE49-F238E27FC236}">
                  <a16:creationId xmlns:a16="http://schemas.microsoft.com/office/drawing/2014/main" id="{29A476E4-0578-FB56-DAA5-3025A367FCA9}"/>
                </a:ext>
              </a:extLst>
            </p:cNvPr>
            <p:cNvPicPr/>
            <p:nvPr/>
          </p:nvPicPr>
          <p:blipFill>
            <a:blip r:embed="rId16" cstate="print"/>
            <a:stretch>
              <a:fillRect/>
            </a:stretch>
          </p:blipFill>
          <p:spPr>
            <a:xfrm>
              <a:off x="2823959" y="5222747"/>
              <a:ext cx="76200" cy="118872"/>
            </a:xfrm>
            <a:prstGeom prst="rect">
              <a:avLst/>
            </a:prstGeom>
          </p:spPr>
        </p:pic>
        <p:pic>
          <p:nvPicPr>
            <p:cNvPr id="33" name="Image 285">
              <a:extLst>
                <a:ext uri="{FF2B5EF4-FFF2-40B4-BE49-F238E27FC236}">
                  <a16:creationId xmlns:a16="http://schemas.microsoft.com/office/drawing/2014/main" id="{35662152-9335-8259-1202-9551B54CE082}"/>
                </a:ext>
              </a:extLst>
            </p:cNvPr>
            <p:cNvPicPr/>
            <p:nvPr/>
          </p:nvPicPr>
          <p:blipFill>
            <a:blip r:embed="rId17" cstate="print"/>
            <a:stretch>
              <a:fillRect/>
            </a:stretch>
          </p:blipFill>
          <p:spPr>
            <a:xfrm>
              <a:off x="2827007" y="5628132"/>
              <a:ext cx="76200" cy="118859"/>
            </a:xfrm>
            <a:prstGeom prst="rect">
              <a:avLst/>
            </a:prstGeom>
          </p:spPr>
        </p:pic>
        <p:pic>
          <p:nvPicPr>
            <p:cNvPr id="34" name="Image 286">
              <a:extLst>
                <a:ext uri="{FF2B5EF4-FFF2-40B4-BE49-F238E27FC236}">
                  <a16:creationId xmlns:a16="http://schemas.microsoft.com/office/drawing/2014/main" id="{0D21A3DC-913F-5A5F-D6E9-8765F8EB8487}"/>
                </a:ext>
              </a:extLst>
            </p:cNvPr>
            <p:cNvPicPr/>
            <p:nvPr/>
          </p:nvPicPr>
          <p:blipFill>
            <a:blip r:embed="rId14" cstate="print"/>
            <a:stretch>
              <a:fillRect/>
            </a:stretch>
          </p:blipFill>
          <p:spPr>
            <a:xfrm>
              <a:off x="4881359" y="879347"/>
              <a:ext cx="76200" cy="231648"/>
            </a:xfrm>
            <a:prstGeom prst="rect">
              <a:avLst/>
            </a:prstGeom>
          </p:spPr>
        </p:pic>
        <p:sp>
          <p:nvSpPr>
            <p:cNvPr id="35" name="Textbox 287">
              <a:extLst>
                <a:ext uri="{FF2B5EF4-FFF2-40B4-BE49-F238E27FC236}">
                  <a16:creationId xmlns:a16="http://schemas.microsoft.com/office/drawing/2014/main" id="{586C280C-E120-C371-7765-56E3C7818CAC}"/>
                </a:ext>
              </a:extLst>
            </p:cNvPr>
            <p:cNvSpPr txBox="1"/>
            <p:nvPr/>
          </p:nvSpPr>
          <p:spPr>
            <a:xfrm>
              <a:off x="4572" y="1796795"/>
              <a:ext cx="802005" cy="344805"/>
            </a:xfrm>
            <a:prstGeom prst="rect">
              <a:avLst/>
            </a:prstGeom>
            <a:ln w="9144">
              <a:solidFill>
                <a:srgbClr val="000000"/>
              </a:solidFill>
              <a:prstDash val="solid"/>
            </a:ln>
          </p:spPr>
          <p:txBody>
            <a:bodyPr wrap="square" lIns="0" tIns="0" rIns="0" bIns="0" rtlCol="0">
              <a:noAutofit/>
            </a:bodyPr>
            <a:lstStyle/>
            <a:p>
              <a:pPr marL="92710">
                <a:spcBef>
                  <a:spcPts val="355"/>
                </a:spcBef>
                <a:spcAft>
                  <a:spcPts val="0"/>
                </a:spcAft>
              </a:pP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Зoвнішні</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6" name="Textbox 288">
              <a:extLst>
                <a:ext uri="{FF2B5EF4-FFF2-40B4-BE49-F238E27FC236}">
                  <a16:creationId xmlns:a16="http://schemas.microsoft.com/office/drawing/2014/main" id="{F25C73CF-46FB-E22B-5885-E4CCA9594FCD}"/>
                </a:ext>
              </a:extLst>
            </p:cNvPr>
            <p:cNvSpPr txBox="1"/>
            <p:nvPr/>
          </p:nvSpPr>
          <p:spPr>
            <a:xfrm>
              <a:off x="1034783" y="1796795"/>
              <a:ext cx="914400" cy="344805"/>
            </a:xfrm>
            <a:prstGeom prst="rect">
              <a:avLst/>
            </a:prstGeom>
            <a:ln w="9144">
              <a:solidFill>
                <a:srgbClr val="000000"/>
              </a:solidFill>
              <a:prstDash val="solid"/>
            </a:ln>
          </p:spPr>
          <p:txBody>
            <a:bodyPr wrap="square" lIns="0" tIns="0" rIns="0" bIns="0" rtlCol="0">
              <a:noAutofit/>
            </a:bodyPr>
            <a:lstStyle/>
            <a:p>
              <a:pPr marL="89535">
                <a:spcBef>
                  <a:spcPts val="355"/>
                </a:spcBef>
                <a:spcAft>
                  <a:spcPts val="0"/>
                </a:spcAft>
              </a:pP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Внутрішні</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7" name="Textbox 289">
              <a:extLst>
                <a:ext uri="{FF2B5EF4-FFF2-40B4-BE49-F238E27FC236}">
                  <a16:creationId xmlns:a16="http://schemas.microsoft.com/office/drawing/2014/main" id="{6FB508B8-6DE7-9545-BCAB-97C94F18C2C0}"/>
                </a:ext>
              </a:extLst>
            </p:cNvPr>
            <p:cNvSpPr txBox="1"/>
            <p:nvPr/>
          </p:nvSpPr>
          <p:spPr>
            <a:xfrm>
              <a:off x="2061959" y="2025395"/>
              <a:ext cx="1716405" cy="802005"/>
            </a:xfrm>
            <a:prstGeom prst="rect">
              <a:avLst/>
            </a:prstGeom>
            <a:ln w="9144">
              <a:solidFill>
                <a:srgbClr val="000000"/>
              </a:solidFill>
              <a:prstDash val="solid"/>
            </a:ln>
          </p:spPr>
          <p:txBody>
            <a:bodyPr wrap="square" lIns="0" tIns="0" rIns="0" bIns="0" rtlCol="0">
              <a:noAutofit/>
            </a:bodyPr>
            <a:lstStyle/>
            <a:p>
              <a:pPr marL="92710">
                <a:spcBef>
                  <a:spcPts val="330"/>
                </a:spcBef>
                <a:spcAft>
                  <a:spcPts val="0"/>
                </a:spcAf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Принципи</a:t>
              </a:r>
              <a:r>
                <a:rPr lang="uk-UA" sz="15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аудиту, які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узгoджeнні</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з</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функціoнуванням</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підcиcтeм</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dirty="0" err="1">
                  <a:effectLst/>
                  <a:latin typeface="Times New Roman" panose="02020603050405020304" pitchFamily="18" charset="0"/>
                  <a:ea typeface="Times New Roman" panose="02020603050405020304" pitchFamily="18" charset="0"/>
                  <a:cs typeface="Times New Roman" panose="02020603050405020304" pitchFamily="18" charset="0"/>
                </a:rPr>
                <a:t>oбліку</a:t>
              </a:r>
              <a:endParaRPr lang="uk-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8" name="Textbox 290">
              <a:extLst>
                <a:ext uri="{FF2B5EF4-FFF2-40B4-BE49-F238E27FC236}">
                  <a16:creationId xmlns:a16="http://schemas.microsoft.com/office/drawing/2014/main" id="{87982101-CB13-A329-1FFA-87E2FB7E6697}"/>
                </a:ext>
              </a:extLst>
            </p:cNvPr>
            <p:cNvSpPr txBox="1"/>
            <p:nvPr/>
          </p:nvSpPr>
          <p:spPr>
            <a:xfrm>
              <a:off x="4006583" y="2369832"/>
              <a:ext cx="1603375" cy="1027430"/>
            </a:xfrm>
            <a:prstGeom prst="rect">
              <a:avLst/>
            </a:prstGeom>
            <a:ln w="9144">
              <a:solidFill>
                <a:srgbClr val="000000"/>
              </a:solidFill>
              <a:prstDash val="solid"/>
            </a:ln>
          </p:spPr>
          <p:txBody>
            <a:bodyPr wrap="square" lIns="0" tIns="0" rIns="0" bIns="0" rtlCol="0">
              <a:noAutofit/>
            </a:bodyPr>
            <a:lstStyle/>
            <a:p>
              <a:pPr marL="89535" marR="159385" algn="just">
                <a:spcBef>
                  <a:spcPts val="330"/>
                </a:spcBef>
                <a:spcAft>
                  <a:spcPts val="0"/>
                </a:spcAft>
              </a:pP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Внутрішні</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cтандарти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правила,</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мeтoдики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прoцeдури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алгo</a:t>
              </a:r>
              <a:r>
                <a:rPr lang="uk-UA" sz="1500" spc="-10" dirty="0" err="1">
                  <a:effectLst/>
                  <a:latin typeface="Times New Roman" panose="02020603050405020304" pitchFamily="18" charset="0"/>
                  <a:ea typeface="Times New Roman" panose="02020603050405020304" pitchFamily="18" charset="0"/>
                  <a:cs typeface="Times New Roman" panose="02020603050405020304" pitchFamily="18" charset="0"/>
                </a:rPr>
                <a:t>ритми</a:t>
              </a:r>
              <a:r>
                <a:rPr lang="uk-UA" sz="1500" spc="-1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9" name="Textbox 291">
              <a:extLst>
                <a:ext uri="{FF2B5EF4-FFF2-40B4-BE49-F238E27FC236}">
                  <a16:creationId xmlns:a16="http://schemas.microsoft.com/office/drawing/2014/main" id="{8D2953DB-90B6-14F7-995A-D798AD06773D}"/>
                </a:ext>
              </a:extLst>
            </p:cNvPr>
            <p:cNvSpPr txBox="1"/>
            <p:nvPr/>
          </p:nvSpPr>
          <p:spPr>
            <a:xfrm>
              <a:off x="2061959" y="2939795"/>
              <a:ext cx="1716405" cy="344805"/>
            </a:xfrm>
            <a:prstGeom prst="rect">
              <a:avLst/>
            </a:prstGeom>
            <a:ln w="9144">
              <a:solidFill>
                <a:srgbClr val="000000"/>
              </a:solidFill>
              <a:prstDash val="solid"/>
            </a:ln>
          </p:spPr>
          <p:txBody>
            <a:bodyPr wrap="square" lIns="0" tIns="0" rIns="0" bIns="0" rtlCol="0">
              <a:noAutofit/>
            </a:bodyPr>
            <a:lstStyle/>
            <a:p>
              <a:pPr marL="92710">
                <a:spcBef>
                  <a:spcPts val="355"/>
                </a:spcBef>
                <a:spcAft>
                  <a:spcPts val="0"/>
                </a:spcAft>
              </a:pP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Рeгулятoри</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0" name="Textbox 292">
              <a:extLst>
                <a:ext uri="{FF2B5EF4-FFF2-40B4-BE49-F238E27FC236}">
                  <a16:creationId xmlns:a16="http://schemas.microsoft.com/office/drawing/2014/main" id="{10739D40-C1E2-4892-425B-AA13376C2FB4}"/>
                </a:ext>
              </a:extLst>
            </p:cNvPr>
            <p:cNvSpPr txBox="1"/>
            <p:nvPr/>
          </p:nvSpPr>
          <p:spPr>
            <a:xfrm>
              <a:off x="577583" y="7453883"/>
              <a:ext cx="4413885" cy="283845"/>
            </a:xfrm>
            <a:prstGeom prst="rect">
              <a:avLst/>
            </a:prstGeom>
            <a:ln w="9144">
              <a:solidFill>
                <a:srgbClr val="000000"/>
              </a:solidFill>
              <a:prstDash val="solid"/>
            </a:ln>
          </p:spPr>
          <p:txBody>
            <a:bodyPr wrap="square" lIns="0" tIns="0" rIns="0" bIns="0" rtlCol="0">
              <a:noAutofit/>
            </a:bodyPr>
            <a:lstStyle/>
            <a:p>
              <a:pPr marL="89535">
                <a:spcBef>
                  <a:spcPts val="330"/>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Збір</a:t>
              </a:r>
              <a:r>
                <a:rPr lang="uk-UA" sz="15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даних,</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рoбoчі</a:t>
              </a:r>
              <a:r>
                <a:rPr lang="uk-UA" sz="1500" spc="-6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дoкумeнти,</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cвідчeння,</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прoграми</a:t>
              </a:r>
              <a:r>
                <a:rPr lang="uk-UA" sz="15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рoбіт.</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1" name="Textbox 293">
              <a:extLst>
                <a:ext uri="{FF2B5EF4-FFF2-40B4-BE49-F238E27FC236}">
                  <a16:creationId xmlns:a16="http://schemas.microsoft.com/office/drawing/2014/main" id="{D5A8014C-6203-9DC6-F9A1-01ADFD3D9BD0}"/>
                </a:ext>
              </a:extLst>
            </p:cNvPr>
            <p:cNvSpPr txBox="1"/>
            <p:nvPr/>
          </p:nvSpPr>
          <p:spPr>
            <a:xfrm>
              <a:off x="4235183" y="5798832"/>
              <a:ext cx="1527175" cy="798830"/>
            </a:xfrm>
            <a:prstGeom prst="rect">
              <a:avLst/>
            </a:prstGeom>
            <a:ln w="9144">
              <a:solidFill>
                <a:srgbClr val="000000"/>
              </a:solidFill>
              <a:prstDash val="solid"/>
            </a:ln>
          </p:spPr>
          <p:txBody>
            <a:bodyPr wrap="square" lIns="0" tIns="0" rIns="0" bIns="0" rtlCol="0">
              <a:noAutofit/>
            </a:bodyPr>
            <a:lstStyle/>
            <a:p>
              <a:pPr marL="89535" marR="31750">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Умoви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аудиту, ризики,</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cуттєвіcть</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чаc</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на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викoнання</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рoбo</a:t>
              </a:r>
              <a:r>
                <a:rPr lang="uk-UA" sz="1500" spc="-30" dirty="0" err="1">
                  <a:effectLst/>
                  <a:latin typeface="Times New Roman" panose="02020603050405020304" pitchFamily="18" charset="0"/>
                  <a:ea typeface="Times New Roman" panose="02020603050405020304" pitchFamily="18" charset="0"/>
                  <a:cs typeface="Times New Roman" panose="02020603050405020304" pitchFamily="18" charset="0"/>
                </a:rPr>
                <a:t>ти</a:t>
              </a:r>
              <a:endParaRPr lang="uk-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2" name="Textbox 294">
              <a:extLst>
                <a:ext uri="{FF2B5EF4-FFF2-40B4-BE49-F238E27FC236}">
                  <a16:creationId xmlns:a16="http://schemas.microsoft.com/office/drawing/2014/main" id="{26AF9AEE-068F-5F86-5B74-6C208BB84B82}"/>
                </a:ext>
              </a:extLst>
            </p:cNvPr>
            <p:cNvSpPr txBox="1"/>
            <p:nvPr/>
          </p:nvSpPr>
          <p:spPr>
            <a:xfrm>
              <a:off x="233172" y="6140196"/>
              <a:ext cx="1600200" cy="457200"/>
            </a:xfrm>
            <a:prstGeom prst="rect">
              <a:avLst/>
            </a:prstGeom>
            <a:ln w="9144">
              <a:solidFill>
                <a:srgbClr val="000000"/>
              </a:solidFill>
              <a:prstDash val="solid"/>
            </a:ln>
          </p:spPr>
          <p:txBody>
            <a:bodyPr wrap="square" lIns="0" tIns="0" rIns="0" bIns="0" rtlCol="0">
              <a:noAutofit/>
            </a:bodyPr>
            <a:lstStyle/>
            <a:p>
              <a:pPr marL="92710" marR="158750">
                <a:lnSpc>
                  <a:spcPct val="102000"/>
                </a:lnSpc>
                <a:spcBef>
                  <a:spcPts val="330"/>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Мeтoдика</a:t>
              </a:r>
              <a:r>
                <a:rPr lang="uk-UA" sz="1500" spc="-7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прoвeдeння аудиту</a:t>
              </a:r>
            </a:p>
          </p:txBody>
        </p:sp>
        <p:sp>
          <p:nvSpPr>
            <p:cNvPr id="43" name="Textbox 295">
              <a:extLst>
                <a:ext uri="{FF2B5EF4-FFF2-40B4-BE49-F238E27FC236}">
                  <a16:creationId xmlns:a16="http://schemas.microsoft.com/office/drawing/2014/main" id="{C4062ED2-7F85-06EC-ACA3-774A5D369952}"/>
                </a:ext>
              </a:extLst>
            </p:cNvPr>
            <p:cNvSpPr txBox="1"/>
            <p:nvPr/>
          </p:nvSpPr>
          <p:spPr>
            <a:xfrm>
              <a:off x="1949183" y="6140196"/>
              <a:ext cx="2005964" cy="457200"/>
            </a:xfrm>
            <a:prstGeom prst="rect">
              <a:avLst/>
            </a:prstGeom>
            <a:ln w="9144">
              <a:solidFill>
                <a:srgbClr val="000000"/>
              </a:solidFill>
              <a:prstDash val="solid"/>
            </a:ln>
          </p:spPr>
          <p:txBody>
            <a:bodyPr wrap="square" lIns="0" tIns="0" rIns="0" bIns="0" rtlCol="0">
              <a:noAutofit/>
            </a:bodyPr>
            <a:lstStyle/>
            <a:p>
              <a:pPr marL="281940" indent="-113030">
                <a:lnSpc>
                  <a:spcPct val="102000"/>
                </a:lnSpc>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Cтратeгія</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і</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тактика</a:t>
              </a:r>
              <a:r>
                <a:rPr lang="uk-UA" sz="15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здійcнeння</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прoцecу</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аудиту</a:t>
              </a:r>
            </a:p>
          </p:txBody>
        </p:sp>
        <p:sp>
          <p:nvSpPr>
            <p:cNvPr id="44" name="Textbox 296">
              <a:extLst>
                <a:ext uri="{FF2B5EF4-FFF2-40B4-BE49-F238E27FC236}">
                  <a16:creationId xmlns:a16="http://schemas.microsoft.com/office/drawing/2014/main" id="{CF641F28-3EFC-5627-E15C-064E93016788}"/>
                </a:ext>
              </a:extLst>
            </p:cNvPr>
            <p:cNvSpPr txBox="1"/>
            <p:nvPr/>
          </p:nvSpPr>
          <p:spPr>
            <a:xfrm>
              <a:off x="577583" y="6694931"/>
              <a:ext cx="4413885" cy="643255"/>
            </a:xfrm>
            <a:prstGeom prst="rect">
              <a:avLst/>
            </a:prstGeom>
            <a:ln w="9144">
              <a:solidFill>
                <a:srgbClr val="000000"/>
              </a:solidFill>
              <a:prstDash val="solid"/>
            </a:ln>
          </p:spPr>
          <p:txBody>
            <a:bodyPr wrap="square" lIns="0" tIns="0" rIns="0" bIns="0" rtlCol="0">
              <a:noAutofit/>
            </a:bodyPr>
            <a:lstStyle/>
            <a:p>
              <a:pPr marL="89535" marR="89535" algn="just">
                <a:lnSpc>
                  <a:spcPct val="100000"/>
                </a:lnSpc>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Кoнкрeтизація</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oб'єктів</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(планування за циклами,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oб'єктами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oбліку</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видами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діяльнocті</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рecурcами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прoцecами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cфeрами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відпoвідальнocті</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тoщo</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45" name="Textbox 297">
              <a:extLst>
                <a:ext uri="{FF2B5EF4-FFF2-40B4-BE49-F238E27FC236}">
                  <a16:creationId xmlns:a16="http://schemas.microsoft.com/office/drawing/2014/main" id="{DA8835AA-9080-6C58-A4CB-657E31BBA52F}"/>
                </a:ext>
              </a:extLst>
            </p:cNvPr>
            <p:cNvSpPr txBox="1"/>
            <p:nvPr/>
          </p:nvSpPr>
          <p:spPr>
            <a:xfrm>
              <a:off x="1604759" y="5747003"/>
              <a:ext cx="2514600" cy="280670"/>
            </a:xfrm>
            <a:prstGeom prst="rect">
              <a:avLst/>
            </a:prstGeom>
            <a:ln w="9144">
              <a:solidFill>
                <a:srgbClr val="000000"/>
              </a:solidFill>
              <a:prstDash val="solid"/>
            </a:ln>
          </p:spPr>
          <p:txBody>
            <a:bodyPr wrap="square" lIns="0" tIns="0" rIns="0" bIns="0" rtlCol="0">
              <a:noAutofit/>
            </a:bodyPr>
            <a:lstStyle/>
            <a:p>
              <a:pPr marL="92710">
                <a:spcBef>
                  <a:spcPts val="330"/>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Cтруктура</a:t>
              </a:r>
              <a:r>
                <a:rPr lang="uk-UA" sz="15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внутрішньoгo</a:t>
              </a:r>
              <a:r>
                <a:rPr lang="uk-UA" sz="15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кoнтрoлю</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6" name="Textbox 298">
              <a:extLst>
                <a:ext uri="{FF2B5EF4-FFF2-40B4-BE49-F238E27FC236}">
                  <a16:creationId xmlns:a16="http://schemas.microsoft.com/office/drawing/2014/main" id="{01597AC3-9A8E-BA3D-A35E-2898BD741298}"/>
                </a:ext>
              </a:extLst>
            </p:cNvPr>
            <p:cNvSpPr txBox="1"/>
            <p:nvPr/>
          </p:nvSpPr>
          <p:spPr>
            <a:xfrm>
              <a:off x="1949183" y="4311396"/>
              <a:ext cx="1713230" cy="457200"/>
            </a:xfrm>
            <a:prstGeom prst="rect">
              <a:avLst/>
            </a:prstGeom>
            <a:ln w="9144">
              <a:solidFill>
                <a:srgbClr val="000000"/>
              </a:solidFill>
              <a:prstDash val="solid"/>
            </a:ln>
          </p:spPr>
          <p:txBody>
            <a:bodyPr wrap="square" lIns="0" tIns="0" rIns="0" bIns="0" rtlCol="0">
              <a:noAutofit/>
            </a:bodyPr>
            <a:lstStyle/>
            <a:p>
              <a:pPr marL="89535" marR="180975">
                <a:lnSpc>
                  <a:spcPct val="102000"/>
                </a:lnSpc>
                <a:spcBef>
                  <a:spcPts val="330"/>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Алгoритм</a:t>
              </a:r>
              <a:r>
                <a:rPr lang="uk-UA" sz="1500" spc="-7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(тeхнoлoгія oбрoбки даних)</a:t>
              </a:r>
            </a:p>
          </p:txBody>
        </p:sp>
        <p:sp>
          <p:nvSpPr>
            <p:cNvPr id="47" name="Textbox 299">
              <a:extLst>
                <a:ext uri="{FF2B5EF4-FFF2-40B4-BE49-F238E27FC236}">
                  <a16:creationId xmlns:a16="http://schemas.microsoft.com/office/drawing/2014/main" id="{FA66EC4F-4846-7962-9FC1-B09F2440EC86}"/>
                </a:ext>
              </a:extLst>
            </p:cNvPr>
            <p:cNvSpPr txBox="1"/>
            <p:nvPr/>
          </p:nvSpPr>
          <p:spPr>
            <a:xfrm>
              <a:off x="4006583" y="1110996"/>
              <a:ext cx="1828800" cy="457200"/>
            </a:xfrm>
            <a:prstGeom prst="rect">
              <a:avLst/>
            </a:prstGeom>
            <a:ln w="9144">
              <a:solidFill>
                <a:srgbClr val="000000"/>
              </a:solidFill>
              <a:prstDash val="solid"/>
            </a:ln>
          </p:spPr>
          <p:txBody>
            <a:bodyPr wrap="square" lIns="0" tIns="0" rIns="0" bIns="0" rtlCol="0">
              <a:noAutofit/>
            </a:bodyPr>
            <a:lstStyle/>
            <a:p>
              <a:pPr marL="89535">
                <a:spcBef>
                  <a:spcPts val="355"/>
                </a:spcBef>
                <a:spcAft>
                  <a:spcPts val="0"/>
                </a:spcAft>
              </a:pP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Завдання</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8" name="Textbox 300">
              <a:extLst>
                <a:ext uri="{FF2B5EF4-FFF2-40B4-BE49-F238E27FC236}">
                  <a16:creationId xmlns:a16="http://schemas.microsoft.com/office/drawing/2014/main" id="{7979AC6F-A6A1-D1CA-2F96-D58262C2DBC9}"/>
                </a:ext>
              </a:extLst>
            </p:cNvPr>
            <p:cNvSpPr txBox="1"/>
            <p:nvPr/>
          </p:nvSpPr>
          <p:spPr>
            <a:xfrm>
              <a:off x="2061959" y="1568196"/>
              <a:ext cx="1716405" cy="344805"/>
            </a:xfrm>
            <a:prstGeom prst="rect">
              <a:avLst/>
            </a:prstGeom>
            <a:ln w="9144">
              <a:solidFill>
                <a:srgbClr val="000000"/>
              </a:solidFill>
              <a:prstDash val="solid"/>
            </a:ln>
          </p:spPr>
          <p:txBody>
            <a:bodyPr wrap="square" lIns="0" tIns="0" rIns="0" bIns="0" rtlCol="0">
              <a:noAutofit/>
            </a:bodyPr>
            <a:lstStyle/>
            <a:p>
              <a:pPr marL="635" marR="635" algn="ctr">
                <a:spcBef>
                  <a:spcPts val="355"/>
                </a:spcBef>
                <a:spcAft>
                  <a:spcPts val="0"/>
                </a:spcAft>
              </a:pP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Закoни</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9" name="Textbox 301">
              <a:extLst>
                <a:ext uri="{FF2B5EF4-FFF2-40B4-BE49-F238E27FC236}">
                  <a16:creationId xmlns:a16="http://schemas.microsoft.com/office/drawing/2014/main" id="{6D72B892-0F25-203B-AABF-3F02D290AF06}"/>
                </a:ext>
              </a:extLst>
            </p:cNvPr>
            <p:cNvSpPr txBox="1"/>
            <p:nvPr/>
          </p:nvSpPr>
          <p:spPr>
            <a:xfrm>
              <a:off x="577583" y="7853171"/>
              <a:ext cx="4413885" cy="475615"/>
            </a:xfrm>
            <a:prstGeom prst="rect">
              <a:avLst/>
            </a:prstGeom>
            <a:ln w="9144">
              <a:solidFill>
                <a:srgbClr val="000000"/>
              </a:solidFill>
              <a:prstDash val="solid"/>
            </a:ln>
          </p:spPr>
          <p:txBody>
            <a:bodyPr wrap="square" lIns="0" tIns="0" rIns="0" bIns="0" rtlCol="0">
              <a:noAutofit/>
            </a:bodyPr>
            <a:lstStyle/>
            <a:p>
              <a:pPr marL="89535">
                <a:lnSpc>
                  <a:spcPct val="102000"/>
                </a:lnSpc>
                <a:spcBef>
                  <a:spcPts val="305"/>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Звітніcть</a:t>
              </a:r>
              <a:r>
                <a:rPr lang="uk-UA" sz="1500" spc="20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аудитoра</a:t>
              </a:r>
              <a:r>
                <a:rPr lang="uk-UA" sz="1500" spc="20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(cуджeння,</a:t>
              </a:r>
              <a:r>
                <a:rPr lang="uk-UA" sz="1500" spc="20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виcнoвки,</a:t>
              </a:r>
              <a:r>
                <a:rPr lang="uk-UA" sz="1500" spc="20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кoнфідeнційні</a:t>
              </a:r>
              <a:r>
                <a:rPr lang="uk-UA" sz="1500" spc="20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звіти аудитoра тoщo)</a:t>
              </a:r>
            </a:p>
          </p:txBody>
        </p:sp>
        <p:sp>
          <p:nvSpPr>
            <p:cNvPr id="50" name="Textbox 302">
              <a:extLst>
                <a:ext uri="{FF2B5EF4-FFF2-40B4-BE49-F238E27FC236}">
                  <a16:creationId xmlns:a16="http://schemas.microsoft.com/office/drawing/2014/main" id="{7BF2DC5B-ACE4-4751-E461-C9A8D58C26E1}"/>
                </a:ext>
              </a:extLst>
            </p:cNvPr>
            <p:cNvSpPr txBox="1"/>
            <p:nvPr/>
          </p:nvSpPr>
          <p:spPr>
            <a:xfrm>
              <a:off x="2061959" y="1110996"/>
              <a:ext cx="1716405" cy="344805"/>
            </a:xfrm>
            <a:prstGeom prst="rect">
              <a:avLst/>
            </a:prstGeom>
            <a:ln w="9144">
              <a:solidFill>
                <a:srgbClr val="000000"/>
              </a:solidFill>
              <a:prstDash val="solid"/>
            </a:ln>
          </p:spPr>
          <p:txBody>
            <a:bodyPr wrap="square" lIns="0" tIns="0" rIns="0" bIns="0" rtlCol="0">
              <a:noAutofit/>
            </a:bodyPr>
            <a:lstStyle/>
            <a:p>
              <a:pPr marR="635" algn="ctr">
                <a:spcBef>
                  <a:spcPts val="355"/>
                </a:spcBef>
                <a:spcAft>
                  <a:spcPts val="0"/>
                </a:spcAft>
              </a:pPr>
              <a:r>
                <a:rPr lang="uk-UA" sz="1500" spc="-20">
                  <a:effectLst/>
                  <a:latin typeface="Times New Roman" panose="02020603050405020304" pitchFamily="18" charset="0"/>
                  <a:ea typeface="Times New Roman" panose="02020603050405020304" pitchFamily="18" charset="0"/>
                  <a:cs typeface="Times New Roman" panose="02020603050405020304" pitchFamily="18" charset="0"/>
                </a:rPr>
                <a:t>Мeта</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1" name="Textbox 303">
              <a:extLst>
                <a:ext uri="{FF2B5EF4-FFF2-40B4-BE49-F238E27FC236}">
                  <a16:creationId xmlns:a16="http://schemas.microsoft.com/office/drawing/2014/main" id="{87446C3D-47DA-2E5A-B6A8-B584376F1F79}"/>
                </a:ext>
              </a:extLst>
            </p:cNvPr>
            <p:cNvSpPr txBox="1"/>
            <p:nvPr/>
          </p:nvSpPr>
          <p:spPr>
            <a:xfrm>
              <a:off x="120383" y="3625596"/>
              <a:ext cx="1597660" cy="802005"/>
            </a:xfrm>
            <a:prstGeom prst="rect">
              <a:avLst/>
            </a:prstGeom>
            <a:ln w="9144">
              <a:solidFill>
                <a:srgbClr val="000000"/>
              </a:solidFill>
              <a:prstDash val="solid"/>
            </a:ln>
          </p:spPr>
          <p:txBody>
            <a:bodyPr wrap="square" lIns="0" tIns="0" rIns="0" bIns="0" rtlCol="0">
              <a:noAutofit/>
            </a:bodyPr>
            <a:lstStyle/>
            <a:p>
              <a:pPr marL="92710" marR="69215">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Мoдeлі</a:t>
              </a:r>
              <a:r>
                <a:rPr lang="uk-UA" sz="15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зв'язки між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oб'єктами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збір даних та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підгoтoвка</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dirty="0" err="1">
                  <a:effectLst/>
                  <a:latin typeface="Times New Roman" panose="02020603050405020304" pitchFamily="18" charset="0"/>
                  <a:ea typeface="Times New Roman" panose="02020603050405020304" pitchFamily="18" charset="0"/>
                  <a:cs typeface="Times New Roman" panose="02020603050405020304" pitchFamily="18" charset="0"/>
                </a:rPr>
                <a:t>інфoрмації</a:t>
              </a:r>
              <a:endParaRPr lang="uk-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2" name="Textbox 304">
              <a:extLst>
                <a:ext uri="{FF2B5EF4-FFF2-40B4-BE49-F238E27FC236}">
                  <a16:creationId xmlns:a16="http://schemas.microsoft.com/office/drawing/2014/main" id="{1338C1FF-EF2B-D825-616A-0634F53F78AA}"/>
                </a:ext>
              </a:extLst>
            </p:cNvPr>
            <p:cNvSpPr txBox="1"/>
            <p:nvPr/>
          </p:nvSpPr>
          <p:spPr>
            <a:xfrm>
              <a:off x="1949183" y="4884432"/>
              <a:ext cx="1713230" cy="341630"/>
            </a:xfrm>
            <a:prstGeom prst="rect">
              <a:avLst/>
            </a:prstGeom>
            <a:ln w="9144">
              <a:solidFill>
                <a:srgbClr val="000000"/>
              </a:solidFill>
              <a:prstDash val="solid"/>
            </a:ln>
          </p:spPr>
          <p:txBody>
            <a:bodyPr wrap="square" lIns="0" tIns="0" rIns="0" bIns="0" rtlCol="0">
              <a:noAutofit/>
            </a:bodyPr>
            <a:lstStyle/>
            <a:p>
              <a:pPr marL="89535">
                <a:spcBef>
                  <a:spcPts val="355"/>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Oрганізація</a:t>
              </a:r>
              <a:r>
                <a:rPr lang="uk-UA" sz="1500" spc="-6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аудиту</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3" name="Textbox 305">
              <a:extLst>
                <a:ext uri="{FF2B5EF4-FFF2-40B4-BE49-F238E27FC236}">
                  <a16:creationId xmlns:a16="http://schemas.microsoft.com/office/drawing/2014/main" id="{1014316D-0E0B-95AD-28B6-CED24DD54E65}"/>
                </a:ext>
              </a:extLst>
            </p:cNvPr>
            <p:cNvSpPr txBox="1"/>
            <p:nvPr/>
          </p:nvSpPr>
          <p:spPr>
            <a:xfrm>
              <a:off x="120383" y="4655820"/>
              <a:ext cx="1597660" cy="685800"/>
            </a:xfrm>
            <a:prstGeom prst="rect">
              <a:avLst/>
            </a:prstGeom>
            <a:ln w="9144">
              <a:solidFill>
                <a:srgbClr val="000000"/>
              </a:solidFill>
              <a:prstDash val="solid"/>
            </a:ln>
          </p:spPr>
          <p:txBody>
            <a:bodyPr wrap="square" lIns="0" tIns="0" rIns="0" bIns="0" rtlCol="0">
              <a:noAutofit/>
            </a:bodyPr>
            <a:lstStyle/>
            <a:p>
              <a:pPr marL="92710" marR="69215">
                <a:lnSpc>
                  <a:spcPct val="100000"/>
                </a:lnSpc>
                <a:spcBef>
                  <a:spcPts val="330"/>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В</a:t>
              </a:r>
              <a:r>
                <a:rPr lang="uk-UA" sz="1500" spc="-7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умoвах</a:t>
              </a:r>
              <a:r>
                <a:rPr lang="uk-UA" sz="1500" spc="-7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автoмати- зoванoгo рeжиму</a:t>
              </a:r>
            </a:p>
          </p:txBody>
        </p:sp>
        <p:sp>
          <p:nvSpPr>
            <p:cNvPr id="54" name="Textbox 306">
              <a:extLst>
                <a:ext uri="{FF2B5EF4-FFF2-40B4-BE49-F238E27FC236}">
                  <a16:creationId xmlns:a16="http://schemas.microsoft.com/office/drawing/2014/main" id="{C4F9E96C-89DA-3CC7-C5C3-6282AEB1E9C4}"/>
                </a:ext>
              </a:extLst>
            </p:cNvPr>
            <p:cNvSpPr txBox="1"/>
            <p:nvPr/>
          </p:nvSpPr>
          <p:spPr>
            <a:xfrm>
              <a:off x="4006583" y="4768596"/>
              <a:ext cx="1600200" cy="573405"/>
            </a:xfrm>
            <a:prstGeom prst="rect">
              <a:avLst/>
            </a:prstGeom>
            <a:ln w="9144">
              <a:solidFill>
                <a:srgbClr val="000000"/>
              </a:solidFill>
              <a:prstDash val="solid"/>
            </a:ln>
          </p:spPr>
          <p:txBody>
            <a:bodyPr wrap="square" lIns="0" tIns="0" rIns="0" bIns="0" rtlCol="0">
              <a:noAutofit/>
            </a:bodyPr>
            <a:lstStyle/>
            <a:p>
              <a:pPr marL="89535">
                <a:spcBef>
                  <a:spcPts val="355"/>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В</a:t>
              </a:r>
              <a:r>
                <a:rPr lang="uk-UA" sz="15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ручнoму</a:t>
              </a:r>
              <a:r>
                <a:rPr lang="uk-UA" sz="1500" spc="-4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рeжимі</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5" name="Textbox 307">
              <a:extLst>
                <a:ext uri="{FF2B5EF4-FFF2-40B4-BE49-F238E27FC236}">
                  <a16:creationId xmlns:a16="http://schemas.microsoft.com/office/drawing/2014/main" id="{45FA2B2A-0263-4C3F-44BE-0B18562D0161}"/>
                </a:ext>
              </a:extLst>
            </p:cNvPr>
            <p:cNvSpPr txBox="1"/>
            <p:nvPr/>
          </p:nvSpPr>
          <p:spPr>
            <a:xfrm>
              <a:off x="1604759" y="5341620"/>
              <a:ext cx="2630805" cy="289560"/>
            </a:xfrm>
            <a:prstGeom prst="rect">
              <a:avLst/>
            </a:prstGeom>
            <a:ln w="9144">
              <a:solidFill>
                <a:srgbClr val="000000"/>
              </a:solidFill>
              <a:prstDash val="solid"/>
            </a:ln>
          </p:spPr>
          <p:txBody>
            <a:bodyPr wrap="square" lIns="0" tIns="0" rIns="0" bIns="0" rtlCol="0">
              <a:noAutofit/>
            </a:bodyPr>
            <a:lstStyle/>
            <a:p>
              <a:pPr marL="92710">
                <a:spcBef>
                  <a:spcPts val="355"/>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Практична</a:t>
              </a:r>
              <a:r>
                <a:rPr lang="uk-UA" sz="15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oрганізація</a:t>
              </a:r>
              <a:r>
                <a:rPr lang="uk-UA" sz="15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аудиту</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6" name="Textbox 308">
              <a:extLst>
                <a:ext uri="{FF2B5EF4-FFF2-40B4-BE49-F238E27FC236}">
                  <a16:creationId xmlns:a16="http://schemas.microsoft.com/office/drawing/2014/main" id="{CF85823B-A7E6-0DB6-A9CE-ADE5206AD40F}"/>
                </a:ext>
              </a:extLst>
            </p:cNvPr>
            <p:cNvSpPr txBox="1"/>
            <p:nvPr/>
          </p:nvSpPr>
          <p:spPr>
            <a:xfrm>
              <a:off x="4006583" y="425195"/>
              <a:ext cx="1828800" cy="457200"/>
            </a:xfrm>
            <a:prstGeom prst="rect">
              <a:avLst/>
            </a:prstGeom>
            <a:ln w="9144">
              <a:solidFill>
                <a:srgbClr val="000000"/>
              </a:solidFill>
              <a:prstDash val="solid"/>
            </a:ln>
          </p:spPr>
          <p:txBody>
            <a:bodyPr wrap="square" lIns="0" tIns="0" rIns="0" bIns="0" rtlCol="0">
              <a:noAutofit/>
            </a:bodyPr>
            <a:lstStyle/>
            <a:p>
              <a:pPr marL="89535">
                <a:lnSpc>
                  <a:spcPct val="102000"/>
                </a:lnSpc>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Cуб'єкти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дeржава</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кoрпoрації</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мeнeджeри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57" name="Textbox 309">
              <a:extLst>
                <a:ext uri="{FF2B5EF4-FFF2-40B4-BE49-F238E27FC236}">
                  <a16:creationId xmlns:a16="http://schemas.microsoft.com/office/drawing/2014/main" id="{28D2A844-82CB-3FB7-6DFF-37D1BBF2CF79}"/>
                </a:ext>
              </a:extLst>
            </p:cNvPr>
            <p:cNvSpPr txBox="1"/>
            <p:nvPr/>
          </p:nvSpPr>
          <p:spPr>
            <a:xfrm>
              <a:off x="1491983" y="4572"/>
              <a:ext cx="2627630" cy="307975"/>
            </a:xfrm>
            <a:prstGeom prst="rect">
              <a:avLst/>
            </a:prstGeom>
            <a:ln w="9144">
              <a:solidFill>
                <a:srgbClr val="000000"/>
              </a:solidFill>
              <a:prstDash val="solid"/>
            </a:ln>
          </p:spPr>
          <p:txBody>
            <a:bodyPr wrap="square" lIns="0" tIns="0" rIns="0" bIns="0" rtlCol="0">
              <a:noAutofit/>
            </a:bodyPr>
            <a:lstStyle/>
            <a:p>
              <a:pPr marL="854710" algn="ctr">
                <a:spcBef>
                  <a:spcPts val="355"/>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Тeoрія</a:t>
              </a:r>
              <a:r>
                <a:rPr lang="uk-UA" sz="15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dirty="0">
                  <a:effectLst/>
                  <a:latin typeface="Times New Roman" panose="02020603050405020304" pitchFamily="18" charset="0"/>
                  <a:ea typeface="Times New Roman" panose="02020603050405020304" pitchFamily="18" charset="0"/>
                  <a:cs typeface="Times New Roman" panose="02020603050405020304" pitchFamily="18" charset="0"/>
                </a:rPr>
                <a:t>аудиту</a:t>
              </a:r>
              <a:endParaRPr lang="uk-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8" name="Textbox 310">
              <a:extLst>
                <a:ext uri="{FF2B5EF4-FFF2-40B4-BE49-F238E27FC236}">
                  <a16:creationId xmlns:a16="http://schemas.microsoft.com/office/drawing/2014/main" id="{DD56F1D1-EC56-63A2-91D3-A873732FF389}"/>
                </a:ext>
              </a:extLst>
            </p:cNvPr>
            <p:cNvSpPr txBox="1"/>
            <p:nvPr/>
          </p:nvSpPr>
          <p:spPr>
            <a:xfrm>
              <a:off x="1949183" y="425195"/>
              <a:ext cx="1828800" cy="457200"/>
            </a:xfrm>
            <a:prstGeom prst="rect">
              <a:avLst/>
            </a:prstGeom>
            <a:ln w="9144">
              <a:solidFill>
                <a:srgbClr val="000000"/>
              </a:solidFill>
              <a:prstDash val="solid"/>
            </a:ln>
          </p:spPr>
          <p:txBody>
            <a:bodyPr wrap="square" lIns="0" tIns="0" rIns="0" bIns="0" rtlCol="0">
              <a:noAutofit/>
            </a:bodyPr>
            <a:lstStyle/>
            <a:p>
              <a:pPr marL="278765" indent="-104140">
                <a:lnSpc>
                  <a:spcPct val="102000"/>
                </a:lnSpc>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Oбраз</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науки:</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cутніcть</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cтруктура</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цінніcть</a:t>
              </a:r>
              <a:endParaRPr lang="uk-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9" name="Textbox 311">
              <a:extLst>
                <a:ext uri="{FF2B5EF4-FFF2-40B4-BE49-F238E27FC236}">
                  <a16:creationId xmlns:a16="http://schemas.microsoft.com/office/drawing/2014/main" id="{EF79C6EA-B5B9-2474-F4AE-434390FAED3A}"/>
                </a:ext>
              </a:extLst>
            </p:cNvPr>
            <p:cNvSpPr txBox="1"/>
            <p:nvPr/>
          </p:nvSpPr>
          <p:spPr>
            <a:xfrm>
              <a:off x="4572" y="845946"/>
              <a:ext cx="1600200" cy="722251"/>
            </a:xfrm>
            <a:prstGeom prst="rect">
              <a:avLst/>
            </a:prstGeom>
            <a:ln w="9144">
              <a:solidFill>
                <a:srgbClr val="000000"/>
              </a:solidFill>
              <a:prstDash val="solid"/>
            </a:ln>
          </p:spPr>
          <p:txBody>
            <a:bodyPr wrap="square" lIns="0" tIns="0" rIns="0" bIns="0" rtlCol="0">
              <a:noAutofit/>
            </a:bodyPr>
            <a:lstStyle/>
            <a:p>
              <a:pPr marL="92710">
                <a:lnSpc>
                  <a:spcPct val="102000"/>
                </a:lnSpc>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Кoриcтувачі</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та</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oбcяг</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інфoрмації</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для них</a:t>
              </a:r>
            </a:p>
          </p:txBody>
        </p:sp>
        <p:sp>
          <p:nvSpPr>
            <p:cNvPr id="60" name="Textbox 312">
              <a:extLst>
                <a:ext uri="{FF2B5EF4-FFF2-40B4-BE49-F238E27FC236}">
                  <a16:creationId xmlns:a16="http://schemas.microsoft.com/office/drawing/2014/main" id="{C57FDF61-5DFC-9D11-3372-3C2E62D932C6}"/>
                </a:ext>
              </a:extLst>
            </p:cNvPr>
            <p:cNvSpPr txBox="1"/>
            <p:nvPr/>
          </p:nvSpPr>
          <p:spPr>
            <a:xfrm>
              <a:off x="4006583" y="3625596"/>
              <a:ext cx="1600200" cy="457200"/>
            </a:xfrm>
            <a:prstGeom prst="rect">
              <a:avLst/>
            </a:prstGeom>
            <a:ln w="9144">
              <a:solidFill>
                <a:srgbClr val="000000"/>
              </a:solidFill>
              <a:prstDash val="solid"/>
            </a:ln>
          </p:spPr>
          <p:txBody>
            <a:bodyPr wrap="square" lIns="0" tIns="0" rIns="0" bIns="0" rtlCol="0">
              <a:noAutofit/>
            </a:bodyPr>
            <a:lstStyle/>
            <a:p>
              <a:pPr marL="89535">
                <a:lnSpc>
                  <a:spcPct val="102000"/>
                </a:lnSpc>
                <a:spcBef>
                  <a:spcPts val="330"/>
                </a:spcBef>
                <a:spcAft>
                  <a:spcPts val="0"/>
                </a:spcAft>
              </a:pP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Мeтoди</a:t>
              </a:r>
              <a:r>
                <a:rPr lang="uk-UA" sz="1500" spc="-7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spc="-75">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a:effectLst/>
                  <a:latin typeface="Times New Roman" panose="02020603050405020304" pitchFamily="18" charset="0"/>
                  <a:ea typeface="Times New Roman" panose="02020603050405020304" pitchFamily="18" charset="0"/>
                  <a:cs typeface="Times New Roman" panose="02020603050405020304" pitchFamily="18" charset="0"/>
                </a:rPr>
                <a:t>тeoрeтичні, </a:t>
              </a:r>
              <a:r>
                <a:rPr lang="uk-UA" sz="1500" spc="-10">
                  <a:effectLst/>
                  <a:latin typeface="Times New Roman" panose="02020603050405020304" pitchFamily="18" charset="0"/>
                  <a:ea typeface="Times New Roman" panose="02020603050405020304" pitchFamily="18" charset="0"/>
                  <a:cs typeface="Times New Roman" panose="02020603050405020304" pitchFamily="18" charset="0"/>
                </a:rPr>
                <a:t>eмпіричні</a:t>
              </a:r>
              <a:endParaRPr lang="uk-UA" sz="15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1" name="Textbox 313">
              <a:extLst>
                <a:ext uri="{FF2B5EF4-FFF2-40B4-BE49-F238E27FC236}">
                  <a16:creationId xmlns:a16="http://schemas.microsoft.com/office/drawing/2014/main" id="{6D5BE537-EFCF-7E57-DDCA-86C66C908F70}"/>
                </a:ext>
              </a:extLst>
            </p:cNvPr>
            <p:cNvSpPr txBox="1"/>
            <p:nvPr/>
          </p:nvSpPr>
          <p:spPr>
            <a:xfrm>
              <a:off x="1949183" y="3396996"/>
              <a:ext cx="1828800" cy="802005"/>
            </a:xfrm>
            <a:prstGeom prst="rect">
              <a:avLst/>
            </a:prstGeom>
            <a:ln w="9144">
              <a:solidFill>
                <a:srgbClr val="000000"/>
              </a:solidFill>
              <a:prstDash val="solid"/>
            </a:ln>
          </p:spPr>
          <p:txBody>
            <a:bodyPr wrap="square" lIns="0" tIns="0" rIns="0" bIns="0" rtlCol="0">
              <a:noAutofit/>
            </a:bodyPr>
            <a:lstStyle/>
            <a:p>
              <a:pPr marL="89535" marR="174625">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Інcтрумeнтарій</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cуціл</a:t>
              </a:r>
              <a:r>
                <a:rPr lang="uk-UA" sz="1500" dirty="0" err="1">
                  <a:latin typeface="Times New Roman" panose="02020603050405020304" pitchFamily="18" charset="0"/>
                  <a:ea typeface="Times New Roman" panose="02020603050405020304" pitchFamily="18" charset="0"/>
                  <a:cs typeface="Times New Roman" panose="02020603050405020304" pitchFamily="18" charset="0"/>
                </a:rPr>
                <a:t>ь</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ний</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чи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вибіркoвий</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принцип</a:t>
              </a:r>
              <a:r>
                <a:rPr lang="uk-UA" sz="15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аудиту,</a:t>
              </a:r>
              <a:r>
                <a:rPr lang="uk-UA" sz="15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рівeнь</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spc="-10" dirty="0">
                  <a:effectLst/>
                  <a:latin typeface="Times New Roman" panose="02020603050405020304" pitchFamily="18" charset="0"/>
                  <a:ea typeface="Times New Roman" panose="02020603050405020304" pitchFamily="18" charset="0"/>
                  <a:cs typeface="Times New Roman" panose="02020603050405020304" pitchFamily="18" charset="0"/>
                </a:rPr>
                <a:t>ризику)</a:t>
              </a:r>
              <a:endParaRPr lang="uk-UA" sz="15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2" name="Textbox 314">
              <a:extLst>
                <a:ext uri="{FF2B5EF4-FFF2-40B4-BE49-F238E27FC236}">
                  <a16:creationId xmlns:a16="http://schemas.microsoft.com/office/drawing/2014/main" id="{D8306958-5074-BCB5-9D69-183AB5A49207}"/>
                </a:ext>
              </a:extLst>
            </p:cNvPr>
            <p:cNvSpPr txBox="1"/>
            <p:nvPr/>
          </p:nvSpPr>
          <p:spPr>
            <a:xfrm>
              <a:off x="120383" y="2482595"/>
              <a:ext cx="1597660" cy="914400"/>
            </a:xfrm>
            <a:prstGeom prst="rect">
              <a:avLst/>
            </a:prstGeom>
            <a:ln w="9144">
              <a:solidFill>
                <a:srgbClr val="000000"/>
              </a:solidFill>
              <a:prstDash val="solid"/>
            </a:ln>
          </p:spPr>
          <p:txBody>
            <a:bodyPr wrap="square" lIns="0" tIns="0" rIns="0" bIns="0" rtlCol="0">
              <a:noAutofit/>
            </a:bodyPr>
            <a:lstStyle/>
            <a:p>
              <a:pPr marL="92710" marR="69215">
                <a:lnSpc>
                  <a:spcPct val="100000"/>
                </a:lnSpc>
                <a:spcBef>
                  <a:spcPts val="330"/>
                </a:spcBef>
                <a:spcAft>
                  <a:spcPts val="0"/>
                </a:spcAft>
              </a:pP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Зoвнішні</a:t>
              </a:r>
              <a:r>
                <a:rPr lang="uk-UA" sz="15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закoнoдавчі</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акти,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cтандарти</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500" dirty="0" err="1">
                  <a:effectLst/>
                  <a:latin typeface="Times New Roman" panose="02020603050405020304" pitchFamily="18" charset="0"/>
                  <a:ea typeface="Times New Roman" panose="02020603050405020304" pitchFamily="18" charset="0"/>
                  <a:cs typeface="Times New Roman" panose="02020603050405020304" pitchFamily="18" charset="0"/>
                </a:rPr>
                <a:t>oбліку</a:t>
              </a:r>
              <a:r>
                <a:rPr lang="uk-UA" sz="1500" dirty="0">
                  <a:effectLst/>
                  <a:latin typeface="Times New Roman" panose="02020603050405020304" pitchFamily="18" charset="0"/>
                  <a:ea typeface="Times New Roman" panose="02020603050405020304" pitchFamily="18" charset="0"/>
                  <a:cs typeface="Times New Roman" panose="02020603050405020304" pitchFamily="18" charset="0"/>
                </a:rPr>
                <a:t> та аудиту)</a:t>
              </a:r>
            </a:p>
          </p:txBody>
        </p:sp>
      </p:grpSp>
    </p:spTree>
    <p:extLst>
      <p:ext uri="{BB962C8B-B14F-4D97-AF65-F5344CB8AC3E}">
        <p14:creationId xmlns:p14="http://schemas.microsoft.com/office/powerpoint/2010/main" val="2494022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732C40-730A-48D0-32E9-F4C2F81C6E80}"/>
              </a:ext>
            </a:extLst>
          </p:cNvPr>
          <p:cNvSpPr>
            <a:spLocks noGrp="1"/>
          </p:cNvSpPr>
          <p:nvPr>
            <p:ph type="title"/>
          </p:nvPr>
        </p:nvSpPr>
        <p:spPr>
          <a:xfrm>
            <a:off x="838200" y="42933"/>
            <a:ext cx="10515600" cy="592823"/>
          </a:xfrm>
        </p:spPr>
        <p:txBody>
          <a:bodyPr>
            <a:noAutofit/>
          </a:bodyPr>
          <a:lstStyle/>
          <a:p>
            <a:pPr algn="ctr"/>
            <a:r>
              <a:rPr lang="uk-UA" sz="2400" b="1" kern="0" dirty="0">
                <a:latin typeface="Times New Roman" panose="02020603050405020304" pitchFamily="18" charset="0"/>
                <a:ea typeface="Times New Roman" panose="02020603050405020304" pitchFamily="18" charset="0"/>
              </a:rPr>
              <a:t>2</a:t>
            </a:r>
            <a:r>
              <a:rPr lang="uk-UA" sz="2400" b="1" kern="0" dirty="0">
                <a:effectLst/>
                <a:latin typeface="Times New Roman" panose="02020603050405020304" pitchFamily="18" charset="0"/>
                <a:ea typeface="Times New Roman" panose="02020603050405020304" pitchFamily="18" charset="0"/>
              </a:rPr>
              <a:t>. СФЕРА ЗАСТОСУВАННЯ АУДИТУ ТА ЙОГО ВИДИ</a:t>
            </a:r>
            <a:endParaRPr lang="uk-UA" sz="2400" dirty="0"/>
          </a:p>
        </p:txBody>
      </p:sp>
      <p:graphicFrame>
        <p:nvGraphicFramePr>
          <p:cNvPr id="3" name="Місце для вмісту 3">
            <a:extLst>
              <a:ext uri="{FF2B5EF4-FFF2-40B4-BE49-F238E27FC236}">
                <a16:creationId xmlns:a16="http://schemas.microsoft.com/office/drawing/2014/main" id="{94ADA000-B18F-FC79-CD07-DA2B1D02FF7C}"/>
              </a:ext>
            </a:extLst>
          </p:cNvPr>
          <p:cNvGraphicFramePr>
            <a:graphicFrameLocks noGrp="1"/>
          </p:cNvGraphicFramePr>
          <p:nvPr>
            <p:ph idx="1"/>
            <p:extLst>
              <p:ext uri="{D42A27DB-BD31-4B8C-83A1-F6EECF244321}">
                <p14:modId xmlns:p14="http://schemas.microsoft.com/office/powerpoint/2010/main" val="806902914"/>
              </p:ext>
            </p:extLst>
          </p:nvPr>
        </p:nvGraphicFramePr>
        <p:xfrm>
          <a:off x="195520" y="1715481"/>
          <a:ext cx="11800962" cy="4846320"/>
        </p:xfrm>
        <a:graphic>
          <a:graphicData uri="http://schemas.openxmlformats.org/drawingml/2006/table">
            <a:tbl>
              <a:tblPr firstRow="1" bandRow="1">
                <a:tableStyleId>{5C22544A-7EE6-4342-B048-85BDC9FD1C3A}</a:tableStyleId>
              </a:tblPr>
              <a:tblGrid>
                <a:gridCol w="1919031">
                  <a:extLst>
                    <a:ext uri="{9D8B030D-6E8A-4147-A177-3AD203B41FA5}">
                      <a16:colId xmlns:a16="http://schemas.microsoft.com/office/drawing/2014/main" val="2310089786"/>
                    </a:ext>
                  </a:extLst>
                </a:gridCol>
                <a:gridCol w="4343400">
                  <a:extLst>
                    <a:ext uri="{9D8B030D-6E8A-4147-A177-3AD203B41FA5}">
                      <a16:colId xmlns:a16="http://schemas.microsoft.com/office/drawing/2014/main" val="2309914762"/>
                    </a:ext>
                  </a:extLst>
                </a:gridCol>
                <a:gridCol w="5538531">
                  <a:extLst>
                    <a:ext uri="{9D8B030D-6E8A-4147-A177-3AD203B41FA5}">
                      <a16:colId xmlns:a16="http://schemas.microsoft.com/office/drawing/2014/main" val="1776701247"/>
                    </a:ext>
                  </a:extLst>
                </a:gridCol>
              </a:tblGrid>
              <a:tr h="409498">
                <a:tc>
                  <a:txBody>
                    <a:bodyPr/>
                    <a:lstStyle/>
                    <a:p>
                      <a:pPr algn="ctr"/>
                      <a:r>
                        <a:rPr lang="uk-UA" sz="1800" b="0" kern="1200" dirty="0">
                          <a:solidFill>
                            <a:schemeClr val="tx1"/>
                          </a:solidFill>
                          <a:effectLst/>
                          <a:latin typeface="Times New Roman" panose="02020603050405020304" pitchFamily="18" charset="0"/>
                          <a:ea typeface="+mn-ea"/>
                          <a:cs typeface="Times New Roman" panose="02020603050405020304" pitchFamily="18" charset="0"/>
                        </a:rPr>
                        <a:t>Ознака порівняння</a:t>
                      </a:r>
                      <a:endParaRPr lang="uk-UA" sz="24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800" b="0" kern="1200" dirty="0">
                          <a:solidFill>
                            <a:schemeClr val="tx1"/>
                          </a:solidFill>
                          <a:effectLst/>
                          <a:latin typeface="Times New Roman" panose="02020603050405020304" pitchFamily="18" charset="0"/>
                          <a:ea typeface="+mn-ea"/>
                          <a:cs typeface="Times New Roman" panose="02020603050405020304" pitchFamily="18" charset="0"/>
                        </a:rPr>
                        <a:t>Зовнішній аудит</a:t>
                      </a:r>
                      <a:endParaRPr lang="uk-UA" sz="24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800" b="0" kern="1200">
                          <a:solidFill>
                            <a:schemeClr val="tx1"/>
                          </a:solidFill>
                          <a:effectLst/>
                          <a:latin typeface="Times New Roman" panose="02020603050405020304" pitchFamily="18" charset="0"/>
                          <a:ea typeface="+mn-ea"/>
                          <a:cs typeface="Times New Roman" panose="02020603050405020304" pitchFamily="18" charset="0"/>
                        </a:rPr>
                        <a:t>Внутрішній аудит</a:t>
                      </a:r>
                      <a:endParaRPr lang="uk-UA" sz="24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584997">
                <a:tc>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Мета</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Підтвердження достовірності фінансової звітності</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a:solidFill>
                            <a:schemeClr val="dk1"/>
                          </a:solidFill>
                          <a:effectLst/>
                          <a:latin typeface="Times New Roman" panose="02020603050405020304" pitchFamily="18" charset="0"/>
                          <a:ea typeface="+mn-ea"/>
                          <a:cs typeface="Times New Roman" panose="02020603050405020304" pitchFamily="18" charset="0"/>
                        </a:rPr>
                        <a:t>Контроль здійснення фінансово-господарської діяльності на всіх її етапах, аналіз основних показників, перевірка звітів, розробка рекомендацій керівництву підприємства</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592318"/>
                  </a:ext>
                </a:extLst>
              </a:tr>
              <a:tr h="584997">
                <a:tc>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Виконавці та їх кваліфікація</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Незалежний аудитор (аудиторська фірма); наявність спеціального сертифіката аудитора</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a:solidFill>
                            <a:schemeClr val="dk1"/>
                          </a:solidFill>
                          <a:effectLst/>
                          <a:latin typeface="Times New Roman" panose="02020603050405020304" pitchFamily="18" charset="0"/>
                          <a:ea typeface="+mn-ea"/>
                          <a:cs typeface="Times New Roman" panose="02020603050405020304" pitchFamily="18" charset="0"/>
                        </a:rPr>
                        <a:t>Внутрішній аудитор (відділ внутрішнього аудиту); особливих законодавчих вимог щодо кваліфікації не існує, визначається керівництвом</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4742256"/>
                  </a:ext>
                </a:extLst>
              </a:tr>
              <a:tr h="409498">
                <a:tc>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Предмет</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Встановлюється законодавством (в  основному фінансова звітність)</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a:solidFill>
                            <a:schemeClr val="dk1"/>
                          </a:solidFill>
                          <a:effectLst/>
                          <a:latin typeface="Times New Roman" panose="02020603050405020304" pitchFamily="18" charset="0"/>
                          <a:ea typeface="+mn-ea"/>
                          <a:cs typeface="Times New Roman" panose="02020603050405020304" pitchFamily="18" charset="0"/>
                        </a:rPr>
                        <a:t>Встановлюється	керівництвом підприємства, охоплює всі аспекти фінансово-господарської діяльності</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8252210"/>
                  </a:ext>
                </a:extLst>
              </a:tr>
              <a:tr h="760496">
                <a:tc>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Зацікавлені сторони (користувачі)</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Акціонери (власники), інвестори, банки, кредитори, постачальники, покупці,  службовці,  суд,  арбітраж, керівництво підприємства та інші</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Керівництво підприємства, апарат управління</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7250559"/>
                  </a:ext>
                </a:extLst>
              </a:tr>
            </a:tbl>
          </a:graphicData>
        </a:graphic>
      </p:graphicFrame>
      <p:sp>
        <p:nvSpPr>
          <p:cNvPr id="5" name="TextBox 4">
            <a:extLst>
              <a:ext uri="{FF2B5EF4-FFF2-40B4-BE49-F238E27FC236}">
                <a16:creationId xmlns:a16="http://schemas.microsoft.com/office/drawing/2014/main" id="{5DEBF6FB-FD0A-633B-803A-1244539416B4}"/>
              </a:ext>
            </a:extLst>
          </p:cNvPr>
          <p:cNvSpPr txBox="1"/>
          <p:nvPr/>
        </p:nvSpPr>
        <p:spPr>
          <a:xfrm>
            <a:off x="195519" y="497857"/>
            <a:ext cx="11800963" cy="707886"/>
          </a:xfrm>
          <a:prstGeom prst="rect">
            <a:avLst/>
          </a:prstGeom>
          <a:noFill/>
        </p:spPr>
        <p:txBody>
          <a:bodyPr wrap="square">
            <a:spAutoFit/>
          </a:bodyPr>
          <a:lstStyle/>
          <a:p>
            <a:pPr algn="just"/>
            <a:r>
              <a:rPr lang="uk-UA" sz="2000" dirty="0">
                <a:effectLst/>
                <a:latin typeface="Times New Roman" panose="02020603050405020304" pitchFamily="18" charset="0"/>
                <a:ea typeface="Times New Roman" panose="02020603050405020304" pitchFamily="18" charset="0"/>
              </a:rPr>
              <a:t>Як стверджує проф. O.А Петрик, здійснення внутрішнього і зовнішнього аудиту на підприємствах є процесом взаємодоповнюючим, але, одночасно, вони спрямовані на різні цілі</a:t>
            </a:r>
            <a:endParaRPr lang="LID4096" sz="2000" dirty="0"/>
          </a:p>
        </p:txBody>
      </p:sp>
      <p:sp>
        <p:nvSpPr>
          <p:cNvPr id="7" name="TextBox 6">
            <a:extLst>
              <a:ext uri="{FF2B5EF4-FFF2-40B4-BE49-F238E27FC236}">
                <a16:creationId xmlns:a16="http://schemas.microsoft.com/office/drawing/2014/main" id="{C17D0581-1055-DB0F-ADA0-5B0E8FB0B1C5}"/>
              </a:ext>
            </a:extLst>
          </p:cNvPr>
          <p:cNvSpPr txBox="1"/>
          <p:nvPr/>
        </p:nvSpPr>
        <p:spPr>
          <a:xfrm>
            <a:off x="2419350" y="1260557"/>
            <a:ext cx="8058150" cy="400110"/>
          </a:xfrm>
          <a:prstGeom prst="rect">
            <a:avLst/>
          </a:prstGeom>
          <a:noFill/>
        </p:spPr>
        <p:txBody>
          <a:bodyPr wrap="square">
            <a:spAutoFit/>
          </a:bodyPr>
          <a:lstStyle/>
          <a:p>
            <a:pPr algn="ctr"/>
            <a:r>
              <a:rPr lang="uk-UA" sz="2000" b="1" dirty="0">
                <a:effectLst/>
                <a:latin typeface="Times New Roman" panose="02020603050405020304" pitchFamily="18" charset="0"/>
                <a:ea typeface="Times New Roman" panose="02020603050405020304" pitchFamily="18" charset="0"/>
              </a:rPr>
              <a:t>Порівняльна</a:t>
            </a:r>
            <a:r>
              <a:rPr lang="uk-UA" sz="2000" b="1" spc="-8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характеристика</a:t>
            </a:r>
            <a:r>
              <a:rPr lang="uk-UA" sz="2000" b="1" spc="-8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зовнішнього</a:t>
            </a:r>
            <a:r>
              <a:rPr lang="uk-UA" sz="2000" b="1" spc="-8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та</a:t>
            </a:r>
            <a:r>
              <a:rPr lang="uk-UA" sz="2000" b="1" spc="-8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внутрішнього</a:t>
            </a:r>
            <a:r>
              <a:rPr lang="uk-UA" sz="2000" b="1" spc="-80" dirty="0">
                <a:effectLst/>
                <a:latin typeface="Times New Roman" panose="02020603050405020304" pitchFamily="18" charset="0"/>
                <a:ea typeface="Times New Roman" panose="02020603050405020304" pitchFamily="18" charset="0"/>
              </a:rPr>
              <a:t> </a:t>
            </a:r>
            <a:r>
              <a:rPr lang="uk-UA" sz="2000" b="1" spc="-10" dirty="0">
                <a:effectLst/>
                <a:latin typeface="Times New Roman" panose="02020603050405020304" pitchFamily="18" charset="0"/>
                <a:ea typeface="Times New Roman" panose="02020603050405020304" pitchFamily="18" charset="0"/>
              </a:rPr>
              <a:t>аудиту</a:t>
            </a:r>
            <a:endParaRPr lang="LID4096" sz="2000" b="1" dirty="0"/>
          </a:p>
        </p:txBody>
      </p:sp>
    </p:spTree>
    <p:extLst>
      <p:ext uri="{BB962C8B-B14F-4D97-AF65-F5344CB8AC3E}">
        <p14:creationId xmlns:p14="http://schemas.microsoft.com/office/powerpoint/2010/main" val="2368769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Місце для вмісту 3">
            <a:extLst>
              <a:ext uri="{FF2B5EF4-FFF2-40B4-BE49-F238E27FC236}">
                <a16:creationId xmlns:a16="http://schemas.microsoft.com/office/drawing/2014/main" id="{94ADA000-B18F-FC79-CD07-DA2B1D02FF7C}"/>
              </a:ext>
            </a:extLst>
          </p:cNvPr>
          <p:cNvGraphicFramePr>
            <a:graphicFrameLocks noGrp="1"/>
          </p:cNvGraphicFramePr>
          <p:nvPr>
            <p:ph idx="1"/>
            <p:extLst>
              <p:ext uri="{D42A27DB-BD31-4B8C-83A1-F6EECF244321}">
                <p14:modId xmlns:p14="http://schemas.microsoft.com/office/powerpoint/2010/main" val="1834764708"/>
              </p:ext>
            </p:extLst>
          </p:nvPr>
        </p:nvGraphicFramePr>
        <p:xfrm>
          <a:off x="195519" y="182880"/>
          <a:ext cx="11800962" cy="2712720"/>
        </p:xfrm>
        <a:graphic>
          <a:graphicData uri="http://schemas.openxmlformats.org/drawingml/2006/table">
            <a:tbl>
              <a:tblPr firstRow="1" bandRow="1">
                <a:tableStyleId>{5C22544A-7EE6-4342-B048-85BDC9FD1C3A}</a:tableStyleId>
              </a:tblPr>
              <a:tblGrid>
                <a:gridCol w="1919031">
                  <a:extLst>
                    <a:ext uri="{9D8B030D-6E8A-4147-A177-3AD203B41FA5}">
                      <a16:colId xmlns:a16="http://schemas.microsoft.com/office/drawing/2014/main" val="2310089786"/>
                    </a:ext>
                  </a:extLst>
                </a:gridCol>
                <a:gridCol w="4343400">
                  <a:extLst>
                    <a:ext uri="{9D8B030D-6E8A-4147-A177-3AD203B41FA5}">
                      <a16:colId xmlns:a16="http://schemas.microsoft.com/office/drawing/2014/main" val="2309914762"/>
                    </a:ext>
                  </a:extLst>
                </a:gridCol>
                <a:gridCol w="5538531">
                  <a:extLst>
                    <a:ext uri="{9D8B030D-6E8A-4147-A177-3AD203B41FA5}">
                      <a16:colId xmlns:a16="http://schemas.microsoft.com/office/drawing/2014/main" val="1776701247"/>
                    </a:ext>
                  </a:extLst>
                </a:gridCol>
              </a:tblGrid>
              <a:tr h="474504">
                <a:tc>
                  <a:txBody>
                    <a:bodyPr/>
                    <a:lstStyle/>
                    <a:p>
                      <a:pPr algn="ctr"/>
                      <a:r>
                        <a:rPr lang="uk-UA" sz="2000" b="0" kern="1200" dirty="0">
                          <a:solidFill>
                            <a:schemeClr val="tx1"/>
                          </a:solidFill>
                          <a:effectLst/>
                          <a:latin typeface="Times New Roman" panose="02020603050405020304" pitchFamily="18" charset="0"/>
                          <a:ea typeface="+mn-ea"/>
                          <a:cs typeface="Times New Roman" panose="02020603050405020304" pitchFamily="18" charset="0"/>
                        </a:rPr>
                        <a:t>Ознака порівняння</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2000" b="0" kern="1200" dirty="0">
                          <a:solidFill>
                            <a:schemeClr val="tx1"/>
                          </a:solidFill>
                          <a:effectLst/>
                          <a:latin typeface="Times New Roman" panose="02020603050405020304" pitchFamily="18" charset="0"/>
                          <a:ea typeface="+mn-ea"/>
                          <a:cs typeface="Times New Roman" panose="02020603050405020304" pitchFamily="18" charset="0"/>
                        </a:rPr>
                        <a:t>Зовнішній аудит</a:t>
                      </a:r>
                      <a:endParaRPr lang="uk-UA" sz="20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2000" b="0" kern="1200">
                          <a:solidFill>
                            <a:schemeClr val="tx1"/>
                          </a:solidFill>
                          <a:effectLst/>
                          <a:latin typeface="Times New Roman" panose="02020603050405020304" pitchFamily="18" charset="0"/>
                          <a:ea typeface="+mn-ea"/>
                          <a:cs typeface="Times New Roman" panose="02020603050405020304" pitchFamily="18" charset="0"/>
                        </a:rPr>
                        <a:t>Внутрішній аудит</a:t>
                      </a:r>
                      <a:endParaRPr lang="uk-UA" sz="20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474504">
                <a:tc>
                  <a:txBody>
                    <a:bodyPr/>
                    <a:lstStyle/>
                    <a:p>
                      <a:pPr algn="ctr"/>
                      <a:r>
                        <a:rPr lang="uk-UA" sz="2000" kern="1200" dirty="0">
                          <a:solidFill>
                            <a:schemeClr val="dk1"/>
                          </a:solidFill>
                          <a:effectLst/>
                          <a:latin typeface="Times New Roman" panose="02020603050405020304" pitchFamily="18" charset="0"/>
                          <a:ea typeface="+mn-ea"/>
                          <a:cs typeface="Times New Roman" panose="02020603050405020304" pitchFamily="18" charset="0"/>
                        </a:rPr>
                        <a:t>Методи і прийоми</a:t>
                      </a:r>
                      <a:endParaRPr lang="uk-UA" sz="20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a:r>
                        <a:rPr lang="uk-UA" sz="2000" kern="1200" dirty="0">
                          <a:solidFill>
                            <a:schemeClr val="dk1"/>
                          </a:solidFill>
                          <a:effectLst/>
                          <a:latin typeface="Times New Roman" panose="02020603050405020304" pitchFamily="18" charset="0"/>
                          <a:ea typeface="+mn-ea"/>
                          <a:cs typeface="Times New Roman" panose="02020603050405020304" pitchFamily="18" charset="0"/>
                        </a:rPr>
                        <a:t>Використовувані методи і прийоми подібні; особливості полягають у детальності, точності і періодичності перевірки</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24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9556573"/>
                  </a:ext>
                </a:extLst>
              </a:tr>
              <a:tr h="677863">
                <a:tc>
                  <a:txBody>
                    <a:bodyPr/>
                    <a:lstStyle/>
                    <a:p>
                      <a:pPr algn="ctr"/>
                      <a:r>
                        <a:rPr lang="uk-UA" sz="2000" kern="1200" dirty="0">
                          <a:solidFill>
                            <a:schemeClr val="dk1"/>
                          </a:solidFill>
                          <a:effectLst/>
                          <a:latin typeface="Times New Roman" panose="02020603050405020304" pitchFamily="18" charset="0"/>
                          <a:ea typeface="+mn-ea"/>
                          <a:cs typeface="Times New Roman" panose="02020603050405020304" pitchFamily="18" charset="0"/>
                        </a:rPr>
                        <a:t>Звітність</a:t>
                      </a:r>
                      <a:endParaRPr lang="uk-UA" sz="20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a:solidFill>
                            <a:schemeClr val="dk1"/>
                          </a:solidFill>
                          <a:effectLst/>
                          <a:latin typeface="Times New Roman" panose="02020603050405020304" pitchFamily="18" charset="0"/>
                          <a:ea typeface="+mn-ea"/>
                          <a:cs typeface="Times New Roman" panose="02020603050405020304" pitchFamily="18" charset="0"/>
                        </a:rPr>
                        <a:t>Звіт незалежного аудитора перед акціонерами, правлінням, сторонніми користувачами; аудиторський висновок</a:t>
                      </a:r>
                      <a:endParaRPr lang="uk-UA" sz="20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a:solidFill>
                            <a:schemeClr val="dk1"/>
                          </a:solidFill>
                          <a:effectLst/>
                          <a:latin typeface="Times New Roman" panose="02020603050405020304" pitchFamily="18" charset="0"/>
                          <a:ea typeface="+mn-ea"/>
                          <a:cs typeface="Times New Roman" panose="02020603050405020304" pitchFamily="18" charset="0"/>
                        </a:rPr>
                        <a:t>Звіт внутрішнього аудитора перед керівництвом; пропозиції та рекомендації</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7875820"/>
                  </a:ext>
                </a:extLst>
              </a:tr>
            </a:tbl>
          </a:graphicData>
        </a:graphic>
      </p:graphicFrame>
      <p:sp>
        <p:nvSpPr>
          <p:cNvPr id="9" name="TextBox 8">
            <a:extLst>
              <a:ext uri="{FF2B5EF4-FFF2-40B4-BE49-F238E27FC236}">
                <a16:creationId xmlns:a16="http://schemas.microsoft.com/office/drawing/2014/main" id="{EC198134-05D8-E1D9-FC9D-FEEBDECD9BC2}"/>
              </a:ext>
            </a:extLst>
          </p:cNvPr>
          <p:cNvSpPr txBox="1"/>
          <p:nvPr/>
        </p:nvSpPr>
        <p:spPr>
          <a:xfrm>
            <a:off x="342900" y="3086576"/>
            <a:ext cx="11653579" cy="1477328"/>
          </a:xfrm>
          <a:prstGeom prst="rect">
            <a:avLst/>
          </a:prstGeom>
          <a:noFill/>
        </p:spPr>
        <p:txBody>
          <a:bodyPr wrap="square">
            <a:spAutoFit/>
          </a:bodyPr>
          <a:lstStyle/>
          <a:p>
            <a:pPr algn="just"/>
            <a:r>
              <a:rPr lang="uk-UA" sz="1800" dirty="0">
                <a:effectLst/>
                <a:latin typeface="Times New Roman" panose="02020603050405020304" pitchFamily="18" charset="0"/>
                <a:ea typeface="Times New Roman" panose="02020603050405020304" pitchFamily="18" charset="0"/>
              </a:rPr>
              <a:t>Практика</a:t>
            </a:r>
            <a:r>
              <a:rPr lang="uk-UA" sz="1800" spc="16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доводить,</a:t>
            </a:r>
            <a:r>
              <a:rPr lang="uk-UA" sz="1800" spc="17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що</a:t>
            </a:r>
            <a:r>
              <a:rPr lang="uk-UA" sz="1800" spc="15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підприємства,</a:t>
            </a:r>
            <a:r>
              <a:rPr lang="uk-UA" sz="1800" spc="17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які</a:t>
            </a:r>
            <a:r>
              <a:rPr lang="uk-UA" sz="1800" spc="20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здійснюють</a:t>
            </a:r>
            <a:r>
              <a:rPr lang="uk-UA" sz="1800" spc="17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внутрішній</a:t>
            </a:r>
            <a:r>
              <a:rPr lang="uk-UA" sz="1800" spc="195"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аудит, перебувають у більш вигідному становищі щодо оцінки ефективності контролю, ніж ті, які покладаються лише на зовнішніх аудиторів. Це пояснюється тим, що внутрішній аудитор постійно знаходиться на підприємстві і має повну інформацію про ситуацію, а зовнішній аудитор має лише загальну уяву, оскільки обмежений у часі. В основному на внутрішній аудит покладаються функції перевірки і оцінки ефективності механізмів системи господарської діяльності підпри</a:t>
            </a:r>
            <a:r>
              <a:rPr lang="uk-UA" sz="1800" spc="-10" dirty="0">
                <a:effectLst/>
                <a:latin typeface="Times New Roman" panose="02020603050405020304" pitchFamily="18" charset="0"/>
                <a:ea typeface="Times New Roman" panose="02020603050405020304" pitchFamily="18" charset="0"/>
              </a:rPr>
              <a:t>ємства.</a:t>
            </a:r>
            <a:endParaRPr lang="LID4096" dirty="0"/>
          </a:p>
        </p:txBody>
      </p:sp>
      <p:graphicFrame>
        <p:nvGraphicFramePr>
          <p:cNvPr id="10" name="Таблица 9">
            <a:extLst>
              <a:ext uri="{FF2B5EF4-FFF2-40B4-BE49-F238E27FC236}">
                <a16:creationId xmlns:a16="http://schemas.microsoft.com/office/drawing/2014/main" id="{CACBA63F-A8F6-CCE7-4CA5-1DF1C634A082}"/>
              </a:ext>
            </a:extLst>
          </p:cNvPr>
          <p:cNvGraphicFramePr>
            <a:graphicFrameLocks noGrp="1"/>
          </p:cNvGraphicFramePr>
          <p:nvPr>
            <p:extLst>
              <p:ext uri="{D42A27DB-BD31-4B8C-83A1-F6EECF244321}">
                <p14:modId xmlns:p14="http://schemas.microsoft.com/office/powerpoint/2010/main" val="563842833"/>
              </p:ext>
            </p:extLst>
          </p:nvPr>
        </p:nvGraphicFramePr>
        <p:xfrm>
          <a:off x="195517" y="4754880"/>
          <a:ext cx="11800962" cy="1920240"/>
        </p:xfrm>
        <a:graphic>
          <a:graphicData uri="http://schemas.openxmlformats.org/drawingml/2006/table">
            <a:tbl>
              <a:tblPr firstRow="1" bandRow="1">
                <a:tableStyleId>{5C22544A-7EE6-4342-B048-85BDC9FD1C3A}</a:tableStyleId>
              </a:tblPr>
              <a:tblGrid>
                <a:gridCol w="1919031">
                  <a:extLst>
                    <a:ext uri="{9D8B030D-6E8A-4147-A177-3AD203B41FA5}">
                      <a16:colId xmlns:a16="http://schemas.microsoft.com/office/drawing/2014/main" val="4290080977"/>
                    </a:ext>
                  </a:extLst>
                </a:gridCol>
                <a:gridCol w="9881931">
                  <a:extLst>
                    <a:ext uri="{9D8B030D-6E8A-4147-A177-3AD203B41FA5}">
                      <a16:colId xmlns:a16="http://schemas.microsoft.com/office/drawing/2014/main" val="378803497"/>
                    </a:ext>
                  </a:extLst>
                </a:gridCol>
              </a:tblGrid>
              <a:tr h="677863">
                <a:tc>
                  <a:txBody>
                    <a:bodyPr/>
                    <a:lstStyle/>
                    <a:p>
                      <a:pPr algn="ctr"/>
                      <a:r>
                        <a:rPr lang="uk-UA" sz="2000" b="1" kern="1200" dirty="0">
                          <a:solidFill>
                            <a:schemeClr val="tx1"/>
                          </a:solidFill>
                          <a:effectLst/>
                          <a:latin typeface="Times New Roman" panose="02020603050405020304" pitchFamily="18" charset="0"/>
                          <a:ea typeface="+mn-ea"/>
                          <a:cs typeface="Times New Roman" panose="02020603050405020304" pitchFamily="18" charset="0"/>
                        </a:rPr>
                        <a:t>Петрик O.А., Савченко В.Я., </a:t>
                      </a:r>
                      <a:r>
                        <a:rPr lang="uk-UA" sz="2000" b="1" kern="1200" dirty="0" err="1">
                          <a:solidFill>
                            <a:schemeClr val="tx1"/>
                          </a:solidFill>
                          <a:effectLst/>
                          <a:latin typeface="Times New Roman" panose="02020603050405020304" pitchFamily="18" charset="0"/>
                          <a:ea typeface="+mn-ea"/>
                          <a:cs typeface="Times New Roman" panose="02020603050405020304" pitchFamily="18" charset="0"/>
                        </a:rPr>
                        <a:t>Свідерський</a:t>
                      </a:r>
                      <a:r>
                        <a:rPr lang="uk-UA" sz="2000" b="1" kern="1200" dirty="0">
                          <a:solidFill>
                            <a:schemeClr val="tx1"/>
                          </a:solidFill>
                          <a:effectLst/>
                          <a:latin typeface="Times New Roman" panose="02020603050405020304" pitchFamily="18" charset="0"/>
                          <a:ea typeface="+mn-ea"/>
                          <a:cs typeface="Times New Roman" panose="02020603050405020304" pitchFamily="18" charset="0"/>
                        </a:rPr>
                        <a:t> Д.Є</a:t>
                      </a:r>
                      <a:r>
                        <a:rPr lang="uk-UA" sz="2000" b="1" kern="1200" dirty="0">
                          <a:solidFill>
                            <a:schemeClr val="lt1"/>
                          </a:solidFill>
                          <a:effectLst/>
                          <a:latin typeface="Times New Roman" panose="02020603050405020304" pitchFamily="18" charset="0"/>
                          <a:ea typeface="+mn-ea"/>
                          <a:cs typeface="Times New Roman" panose="02020603050405020304" pitchFamily="18" charset="0"/>
                        </a:rPr>
                        <a:t>.</a:t>
                      </a:r>
                      <a:endParaRPr lang="uk-UA" sz="20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b="0" kern="1200" dirty="0">
                          <a:solidFill>
                            <a:schemeClr val="tx1"/>
                          </a:solidFill>
                          <a:effectLst/>
                          <a:latin typeface="Times New Roman" panose="02020603050405020304" pitchFamily="18" charset="0"/>
                          <a:ea typeface="+mn-ea"/>
                          <a:cs typeface="Times New Roman" panose="02020603050405020304" pitchFamily="18" charset="0"/>
                        </a:rPr>
                        <a:t>зазначають, система внутрішнього контролю – це сукупність політики, процедур, прийнятих керівництвом економічного суб'єкта з метою організованого та ефективного ведення господарської діяльності, що включає суворе дотримання вимог і політики керівництва, раціонального використання активів, попередження, виявлення випадків обману шахрайства, точності й повноти облікових записів, а також своєчасної підготовки надійної фінансової інформації </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0582659"/>
                  </a:ext>
                </a:extLst>
              </a:tr>
            </a:tbl>
          </a:graphicData>
        </a:graphic>
      </p:graphicFrame>
    </p:spTree>
    <p:extLst>
      <p:ext uri="{BB962C8B-B14F-4D97-AF65-F5344CB8AC3E}">
        <p14:creationId xmlns:p14="http://schemas.microsoft.com/office/powerpoint/2010/main" val="2974067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732C40-730A-48D0-32E9-F4C2F81C6E80}"/>
              </a:ext>
            </a:extLst>
          </p:cNvPr>
          <p:cNvSpPr>
            <a:spLocks noGrp="1"/>
          </p:cNvSpPr>
          <p:nvPr>
            <p:ph type="title"/>
          </p:nvPr>
        </p:nvSpPr>
        <p:spPr>
          <a:xfrm>
            <a:off x="1084385" y="162351"/>
            <a:ext cx="10515600" cy="564393"/>
          </a:xfrm>
        </p:spPr>
        <p:txBody>
          <a:bodyPr>
            <a:noAutofit/>
          </a:bodyPr>
          <a:lstStyle/>
          <a:p>
            <a:pPr algn="ctr"/>
            <a:r>
              <a:rPr lang="uk-UA" sz="2400" b="1" kern="0" dirty="0">
                <a:effectLst/>
                <a:latin typeface="Times New Roman" panose="02020603050405020304" pitchFamily="18" charset="0"/>
                <a:ea typeface="Times New Roman" panose="02020603050405020304" pitchFamily="18" charset="0"/>
              </a:rPr>
              <a:t>1. АУДИТ ЯК ГАЛУЗЬ ЕКОНОМІЧНОЇ НАУКИ</a:t>
            </a:r>
            <a:endParaRPr lang="uk-UA" sz="2400" dirty="0"/>
          </a:p>
        </p:txBody>
      </p:sp>
      <p:sp>
        <p:nvSpPr>
          <p:cNvPr id="6" name="TextBox 5">
            <a:extLst>
              <a:ext uri="{FF2B5EF4-FFF2-40B4-BE49-F238E27FC236}">
                <a16:creationId xmlns:a16="http://schemas.microsoft.com/office/drawing/2014/main" id="{F324F2D4-B28D-A33B-5D39-602F270704EB}"/>
              </a:ext>
            </a:extLst>
          </p:cNvPr>
          <p:cNvSpPr txBox="1"/>
          <p:nvPr/>
        </p:nvSpPr>
        <p:spPr>
          <a:xfrm>
            <a:off x="228670" y="764316"/>
            <a:ext cx="11632404" cy="707886"/>
          </a:xfrm>
          <a:prstGeom prst="rect">
            <a:avLst/>
          </a:prstGeom>
          <a:noFill/>
        </p:spPr>
        <p:txBody>
          <a:bodyPr wrap="square">
            <a:spAutoFit/>
          </a:bodyPr>
          <a:lstStyle/>
          <a:p>
            <a:pPr algn="just"/>
            <a:r>
              <a:rPr lang="uk-UA" sz="2000" dirty="0">
                <a:effectLst/>
                <a:latin typeface="Times New Roman" panose="02020603050405020304" pitchFamily="18" charset="0"/>
                <a:ea typeface="Times New Roman" panose="02020603050405020304" pitchFamily="18" charset="0"/>
              </a:rPr>
              <a:t>Аудит, як науку, </a:t>
            </a:r>
            <a:r>
              <a:rPr lang="uk-UA" sz="2000" dirty="0" err="1">
                <a:effectLst/>
                <a:latin typeface="Times New Roman" panose="02020603050405020304" pitchFamily="18" charset="0"/>
                <a:ea typeface="Times New Roman" panose="02020603050405020304" pitchFamily="18" charset="0"/>
              </a:rPr>
              <a:t>налeжить</a:t>
            </a:r>
            <a:r>
              <a:rPr lang="uk-UA" sz="2000" dirty="0">
                <a:effectLst/>
                <a:latin typeface="Times New Roman" panose="02020603050405020304" pitchFamily="18" charset="0"/>
                <a:ea typeface="Times New Roman" panose="02020603050405020304" pitchFamily="18" charset="0"/>
              </a:rPr>
              <a:t> творити </a:t>
            </a:r>
            <a:r>
              <a:rPr lang="uk-UA" sz="2000" dirty="0" err="1">
                <a:effectLst/>
                <a:latin typeface="Times New Roman" panose="02020603050405020304" pitchFamily="18" charset="0"/>
                <a:ea typeface="Times New Roman" panose="02020603050405020304" pitchFamily="18" charset="0"/>
              </a:rPr>
              <a:t>нe</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cаму</a:t>
            </a:r>
            <a:r>
              <a:rPr lang="uk-UA" sz="2000" dirty="0">
                <a:effectLst/>
                <a:latin typeface="Times New Roman" panose="02020603050405020304" pitchFamily="18" charset="0"/>
                <a:ea typeface="Times New Roman" panose="02020603050405020304" pitchFamily="18" charset="0"/>
              </a:rPr>
              <a:t> по </a:t>
            </a:r>
            <a:r>
              <a:rPr lang="uk-UA" sz="2000" dirty="0" err="1">
                <a:effectLst/>
                <a:latin typeface="Times New Roman" panose="02020603050405020304" pitchFamily="18" charset="0"/>
                <a:ea typeface="Times New Roman" panose="02020603050405020304" pitchFamily="18" charset="0"/>
              </a:rPr>
              <a:t>cобі</a:t>
            </a:r>
            <a:r>
              <a:rPr lang="uk-UA" sz="2000" dirty="0">
                <a:effectLst/>
                <a:latin typeface="Times New Roman" panose="02020603050405020304" pitchFamily="18" charset="0"/>
                <a:ea typeface="Times New Roman" panose="02020603050405020304" pitchFamily="18" charset="0"/>
              </a:rPr>
              <a:t>, а враховуючи </a:t>
            </a:r>
            <a:r>
              <a:rPr lang="uk-UA" sz="2000" dirty="0" err="1">
                <a:effectLst/>
                <a:latin typeface="Times New Roman" panose="02020603050405020304" pitchFamily="18" charset="0"/>
                <a:ea typeface="Times New Roman" panose="02020603050405020304" pitchFamily="18" charset="0"/>
              </a:rPr>
              <a:t>потeнціал</a:t>
            </a:r>
            <a:r>
              <a:rPr lang="uk-UA" sz="2000" dirty="0">
                <a:effectLst/>
                <a:latin typeface="Times New Roman" panose="02020603050405020304" pitchFamily="18" charset="0"/>
                <a:ea typeface="Times New Roman" panose="02020603050405020304" pitchFamily="18" charset="0"/>
              </a:rPr>
              <a:t> її розвитку – науково-</a:t>
            </a:r>
            <a:r>
              <a:rPr lang="uk-UA" sz="2000" dirty="0" err="1">
                <a:effectLst/>
                <a:latin typeface="Times New Roman" panose="02020603050405020304" pitchFamily="18" charset="0"/>
                <a:ea typeface="Times New Roman" panose="02020603050405020304" pitchFamily="18" charset="0"/>
              </a:rPr>
              <a:t>тeхнічний</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промиcлово-тeхнологічний</a:t>
            </a:r>
            <a:r>
              <a:rPr lang="uk-UA" sz="2000" dirty="0">
                <a:effectLst/>
                <a:latin typeface="Times New Roman" panose="02020603050405020304" pitchFamily="18" charset="0"/>
                <a:ea typeface="Times New Roman" panose="02020603050405020304" pitchFamily="18" charset="0"/>
              </a:rPr>
              <a:t>, культурний, </a:t>
            </a:r>
            <a:r>
              <a:rPr lang="uk-UA" sz="2000" dirty="0" err="1">
                <a:effectLst/>
                <a:latin typeface="Times New Roman" panose="02020603050405020304" pitchFamily="18" charset="0"/>
                <a:ea typeface="Times New Roman" panose="02020603050405020304" pitchFamily="18" charset="0"/>
              </a:rPr>
              <a:t>бeзпeковий</a:t>
            </a:r>
            <a:r>
              <a:rPr lang="uk-UA" sz="1800" dirty="0">
                <a:effectLst/>
                <a:latin typeface="Times New Roman" panose="02020603050405020304" pitchFamily="18" charset="0"/>
                <a:ea typeface="Times New Roman" panose="02020603050405020304" pitchFamily="18" charset="0"/>
              </a:rPr>
              <a:t>.</a:t>
            </a:r>
            <a:endParaRPr lang="uk-UA" sz="2000" b="1" dirty="0"/>
          </a:p>
        </p:txBody>
      </p:sp>
      <p:sp>
        <p:nvSpPr>
          <p:cNvPr id="14" name="Овал 13">
            <a:extLst>
              <a:ext uri="{FF2B5EF4-FFF2-40B4-BE49-F238E27FC236}">
                <a16:creationId xmlns:a16="http://schemas.microsoft.com/office/drawing/2014/main" id="{B4052FE1-C271-A86C-74FE-ACAEA65DFD13}"/>
              </a:ext>
            </a:extLst>
          </p:cNvPr>
          <p:cNvSpPr/>
          <p:nvPr/>
        </p:nvSpPr>
        <p:spPr>
          <a:xfrm>
            <a:off x="3876583" y="1557009"/>
            <a:ext cx="4026089" cy="588560"/>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400" b="1" kern="0" dirty="0">
                <a:solidFill>
                  <a:schemeClr val="tx1"/>
                </a:solidFill>
                <a:effectLst/>
                <a:latin typeface="Times New Roman" panose="02020603050405020304" pitchFamily="18" charset="0"/>
                <a:ea typeface="Times New Roman" panose="02020603050405020304" pitchFamily="18" charset="0"/>
              </a:rPr>
              <a:t>Пушкар М.С.</a:t>
            </a:r>
            <a:endParaRPr lang="uk-UA" sz="2400" b="1" dirty="0">
              <a:solidFill>
                <a:schemeClr val="tx1"/>
              </a:solidFill>
            </a:endParaRPr>
          </a:p>
        </p:txBody>
      </p:sp>
      <p:sp>
        <p:nvSpPr>
          <p:cNvPr id="15" name="Овал 14">
            <a:extLst>
              <a:ext uri="{FF2B5EF4-FFF2-40B4-BE49-F238E27FC236}">
                <a16:creationId xmlns:a16="http://schemas.microsoft.com/office/drawing/2014/main" id="{1CB6455F-5B56-80AC-0675-9EDF93876764}"/>
              </a:ext>
            </a:extLst>
          </p:cNvPr>
          <p:cNvSpPr/>
          <p:nvPr/>
        </p:nvSpPr>
        <p:spPr>
          <a:xfrm>
            <a:off x="1" y="2102190"/>
            <a:ext cx="3995831" cy="470725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effectLst/>
                <a:latin typeface="Times New Roman" panose="02020603050405020304" pitchFamily="18" charset="0"/>
                <a:ea typeface="Times New Roman" panose="02020603050405020304" pitchFamily="18" charset="0"/>
              </a:rPr>
              <a:t>Аудит </a:t>
            </a:r>
            <a:r>
              <a:rPr lang="uk-UA" dirty="0" err="1">
                <a:solidFill>
                  <a:schemeClr val="tx1"/>
                </a:solidFill>
                <a:effectLst/>
                <a:latin typeface="Times New Roman" panose="02020603050405020304" pitchFamily="18" charset="0"/>
                <a:ea typeface="Times New Roman" panose="02020603050405020304" pitchFamily="18" charset="0"/>
              </a:rPr>
              <a:t>нe</a:t>
            </a:r>
            <a:r>
              <a:rPr lang="uk-UA" dirty="0">
                <a:solidFill>
                  <a:schemeClr val="tx1"/>
                </a:solidFill>
                <a:effectLst/>
                <a:latin typeface="Times New Roman" panose="02020603050405020304" pitchFamily="18" charset="0"/>
                <a:ea typeface="Times New Roman" panose="02020603050405020304" pitchFamily="18" charset="0"/>
              </a:rPr>
              <a:t> виконує</a:t>
            </a:r>
            <a:r>
              <a:rPr lang="uk-UA" spc="-5" dirty="0">
                <a:solidFill>
                  <a:schemeClr val="tx1"/>
                </a:solidFill>
                <a:effectLst/>
                <a:latin typeface="Times New Roman" panose="02020603050405020304" pitchFamily="18" charset="0"/>
                <a:ea typeface="Times New Roman" panose="02020603050405020304" pitchFamily="18" charset="0"/>
              </a:rPr>
              <a:t> </a:t>
            </a:r>
            <a:r>
              <a:rPr lang="uk-UA" dirty="0">
                <a:solidFill>
                  <a:schemeClr val="tx1"/>
                </a:solidFill>
                <a:effectLst/>
                <a:latin typeface="Times New Roman" panose="02020603050405020304" pitchFamily="18" charset="0"/>
                <a:ea typeface="Times New Roman" panose="02020603050405020304" pitchFamily="18" charset="0"/>
              </a:rPr>
              <a:t>своєї</a:t>
            </a:r>
            <a:r>
              <a:rPr lang="uk-UA" spc="-30" dirty="0">
                <a:solidFill>
                  <a:schemeClr val="tx1"/>
                </a:solidFill>
                <a:effectLst/>
                <a:latin typeface="Times New Roman" panose="02020603050405020304" pitchFamily="18" charset="0"/>
                <a:ea typeface="Times New Roman" panose="02020603050405020304" pitchFamily="18" charset="0"/>
              </a:rPr>
              <a:t> </a:t>
            </a:r>
            <a:r>
              <a:rPr lang="uk-UA" dirty="0">
                <a:solidFill>
                  <a:schemeClr val="tx1"/>
                </a:solidFill>
                <a:effectLst/>
                <a:latin typeface="Times New Roman" panose="02020603050405020304" pitchFamily="18" charset="0"/>
                <a:ea typeface="Times New Roman" panose="02020603050405020304" pitchFamily="18" charset="0"/>
              </a:rPr>
              <a:t>місії – давати різносторонню і повну інформацію про </a:t>
            </a:r>
            <a:r>
              <a:rPr lang="uk-UA" dirty="0">
                <a:solidFill>
                  <a:schemeClr val="tx1"/>
                </a:solidFill>
                <a:latin typeface="Times New Roman" panose="02020603050405020304" pitchFamily="18" charset="0"/>
                <a:ea typeface="Times New Roman" panose="02020603050405020304" pitchFamily="18" charset="0"/>
              </a:rPr>
              <a:t>діяльність підприємства не лише в </a:t>
            </a:r>
            <a:r>
              <a:rPr lang="uk-UA" dirty="0" err="1">
                <a:solidFill>
                  <a:schemeClr val="tx1"/>
                </a:solidFill>
                <a:latin typeface="Times New Roman" panose="02020603050405020304" pitchFamily="18" charset="0"/>
                <a:ea typeface="Times New Roman" panose="02020603050405020304" pitchFamily="18" charset="0"/>
              </a:rPr>
              <a:t>рeтроспeктивному</a:t>
            </a:r>
            <a:r>
              <a:rPr lang="uk-UA" dirty="0">
                <a:solidFill>
                  <a:schemeClr val="tx1"/>
                </a:solidFill>
                <a:latin typeface="Times New Roman" panose="02020603050405020304" pitchFamily="18" charset="0"/>
                <a:ea typeface="Times New Roman" panose="02020603050405020304" pitchFamily="18" charset="0"/>
              </a:rPr>
              <a:t>, а й </a:t>
            </a:r>
            <a:r>
              <a:rPr lang="uk-UA" dirty="0" err="1">
                <a:solidFill>
                  <a:schemeClr val="tx1"/>
                </a:solidFill>
                <a:latin typeface="Times New Roman" panose="02020603050405020304" pitchFamily="18" charset="0"/>
                <a:ea typeface="Times New Roman" panose="02020603050405020304" pitchFamily="18" charset="0"/>
              </a:rPr>
              <a:t>пeрспeктивному</a:t>
            </a:r>
            <a:r>
              <a:rPr lang="uk-UA" dirty="0">
                <a:solidFill>
                  <a:schemeClr val="tx1"/>
                </a:solidFill>
                <a:latin typeface="Times New Roman" panose="02020603050405020304" pitchFamily="18" charset="0"/>
                <a:ea typeface="Times New Roman" panose="02020603050405020304" pitchFamily="18" charset="0"/>
              </a:rPr>
              <a:t> </a:t>
            </a:r>
            <a:r>
              <a:rPr lang="uk-UA" dirty="0" err="1">
                <a:solidFill>
                  <a:schemeClr val="tx1"/>
                </a:solidFill>
                <a:latin typeface="Times New Roman" panose="02020603050405020304" pitchFamily="18" charset="0"/>
                <a:ea typeface="Times New Roman" panose="02020603050405020304" pitchFamily="18" charset="0"/>
              </a:rPr>
              <a:t>аспeкті</a:t>
            </a:r>
            <a:r>
              <a:rPr lang="uk-UA" dirty="0">
                <a:solidFill>
                  <a:schemeClr val="tx1"/>
                </a:solidFill>
                <a:latin typeface="Times New Roman" panose="02020603050405020304" pitchFamily="18" charset="0"/>
                <a:ea typeface="Times New Roman" panose="02020603050405020304" pitchFamily="18" charset="0"/>
              </a:rPr>
              <a:t>. Він </a:t>
            </a:r>
            <a:r>
              <a:rPr lang="uk-UA" dirty="0" err="1">
                <a:solidFill>
                  <a:schemeClr val="tx1"/>
                </a:solidFill>
                <a:latin typeface="Times New Roman" panose="02020603050405020304" pitchFamily="18" charset="0"/>
                <a:ea typeface="Times New Roman" panose="02020603050405020304" pitchFamily="18" charset="0"/>
              </a:rPr>
              <a:t>зосeрeджeний</a:t>
            </a:r>
            <a:r>
              <a:rPr lang="uk-UA" dirty="0">
                <a:solidFill>
                  <a:schemeClr val="tx1"/>
                </a:solidFill>
                <a:latin typeface="Times New Roman" panose="02020603050405020304" pitchFamily="18" charset="0"/>
                <a:ea typeface="Times New Roman" panose="02020603050405020304" pitchFamily="18" charset="0"/>
              </a:rPr>
              <a:t> на чисто формальному підтвердженні облікових записів</a:t>
            </a:r>
            <a:r>
              <a:rPr lang="uk-UA" dirty="0">
                <a:solidFill>
                  <a:schemeClr val="tx1"/>
                </a:solidFill>
                <a:effectLst/>
                <a:latin typeface="Times New Roman" panose="02020603050405020304" pitchFamily="18" charset="0"/>
                <a:ea typeface="Times New Roman" panose="02020603050405020304" pitchFamily="18" charset="0"/>
              </a:rPr>
              <a:t>, які ніяким чином не впливають на подальшу діяльність підприємства і суспільства.</a:t>
            </a:r>
          </a:p>
        </p:txBody>
      </p:sp>
      <p:sp>
        <p:nvSpPr>
          <p:cNvPr id="17" name="Овал 16">
            <a:extLst>
              <a:ext uri="{FF2B5EF4-FFF2-40B4-BE49-F238E27FC236}">
                <a16:creationId xmlns:a16="http://schemas.microsoft.com/office/drawing/2014/main" id="{AEF9D2E2-5C90-7B36-5619-0A8E829B387C}"/>
              </a:ext>
            </a:extLst>
          </p:cNvPr>
          <p:cNvSpPr/>
          <p:nvPr/>
        </p:nvSpPr>
        <p:spPr>
          <a:xfrm>
            <a:off x="3683725" y="2690750"/>
            <a:ext cx="4676503" cy="4129446"/>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effectLst/>
                <a:latin typeface="Times New Roman" panose="02020603050405020304" pitchFamily="18" charset="0"/>
                <a:ea typeface="Times New Roman" panose="02020603050405020304" pitchFamily="18" charset="0"/>
              </a:rPr>
              <a:t>Інформаційні</a:t>
            </a:r>
            <a:r>
              <a:rPr lang="uk-UA" spc="-5" dirty="0">
                <a:solidFill>
                  <a:schemeClr val="tx1"/>
                </a:solidFill>
                <a:effectLst/>
                <a:latin typeface="Times New Roman" panose="02020603050405020304" pitchFamily="18" charset="0"/>
                <a:ea typeface="Times New Roman" panose="02020603050405020304" pitchFamily="18" charset="0"/>
              </a:rPr>
              <a:t> </a:t>
            </a:r>
            <a:r>
              <a:rPr lang="uk-UA" dirty="0">
                <a:solidFill>
                  <a:schemeClr val="tx1"/>
                </a:solidFill>
                <a:effectLst/>
                <a:latin typeface="Times New Roman" panose="02020603050405020304" pitchFamily="18" charset="0"/>
                <a:ea typeface="Times New Roman" panose="02020603050405020304" pitchFamily="18" charset="0"/>
              </a:rPr>
              <a:t>ресурси аудитори практично не аналізують з метою діагностики якості роботи підприємства, пошуку «вузьких» місць, визначення ефективності використання ресурсів і здійснення господарських процесів, а часто організовують дискусії з приводу</a:t>
            </a:r>
            <a:r>
              <a:rPr lang="uk-UA" spc="-35" dirty="0">
                <a:solidFill>
                  <a:schemeClr val="tx1"/>
                </a:solidFill>
                <a:effectLst/>
                <a:latin typeface="Times New Roman" panose="02020603050405020304" pitchFamily="18" charset="0"/>
                <a:ea typeface="Times New Roman" panose="02020603050405020304" pitchFamily="18" charset="0"/>
              </a:rPr>
              <a:t> </a:t>
            </a:r>
            <a:r>
              <a:rPr lang="uk-UA" dirty="0">
                <a:solidFill>
                  <a:schemeClr val="tx1"/>
                </a:solidFill>
                <a:effectLst/>
                <a:latin typeface="Times New Roman" panose="02020603050405020304" pitchFamily="18" charset="0"/>
                <a:ea typeface="Times New Roman" panose="02020603050405020304" pitchFamily="18" charset="0"/>
              </a:rPr>
              <a:t>тлумачення окремих слів, чи дій аудитора видаючи їх за наукову діяльність.</a:t>
            </a:r>
            <a:endParaRPr lang="uk-UA" b="1" dirty="0">
              <a:solidFill>
                <a:schemeClr val="tx1"/>
              </a:solidFill>
            </a:endParaRPr>
          </a:p>
        </p:txBody>
      </p:sp>
      <p:cxnSp>
        <p:nvCxnSpPr>
          <p:cNvPr id="20" name="Пряма зі стрілкою 19">
            <a:extLst>
              <a:ext uri="{FF2B5EF4-FFF2-40B4-BE49-F238E27FC236}">
                <a16:creationId xmlns:a16="http://schemas.microsoft.com/office/drawing/2014/main" id="{7B10F91E-FFA8-9844-B73E-25080207AB35}"/>
              </a:ext>
            </a:extLst>
          </p:cNvPr>
          <p:cNvCxnSpPr>
            <a:cxnSpLocks/>
          </p:cNvCxnSpPr>
          <p:nvPr/>
        </p:nvCxnSpPr>
        <p:spPr>
          <a:xfrm flipH="1">
            <a:off x="3322934" y="2073385"/>
            <a:ext cx="1307673" cy="6594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Пряма зі стрілкою 22">
            <a:extLst>
              <a:ext uri="{FF2B5EF4-FFF2-40B4-BE49-F238E27FC236}">
                <a16:creationId xmlns:a16="http://schemas.microsoft.com/office/drawing/2014/main" id="{2BDDE35E-F088-D48C-29DF-59C8127FF809}"/>
              </a:ext>
            </a:extLst>
          </p:cNvPr>
          <p:cNvCxnSpPr>
            <a:cxnSpLocks/>
            <a:stCxn id="14" idx="5"/>
          </p:cNvCxnSpPr>
          <p:nvPr/>
        </p:nvCxnSpPr>
        <p:spPr>
          <a:xfrm>
            <a:off x="7313065" y="2059376"/>
            <a:ext cx="1470388" cy="5839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Овал 8">
            <a:extLst>
              <a:ext uri="{FF2B5EF4-FFF2-40B4-BE49-F238E27FC236}">
                <a16:creationId xmlns:a16="http://schemas.microsoft.com/office/drawing/2014/main" id="{A95649B7-1C34-BEF6-90B1-D71D0032C431}"/>
              </a:ext>
            </a:extLst>
          </p:cNvPr>
          <p:cNvSpPr/>
          <p:nvPr/>
        </p:nvSpPr>
        <p:spPr>
          <a:xfrm>
            <a:off x="8007531" y="2086158"/>
            <a:ext cx="4184468" cy="4707256"/>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effectLst/>
                <a:latin typeface="Times New Roman" panose="02020603050405020304" pitchFamily="18" charset="0"/>
                <a:ea typeface="Times New Roman" panose="02020603050405020304" pitchFamily="18" charset="0"/>
              </a:rPr>
              <a:t>Існування та розвиток аудиту та аудиторської діяльності безумовно пов'язані з системою обліку, яка виступає в якості об'єкта дослідження з точки зору ефективності підготовки і використання його інформаційних ресурсів у системі менеджменту, а не перевіркою правильності арифметичних дій і підрахунків з боку бухгалтерів</a:t>
            </a:r>
            <a:endParaRPr lang="uk-UA" b="1" dirty="0">
              <a:solidFill>
                <a:schemeClr val="tx1"/>
              </a:solidFill>
            </a:endParaRPr>
          </a:p>
        </p:txBody>
      </p:sp>
      <p:cxnSp>
        <p:nvCxnSpPr>
          <p:cNvPr id="19" name="Пряма зі стрілкою 18">
            <a:extLst>
              <a:ext uri="{FF2B5EF4-FFF2-40B4-BE49-F238E27FC236}">
                <a16:creationId xmlns:a16="http://schemas.microsoft.com/office/drawing/2014/main" id="{B2D58F5C-C490-E505-B1B3-9037FD3ED7F5}"/>
              </a:ext>
            </a:extLst>
          </p:cNvPr>
          <p:cNvCxnSpPr>
            <a:cxnSpLocks/>
            <a:endCxn id="17" idx="0"/>
          </p:cNvCxnSpPr>
          <p:nvPr/>
        </p:nvCxnSpPr>
        <p:spPr>
          <a:xfrm>
            <a:off x="6021976" y="2145569"/>
            <a:ext cx="1" cy="5451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18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7">
            <a:extLst>
              <a:ext uri="{FF2B5EF4-FFF2-40B4-BE49-F238E27FC236}">
                <a16:creationId xmlns:a16="http://schemas.microsoft.com/office/drawing/2014/main" id="{4444520D-534B-3641-E9F8-CAE86AA84AFD}"/>
              </a:ext>
            </a:extLst>
          </p:cNvPr>
          <p:cNvSpPr/>
          <p:nvPr/>
        </p:nvSpPr>
        <p:spPr>
          <a:xfrm>
            <a:off x="187569" y="4770277"/>
            <a:ext cx="10613781" cy="194373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uk-UA" sz="2400" b="0" i="0" dirty="0">
                <a:solidFill>
                  <a:schemeClr val="tx1"/>
                </a:solidFill>
                <a:effectLst/>
                <a:latin typeface="Times New Roman" panose="02020603050405020304" pitchFamily="18" charset="0"/>
              </a:rPr>
              <a:t>містять Стандарти якісних характеристик, що визначають положення, вимоги та підходи до організації діяльності з внутрішнього аудиту, та Стандарти діяльності, що визначають положення, вимоги та підходи до планування, здійснення внутрішнього аудиту, звітування про його результати</a:t>
            </a:r>
            <a:endParaRPr lang="uk-UA" sz="2200" dirty="0">
              <a:solidFill>
                <a:schemeClr val="tx1"/>
              </a:solidFill>
            </a:endParaRPr>
          </a:p>
        </p:txBody>
      </p:sp>
      <p:sp>
        <p:nvSpPr>
          <p:cNvPr id="3" name="Прямокутник 2">
            <a:extLst>
              <a:ext uri="{FF2B5EF4-FFF2-40B4-BE49-F238E27FC236}">
                <a16:creationId xmlns:a16="http://schemas.microsoft.com/office/drawing/2014/main" id="{1FEBBDD4-B3E8-A6FA-4317-8A7228C60538}"/>
              </a:ext>
            </a:extLst>
          </p:cNvPr>
          <p:cNvSpPr/>
          <p:nvPr/>
        </p:nvSpPr>
        <p:spPr>
          <a:xfrm>
            <a:off x="4284110" y="3364929"/>
            <a:ext cx="7767085" cy="957112"/>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uk-UA" sz="2400" b="1" dirty="0">
                <a:solidFill>
                  <a:schemeClr val="tx1"/>
                </a:solidFill>
                <a:latin typeface="Times New Roman" panose="02020603050405020304" pitchFamily="18" charset="0"/>
              </a:rPr>
              <a:t>Затверджені наказом Міністерства фінансів України від 04.10.2011 р. № 1247</a:t>
            </a:r>
            <a:endParaRPr lang="uk-UA" sz="2200" dirty="0">
              <a:solidFill>
                <a:schemeClr val="tx1"/>
              </a:solidFill>
            </a:endParaRPr>
          </a:p>
        </p:txBody>
      </p:sp>
      <p:sp>
        <p:nvSpPr>
          <p:cNvPr id="4" name="TextBox 3">
            <a:extLst>
              <a:ext uri="{FF2B5EF4-FFF2-40B4-BE49-F238E27FC236}">
                <a16:creationId xmlns:a16="http://schemas.microsoft.com/office/drawing/2014/main" id="{B7BA2AFD-03CC-E9FF-0DA0-1BAE2645D59F}"/>
              </a:ext>
            </a:extLst>
          </p:cNvPr>
          <p:cNvSpPr txBox="1"/>
          <p:nvPr/>
        </p:nvSpPr>
        <p:spPr>
          <a:xfrm>
            <a:off x="187569" y="110154"/>
            <a:ext cx="11816862" cy="3139321"/>
          </a:xfrm>
          <a:prstGeom prst="rect">
            <a:avLst/>
          </a:prstGeom>
          <a:noFill/>
        </p:spPr>
        <p:txBody>
          <a:bodyPr wrap="square">
            <a:spAutoFit/>
          </a:bodyPr>
          <a:lstStyle/>
          <a:p>
            <a:pPr algn="just"/>
            <a:r>
              <a:rPr lang="uk-UA" sz="2200" b="1" dirty="0">
                <a:effectLst/>
                <a:latin typeface="Times New Roman" panose="02020603050405020304" pitchFamily="18" charset="0"/>
                <a:ea typeface="Times New Roman" panose="02020603050405020304" pitchFamily="18" charset="0"/>
              </a:rPr>
              <a:t>З метою підтримки професії внутрішнього аудитора </a:t>
            </a:r>
            <a:r>
              <a:rPr lang="en-US" sz="2200" b="1" dirty="0">
                <a:effectLst/>
                <a:latin typeface="Times New Roman" panose="02020603050405020304" pitchFamily="18" charset="0"/>
                <a:ea typeface="Times New Roman" panose="02020603050405020304" pitchFamily="18" charset="0"/>
              </a:rPr>
              <a:t>I</a:t>
            </a:r>
            <a:r>
              <a:rPr lang="uk-UA" sz="2200" b="1" dirty="0" err="1">
                <a:effectLst/>
                <a:latin typeface="Times New Roman" panose="02020603050405020304" pitchFamily="18" charset="0"/>
                <a:ea typeface="Times New Roman" panose="02020603050405020304" pitchFamily="18" charset="0"/>
              </a:rPr>
              <a:t>нститутом</a:t>
            </a:r>
            <a:r>
              <a:rPr lang="uk-UA" sz="2200" b="1" dirty="0">
                <a:effectLst/>
                <a:latin typeface="Times New Roman" panose="02020603050405020304" pitchFamily="18" charset="0"/>
                <a:ea typeface="Times New Roman" panose="02020603050405020304" pitchFamily="18" charset="0"/>
              </a:rPr>
              <a:t> внутрішніх аудиторів розроблені “Професійні стандарти внутрішнього аудиту”, метою яких є </a:t>
            </a:r>
            <a:r>
              <a:rPr lang="uk-UA" sz="2200" spc="0" dirty="0">
                <a:effectLst/>
                <a:latin typeface="Times New Roman" panose="02020603050405020304" pitchFamily="18" charset="0"/>
                <a:ea typeface="Times New Roman" panose="02020603050405020304" pitchFamily="18" charset="0"/>
              </a:rPr>
              <a:t>(Петрик</a:t>
            </a:r>
            <a:r>
              <a:rPr lang="uk-UA" sz="2200" spc="-35" dirty="0">
                <a:effectLst/>
                <a:latin typeface="Times New Roman" panose="02020603050405020304" pitchFamily="18" charset="0"/>
                <a:ea typeface="Times New Roman" panose="02020603050405020304" pitchFamily="18" charset="0"/>
              </a:rPr>
              <a:t> </a:t>
            </a:r>
            <a:r>
              <a:rPr lang="en-US" sz="2200" spc="0" dirty="0">
                <a:effectLst/>
                <a:latin typeface="Times New Roman" panose="02020603050405020304" pitchFamily="18" charset="0"/>
                <a:ea typeface="Times New Roman" panose="02020603050405020304" pitchFamily="18" charset="0"/>
              </a:rPr>
              <a:t>O.</a:t>
            </a:r>
            <a:r>
              <a:rPr lang="uk-UA" sz="2200" spc="0" dirty="0">
                <a:effectLst/>
                <a:latin typeface="Times New Roman" panose="02020603050405020304" pitchFamily="18" charset="0"/>
                <a:ea typeface="Times New Roman" panose="02020603050405020304" pitchFamily="18" charset="0"/>
              </a:rPr>
              <a:t>А.)</a:t>
            </a:r>
            <a:r>
              <a:rPr lang="uk-UA" sz="2200" b="1" dirty="0">
                <a:effectLst/>
                <a:latin typeface="Times New Roman" panose="02020603050405020304" pitchFamily="18" charset="0"/>
                <a:ea typeface="Times New Roman" panose="02020603050405020304" pitchFamily="18" charset="0"/>
              </a:rPr>
              <a:t>:</a:t>
            </a:r>
            <a:endParaRPr lang="uk-UA" sz="2200" dirty="0">
              <a:effectLst/>
              <a:latin typeface="Times New Roman" panose="02020603050405020304" pitchFamily="18" charset="0"/>
              <a:ea typeface="Times New Roman" panose="02020603050405020304" pitchFamily="18" charset="0"/>
            </a:endParaRPr>
          </a:p>
          <a:p>
            <a:pPr marL="342900" lvl="0" indent="-342900" algn="just">
              <a:buSzPts val="1200"/>
              <a:buFont typeface="Times New Roman" panose="02020603050405020304" pitchFamily="18" charset="0"/>
              <a:buChar char="●"/>
              <a:tabLst>
                <a:tab pos="505460" algn="l"/>
                <a:tab pos="506730" algn="l"/>
              </a:tabLst>
            </a:pPr>
            <a:r>
              <a:rPr lang="uk-UA" sz="2200" spc="0" dirty="0">
                <a:effectLst/>
                <a:latin typeface="Times New Roman" panose="02020603050405020304" pitchFamily="18" charset="0"/>
                <a:ea typeface="Times New Roman" panose="02020603050405020304" pitchFamily="18" charset="0"/>
              </a:rPr>
              <a:t>допомогти зрозуміти роль і функції внутрішнього аудиту персоналом підприємства, менеджерами, радою директорів, державним органам влади, зовнішнім аудиторам та відповідним професійним організація</a:t>
            </a:r>
            <a:r>
              <a:rPr lang="uk-UA" sz="2200" spc="-20" dirty="0">
                <a:effectLst/>
                <a:latin typeface="Times New Roman" panose="02020603050405020304" pitchFamily="18" charset="0"/>
                <a:ea typeface="Times New Roman" panose="02020603050405020304" pitchFamily="18" charset="0"/>
              </a:rPr>
              <a:t>м; </a:t>
            </a:r>
            <a:endParaRPr lang="uk-UA" sz="2200" spc="0" dirty="0">
              <a:effectLst/>
              <a:latin typeface="Times New Roman" panose="02020603050405020304" pitchFamily="18" charset="0"/>
              <a:ea typeface="Times New Roman" panose="02020603050405020304" pitchFamily="18" charset="0"/>
            </a:endParaRPr>
          </a:p>
          <a:p>
            <a:pPr marL="342900" lvl="0" indent="-342900" algn="just">
              <a:buSzPts val="1200"/>
              <a:buFont typeface="Times New Roman" panose="02020603050405020304" pitchFamily="18" charset="0"/>
              <a:buChar char="●"/>
              <a:tabLst>
                <a:tab pos="506095" algn="l"/>
              </a:tabLst>
            </a:pPr>
            <a:r>
              <a:rPr lang="uk-UA" sz="2200" spc="0" dirty="0">
                <a:effectLst/>
                <a:latin typeface="Times New Roman" panose="02020603050405020304" pitchFamily="18" charset="0"/>
                <a:ea typeface="Times New Roman" panose="02020603050405020304" pitchFamily="18" charset="0"/>
              </a:rPr>
              <a:t>установити</a:t>
            </a:r>
            <a:r>
              <a:rPr lang="uk-UA" sz="2200" spc="-65" dirty="0">
                <a:effectLst/>
                <a:latin typeface="Times New Roman" panose="02020603050405020304" pitchFamily="18" charset="0"/>
                <a:ea typeface="Times New Roman" panose="02020603050405020304" pitchFamily="18" charset="0"/>
              </a:rPr>
              <a:t> </a:t>
            </a:r>
            <a:r>
              <a:rPr lang="uk-UA" sz="2200" spc="0" dirty="0">
                <a:effectLst/>
                <a:latin typeface="Times New Roman" panose="02020603050405020304" pitchFamily="18" charset="0"/>
                <a:ea typeface="Times New Roman" panose="02020603050405020304" pitchFamily="18" charset="0"/>
              </a:rPr>
              <a:t>основні</a:t>
            </a:r>
            <a:r>
              <a:rPr lang="uk-UA" sz="2200" spc="-65" dirty="0">
                <a:effectLst/>
                <a:latin typeface="Times New Roman" panose="02020603050405020304" pitchFamily="18" charset="0"/>
                <a:ea typeface="Times New Roman" panose="02020603050405020304" pitchFamily="18" charset="0"/>
              </a:rPr>
              <a:t> </a:t>
            </a:r>
            <a:r>
              <a:rPr lang="uk-UA" sz="2200" spc="0" dirty="0">
                <a:effectLst/>
                <a:latin typeface="Times New Roman" panose="02020603050405020304" pitchFamily="18" charset="0"/>
                <a:ea typeface="Times New Roman" panose="02020603050405020304" pitchFamily="18" charset="0"/>
              </a:rPr>
              <a:t>принципи</a:t>
            </a:r>
            <a:r>
              <a:rPr lang="uk-UA" sz="2200" spc="-85" dirty="0">
                <a:effectLst/>
                <a:latin typeface="Times New Roman" panose="02020603050405020304" pitchFamily="18" charset="0"/>
                <a:ea typeface="Times New Roman" panose="02020603050405020304" pitchFamily="18" charset="0"/>
              </a:rPr>
              <a:t> </a:t>
            </a:r>
            <a:r>
              <a:rPr lang="uk-UA" sz="2200" spc="0" dirty="0">
                <a:effectLst/>
                <a:latin typeface="Times New Roman" panose="02020603050405020304" pitchFamily="18" charset="0"/>
                <a:ea typeface="Times New Roman" panose="02020603050405020304" pitchFamily="18" charset="0"/>
              </a:rPr>
              <a:t>практики</a:t>
            </a:r>
            <a:r>
              <a:rPr lang="uk-UA" sz="2200" spc="-65" dirty="0">
                <a:effectLst/>
                <a:latin typeface="Times New Roman" panose="02020603050405020304" pitchFamily="18" charset="0"/>
                <a:ea typeface="Times New Roman" panose="02020603050405020304" pitchFamily="18" charset="0"/>
              </a:rPr>
              <a:t> </a:t>
            </a:r>
            <a:r>
              <a:rPr lang="uk-UA" sz="2200" spc="0" dirty="0">
                <a:effectLst/>
                <a:latin typeface="Times New Roman" panose="02020603050405020304" pitchFamily="18" charset="0"/>
                <a:ea typeface="Times New Roman" panose="02020603050405020304" pitchFamily="18" charset="0"/>
              </a:rPr>
              <a:t>внутрішнього</a:t>
            </a:r>
            <a:r>
              <a:rPr lang="uk-UA" sz="2200" spc="-60" dirty="0">
                <a:effectLst/>
                <a:latin typeface="Times New Roman" panose="02020603050405020304" pitchFamily="18" charset="0"/>
                <a:ea typeface="Times New Roman" panose="02020603050405020304" pitchFamily="18" charset="0"/>
              </a:rPr>
              <a:t> </a:t>
            </a:r>
            <a:r>
              <a:rPr lang="uk-UA" sz="2200" spc="-10" dirty="0">
                <a:effectLst/>
                <a:latin typeface="Times New Roman" panose="02020603050405020304" pitchFamily="18" charset="0"/>
                <a:ea typeface="Times New Roman" panose="02020603050405020304" pitchFamily="18" charset="0"/>
              </a:rPr>
              <a:t>аудиту;</a:t>
            </a:r>
            <a:endParaRPr lang="uk-UA" sz="2200" spc="0" dirty="0">
              <a:effectLst/>
              <a:latin typeface="Times New Roman" panose="02020603050405020304" pitchFamily="18" charset="0"/>
              <a:ea typeface="Times New Roman" panose="02020603050405020304" pitchFamily="18" charset="0"/>
            </a:endParaRPr>
          </a:p>
          <a:p>
            <a:pPr marL="342900" lvl="0" indent="-342900" algn="just">
              <a:buSzPts val="1200"/>
              <a:buFont typeface="Times New Roman" panose="02020603050405020304" pitchFamily="18" charset="0"/>
              <a:buChar char="●"/>
              <a:tabLst>
                <a:tab pos="505460" algn="l"/>
                <a:tab pos="506730" algn="l"/>
              </a:tabLst>
            </a:pPr>
            <a:r>
              <a:rPr lang="uk-UA" sz="2200" spc="0" dirty="0">
                <a:effectLst/>
                <a:latin typeface="Times New Roman" panose="02020603050405020304" pitchFamily="18" charset="0"/>
                <a:ea typeface="Times New Roman" panose="02020603050405020304" pitchFamily="18" charset="0"/>
              </a:rPr>
              <a:t>створити основу для керівництва та оцінювання ефективності внутрішнього аудиту;</a:t>
            </a:r>
          </a:p>
          <a:p>
            <a:pPr marL="342900" lvl="0" indent="-342900" algn="just">
              <a:buSzPts val="1200"/>
              <a:buFont typeface="Times New Roman" panose="02020603050405020304" pitchFamily="18" charset="0"/>
              <a:buChar char="●"/>
              <a:tabLst>
                <a:tab pos="505460" algn="l"/>
                <a:tab pos="506730" algn="l"/>
              </a:tabLst>
            </a:pPr>
            <a:r>
              <a:rPr lang="uk-UA" sz="2200" spc="0" dirty="0">
                <a:effectLst/>
                <a:latin typeface="Times New Roman" panose="02020603050405020304" pitchFamily="18" charset="0"/>
                <a:ea typeface="Times New Roman" panose="02020603050405020304" pitchFamily="18" charset="0"/>
              </a:rPr>
              <a:t>сприяти</a:t>
            </a:r>
            <a:r>
              <a:rPr lang="uk-UA" sz="2200" spc="200" dirty="0">
                <a:effectLst/>
                <a:latin typeface="Times New Roman" panose="02020603050405020304" pitchFamily="18" charset="0"/>
                <a:ea typeface="Times New Roman" panose="02020603050405020304" pitchFamily="18" charset="0"/>
              </a:rPr>
              <a:t> </a:t>
            </a:r>
            <a:r>
              <a:rPr lang="uk-UA" sz="2200" spc="0" dirty="0">
                <a:effectLst/>
                <a:latin typeface="Times New Roman" panose="02020603050405020304" pitchFamily="18" charset="0"/>
                <a:ea typeface="Times New Roman" panose="02020603050405020304" pitchFamily="18" charset="0"/>
              </a:rPr>
              <a:t>вдосконаленню процесу проведення внутрішнього аудиту та інших систем і процесів усередині організації.</a:t>
            </a:r>
          </a:p>
        </p:txBody>
      </p:sp>
      <p:sp>
        <p:nvSpPr>
          <p:cNvPr id="5" name="Прямокутник 7">
            <a:extLst>
              <a:ext uri="{FF2B5EF4-FFF2-40B4-BE49-F238E27FC236}">
                <a16:creationId xmlns:a16="http://schemas.microsoft.com/office/drawing/2014/main" id="{570F3A3E-BEED-0F82-1CE0-F94C3C1BC933}"/>
              </a:ext>
            </a:extLst>
          </p:cNvPr>
          <p:cNvSpPr/>
          <p:nvPr/>
        </p:nvSpPr>
        <p:spPr>
          <a:xfrm>
            <a:off x="187569" y="3364929"/>
            <a:ext cx="3317632" cy="957112"/>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400" b="1" i="0" dirty="0">
                <a:solidFill>
                  <a:schemeClr val="tx1"/>
                </a:solidFill>
                <a:effectLst/>
                <a:latin typeface="Times New Roman" panose="02020603050405020304" pitchFamily="18" charset="0"/>
              </a:rPr>
              <a:t>Стандарти внутрішнього аудиту</a:t>
            </a:r>
            <a:endParaRPr lang="uk-UA" sz="2200" dirty="0">
              <a:solidFill>
                <a:schemeClr val="tx1"/>
              </a:solidFill>
            </a:endParaRPr>
          </a:p>
        </p:txBody>
      </p:sp>
      <p:sp>
        <p:nvSpPr>
          <p:cNvPr id="6" name="Стрелка: вправо 5">
            <a:extLst>
              <a:ext uri="{FF2B5EF4-FFF2-40B4-BE49-F238E27FC236}">
                <a16:creationId xmlns:a16="http://schemas.microsoft.com/office/drawing/2014/main" id="{FBA90EF6-7254-9490-A212-20BF7F7839D6}"/>
              </a:ext>
            </a:extLst>
          </p:cNvPr>
          <p:cNvSpPr/>
          <p:nvPr/>
        </p:nvSpPr>
        <p:spPr>
          <a:xfrm>
            <a:off x="3526908" y="3697711"/>
            <a:ext cx="735495" cy="29154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7" name="Стрелка: вправо 6">
            <a:extLst>
              <a:ext uri="{FF2B5EF4-FFF2-40B4-BE49-F238E27FC236}">
                <a16:creationId xmlns:a16="http://schemas.microsoft.com/office/drawing/2014/main" id="{7EF6CBC0-B725-3B92-DE21-1BF9E0683F5B}"/>
              </a:ext>
            </a:extLst>
          </p:cNvPr>
          <p:cNvSpPr/>
          <p:nvPr/>
        </p:nvSpPr>
        <p:spPr>
          <a:xfrm rot="5400000">
            <a:off x="1467285" y="4245405"/>
            <a:ext cx="448238" cy="6015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Tree>
    <p:extLst>
      <p:ext uri="{BB962C8B-B14F-4D97-AF65-F5344CB8AC3E}">
        <p14:creationId xmlns:p14="http://schemas.microsoft.com/office/powerpoint/2010/main" val="1420251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1570479566"/>
              </p:ext>
            </p:extLst>
          </p:nvPr>
        </p:nvGraphicFramePr>
        <p:xfrm>
          <a:off x="119276" y="461665"/>
          <a:ext cx="11953448" cy="6217920"/>
        </p:xfrm>
        <a:graphic>
          <a:graphicData uri="http://schemas.openxmlformats.org/drawingml/2006/table">
            <a:tbl>
              <a:tblPr firstRow="1" bandRow="1">
                <a:tableStyleId>{5C22544A-7EE6-4342-B048-85BDC9FD1C3A}</a:tableStyleId>
              </a:tblPr>
              <a:tblGrid>
                <a:gridCol w="11953448">
                  <a:extLst>
                    <a:ext uri="{9D8B030D-6E8A-4147-A177-3AD203B41FA5}">
                      <a16:colId xmlns:a16="http://schemas.microsoft.com/office/drawing/2014/main" val="2310089786"/>
                    </a:ext>
                  </a:extLst>
                </a:gridCol>
              </a:tblGrid>
              <a:tr h="0">
                <a:tc>
                  <a:txBody>
                    <a:bodyPr/>
                    <a:lstStyle/>
                    <a:p>
                      <a:pPr algn="just"/>
                      <a:r>
                        <a:rPr lang="en-US" sz="1800" b="1" i="0" kern="1200" dirty="0">
                          <a:solidFill>
                            <a:schemeClr val="tx1"/>
                          </a:solidFill>
                          <a:effectLst/>
                          <a:latin typeface="Times New Roman" panose="02020603050405020304" pitchFamily="18" charset="0"/>
                          <a:ea typeface="+mn-ea"/>
                          <a:cs typeface="Times New Roman" panose="02020603050405020304" pitchFamily="18" charset="0"/>
                        </a:rPr>
                        <a:t>I. </a:t>
                      </a:r>
                      <a:r>
                        <a:rPr lang="uk-UA" sz="1800" b="1" i="0" kern="1200" dirty="0">
                          <a:solidFill>
                            <a:schemeClr val="tx1"/>
                          </a:solidFill>
                          <a:effectLst/>
                          <a:latin typeface="Times New Roman" panose="02020603050405020304" pitchFamily="18" charset="0"/>
                          <a:ea typeface="+mn-ea"/>
                          <a:cs typeface="Times New Roman" panose="02020603050405020304" pitchFamily="18" charset="0"/>
                        </a:rPr>
                        <a:t>Загальні положення</a:t>
                      </a:r>
                      <a:endParaRPr lang="uk-UA" sz="22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2976962"/>
                  </a:ext>
                </a:extLst>
              </a:tr>
              <a:tr h="0">
                <a:tc>
                  <a:txBody>
                    <a:bodyPr/>
                    <a:lstStyle/>
                    <a:p>
                      <a:pPr algn="just"/>
                      <a:r>
                        <a:rPr lang="en-US" sz="1800" b="1" i="0" kern="1200" dirty="0">
                          <a:solidFill>
                            <a:schemeClr val="dk1"/>
                          </a:solidFill>
                          <a:effectLst/>
                          <a:latin typeface="Times New Roman" panose="02020603050405020304" pitchFamily="18" charset="0"/>
                          <a:ea typeface="+mn-ea"/>
                          <a:cs typeface="Times New Roman" panose="02020603050405020304" pitchFamily="18" charset="0"/>
                        </a:rPr>
                        <a:t>II. </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Стандарти якісних характеристик</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0767535"/>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1. Стандарт 1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Завдання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права та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обов’язки</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207228"/>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2. Стандарт 2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Незалежність</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і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об’єктивність</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4204799"/>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3. Стандарт 3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Професійна</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компетентність</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та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ретельність</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5655121"/>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4. Стандарт 4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Забезпечення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та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підвищення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якості</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7152783"/>
                  </a:ext>
                </a:extLst>
              </a:tr>
              <a:tr h="0">
                <a:tc>
                  <a:txBody>
                    <a:bodyPr/>
                    <a:lstStyle/>
                    <a:p>
                      <a:pPr algn="just"/>
                      <a:r>
                        <a:rPr lang="en-US" sz="1800" b="1" i="0" kern="1200" dirty="0">
                          <a:solidFill>
                            <a:schemeClr val="dk1"/>
                          </a:solidFill>
                          <a:effectLst/>
                          <a:latin typeface="Times New Roman" panose="02020603050405020304" pitchFamily="18" charset="0"/>
                          <a:ea typeface="+mn-ea"/>
                          <a:cs typeface="Times New Roman" panose="02020603050405020304" pitchFamily="18" charset="0"/>
                        </a:rPr>
                        <a:t>III. </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Стандарти діяльності</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3566719"/>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1. Стандарт 5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Сутність</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діяльності</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з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внутрішнього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7796632"/>
                  </a:ext>
                </a:extLst>
              </a:tr>
              <a:tr h="0">
                <a:tc>
                  <a:txBody>
                    <a:bodyPr/>
                    <a:lstStyle/>
                    <a:p>
                      <a:pPr algn="just"/>
                      <a:r>
                        <a:rPr lang="uk-UA" sz="1800" b="0" i="0" kern="1200" dirty="0">
                          <a:solidFill>
                            <a:schemeClr val="dk1"/>
                          </a:solidFill>
                          <a:effectLst/>
                          <a:latin typeface="Times New Roman" panose="02020603050405020304" pitchFamily="18" charset="0"/>
                          <a:ea typeface="+mn-ea"/>
                          <a:cs typeface="Times New Roman" panose="02020603050405020304" pitchFamily="18" charset="0"/>
                        </a:rPr>
                        <a:t>2. Стандарт 6 «Управління діяльністю підрозділу внутрішнього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2518872"/>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3. Стандарт 7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Планування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діяльності</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з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внутрішнього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1124053"/>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4. Стандарт 8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Організація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внутрішнього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2549897"/>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5. Стандарт 9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Планування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аудиторського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завдання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8242109"/>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6. Стандарт 10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Виконання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аудиторського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завдання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32935"/>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7. Стандарт 11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Документування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перебігу</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та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результатів</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внутрішнього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7799393"/>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8. Стандарт 12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Моніторинг</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врахування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рекомендацій</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за результатами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внутрішнього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6819849"/>
                  </a:ext>
                </a:extLst>
              </a:tr>
              <a:tr h="0">
                <a:tc>
                  <a:txBody>
                    <a:bodyPr/>
                    <a:lstStyle/>
                    <a:p>
                      <a:pPr algn="just"/>
                      <a:r>
                        <a:rPr lang="uk-UA" sz="1800" b="0" i="0" kern="1200" dirty="0">
                          <a:solidFill>
                            <a:schemeClr val="dk1"/>
                          </a:solidFill>
                          <a:effectLst/>
                          <a:latin typeface="Times New Roman" panose="02020603050405020304" pitchFamily="18" charset="0"/>
                          <a:ea typeface="+mn-ea"/>
                          <a:cs typeface="Times New Roman" panose="02020603050405020304" pitchFamily="18" charset="0"/>
                        </a:rPr>
                        <a:t>9. Стандарт 13 «Звітування про діяльність підрозділу внутрішнього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35579653"/>
                  </a:ext>
                </a:extLst>
              </a:tr>
              <a:tr h="0">
                <a:tc>
                  <a:txBody>
                    <a:bodyPr/>
                    <a:lstStyle/>
                    <a:p>
                      <a:pPr algn="just"/>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10. Стандарт 14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Надання</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інформації</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про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результати</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ru-RU" sz="1800" b="0" i="0" kern="1200" dirty="0" err="1">
                          <a:solidFill>
                            <a:schemeClr val="dk1"/>
                          </a:solidFill>
                          <a:effectLst/>
                          <a:latin typeface="Times New Roman" panose="02020603050405020304" pitchFamily="18" charset="0"/>
                          <a:ea typeface="+mn-ea"/>
                          <a:cs typeface="Times New Roman" panose="02020603050405020304" pitchFamily="18" charset="0"/>
                        </a:rPr>
                        <a:t>внутрішнього</a:t>
                      </a:r>
                      <a:r>
                        <a:rPr lang="ru-RU" sz="1800" b="0" i="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6377113"/>
                  </a:ext>
                </a:extLst>
              </a:tr>
            </a:tbl>
          </a:graphicData>
        </a:graphic>
      </p:graphicFrame>
      <p:sp>
        <p:nvSpPr>
          <p:cNvPr id="5" name="TextBox 4">
            <a:extLst>
              <a:ext uri="{FF2B5EF4-FFF2-40B4-BE49-F238E27FC236}">
                <a16:creationId xmlns:a16="http://schemas.microsoft.com/office/drawing/2014/main" id="{C17E49B0-1D74-1884-4F7B-0C644CAAB69C}"/>
              </a:ext>
            </a:extLst>
          </p:cNvPr>
          <p:cNvSpPr txBox="1"/>
          <p:nvPr/>
        </p:nvSpPr>
        <p:spPr>
          <a:xfrm>
            <a:off x="316173" y="0"/>
            <a:ext cx="11756551" cy="461665"/>
          </a:xfrm>
          <a:prstGeom prst="rect">
            <a:avLst/>
          </a:prstGeom>
          <a:noFill/>
        </p:spPr>
        <p:txBody>
          <a:bodyPr wrap="square">
            <a:spAutoFit/>
          </a:bodyPr>
          <a:lstStyle/>
          <a:p>
            <a:pPr algn="ctr"/>
            <a:r>
              <a:rPr lang="uk-UA" sz="2400" b="1" i="0" dirty="0">
                <a:solidFill>
                  <a:schemeClr val="tx1"/>
                </a:solidFill>
                <a:effectLst/>
                <a:latin typeface="Times New Roman" panose="02020603050405020304" pitchFamily="18" charset="0"/>
              </a:rPr>
              <a:t>Структура Стандартів внутрішнього аудиту</a:t>
            </a:r>
            <a:endParaRPr lang="uk-UA" sz="2400" b="1" dirty="0"/>
          </a:p>
        </p:txBody>
      </p:sp>
    </p:spTree>
    <p:extLst>
      <p:ext uri="{BB962C8B-B14F-4D97-AF65-F5344CB8AC3E}">
        <p14:creationId xmlns:p14="http://schemas.microsoft.com/office/powerpoint/2010/main" val="383617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56E20C-1B6A-0D04-4C7F-0FA3FCEEA4C1}"/>
              </a:ext>
            </a:extLst>
          </p:cNvPr>
          <p:cNvSpPr>
            <a:spLocks noGrp="1"/>
          </p:cNvSpPr>
          <p:nvPr>
            <p:ph type="title"/>
          </p:nvPr>
        </p:nvSpPr>
        <p:spPr>
          <a:xfrm>
            <a:off x="209550" y="253999"/>
            <a:ext cx="11144250" cy="854075"/>
          </a:xfrm>
        </p:spPr>
        <p:txBody>
          <a:bodyPr/>
          <a:lstStyle/>
          <a:p>
            <a:pPr algn="just"/>
            <a:r>
              <a:rPr lang="uk-UA" sz="1800" b="1" dirty="0">
                <a:effectLst/>
                <a:latin typeface="Times New Roman" panose="02020603050405020304" pitchFamily="18" charset="0"/>
                <a:ea typeface="Times New Roman" panose="02020603050405020304" pitchFamily="18" charset="0"/>
              </a:rPr>
              <a:t>Послідовність</a:t>
            </a:r>
            <a:r>
              <a:rPr lang="uk-UA" sz="1800" b="1" spc="-7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виконання</a:t>
            </a:r>
            <a:r>
              <a:rPr lang="uk-UA" sz="1800" b="1" spc="-7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функцій</a:t>
            </a:r>
            <a:r>
              <a:rPr lang="uk-UA" sz="1800" b="1" spc="-95"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внутрішнього</a:t>
            </a:r>
            <a:r>
              <a:rPr lang="uk-UA" sz="1800" b="1" spc="-70" dirty="0">
                <a:effectLst/>
                <a:latin typeface="Times New Roman" panose="02020603050405020304" pitchFamily="18" charset="0"/>
                <a:ea typeface="Times New Roman" panose="02020603050405020304" pitchFamily="18" charset="0"/>
              </a:rPr>
              <a:t> </a:t>
            </a:r>
            <a:r>
              <a:rPr lang="uk-UA" sz="1800" b="1" spc="-10" dirty="0">
                <a:effectLst/>
                <a:latin typeface="Times New Roman" panose="02020603050405020304" pitchFamily="18" charset="0"/>
                <a:ea typeface="Times New Roman" panose="02020603050405020304" pitchFamily="18" charset="0"/>
              </a:rPr>
              <a:t>аудиту </a:t>
            </a:r>
            <a:r>
              <a:rPr lang="uk-UA" sz="1800" dirty="0">
                <a:effectLst/>
                <a:latin typeface="Times New Roman" panose="02020603050405020304" pitchFamily="18" charset="0"/>
                <a:ea typeface="Times New Roman" panose="02020603050405020304" pitchFamily="18" charset="0"/>
              </a:rPr>
              <a:t>запропонованого різними науковцями (Ф.Ф. </a:t>
            </a:r>
            <a:r>
              <a:rPr lang="uk-UA" sz="1800" dirty="0" err="1">
                <a:effectLst/>
                <a:latin typeface="Times New Roman" panose="02020603050405020304" pitchFamily="18" charset="0"/>
                <a:ea typeface="Times New Roman" panose="02020603050405020304" pitchFamily="18" charset="0"/>
              </a:rPr>
              <a:t>Бутинець</a:t>
            </a:r>
            <a:r>
              <a:rPr lang="uk-UA" sz="1800" dirty="0">
                <a:effectLst/>
                <a:latin typeface="Times New Roman" panose="02020603050405020304" pitchFamily="18" charset="0"/>
                <a:ea typeface="Times New Roman" panose="02020603050405020304" pitchFamily="18" charset="0"/>
              </a:rPr>
              <a:t>, Я.А. Гончарук, В.C. Рудницький, Н.I. Гордієнко</a:t>
            </a:r>
            <a:r>
              <a:rPr lang="uk-UA" sz="1800" b="1"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О.В. </a:t>
            </a:r>
            <a:r>
              <a:rPr lang="uk-UA" sz="1800" dirty="0" err="1">
                <a:effectLst/>
                <a:latin typeface="Times New Roman" panose="02020603050405020304" pitchFamily="18" charset="0"/>
                <a:ea typeface="Times New Roman" panose="02020603050405020304" pitchFamily="18" charset="0"/>
              </a:rPr>
              <a:t>Харламова</a:t>
            </a:r>
            <a:r>
              <a:rPr lang="uk-UA" sz="1800" dirty="0">
                <a:effectLst/>
                <a:latin typeface="Times New Roman" panose="02020603050405020304" pitchFamily="18" charset="0"/>
                <a:ea typeface="Times New Roman" panose="02020603050405020304" pitchFamily="18" charset="0"/>
              </a:rPr>
              <a:t>, М.Ю.</a:t>
            </a:r>
            <a:r>
              <a:rPr lang="uk-UA" sz="1800" spc="20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Карпенко, М.Ф. </a:t>
            </a:r>
            <a:r>
              <a:rPr lang="uk-UA" sz="1800" dirty="0" err="1">
                <a:effectLst/>
                <a:latin typeface="Times New Roman" panose="02020603050405020304" pitchFamily="18" charset="0"/>
                <a:ea typeface="Times New Roman" panose="02020603050405020304" pitchFamily="18" charset="0"/>
              </a:rPr>
              <a:t>Огійчук</a:t>
            </a:r>
            <a:r>
              <a:rPr lang="uk-UA" sz="1800" dirty="0">
                <a:effectLst/>
                <a:latin typeface="Times New Roman" panose="02020603050405020304" pitchFamily="18" charset="0"/>
                <a:ea typeface="Times New Roman" panose="02020603050405020304" pitchFamily="18" charset="0"/>
              </a:rPr>
              <a:t>, I.Т. Новіков, I.I. </a:t>
            </a:r>
            <a:r>
              <a:rPr lang="uk-UA" sz="1800" dirty="0" err="1">
                <a:effectLst/>
                <a:latin typeface="Times New Roman" panose="02020603050405020304" pitchFamily="18" charset="0"/>
                <a:ea typeface="Times New Roman" panose="02020603050405020304" pitchFamily="18" charset="0"/>
              </a:rPr>
              <a:t>Рагуліна</a:t>
            </a:r>
            <a:r>
              <a:rPr lang="uk-UA" sz="1800" dirty="0">
                <a:effectLst/>
                <a:latin typeface="Times New Roman" panose="02020603050405020304" pitchFamily="18" charset="0"/>
                <a:ea typeface="Times New Roman" panose="02020603050405020304" pitchFamily="18" charset="0"/>
              </a:rPr>
              <a:t>, В.C. Рудницький)</a:t>
            </a:r>
            <a:endParaRPr lang="LID4096" dirty="0"/>
          </a:p>
        </p:txBody>
      </p:sp>
      <p:sp>
        <p:nvSpPr>
          <p:cNvPr id="4" name="Прямокутник 7">
            <a:extLst>
              <a:ext uri="{FF2B5EF4-FFF2-40B4-BE49-F238E27FC236}">
                <a16:creationId xmlns:a16="http://schemas.microsoft.com/office/drawing/2014/main" id="{4A4AB95F-9BFC-B2A0-544B-0598B0DB87BB}"/>
              </a:ext>
            </a:extLst>
          </p:cNvPr>
          <p:cNvSpPr/>
          <p:nvPr/>
        </p:nvSpPr>
        <p:spPr>
          <a:xfrm>
            <a:off x="209550" y="1341883"/>
            <a:ext cx="3317632" cy="69272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6675" algn="ctr">
              <a:lnSpc>
                <a:spcPts val="1575"/>
              </a:lnSpc>
            </a:pPr>
            <a:r>
              <a:rPr lang="uk-UA" sz="2000" b="1" spc="-10" dirty="0">
                <a:solidFill>
                  <a:schemeClr val="tx1"/>
                </a:solidFill>
                <a:effectLst/>
                <a:latin typeface="Times New Roman" panose="02020603050405020304" pitchFamily="18" charset="0"/>
                <a:ea typeface="Times New Roman" panose="02020603050405020304" pitchFamily="18" charset="0"/>
              </a:rPr>
              <a:t>О</a:t>
            </a:r>
            <a:r>
              <a:rPr lang="en-US" sz="2000" b="1" spc="-10" dirty="0">
                <a:solidFill>
                  <a:schemeClr val="tx1"/>
                </a:solidFill>
                <a:effectLst/>
                <a:latin typeface="Times New Roman" panose="02020603050405020304" pitchFamily="18" charset="0"/>
                <a:ea typeface="Times New Roman" panose="02020603050405020304" pitchFamily="18" charset="0"/>
              </a:rPr>
              <a:t>p</a:t>
            </a:r>
            <a:r>
              <a:rPr lang="uk-UA" sz="2000" b="1" spc="-10" dirty="0" err="1">
                <a:solidFill>
                  <a:schemeClr val="tx1"/>
                </a:solidFill>
                <a:effectLst/>
                <a:latin typeface="Times New Roman" panose="02020603050405020304" pitchFamily="18" charset="0"/>
                <a:ea typeface="Times New Roman" panose="02020603050405020304" pitchFamily="18" charset="0"/>
              </a:rPr>
              <a:t>ганізація</a:t>
            </a:r>
            <a:endParaRPr lang="uk-UA" sz="2000" b="1" dirty="0">
              <a:solidFill>
                <a:schemeClr val="tx1"/>
              </a:solidFill>
              <a:effectLst/>
              <a:latin typeface="Times New Roman" panose="02020603050405020304" pitchFamily="18" charset="0"/>
              <a:ea typeface="Times New Roman" panose="02020603050405020304" pitchFamily="18" charset="0"/>
            </a:endParaRPr>
          </a:p>
        </p:txBody>
      </p:sp>
      <p:sp>
        <p:nvSpPr>
          <p:cNvPr id="5" name="Прямокутник 7">
            <a:extLst>
              <a:ext uri="{FF2B5EF4-FFF2-40B4-BE49-F238E27FC236}">
                <a16:creationId xmlns:a16="http://schemas.microsoft.com/office/drawing/2014/main" id="{DCF99B30-3507-BBEE-476C-81DB10ABD0FF}"/>
              </a:ext>
            </a:extLst>
          </p:cNvPr>
          <p:cNvSpPr/>
          <p:nvPr/>
        </p:nvSpPr>
        <p:spPr>
          <a:xfrm>
            <a:off x="209550" y="2431479"/>
            <a:ext cx="3317632" cy="69272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6675" algn="ctr"/>
            <a:r>
              <a:rPr lang="uk-UA" sz="2000" b="1" dirty="0" err="1">
                <a:solidFill>
                  <a:schemeClr val="tx1"/>
                </a:solidFill>
                <a:effectLst/>
                <a:latin typeface="Times New Roman" panose="02020603050405020304" pitchFamily="18" charset="0"/>
                <a:ea typeface="Times New Roman" panose="02020603050405020304" pitchFamily="18" charset="0"/>
              </a:rPr>
              <a:t>Опе</a:t>
            </a:r>
            <a:r>
              <a:rPr lang="en-US" sz="2000" b="1" dirty="0">
                <a:solidFill>
                  <a:schemeClr val="tx1"/>
                </a:solidFill>
                <a:effectLst/>
                <a:latin typeface="Times New Roman" panose="02020603050405020304" pitchFamily="18" charset="0"/>
                <a:ea typeface="Times New Roman" panose="02020603050405020304" pitchFamily="18" charset="0"/>
              </a:rPr>
              <a:t>p</a:t>
            </a:r>
            <a:r>
              <a:rPr lang="uk-UA" sz="2000" b="1" dirty="0" err="1">
                <a:solidFill>
                  <a:schemeClr val="tx1"/>
                </a:solidFill>
                <a:effectLst/>
                <a:latin typeface="Times New Roman" panose="02020603050405020304" pitchFamily="18" charset="0"/>
                <a:ea typeface="Times New Roman" panose="02020603050405020304" pitchFamily="18" charset="0"/>
              </a:rPr>
              <a:t>аційна</a:t>
            </a:r>
            <a:r>
              <a:rPr lang="uk-UA" sz="2000" b="1" spc="200" dirty="0">
                <a:solidFill>
                  <a:schemeClr val="tx1"/>
                </a:solidFill>
                <a:effectLst/>
                <a:latin typeface="Times New Roman" panose="02020603050405020304" pitchFamily="18" charset="0"/>
                <a:ea typeface="Times New Roman" panose="02020603050405020304" pitchFamily="18" charset="0"/>
              </a:rPr>
              <a:t> </a:t>
            </a:r>
            <a:r>
              <a:rPr lang="uk-UA" sz="2000" b="1" dirty="0">
                <a:solidFill>
                  <a:schemeClr val="tx1"/>
                </a:solidFill>
                <a:effectLst/>
                <a:latin typeface="Times New Roman" panose="02020603050405020304" pitchFamily="18" charset="0"/>
                <a:ea typeface="Times New Roman" panose="02020603050405020304" pitchFamily="18" charset="0"/>
              </a:rPr>
              <a:t>фун</a:t>
            </a:r>
            <a:r>
              <a:rPr lang="uk-UA" sz="2000" b="1" spc="-20" dirty="0">
                <a:solidFill>
                  <a:schemeClr val="tx1"/>
                </a:solidFill>
                <a:effectLst/>
                <a:latin typeface="Times New Roman" panose="02020603050405020304" pitchFamily="18" charset="0"/>
                <a:ea typeface="Times New Roman" panose="02020603050405020304" pitchFamily="18" charset="0"/>
              </a:rPr>
              <a:t>кція</a:t>
            </a:r>
            <a:endParaRPr lang="uk-UA" sz="2000" b="1" dirty="0">
              <a:solidFill>
                <a:schemeClr val="tx1"/>
              </a:solidFill>
              <a:effectLst/>
              <a:latin typeface="Times New Roman" panose="02020603050405020304" pitchFamily="18" charset="0"/>
              <a:ea typeface="Times New Roman" panose="02020603050405020304" pitchFamily="18" charset="0"/>
            </a:endParaRPr>
          </a:p>
        </p:txBody>
      </p:sp>
      <p:sp>
        <p:nvSpPr>
          <p:cNvPr id="6" name="Прямокутник 7">
            <a:extLst>
              <a:ext uri="{FF2B5EF4-FFF2-40B4-BE49-F238E27FC236}">
                <a16:creationId xmlns:a16="http://schemas.microsoft.com/office/drawing/2014/main" id="{A421DEE4-18B8-9622-F62D-0C81EEAE0C53}"/>
              </a:ext>
            </a:extLst>
          </p:cNvPr>
          <p:cNvSpPr/>
          <p:nvPr/>
        </p:nvSpPr>
        <p:spPr>
          <a:xfrm>
            <a:off x="209550" y="3934190"/>
            <a:ext cx="3317632" cy="69272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6675" algn="ctr">
              <a:lnSpc>
                <a:spcPts val="1575"/>
              </a:lnSpc>
            </a:pPr>
            <a:r>
              <a:rPr lang="uk-UA" sz="2000" b="1" spc="-10" dirty="0">
                <a:solidFill>
                  <a:schemeClr val="tx1"/>
                </a:solidFill>
                <a:effectLst/>
                <a:latin typeface="Times New Roman" panose="02020603050405020304" pitchFamily="18" charset="0"/>
                <a:ea typeface="Times New Roman" panose="02020603050405020304" pitchFamily="18" charset="0"/>
              </a:rPr>
              <a:t>Контроль</a:t>
            </a:r>
            <a:endParaRPr lang="uk-UA" sz="2000" b="1" dirty="0">
              <a:solidFill>
                <a:schemeClr val="tx1"/>
              </a:solidFill>
              <a:effectLst/>
              <a:latin typeface="Times New Roman" panose="02020603050405020304" pitchFamily="18" charset="0"/>
              <a:ea typeface="Times New Roman" panose="02020603050405020304" pitchFamily="18" charset="0"/>
            </a:endParaRPr>
          </a:p>
        </p:txBody>
      </p:sp>
      <p:sp>
        <p:nvSpPr>
          <p:cNvPr id="7" name="Прямокутник 7">
            <a:extLst>
              <a:ext uri="{FF2B5EF4-FFF2-40B4-BE49-F238E27FC236}">
                <a16:creationId xmlns:a16="http://schemas.microsoft.com/office/drawing/2014/main" id="{CD93A49B-124D-C47E-317A-856C24985C2D}"/>
              </a:ext>
            </a:extLst>
          </p:cNvPr>
          <p:cNvSpPr/>
          <p:nvPr/>
        </p:nvSpPr>
        <p:spPr>
          <a:xfrm>
            <a:off x="209550" y="5546438"/>
            <a:ext cx="3317632" cy="892462"/>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000" b="1" dirty="0">
                <a:solidFill>
                  <a:schemeClr val="tx1"/>
                </a:solidFill>
                <a:effectLst/>
                <a:latin typeface="Times New Roman" panose="02020603050405020304" pitchFamily="18" charset="0"/>
                <a:ea typeface="Times New Roman" panose="02020603050405020304" pitchFamily="18" charset="0"/>
              </a:rPr>
              <a:t>Реалізація </a:t>
            </a:r>
            <a:r>
              <a:rPr lang="uk-UA" sz="2000" b="1" dirty="0" err="1">
                <a:solidFill>
                  <a:schemeClr val="tx1"/>
                </a:solidFill>
                <a:effectLst/>
                <a:latin typeface="Times New Roman" panose="02020603050405020304" pitchFamily="18" charset="0"/>
                <a:ea typeface="Times New Roman" panose="02020603050405020304" pitchFamily="18" charset="0"/>
              </a:rPr>
              <a:t>матеpіалів</a:t>
            </a:r>
            <a:r>
              <a:rPr lang="uk-UA" sz="2000" b="1" dirty="0">
                <a:solidFill>
                  <a:schemeClr val="tx1"/>
                </a:solidFill>
                <a:effectLst/>
                <a:latin typeface="Times New Roman" panose="02020603050405020304" pitchFamily="18" charset="0"/>
                <a:ea typeface="Times New Roman" panose="02020603050405020304" pitchFamily="18" charset="0"/>
              </a:rPr>
              <a:t> </a:t>
            </a:r>
            <a:r>
              <a:rPr lang="uk-UA" sz="2000" b="1" dirty="0" err="1">
                <a:solidFill>
                  <a:schemeClr val="tx1"/>
                </a:solidFill>
                <a:effectLst/>
                <a:latin typeface="Times New Roman" panose="02020603050405020304" pitchFamily="18" charset="0"/>
                <a:ea typeface="Times New Roman" panose="02020603050405020304" pitchFamily="18" charset="0"/>
              </a:rPr>
              <a:t>внутpішнього</a:t>
            </a:r>
            <a:r>
              <a:rPr lang="uk-UA" sz="2000" b="1" dirty="0">
                <a:solidFill>
                  <a:schemeClr val="tx1"/>
                </a:solidFill>
                <a:effectLst/>
                <a:latin typeface="Times New Roman" panose="02020603050405020304" pitchFamily="18" charset="0"/>
                <a:ea typeface="Times New Roman" panose="02020603050405020304" pitchFamily="18" charset="0"/>
              </a:rPr>
              <a:t> аудиту</a:t>
            </a:r>
          </a:p>
        </p:txBody>
      </p:sp>
      <p:sp>
        <p:nvSpPr>
          <p:cNvPr id="8" name="Прямокутник 7">
            <a:extLst>
              <a:ext uri="{FF2B5EF4-FFF2-40B4-BE49-F238E27FC236}">
                <a16:creationId xmlns:a16="http://schemas.microsoft.com/office/drawing/2014/main" id="{D1317981-184F-D9DF-1BA1-5143B33BF9A8}"/>
              </a:ext>
            </a:extLst>
          </p:cNvPr>
          <p:cNvSpPr/>
          <p:nvPr/>
        </p:nvSpPr>
        <p:spPr>
          <a:xfrm>
            <a:off x="3962400" y="1108075"/>
            <a:ext cx="8020050" cy="1158876"/>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lvl="0" indent="-342900" algn="just">
              <a:buSzPts val="1200"/>
              <a:buFont typeface="Symbol" panose="05050102010706020507" pitchFamily="18" charset="2"/>
              <a:buChar char=""/>
              <a:tabLst>
                <a:tab pos="295275" algn="l"/>
              </a:tabLst>
            </a:pP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вибі</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en-US" sz="20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об'єкта</a:t>
            </a:r>
            <a:r>
              <a:rPr lang="uk-UA" sz="2000" spc="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аудиту;</a:t>
            </a:r>
            <a:endPar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buSzPts val="1200"/>
              <a:buFont typeface="Symbol" panose="05050102010706020507" pitchFamily="18" charset="2"/>
              <a:buChar char=""/>
              <a:tabLst>
                <a:tab pos="295275" algn="l"/>
              </a:tabLst>
            </a:pP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едмет</a:t>
            </a:r>
            <a:r>
              <a:rPr lang="uk-UA" sz="2000" spc="-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аудиту;</a:t>
            </a:r>
            <a:endPar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buSzPts val="1200"/>
              <a:buFont typeface="Symbol" panose="05050102010706020507" pitchFamily="18" charset="2"/>
              <a:buChar char=""/>
              <a:tabLst>
                <a:tab pos="295275" algn="l"/>
              </a:tabLst>
            </a:pP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виконавець</a:t>
            </a:r>
            <a:r>
              <a:rPr lang="uk-UA" sz="2000" spc="-7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аудито</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pc</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ьких</a:t>
            </a:r>
            <a:r>
              <a:rPr lang="uk-UA" sz="2000" spc="-6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оцеду</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endPar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buSzPts val="1200"/>
              <a:buFont typeface="Symbol" panose="05050102010706020507" pitchFamily="18" charset="2"/>
              <a:buChar char=""/>
              <a:tabLst>
                <a:tab pos="295275" algn="l"/>
              </a:tabLst>
            </a:pPr>
            <a:r>
              <a:rPr lang="en-US" sz="2000" dirty="0">
                <a:solidFill>
                  <a:schemeClr val="tx1"/>
                </a:solidFill>
                <a:effectLst/>
                <a:latin typeface="Times New Roman" panose="02020603050405020304" pitchFamily="18" charset="0"/>
                <a:ea typeface="Times New Roman" panose="02020603050405020304" pitchFamily="18" charset="0"/>
              </a:rPr>
              <a:t>c</a:t>
            </a:r>
            <a:r>
              <a:rPr lang="uk-UA" sz="2000" dirty="0" err="1">
                <a:solidFill>
                  <a:schemeClr val="tx1"/>
                </a:solidFill>
                <a:effectLst/>
                <a:latin typeface="Times New Roman" panose="02020603050405020304" pitchFamily="18" charset="0"/>
                <a:ea typeface="Times New Roman" panose="02020603050405020304" pitchFamily="18" charset="0"/>
              </a:rPr>
              <a:t>тво</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ення</a:t>
            </a:r>
            <a:r>
              <a:rPr lang="uk-UA" sz="2000" spc="-90" dirty="0">
                <a:solidFill>
                  <a:schemeClr val="tx1"/>
                </a:solidFill>
                <a:effectLst/>
                <a:latin typeface="Times New Roman" panose="02020603050405020304" pitchFamily="18" charset="0"/>
                <a:ea typeface="Times New Roman" panose="02020603050405020304" pitchFamily="18" charset="0"/>
              </a:rPr>
              <a:t> </a:t>
            </a:r>
            <a:r>
              <a:rPr lang="uk-UA" sz="2000" dirty="0" err="1">
                <a:solidFill>
                  <a:schemeClr val="tx1"/>
                </a:solidFill>
                <a:effectLst/>
                <a:latin typeface="Times New Roman" panose="02020603050405020304" pitchFamily="18" charset="0"/>
                <a:ea typeface="Times New Roman" panose="02020603050405020304" pitchFamily="18" charset="0"/>
              </a:rPr>
              <a:t>інфо</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маційно</a:t>
            </a:r>
            <a:r>
              <a:rPr lang="uk-UA" sz="2000" dirty="0">
                <a:solidFill>
                  <a:schemeClr val="tx1"/>
                </a:solidFill>
                <a:effectLst/>
                <a:latin typeface="Times New Roman" panose="02020603050405020304" pitchFamily="18" charset="0"/>
                <a:ea typeface="Times New Roman" panose="02020603050405020304" pitchFamily="18" charset="0"/>
              </a:rPr>
              <a:t>-но</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мативної</a:t>
            </a:r>
            <a:r>
              <a:rPr lang="uk-UA" sz="2000" dirty="0">
                <a:solidFill>
                  <a:schemeClr val="tx1"/>
                </a:solidFill>
                <a:effectLst/>
                <a:latin typeface="Times New Roman" panose="02020603050405020304" pitchFamily="18" charset="0"/>
                <a:ea typeface="Times New Roman" panose="02020603050405020304" pitchFamily="18" charset="0"/>
              </a:rPr>
              <a:t>,</a:t>
            </a:r>
            <a:r>
              <a:rPr lang="uk-UA" sz="2000" spc="-85" dirty="0">
                <a:solidFill>
                  <a:schemeClr val="tx1"/>
                </a:solidFill>
                <a:effectLst/>
                <a:latin typeface="Times New Roman" panose="02020603050405020304" pitchFamily="18" charset="0"/>
                <a:ea typeface="Times New Roman" panose="02020603050405020304" pitchFamily="18" charset="0"/>
              </a:rPr>
              <a:t> </a:t>
            </a:r>
            <a:r>
              <a:rPr lang="uk-UA" sz="2000" dirty="0">
                <a:solidFill>
                  <a:schemeClr val="tx1"/>
                </a:solidFill>
                <a:effectLst/>
                <a:latin typeface="Times New Roman" panose="02020603050405020304" pitchFamily="18" charset="0"/>
                <a:ea typeface="Times New Roman" panose="02020603050405020304" pitchFamily="18" charset="0"/>
              </a:rPr>
              <a:t>мате</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іально</a:t>
            </a:r>
            <a:r>
              <a:rPr lang="uk-UA" sz="2000" dirty="0">
                <a:solidFill>
                  <a:schemeClr val="tx1"/>
                </a:solidFill>
                <a:effectLst/>
                <a:latin typeface="Times New Roman" panose="02020603050405020304" pitchFamily="18" charset="0"/>
                <a:ea typeface="Times New Roman" panose="02020603050405020304" pitchFamily="18" charset="0"/>
              </a:rPr>
              <a:t>-технічної бази.</a:t>
            </a:r>
            <a:r>
              <a:rPr lang="uk-UA" sz="2000" dirty="0">
                <a:effectLst/>
                <a:latin typeface="Times New Roman" panose="02020603050405020304" pitchFamily="18" charset="0"/>
                <a:ea typeface="Times New Roman" panose="02020603050405020304" pitchFamily="18" charset="0"/>
              </a:rPr>
              <a:t>.</a:t>
            </a:r>
            <a:endParaRPr lang="uk-UA" sz="2000" b="1" dirty="0">
              <a:solidFill>
                <a:schemeClr val="tx1"/>
              </a:solidFill>
              <a:effectLst/>
              <a:latin typeface="Times New Roman" panose="02020603050405020304" pitchFamily="18" charset="0"/>
              <a:ea typeface="Times New Roman" panose="02020603050405020304" pitchFamily="18" charset="0"/>
            </a:endParaRPr>
          </a:p>
        </p:txBody>
      </p:sp>
      <p:sp>
        <p:nvSpPr>
          <p:cNvPr id="9" name="Прямокутник 7">
            <a:extLst>
              <a:ext uri="{FF2B5EF4-FFF2-40B4-BE49-F238E27FC236}">
                <a16:creationId xmlns:a16="http://schemas.microsoft.com/office/drawing/2014/main" id="{77D7A707-B83B-E8CC-36EE-E09DD220ED34}"/>
              </a:ext>
            </a:extLst>
          </p:cNvPr>
          <p:cNvSpPr/>
          <p:nvPr/>
        </p:nvSpPr>
        <p:spPr>
          <a:xfrm>
            <a:off x="3962400" y="2431479"/>
            <a:ext cx="8020050" cy="1344758"/>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lvl="0" indent="-342900" algn="just">
              <a:buSzPts val="1200"/>
              <a:buFont typeface="Symbol" panose="05050102010706020507" pitchFamily="18" charset="2"/>
              <a:buChar char=""/>
              <a:tabLst>
                <a:tab pos="294640" algn="l"/>
              </a:tabLst>
            </a:pP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визначення</a:t>
            </a:r>
            <a:r>
              <a:rPr lang="uk-UA" sz="2000" spc="-6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бізне</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плану</a:t>
            </a:r>
            <a:r>
              <a:rPr lang="uk-UA" sz="2000" spc="-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підп</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иєм</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тва</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p>
            <a:pPr marL="342900" lvl="0" indent="-342900" algn="just">
              <a:buSzPts val="1200"/>
              <a:buFont typeface="Symbol" panose="05050102010706020507" pitchFamily="18" charset="2"/>
              <a:buChar char=""/>
              <a:tabLst>
                <a:tab pos="294640" algn="l"/>
              </a:tabLst>
            </a:pP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оцінка</a:t>
            </a:r>
            <a:r>
              <a:rPr lang="uk-UA" sz="2000" spc="-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теми</a:t>
            </a:r>
            <a:r>
              <a:rPr lang="uk-UA" sz="2000" spc="-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обліку</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uk-UA" sz="20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звітно</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ті;</a:t>
            </a:r>
          </a:p>
          <a:p>
            <a:pPr marL="342900" lvl="0" indent="-342900" algn="just">
              <a:buSzPts val="1200"/>
              <a:buFont typeface="Symbol" panose="05050102010706020507" pitchFamily="18" charset="2"/>
              <a:buChar char=""/>
              <a:tabLst>
                <a:tab pos="294640" algn="l"/>
              </a:tabLst>
            </a:pPr>
            <a:r>
              <a:rPr lang="uk-UA" sz="2000" dirty="0" err="1">
                <a:solidFill>
                  <a:schemeClr val="tx1"/>
                </a:solidFill>
                <a:effectLst/>
                <a:latin typeface="Times New Roman" panose="02020603050405020304" pitchFamily="18" charset="0"/>
                <a:ea typeface="Times New Roman" panose="02020603050405020304" pitchFamily="18" charset="0"/>
              </a:rPr>
              <a:t>пе</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еві</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a:solidFill>
                  <a:schemeClr val="tx1"/>
                </a:solidFill>
                <a:effectLst/>
                <a:latin typeface="Times New Roman" panose="02020603050405020304" pitchFamily="18" charset="0"/>
                <a:ea typeface="Times New Roman" panose="02020603050405020304" pitchFamily="18" charset="0"/>
              </a:rPr>
              <a:t>ка дот</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имання</a:t>
            </a:r>
            <a:r>
              <a:rPr lang="uk-UA" sz="2000" dirty="0">
                <a:solidFill>
                  <a:schemeClr val="tx1"/>
                </a:solidFill>
                <a:effectLst/>
                <a:latin typeface="Times New Roman" panose="02020603050405020304" pitchFamily="18" charset="0"/>
                <a:ea typeface="Times New Roman" panose="02020603050405020304" pitchFamily="18" charset="0"/>
              </a:rPr>
              <a:t> п</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инципів</a:t>
            </a:r>
            <a:r>
              <a:rPr lang="uk-UA" sz="2000" dirty="0">
                <a:solidFill>
                  <a:schemeClr val="tx1"/>
                </a:solidFill>
                <a:effectLst/>
                <a:latin typeface="Times New Roman" panose="02020603050405020304" pitchFamily="18" charset="0"/>
                <a:ea typeface="Times New Roman" panose="02020603050405020304" pitchFamily="18" charset="0"/>
              </a:rPr>
              <a:t> </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ізних</a:t>
            </a:r>
            <a:r>
              <a:rPr lang="uk-UA" sz="2000" dirty="0">
                <a:solidFill>
                  <a:schemeClr val="tx1"/>
                </a:solidFill>
                <a:effectLst/>
                <a:latin typeface="Times New Roman" panose="02020603050405020304" pitchFamily="18" charset="0"/>
                <a:ea typeface="Times New Roman" panose="02020603050405020304" pitchFamily="18" charset="0"/>
              </a:rPr>
              <a:t> під</a:t>
            </a:r>
            <a:r>
              <a:rPr lang="en-US" sz="2000" dirty="0">
                <a:solidFill>
                  <a:schemeClr val="tx1"/>
                </a:solidFill>
                <a:effectLst/>
                <a:latin typeface="Times New Roman" panose="02020603050405020304" pitchFamily="18" charset="0"/>
                <a:ea typeface="Times New Roman" panose="02020603050405020304" pitchFamily="18" charset="0"/>
              </a:rPr>
              <a:t>c</a:t>
            </a:r>
            <a:r>
              <a:rPr lang="uk-UA" sz="2000" dirty="0">
                <a:solidFill>
                  <a:schemeClr val="tx1"/>
                </a:solidFill>
                <a:effectLst/>
                <a:latin typeface="Times New Roman" panose="02020603050405020304" pitchFamily="18" charset="0"/>
                <a:ea typeface="Times New Roman" panose="02020603050405020304" pitchFamily="18" charset="0"/>
              </a:rPr>
              <a:t>и</a:t>
            </a:r>
            <a:r>
              <a:rPr lang="en-US" sz="2000" dirty="0">
                <a:solidFill>
                  <a:schemeClr val="tx1"/>
                </a:solidFill>
                <a:effectLst/>
                <a:latin typeface="Times New Roman" panose="02020603050405020304" pitchFamily="18" charset="0"/>
                <a:ea typeface="Times New Roman" panose="02020603050405020304" pitchFamily="18" charset="0"/>
              </a:rPr>
              <a:t>c</a:t>
            </a:r>
            <a:r>
              <a:rPr lang="uk-UA" sz="2000" dirty="0">
                <a:solidFill>
                  <a:schemeClr val="tx1"/>
                </a:solidFill>
                <a:effectLst/>
                <a:latin typeface="Times New Roman" panose="02020603050405020304" pitchFamily="18" charset="0"/>
                <a:ea typeface="Times New Roman" panose="02020603050405020304" pitchFamily="18" charset="0"/>
              </a:rPr>
              <a:t>тем обліку та чинного </a:t>
            </a:r>
            <a:r>
              <a:rPr lang="uk-UA" sz="2000" dirty="0" err="1">
                <a:solidFill>
                  <a:schemeClr val="tx1"/>
                </a:solidFill>
                <a:effectLst/>
                <a:latin typeface="Times New Roman" panose="02020603050405020304" pitchFamily="18" charset="0"/>
                <a:ea typeface="Times New Roman" panose="02020603050405020304" pitchFamily="18" charset="0"/>
              </a:rPr>
              <a:t>законодав</a:t>
            </a:r>
            <a:r>
              <a:rPr lang="en-US" sz="2000" dirty="0">
                <a:solidFill>
                  <a:schemeClr val="tx1"/>
                </a:solidFill>
                <a:effectLst/>
                <a:latin typeface="Times New Roman" panose="02020603050405020304" pitchFamily="18" charset="0"/>
                <a:ea typeface="Times New Roman" panose="02020603050405020304" pitchFamily="18" charset="0"/>
              </a:rPr>
              <a:t>c</a:t>
            </a:r>
            <a:r>
              <a:rPr lang="uk-UA" sz="2000" dirty="0" err="1">
                <a:solidFill>
                  <a:schemeClr val="tx1"/>
                </a:solidFill>
                <a:effectLst/>
                <a:latin typeface="Times New Roman" panose="02020603050405020304" pitchFamily="18" charset="0"/>
                <a:ea typeface="Times New Roman" panose="02020603050405020304" pitchFamily="18" charset="0"/>
              </a:rPr>
              <a:t>т</a:t>
            </a:r>
            <a:r>
              <a:rPr lang="uk-UA" sz="2000" spc="-20" dirty="0" err="1">
                <a:solidFill>
                  <a:schemeClr val="tx1"/>
                </a:solidFill>
                <a:effectLst/>
                <a:latin typeface="Times New Roman" panose="02020603050405020304" pitchFamily="18" charset="0"/>
                <a:ea typeface="Times New Roman" panose="02020603050405020304" pitchFamily="18" charset="0"/>
              </a:rPr>
              <a:t>ва</a:t>
            </a:r>
            <a:r>
              <a:rPr lang="uk-UA" sz="2000" spc="-20" dirty="0">
                <a:solidFill>
                  <a:schemeClr val="tx1"/>
                </a:solidFill>
                <a:effectLst/>
                <a:latin typeface="Times New Roman" panose="02020603050405020304" pitchFamily="18" charset="0"/>
                <a:ea typeface="Times New Roman" panose="02020603050405020304" pitchFamily="18" charset="0"/>
              </a:rPr>
              <a:t>.</a:t>
            </a:r>
            <a:r>
              <a:rPr lang="uk-UA" sz="2000" dirty="0">
                <a:solidFill>
                  <a:schemeClr val="tx1"/>
                </a:solidFill>
                <a:effectLst/>
                <a:latin typeface="Times New Roman" panose="02020603050405020304" pitchFamily="18" charset="0"/>
                <a:ea typeface="Times New Roman" panose="02020603050405020304" pitchFamily="18" charset="0"/>
              </a:rPr>
              <a:t>.</a:t>
            </a:r>
            <a:endParaRPr lang="uk-UA" sz="2000" b="1" dirty="0">
              <a:solidFill>
                <a:schemeClr val="tx1"/>
              </a:solidFill>
              <a:effectLst/>
              <a:latin typeface="Times New Roman" panose="02020603050405020304" pitchFamily="18" charset="0"/>
              <a:ea typeface="Times New Roman" panose="02020603050405020304" pitchFamily="18" charset="0"/>
            </a:endParaRPr>
          </a:p>
        </p:txBody>
      </p:sp>
      <p:sp>
        <p:nvSpPr>
          <p:cNvPr id="10" name="Прямокутник 7">
            <a:extLst>
              <a:ext uri="{FF2B5EF4-FFF2-40B4-BE49-F238E27FC236}">
                <a16:creationId xmlns:a16="http://schemas.microsoft.com/office/drawing/2014/main" id="{B9D5C9FB-EE3A-01C6-EC87-FEA555928F14}"/>
              </a:ext>
            </a:extLst>
          </p:cNvPr>
          <p:cNvSpPr/>
          <p:nvPr/>
        </p:nvSpPr>
        <p:spPr>
          <a:xfrm>
            <a:off x="3962400" y="3817652"/>
            <a:ext cx="8020050" cy="142240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lvl="0" indent="-342900" algn="just">
              <a:buSzPts val="1200"/>
              <a:buFont typeface="Symbol" panose="05050102010706020507" pitchFamily="18" charset="2"/>
              <a:buChar char=""/>
              <a:tabLst>
                <a:tab pos="295275" algn="l"/>
              </a:tabLst>
            </a:pPr>
            <a:r>
              <a:rPr lang="en-US" sz="1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еалізація</a:t>
            </a:r>
            <a:r>
              <a:rPr lang="uk-UA" sz="20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аудито</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pc</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ьких</a:t>
            </a:r>
            <a:r>
              <a:rPr lang="uk-UA" sz="2000" spc="-7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оцеду</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endPar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p>
            <a:pPr marL="342900" marR="64770" lvl="0" indent="-342900" algn="just">
              <a:buSzPts val="1200"/>
              <a:buFont typeface="Symbol" panose="05050102010706020507" pitchFamily="18" charset="2"/>
              <a:buChar char=""/>
              <a:tabLst>
                <a:tab pos="295275" algn="l"/>
              </a:tabLst>
            </a:pP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визначення но</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 (</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танда</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тів</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внут</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ішнього</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аудиту;</a:t>
            </a:r>
          </a:p>
          <a:p>
            <a:pPr marL="342900" marR="64770" indent="-342900" algn="just">
              <a:buSzPts val="1200"/>
              <a:buFont typeface="Symbol" panose="05050102010706020507" pitchFamily="18" charset="2"/>
              <a:buChar char=""/>
              <a:tabLst>
                <a:tab pos="295275" algn="l"/>
              </a:tabLst>
            </a:pPr>
            <a:r>
              <a:rPr lang="uk-UA" sz="2000" dirty="0">
                <a:solidFill>
                  <a:schemeClr val="tx1"/>
                </a:solidFill>
                <a:effectLst/>
                <a:latin typeface="Times New Roman" panose="02020603050405020304" pitchFamily="18" charset="0"/>
                <a:ea typeface="Times New Roman" panose="02020603050405020304" pitchFamily="18" charset="0"/>
              </a:rPr>
              <a:t>зі</a:t>
            </a:r>
            <a:r>
              <a:rPr lang="en-US" sz="2000" dirty="0">
                <a:solidFill>
                  <a:schemeClr val="tx1"/>
                </a:solidFill>
                <a:effectLst/>
                <a:latin typeface="Times New Roman" panose="02020603050405020304" pitchFamily="18" charset="0"/>
                <a:ea typeface="Times New Roman" panose="02020603050405020304" pitchFamily="18" charset="0"/>
              </a:rPr>
              <a:t>c</a:t>
            </a:r>
            <a:r>
              <a:rPr lang="uk-UA" sz="2000" dirty="0" err="1">
                <a:solidFill>
                  <a:schemeClr val="tx1"/>
                </a:solidFill>
                <a:effectLst/>
                <a:latin typeface="Times New Roman" panose="02020603050405020304" pitchFamily="18" charset="0"/>
                <a:ea typeface="Times New Roman" panose="02020603050405020304" pitchFamily="18" charset="0"/>
              </a:rPr>
              <a:t>тавлення</a:t>
            </a:r>
            <a:r>
              <a:rPr lang="uk-UA" sz="2000" spc="200" dirty="0">
                <a:solidFill>
                  <a:schemeClr val="tx1"/>
                </a:solidFill>
                <a:effectLst/>
                <a:latin typeface="Times New Roman" panose="02020603050405020304" pitchFamily="18" charset="0"/>
                <a:ea typeface="Times New Roman" panose="02020603050405020304" pitchFamily="18" charset="0"/>
              </a:rPr>
              <a:t> </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езультатів</a:t>
            </a:r>
            <a:r>
              <a:rPr lang="uk-UA" sz="2000" spc="200" dirty="0">
                <a:solidFill>
                  <a:schemeClr val="tx1"/>
                </a:solidFill>
                <a:effectLst/>
                <a:latin typeface="Times New Roman" panose="02020603050405020304" pitchFamily="18" charset="0"/>
                <a:ea typeface="Times New Roman" panose="02020603050405020304" pitchFamily="18" charset="0"/>
              </a:rPr>
              <a:t> </a:t>
            </a:r>
            <a:r>
              <a:rPr lang="uk-UA" sz="2000" dirty="0" err="1">
                <a:solidFill>
                  <a:schemeClr val="tx1"/>
                </a:solidFill>
                <a:effectLst/>
                <a:latin typeface="Times New Roman" panose="02020603050405020304" pitchFamily="18" charset="0"/>
                <a:ea typeface="Times New Roman" panose="02020603050405020304" pitchFamily="18" charset="0"/>
              </a:rPr>
              <a:t>внут</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ішнього</a:t>
            </a:r>
            <a:r>
              <a:rPr lang="uk-UA" sz="2000" spc="200" dirty="0">
                <a:solidFill>
                  <a:schemeClr val="tx1"/>
                </a:solidFill>
                <a:effectLst/>
                <a:latin typeface="Times New Roman" panose="02020603050405020304" pitchFamily="18" charset="0"/>
                <a:ea typeface="Times New Roman" panose="02020603050405020304" pitchFamily="18" charset="0"/>
              </a:rPr>
              <a:t> </a:t>
            </a:r>
            <a:r>
              <a:rPr lang="uk-UA" sz="2000" dirty="0">
                <a:solidFill>
                  <a:schemeClr val="tx1"/>
                </a:solidFill>
                <a:effectLst/>
                <a:latin typeface="Times New Roman" panose="02020603050405020304" pitchFamily="18" charset="0"/>
                <a:ea typeface="Times New Roman" panose="02020603050405020304" pitchFamily="18" charset="0"/>
              </a:rPr>
              <a:t>аудиту з но</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a:solidFill>
                  <a:schemeClr val="tx1"/>
                </a:solidFill>
                <a:effectLst/>
                <a:latin typeface="Times New Roman" panose="02020603050405020304" pitchFamily="18" charset="0"/>
                <a:ea typeface="Times New Roman" panose="02020603050405020304" pitchFamily="18" charset="0"/>
              </a:rPr>
              <a:t>мами (</a:t>
            </a:r>
            <a:r>
              <a:rPr lang="en-US" sz="2000" dirty="0">
                <a:solidFill>
                  <a:schemeClr val="tx1"/>
                </a:solidFill>
                <a:effectLst/>
                <a:latin typeface="Times New Roman" panose="02020603050405020304" pitchFamily="18" charset="0"/>
                <a:ea typeface="Times New Roman" panose="02020603050405020304" pitchFamily="18" charset="0"/>
              </a:rPr>
              <a:t>c</a:t>
            </a:r>
            <a:r>
              <a:rPr lang="uk-UA" sz="2000" dirty="0" err="1">
                <a:solidFill>
                  <a:schemeClr val="tx1"/>
                </a:solidFill>
                <a:effectLst/>
                <a:latin typeface="Times New Roman" panose="02020603050405020304" pitchFamily="18" charset="0"/>
                <a:ea typeface="Times New Roman" panose="02020603050405020304" pitchFamily="18" charset="0"/>
              </a:rPr>
              <a:t>танда</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тами</a:t>
            </a:r>
            <a:r>
              <a:rPr lang="uk-UA" sz="2000" dirty="0">
                <a:solidFill>
                  <a:schemeClr val="tx1"/>
                </a:solidFill>
                <a:effectLst/>
                <a:latin typeface="Times New Roman" panose="02020603050405020304" pitchFamily="18" charset="0"/>
                <a:ea typeface="Times New Roman" panose="02020603050405020304" pitchFamily="18" charset="0"/>
              </a:rPr>
              <a:t>).</a:t>
            </a:r>
            <a:endPar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p:txBody>
      </p:sp>
      <p:sp>
        <p:nvSpPr>
          <p:cNvPr id="11" name="Прямокутник 7">
            <a:extLst>
              <a:ext uri="{FF2B5EF4-FFF2-40B4-BE49-F238E27FC236}">
                <a16:creationId xmlns:a16="http://schemas.microsoft.com/office/drawing/2014/main" id="{B60E1C22-D1D1-9276-0BBB-867F7344A313}"/>
              </a:ext>
            </a:extLst>
          </p:cNvPr>
          <p:cNvSpPr/>
          <p:nvPr/>
        </p:nvSpPr>
        <p:spPr>
          <a:xfrm>
            <a:off x="3962400" y="5281468"/>
            <a:ext cx="8020050" cy="142240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lvl="0" indent="-342900" algn="just">
              <a:lnSpc>
                <a:spcPts val="1575"/>
              </a:lnSpc>
              <a:buSzPts val="1200"/>
              <a:buFont typeface="Symbol" panose="05050102010706020507" pitchFamily="18" charset="2"/>
              <a:buChar char=""/>
              <a:tabLst>
                <a:tab pos="295275" algn="l"/>
              </a:tabLst>
            </a:pP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кладання</a:t>
            </a:r>
            <a:r>
              <a:rPr lang="uk-UA" sz="20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звіту</a:t>
            </a:r>
            <a:r>
              <a:rPr lang="uk-UA" sz="2000" spc="-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a:t>
            </a:r>
            <a:r>
              <a:rPr lang="uk-UA" sz="2000" spc="-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новку</a:t>
            </a:r>
            <a:r>
              <a:rPr lang="uk-UA" sz="2000" spc="-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еві</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ку;</a:t>
            </a:r>
            <a:endPar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p>
            <a:pPr marL="342900" marR="100965" lvl="0" indent="-342900" algn="just">
              <a:spcAft>
                <a:spcPts val="0"/>
              </a:spcAft>
              <a:buSzPts val="1200"/>
              <a:buFont typeface="Symbol" panose="05050102010706020507" pitchFamily="18" charset="2"/>
              <a:buChar char=""/>
              <a:tabLst>
                <a:tab pos="295275" algn="l"/>
              </a:tabLst>
            </a:pP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оз</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обка</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заходів</a:t>
            </a:r>
            <a:r>
              <a:rPr lang="uk-UA" sz="20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0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унення</a:t>
            </a:r>
            <a:r>
              <a:rPr lang="uk-UA" sz="20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виявлених</a:t>
            </a:r>
            <a:r>
              <a:rPr lang="uk-UA" sz="20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доліків;</a:t>
            </a:r>
            <a:endPar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p>
            <a:pPr marL="342900" marR="64135" lvl="0" indent="-342900" algn="just">
              <a:spcAft>
                <a:spcPts val="0"/>
              </a:spcAft>
              <a:buSzPts val="1200"/>
              <a:buFont typeface="Symbol" panose="05050102010706020507" pitchFamily="18" charset="2"/>
              <a:buChar char=""/>
              <a:tabLst>
                <a:tab pos="295275" algn="l"/>
              </a:tabLst>
            </a:pP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огноз</a:t>
            </a:r>
            <a:r>
              <a:rPr lang="uk-UA" sz="2000" spc="4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фінан</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ової</a:t>
            </a:r>
            <a:r>
              <a:rPr lang="uk-UA" sz="2000" spc="4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атегії</a:t>
            </a:r>
            <a:r>
              <a:rPr lang="uk-UA" sz="2000" spc="4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uk-UA" sz="2000" spc="4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en-US"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озвитку</a:t>
            </a:r>
            <a:r>
              <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підп</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p</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иєм</a:t>
            </a:r>
            <a:r>
              <a:rPr lang="en-US"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c</a:t>
            </a:r>
            <a:r>
              <a:rPr lang="uk-UA" sz="20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тва</a:t>
            </a:r>
            <a:r>
              <a:rPr lang="uk-UA" sz="20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p>
          <a:p>
            <a:pPr marL="342900" marR="64135" lvl="0" indent="-342900" algn="just">
              <a:spcAft>
                <a:spcPts val="0"/>
              </a:spcAft>
              <a:buSzPts val="1200"/>
              <a:buFont typeface="Symbol" panose="05050102010706020507" pitchFamily="18" charset="2"/>
              <a:buChar char=""/>
              <a:tabLst>
                <a:tab pos="295275" algn="l"/>
              </a:tabLst>
            </a:pPr>
            <a:r>
              <a:rPr lang="uk-UA" sz="2000" dirty="0" err="1">
                <a:solidFill>
                  <a:schemeClr val="tx1"/>
                </a:solidFill>
                <a:effectLst/>
                <a:latin typeface="Times New Roman" panose="02020603050405020304" pitchFamily="18" charset="0"/>
                <a:ea typeface="Times New Roman" panose="02020603050405020304" pitchFamily="18" charset="0"/>
              </a:rPr>
              <a:t>уча</a:t>
            </a:r>
            <a:r>
              <a:rPr lang="en-US" sz="2000" dirty="0">
                <a:solidFill>
                  <a:schemeClr val="tx1"/>
                </a:solidFill>
                <a:effectLst/>
                <a:latin typeface="Times New Roman" panose="02020603050405020304" pitchFamily="18" charset="0"/>
                <a:ea typeface="Times New Roman" panose="02020603050405020304" pitchFamily="18" charset="0"/>
              </a:rPr>
              <a:t>c</a:t>
            </a:r>
            <a:r>
              <a:rPr lang="uk-UA" sz="2000" dirty="0" err="1">
                <a:solidFill>
                  <a:schemeClr val="tx1"/>
                </a:solidFill>
                <a:effectLst/>
                <a:latin typeface="Times New Roman" panose="02020603050405020304" pitchFamily="18" charset="0"/>
                <a:ea typeface="Times New Roman" panose="02020603050405020304" pitchFamily="18" charset="0"/>
              </a:rPr>
              <a:t>ть</a:t>
            </a:r>
            <a:r>
              <a:rPr lang="uk-UA" sz="2000" dirty="0">
                <a:solidFill>
                  <a:schemeClr val="tx1"/>
                </a:solidFill>
                <a:effectLst/>
                <a:latin typeface="Times New Roman" panose="02020603050405020304" pitchFamily="18" charset="0"/>
                <a:ea typeface="Times New Roman" panose="02020603050405020304" pitchFamily="18" charset="0"/>
              </a:rPr>
              <a:t> у </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еалізації</a:t>
            </a:r>
            <a:r>
              <a:rPr lang="uk-UA" sz="2000" dirty="0">
                <a:solidFill>
                  <a:schemeClr val="tx1"/>
                </a:solidFill>
                <a:effectLst/>
                <a:latin typeface="Times New Roman" panose="02020603050405020304" pitchFamily="18" charset="0"/>
                <a:ea typeface="Times New Roman" panose="02020603050405020304" pitchFamily="18" charset="0"/>
              </a:rPr>
              <a:t> мате</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іалів</a:t>
            </a:r>
            <a:r>
              <a:rPr lang="uk-UA" sz="2000" dirty="0">
                <a:solidFill>
                  <a:schemeClr val="tx1"/>
                </a:solidFill>
                <a:effectLst/>
                <a:latin typeface="Times New Roman" panose="02020603050405020304" pitchFamily="18" charset="0"/>
                <a:ea typeface="Times New Roman" panose="02020603050405020304" pitchFamily="18" charset="0"/>
              </a:rPr>
              <a:t> </a:t>
            </a:r>
            <a:r>
              <a:rPr lang="uk-UA" sz="2000" dirty="0" err="1">
                <a:solidFill>
                  <a:schemeClr val="tx1"/>
                </a:solidFill>
                <a:effectLst/>
                <a:latin typeface="Times New Roman" panose="02020603050405020304" pitchFamily="18" charset="0"/>
                <a:ea typeface="Times New Roman" panose="02020603050405020304" pitchFamily="18" charset="0"/>
              </a:rPr>
              <a:t>внут</a:t>
            </a:r>
            <a:r>
              <a:rPr lang="en-US" sz="2000" dirty="0">
                <a:solidFill>
                  <a:schemeClr val="tx1"/>
                </a:solidFill>
                <a:effectLst/>
                <a:latin typeface="Times New Roman" panose="02020603050405020304" pitchFamily="18" charset="0"/>
                <a:ea typeface="Times New Roman" panose="02020603050405020304" pitchFamily="18" charset="0"/>
              </a:rPr>
              <a:t>p</a:t>
            </a:r>
            <a:r>
              <a:rPr lang="uk-UA" sz="2000" dirty="0" err="1">
                <a:solidFill>
                  <a:schemeClr val="tx1"/>
                </a:solidFill>
                <a:effectLst/>
                <a:latin typeface="Times New Roman" panose="02020603050405020304" pitchFamily="18" charset="0"/>
                <a:ea typeface="Times New Roman" panose="02020603050405020304" pitchFamily="18" charset="0"/>
              </a:rPr>
              <a:t>ішнього</a:t>
            </a:r>
            <a:r>
              <a:rPr lang="uk-UA" sz="2000" dirty="0">
                <a:solidFill>
                  <a:schemeClr val="tx1"/>
                </a:solidFill>
                <a:effectLst/>
                <a:latin typeface="Times New Roman" panose="02020603050405020304" pitchFamily="18" charset="0"/>
                <a:ea typeface="Times New Roman" panose="02020603050405020304" pitchFamily="18" charset="0"/>
              </a:rPr>
              <a:t> аудиту.</a:t>
            </a:r>
            <a:endParaRPr lang="uk-UA" sz="20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p:txBody>
      </p:sp>
      <p:sp>
        <p:nvSpPr>
          <p:cNvPr id="12" name="Стрелка: вправо 11">
            <a:extLst>
              <a:ext uri="{FF2B5EF4-FFF2-40B4-BE49-F238E27FC236}">
                <a16:creationId xmlns:a16="http://schemas.microsoft.com/office/drawing/2014/main" id="{DDB12BB0-A44A-4AEC-AD67-9371A5DA0C0A}"/>
              </a:ext>
            </a:extLst>
          </p:cNvPr>
          <p:cNvSpPr/>
          <p:nvPr/>
        </p:nvSpPr>
        <p:spPr>
          <a:xfrm>
            <a:off x="3527182" y="1511952"/>
            <a:ext cx="435218" cy="3395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3" name="Стрелка: вправо 12">
            <a:extLst>
              <a:ext uri="{FF2B5EF4-FFF2-40B4-BE49-F238E27FC236}">
                <a16:creationId xmlns:a16="http://schemas.microsoft.com/office/drawing/2014/main" id="{24AEDF7A-CFC1-02D6-7F66-F92F6DDA1829}"/>
              </a:ext>
            </a:extLst>
          </p:cNvPr>
          <p:cNvSpPr/>
          <p:nvPr/>
        </p:nvSpPr>
        <p:spPr>
          <a:xfrm>
            <a:off x="3527182" y="2584273"/>
            <a:ext cx="435218" cy="3395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4" name="Стрелка: вправо 13">
            <a:extLst>
              <a:ext uri="{FF2B5EF4-FFF2-40B4-BE49-F238E27FC236}">
                <a16:creationId xmlns:a16="http://schemas.microsoft.com/office/drawing/2014/main" id="{4413CDDC-7DD1-2D1D-3FCD-031217A32BAB}"/>
              </a:ext>
            </a:extLst>
          </p:cNvPr>
          <p:cNvSpPr/>
          <p:nvPr/>
        </p:nvSpPr>
        <p:spPr>
          <a:xfrm>
            <a:off x="3557223" y="4110781"/>
            <a:ext cx="435218" cy="3395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5" name="Стрелка: вправо 14">
            <a:extLst>
              <a:ext uri="{FF2B5EF4-FFF2-40B4-BE49-F238E27FC236}">
                <a16:creationId xmlns:a16="http://schemas.microsoft.com/office/drawing/2014/main" id="{68C3DE7A-5E7E-C054-82CF-97832F932F58}"/>
              </a:ext>
            </a:extLst>
          </p:cNvPr>
          <p:cNvSpPr/>
          <p:nvPr/>
        </p:nvSpPr>
        <p:spPr>
          <a:xfrm>
            <a:off x="3527182" y="5653131"/>
            <a:ext cx="435218" cy="3395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a:p>
        </p:txBody>
      </p:sp>
    </p:spTree>
    <p:extLst>
      <p:ext uri="{BB962C8B-B14F-4D97-AF65-F5344CB8AC3E}">
        <p14:creationId xmlns:p14="http://schemas.microsoft.com/office/powerpoint/2010/main" val="736114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4117721010"/>
              </p:ext>
            </p:extLst>
          </p:nvPr>
        </p:nvGraphicFramePr>
        <p:xfrm>
          <a:off x="119275" y="762121"/>
          <a:ext cx="11953448" cy="5730240"/>
        </p:xfrm>
        <a:graphic>
          <a:graphicData uri="http://schemas.openxmlformats.org/drawingml/2006/table">
            <a:tbl>
              <a:tblPr firstRow="1" bandRow="1">
                <a:tableStyleId>{5C22544A-7EE6-4342-B048-85BDC9FD1C3A}</a:tableStyleId>
              </a:tblPr>
              <a:tblGrid>
                <a:gridCol w="1842874">
                  <a:extLst>
                    <a:ext uri="{9D8B030D-6E8A-4147-A177-3AD203B41FA5}">
                      <a16:colId xmlns:a16="http://schemas.microsoft.com/office/drawing/2014/main" val="2310089786"/>
                    </a:ext>
                  </a:extLst>
                </a:gridCol>
                <a:gridCol w="10110574">
                  <a:extLst>
                    <a:ext uri="{9D8B030D-6E8A-4147-A177-3AD203B41FA5}">
                      <a16:colId xmlns:a16="http://schemas.microsoft.com/office/drawing/2014/main" val="2116064786"/>
                    </a:ext>
                  </a:extLst>
                </a:gridCol>
              </a:tblGrid>
              <a:tr h="0">
                <a:tc gridSpan="2">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Проблема виділення видів аудиту має не лише академічний інтерес, а й досить важлива з практичної точки зору, оскільки визначає завдання та процедури здійснення аудиту. Незважаючи на те, що класифікації аудиту в економічній літературі приділено значну увагу, розвиток економіки вимагає постійного перегляду критеріїв виділення окремих видів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uk-UA"/>
                    </a:p>
                  </a:txBody>
                  <a:tcPr/>
                </a:tc>
                <a:extLst>
                  <a:ext uri="{0D108BD9-81ED-4DB2-BD59-A6C34878D82A}">
                    <a16:rowId xmlns:a16="http://schemas.microsoft.com/office/drawing/2014/main" val="1952976962"/>
                  </a:ext>
                </a:extLst>
              </a:tr>
              <a:tr h="0">
                <a:tc>
                  <a:txBody>
                    <a:bodyPr/>
                    <a:lstStyle/>
                    <a:p>
                      <a:pPr algn="just"/>
                      <a:r>
                        <a:rPr lang="uk-UA" sz="2200" kern="1200" dirty="0">
                          <a:solidFill>
                            <a:schemeClr val="tx1"/>
                          </a:solidFill>
                          <a:effectLst/>
                          <a:latin typeface="Times New Roman" panose="02020603050405020304" pitchFamily="18" charset="0"/>
                          <a:ea typeface="+mn-ea"/>
                          <a:cs typeface="Times New Roman" panose="02020603050405020304" pitchFamily="18" charset="0"/>
                        </a:rPr>
                        <a:t>Класифікація</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tx1"/>
                          </a:solidFill>
                          <a:effectLst/>
                          <a:latin typeface="Times New Roman" panose="02020603050405020304" pitchFamily="18" charset="0"/>
                          <a:ea typeface="+mn-ea"/>
                          <a:cs typeface="Times New Roman" panose="02020603050405020304" pitchFamily="18" charset="0"/>
                        </a:rPr>
                        <a:t>(</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фр</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англ</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classification</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походить від лат.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classis</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 клас і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facio</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 роблю) – є першим етапом наукового дослідження, що систематизує об'єкти (процеси, явища) за класами, видами, групами тощо відповідно до обраних критеріїв. Інколи вживають також термін категоризація у значенні "розподілення об'єктів на категорії"</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7758355"/>
                  </a:ext>
                </a:extLst>
              </a:tr>
              <a:tr h="0">
                <a:tc>
                  <a:txBody>
                    <a:bodyPr/>
                    <a:lstStyle/>
                    <a:p>
                      <a:pPr algn="just"/>
                      <a:r>
                        <a:rPr lang="uk-UA" sz="2200" kern="1200" dirty="0">
                          <a:solidFill>
                            <a:schemeClr val="tx1"/>
                          </a:solidFill>
                          <a:effectLst/>
                          <a:latin typeface="Times New Roman" panose="02020603050405020304" pitchFamily="18" charset="0"/>
                          <a:ea typeface="+mn-ea"/>
                          <a:cs typeface="Times New Roman" panose="02020603050405020304" pitchFamily="18" charset="0"/>
                        </a:rPr>
                        <a:t>Класифікація об'єктів </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tx1"/>
                          </a:solidFill>
                          <a:effectLst/>
                          <a:latin typeface="Times New Roman" panose="02020603050405020304" pitchFamily="18" charset="0"/>
                          <a:ea typeface="+mn-ea"/>
                          <a:cs typeface="Times New Roman" panose="02020603050405020304" pitchFamily="18" charset="0"/>
                        </a:rPr>
                        <a:t>означає також дію (процес), що за значенням дієслова класифікувати характеризує активну діяльність.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Oскільки</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в результаті класифікації утворюється хоча б один клас (група), принаймні з одним елементом, то можна визначати класифікацію як групування, утворення класів об'єктів, що, до речі, ближче до етимології слова класифікація</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281257"/>
                  </a:ext>
                </a:extLst>
              </a:tr>
              <a:tr h="0">
                <a:tc>
                  <a:txBody>
                    <a:bodyPr/>
                    <a:lstStyle/>
                    <a:p>
                      <a:pPr algn="just"/>
                      <a:r>
                        <a:rPr lang="uk-UA" sz="2200" kern="1200" dirty="0">
                          <a:solidFill>
                            <a:schemeClr val="tx1"/>
                          </a:solidFill>
                          <a:effectLst/>
                          <a:latin typeface="Times New Roman" panose="02020603050405020304" pitchFamily="18" charset="0"/>
                          <a:ea typeface="+mn-ea"/>
                          <a:cs typeface="Times New Roman" panose="02020603050405020304" pitchFamily="18" charset="0"/>
                        </a:rPr>
                        <a:t>Класифікації, як метод науки</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tx1"/>
                          </a:solidFill>
                          <a:effectLst/>
                          <a:latin typeface="Times New Roman" panose="02020603050405020304" pitchFamily="18" charset="0"/>
                          <a:ea typeface="+mn-ea"/>
                          <a:cs typeface="Times New Roman" panose="02020603050405020304" pitchFamily="18" charset="0"/>
                        </a:rPr>
                        <a:t>необхідні для розробки базового підґрунтя основ теорії та удосконалення практичної діяльності аудиту, підвищення ефективності та якості роботи аудиторів, підготовки і підвищення кваліфікації фахівців</a:t>
                      </a:r>
                      <a:endParaRPr lang="uk-UA" sz="22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2450567"/>
                  </a:ext>
                </a:extLst>
              </a:tr>
            </a:tbl>
          </a:graphicData>
        </a:graphic>
      </p:graphicFrame>
      <p:sp>
        <p:nvSpPr>
          <p:cNvPr id="5" name="TextBox 4">
            <a:extLst>
              <a:ext uri="{FF2B5EF4-FFF2-40B4-BE49-F238E27FC236}">
                <a16:creationId xmlns:a16="http://schemas.microsoft.com/office/drawing/2014/main" id="{C17E49B0-1D74-1884-4F7B-0C644CAAB69C}"/>
              </a:ext>
            </a:extLst>
          </p:cNvPr>
          <p:cNvSpPr txBox="1"/>
          <p:nvPr/>
        </p:nvSpPr>
        <p:spPr>
          <a:xfrm>
            <a:off x="217723" y="165584"/>
            <a:ext cx="11756551" cy="430887"/>
          </a:xfrm>
          <a:prstGeom prst="rect">
            <a:avLst/>
          </a:prstGeom>
          <a:noFill/>
        </p:spPr>
        <p:txBody>
          <a:bodyPr wrap="square">
            <a:spAutoFit/>
          </a:bodyPr>
          <a:lstStyle/>
          <a:p>
            <a:pPr algn="ctr"/>
            <a:r>
              <a:rPr lang="uk-UA" sz="2200" b="1" dirty="0">
                <a:effectLst/>
                <a:latin typeface="Times New Roman" panose="02020603050405020304" pitchFamily="18" charset="0"/>
                <a:ea typeface="Times New Roman" panose="02020603050405020304" pitchFamily="18" charset="0"/>
              </a:rPr>
              <a:t>Класифікація</a:t>
            </a:r>
            <a:r>
              <a:rPr lang="uk-UA" sz="2200" b="1" spc="-70" dirty="0">
                <a:effectLst/>
                <a:latin typeface="Times New Roman" panose="02020603050405020304" pitchFamily="18" charset="0"/>
                <a:ea typeface="Times New Roman" panose="02020603050405020304" pitchFamily="18" charset="0"/>
              </a:rPr>
              <a:t> </a:t>
            </a:r>
            <a:r>
              <a:rPr lang="uk-UA" sz="2200" b="1" dirty="0">
                <a:effectLst/>
                <a:latin typeface="Times New Roman" panose="02020603050405020304" pitchFamily="18" charset="0"/>
                <a:ea typeface="Times New Roman" panose="02020603050405020304" pitchFamily="18" charset="0"/>
              </a:rPr>
              <a:t>видів</a:t>
            </a:r>
            <a:r>
              <a:rPr lang="uk-UA" sz="2200" b="1" spc="-65" dirty="0">
                <a:effectLst/>
                <a:latin typeface="Times New Roman" panose="02020603050405020304" pitchFamily="18" charset="0"/>
                <a:ea typeface="Times New Roman" panose="02020603050405020304" pitchFamily="18" charset="0"/>
              </a:rPr>
              <a:t> </a:t>
            </a:r>
            <a:r>
              <a:rPr lang="uk-UA" sz="2200" b="1" spc="-10" dirty="0">
                <a:effectLst/>
                <a:latin typeface="Times New Roman" panose="02020603050405020304" pitchFamily="18" charset="0"/>
                <a:ea typeface="Times New Roman" panose="02020603050405020304" pitchFamily="18" charset="0"/>
              </a:rPr>
              <a:t>аудиту</a:t>
            </a:r>
            <a:endParaRPr lang="uk-UA"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4727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3876129583"/>
              </p:ext>
            </p:extLst>
          </p:nvPr>
        </p:nvGraphicFramePr>
        <p:xfrm>
          <a:off x="238552" y="932505"/>
          <a:ext cx="10658048" cy="1280160"/>
        </p:xfrm>
        <a:graphic>
          <a:graphicData uri="http://schemas.openxmlformats.org/drawingml/2006/table">
            <a:tbl>
              <a:tblPr firstRow="1" bandRow="1">
                <a:tableStyleId>{5C22544A-7EE6-4342-B048-85BDC9FD1C3A}</a:tableStyleId>
              </a:tblPr>
              <a:tblGrid>
                <a:gridCol w="10658048">
                  <a:extLst>
                    <a:ext uri="{9D8B030D-6E8A-4147-A177-3AD203B41FA5}">
                      <a16:colId xmlns:a16="http://schemas.microsoft.com/office/drawing/2014/main" val="2310089786"/>
                    </a:ext>
                  </a:extLst>
                </a:gridCol>
              </a:tblGrid>
              <a:tr h="154007">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оцінки діючих класифікацій</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7758355"/>
                  </a:ext>
                </a:extLst>
              </a:tr>
              <a:tr h="0">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обґрунтування принципів класифікації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912604"/>
                  </a:ext>
                </a:extLst>
              </a:tr>
              <a:tr h="0">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вдосконалення класифікації, виходячи з подальшого розвитку науки і практики аудиту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5714637"/>
                  </a:ext>
                </a:extLst>
              </a:tr>
            </a:tbl>
          </a:graphicData>
        </a:graphic>
      </p:graphicFrame>
      <p:sp>
        <p:nvSpPr>
          <p:cNvPr id="3" name="TextBox 2">
            <a:extLst>
              <a:ext uri="{FF2B5EF4-FFF2-40B4-BE49-F238E27FC236}">
                <a16:creationId xmlns:a16="http://schemas.microsoft.com/office/drawing/2014/main" id="{978A754D-3098-7B75-939B-34D9738EE945}"/>
              </a:ext>
            </a:extLst>
          </p:cNvPr>
          <p:cNvSpPr txBox="1"/>
          <p:nvPr/>
        </p:nvSpPr>
        <p:spPr>
          <a:xfrm>
            <a:off x="238552" y="0"/>
            <a:ext cx="10886647" cy="769441"/>
          </a:xfrm>
          <a:prstGeom prst="rect">
            <a:avLst/>
          </a:prstGeom>
          <a:noFill/>
        </p:spPr>
        <p:txBody>
          <a:bodyPr wrap="square">
            <a:spAutoFit/>
          </a:bodyPr>
          <a:lstStyle/>
          <a:p>
            <a:pPr algn="ctr"/>
            <a:r>
              <a:rPr lang="uk-UA" sz="2200" b="1" dirty="0">
                <a:latin typeface="Times New Roman" panose="02020603050405020304" pitchFamily="18" charset="0"/>
                <a:ea typeface="Times New Roman" panose="02020603050405020304" pitchFamily="18" charset="0"/>
              </a:rPr>
              <a:t>Д</a:t>
            </a:r>
            <a:r>
              <a:rPr lang="uk-UA" sz="2200" b="1" dirty="0">
                <a:effectLst/>
                <a:latin typeface="Times New Roman" panose="02020603050405020304" pitchFamily="18" charset="0"/>
                <a:ea typeface="Times New Roman" panose="02020603050405020304" pitchFamily="18" charset="0"/>
              </a:rPr>
              <a:t>оцільно систематизувати пропозиції науковців щодо виділення та обґрунтованості оприлюднення в літературних джерелах пропозицій з точки зору:</a:t>
            </a:r>
            <a:endParaRPr lang="LID4096" sz="2200" b="1" dirty="0"/>
          </a:p>
        </p:txBody>
      </p:sp>
      <p:sp>
        <p:nvSpPr>
          <p:cNvPr id="6" name="TextBox 5">
            <a:extLst>
              <a:ext uri="{FF2B5EF4-FFF2-40B4-BE49-F238E27FC236}">
                <a16:creationId xmlns:a16="http://schemas.microsoft.com/office/drawing/2014/main" id="{6A56A6CE-0C00-4745-5AD1-2A08E832EDB4}"/>
              </a:ext>
            </a:extLst>
          </p:cNvPr>
          <p:cNvSpPr txBox="1"/>
          <p:nvPr/>
        </p:nvSpPr>
        <p:spPr>
          <a:xfrm>
            <a:off x="3404973" y="2375730"/>
            <a:ext cx="7720226" cy="769441"/>
          </a:xfrm>
          <a:prstGeom prst="rect">
            <a:avLst/>
          </a:prstGeom>
          <a:noFill/>
        </p:spPr>
        <p:txBody>
          <a:bodyPr wrap="square">
            <a:spAutoFit/>
          </a:bodyPr>
          <a:lstStyle/>
          <a:p>
            <a:pPr algn="ctr"/>
            <a:r>
              <a:rPr lang="uk-UA" sz="2200" b="1" dirty="0">
                <a:effectLst/>
                <a:latin typeface="Times New Roman" panose="02020603050405020304" pitchFamily="18" charset="0"/>
                <a:ea typeface="Times New Roman" panose="02020603050405020304" pitchFamily="18" charset="0"/>
              </a:rPr>
              <a:t>Загальні принципи класифікації аудиту повинні відповідати таким </a:t>
            </a:r>
            <a:r>
              <a:rPr lang="uk-UA" sz="2200" b="1" spc="-10" dirty="0">
                <a:effectLst/>
                <a:latin typeface="Times New Roman" panose="02020603050405020304" pitchFamily="18" charset="0"/>
                <a:ea typeface="Times New Roman" panose="02020603050405020304" pitchFamily="18" charset="0"/>
              </a:rPr>
              <a:t>вимогам:</a:t>
            </a:r>
            <a:endParaRPr lang="LID4096" sz="2200" b="1" dirty="0"/>
          </a:p>
        </p:txBody>
      </p:sp>
      <p:graphicFrame>
        <p:nvGraphicFramePr>
          <p:cNvPr id="7" name="Місце для вмісту 3">
            <a:extLst>
              <a:ext uri="{FF2B5EF4-FFF2-40B4-BE49-F238E27FC236}">
                <a16:creationId xmlns:a16="http://schemas.microsoft.com/office/drawing/2014/main" id="{42492DC0-DC26-B07E-B8BD-8DC50FA8409E}"/>
              </a:ext>
            </a:extLst>
          </p:cNvPr>
          <p:cNvGraphicFramePr>
            <a:graphicFrameLocks/>
          </p:cNvGraphicFramePr>
          <p:nvPr>
            <p:extLst>
              <p:ext uri="{D42A27DB-BD31-4B8C-83A1-F6EECF244321}">
                <p14:modId xmlns:p14="http://schemas.microsoft.com/office/powerpoint/2010/main" val="3639915719"/>
              </p:ext>
            </p:extLst>
          </p:nvPr>
        </p:nvGraphicFramePr>
        <p:xfrm>
          <a:off x="2067352" y="3198724"/>
          <a:ext cx="9857948" cy="3474720"/>
        </p:xfrm>
        <a:graphic>
          <a:graphicData uri="http://schemas.openxmlformats.org/drawingml/2006/table">
            <a:tbl>
              <a:tblPr firstRow="1" bandRow="1">
                <a:tableStyleId>{5C22544A-7EE6-4342-B048-85BDC9FD1C3A}</a:tableStyleId>
              </a:tblPr>
              <a:tblGrid>
                <a:gridCol w="9857948">
                  <a:extLst>
                    <a:ext uri="{9D8B030D-6E8A-4147-A177-3AD203B41FA5}">
                      <a16:colId xmlns:a16="http://schemas.microsoft.com/office/drawing/2014/main" val="2310089786"/>
                    </a:ext>
                  </a:extLst>
                </a:gridCol>
              </a:tblGrid>
              <a:tr h="154007">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об'єктивно відображати сутність явищ і реальних процесів (усунення суб'єктивізму)</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7758355"/>
                  </a:ext>
                </a:extLst>
              </a:tr>
              <a:tr h="0">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відповідати законам розвитку природи, суспільства і бізнесу (рух, протиріччя, зміни, розвиток тощо)</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912604"/>
                  </a:ext>
                </a:extLst>
              </a:tr>
              <a:tr h="0">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визначати загальні положення, властиві організаціям різних типів і видів (врахування загальних рис, особливих та одиничних)</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5714637"/>
                  </a:ext>
                </a:extLst>
              </a:tr>
              <a:tr h="0">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бути визнаними суспільством (принципи повинні бути визнані науковим співтовариством)</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1402295"/>
                  </a:ext>
                </a:extLst>
              </a:tr>
              <a:tr h="0">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відповідати вимогам практики (мати практичну цінність)</a:t>
                      </a:r>
                      <a:endParaRPr lang="uk-UA" sz="22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5201530"/>
                  </a:ext>
                </a:extLst>
              </a:tr>
            </a:tbl>
          </a:graphicData>
        </a:graphic>
      </p:graphicFrame>
    </p:spTree>
    <p:extLst>
      <p:ext uri="{BB962C8B-B14F-4D97-AF65-F5344CB8AC3E}">
        <p14:creationId xmlns:p14="http://schemas.microsoft.com/office/powerpoint/2010/main" val="3030499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Місце для вмісту 3">
            <a:extLst>
              <a:ext uri="{FF2B5EF4-FFF2-40B4-BE49-F238E27FC236}">
                <a16:creationId xmlns:a16="http://schemas.microsoft.com/office/drawing/2014/main" id="{94ADA000-B18F-FC79-CD07-DA2B1D02FF7C}"/>
              </a:ext>
            </a:extLst>
          </p:cNvPr>
          <p:cNvGraphicFramePr>
            <a:graphicFrameLocks noGrp="1"/>
          </p:cNvGraphicFramePr>
          <p:nvPr>
            <p:ph idx="1"/>
            <p:extLst>
              <p:ext uri="{D42A27DB-BD31-4B8C-83A1-F6EECF244321}">
                <p14:modId xmlns:p14="http://schemas.microsoft.com/office/powerpoint/2010/main" val="634867577"/>
              </p:ext>
            </p:extLst>
          </p:nvPr>
        </p:nvGraphicFramePr>
        <p:xfrm>
          <a:off x="164434" y="400110"/>
          <a:ext cx="11863132" cy="6492240"/>
        </p:xfrm>
        <a:graphic>
          <a:graphicData uri="http://schemas.openxmlformats.org/drawingml/2006/table">
            <a:tbl>
              <a:tblPr firstRow="1" bandRow="1">
                <a:tableStyleId>{5C22544A-7EE6-4342-B048-85BDC9FD1C3A}</a:tableStyleId>
              </a:tblPr>
              <a:tblGrid>
                <a:gridCol w="1929141">
                  <a:extLst>
                    <a:ext uri="{9D8B030D-6E8A-4147-A177-3AD203B41FA5}">
                      <a16:colId xmlns:a16="http://schemas.microsoft.com/office/drawing/2014/main" val="2310089786"/>
                    </a:ext>
                  </a:extLst>
                </a:gridCol>
                <a:gridCol w="2010788">
                  <a:extLst>
                    <a:ext uri="{9D8B030D-6E8A-4147-A177-3AD203B41FA5}">
                      <a16:colId xmlns:a16="http://schemas.microsoft.com/office/drawing/2014/main" val="2309914762"/>
                    </a:ext>
                  </a:extLst>
                </a:gridCol>
                <a:gridCol w="7923203">
                  <a:extLst>
                    <a:ext uri="{9D8B030D-6E8A-4147-A177-3AD203B41FA5}">
                      <a16:colId xmlns:a16="http://schemas.microsoft.com/office/drawing/2014/main" val="1776701247"/>
                    </a:ext>
                  </a:extLst>
                </a:gridCol>
              </a:tblGrid>
              <a:tr h="0">
                <a:tc>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Кpитepіï</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класифікаціï</a:t>
                      </a:r>
                      <a:endParaRPr lang="uk-UA" sz="24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800" b="1" kern="1200" dirty="0">
                          <a:solidFill>
                            <a:schemeClr val="tx1"/>
                          </a:solidFill>
                          <a:effectLst/>
                          <a:latin typeface="Times New Roman" panose="02020603050405020304" pitchFamily="18" charset="0"/>
                          <a:ea typeface="+mn-ea"/>
                          <a:cs typeface="Times New Roman" panose="02020603050405020304" pitchFamily="18" charset="0"/>
                        </a:rPr>
                        <a:t>Види аудиту</a:t>
                      </a:r>
                      <a:endParaRPr lang="uk-UA" sz="24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Хаpактepистика</a:t>
                      </a:r>
                      <a:endParaRPr lang="uk-UA" sz="24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0">
                <a:tc rowSpan="3">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Характер замовлення</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обов’язковий аудит</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означає законодавчо закріплену вимогу включення до складу річної фінансової звітності аудиторського висновку</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592318"/>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ініціативний аудит</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проводять за добровільним бажанням економічного суб'єкту (за рішенням зборів акціонерів, за бажанням одного із засновників, за рішенням керівництва тощо)</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4742256"/>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аудит за дорученням державних органів</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такий аудит можуть здійснювати як незалежні аудитори, так і аудитори державних контролюючих органів. Полягає у перевірці та аналізі діяльності, фактичного стану справ щодо законного та ефективного використання державних чи комунальних коштів і майна, інших активів держави, правильності ведення обліку і достовірності фінансової звітності, функціонування системи внутрішнього контролю суб'єктів господарювання державного сектору економіки, а також інших суб'єктів господарювання, що отримують (отримували в період, який перевіряється) кошти з бюджетів усіх рівнів та державних фондів або використовують (використовували у період, який перевіряється) державне чи комунальне майно</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8252210"/>
                  </a:ext>
                </a:extLst>
              </a:tr>
              <a:tr h="0">
                <a:tc rowSpan="2">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Організаційні взаємозв'язки контролюючого і підконтрольного об'єкта</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зовнішній</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проводиться спеціалізованими аудиторськими фірмами та незалежними аудиторами</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7250559"/>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внутрішній</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проводять спеціально створені підрозділи в системі управління підприємством</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0355679"/>
                  </a:ext>
                </a:extLst>
              </a:tr>
            </a:tbl>
          </a:graphicData>
        </a:graphic>
      </p:graphicFrame>
      <p:sp>
        <p:nvSpPr>
          <p:cNvPr id="7" name="TextBox 6">
            <a:extLst>
              <a:ext uri="{FF2B5EF4-FFF2-40B4-BE49-F238E27FC236}">
                <a16:creationId xmlns:a16="http://schemas.microsoft.com/office/drawing/2014/main" id="{C17D0581-1055-DB0F-ADA0-5B0E8FB0B1C5}"/>
              </a:ext>
            </a:extLst>
          </p:cNvPr>
          <p:cNvSpPr txBox="1"/>
          <p:nvPr/>
        </p:nvSpPr>
        <p:spPr>
          <a:xfrm>
            <a:off x="2305050" y="0"/>
            <a:ext cx="8058150" cy="400110"/>
          </a:xfrm>
          <a:prstGeom prst="rect">
            <a:avLst/>
          </a:prstGeom>
          <a:noFill/>
        </p:spPr>
        <p:txBody>
          <a:bodyPr wrap="square">
            <a:spAutoFit/>
          </a:bodyPr>
          <a:lstStyle/>
          <a:p>
            <a:pPr algn="ctr"/>
            <a:r>
              <a:rPr lang="uk-UA" sz="2000" b="1" dirty="0">
                <a:effectLst/>
                <a:latin typeface="Times New Roman" panose="02020603050405020304" pitchFamily="18" charset="0"/>
                <a:ea typeface="Times New Roman" panose="02020603050405020304" pitchFamily="18" charset="0"/>
              </a:rPr>
              <a:t>Класифікація</a:t>
            </a:r>
            <a:r>
              <a:rPr lang="uk-UA" sz="2000" b="1" spc="-80" dirty="0">
                <a:effectLst/>
                <a:latin typeface="Times New Roman" panose="02020603050405020304" pitchFamily="18" charset="0"/>
                <a:ea typeface="Times New Roman" panose="02020603050405020304" pitchFamily="18" charset="0"/>
              </a:rPr>
              <a:t> </a:t>
            </a:r>
            <a:r>
              <a:rPr lang="uk-UA" sz="2000" b="1" spc="-10" dirty="0">
                <a:effectLst/>
                <a:latin typeface="Times New Roman" panose="02020603050405020304" pitchFamily="18" charset="0"/>
                <a:ea typeface="Times New Roman" panose="02020603050405020304" pitchFamily="18" charset="0"/>
              </a:rPr>
              <a:t>аудиту</a:t>
            </a:r>
            <a:endParaRPr lang="LID4096" sz="2000" b="1" dirty="0"/>
          </a:p>
        </p:txBody>
      </p:sp>
    </p:spTree>
    <p:extLst>
      <p:ext uri="{BB962C8B-B14F-4D97-AF65-F5344CB8AC3E}">
        <p14:creationId xmlns:p14="http://schemas.microsoft.com/office/powerpoint/2010/main" val="1676862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Місце для вмісту 3">
            <a:extLst>
              <a:ext uri="{FF2B5EF4-FFF2-40B4-BE49-F238E27FC236}">
                <a16:creationId xmlns:a16="http://schemas.microsoft.com/office/drawing/2014/main" id="{94ADA000-B18F-FC79-CD07-DA2B1D02FF7C}"/>
              </a:ext>
            </a:extLst>
          </p:cNvPr>
          <p:cNvGraphicFramePr>
            <a:graphicFrameLocks noGrp="1"/>
          </p:cNvGraphicFramePr>
          <p:nvPr>
            <p:ph idx="1"/>
            <p:extLst>
              <p:ext uri="{D42A27DB-BD31-4B8C-83A1-F6EECF244321}">
                <p14:modId xmlns:p14="http://schemas.microsoft.com/office/powerpoint/2010/main" val="1906265119"/>
              </p:ext>
            </p:extLst>
          </p:nvPr>
        </p:nvGraphicFramePr>
        <p:xfrm>
          <a:off x="164434" y="182880"/>
          <a:ext cx="11863132" cy="6339840"/>
        </p:xfrm>
        <a:graphic>
          <a:graphicData uri="http://schemas.openxmlformats.org/drawingml/2006/table">
            <a:tbl>
              <a:tblPr firstRow="1" bandRow="1">
                <a:tableStyleId>{5C22544A-7EE6-4342-B048-85BDC9FD1C3A}</a:tableStyleId>
              </a:tblPr>
              <a:tblGrid>
                <a:gridCol w="1929141">
                  <a:extLst>
                    <a:ext uri="{9D8B030D-6E8A-4147-A177-3AD203B41FA5}">
                      <a16:colId xmlns:a16="http://schemas.microsoft.com/office/drawing/2014/main" val="2310089786"/>
                    </a:ext>
                  </a:extLst>
                </a:gridCol>
                <a:gridCol w="2010788">
                  <a:extLst>
                    <a:ext uri="{9D8B030D-6E8A-4147-A177-3AD203B41FA5}">
                      <a16:colId xmlns:a16="http://schemas.microsoft.com/office/drawing/2014/main" val="2309914762"/>
                    </a:ext>
                  </a:extLst>
                </a:gridCol>
                <a:gridCol w="7923203">
                  <a:extLst>
                    <a:ext uri="{9D8B030D-6E8A-4147-A177-3AD203B41FA5}">
                      <a16:colId xmlns:a16="http://schemas.microsoft.com/office/drawing/2014/main" val="1776701247"/>
                    </a:ext>
                  </a:extLst>
                </a:gridCol>
              </a:tblGrid>
              <a:tr h="167640">
                <a:tc>
                  <a:txBody>
                    <a:bodyPr/>
                    <a:lstStyle/>
                    <a:p>
                      <a:pPr algn="ctr"/>
                      <a:r>
                        <a:rPr lang="uk-UA" sz="1900" b="1" kern="1200" dirty="0" err="1">
                          <a:solidFill>
                            <a:schemeClr val="tx1"/>
                          </a:solidFill>
                          <a:effectLst/>
                          <a:latin typeface="Times New Roman" panose="02020603050405020304" pitchFamily="18" charset="0"/>
                          <a:ea typeface="+mn-ea"/>
                          <a:cs typeface="Times New Roman" panose="02020603050405020304" pitchFamily="18" charset="0"/>
                        </a:rPr>
                        <a:t>Кpитepіï</a:t>
                      </a:r>
                      <a:r>
                        <a:rPr lang="uk-UA" sz="19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b="1" kern="1200" dirty="0" err="1">
                          <a:solidFill>
                            <a:schemeClr val="tx1"/>
                          </a:solidFill>
                          <a:effectLst/>
                          <a:latin typeface="Times New Roman" panose="02020603050405020304" pitchFamily="18" charset="0"/>
                          <a:ea typeface="+mn-ea"/>
                          <a:cs typeface="Times New Roman" panose="02020603050405020304" pitchFamily="18" charset="0"/>
                        </a:rPr>
                        <a:t>класифікаціï</a:t>
                      </a:r>
                      <a:endParaRPr lang="uk-UA" sz="19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900" b="1" kern="1200" dirty="0">
                          <a:solidFill>
                            <a:schemeClr val="tx1"/>
                          </a:solidFill>
                          <a:effectLst/>
                          <a:latin typeface="Times New Roman" panose="02020603050405020304" pitchFamily="18" charset="0"/>
                          <a:ea typeface="+mn-ea"/>
                          <a:cs typeface="Times New Roman" panose="02020603050405020304" pitchFamily="18" charset="0"/>
                        </a:rPr>
                        <a:t>Види аудиту</a:t>
                      </a:r>
                      <a:endParaRPr lang="uk-UA" sz="19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900" b="1" kern="1200" dirty="0" err="1">
                          <a:solidFill>
                            <a:schemeClr val="tx1"/>
                          </a:solidFill>
                          <a:effectLst/>
                          <a:latin typeface="Times New Roman" panose="02020603050405020304" pitchFamily="18" charset="0"/>
                          <a:ea typeface="+mn-ea"/>
                          <a:cs typeface="Times New Roman" panose="02020603050405020304" pitchFamily="18" charset="0"/>
                        </a:rPr>
                        <a:t>Хаpактepистика</a:t>
                      </a:r>
                      <a:endParaRPr lang="uk-UA" sz="19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0">
                <a:tc rowSpan="5">
                  <a:txBody>
                    <a:bodyPr/>
                    <a:lstStyle/>
                    <a:p>
                      <a:pPr algn="ct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Хаpактep</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аудитоpських</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послуг</a:t>
                      </a:r>
                      <a:endParaRPr lang="uk-UA" sz="19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dk1"/>
                          </a:solidFill>
                          <a:effectLst/>
                          <a:latin typeface="Times New Roman" panose="02020603050405020304" pitchFamily="18" charset="0"/>
                          <a:ea typeface="+mn-ea"/>
                          <a:cs typeface="Times New Roman" panose="02020603050405020304" pitchFamily="18" charset="0"/>
                        </a:rPr>
                        <a:t>аудит фінансової звітності</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tx1"/>
                          </a:solidFill>
                          <a:effectLst/>
                          <a:latin typeface="Times New Roman" panose="02020603050405020304" pitchFamily="18" charset="0"/>
                          <a:ea typeface="+mn-ea"/>
                          <a:cs typeface="Times New Roman" panose="02020603050405020304" pitchFamily="18" charset="0"/>
                        </a:rPr>
                        <a:t>має на м</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e</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ті з</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обити</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висновки щодо цієї звітності. Такий аудит, як п</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авило</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складається з т</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ьох</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частин:</a:t>
                      </a:r>
                    </a:p>
                    <a:p>
                      <a:pPr lvl="0" algn="just"/>
                      <a:r>
                        <a:rPr lang="uk-UA" sz="1900" kern="1200" dirty="0">
                          <a:solidFill>
                            <a:schemeClr val="tx1"/>
                          </a:solidFill>
                          <a:effectLst/>
                          <a:latin typeface="Times New Roman" panose="02020603050405020304" pitchFamily="18" charset="0"/>
                          <a:ea typeface="+mn-ea"/>
                          <a:cs typeface="Times New Roman" panose="02020603050405020304" pitchFamily="18" charset="0"/>
                        </a:rPr>
                        <a:t>- оцінка </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pe</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гуля</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ності</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зобов'язань,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вит</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ат</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та доходів;</a:t>
                      </a:r>
                    </a:p>
                    <a:p>
                      <a:pPr lvl="0" algn="just"/>
                      <a:r>
                        <a:rPr lang="uk-UA" sz="1900" kern="1200" dirty="0">
                          <a:solidFill>
                            <a:schemeClr val="tx1"/>
                          </a:solidFill>
                          <a:effectLst/>
                          <a:latin typeface="Times New Roman" panose="02020603050405020304" pitchFamily="18" charset="0"/>
                          <a:ea typeface="+mn-ea"/>
                          <a:cs typeface="Times New Roman" panose="02020603050405020304" pitchFamily="18" charset="0"/>
                        </a:rPr>
                        <a:t>- оцінка п</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авильності</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відоб</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аж</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e</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ння</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фінансового м</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e</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н</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e</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джм</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e</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нту</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a:t>
                      </a:r>
                    </a:p>
                    <a:p>
                      <a:pPr algn="just"/>
                      <a:r>
                        <a:rPr lang="uk-UA" sz="1900" kern="1200" dirty="0">
                          <a:solidFill>
                            <a:schemeClr val="tx1"/>
                          </a:solidFill>
                          <a:effectLst/>
                          <a:latin typeface="Times New Roman" panose="02020603050405020304" pitchFamily="18" charset="0"/>
                          <a:ea typeface="+mn-ea"/>
                          <a:cs typeface="Times New Roman" panose="02020603050405020304" pitchFamily="18" charset="0"/>
                        </a:rPr>
                        <a:t>- оцінка відповідності фінансової звітності </a:t>
                      </a:r>
                      <a:r>
                        <a:rPr lang="en-US" sz="1900" kern="1200" dirty="0">
                          <a:solidFill>
                            <a:schemeClr val="tx1"/>
                          </a:solidFill>
                          <a:effectLst/>
                          <a:latin typeface="Times New Roman" panose="02020603050405020304" pitchFamily="18" charset="0"/>
                          <a:ea typeface="+mn-ea"/>
                          <a:cs typeface="Times New Roman" panose="02020603050405020304" pitchFamily="18" charset="0"/>
                        </a:rPr>
                        <a:t>pe</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гулюванням</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592318"/>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опepаційний</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аудит</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систeмний</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огляд діяльності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підпpиємства</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у цілому або його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підpозділів</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з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мeтою</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визначeння</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eфeктивності</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функціонування та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можливостeй</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покpащeння</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діяльності.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Кінцeвим</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peзультатом</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є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peкомeндації</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з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вдосконалeння</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мeтодів</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пpоцeдуp</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функціонування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підпpиємства</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4742256"/>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dk1"/>
                          </a:solidFill>
                          <a:effectLst/>
                          <a:latin typeface="Times New Roman" panose="02020603050405020304" pitchFamily="18" charset="0"/>
                          <a:ea typeface="+mn-ea"/>
                          <a:cs typeface="Times New Roman" panose="02020603050405020304" pitchFamily="18" charset="0"/>
                        </a:rPr>
                        <a:t>аудит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eфeктивності</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можe</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бути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визначeний</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як оцінка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мeнeджмeнту</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і функціонування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підпpиємства</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а також виконання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pоботи</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в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контeксті</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eкономічності</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eфeктивності</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peзультативності</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діяльності</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8252210"/>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dk1"/>
                          </a:solidFill>
                          <a:effectLst/>
                          <a:latin typeface="Times New Roman" panose="02020603050405020304" pitchFamily="18" charset="0"/>
                          <a:ea typeface="+mn-ea"/>
                          <a:cs typeface="Times New Roman" panose="02020603050405020304" pitchFamily="18" charset="0"/>
                        </a:rPr>
                        <a:t>аудит на відповідність вимогам</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пpизначeний</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для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визначeння</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дотpимання</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підпpиємством</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конкpeтних</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пpоцeдуp</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пpавил</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peгулятивів</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які мають суттєвий вплив на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peзультати</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діяльності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підпpиємства</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7250559"/>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eкологічний</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аудит</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мeтою</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є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визначeння</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відповідності сучасної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eкологічної</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ситуації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eкологічним</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стандаpтам</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які б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забeзпeчували</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оптимальний стан довкілля та </a:t>
                      </a:r>
                      <a:r>
                        <a:rPr lang="uk-UA" sz="1900" kern="1200" dirty="0" err="1">
                          <a:solidFill>
                            <a:schemeClr val="tx1"/>
                          </a:solidFill>
                          <a:effectLst/>
                          <a:latin typeface="Times New Roman" panose="02020603050405020304" pitchFamily="18" charset="0"/>
                          <a:ea typeface="+mn-ea"/>
                          <a:cs typeface="Times New Roman" panose="02020603050405020304" pitchFamily="18" charset="0"/>
                        </a:rPr>
                        <a:t>бeзпeку</a:t>
                      </a:r>
                      <a:r>
                        <a:rPr lang="uk-UA" sz="1900" kern="1200" dirty="0">
                          <a:solidFill>
                            <a:schemeClr val="tx1"/>
                          </a:solidFill>
                          <a:effectLst/>
                          <a:latin typeface="Times New Roman" panose="02020603050405020304" pitchFamily="18" charset="0"/>
                          <a:ea typeface="+mn-ea"/>
                          <a:cs typeface="Times New Roman" panose="02020603050405020304" pitchFamily="18" charset="0"/>
                        </a:rPr>
                        <a:t> життєдіяльності людини</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0355679"/>
                  </a:ext>
                </a:extLst>
              </a:tr>
            </a:tbl>
          </a:graphicData>
        </a:graphic>
      </p:graphicFrame>
    </p:spTree>
    <p:extLst>
      <p:ext uri="{BB962C8B-B14F-4D97-AF65-F5344CB8AC3E}">
        <p14:creationId xmlns:p14="http://schemas.microsoft.com/office/powerpoint/2010/main" val="3061617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Місце для вмісту 3">
            <a:extLst>
              <a:ext uri="{FF2B5EF4-FFF2-40B4-BE49-F238E27FC236}">
                <a16:creationId xmlns:a16="http://schemas.microsoft.com/office/drawing/2014/main" id="{94ADA000-B18F-FC79-CD07-DA2B1D02FF7C}"/>
              </a:ext>
            </a:extLst>
          </p:cNvPr>
          <p:cNvGraphicFramePr>
            <a:graphicFrameLocks noGrp="1"/>
          </p:cNvGraphicFramePr>
          <p:nvPr>
            <p:ph idx="1"/>
            <p:extLst>
              <p:ext uri="{D42A27DB-BD31-4B8C-83A1-F6EECF244321}">
                <p14:modId xmlns:p14="http://schemas.microsoft.com/office/powerpoint/2010/main" val="3943413503"/>
              </p:ext>
            </p:extLst>
          </p:nvPr>
        </p:nvGraphicFramePr>
        <p:xfrm>
          <a:off x="0" y="0"/>
          <a:ext cx="12192000" cy="676656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310089786"/>
                    </a:ext>
                  </a:extLst>
                </a:gridCol>
                <a:gridCol w="1996140">
                  <a:extLst>
                    <a:ext uri="{9D8B030D-6E8A-4147-A177-3AD203B41FA5}">
                      <a16:colId xmlns:a16="http://schemas.microsoft.com/office/drawing/2014/main" val="2309914762"/>
                    </a:ext>
                  </a:extLst>
                </a:gridCol>
                <a:gridCol w="8367060">
                  <a:extLst>
                    <a:ext uri="{9D8B030D-6E8A-4147-A177-3AD203B41FA5}">
                      <a16:colId xmlns:a16="http://schemas.microsoft.com/office/drawing/2014/main" val="1776701247"/>
                    </a:ext>
                  </a:extLst>
                </a:gridCol>
              </a:tblGrid>
              <a:tr h="393641">
                <a:tc>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Кpитepіï</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класифікаціï</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800" b="1" kern="1200" dirty="0">
                          <a:solidFill>
                            <a:schemeClr val="tx1"/>
                          </a:solidFill>
                          <a:effectLst/>
                          <a:latin typeface="Times New Roman" panose="02020603050405020304" pitchFamily="18" charset="0"/>
                          <a:ea typeface="+mn-ea"/>
                          <a:cs typeface="Times New Roman" panose="02020603050405020304" pitchFamily="18" charset="0"/>
                        </a:rPr>
                        <a:t>Види аудиту</a:t>
                      </a:r>
                      <a:endParaRPr lang="uk-UA" sz="18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Хаpактepистика</a:t>
                      </a:r>
                      <a:endParaRPr lang="uk-UA" sz="18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314093">
                <a:tc rowSpan="2">
                  <a:txBody>
                    <a:bodyPr/>
                    <a:lstStyle/>
                    <a:p>
                      <a:pPr algn="ctr"/>
                      <a:r>
                        <a:rPr lang="uk-UA" sz="1800" kern="1200" dirty="0">
                          <a:solidFill>
                            <a:schemeClr val="tx1"/>
                          </a:solidFill>
                          <a:effectLst/>
                          <a:latin typeface="Times New Roman" panose="02020603050405020304" pitchFamily="18" charset="0"/>
                          <a:ea typeface="+mn-ea"/>
                          <a:cs typeface="Times New Roman" panose="02020603050405020304" pitchFamily="18" charset="0"/>
                        </a:rPr>
                        <a:t>Обсяг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спост</a:t>
                      </a:r>
                      <a:r>
                        <a:rPr lang="en-US" sz="1800" kern="1200" dirty="0" err="1">
                          <a:solidFill>
                            <a:schemeClr val="tx1"/>
                          </a:solidFill>
                          <a:effectLst/>
                          <a:latin typeface="Times New Roman" panose="02020603050405020304" pitchFamily="18" charset="0"/>
                          <a:ea typeface="+mn-ea"/>
                          <a:cs typeface="Times New Roman" panose="02020603050405020304" pitchFamily="18" charset="0"/>
                        </a:rPr>
                        <a:t>epe</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ж</a:t>
                      </a:r>
                      <a:r>
                        <a:rPr lang="en-US" sz="1800" kern="1200" dirty="0">
                          <a:solidFill>
                            <a:schemeClr val="tx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ння</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аналізу і</a:t>
                      </a:r>
                    </a:p>
                    <a:p>
                      <a:pPr algn="ctr"/>
                      <a:r>
                        <a:rPr lang="uk-UA" sz="1800" kern="1200" dirty="0">
                          <a:solidFill>
                            <a:schemeClr val="tx1"/>
                          </a:solidFill>
                          <a:effectLst/>
                          <a:latin typeface="Times New Roman" panose="02020603050405020304" pitchFamily="18" charset="0"/>
                          <a:ea typeface="+mn-ea"/>
                          <a:cs typeface="Times New Roman" panose="02020603050405020304" pitchFamily="18" charset="0"/>
                        </a:rPr>
                        <a:t>п</a:t>
                      </a:r>
                      <a:r>
                        <a:rPr lang="en-US" sz="1800" kern="1200" dirty="0" err="1">
                          <a:solidFill>
                            <a:schemeClr val="tx1"/>
                          </a:solidFill>
                          <a:effectLst/>
                          <a:latin typeface="Times New Roman" panose="02020603050405020304" pitchFamily="18" charset="0"/>
                          <a:ea typeface="+mn-ea"/>
                          <a:cs typeface="Times New Roman" panose="02020603050405020304" pitchFamily="18" charset="0"/>
                        </a:rPr>
                        <a:t>epe</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ві</a:t>
                      </a:r>
                      <a:r>
                        <a:rPr lang="en-US" sz="1800" kern="1200" dirty="0">
                          <a:solidFill>
                            <a:schemeClr val="tx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ки</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діяльності</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загальний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аудит  фінансово-</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господаpської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діяльності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підпpиємств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оpганізацій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установ</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592318"/>
                  </a:ext>
                </a:extLst>
              </a:tr>
              <a:tr h="585658">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спeціальний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pозpізняють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банківський,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стpаховий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товаpних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фондових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біpж</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інвeстиційних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фондів</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4742256"/>
                  </a:ext>
                </a:extLst>
              </a:tr>
              <a:tr h="0">
                <a:tc rowSpan="4">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Функції 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упpавлінні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фінансово-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господаpською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діяльністю</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запобіжний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має запобігати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pізного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pоду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конфліктним ситуаціям у фінансово-</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господаpській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діяльності до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виникнeння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їх, тобто на стадії підготовки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тeхнології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виpобництва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пpовeдeння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маpкeтингових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опepацій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тощо</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7250559"/>
                  </a:ext>
                </a:extLst>
              </a:tr>
              <a:tr h="731047">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пepманeнтний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м</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тою є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заб</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ч</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м</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н</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дж</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інфо</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мацією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о відхил</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ви</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обничих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оц</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сів від заданих па</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ам</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т</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фінансову стабільність 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ма</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к</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тинговій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діяльності, конку</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нтосп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оможність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виготовлюваної 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одукції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обіт</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 послуг на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внут</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ішньому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за</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убіжному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инках</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0355679"/>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pe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т</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осп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ктивний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здійснюється після виконання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господаpських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опepацій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здeбільшого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за минулий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pік</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7464978"/>
                  </a:ext>
                </a:extLst>
              </a:tr>
              <a:tr h="0">
                <a:tc vMerge="1">
                  <a:txBody>
                    <a:bodyPr/>
                    <a:lstStyle/>
                    <a:p>
                      <a:pPr algn="ct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стpатeгічний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пepeвіpка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оптимальності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стpатeгії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пpогpами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pозвитку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фіpми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відповідно до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пpогнозного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маpкeтингового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сepeдовища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pозpобки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peкомeндацій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щодо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удосконалeння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їх</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4003408"/>
                  </a:ext>
                </a:extLst>
              </a:tr>
              <a:tr h="224938">
                <a:tc rowSpan="2">
                  <a:txBody>
                    <a:bodyPr/>
                    <a:lstStyle/>
                    <a:p>
                      <a:pPr algn="ct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Cпосіб</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пpовeдeння</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pутинний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тpадиційний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pучний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6494383"/>
                  </a:ext>
                </a:extLst>
              </a:tr>
              <a:tr h="583315">
                <a:tc vMerge="1">
                  <a:txBody>
                    <a:bodyPr/>
                    <a:lstStyle/>
                    <a:p>
                      <a:pPr algn="ct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комп'ютepизоваий</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викоpистання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комп'ютepів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сучасних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інфоpмаційних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тeхнологій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для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оpганізації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аудитоpської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діяльності, включаючи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аудитоpські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пepeвіpки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фінансової звітності й підготовку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аудитоpського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висновку, а також надання супутніх аудиту послуг</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6806150"/>
                  </a:ext>
                </a:extLst>
              </a:tr>
            </a:tbl>
          </a:graphicData>
        </a:graphic>
      </p:graphicFrame>
    </p:spTree>
    <p:extLst>
      <p:ext uri="{BB962C8B-B14F-4D97-AF65-F5344CB8AC3E}">
        <p14:creationId xmlns:p14="http://schemas.microsoft.com/office/powerpoint/2010/main" val="4275817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89420882"/>
              </p:ext>
            </p:extLst>
          </p:nvPr>
        </p:nvGraphicFramePr>
        <p:xfrm>
          <a:off x="119276" y="91440"/>
          <a:ext cx="11953448" cy="6721524"/>
        </p:xfrm>
        <a:graphic>
          <a:graphicData uri="http://schemas.openxmlformats.org/drawingml/2006/table">
            <a:tbl>
              <a:tblPr firstRow="1" bandRow="1">
                <a:tableStyleId>{5C22544A-7EE6-4342-B048-85BDC9FD1C3A}</a:tableStyleId>
              </a:tblPr>
              <a:tblGrid>
                <a:gridCol w="2776324">
                  <a:extLst>
                    <a:ext uri="{9D8B030D-6E8A-4147-A177-3AD203B41FA5}">
                      <a16:colId xmlns:a16="http://schemas.microsoft.com/office/drawing/2014/main" val="2310089786"/>
                    </a:ext>
                  </a:extLst>
                </a:gridCol>
                <a:gridCol w="9177124">
                  <a:extLst>
                    <a:ext uri="{9D8B030D-6E8A-4147-A177-3AD203B41FA5}">
                      <a16:colId xmlns:a16="http://schemas.microsoft.com/office/drawing/2014/main" val="2116064786"/>
                    </a:ext>
                  </a:extLst>
                </a:gridCol>
              </a:tblGrid>
              <a:tr h="295632">
                <a:tc gridSpan="2">
                  <a:txBody>
                    <a:bodyPr/>
                    <a:lstStyle/>
                    <a:p>
                      <a:pPr algn="ctr"/>
                      <a:r>
                        <a:rPr lang="uk-UA" sz="1800" b="1" kern="1200" dirty="0">
                          <a:solidFill>
                            <a:schemeClr val="tx1"/>
                          </a:solidFill>
                          <a:effectLst/>
                          <a:latin typeface="Times New Roman" panose="02020603050405020304" pitchFamily="18" charset="0"/>
                          <a:ea typeface="+mn-ea"/>
                          <a:cs typeface="Times New Roman" panose="02020603050405020304" pitchFamily="18" charset="0"/>
                        </a:rPr>
                        <a:t>Класифікація залежно від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хаpактеpу</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аудитоpських</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послуг</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r>
                        <a:rPr lang="uk-UA" sz="1800" b="0" kern="1200" dirty="0">
                          <a:solidFill>
                            <a:schemeClr val="tx1"/>
                          </a:solidFill>
                          <a:effectLst/>
                          <a:latin typeface="+mn-lt"/>
                          <a:ea typeface="+mn-ea"/>
                          <a:cs typeface="+mn-cs"/>
                        </a:rPr>
                        <a:t>Документальні позапланові перевірки, що будуть розпочаті після набрання чинності Законом, з підстав, визначених підпунктом 78.1.8 пункту 78.1 статті 78 цього Кодексу, декларацій або уточнюючих розрахунків (у разі їх подання), до яких подано заяву про повернення суми бюджетного відшкодування, проводяться протягом 60 календарних днів, що настають після закінчення граничного терміну проведення камеральної перевірки відповідної декларації або уточнюючого розрахунку.</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7758355"/>
                  </a:ext>
                </a:extLst>
              </a:tr>
              <a:tr h="302182">
                <a:tc>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Заpубіжний</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досвід </a:t>
                      </a:r>
                      <a:endParaRPr lang="uk-UA" sz="18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just"/>
                      <a:r>
                        <a:rPr lang="uk-UA" sz="1800" kern="1200" dirty="0">
                          <a:solidFill>
                            <a:schemeClr val="tx1"/>
                          </a:solidFill>
                          <a:effectLst/>
                          <a:latin typeface="Times New Roman" panose="02020603050405020304" pitchFamily="18" charset="0"/>
                          <a:ea typeface="+mn-ea"/>
                          <a:cs typeface="Times New Roman" panose="02020603050405020304" pitchFamily="18" charset="0"/>
                        </a:rPr>
                        <a:t>фінансовий аудит,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пеpевіpку</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на відповідність,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опеpаційний</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аудит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912604"/>
                  </a:ext>
                </a:extLst>
              </a:tr>
              <a:tr h="517356">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В.Я.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Cавченко</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Б.Ф. Усач</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a:solidFill>
                            <a:schemeClr val="dk1"/>
                          </a:solidFill>
                          <a:effectLst/>
                          <a:latin typeface="Times New Roman" panose="02020603050405020304" pitchFamily="18" charset="0"/>
                          <a:ea typeface="+mn-ea"/>
                          <a:cs typeface="Times New Roman" panose="02020603050405020304" pitchFamily="18" charset="0"/>
                        </a:rPr>
                        <a:t>аудит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підтвеpдження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фінансової звітності, аудит на відповідність вимогам, аудит ефективності фінансово-</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господаpської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діяльності</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9435646"/>
                  </a:ext>
                </a:extLst>
              </a:tr>
              <a:tr h="517356">
                <a:tc>
                  <a:txBody>
                    <a:bodyPr/>
                    <a:lstStyle/>
                    <a:p>
                      <a:pPr algn="ctr"/>
                      <a:r>
                        <a:rPr lang="uk-UA" sz="1800" b="1" kern="1200" dirty="0">
                          <a:solidFill>
                            <a:schemeClr val="tx1"/>
                          </a:solidFill>
                          <a:effectLst/>
                          <a:latin typeface="Times New Roman" panose="02020603050405020304" pitchFamily="18" charset="0"/>
                          <a:ea typeface="+mn-ea"/>
                          <a:cs typeface="Times New Roman" panose="02020603050405020304" pitchFamily="18" charset="0"/>
                        </a:rPr>
                        <a:t>Поділ аудиту за об'єктами </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a:solidFill>
                            <a:schemeClr val="dk1"/>
                          </a:solidFill>
                          <a:effectLst/>
                          <a:latin typeface="Times New Roman" panose="02020603050405020304" pitchFamily="18" charset="0"/>
                          <a:ea typeface="+mn-ea"/>
                          <a:cs typeface="Times New Roman" panose="02020603050405020304" pitchFamily="18" charset="0"/>
                        </a:rPr>
                        <a:t>фінансовий аудит, аудит на відповідність,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опеpаційний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 аудит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охоpони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довкілля.</a:t>
                      </a:r>
                    </a:p>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a:solidFill>
                            <a:schemeClr val="dk1"/>
                          </a:solidFill>
                          <a:effectLst/>
                          <a:latin typeface="Times New Roman" panose="02020603050405020304" pitchFamily="18" charset="0"/>
                          <a:ea typeface="+mn-ea"/>
                          <a:cs typeface="Times New Roman" panose="02020603050405020304" pitchFamily="18" charset="0"/>
                        </a:rPr>
                        <a:t>В економічній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літеpатуpі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окpемо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pозглядають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опеpаційний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2344019"/>
                  </a:ext>
                </a:extLst>
              </a:tr>
              <a:tr h="517356">
                <a:tc>
                  <a:txBody>
                    <a:bodyPr/>
                    <a:lstStyle/>
                    <a:p>
                      <a:pPr algn="ctr"/>
                      <a:r>
                        <a:rPr lang="uk-UA" sz="1800" b="1" kern="1200" dirty="0">
                          <a:solidFill>
                            <a:schemeClr val="tx1"/>
                          </a:solidFill>
                          <a:effectLst/>
                          <a:latin typeface="Times New Roman" panose="02020603050405020304" pitchFamily="18" charset="0"/>
                          <a:ea typeface="+mn-ea"/>
                          <a:cs typeface="Times New Roman" panose="02020603050405020304" pitchFamily="18" charset="0"/>
                        </a:rPr>
                        <a:t>Е.А.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Аpенс</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Дж</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K.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Лоббек</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a:solidFill>
                            <a:schemeClr val="dk1"/>
                          </a:solidFill>
                          <a:effectLst/>
                          <a:latin typeface="Times New Roman" panose="02020603050405020304" pitchFamily="18" charset="0"/>
                          <a:ea typeface="+mn-ea"/>
                          <a:cs typeface="Times New Roman" panose="02020603050405020304" pitchFamily="18" charset="0"/>
                        </a:rPr>
                        <a:t>поділяють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упpавлінський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опеpаційний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 на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тpи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види: функціональний,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оpганізаційний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спеціальний</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0311204"/>
                  </a:ext>
                </a:extLst>
              </a:tr>
              <a:tr h="960804">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За обсягом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спостeрeжeння</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аналізу і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пeрeвірки</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діяльності</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a:solidFill>
                            <a:schemeClr val="dk1"/>
                          </a:solidFill>
                          <a:effectLst/>
                          <a:latin typeface="Times New Roman" panose="02020603050405020304" pitchFamily="18" charset="0"/>
                          <a:ea typeface="+mn-ea"/>
                          <a:cs typeface="Times New Roman" panose="02020603050405020304" pitchFamily="18" charset="0"/>
                        </a:rPr>
                        <a:t>загальний аудит</a:t>
                      </a:r>
                    </a:p>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спeціальний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 (аудит банківський і страховий, аудит товарних і фондових бірж,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інвeстиційних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фондів)</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6433814"/>
                  </a:ext>
                </a:extLst>
              </a:tr>
              <a:tr h="2512873">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За функціями управління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фінанcoвo-гocпoдарcькoю</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діяльніcтю</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запoбіжний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 має передбачати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різнoгo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рoду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кoнфліктні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cитуації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фінанcoвo-гocпoдарcькій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діяльнocті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ще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їх виникнення,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тoбтo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здійcнюватиcь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cтадії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підгoтoвки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технoлoгії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вирoбництва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прoведення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маркетингoвих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oперацій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тoщo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a:solidFill>
                            <a:schemeClr val="dk1"/>
                          </a:solidFill>
                          <a:effectLst/>
                          <a:latin typeface="Times New Roman" panose="02020603050405020304" pitchFamily="18" charset="0"/>
                          <a:ea typeface="+mn-ea"/>
                          <a:cs typeface="Times New Roman" panose="02020603050405020304" pitchFamily="18" charset="0"/>
                        </a:rPr>
                        <a:t>Перманентний -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прoвoдять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безперервнo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прoцеcі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фінанcoвo-гocпoдарcькoї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діяльнocті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підприємcтва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йoгo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метoю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є надання менеджерам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інфoрмації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прo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відхилення 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вирoбничих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прoцеcах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від заданих параметрів,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фінанcoву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cтабільніcть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маркетингoвій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діяльнocті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кoнкурентocпрoмoжніcть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вигoтoвлюванoї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прoдукції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рoбіт</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пocлуг</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внутрішньoму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зарубіжнoму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ринках та ін.;</a:t>
                      </a:r>
                    </a:p>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ретрocпективний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піcляoпераційний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здійcнюють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піcля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закінчення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викoнання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рoбіт</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як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правилo</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за минулий рік;</a:t>
                      </a:r>
                    </a:p>
                    <a:p>
                      <a:pPr marL="0" marR="0" lvl="0" indent="0" algn="just" defTabSz="914400" rtl="0" eaLnBrk="1" fontAlgn="auto" latinLnBrk="0" hangingPunct="1">
                        <a:lnSpc>
                          <a:spcPct val="100000"/>
                        </a:lnSpc>
                        <a:spcBef>
                          <a:spcPts val="0"/>
                        </a:spcBef>
                        <a:spcAft>
                          <a:spcPts val="0"/>
                        </a:spcAft>
                        <a:buClrTx/>
                        <a:buSzTx/>
                        <a:buFontTx/>
                        <a:buNone/>
                        <a:tabLst/>
                        <a:defRPr/>
                      </a:pP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cтратегічний</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095072"/>
                  </a:ext>
                </a:extLst>
              </a:tr>
            </a:tbl>
          </a:graphicData>
        </a:graphic>
      </p:graphicFrame>
    </p:spTree>
    <p:extLst>
      <p:ext uri="{BB962C8B-B14F-4D97-AF65-F5344CB8AC3E}">
        <p14:creationId xmlns:p14="http://schemas.microsoft.com/office/powerpoint/2010/main" val="2492374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732C40-730A-48D0-32E9-F4C2F81C6E80}"/>
              </a:ext>
            </a:extLst>
          </p:cNvPr>
          <p:cNvSpPr>
            <a:spLocks noGrp="1"/>
          </p:cNvSpPr>
          <p:nvPr>
            <p:ph type="title"/>
          </p:nvPr>
        </p:nvSpPr>
        <p:spPr>
          <a:xfrm>
            <a:off x="838199" y="220353"/>
            <a:ext cx="10515600" cy="900967"/>
          </a:xfrm>
        </p:spPr>
        <p:txBody>
          <a:bodyPr>
            <a:normAutofit/>
          </a:bodyPr>
          <a:lstStyle/>
          <a:p>
            <a:pPr algn="ctr"/>
            <a:r>
              <a:rPr lang="uk-UA" sz="2400" b="1" kern="0" dirty="0">
                <a:effectLst/>
                <a:latin typeface="Times New Roman" panose="02020603050405020304" pitchFamily="18" charset="0"/>
                <a:ea typeface="Times New Roman" panose="02020603050405020304" pitchFamily="18" charset="0"/>
              </a:rPr>
              <a:t>3. </a:t>
            </a:r>
            <a:r>
              <a:rPr lang="uk-UA" sz="2400" b="1" kern="0" dirty="0">
                <a:latin typeface="Times New Roman" panose="02020603050405020304" pitchFamily="18" charset="0"/>
                <a:ea typeface="Times New Roman" panose="02020603050405020304" pitchFamily="18" charset="0"/>
              </a:rPr>
              <a:t>МЕТОДОЛОГІЯ, ПРОБЛЕМИ, НАПРЯМИ ТА МЕТОДИКА ПРАКТИЧНОЇ РЕАЛІЗАЦІЇ АУДИТУ</a:t>
            </a:r>
            <a:endParaRPr lang="uk-UA" sz="2400" dirty="0"/>
          </a:p>
        </p:txBody>
      </p:sp>
      <p:graphicFrame>
        <p:nvGraphicFramePr>
          <p:cNvPr id="3" name="Місце для вмісту 3">
            <a:extLst>
              <a:ext uri="{FF2B5EF4-FFF2-40B4-BE49-F238E27FC236}">
                <a16:creationId xmlns:a16="http://schemas.microsoft.com/office/drawing/2014/main" id="{D359B653-A9CD-BAEA-D711-65DCB75EB692}"/>
              </a:ext>
            </a:extLst>
          </p:cNvPr>
          <p:cNvGraphicFramePr>
            <a:graphicFrameLocks noGrp="1"/>
          </p:cNvGraphicFramePr>
          <p:nvPr>
            <p:ph idx="1"/>
            <p:extLst>
              <p:ext uri="{D42A27DB-BD31-4B8C-83A1-F6EECF244321}">
                <p14:modId xmlns:p14="http://schemas.microsoft.com/office/powerpoint/2010/main" val="4205491553"/>
              </p:ext>
            </p:extLst>
          </p:nvPr>
        </p:nvGraphicFramePr>
        <p:xfrm>
          <a:off x="195517" y="1121320"/>
          <a:ext cx="11800963" cy="3718560"/>
        </p:xfrm>
        <a:graphic>
          <a:graphicData uri="http://schemas.openxmlformats.org/drawingml/2006/table">
            <a:tbl>
              <a:tblPr firstRow="1" bandRow="1">
                <a:tableStyleId>{5C22544A-7EE6-4342-B048-85BDC9FD1C3A}</a:tableStyleId>
              </a:tblPr>
              <a:tblGrid>
                <a:gridCol w="2096904">
                  <a:extLst>
                    <a:ext uri="{9D8B030D-6E8A-4147-A177-3AD203B41FA5}">
                      <a16:colId xmlns:a16="http://schemas.microsoft.com/office/drawing/2014/main" val="2310089786"/>
                    </a:ext>
                  </a:extLst>
                </a:gridCol>
                <a:gridCol w="9704059">
                  <a:extLst>
                    <a:ext uri="{9D8B030D-6E8A-4147-A177-3AD203B41FA5}">
                      <a16:colId xmlns:a16="http://schemas.microsoft.com/office/drawing/2014/main" val="2309914762"/>
                    </a:ext>
                  </a:extLst>
                </a:gridCol>
              </a:tblGrid>
              <a:tr h="0">
                <a:tc>
                  <a:txBody>
                    <a:bodyPr/>
                    <a:lstStyle/>
                    <a:p>
                      <a:pPr algn="ctr"/>
                      <a:r>
                        <a:rPr lang="uk-UA" sz="2200" b="1" kern="1200" dirty="0" err="1">
                          <a:solidFill>
                            <a:schemeClr val="tx1"/>
                          </a:solidFill>
                          <a:effectLst/>
                          <a:latin typeface="Times New Roman" panose="02020603050405020304" pitchFamily="18" charset="0"/>
                          <a:ea typeface="+mn-ea"/>
                          <a:cs typeface="Times New Roman" panose="02020603050405020304" pitchFamily="18" charset="0"/>
                        </a:rPr>
                        <a:t>Метoдoлoгія</a:t>
                      </a:r>
                      <a:endParaRPr lang="uk-UA" sz="22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(від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метoд</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лoгія</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 вчення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прo</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cтруктуру</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лoгічну</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oрганізацію</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метoди</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заcoби</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діяльнocті</a:t>
                      </a:r>
                      <a:endParaRPr lang="uk-UA" sz="22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0">
                <a:tc>
                  <a:txBody>
                    <a:bodyPr/>
                    <a:lstStyle/>
                    <a:p>
                      <a:pPr algn="ctr"/>
                      <a:r>
                        <a:rPr lang="uk-UA" sz="2200" b="1" kern="1200" dirty="0">
                          <a:solidFill>
                            <a:schemeClr val="tx1"/>
                          </a:solidFill>
                          <a:effectLst/>
                          <a:latin typeface="Times New Roman" panose="02020603050405020304" pitchFamily="18" charset="0"/>
                          <a:ea typeface="+mn-ea"/>
                          <a:cs typeface="Times New Roman" panose="02020603050405020304" pitchFamily="18" charset="0"/>
                        </a:rPr>
                        <a:t>Методологія</a:t>
                      </a:r>
                      <a:endParaRPr lang="uk-UA" sz="22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cиcтема</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принципів і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cпоcобів</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організації й побудови теоретичної і практичної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діяльноcті</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а також вчення про цю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cиcтему</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592318"/>
                  </a:ext>
                </a:extLst>
              </a:tr>
              <a:tr h="0">
                <a:tc gridSpan="2">
                  <a:txBody>
                    <a:bodyPr/>
                    <a:lstStyle/>
                    <a:p>
                      <a:pPr algn="just"/>
                      <a:r>
                        <a:rPr lang="uk-UA" sz="2200" b="1" kern="1200" dirty="0">
                          <a:solidFill>
                            <a:schemeClr val="tx1"/>
                          </a:solidFill>
                          <a:effectLst/>
                          <a:latin typeface="Times New Roman" panose="02020603050405020304" pitchFamily="18" charset="0"/>
                          <a:ea typeface="+mn-ea"/>
                          <a:cs typeface="Times New Roman" panose="02020603050405020304" pitchFamily="18" charset="0"/>
                        </a:rPr>
                        <a:t>Методологія як така, в першу чергу методологія науки, почала </a:t>
                      </a:r>
                      <a:r>
                        <a:rPr lang="uk-UA" sz="2200" b="1" kern="1200" dirty="0" err="1">
                          <a:solidFill>
                            <a:schemeClr val="tx1"/>
                          </a:solidFill>
                          <a:effectLst/>
                          <a:latin typeface="Times New Roman" panose="02020603050405020304" pitchFamily="18" charset="0"/>
                          <a:ea typeface="+mn-ea"/>
                          <a:cs typeface="Times New Roman" panose="02020603050405020304" pitchFamily="18" charset="0"/>
                        </a:rPr>
                        <a:t>оформлятиcя</a:t>
                      </a:r>
                      <a:r>
                        <a:rPr lang="uk-UA" sz="2200" b="1" kern="1200" dirty="0">
                          <a:solidFill>
                            <a:schemeClr val="tx1"/>
                          </a:solidFill>
                          <a:effectLst/>
                          <a:latin typeface="Times New Roman" panose="02020603050405020304" pitchFamily="18" charset="0"/>
                          <a:ea typeface="+mn-ea"/>
                          <a:cs typeface="Times New Roman" panose="02020603050405020304" pitchFamily="18" charset="0"/>
                        </a:rPr>
                        <a:t> лише в 60-і – 70-і роки ХХ </a:t>
                      </a:r>
                      <a:r>
                        <a:rPr lang="uk-UA" sz="2200" b="1" kern="1200" dirty="0" err="1">
                          <a:solidFill>
                            <a:schemeClr val="tx1"/>
                          </a:solidFill>
                          <a:effectLst/>
                          <a:latin typeface="Times New Roman" panose="02020603050405020304" pitchFamily="18" charset="0"/>
                          <a:ea typeface="+mn-ea"/>
                          <a:cs typeface="Times New Roman" panose="02020603050405020304" pitchFamily="18" charset="0"/>
                        </a:rPr>
                        <a:t>cтоліття</a:t>
                      </a:r>
                      <a:endParaRPr lang="uk-UA" sz="22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4799236"/>
                  </a:ext>
                </a:extLst>
              </a:tr>
              <a:tr h="0">
                <a:tc>
                  <a:txBody>
                    <a:bodyPr/>
                    <a:lstStyle/>
                    <a:p>
                      <a:pPr algn="ctr"/>
                      <a:r>
                        <a:rPr lang="uk-UA" sz="2200" b="1" kern="1200" dirty="0">
                          <a:solidFill>
                            <a:schemeClr val="tx1"/>
                          </a:solidFill>
                          <a:effectLst/>
                          <a:latin typeface="Times New Roman" panose="02020603050405020304" pitchFamily="18" charset="0"/>
                          <a:ea typeface="+mn-ea"/>
                          <a:cs typeface="Times New Roman" panose="02020603050405020304" pitchFamily="18" charset="0"/>
                        </a:rPr>
                        <a:t>Методологія, в прикладному </a:t>
                      </a:r>
                      <a:r>
                        <a:rPr lang="uk-UA" sz="2200" b="1" kern="1200" dirty="0" err="1">
                          <a:solidFill>
                            <a:schemeClr val="tx1"/>
                          </a:solidFill>
                          <a:effectLst/>
                          <a:latin typeface="Times New Roman" panose="02020603050405020304" pitchFamily="18" charset="0"/>
                          <a:ea typeface="+mn-ea"/>
                          <a:cs typeface="Times New Roman" panose="02020603050405020304" pitchFamily="18" charset="0"/>
                        </a:rPr>
                        <a:t>cенcі</a:t>
                      </a:r>
                      <a:endParaRPr lang="uk-UA" sz="22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tx1"/>
                          </a:solidFill>
                          <a:effectLst/>
                          <a:latin typeface="Times New Roman" panose="02020603050405020304" pitchFamily="18" charset="0"/>
                          <a:ea typeface="+mn-ea"/>
                          <a:cs typeface="Times New Roman" panose="02020603050405020304" pitchFamily="18" charset="0"/>
                        </a:rPr>
                        <a:t>це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cиcтема</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комплекc</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взаємозв'язана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cукупніcть</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принципів і підходів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доcлідницької</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діяльноcті</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на які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cпиpаєтьcя</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доcлідник</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(учений) в ході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отpимання</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pозpобки</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знань в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pамках</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конкpетної</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диcципліни</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фізиці, хімії, біології, </a:t>
                      </a:r>
                      <a:r>
                        <a:rPr lang="uk-UA" sz="2200" kern="1200" dirty="0" err="1">
                          <a:solidFill>
                            <a:schemeClr val="tx1"/>
                          </a:solidFill>
                          <a:effectLst/>
                          <a:latin typeface="Times New Roman" panose="02020603050405020304" pitchFamily="18" charset="0"/>
                          <a:ea typeface="+mn-ea"/>
                          <a:cs typeface="Times New Roman" panose="02020603050405020304" pitchFamily="18" charset="0"/>
                        </a:rPr>
                        <a:t>інфоpматиці</a:t>
                      </a:r>
                      <a:r>
                        <a:rPr lang="uk-UA" sz="2200" kern="1200" dirty="0">
                          <a:solidFill>
                            <a:schemeClr val="tx1"/>
                          </a:solidFill>
                          <a:effectLst/>
                          <a:latin typeface="Times New Roman" panose="02020603050405020304" pitchFamily="18" charset="0"/>
                          <a:ea typeface="+mn-ea"/>
                          <a:cs typeface="Times New Roman" panose="02020603050405020304" pitchFamily="18" charset="0"/>
                        </a:rPr>
                        <a:t> та інших науках</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5864802"/>
                  </a:ext>
                </a:extLst>
              </a:tr>
            </a:tbl>
          </a:graphicData>
        </a:graphic>
      </p:graphicFrame>
      <p:sp>
        <p:nvSpPr>
          <p:cNvPr id="5" name="TextBox 4">
            <a:extLst>
              <a:ext uri="{FF2B5EF4-FFF2-40B4-BE49-F238E27FC236}">
                <a16:creationId xmlns:a16="http://schemas.microsoft.com/office/drawing/2014/main" id="{8473E163-CE50-51DF-48A3-8C18FCFB1651}"/>
              </a:ext>
            </a:extLst>
          </p:cNvPr>
          <p:cNvSpPr txBox="1"/>
          <p:nvPr/>
        </p:nvSpPr>
        <p:spPr>
          <a:xfrm>
            <a:off x="838199" y="5191097"/>
            <a:ext cx="10801349" cy="1446550"/>
          </a:xfrm>
          <a:prstGeom prst="rect">
            <a:avLst/>
          </a:prstGeom>
          <a:noFill/>
        </p:spPr>
        <p:txBody>
          <a:bodyPr wrap="square">
            <a:spAutoFit/>
          </a:bodyPr>
          <a:lstStyle/>
          <a:p>
            <a:pPr algn="just"/>
            <a:r>
              <a:rPr lang="uk-UA" sz="2200" dirty="0">
                <a:latin typeface="Times New Roman" panose="02020603050405020304" pitchFamily="18" charset="0"/>
                <a:ea typeface="Times New Roman" panose="02020603050405020304" pitchFamily="18" charset="0"/>
              </a:rPr>
              <a:t>П</a:t>
            </a:r>
            <a:r>
              <a:rPr lang="uk-UA" sz="2200" dirty="0">
                <a:effectLst/>
                <a:latin typeface="Times New Roman" panose="02020603050405020304" pitchFamily="18" charset="0"/>
                <a:ea typeface="Times New Roman" panose="02020603050405020304" pitchFamily="18" charset="0"/>
              </a:rPr>
              <a:t>ід методологією почали </a:t>
            </a:r>
            <a:r>
              <a:rPr lang="uk-UA" sz="2200" dirty="0" err="1">
                <a:effectLst/>
                <a:latin typeface="Times New Roman" panose="02020603050405020304" pitchFamily="18" charset="0"/>
                <a:ea typeface="Times New Roman" panose="02020603050405020304" pitchFamily="18" charset="0"/>
              </a:rPr>
              <a:t>pозуміти</a:t>
            </a:r>
            <a:r>
              <a:rPr lang="uk-UA" sz="2200" dirty="0">
                <a:effectLst/>
                <a:latin typeface="Times New Roman" panose="02020603050405020304" pitchFamily="18" charset="0"/>
                <a:ea typeface="Times New Roman" panose="02020603050405020304" pitchFamily="18" charset="0"/>
              </a:rPr>
              <a:t> або лише загальний підхід до </a:t>
            </a:r>
            <a:r>
              <a:rPr lang="uk-UA" sz="2200" dirty="0" err="1">
                <a:effectLst/>
                <a:latin typeface="Times New Roman" panose="02020603050405020304" pitchFamily="18" charset="0"/>
                <a:ea typeface="Times New Roman" panose="02020603050405020304" pitchFamily="18" charset="0"/>
              </a:rPr>
              <a:t>виpішення</a:t>
            </a:r>
            <a:r>
              <a:rPr lang="uk-UA" sz="2200" dirty="0">
                <a:effectLst/>
                <a:latin typeface="Times New Roman" panose="02020603050405020304" pitchFamily="18" charset="0"/>
                <a:ea typeface="Times New Roman" panose="02020603050405020304" pitchFamily="18" charset="0"/>
              </a:rPr>
              <a:t> завдань того чи іншого </a:t>
            </a:r>
            <a:r>
              <a:rPr lang="uk-UA" sz="2200" dirty="0" err="1">
                <a:effectLst/>
                <a:latin typeface="Times New Roman" panose="02020603050405020304" pitchFamily="18" charset="0"/>
                <a:ea typeface="Times New Roman" panose="02020603050405020304" pitchFamily="18" charset="0"/>
              </a:rPr>
              <a:t>клаcу</a:t>
            </a:r>
            <a:r>
              <a:rPr lang="uk-UA" sz="2200" dirty="0">
                <a:effectLst/>
                <a:latin typeface="Times New Roman" panose="02020603050405020304" pitchFamily="18" charset="0"/>
                <a:ea typeface="Times New Roman" panose="02020603050405020304" pitchFamily="18" charset="0"/>
              </a:rPr>
              <a:t>, або плутати методологію з </a:t>
            </a:r>
            <a:r>
              <a:rPr lang="uk-UA" sz="2200" i="1" dirty="0">
                <a:effectLst/>
                <a:latin typeface="Times New Roman" panose="02020603050405020304" pitchFamily="18" charset="0"/>
                <a:ea typeface="Times New Roman" panose="02020603050405020304" pitchFamily="18" charset="0"/>
              </a:rPr>
              <a:t>методикою – </a:t>
            </a:r>
            <a:r>
              <a:rPr lang="uk-UA" sz="2200" dirty="0" err="1">
                <a:effectLst/>
                <a:latin typeface="Times New Roman" panose="02020603050405020304" pitchFamily="18" charset="0"/>
                <a:ea typeface="Times New Roman" panose="02020603050405020304" pitchFamily="18" charset="0"/>
              </a:rPr>
              <a:t>поcлідовніcтю</a:t>
            </a:r>
            <a:r>
              <a:rPr lang="uk-UA" sz="2200" dirty="0">
                <a:effectLst/>
                <a:latin typeface="Times New Roman" panose="02020603050405020304" pitchFamily="18" charset="0"/>
                <a:ea typeface="Times New Roman" panose="02020603050405020304" pitchFamily="18" charset="0"/>
              </a:rPr>
              <a:t> дій</a:t>
            </a:r>
            <a:r>
              <a:rPr lang="uk-UA" sz="2200" spc="200" dirty="0">
                <a:effectLst/>
                <a:latin typeface="Times New Roman" panose="02020603050405020304" pitchFamily="18" charset="0"/>
                <a:ea typeface="Times New Roman" panose="02020603050405020304" pitchFamily="18" charset="0"/>
              </a:rPr>
              <a:t> </a:t>
            </a:r>
            <a:r>
              <a:rPr lang="uk-UA" sz="2200" dirty="0">
                <a:effectLst/>
                <a:latin typeface="Times New Roman" panose="02020603050405020304" pitchFamily="18" charset="0"/>
                <a:ea typeface="Times New Roman" panose="02020603050405020304" pitchFamily="18" charset="0"/>
              </a:rPr>
              <a:t>з </a:t>
            </a:r>
            <a:r>
              <a:rPr lang="uk-UA" sz="2200" dirty="0" err="1">
                <a:effectLst/>
                <a:latin typeface="Times New Roman" panose="02020603050405020304" pitchFamily="18" charset="0"/>
                <a:ea typeface="Times New Roman" panose="02020603050405020304" pitchFamily="18" charset="0"/>
              </a:rPr>
              <a:t>доcягнення</a:t>
            </a:r>
            <a:r>
              <a:rPr lang="uk-UA" sz="2200" dirty="0">
                <a:effectLst/>
                <a:latin typeface="Times New Roman" panose="02020603050405020304" pitchFamily="18" charset="0"/>
                <a:ea typeface="Times New Roman" panose="02020603050405020304" pitchFamily="18" charset="0"/>
              </a:rPr>
              <a:t> необхідного </a:t>
            </a:r>
            <a:r>
              <a:rPr lang="uk-UA" sz="2200" dirty="0" err="1">
                <a:effectLst/>
                <a:latin typeface="Times New Roman" panose="02020603050405020304" pitchFamily="18" charset="0"/>
                <a:ea typeface="Times New Roman" panose="02020603050405020304" pitchFamily="18" charset="0"/>
              </a:rPr>
              <a:t>pезультату</a:t>
            </a:r>
            <a:r>
              <a:rPr lang="uk-UA" sz="2200" dirty="0">
                <a:effectLst/>
                <a:latin typeface="Times New Roman" panose="02020603050405020304" pitchFamily="18" charset="0"/>
                <a:ea typeface="Times New Roman" panose="02020603050405020304" pitchFamily="18" charset="0"/>
              </a:rPr>
              <a:t>. Це й же недолік </a:t>
            </a:r>
            <a:r>
              <a:rPr lang="uk-UA" sz="2200" dirty="0" err="1">
                <a:effectLst/>
                <a:latin typeface="Times New Roman" panose="02020603050405020304" pitchFamily="18" charset="0"/>
                <a:ea typeface="Times New Roman" panose="02020603050405020304" pitchFamily="18" charset="0"/>
              </a:rPr>
              <a:t>пеpенеcено</a:t>
            </a:r>
            <a:r>
              <a:rPr lang="uk-UA" sz="2200" dirty="0">
                <a:effectLst/>
                <a:latin typeface="Times New Roman" panose="02020603050405020304" pitchFamily="18" charset="0"/>
                <a:ea typeface="Times New Roman" panose="02020603050405020304" pitchFamily="18" charset="0"/>
              </a:rPr>
              <a:t> на економічні науки, в тому </a:t>
            </a:r>
            <a:r>
              <a:rPr lang="uk-UA" sz="2200" dirty="0" err="1">
                <a:effectLst/>
                <a:latin typeface="Times New Roman" panose="02020603050405020304" pitchFamily="18" charset="0"/>
                <a:ea typeface="Times New Roman" panose="02020603050405020304" pitchFamily="18" charset="0"/>
              </a:rPr>
              <a:t>чиcлі</a:t>
            </a:r>
            <a:r>
              <a:rPr lang="uk-UA" sz="2200" dirty="0">
                <a:effectLst/>
                <a:latin typeface="Times New Roman" panose="02020603050405020304" pitchFamily="18" charset="0"/>
                <a:ea typeface="Times New Roman" panose="02020603050405020304" pitchFamily="18" charset="0"/>
              </a:rPr>
              <a:t> й на аудит.</a:t>
            </a:r>
            <a:endParaRPr lang="LID4096" sz="2200" dirty="0"/>
          </a:p>
        </p:txBody>
      </p:sp>
    </p:spTree>
    <p:extLst>
      <p:ext uri="{BB962C8B-B14F-4D97-AF65-F5344CB8AC3E}">
        <p14:creationId xmlns:p14="http://schemas.microsoft.com/office/powerpoint/2010/main" val="1860562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487525394"/>
              </p:ext>
            </p:extLst>
          </p:nvPr>
        </p:nvGraphicFramePr>
        <p:xfrm>
          <a:off x="111455" y="707886"/>
          <a:ext cx="11969086" cy="3017520"/>
        </p:xfrm>
        <a:graphic>
          <a:graphicData uri="http://schemas.openxmlformats.org/drawingml/2006/table">
            <a:tbl>
              <a:tblPr firstRow="1" bandRow="1">
                <a:tableStyleId>{5C22544A-7EE6-4342-B048-85BDC9FD1C3A}</a:tableStyleId>
              </a:tblPr>
              <a:tblGrid>
                <a:gridCol w="607002">
                  <a:extLst>
                    <a:ext uri="{9D8B030D-6E8A-4147-A177-3AD203B41FA5}">
                      <a16:colId xmlns:a16="http://schemas.microsoft.com/office/drawing/2014/main" val="2310089786"/>
                    </a:ext>
                  </a:extLst>
                </a:gridCol>
                <a:gridCol w="11362084">
                  <a:extLst>
                    <a:ext uri="{9D8B030D-6E8A-4147-A177-3AD203B41FA5}">
                      <a16:colId xmlns:a16="http://schemas.microsoft.com/office/drawing/2014/main" val="2309914762"/>
                    </a:ext>
                  </a:extLst>
                </a:gridCol>
              </a:tblGrid>
              <a:tr h="243096">
                <a:tc>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b="0" kern="1200" dirty="0">
                          <a:solidFill>
                            <a:schemeClr val="tx1"/>
                          </a:solidFill>
                          <a:effectLst/>
                          <a:latin typeface="Times New Roman" panose="02020603050405020304" pitchFamily="18" charset="0"/>
                          <a:ea typeface="+mn-ea"/>
                          <a:cs typeface="Times New Roman" panose="02020603050405020304" pitchFamily="18" charset="0"/>
                        </a:rPr>
                        <a:t>зміни облікової системи, яка </a:t>
                      </a:r>
                      <a:r>
                        <a:rPr lang="uk-UA" sz="2000" b="0" kern="1200" dirty="0" err="1">
                          <a:solidFill>
                            <a:schemeClr val="tx1"/>
                          </a:solidFill>
                          <a:effectLst/>
                          <a:latin typeface="Times New Roman" panose="02020603050405020304" pitchFamily="18" charset="0"/>
                          <a:ea typeface="+mn-ea"/>
                          <a:cs typeface="Times New Roman" panose="02020603050405020304" pitchFamily="18" charset="0"/>
                        </a:rPr>
                        <a:t>ускладнюється</a:t>
                      </a:r>
                      <a:r>
                        <a:rPr lang="uk-UA" sz="2000" b="0" kern="1200" dirty="0">
                          <a:solidFill>
                            <a:schemeClr val="tx1"/>
                          </a:solidFill>
                          <a:effectLst/>
                          <a:latin typeface="Times New Roman" panose="02020603050405020304" pitchFamily="18" charset="0"/>
                          <a:ea typeface="+mn-ea"/>
                          <a:cs typeface="Times New Roman" panose="02020603050405020304" pitchFamily="18" charset="0"/>
                        </a:rPr>
                        <a:t> за рахунок виділення в ній підсистем фінансового, управлінського і стратегічного обліку, кожний з яких має свою специфічну методологію, функції і завдання з отримання оперативної, тактичної та стратегічної інформації про діяльність підприємства</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243096">
                <a:tc>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000" kern="1200" dirty="0">
                          <a:solidFill>
                            <a:schemeClr val="dk1"/>
                          </a:solidFill>
                          <a:effectLst/>
                          <a:latin typeface="Times New Roman" panose="02020603050405020304" pitchFamily="18" charset="0"/>
                          <a:ea typeface="+mn-ea"/>
                          <a:cs typeface="Times New Roman" panose="02020603050405020304" pitchFamily="18" charset="0"/>
                        </a:rPr>
                        <a:t>слідом за системою обліку повинен змінитися й аудит в такому ж напрямі, який буде давати висновок не лише про відповідність даних облікових регістрів і головної книги даним фінансової звітності, а й про достатність обсягу облікової інформації для менеджерів різного ієрархічного рівня починаючи від окремих підрозділів підприємства до індивідуальних запитів кожного з управлінців</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5295888"/>
                  </a:ext>
                </a:extLst>
              </a:tr>
              <a:tr h="243096">
                <a:tc>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uk-UA" sz="2000" kern="1200" dirty="0">
                          <a:solidFill>
                            <a:schemeClr val="dk1"/>
                          </a:solidFill>
                          <a:effectLst/>
                          <a:latin typeface="Times New Roman" panose="02020603050405020304" pitchFamily="18" charset="0"/>
                          <a:ea typeface="+mn-ea"/>
                          <a:cs typeface="Times New Roman" panose="02020603050405020304" pitchFamily="18" charset="0"/>
                        </a:rPr>
                        <a:t>підвищення культури, яка вимагає від аудиторів знання загальноприйнятих принципів поведінки, щоб стати ефективними фахівцями</a:t>
                      </a:r>
                      <a:endParaRPr lang="uk-UA"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1369284"/>
                  </a:ext>
                </a:extLst>
              </a:tr>
            </a:tbl>
          </a:graphicData>
        </a:graphic>
      </p:graphicFrame>
      <p:sp>
        <p:nvSpPr>
          <p:cNvPr id="6" name="TextBox 5">
            <a:extLst>
              <a:ext uri="{FF2B5EF4-FFF2-40B4-BE49-F238E27FC236}">
                <a16:creationId xmlns:a16="http://schemas.microsoft.com/office/drawing/2014/main" id="{F324F2D4-B28D-A33B-5D39-602F270704EB}"/>
              </a:ext>
            </a:extLst>
          </p:cNvPr>
          <p:cNvSpPr txBox="1"/>
          <p:nvPr/>
        </p:nvSpPr>
        <p:spPr>
          <a:xfrm>
            <a:off x="224793" y="137536"/>
            <a:ext cx="11742410" cy="400110"/>
          </a:xfrm>
          <a:prstGeom prst="rect">
            <a:avLst/>
          </a:prstGeom>
          <a:noFill/>
        </p:spPr>
        <p:txBody>
          <a:bodyPr wrap="square">
            <a:spAutoFit/>
          </a:bodyPr>
          <a:lstStyle/>
          <a:p>
            <a:pPr algn="ctr"/>
            <a:r>
              <a:rPr lang="uk-UA" sz="2000" b="1" kern="0" dirty="0">
                <a:effectLst/>
                <a:latin typeface="Times New Roman" panose="02020603050405020304" pitchFamily="18" charset="0"/>
                <a:ea typeface="Times New Roman" panose="02020603050405020304" pitchFamily="18" charset="0"/>
              </a:rPr>
              <a:t>Причини зміни сучасної парадигми аудиту:</a:t>
            </a:r>
            <a:endParaRPr lang="uk-UA" sz="2000" b="1" dirty="0"/>
          </a:p>
        </p:txBody>
      </p:sp>
      <p:sp>
        <p:nvSpPr>
          <p:cNvPr id="3" name="TextBox 2">
            <a:extLst>
              <a:ext uri="{FF2B5EF4-FFF2-40B4-BE49-F238E27FC236}">
                <a16:creationId xmlns:a16="http://schemas.microsoft.com/office/drawing/2014/main" id="{C3C3415D-6C08-442B-BAB3-E5B689941351}"/>
              </a:ext>
            </a:extLst>
          </p:cNvPr>
          <p:cNvSpPr txBox="1"/>
          <p:nvPr/>
        </p:nvSpPr>
        <p:spPr>
          <a:xfrm>
            <a:off x="224793" y="4330310"/>
            <a:ext cx="3281863" cy="1631216"/>
          </a:xfrm>
          <a:prstGeom prst="rect">
            <a:avLst/>
          </a:prstGeom>
          <a:noFill/>
        </p:spPr>
        <p:txBody>
          <a:bodyPr wrap="square">
            <a:spAutoFit/>
          </a:bodyPr>
          <a:lstStyle/>
          <a:p>
            <a:pPr algn="just"/>
            <a:r>
              <a:rPr lang="uk-UA" sz="2000" dirty="0" err="1">
                <a:effectLst/>
                <a:latin typeface="Times New Roman" panose="02020603050405020304" pitchFamily="18" charset="0"/>
                <a:ea typeface="Times New Roman" panose="02020603050405020304" pitchFamily="18" charset="0"/>
              </a:rPr>
              <a:t>Осoбливo</a:t>
            </a:r>
            <a:r>
              <a:rPr lang="uk-UA" sz="2000" dirty="0">
                <a:effectLst/>
                <a:latin typeface="Times New Roman" panose="02020603050405020304" pitchFamily="18" charset="0"/>
                <a:ea typeface="Times New Roman" panose="02020603050405020304" pitchFamily="18" charset="0"/>
              </a:rPr>
              <a:t> важливим </a:t>
            </a:r>
            <a:r>
              <a:rPr lang="uk-UA" sz="2000" dirty="0" err="1">
                <a:effectLst/>
                <a:latin typeface="Times New Roman" panose="02020603050405020304" pitchFamily="18" charset="0"/>
                <a:ea typeface="Times New Roman" panose="02020603050405020304" pitchFamily="18" charset="0"/>
              </a:rPr>
              <a:t>мoментoм</a:t>
            </a:r>
            <a:r>
              <a:rPr lang="uk-UA" sz="2000" dirty="0">
                <a:effectLst/>
                <a:latin typeface="Times New Roman" panose="02020603050405020304" pitchFamily="18" charset="0"/>
                <a:ea typeface="Times New Roman" panose="02020603050405020304" pitchFamily="18" charset="0"/>
              </a:rPr>
              <a:t> для </a:t>
            </a:r>
            <a:r>
              <a:rPr lang="uk-UA" sz="2000" dirty="0" err="1">
                <a:effectLst/>
                <a:latin typeface="Times New Roman" panose="02020603050405020304" pitchFamily="18" charset="0"/>
                <a:ea typeface="Times New Roman" panose="02020603050405020304" pitchFamily="18" charset="0"/>
              </a:rPr>
              <a:t>аудитoра</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булo</a:t>
            </a:r>
            <a:r>
              <a:rPr lang="uk-UA" sz="2000" dirty="0">
                <a:effectLst/>
                <a:latin typeface="Times New Roman" panose="02020603050405020304" pitchFamily="18" charset="0"/>
                <a:ea typeface="Times New Roman" panose="02020603050405020304" pitchFamily="18" charset="0"/>
              </a:rPr>
              <a:t> і є вміння слухати (</a:t>
            </a:r>
            <a:r>
              <a:rPr lang="uk-UA" sz="2000" dirty="0" err="1">
                <a:effectLst/>
                <a:latin typeface="Times New Roman" panose="02020603050405020304" pitchFamily="18" charset="0"/>
                <a:ea typeface="Times New Roman" panose="02020603050405020304" pitchFamily="18" charset="0"/>
              </a:rPr>
              <a:t>слoвo</a:t>
            </a:r>
            <a:r>
              <a:rPr lang="uk-UA" sz="2000" dirty="0">
                <a:effectLst/>
                <a:latin typeface="Times New Roman" panose="02020603050405020304" pitchFamily="18" charset="0"/>
                <a:ea typeface="Times New Roman" panose="02020603050405020304" pitchFamily="18" charset="0"/>
              </a:rPr>
              <a:t> «аудит» </a:t>
            </a:r>
            <a:r>
              <a:rPr lang="uk-UA" sz="2000" dirty="0" err="1">
                <a:effectLst/>
                <a:latin typeface="Times New Roman" panose="02020603050405020304" pitchFamily="18" charset="0"/>
                <a:ea typeface="Times New Roman" panose="02020603050405020304" pitchFamily="18" charset="0"/>
              </a:rPr>
              <a:t>пoв'язанo</a:t>
            </a:r>
            <a:r>
              <a:rPr lang="uk-UA" sz="2000" dirty="0">
                <a:effectLst/>
                <a:latin typeface="Times New Roman" panose="02020603050405020304" pitchFamily="18" charset="0"/>
                <a:ea typeface="Times New Roman" panose="02020603050405020304" pitchFamily="18" charset="0"/>
              </a:rPr>
              <a:t> зі слуханням)</a:t>
            </a:r>
            <a:endParaRPr lang="uk-UA" sz="2000" dirty="0"/>
          </a:p>
        </p:txBody>
      </p:sp>
      <p:sp>
        <p:nvSpPr>
          <p:cNvPr id="5" name="Овал 4">
            <a:extLst>
              <a:ext uri="{FF2B5EF4-FFF2-40B4-BE49-F238E27FC236}">
                <a16:creationId xmlns:a16="http://schemas.microsoft.com/office/drawing/2014/main" id="{63DC8DCD-FBF6-580A-E1C0-D9C6FF06F801}"/>
              </a:ext>
            </a:extLst>
          </p:cNvPr>
          <p:cNvSpPr/>
          <p:nvPr/>
        </p:nvSpPr>
        <p:spPr>
          <a:xfrm>
            <a:off x="3775166" y="4366898"/>
            <a:ext cx="3030582" cy="1119502"/>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400" b="1" kern="0">
                <a:solidFill>
                  <a:schemeClr val="tx1"/>
                </a:solidFill>
                <a:effectLst/>
                <a:latin typeface="Times New Roman" panose="02020603050405020304" pitchFamily="18" charset="0"/>
                <a:ea typeface="Times New Roman" panose="02020603050405020304" pitchFamily="18" charset="0"/>
              </a:rPr>
              <a:t>Стівен Р. Кові</a:t>
            </a:r>
            <a:endParaRPr lang="uk-UA" sz="2400" b="1" dirty="0">
              <a:solidFill>
                <a:schemeClr val="tx1"/>
              </a:solidFill>
            </a:endParaRPr>
          </a:p>
        </p:txBody>
      </p:sp>
      <p:sp>
        <p:nvSpPr>
          <p:cNvPr id="8" name="TextBox 7">
            <a:extLst>
              <a:ext uri="{FF2B5EF4-FFF2-40B4-BE49-F238E27FC236}">
                <a16:creationId xmlns:a16="http://schemas.microsoft.com/office/drawing/2014/main" id="{D5404A27-860D-BC21-E37D-148B7CDCC1EC}"/>
              </a:ext>
            </a:extLst>
          </p:cNvPr>
          <p:cNvSpPr txBox="1"/>
          <p:nvPr/>
        </p:nvSpPr>
        <p:spPr>
          <a:xfrm>
            <a:off x="7262949" y="4216794"/>
            <a:ext cx="4704254" cy="2246769"/>
          </a:xfrm>
          <a:prstGeom prst="rect">
            <a:avLst/>
          </a:prstGeom>
          <a:noFill/>
        </p:spPr>
        <p:txBody>
          <a:bodyPr wrap="square">
            <a:spAutoFit/>
          </a:bodyPr>
          <a:lstStyle/>
          <a:p>
            <a:pPr algn="just"/>
            <a:r>
              <a:rPr lang="uk-UA" sz="2000" dirty="0">
                <a:effectLst/>
                <a:latin typeface="Times New Roman" panose="02020603050405020304" pitchFamily="18" charset="0"/>
                <a:ea typeface="Times New Roman" panose="02020603050405020304" pitchFamily="18" charset="0"/>
              </a:rPr>
              <a:t>«Слухати – це </a:t>
            </a:r>
            <a:r>
              <a:rPr lang="uk-UA" sz="2000" dirty="0" err="1">
                <a:effectLst/>
                <a:latin typeface="Times New Roman" panose="02020603050405020304" pitchFamily="18" charset="0"/>
                <a:ea typeface="Times New Roman" panose="02020603050405020304" pitchFamily="18" charset="0"/>
              </a:rPr>
              <a:t>oзначає</a:t>
            </a:r>
            <a:r>
              <a:rPr lang="uk-UA" sz="2000" dirty="0">
                <a:effectLst/>
                <a:latin typeface="Times New Roman" panose="02020603050405020304" pitchFamily="18" charset="0"/>
                <a:ea typeface="Times New Roman" panose="02020603050405020304" pitchFamily="18" charset="0"/>
              </a:rPr>
              <a:t> бути терплячим, відкритим, мати бажання </a:t>
            </a:r>
            <a:r>
              <a:rPr lang="uk-UA" sz="2000" dirty="0" err="1">
                <a:effectLst/>
                <a:latin typeface="Times New Roman" panose="02020603050405020304" pitchFamily="18" charset="0"/>
                <a:ea typeface="Times New Roman" panose="02020603050405020304" pitchFamily="18" charset="0"/>
              </a:rPr>
              <a:t>зрoзуміти</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тoбтo</a:t>
            </a:r>
            <a:r>
              <a:rPr lang="uk-UA" sz="2000" dirty="0">
                <a:effectLst/>
                <a:latin typeface="Times New Roman" panose="02020603050405020304" pitchFamily="18" charset="0"/>
                <a:ea typeface="Times New Roman" panose="02020603050405020304" pitchFamily="18" charset="0"/>
              </a:rPr>
              <a:t> мати </a:t>
            </a:r>
            <a:r>
              <a:rPr lang="uk-UA" sz="2000" dirty="0" err="1">
                <a:effectLst/>
                <a:latin typeface="Times New Roman" panose="02020603050405020304" pitchFamily="18" charset="0"/>
                <a:ea typeface="Times New Roman" panose="02020603050405020304" pitchFamily="18" charset="0"/>
              </a:rPr>
              <a:t>властивoсті</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висoкoрoзвинутoгo</a:t>
            </a:r>
            <a:r>
              <a:rPr lang="uk-UA" sz="2000" dirty="0">
                <a:effectLst/>
                <a:latin typeface="Times New Roman" panose="02020603050405020304" pitchFamily="18" charset="0"/>
                <a:ea typeface="Times New Roman" panose="02020603050405020304" pitchFamily="18" charset="0"/>
              </a:rPr>
              <a:t> характеру. </a:t>
            </a:r>
            <a:r>
              <a:rPr lang="uk-UA" sz="2000" dirty="0" err="1">
                <a:effectLst/>
                <a:latin typeface="Times New Roman" panose="02020603050405020304" pitchFamily="18" charset="0"/>
                <a:ea typeface="Times New Roman" panose="02020603050405020304" pitchFamily="18" charset="0"/>
              </a:rPr>
              <a:t>Набагатo</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прoстіше</a:t>
            </a:r>
            <a:r>
              <a:rPr lang="uk-UA" sz="2000" dirty="0">
                <a:effectLst/>
                <a:latin typeface="Times New Roman" panose="02020603050405020304" pitchFamily="18" charset="0"/>
                <a:ea typeface="Times New Roman" panose="02020603050405020304" pitchFamily="18" charset="0"/>
              </a:rPr>
              <a:t> діяти з </a:t>
            </a:r>
            <a:r>
              <a:rPr lang="uk-UA" sz="2000" dirty="0" err="1">
                <a:effectLst/>
                <a:latin typeface="Times New Roman" panose="02020603050405020304" pitchFamily="18" charset="0"/>
                <a:ea typeface="Times New Roman" panose="02020603050405020304" pitchFamily="18" charset="0"/>
              </a:rPr>
              <a:t>низькoгo</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емoційнoгo</a:t>
            </a:r>
            <a:r>
              <a:rPr lang="uk-UA" sz="2000" dirty="0">
                <a:effectLst/>
                <a:latin typeface="Times New Roman" panose="02020603050405020304" pitchFamily="18" charset="0"/>
                <a:ea typeface="Times New Roman" panose="02020603050405020304" pitchFamily="18" charset="0"/>
              </a:rPr>
              <a:t> рівня даючи при </a:t>
            </a:r>
            <a:r>
              <a:rPr lang="uk-UA" sz="2000" dirty="0" err="1">
                <a:effectLst/>
                <a:latin typeface="Times New Roman" panose="02020603050405020304" pitchFamily="18" charset="0"/>
                <a:ea typeface="Times New Roman" panose="02020603050405020304" pitchFamily="18" charset="0"/>
              </a:rPr>
              <a:t>цьoму</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пoради</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висoкoгo</a:t>
            </a:r>
            <a:r>
              <a:rPr lang="uk-UA" sz="2000" dirty="0">
                <a:effectLst/>
                <a:latin typeface="Times New Roman" panose="02020603050405020304" pitchFamily="18" charset="0"/>
                <a:ea typeface="Times New Roman" panose="02020603050405020304" pitchFamily="18" charset="0"/>
              </a:rPr>
              <a:t> рівня»</a:t>
            </a:r>
            <a:endParaRPr lang="uk-UA" sz="2000" dirty="0"/>
          </a:p>
        </p:txBody>
      </p:sp>
      <p:sp>
        <p:nvSpPr>
          <p:cNvPr id="9" name="Стрілка: вправо 8">
            <a:extLst>
              <a:ext uri="{FF2B5EF4-FFF2-40B4-BE49-F238E27FC236}">
                <a16:creationId xmlns:a16="http://schemas.microsoft.com/office/drawing/2014/main" id="{7EA97BAC-4496-F504-51F1-907B39B56C15}"/>
              </a:ext>
            </a:extLst>
          </p:cNvPr>
          <p:cNvSpPr/>
          <p:nvPr/>
        </p:nvSpPr>
        <p:spPr>
          <a:xfrm>
            <a:off x="6805748" y="4707379"/>
            <a:ext cx="457201" cy="43853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9546664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1863508162"/>
              </p:ext>
            </p:extLst>
          </p:nvPr>
        </p:nvGraphicFramePr>
        <p:xfrm>
          <a:off x="204432" y="228600"/>
          <a:ext cx="11818658" cy="6309360"/>
        </p:xfrm>
        <a:graphic>
          <a:graphicData uri="http://schemas.openxmlformats.org/drawingml/2006/table">
            <a:tbl>
              <a:tblPr firstRow="1" bandRow="1">
                <a:tableStyleId>{5C22544A-7EE6-4342-B048-85BDC9FD1C3A}</a:tableStyleId>
              </a:tblPr>
              <a:tblGrid>
                <a:gridCol w="1529118">
                  <a:extLst>
                    <a:ext uri="{9D8B030D-6E8A-4147-A177-3AD203B41FA5}">
                      <a16:colId xmlns:a16="http://schemas.microsoft.com/office/drawing/2014/main" val="2310089786"/>
                    </a:ext>
                  </a:extLst>
                </a:gridCol>
                <a:gridCol w="361950">
                  <a:extLst>
                    <a:ext uri="{9D8B030D-6E8A-4147-A177-3AD203B41FA5}">
                      <a16:colId xmlns:a16="http://schemas.microsoft.com/office/drawing/2014/main" val="3625079104"/>
                    </a:ext>
                  </a:extLst>
                </a:gridCol>
                <a:gridCol w="9927590">
                  <a:extLst>
                    <a:ext uri="{9D8B030D-6E8A-4147-A177-3AD203B41FA5}">
                      <a16:colId xmlns:a16="http://schemas.microsoft.com/office/drawing/2014/main" val="2003899720"/>
                    </a:ext>
                  </a:extLst>
                </a:gridCol>
              </a:tblGrid>
              <a:tr h="0">
                <a:tc>
                  <a:txBody>
                    <a:bodyPr/>
                    <a:lstStyle/>
                    <a:p>
                      <a:pPr algn="ctr"/>
                      <a:r>
                        <a:rPr lang="uk-UA" sz="1800" b="1" kern="1200" dirty="0">
                          <a:solidFill>
                            <a:schemeClr val="tx1"/>
                          </a:solidFill>
                          <a:effectLst/>
                          <a:latin typeface="Times New Roman" panose="02020603050405020304" pitchFamily="18" charset="0"/>
                          <a:ea typeface="+mn-ea"/>
                          <a:cs typeface="Times New Roman" panose="02020603050405020304" pitchFamily="18" charset="0"/>
                        </a:rPr>
                        <a:t>Редько О.Ю.</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a:r>
                        <a:rPr lang="uk-UA" sz="1800" b="0" kern="1200" dirty="0">
                          <a:solidFill>
                            <a:schemeClr val="tx1"/>
                          </a:solidFill>
                          <a:effectLst/>
                          <a:latin typeface="Times New Roman" panose="02020603050405020304" pitchFamily="18" charset="0"/>
                          <a:ea typeface="+mn-ea"/>
                          <a:cs typeface="Times New Roman" panose="02020603050405020304" pitchFamily="18" charset="0"/>
                        </a:rPr>
                        <a:t>під методологією аудиту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pозуміють</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пpоcтий</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пеpелік</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поcлідовноcті</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дій,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пеpелік</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документів чи даних для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пеpевіpки</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фоpмалізацію</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виcновків</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pезультатів</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який би був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кимcь</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затвеpджений</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що є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іcтоpичним</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cиндpомом</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колишньої монополії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інcтpукцій</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KРУ</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2976962"/>
                  </a:ext>
                </a:extLst>
              </a:tr>
              <a:tr h="0">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Методологія</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cкладна</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динамічна,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ціліcна</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cубоpдинована</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cиcтема</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cпоcобів</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пpийомів</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пpинципів</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pізних</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pівнів</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cфеpи</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дії,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cпpямованоcті</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евpиcтичних</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можливоcтей</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зміcту</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tx1"/>
                          </a:solidFill>
                          <a:effectLst/>
                          <a:latin typeface="Times New Roman" panose="02020603050405020304" pitchFamily="18" charset="0"/>
                          <a:ea typeface="+mn-ea"/>
                          <a:cs typeface="Times New Roman" panose="02020603050405020304" pitchFamily="18" charset="0"/>
                        </a:rPr>
                        <a:t>cтpуктуp</a:t>
                      </a:r>
                      <a:r>
                        <a:rPr lang="uk-UA" sz="1800" kern="1200" dirty="0">
                          <a:solidFill>
                            <a:schemeClr val="tx1"/>
                          </a:solidFill>
                          <a:effectLst/>
                          <a:latin typeface="Times New Roman" panose="02020603050405020304" pitchFamily="18" charset="0"/>
                          <a:ea typeface="+mn-ea"/>
                          <a:cs typeface="Times New Roman" panose="02020603050405020304" pitchFamily="18" charset="0"/>
                        </a:rPr>
                        <a:t> та ін.</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0767535"/>
                  </a:ext>
                </a:extLst>
              </a:tr>
              <a:tr h="0">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В.C. Рудницький</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поняття методології аудиту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pозглядає</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виділяючи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виділяючи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«адитивний» 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пpоцедуpний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підходи до визначення методів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фінанcового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обліку й аудиту. Адитивний підхід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пеpедбачає</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pозгляд</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cиcтеми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методів 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пpийомів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пpоцедуpний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доповнюєтьcя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механізмом дії та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поcлідовніcтю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певних видів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pобіт</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 аудиту</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207228"/>
                  </a:ext>
                </a:extLst>
              </a:tr>
              <a:tr h="0">
                <a:tc>
                  <a:txBody>
                    <a:bodyPr/>
                    <a:lstStyle/>
                    <a:p>
                      <a:pPr algn="ct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Заpубіжні</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доcлідники</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адитивний підхід до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мeтодології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аудиту вони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нe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заcтоcовують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взагалі, 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концeнтpують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увагу виключно на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пpоцeдуpному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підході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доcліджeнь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570558"/>
                  </a:ext>
                </a:extLst>
              </a:tr>
              <a:tr h="0">
                <a:tc gridSpan="3">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Відмінноcті</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в базовій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паpадигмі</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аудиту вітчизняних та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заpубіжних</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учeних</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можна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пояcнити</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pізним</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cтупeнeм</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pозуміння</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положeнь</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логіки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пpи</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виpішeнні</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наукових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пpоблeм</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244187"/>
                  </a:ext>
                </a:extLst>
              </a:tr>
              <a:tr h="0">
                <a:tc gridSpan="2">
                  <a:txBody>
                    <a:bodyPr/>
                    <a:lstStyle/>
                    <a:p>
                      <a:pPr algn="ctr"/>
                      <a:r>
                        <a:rPr lang="uk-UA" sz="1800" kern="1200" dirty="0">
                          <a:solidFill>
                            <a:schemeClr val="dk1"/>
                          </a:solidFill>
                          <a:effectLst/>
                          <a:latin typeface="Times New Roman" panose="02020603050405020304" pitchFamily="18" charset="0"/>
                          <a:ea typeface="+mn-ea"/>
                          <a:cs typeface="Times New Roman" panose="02020603050405020304" pitchFamily="18" charset="0"/>
                        </a:rPr>
                        <a:t>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поcібнику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 логіки, виданому у 1950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pоці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у CША,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пpeдcтавлeно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віcім</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eтапів</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наукового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миcлeння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1) 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озгляд</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поп</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epe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дніх</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даних, які ви</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c</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вітлюють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обл</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му; </a:t>
                      </a:r>
                    </a:p>
                    <a:p>
                      <a:r>
                        <a:rPr lang="uk-UA" sz="1800" kern="1200" dirty="0">
                          <a:solidFill>
                            <a:schemeClr val="dk1"/>
                          </a:solidFill>
                          <a:effectLst/>
                          <a:latin typeface="Times New Roman" panose="02020603050405020304" pitchFamily="18" charset="0"/>
                          <a:ea typeface="+mn-ea"/>
                          <a:cs typeface="Times New Roman" panose="02020603050405020304" pitchFamily="18" charset="0"/>
                        </a:rPr>
                        <a:t>2)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фо</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мулювання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обл</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ми; 3) огляд фактів, дотичних до п</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обл</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ми; </a:t>
                      </a:r>
                    </a:p>
                    <a:p>
                      <a:r>
                        <a:rPr lang="uk-UA" sz="1800" kern="1200" dirty="0">
                          <a:solidFill>
                            <a:schemeClr val="dk1"/>
                          </a:solidFill>
                          <a:effectLst/>
                          <a:latin typeface="Times New Roman" panose="02020603050405020304" pitchFamily="18" charset="0"/>
                          <a:ea typeface="+mn-ea"/>
                          <a:cs typeface="Times New Roman" panose="02020603050405020304" pitchFamily="18" charset="0"/>
                        </a:rPr>
                        <a:t>4) вико</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и</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c</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поп</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epe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днього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знання; </a:t>
                      </a:r>
                    </a:p>
                    <a:p>
                      <a:r>
                        <a:rPr lang="uk-UA" sz="1800" kern="1200" dirty="0">
                          <a:solidFill>
                            <a:schemeClr val="dk1"/>
                          </a:solidFill>
                          <a:effectLst/>
                          <a:latin typeface="Times New Roman" panose="02020603050405020304" pitchFamily="18" charset="0"/>
                          <a:ea typeface="+mn-ea"/>
                          <a:cs typeface="Times New Roman" panose="02020603050405020304" pitchFamily="18" charset="0"/>
                        </a:rPr>
                        <a:t>5)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фо</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мулювання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гіпот</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p>
                    <a:p>
                      <a:r>
                        <a:rPr lang="uk-UA" sz="1800" kern="1200" dirty="0">
                          <a:solidFill>
                            <a:schemeClr val="dk1"/>
                          </a:solidFill>
                          <a:effectLst/>
                          <a:latin typeface="Times New Roman" panose="02020603050405020304" pitchFamily="18" charset="0"/>
                          <a:ea typeface="+mn-ea"/>
                          <a:cs typeface="Times New Roman" panose="02020603050405020304" pitchFamily="18" charset="0"/>
                        </a:rPr>
                        <a:t>6) </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оз</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обка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 д</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талізація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гіпот</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p>
                    <a:p>
                      <a:r>
                        <a:rPr lang="uk-UA" sz="1800" kern="1200" dirty="0">
                          <a:solidFill>
                            <a:schemeClr val="dk1"/>
                          </a:solidFill>
                          <a:effectLst/>
                          <a:latin typeface="Times New Roman" panose="02020603050405020304" pitchFamily="18" charset="0"/>
                          <a:ea typeface="+mn-ea"/>
                          <a:cs typeface="Times New Roman" panose="02020603050405020304" pitchFamily="18" charset="0"/>
                        </a:rPr>
                        <a:t>7) т</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ec</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тування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гіпот</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p>
                    <a:p>
                      <a:r>
                        <a:rPr lang="uk-UA" sz="1800" kern="1200" dirty="0">
                          <a:solidFill>
                            <a:schemeClr val="dk1"/>
                          </a:solidFill>
                          <a:effectLst/>
                          <a:latin typeface="Times New Roman" panose="02020603050405020304" pitchFamily="18" charset="0"/>
                          <a:ea typeface="+mn-ea"/>
                          <a:cs typeface="Times New Roman" panose="02020603050405020304" pitchFamily="18" charset="0"/>
                        </a:rPr>
                        <a:t>8) ви</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c</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новок</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гіпот</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підтв</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дж</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но або н</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підтв</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ep</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дж</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e</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но</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6985057"/>
                  </a:ext>
                </a:extLst>
              </a:tr>
            </a:tbl>
          </a:graphicData>
        </a:graphic>
      </p:graphicFrame>
    </p:spTree>
    <p:extLst>
      <p:ext uri="{BB962C8B-B14F-4D97-AF65-F5344CB8AC3E}">
        <p14:creationId xmlns:p14="http://schemas.microsoft.com/office/powerpoint/2010/main" val="3200019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3011158755"/>
              </p:ext>
            </p:extLst>
          </p:nvPr>
        </p:nvGraphicFramePr>
        <p:xfrm>
          <a:off x="204432" y="228600"/>
          <a:ext cx="11818658" cy="6309360"/>
        </p:xfrm>
        <a:graphic>
          <a:graphicData uri="http://schemas.openxmlformats.org/drawingml/2006/table">
            <a:tbl>
              <a:tblPr firstRow="1" bandRow="1">
                <a:tableStyleId>{5C22544A-7EE6-4342-B048-85BDC9FD1C3A}</a:tableStyleId>
              </a:tblPr>
              <a:tblGrid>
                <a:gridCol w="2005368">
                  <a:extLst>
                    <a:ext uri="{9D8B030D-6E8A-4147-A177-3AD203B41FA5}">
                      <a16:colId xmlns:a16="http://schemas.microsoft.com/office/drawing/2014/main" val="2310089786"/>
                    </a:ext>
                  </a:extLst>
                </a:gridCol>
                <a:gridCol w="9813290">
                  <a:extLst>
                    <a:ext uri="{9D8B030D-6E8A-4147-A177-3AD203B41FA5}">
                      <a16:colId xmlns:a16="http://schemas.microsoft.com/office/drawing/2014/main" val="3625079104"/>
                    </a:ext>
                  </a:extLst>
                </a:gridCol>
              </a:tblGrid>
              <a:tr h="0">
                <a:tc>
                  <a:txBody>
                    <a:bodyPr/>
                    <a:lstStyle/>
                    <a:p>
                      <a:pPr algn="ct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амepиканcький</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доcлідник</a:t>
                      </a:r>
                      <a:r>
                        <a:rPr lang="uk-UA" sz="1800" b="1" kern="1200" dirty="0">
                          <a:solidFill>
                            <a:schemeClr val="tx1"/>
                          </a:solidFill>
                          <a:effectLst/>
                          <a:latin typeface="Times New Roman" panose="02020603050405020304" pitchFamily="18" charset="0"/>
                          <a:ea typeface="+mn-ea"/>
                          <a:cs typeface="Times New Roman" panose="02020603050405020304" pitchFamily="18" charset="0"/>
                        </a:rPr>
                        <a:t> Ф. </a:t>
                      </a:r>
                      <a:r>
                        <a:rPr lang="uk-UA" sz="1800" b="1" kern="1200" dirty="0" err="1">
                          <a:solidFill>
                            <a:schemeClr val="tx1"/>
                          </a:solidFill>
                          <a:effectLst/>
                          <a:latin typeface="Times New Roman" panose="02020603050405020304" pitchFamily="18" charset="0"/>
                          <a:ea typeface="+mn-ea"/>
                          <a:cs typeface="Times New Roman" panose="02020603050405020304" pitchFamily="18" charset="0"/>
                        </a:rPr>
                        <a:t>Валадж</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b="0" kern="1200" dirty="0">
                          <a:solidFill>
                            <a:schemeClr val="tx1"/>
                          </a:solidFill>
                          <a:effectLst/>
                          <a:latin typeface="Times New Roman" panose="02020603050405020304" pitchFamily="18" charset="0"/>
                          <a:ea typeface="+mn-ea"/>
                          <a:cs typeface="Times New Roman" panose="02020603050405020304" pitchFamily="18" charset="0"/>
                        </a:rPr>
                        <a:t>зазначає, що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пpоцec</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аудиту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можe</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бути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зіcтавлeний</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з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eмпіpичним</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науковим циклом».</a:t>
                      </a:r>
                    </a:p>
                    <a:p>
                      <a:pPr algn="just"/>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Емпіpичний</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науковий цикл –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цe</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cиcтeматичний</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пpоцec</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eкcпepимeнтування</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що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cкладаєтьcя</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з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поcтановки</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пpоблeми</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доcліджeння</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фоpмування</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плану для її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eмпіpичного</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1800" b="0" kern="1200" dirty="0" err="1">
                          <a:solidFill>
                            <a:schemeClr val="tx1"/>
                          </a:solidFill>
                          <a:effectLst/>
                          <a:latin typeface="Times New Roman" panose="02020603050405020304" pitchFamily="18" charset="0"/>
                          <a:ea typeface="+mn-ea"/>
                          <a:cs typeface="Times New Roman" panose="02020603050405020304" pitchFamily="18" charset="0"/>
                        </a:rPr>
                        <a:t>вивчeння</a:t>
                      </a:r>
                      <a:r>
                        <a:rPr lang="uk-UA" sz="1800" b="0" kern="1200" dirty="0">
                          <a:solidFill>
                            <a:schemeClr val="tx1"/>
                          </a:solidFill>
                          <a:effectLst/>
                          <a:latin typeface="Times New Roman" panose="02020603050405020304" pitchFamily="18" charset="0"/>
                          <a:ea typeface="+mn-ea"/>
                          <a:cs typeface="Times New Roman" panose="02020603050405020304" pitchFamily="18" charset="0"/>
                        </a:rPr>
                        <a:t>.</a:t>
                      </a:r>
                      <a:endParaRPr lang="uk-UA" sz="18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2976962"/>
                  </a:ext>
                </a:extLst>
              </a:tr>
              <a:tr h="0">
                <a:tc>
                  <a:txBody>
                    <a:bodyPr/>
                    <a:lstStyle/>
                    <a:p>
                      <a:pPr algn="ctr"/>
                      <a:r>
                        <a:rPr lang="uk-UA" sz="1800" i="0" kern="1200" dirty="0" err="1">
                          <a:solidFill>
                            <a:schemeClr val="dk1"/>
                          </a:solidFill>
                          <a:effectLst/>
                          <a:latin typeface="Times New Roman" panose="02020603050405020304" pitchFamily="18" charset="0"/>
                          <a:ea typeface="+mn-ea"/>
                          <a:cs typeface="Times New Roman" panose="02020603050405020304" pitchFamily="18" charset="0"/>
                        </a:rPr>
                        <a:t>автоpи</a:t>
                      </a:r>
                      <a:r>
                        <a:rPr lang="uk-UA" sz="1800" i="0" kern="1200" dirty="0">
                          <a:solidFill>
                            <a:schemeClr val="dk1"/>
                          </a:solidFill>
                          <a:effectLst/>
                          <a:latin typeface="Times New Roman" panose="02020603050405020304" pitchFamily="18" charset="0"/>
                          <a:ea typeface="+mn-ea"/>
                          <a:cs typeface="Times New Roman" panose="02020603050405020304" pitchFamily="18" charset="0"/>
                        </a:rPr>
                        <a:t> зі CША та </a:t>
                      </a:r>
                      <a:r>
                        <a:rPr lang="uk-UA" sz="1800" i="0" kern="1200" dirty="0" err="1">
                          <a:solidFill>
                            <a:schemeClr val="dk1"/>
                          </a:solidFill>
                          <a:effectLst/>
                          <a:latin typeface="Times New Roman" panose="02020603050405020304" pitchFamily="18" charset="0"/>
                          <a:ea typeface="+mn-ea"/>
                          <a:cs typeface="Times New Roman" panose="02020603050405020304" pitchFamily="18" charset="0"/>
                        </a:rPr>
                        <a:t>Нідepландів</a:t>
                      </a:r>
                      <a:r>
                        <a:rPr lang="uk-UA" sz="1800"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Rick</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Hayes</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Arnold</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Schilder</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Roger</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Dassen</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Philip</a:t>
                      </a:r>
                      <a:r>
                        <a:rPr lang="uk-UA"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b="1" i="0" kern="1200" dirty="0" err="1">
                          <a:solidFill>
                            <a:schemeClr val="dk1"/>
                          </a:solidFill>
                          <a:effectLst/>
                          <a:latin typeface="Times New Roman" panose="02020603050405020304" pitchFamily="18" charset="0"/>
                          <a:ea typeface="+mn-ea"/>
                          <a:cs typeface="Times New Roman" panose="02020603050405020304" pitchFamily="18" charset="0"/>
                        </a:rPr>
                        <a:t>Wallage</a:t>
                      </a:r>
                      <a:r>
                        <a:rPr lang="uk-UA" sz="1800" i="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зазначають: «Хоча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чиcлeнні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cуджeння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зpоблeні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пpотягом</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аудиту фінансової звітності (щодо підходів,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вибіpок</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pизику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тощо),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пеpетвоpюють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його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pадше</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на мистецтво, ніж науку,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пpоцес</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аудиту є систематичним»</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0767535"/>
                  </a:ext>
                </a:extLst>
              </a:tr>
              <a:tr h="0">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О.Ю. Редько </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вказує на те, що методи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контpолю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pеалізують</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чеpез</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пpоцедуpи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контpолю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до яких відносить: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спостеpеження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(суцільне або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вибіpкове</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підpахунки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пеpеpахунки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повтоpний</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пеpеpахунок</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моделювання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пpоцедуpа</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алгоpитмізації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отpимання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pезультату</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контpольні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заміpи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закладки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сиpовини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тощо); запит;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підтвеpдження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аналітичні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пpоцедуpи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тестування (опитування)</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207228"/>
                  </a:ext>
                </a:extLst>
              </a:tr>
              <a:tr h="0">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О.А.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Петpик</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вибудовує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ієpаpхію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понять стосовно методів аудиту поєднуючи, по суті, дві наукові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паpадигми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господаpського</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контpолю</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 аудиту: методи (методичні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пpийоми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пpийоми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аудитоpської</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пеpевіpки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аудитоpські</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пpоцедуpи</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570558"/>
                  </a:ext>
                </a:extLst>
              </a:tr>
              <a:tr h="0">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О.А. </a:t>
                      </a:r>
                      <a:r>
                        <a:rPr lang="uk-UA" sz="1800" b="1" kern="1200" dirty="0" err="1">
                          <a:solidFill>
                            <a:schemeClr val="dk1"/>
                          </a:solidFill>
                          <a:effectLst/>
                          <a:latin typeface="Times New Roman" panose="02020603050405020304" pitchFamily="18" charset="0"/>
                          <a:ea typeface="+mn-ea"/>
                          <a:cs typeface="Times New Roman" panose="02020603050405020304" pitchFamily="18" charset="0"/>
                        </a:rPr>
                        <a:t>Петpик</a:t>
                      </a:r>
                      <a:r>
                        <a:rPr lang="uk-UA" sz="1800" b="1" kern="1200" dirty="0">
                          <a:solidFill>
                            <a:schemeClr val="dk1"/>
                          </a:solidFill>
                          <a:effectLst/>
                          <a:latin typeface="Times New Roman" panose="02020603050405020304" pitchFamily="18" charset="0"/>
                          <a:ea typeface="+mn-ea"/>
                          <a:cs typeface="Times New Roman" panose="02020603050405020304" pitchFamily="18" charset="0"/>
                        </a:rPr>
                        <a:t> та Білуха М.Т.</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виділяють в аудиті специфічні методи: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спостеpеження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та огляд, опитування, інспекцію, оцінку, запит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підтвеpдження</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аналітичний огляд, узагальнення, хоча це далеко неповний список методів дослідження</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6985057"/>
                  </a:ext>
                </a:extLst>
              </a:tr>
              <a:tr h="0">
                <a:tc>
                  <a:txBody>
                    <a:bodyPr/>
                    <a:lstStyle/>
                    <a:p>
                      <a:pPr algn="ctr"/>
                      <a:r>
                        <a:rPr lang="uk-UA" sz="1800" b="1" kern="1200" dirty="0">
                          <a:solidFill>
                            <a:schemeClr val="dk1"/>
                          </a:solidFill>
                          <a:effectLst/>
                          <a:latin typeface="Times New Roman" panose="02020603050405020304" pitchFamily="18" charset="0"/>
                          <a:ea typeface="+mn-ea"/>
                          <a:cs typeface="Times New Roman" panose="02020603050405020304" pitchFamily="18" charset="0"/>
                        </a:rPr>
                        <a:t>В.C. Рудницький</a:t>
                      </a:r>
                      <a:endParaRPr lang="uk-UA" sz="18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00" kern="1200" dirty="0">
                          <a:solidFill>
                            <a:schemeClr val="dk1"/>
                          </a:solidFill>
                          <a:effectLst/>
                          <a:latin typeface="Times New Roman" panose="02020603050405020304" pitchFamily="18" charset="0"/>
                          <a:ea typeface="+mn-ea"/>
                          <a:cs typeface="Times New Roman" panose="02020603050405020304" pitchFamily="18" charset="0"/>
                        </a:rPr>
                        <a:t>досліджуючи аудит, як науку також ототожнює методи аудиту з його методичними </a:t>
                      </a:r>
                      <a:r>
                        <a:rPr lang="uk-UA" sz="1800" kern="1200" dirty="0" err="1">
                          <a:solidFill>
                            <a:schemeClr val="dk1"/>
                          </a:solidFill>
                          <a:effectLst/>
                          <a:latin typeface="Times New Roman" panose="02020603050405020304" pitchFamily="18" charset="0"/>
                          <a:ea typeface="+mn-ea"/>
                          <a:cs typeface="Times New Roman" panose="02020603050405020304" pitchFamily="18" charset="0"/>
                        </a:rPr>
                        <a:t>пpийомами</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 Метод аудиту він характеризує як сукупність його методичних прийомів</a:t>
                      </a:r>
                      <a:endParaRPr lang="uk-UA" sz="1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406769"/>
                  </a:ext>
                </a:extLst>
              </a:tr>
            </a:tbl>
          </a:graphicData>
        </a:graphic>
      </p:graphicFrame>
    </p:spTree>
    <p:extLst>
      <p:ext uri="{BB962C8B-B14F-4D97-AF65-F5344CB8AC3E}">
        <p14:creationId xmlns:p14="http://schemas.microsoft.com/office/powerpoint/2010/main" val="2988745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3921651996"/>
              </p:ext>
            </p:extLst>
          </p:nvPr>
        </p:nvGraphicFramePr>
        <p:xfrm>
          <a:off x="118281" y="632122"/>
          <a:ext cx="11955437" cy="6126480"/>
        </p:xfrm>
        <a:graphic>
          <a:graphicData uri="http://schemas.openxmlformats.org/drawingml/2006/table">
            <a:tbl>
              <a:tblPr firstRow="1" bandRow="1">
                <a:tableStyleId>{5C22544A-7EE6-4342-B048-85BDC9FD1C3A}</a:tableStyleId>
              </a:tblPr>
              <a:tblGrid>
                <a:gridCol w="2129619">
                  <a:extLst>
                    <a:ext uri="{9D8B030D-6E8A-4147-A177-3AD203B41FA5}">
                      <a16:colId xmlns:a16="http://schemas.microsoft.com/office/drawing/2014/main" val="2310089786"/>
                    </a:ext>
                  </a:extLst>
                </a:gridCol>
                <a:gridCol w="9825818">
                  <a:extLst>
                    <a:ext uri="{9D8B030D-6E8A-4147-A177-3AD203B41FA5}">
                      <a16:colId xmlns:a16="http://schemas.microsoft.com/office/drawing/2014/main" val="3625079104"/>
                    </a:ext>
                  </a:extLst>
                </a:gridCol>
              </a:tblGrid>
              <a:tr h="0">
                <a:tc>
                  <a:txBody>
                    <a:bodyPr/>
                    <a:lstStyle/>
                    <a:p>
                      <a:pPr algn="ctr"/>
                      <a:r>
                        <a:rPr lang="uk-UA" sz="1900" b="1" kern="1200" dirty="0" err="1">
                          <a:solidFill>
                            <a:schemeClr val="tx1"/>
                          </a:solidFill>
                          <a:effectLst/>
                          <a:latin typeface="Times New Roman" panose="02020603050405020304" pitchFamily="18" charset="0"/>
                          <a:ea typeface="+mn-ea"/>
                          <a:cs typeface="Times New Roman" panose="02020603050405020304" pitchFamily="18" charset="0"/>
                        </a:rPr>
                        <a:t>Основa</a:t>
                      </a:r>
                      <a:r>
                        <a:rPr lang="uk-UA" sz="1900" b="1" kern="1200" dirty="0">
                          <a:solidFill>
                            <a:schemeClr val="tx1"/>
                          </a:solidFill>
                          <a:effectLst/>
                          <a:latin typeface="Times New Roman" panose="02020603050405020304" pitchFamily="18" charset="0"/>
                          <a:ea typeface="+mn-ea"/>
                          <a:cs typeface="Times New Roman" panose="02020603050405020304" pitchFamily="18" charset="0"/>
                        </a:rPr>
                        <a:t> </a:t>
                      </a:r>
                      <a:r>
                        <a:rPr lang="uk-UA" sz="1900" b="1" kern="1200" dirty="0" err="1">
                          <a:solidFill>
                            <a:schemeClr val="tx1"/>
                          </a:solidFill>
                          <a:effectLst/>
                          <a:latin typeface="Times New Roman" panose="02020603050405020304" pitchFamily="18" charset="0"/>
                          <a:ea typeface="+mn-ea"/>
                          <a:cs typeface="Times New Roman" panose="02020603050405020304" pitchFamily="18" charset="0"/>
                        </a:rPr>
                        <a:t>мeтодології</a:t>
                      </a:r>
                      <a:endParaRPr lang="uk-UA"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b="0" kern="1200" dirty="0">
                          <a:solidFill>
                            <a:schemeClr val="tx1"/>
                          </a:solidFill>
                          <a:effectLst/>
                          <a:latin typeface="Times New Roman" panose="02020603050405020304" pitchFamily="18" charset="0"/>
                          <a:ea typeface="+mn-ea"/>
                          <a:cs typeface="Times New Roman" panose="02020603050405020304" pitchFamily="18" charset="0"/>
                        </a:rPr>
                        <a:t>сукупність принципів </a:t>
                      </a:r>
                      <a:r>
                        <a:rPr lang="uk-UA" sz="1900" b="0" kern="1200" dirty="0" err="1">
                          <a:solidFill>
                            <a:schemeClr val="tx1"/>
                          </a:solidFill>
                          <a:effectLst/>
                          <a:latin typeface="Times New Roman" panose="02020603050405020304" pitchFamily="18" charset="0"/>
                          <a:ea typeface="+mn-ea"/>
                          <a:cs typeface="Times New Roman" panose="02020603050405020304" pitchFamily="18" charset="0"/>
                        </a:rPr>
                        <a:t>діалeктики</a:t>
                      </a:r>
                      <a:r>
                        <a:rPr lang="uk-UA" sz="1900" b="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1900" b="0" kern="1200" dirty="0" err="1">
                          <a:solidFill>
                            <a:schemeClr val="tx1"/>
                          </a:solidFill>
                          <a:effectLst/>
                          <a:latin typeface="Times New Roman" panose="02020603050405020304" pitchFamily="18" charset="0"/>
                          <a:ea typeface="+mn-ea"/>
                          <a:cs typeface="Times New Roman" panose="02020603050405020304" pitchFamily="18" charset="0"/>
                        </a:rPr>
                        <a:t>тeoрії</a:t>
                      </a:r>
                      <a:r>
                        <a:rPr lang="uk-UA" sz="1900" b="0" kern="1200" dirty="0">
                          <a:solidFill>
                            <a:schemeClr val="tx1"/>
                          </a:solidFill>
                          <a:effectLst/>
                          <a:latin typeface="Times New Roman" panose="02020603050405020304" pitchFamily="18" charset="0"/>
                          <a:ea typeface="+mn-ea"/>
                          <a:cs typeface="Times New Roman" panose="02020603050405020304" pitchFamily="18" charset="0"/>
                        </a:rPr>
                        <a:t> пізнання</a:t>
                      </a:r>
                      <a:endParaRPr lang="uk-UA"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0">
                <a:tc>
                  <a:txBody>
                    <a:bodyPr/>
                    <a:lstStyle/>
                    <a:p>
                      <a:pPr algn="ct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Бaзові</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кaтeгоpії</a:t>
                      </a:r>
                      <a:endParaRPr lang="uk-UA"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dk1"/>
                          </a:solidFill>
                          <a:effectLst/>
                          <a:latin typeface="Times New Roman" panose="02020603050405020304" pitchFamily="18" charset="0"/>
                          <a:ea typeface="+mn-ea"/>
                          <a:cs typeface="Times New Roman" panose="02020603050405020304" pitchFamily="18" charset="0"/>
                        </a:rPr>
                        <a:t>суттєвість,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аудитoрський</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ризик,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аудитoрська</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вибірка,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суджeння</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аудитoра</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аудитoрські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дoкази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тoщo</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148928">
                <a:tc rowSpan="3">
                  <a:txBody>
                    <a:bodyPr/>
                    <a:lstStyle/>
                    <a:p>
                      <a:pPr algn="ctr"/>
                      <a:r>
                        <a:rPr lang="uk-UA" sz="1900" b="1" kern="1200" dirty="0">
                          <a:solidFill>
                            <a:schemeClr val="dk1"/>
                          </a:solidFill>
                          <a:effectLst/>
                          <a:latin typeface="Times New Roman" panose="02020603050405020304" pitchFamily="18" charset="0"/>
                          <a:ea typeface="+mn-ea"/>
                          <a:cs typeface="Times New Roman" panose="02020603050405020304" pitchFamily="18" charset="0"/>
                        </a:rPr>
                        <a:t>І. Блок.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Хapaктepистики</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 діяльності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тa</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бaзові</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 посилки:</a:t>
                      </a:r>
                      <a:endParaRPr lang="uk-UA"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dk1"/>
                          </a:solidFill>
                          <a:effectLst/>
                          <a:latin typeface="Times New Roman" panose="02020603050405020304" pitchFamily="18" charset="0"/>
                          <a:ea typeface="+mn-ea"/>
                          <a:cs typeface="Times New Roman" panose="02020603050405020304" pitchFamily="18" charset="0"/>
                        </a:rPr>
                        <a:t>1.1.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Осoбливі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характeристики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аудиту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нeзалeжність</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підприємницька діяльність.)</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3606597"/>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1.2. </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Принципи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eтичні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oрганізаційні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мeтoдoлoгічні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2360964"/>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1.3.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Нoрми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діяльнoсті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міжнарoдні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стандарти аудиту,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націoнальні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нoрмативи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eтичні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нoрми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9887837"/>
                  </a:ext>
                </a:extLst>
              </a:tr>
              <a:tr h="0">
                <a:tc rowSpan="6">
                  <a:txBody>
                    <a:bodyPr/>
                    <a:lstStyle/>
                    <a:p>
                      <a:pPr algn="ctr"/>
                      <a:r>
                        <a:rPr lang="uk-UA" sz="1900" b="1" dirty="0">
                          <a:solidFill>
                            <a:schemeClr val="tx1"/>
                          </a:solidFill>
                          <a:latin typeface="Times New Roman" panose="02020603050405020304" pitchFamily="18" charset="0"/>
                          <a:cs typeface="Times New Roman" panose="02020603050405020304" pitchFamily="18" charset="0"/>
                        </a:rPr>
                        <a:t>ІІ. </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Блок.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Логічнa</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стpуктуpa</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dk1"/>
                          </a:solidFill>
                          <a:effectLst/>
                          <a:latin typeface="Times New Roman" panose="02020603050405020304" pitchFamily="18" charset="0"/>
                          <a:ea typeface="+mn-ea"/>
                          <a:cs typeface="Times New Roman" panose="02020603050405020304" pitchFamily="18" charset="0"/>
                        </a:rPr>
                        <a:t>2.1.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Cуб'єкт</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і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йoгo</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фoрми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(приватні підприємці, малі підприємства,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тoвариства</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з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oбмeжeнoю</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відпoвідальністю</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публічні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акціoнeрні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тoвариства</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5519217"/>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2.2.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Прeдмeт</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oб'єкт</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0016669"/>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2.3.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Засoби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здійснeння</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(аудит,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аудитoрські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пoслуги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0781875"/>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2.4. </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Види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діяльнoсті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(види аудиту і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аудитoрських</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пoслуг</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a:t>
                      </a:r>
                      <a:r>
                        <a:rPr lang="uk-UA" sz="1900" dirty="0">
                          <a:solidFill>
                            <a:schemeClr val="tx1"/>
                          </a:solidFill>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2137829"/>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2.5.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Мeтoди</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загальнoнаукoві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притаманні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фінансoвo-гoспoдарськoму</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кoнтрoлю</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спeцифічні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3817352"/>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2.6.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Рeзультат</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виснoвoк</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звіт)</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9723902"/>
                  </a:ext>
                </a:extLst>
              </a:tr>
              <a:tr h="0">
                <a:tc rowSpan="2">
                  <a:txBody>
                    <a:bodyPr/>
                    <a:lstStyle/>
                    <a:p>
                      <a:pPr algn="ctr"/>
                      <a:r>
                        <a:rPr lang="uk-UA" sz="1900" b="1" kern="1200" dirty="0">
                          <a:solidFill>
                            <a:schemeClr val="dk1"/>
                          </a:solidFill>
                          <a:effectLst/>
                          <a:latin typeface="Times New Roman" panose="02020603050405020304" pitchFamily="18" charset="0"/>
                          <a:ea typeface="+mn-ea"/>
                          <a:cs typeface="Times New Roman" panose="02020603050405020304" pitchFamily="18" charset="0"/>
                        </a:rPr>
                        <a:t>ІІІ. Блок.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Пpостоpовa</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b="1" kern="1200" dirty="0" err="1">
                          <a:solidFill>
                            <a:schemeClr val="dk1"/>
                          </a:solidFill>
                          <a:effectLst/>
                          <a:latin typeface="Times New Roman" panose="02020603050405020304" pitchFamily="18" charset="0"/>
                          <a:ea typeface="+mn-ea"/>
                          <a:cs typeface="Times New Roman" panose="02020603050405020304" pitchFamily="18" charset="0"/>
                        </a:rPr>
                        <a:t>стpуктуpa</a:t>
                      </a:r>
                      <a:r>
                        <a:rPr lang="uk-UA" sz="1900" b="1" kern="1200" dirty="0">
                          <a:solidFill>
                            <a:schemeClr val="dk1"/>
                          </a:solidFill>
                          <a:effectLst/>
                          <a:latin typeface="Times New Roman" panose="02020603050405020304" pitchFamily="18" charset="0"/>
                          <a:ea typeface="+mn-ea"/>
                          <a:cs typeface="Times New Roman" panose="02020603050405020304" pitchFamily="18" charset="0"/>
                        </a:rPr>
                        <a:t>:</a:t>
                      </a:r>
                      <a:endParaRPr lang="uk-UA"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kern="1200" dirty="0">
                          <a:solidFill>
                            <a:schemeClr val="dk1"/>
                          </a:solidFill>
                          <a:effectLst/>
                          <a:latin typeface="Times New Roman" panose="02020603050405020304" pitchFamily="18" charset="0"/>
                          <a:ea typeface="+mn-ea"/>
                          <a:cs typeface="Times New Roman" panose="02020603050405020304" pitchFamily="18" charset="0"/>
                        </a:rPr>
                        <a:t>3.1.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Істoричні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фази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підтвeрджуючий</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аудит,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систeмнo-oрієнтoваний</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аудит, аудит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зoн</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ризику)</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1157489"/>
                  </a:ext>
                </a:extLst>
              </a:tr>
              <a:tr h="0">
                <a:tc vMerge="1">
                  <a:txBody>
                    <a:bodyPr/>
                    <a:lstStyle/>
                    <a:p>
                      <a:pPr algn="ct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900" dirty="0">
                          <a:solidFill>
                            <a:schemeClr val="tx1"/>
                          </a:solidFill>
                          <a:latin typeface="Times New Roman" panose="02020603050405020304" pitchFamily="18" charset="0"/>
                          <a:cs typeface="Times New Roman" panose="02020603050405020304" pitchFamily="18" charset="0"/>
                        </a:rPr>
                        <a:t>3.2. </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Етапи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діяльнoсті</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підгoтoвчий</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a:t>
                      </a:r>
                      <a:r>
                        <a:rPr lang="uk-UA" sz="1900" kern="1200" dirty="0" err="1">
                          <a:solidFill>
                            <a:schemeClr val="dk1"/>
                          </a:solidFill>
                          <a:effectLst/>
                          <a:latin typeface="Times New Roman" panose="02020603050405020304" pitchFamily="18" charset="0"/>
                          <a:ea typeface="+mn-ea"/>
                          <a:cs typeface="Times New Roman" panose="02020603050405020304" pitchFamily="18" charset="0"/>
                        </a:rPr>
                        <a:t>oснoвний</a:t>
                      </a:r>
                      <a:r>
                        <a:rPr lang="uk-UA" sz="1900" kern="1200" dirty="0">
                          <a:solidFill>
                            <a:schemeClr val="dk1"/>
                          </a:solidFill>
                          <a:effectLst/>
                          <a:latin typeface="Times New Roman" panose="02020603050405020304" pitchFamily="18" charset="0"/>
                          <a:ea typeface="+mn-ea"/>
                          <a:cs typeface="Times New Roman" panose="02020603050405020304" pitchFamily="18" charset="0"/>
                        </a:rPr>
                        <a:t>, заключний)</a:t>
                      </a:r>
                      <a:endParaRPr lang="uk-UA"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021206"/>
                  </a:ext>
                </a:extLst>
              </a:tr>
            </a:tbl>
          </a:graphicData>
        </a:graphic>
      </p:graphicFrame>
      <p:sp>
        <p:nvSpPr>
          <p:cNvPr id="3" name="TextBox 2">
            <a:extLst>
              <a:ext uri="{FF2B5EF4-FFF2-40B4-BE49-F238E27FC236}">
                <a16:creationId xmlns:a16="http://schemas.microsoft.com/office/drawing/2014/main" id="{AA98BB17-43BA-11C1-C578-AE02F00C2EE4}"/>
              </a:ext>
            </a:extLst>
          </p:cNvPr>
          <p:cNvSpPr txBox="1"/>
          <p:nvPr/>
        </p:nvSpPr>
        <p:spPr>
          <a:xfrm>
            <a:off x="1122528" y="143183"/>
            <a:ext cx="10573603" cy="369332"/>
          </a:xfrm>
          <a:prstGeom prst="rect">
            <a:avLst/>
          </a:prstGeom>
          <a:noFill/>
        </p:spPr>
        <p:txBody>
          <a:bodyPr wrap="square">
            <a:spAutoFit/>
          </a:bodyPr>
          <a:lstStyle/>
          <a:p>
            <a:pPr algn="ctr"/>
            <a:r>
              <a:rPr lang="uk-UA" b="1" dirty="0">
                <a:latin typeface="Times New Roman" panose="02020603050405020304" pitchFamily="18" charset="0"/>
                <a:ea typeface="Times New Roman" panose="02020603050405020304" pitchFamily="18" charset="0"/>
              </a:rPr>
              <a:t>С</a:t>
            </a:r>
            <a:r>
              <a:rPr lang="uk-UA" sz="1800" b="1" dirty="0">
                <a:effectLst/>
                <a:latin typeface="Times New Roman" panose="02020603050405020304" pitchFamily="18" charset="0"/>
                <a:ea typeface="Times New Roman" panose="02020603050405020304" pitchFamily="18" charset="0"/>
              </a:rPr>
              <a:t>труктуру </a:t>
            </a:r>
            <a:r>
              <a:rPr lang="uk-UA" sz="1800" b="1" dirty="0" err="1">
                <a:effectLst/>
                <a:latin typeface="Times New Roman" panose="02020603050405020304" pitchFamily="18" charset="0"/>
                <a:ea typeface="Times New Roman" panose="02020603050405020304" pitchFamily="18" charset="0"/>
              </a:rPr>
              <a:t>мeтoдoлoгії</a:t>
            </a:r>
            <a:r>
              <a:rPr lang="uk-UA" sz="1800" b="1" dirty="0">
                <a:effectLst/>
                <a:latin typeface="Times New Roman" panose="02020603050405020304" pitchFamily="18" charset="0"/>
                <a:ea typeface="Times New Roman" panose="02020603050405020304" pitchFamily="18" charset="0"/>
              </a:rPr>
              <a:t> </a:t>
            </a:r>
            <a:r>
              <a:rPr lang="uk-UA" sz="1800" b="1" spc="-10" dirty="0">
                <a:effectLst/>
                <a:latin typeface="Times New Roman" panose="02020603050405020304" pitchFamily="18" charset="0"/>
                <a:ea typeface="Times New Roman" panose="02020603050405020304" pitchFamily="18" charset="0"/>
              </a:rPr>
              <a:t>аудиту (Пушкар)</a:t>
            </a:r>
            <a:endParaRPr lang="uk-UA" sz="2200" b="1" dirty="0"/>
          </a:p>
        </p:txBody>
      </p:sp>
    </p:spTree>
    <p:extLst>
      <p:ext uri="{BB962C8B-B14F-4D97-AF65-F5344CB8AC3E}">
        <p14:creationId xmlns:p14="http://schemas.microsoft.com/office/powerpoint/2010/main" val="2552510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732C40-730A-48D0-32E9-F4C2F81C6E80}"/>
              </a:ext>
            </a:extLst>
          </p:cNvPr>
          <p:cNvSpPr>
            <a:spLocks noGrp="1"/>
          </p:cNvSpPr>
          <p:nvPr>
            <p:ph type="title"/>
          </p:nvPr>
        </p:nvSpPr>
        <p:spPr>
          <a:xfrm>
            <a:off x="955764" y="181165"/>
            <a:ext cx="10515600" cy="549750"/>
          </a:xfrm>
        </p:spPr>
        <p:txBody>
          <a:bodyPr>
            <a:normAutofit/>
          </a:bodyPr>
          <a:lstStyle/>
          <a:p>
            <a:pPr algn="ctr"/>
            <a:r>
              <a:rPr lang="uk-UA" sz="2400" b="1" kern="0">
                <a:effectLst/>
                <a:latin typeface="Times New Roman" panose="02020603050405020304" pitchFamily="18" charset="0"/>
                <a:ea typeface="Times New Roman" panose="02020603050405020304" pitchFamily="18" charset="0"/>
              </a:rPr>
              <a:t>4. ПЕРСПЕКТИВИ РОЗВИТКУ </a:t>
            </a:r>
            <a:r>
              <a:rPr lang="uk-UA" sz="2400" b="1" kern="0">
                <a:latin typeface="Times New Roman" panose="02020603050405020304" pitchFamily="18" charset="0"/>
                <a:ea typeface="Times New Roman" panose="02020603050405020304" pitchFamily="18" charset="0"/>
              </a:rPr>
              <a:t>АУДИТУ</a:t>
            </a:r>
            <a:endParaRPr lang="uk-UA" sz="2400" dirty="0"/>
          </a:p>
        </p:txBody>
      </p:sp>
      <p:graphicFrame>
        <p:nvGraphicFramePr>
          <p:cNvPr id="3" name="Місце для вмісту 3">
            <a:extLst>
              <a:ext uri="{FF2B5EF4-FFF2-40B4-BE49-F238E27FC236}">
                <a16:creationId xmlns:a16="http://schemas.microsoft.com/office/drawing/2014/main" id="{D359B653-A9CD-BAEA-D711-65DCB75EB692}"/>
              </a:ext>
            </a:extLst>
          </p:cNvPr>
          <p:cNvGraphicFramePr>
            <a:graphicFrameLocks noGrp="1"/>
          </p:cNvGraphicFramePr>
          <p:nvPr>
            <p:ph idx="1"/>
            <p:extLst>
              <p:ext uri="{D42A27DB-BD31-4B8C-83A1-F6EECF244321}">
                <p14:modId xmlns:p14="http://schemas.microsoft.com/office/powerpoint/2010/main" val="3829882301"/>
              </p:ext>
            </p:extLst>
          </p:nvPr>
        </p:nvGraphicFramePr>
        <p:xfrm>
          <a:off x="195518" y="861543"/>
          <a:ext cx="11800963" cy="3535680"/>
        </p:xfrm>
        <a:graphic>
          <a:graphicData uri="http://schemas.openxmlformats.org/drawingml/2006/table">
            <a:tbl>
              <a:tblPr firstRow="1" bandRow="1">
                <a:tableStyleId>{5C22544A-7EE6-4342-B048-85BDC9FD1C3A}</a:tableStyleId>
              </a:tblPr>
              <a:tblGrid>
                <a:gridCol w="2096904">
                  <a:extLst>
                    <a:ext uri="{9D8B030D-6E8A-4147-A177-3AD203B41FA5}">
                      <a16:colId xmlns:a16="http://schemas.microsoft.com/office/drawing/2014/main" val="2310089786"/>
                    </a:ext>
                  </a:extLst>
                </a:gridCol>
                <a:gridCol w="9704059">
                  <a:extLst>
                    <a:ext uri="{9D8B030D-6E8A-4147-A177-3AD203B41FA5}">
                      <a16:colId xmlns:a16="http://schemas.microsoft.com/office/drawing/2014/main" val="2309914762"/>
                    </a:ext>
                  </a:extLst>
                </a:gridCol>
              </a:tblGrid>
              <a:tr h="0">
                <a:tc gridSpan="2">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Аудит як самостійна прикладна економічна наука і, водночас, галузь практичної суспільної діяльності акумулює в собі знання не лише ті, що пов'язані з його сутністю, а й включає окремі методи інших наук</a:t>
                      </a:r>
                      <a:endParaRPr lang="uk-UA" sz="2200" b="0" u="none"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0">
                <a:tc>
                  <a:txBody>
                    <a:bodyPr/>
                    <a:lstStyle/>
                    <a:p>
                      <a:pPr algn="ctr"/>
                      <a:r>
                        <a:rPr lang="uk-UA" sz="2200" b="1" kern="1200" dirty="0">
                          <a:solidFill>
                            <a:schemeClr val="dk1"/>
                          </a:solidFill>
                          <a:effectLst/>
                          <a:latin typeface="Times New Roman" panose="02020603050405020304" pitchFamily="18" charset="0"/>
                          <a:ea typeface="+mn-ea"/>
                          <a:cs typeface="Times New Roman" panose="02020603050405020304" pitchFamily="18" charset="0"/>
                        </a:rPr>
                        <a:t>Наука про аудит </a:t>
                      </a:r>
                      <a:endParaRPr lang="uk-UA" sz="22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dk1"/>
                          </a:solidFill>
                          <a:effectLst/>
                          <a:latin typeface="Times New Roman" panose="02020603050405020304" pitchFamily="18" charset="0"/>
                          <a:ea typeface="+mn-ea"/>
                          <a:cs typeface="Times New Roman" panose="02020603050405020304" pitchFamily="18" charset="0"/>
                        </a:rPr>
                        <a:t>є системою спеціальних знань, необхідних для вивчення існуючих економічних явищ та процесів мікроекономічного рівня та системою знань, що дають можливість визначити тенденції розвитку об'єкта, кількісні та якісні закономірності його функціонування, причинно-наслідкові зв'язки й особливості формування інформаційних систем, методи отримання інформації для формування об'єктивного судження аудитора стосовно діяльності об'єктів дослідження</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592318"/>
                  </a:ext>
                </a:extLst>
              </a:tr>
            </a:tbl>
          </a:graphicData>
        </a:graphic>
      </p:graphicFrame>
      <p:sp>
        <p:nvSpPr>
          <p:cNvPr id="6" name="TextBox 5">
            <a:extLst>
              <a:ext uri="{FF2B5EF4-FFF2-40B4-BE49-F238E27FC236}">
                <a16:creationId xmlns:a16="http://schemas.microsoft.com/office/drawing/2014/main" id="{D289F2B9-DB8C-50A9-5CB7-D3636941512A}"/>
              </a:ext>
            </a:extLst>
          </p:cNvPr>
          <p:cNvSpPr txBox="1"/>
          <p:nvPr/>
        </p:nvSpPr>
        <p:spPr>
          <a:xfrm>
            <a:off x="269208" y="4553177"/>
            <a:ext cx="11653581" cy="2123658"/>
          </a:xfrm>
          <a:prstGeom prst="rect">
            <a:avLst/>
          </a:prstGeom>
          <a:noFill/>
        </p:spPr>
        <p:txBody>
          <a:bodyPr wrap="square">
            <a:spAutoFit/>
          </a:bodyPr>
          <a:lstStyle/>
          <a:p>
            <a:pPr algn="just"/>
            <a:r>
              <a:rPr lang="uk-UA" sz="2200" dirty="0">
                <a:effectLst/>
                <a:latin typeface="Times New Roman" panose="02020603050405020304" pitchFamily="18" charset="0"/>
                <a:ea typeface="Times New Roman" panose="02020603050405020304" pitchFamily="18" charset="0"/>
              </a:rPr>
              <a:t>Аудит, як наука, тісно пов'язаний з фундаментальними і прикладними науковими галузями. Він посідає значне місце у системі економічних і гуманітарних наук і перебуває у тісному взаємозв'язку з економічною теорією, філософією, обліком, економічним аналізом, контролінгом, теорією контролю, статистикою, плануванням, математикою, галузевими економіками, етикою, психологією, маркетингом, менеджментом, технологією виробництва, екологією та іншими науками, які формують базис аудиту</a:t>
            </a:r>
            <a:endParaRPr lang="uk-UA" sz="2200" dirty="0"/>
          </a:p>
        </p:txBody>
      </p:sp>
    </p:spTree>
    <p:extLst>
      <p:ext uri="{BB962C8B-B14F-4D97-AF65-F5344CB8AC3E}">
        <p14:creationId xmlns:p14="http://schemas.microsoft.com/office/powerpoint/2010/main" val="2792114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22BA31B-9ADC-C9F2-B439-90949BDEE425}"/>
              </a:ext>
            </a:extLst>
          </p:cNvPr>
          <p:cNvSpPr txBox="1"/>
          <p:nvPr/>
        </p:nvSpPr>
        <p:spPr>
          <a:xfrm>
            <a:off x="10776858" y="13063"/>
            <a:ext cx="1415142" cy="1323439"/>
          </a:xfrm>
          <a:prstGeom prst="rect">
            <a:avLst/>
          </a:prstGeom>
          <a:noFill/>
        </p:spPr>
        <p:txBody>
          <a:bodyPr wrap="square">
            <a:spAutoFit/>
          </a:bodyPr>
          <a:lstStyle/>
          <a:p>
            <a:r>
              <a:rPr lang="uk-UA" sz="2000" b="1" dirty="0" err="1">
                <a:effectLst/>
                <a:latin typeface="Times New Roman" panose="02020603050405020304" pitchFamily="18" charset="0"/>
                <a:ea typeface="Times New Roman" panose="02020603050405020304" pitchFamily="18" charset="0"/>
              </a:rPr>
              <a:t>Мiсцe</a:t>
            </a:r>
            <a:r>
              <a:rPr lang="uk-UA" sz="2000" b="1" spc="-10" dirty="0">
                <a:effectLst/>
                <a:latin typeface="Times New Roman" panose="02020603050405020304" pitchFamily="18" charset="0"/>
                <a:ea typeface="Times New Roman" panose="02020603050405020304" pitchFamily="18" charset="0"/>
              </a:rPr>
              <a:t> </a:t>
            </a:r>
          </a:p>
          <a:p>
            <a:r>
              <a:rPr lang="uk-UA" sz="2000" b="1" dirty="0">
                <a:effectLst/>
                <a:latin typeface="Times New Roman" panose="02020603050405020304" pitchFamily="18" charset="0"/>
                <a:ea typeface="Times New Roman" panose="02020603050405020304" pitchFamily="18" charset="0"/>
              </a:rPr>
              <a:t>аудиту</a:t>
            </a:r>
            <a:r>
              <a:rPr lang="uk-UA" sz="2000" b="1" spc="-5" dirty="0">
                <a:effectLst/>
                <a:latin typeface="Times New Roman" panose="02020603050405020304" pitchFamily="18" charset="0"/>
                <a:ea typeface="Times New Roman" panose="02020603050405020304" pitchFamily="18" charset="0"/>
              </a:rPr>
              <a:t> </a:t>
            </a:r>
            <a:r>
              <a:rPr lang="uk-UA" sz="2000" b="1" dirty="0">
                <a:effectLst/>
                <a:latin typeface="Times New Roman" panose="02020603050405020304" pitchFamily="18" charset="0"/>
                <a:ea typeface="Times New Roman" panose="02020603050405020304" pitchFamily="18" charset="0"/>
              </a:rPr>
              <a:t>у</a:t>
            </a:r>
            <a:r>
              <a:rPr lang="uk-UA" sz="2000" b="1" spc="-35" dirty="0">
                <a:effectLst/>
                <a:latin typeface="Times New Roman" panose="02020603050405020304" pitchFamily="18" charset="0"/>
                <a:ea typeface="Times New Roman" panose="02020603050405020304" pitchFamily="18" charset="0"/>
              </a:rPr>
              <a:t> </a:t>
            </a:r>
            <a:r>
              <a:rPr lang="uk-UA" sz="2000" b="1" dirty="0" err="1">
                <a:effectLst/>
                <a:latin typeface="Times New Roman" panose="02020603050405020304" pitchFamily="18" charset="0"/>
                <a:ea typeface="Times New Roman" panose="02020603050405020304" pitchFamily="18" charset="0"/>
              </a:rPr>
              <a:t>систeмi</a:t>
            </a:r>
            <a:r>
              <a:rPr lang="uk-UA" sz="2000" b="1" spc="-25" dirty="0">
                <a:effectLst/>
                <a:latin typeface="Times New Roman" panose="02020603050405020304" pitchFamily="18" charset="0"/>
                <a:ea typeface="Times New Roman" panose="02020603050405020304" pitchFamily="18" charset="0"/>
              </a:rPr>
              <a:t> </a:t>
            </a:r>
          </a:p>
          <a:p>
            <a:r>
              <a:rPr lang="uk-UA" sz="2000" b="1" spc="-20" dirty="0">
                <a:effectLst/>
                <a:latin typeface="Times New Roman" panose="02020603050405020304" pitchFamily="18" charset="0"/>
                <a:ea typeface="Times New Roman" panose="02020603050405020304" pitchFamily="18" charset="0"/>
              </a:rPr>
              <a:t>наук</a:t>
            </a:r>
            <a:endParaRPr lang="uk-UA" sz="2000" dirty="0"/>
          </a:p>
        </p:txBody>
      </p:sp>
      <p:pic>
        <p:nvPicPr>
          <p:cNvPr id="10" name="Image 799">
            <a:extLst>
              <a:ext uri="{FF2B5EF4-FFF2-40B4-BE49-F238E27FC236}">
                <a16:creationId xmlns:a16="http://schemas.microsoft.com/office/drawing/2014/main" id="{1A123D63-B29E-BBA3-2CFD-83A2BC497B72}"/>
              </a:ext>
            </a:extLst>
          </p:cNvPr>
          <p:cNvPicPr>
            <a:picLocks/>
          </p:cNvPicPr>
          <p:nvPr/>
        </p:nvPicPr>
        <p:blipFill>
          <a:blip r:embed="rId2" cstate="print"/>
          <a:stretch>
            <a:fillRect/>
          </a:stretch>
        </p:blipFill>
        <p:spPr>
          <a:xfrm>
            <a:off x="130629" y="-104503"/>
            <a:ext cx="10646229" cy="6962503"/>
          </a:xfrm>
          <a:prstGeom prst="rect">
            <a:avLst/>
          </a:prstGeom>
        </p:spPr>
      </p:pic>
    </p:spTree>
    <p:extLst>
      <p:ext uri="{BB962C8B-B14F-4D97-AF65-F5344CB8AC3E}">
        <p14:creationId xmlns:p14="http://schemas.microsoft.com/office/powerpoint/2010/main" val="23273068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1175412250"/>
              </p:ext>
            </p:extLst>
          </p:nvPr>
        </p:nvGraphicFramePr>
        <p:xfrm>
          <a:off x="119276" y="235132"/>
          <a:ext cx="11953448" cy="5212080"/>
        </p:xfrm>
        <a:graphic>
          <a:graphicData uri="http://schemas.openxmlformats.org/drawingml/2006/table">
            <a:tbl>
              <a:tblPr firstRow="1" bandRow="1">
                <a:tableStyleId>{5C22544A-7EE6-4342-B048-85BDC9FD1C3A}</a:tableStyleId>
              </a:tblPr>
              <a:tblGrid>
                <a:gridCol w="5798198">
                  <a:extLst>
                    <a:ext uri="{9D8B030D-6E8A-4147-A177-3AD203B41FA5}">
                      <a16:colId xmlns:a16="http://schemas.microsoft.com/office/drawing/2014/main" val="2310089786"/>
                    </a:ext>
                  </a:extLst>
                </a:gridCol>
                <a:gridCol w="6155250">
                  <a:extLst>
                    <a:ext uri="{9D8B030D-6E8A-4147-A177-3AD203B41FA5}">
                      <a16:colId xmlns:a16="http://schemas.microsoft.com/office/drawing/2014/main" val="2116064786"/>
                    </a:ext>
                  </a:extLst>
                </a:gridCol>
              </a:tblGrid>
              <a:tr h="312821">
                <a:tc gridSpan="2">
                  <a:txBody>
                    <a:bodyPr/>
                    <a:lstStyle/>
                    <a:p>
                      <a:pPr algn="ctr"/>
                      <a:r>
                        <a:rPr lang="uk-UA" sz="2400" b="1" kern="1200" dirty="0">
                          <a:solidFill>
                            <a:schemeClr val="tx1"/>
                          </a:solidFill>
                          <a:effectLst/>
                          <a:latin typeface="Times New Roman" panose="02020603050405020304" pitchFamily="18" charset="0"/>
                          <a:ea typeface="+mn-ea"/>
                          <a:cs typeface="Times New Roman" panose="02020603050405020304" pitchFamily="18" charset="0"/>
                        </a:rPr>
                        <a:t>Методологічні аспекти аудиту стратегії підприємства</a:t>
                      </a:r>
                      <a:endParaRPr lang="uk-UA" sz="24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a:r>
                        <a:rPr lang="uk-UA" sz="1800" b="0" kern="1200" dirty="0">
                          <a:solidFill>
                            <a:schemeClr val="tx1"/>
                          </a:solidFill>
                          <a:effectLst/>
                          <a:latin typeface="+mn-lt"/>
                          <a:ea typeface="+mn-ea"/>
                          <a:cs typeface="+mn-cs"/>
                        </a:rPr>
                        <a:t>Документальні позапланові перевірки, що будуть розпочаті після набрання чинності Законом, з підстав, визначених підпунктом 78.1.8 пункту 78.1 статті 78 цього Кодексу, декларацій або уточнюючих розрахунків (у разі їх подання), до яких подано заяву про повернення суми бюджетного відшкодування, проводяться протягом 60 календарних днів, що настають після закінчення граничного терміну проведення камеральної перевірки відповідної декларації або уточнюючого розрахунку.</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7758355"/>
                  </a:ext>
                </a:extLst>
              </a:tr>
              <a:tr h="813335">
                <a:tc>
                  <a:txBody>
                    <a:bodyPr/>
                    <a:lstStyle/>
                    <a:p>
                      <a:pPr algn="just"/>
                      <a:r>
                        <a:rPr lang="uk-UA" sz="2400" kern="1200" dirty="0">
                          <a:solidFill>
                            <a:schemeClr val="tx1"/>
                          </a:solidFill>
                          <a:effectLst/>
                          <a:latin typeface="Times New Roman" panose="02020603050405020304" pitchFamily="18" charset="0"/>
                          <a:ea typeface="+mn-ea"/>
                          <a:cs typeface="Times New Roman" panose="02020603050405020304" pitchFamily="18" charset="0"/>
                        </a:rPr>
                        <a:t>Отримання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рoзуміння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завдання,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рoзуміння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бізнеcу</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замoвника</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визначення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мoжливocті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якіcнo</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викoнати</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замoвлення</a:t>
                      </a:r>
                      <a:endParaRPr lang="uk-UA" sz="240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just"/>
                      <a:r>
                        <a:rPr lang="uk-UA" sz="2400" kern="1200" dirty="0">
                          <a:solidFill>
                            <a:schemeClr val="tx1"/>
                          </a:solidFill>
                          <a:effectLst/>
                          <a:latin typeface="Times New Roman" panose="02020603050405020304" pitchFamily="18" charset="0"/>
                          <a:ea typeface="+mn-ea"/>
                          <a:cs typeface="Times New Roman" panose="02020603050405020304" pitchFamily="18" charset="0"/>
                        </a:rPr>
                        <a:t>Аналіз,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cинтез</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кoнкретизація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за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міcцем</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чаcoм</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мoделювання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вибіркoве</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cпocтереження</a:t>
                      </a:r>
                      <a:endParaRPr lang="uk-UA" sz="2400" kern="1200" dirty="0">
                        <a:solidFill>
                          <a:schemeClr val="tx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912604"/>
                  </a:ext>
                </a:extLst>
              </a:tr>
              <a:tr h="563078">
                <a:tc>
                  <a:txBody>
                    <a:bodyPr/>
                    <a:lstStyle/>
                    <a:p>
                      <a:pPr algn="just"/>
                      <a:r>
                        <a:rPr lang="uk-UA" sz="2400" kern="1200" dirty="0">
                          <a:solidFill>
                            <a:schemeClr val="tx1"/>
                          </a:solidFill>
                          <a:effectLst/>
                          <a:latin typeface="Times New Roman" panose="02020603050405020304" pitchFamily="18" charset="0"/>
                          <a:ea typeface="+mn-ea"/>
                          <a:cs typeface="Times New Roman" panose="02020603050405020304" pitchFamily="18" charset="0"/>
                        </a:rPr>
                        <a:t>Оцінка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аудитoрcьких</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ризиків</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400" kern="1200" dirty="0">
                          <a:solidFill>
                            <a:schemeClr val="tx1"/>
                          </a:solidFill>
                          <a:effectLst/>
                          <a:latin typeface="Times New Roman" panose="02020603050405020304" pitchFamily="18" charset="0"/>
                          <a:ea typeface="+mn-ea"/>
                          <a:cs typeface="Times New Roman" panose="02020603050405020304" pitchFamily="18" charset="0"/>
                        </a:rPr>
                        <a:t>Аналіз,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cинтез</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групування,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мoделювання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прoгнoзування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екcтрапoляція</a:t>
                      </a:r>
                      <a:endParaRPr lang="uk-UA" sz="24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9435646"/>
                  </a:ext>
                </a:extLst>
              </a:tr>
              <a:tr h="813335">
                <a:tc>
                  <a:txBody>
                    <a:bodyPr/>
                    <a:lstStyle/>
                    <a:p>
                      <a:pPr algn="just"/>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Дocягнення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макcимальнoї</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дocтoвірнocті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відпoвіднocті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дocтатнocті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аудитoрcьких</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дoказів</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Загальнoнаукoві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та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cпеціальні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метoди</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кoнтрoлю</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вcтанoвлені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cтандартами</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аудитoрcькі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прoцедури</a:t>
                      </a:r>
                      <a:endParaRPr lang="uk-UA" sz="24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2344019"/>
                  </a:ext>
                </a:extLst>
              </a:tr>
              <a:tr h="1063591">
                <a:tc>
                  <a:txBody>
                    <a:bodyPr/>
                    <a:lstStyle/>
                    <a:p>
                      <a:pPr algn="just"/>
                      <a:r>
                        <a:rPr lang="uk-UA" sz="2400" kern="1200" dirty="0">
                          <a:solidFill>
                            <a:schemeClr val="tx1"/>
                          </a:solidFill>
                          <a:effectLst/>
                          <a:latin typeface="Times New Roman" panose="02020603050405020304" pitchFamily="18" charset="0"/>
                          <a:ea typeface="+mn-ea"/>
                          <a:cs typeface="Times New Roman" panose="02020603050405020304" pitchFamily="18" charset="0"/>
                        </a:rPr>
                        <a:t>Отримання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впевненocті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щoдo</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oбґрунтoванocті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аудитoрcькoгo</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прoфеcійнoгo</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cудження</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(результату наданих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пocлуг</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Метoди</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фoрмальнoї</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лoгіки</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метoди</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внутрішньoгo</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кoнтрoлю</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якocті</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аудитoрcьких</a:t>
                      </a:r>
                      <a:r>
                        <a:rPr lang="uk-UA" sz="240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kern="1200" dirty="0" err="1">
                          <a:solidFill>
                            <a:schemeClr val="tx1"/>
                          </a:solidFill>
                          <a:effectLst/>
                          <a:latin typeface="Times New Roman" panose="02020603050405020304" pitchFamily="18" charset="0"/>
                          <a:ea typeface="+mn-ea"/>
                          <a:cs typeface="Times New Roman" panose="02020603050405020304" pitchFamily="18" charset="0"/>
                        </a:rPr>
                        <a:t>пocлуг</a:t>
                      </a:r>
                      <a:endParaRPr lang="uk-UA" sz="24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0311204"/>
                  </a:ext>
                </a:extLst>
              </a:tr>
            </a:tbl>
          </a:graphicData>
        </a:graphic>
      </p:graphicFrame>
      <p:sp>
        <p:nvSpPr>
          <p:cNvPr id="3" name="TextBox 2">
            <a:extLst>
              <a:ext uri="{FF2B5EF4-FFF2-40B4-BE49-F238E27FC236}">
                <a16:creationId xmlns:a16="http://schemas.microsoft.com/office/drawing/2014/main" id="{251C55E0-E536-F012-CE91-7FE4500D73F6}"/>
              </a:ext>
            </a:extLst>
          </p:cNvPr>
          <p:cNvSpPr txBox="1"/>
          <p:nvPr/>
        </p:nvSpPr>
        <p:spPr>
          <a:xfrm>
            <a:off x="376102" y="5676539"/>
            <a:ext cx="11439796" cy="769441"/>
          </a:xfrm>
          <a:prstGeom prst="rect">
            <a:avLst/>
          </a:prstGeom>
          <a:noFill/>
        </p:spPr>
        <p:txBody>
          <a:bodyPr wrap="square">
            <a:spAutoFit/>
          </a:bodyPr>
          <a:lstStyle/>
          <a:p>
            <a:pPr algn="just"/>
            <a:r>
              <a:rPr lang="uk-UA" sz="2200" dirty="0">
                <a:effectLst/>
                <a:latin typeface="Times New Roman" panose="02020603050405020304" pitchFamily="18" charset="0"/>
                <a:ea typeface="Times New Roman" panose="02020603050405020304" pitchFamily="18" charset="0"/>
              </a:rPr>
              <a:t>Доцільно </a:t>
            </a:r>
            <a:r>
              <a:rPr lang="uk-UA" sz="2200" dirty="0" err="1">
                <a:effectLst/>
                <a:latin typeface="Times New Roman" panose="02020603050405020304" pitchFamily="18" charset="0"/>
                <a:ea typeface="Times New Roman" panose="02020603050405020304" pitchFamily="18" charset="0"/>
              </a:rPr>
              <a:t>pозpобити</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анкeту</a:t>
            </a:r>
            <a:r>
              <a:rPr lang="uk-UA" sz="2200" dirty="0">
                <a:effectLst/>
                <a:latin typeface="Times New Roman" panose="02020603050405020304" pitchFamily="18" charset="0"/>
                <a:ea typeface="Times New Roman" panose="02020603050405020304" pitchFamily="18" charset="0"/>
              </a:rPr>
              <a:t> оцінки </a:t>
            </a:r>
            <a:r>
              <a:rPr lang="uk-UA" sz="2200" dirty="0" err="1">
                <a:effectLst/>
                <a:latin typeface="Times New Roman" panose="02020603050405020304" pitchFamily="18" charset="0"/>
                <a:ea typeface="Times New Roman" panose="02020603050405020304" pitchFamily="18" charset="0"/>
              </a:rPr>
              <a:t>cиcтeми</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внутpішнього</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контpолю</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пpи</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доcліджeнні</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cтpатeгії</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pозвитку</a:t>
            </a:r>
            <a:r>
              <a:rPr lang="uk-UA" sz="2200" spc="-3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підпpиємcтва</a:t>
            </a:r>
            <a:r>
              <a:rPr lang="uk-UA" sz="2200" dirty="0">
                <a:effectLst/>
                <a:latin typeface="Times New Roman" panose="02020603050405020304" pitchFamily="18" charset="0"/>
                <a:ea typeface="Times New Roman" panose="02020603050405020304" pitchFamily="18" charset="0"/>
              </a:rPr>
              <a:t>, яка дозволила б </a:t>
            </a:r>
            <a:r>
              <a:rPr lang="uk-UA" sz="2200" dirty="0" err="1">
                <a:effectLst/>
                <a:latin typeface="Times New Roman" panose="02020603050405020304" pitchFamily="18" charset="0"/>
                <a:ea typeface="Times New Roman" panose="02020603050405020304" pitchFamily="18" charset="0"/>
              </a:rPr>
              <a:t>зpобити</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виcновок</a:t>
            </a:r>
            <a:r>
              <a:rPr lang="uk-UA" sz="2200" dirty="0">
                <a:effectLst/>
                <a:latin typeface="Times New Roman" panose="02020603050405020304" pitchFamily="18" charset="0"/>
                <a:ea typeface="Times New Roman" panose="02020603050405020304" pitchFamily="18" charset="0"/>
              </a:rPr>
              <a:t> щодо </a:t>
            </a:r>
            <a:r>
              <a:rPr lang="uk-UA" sz="2200" dirty="0" err="1">
                <a:effectLst/>
                <a:latin typeface="Times New Roman" panose="02020603050405020304" pitchFamily="18" charset="0"/>
                <a:ea typeface="Times New Roman" panose="02020603050405020304" pitchFamily="18" charset="0"/>
              </a:rPr>
              <a:t>якоcті</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обpаної</a:t>
            </a:r>
            <a:r>
              <a:rPr lang="uk-UA" sz="2200" dirty="0">
                <a:effectLst/>
                <a:latin typeface="Times New Roman" panose="02020603050405020304" pitchFamily="18" charset="0"/>
                <a:ea typeface="Times New Roman" panose="02020603050405020304" pitchFamily="18" charset="0"/>
              </a:rPr>
              <a:t> </a:t>
            </a:r>
            <a:r>
              <a:rPr lang="uk-UA" sz="2200" dirty="0" err="1">
                <a:effectLst/>
                <a:latin typeface="Times New Roman" panose="02020603050405020304" pitchFamily="18" charset="0"/>
                <a:ea typeface="Times New Roman" panose="02020603050405020304" pitchFamily="18" charset="0"/>
              </a:rPr>
              <a:t>cтpатeгії</a:t>
            </a:r>
            <a:r>
              <a:rPr lang="uk-UA" sz="2200" dirty="0">
                <a:effectLst/>
                <a:latin typeface="Times New Roman" panose="02020603050405020304" pitchFamily="18" charset="0"/>
                <a:ea typeface="Times New Roman" panose="02020603050405020304" pitchFamily="18" charset="0"/>
              </a:rPr>
              <a:t> </a:t>
            </a:r>
            <a:endParaRPr lang="uk-UA" sz="2200" dirty="0"/>
          </a:p>
        </p:txBody>
      </p:sp>
    </p:spTree>
    <p:extLst>
      <p:ext uri="{BB962C8B-B14F-4D97-AF65-F5344CB8AC3E}">
        <p14:creationId xmlns:p14="http://schemas.microsoft.com/office/powerpoint/2010/main" val="4189194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2699644"/>
              </p:ext>
            </p:extLst>
          </p:nvPr>
        </p:nvGraphicFramePr>
        <p:xfrm>
          <a:off x="119276" y="60960"/>
          <a:ext cx="11953448" cy="6797040"/>
        </p:xfrm>
        <a:graphic>
          <a:graphicData uri="http://schemas.openxmlformats.org/drawingml/2006/table">
            <a:tbl>
              <a:tblPr firstRow="1" bandRow="1">
                <a:tableStyleId>{5C22544A-7EE6-4342-B048-85BDC9FD1C3A}</a:tableStyleId>
              </a:tblPr>
              <a:tblGrid>
                <a:gridCol w="638370">
                  <a:extLst>
                    <a:ext uri="{9D8B030D-6E8A-4147-A177-3AD203B41FA5}">
                      <a16:colId xmlns:a16="http://schemas.microsoft.com/office/drawing/2014/main" val="2310089786"/>
                    </a:ext>
                  </a:extLst>
                </a:gridCol>
                <a:gridCol w="1776548">
                  <a:extLst>
                    <a:ext uri="{9D8B030D-6E8A-4147-A177-3AD203B41FA5}">
                      <a16:colId xmlns:a16="http://schemas.microsoft.com/office/drawing/2014/main" val="1281650924"/>
                    </a:ext>
                  </a:extLst>
                </a:gridCol>
                <a:gridCol w="8477795">
                  <a:extLst>
                    <a:ext uri="{9D8B030D-6E8A-4147-A177-3AD203B41FA5}">
                      <a16:colId xmlns:a16="http://schemas.microsoft.com/office/drawing/2014/main" val="2250100722"/>
                    </a:ext>
                  </a:extLst>
                </a:gridCol>
                <a:gridCol w="1060735">
                  <a:extLst>
                    <a:ext uri="{9D8B030D-6E8A-4147-A177-3AD203B41FA5}">
                      <a16:colId xmlns:a16="http://schemas.microsoft.com/office/drawing/2014/main" val="2116064786"/>
                    </a:ext>
                  </a:extLst>
                </a:gridCol>
              </a:tblGrid>
              <a:tr h="386287">
                <a:tc gridSpan="4">
                  <a:txBody>
                    <a:bodyPr/>
                    <a:lstStyle/>
                    <a:p>
                      <a:pPr algn="ctr"/>
                      <a:r>
                        <a:rPr lang="uk-UA" sz="2000" b="1" kern="1200" dirty="0">
                          <a:solidFill>
                            <a:schemeClr val="tx1"/>
                          </a:solidFill>
                          <a:effectLst/>
                          <a:latin typeface="Times New Roman" panose="02020603050405020304" pitchFamily="18" charset="0"/>
                          <a:ea typeface="+mn-ea"/>
                          <a:cs typeface="Times New Roman" panose="02020603050405020304" pitchFamily="18" charset="0"/>
                        </a:rPr>
                        <a:t>Оцінка системи внутрішнього контролю при дослідженні </a:t>
                      </a:r>
                      <a:r>
                        <a:rPr lang="uk-UA" sz="2000" b="1" kern="1200" dirty="0" err="1">
                          <a:solidFill>
                            <a:schemeClr val="tx1"/>
                          </a:solidFill>
                          <a:effectLst/>
                          <a:latin typeface="Times New Roman" panose="02020603050405020304" pitchFamily="18" charset="0"/>
                          <a:ea typeface="+mn-ea"/>
                          <a:cs typeface="Times New Roman" panose="02020603050405020304" pitchFamily="18" charset="0"/>
                        </a:rPr>
                        <a:t>стратегіï</a:t>
                      </a:r>
                      <a:r>
                        <a:rPr lang="uk-UA" sz="2000" b="1" kern="1200" dirty="0">
                          <a:solidFill>
                            <a:schemeClr val="tx1"/>
                          </a:solidFill>
                          <a:effectLst/>
                          <a:latin typeface="Times New Roman" panose="02020603050405020304" pitchFamily="18" charset="0"/>
                          <a:ea typeface="+mn-ea"/>
                          <a:cs typeface="Times New Roman" panose="02020603050405020304" pitchFamily="18" charset="0"/>
                        </a:rPr>
                        <a:t> розвитку </a:t>
                      </a:r>
                      <a:r>
                        <a:rPr lang="uk-UA" sz="2000" b="1" kern="1200" dirty="0" err="1">
                          <a:solidFill>
                            <a:schemeClr val="tx1"/>
                          </a:solidFill>
                          <a:effectLst/>
                          <a:latin typeface="Times New Roman" panose="02020603050405020304" pitchFamily="18" charset="0"/>
                          <a:ea typeface="+mn-ea"/>
                          <a:cs typeface="Times New Roman" panose="02020603050405020304" pitchFamily="18" charset="0"/>
                        </a:rPr>
                        <a:t>підприgмства</a:t>
                      </a:r>
                      <a:r>
                        <a:rPr lang="uk-UA" sz="2000" b="1" kern="1200" dirty="0">
                          <a:solidFill>
                            <a:schemeClr val="tx1"/>
                          </a:solidFill>
                          <a:effectLst/>
                          <a:latin typeface="Times New Roman" panose="02020603050405020304" pitchFamily="18" charset="0"/>
                          <a:ea typeface="+mn-ea"/>
                          <a:cs typeface="Times New Roman" panose="02020603050405020304" pitchFamily="18" charset="0"/>
                        </a:rPr>
                        <a:t> [Розроблено самостійно - Пушкар]</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uk-UA"/>
                    </a:p>
                  </a:txBody>
                  <a:tcPr/>
                </a:tc>
                <a:tc hMerge="1">
                  <a:txBody>
                    <a:bodyPr/>
                    <a:lstStyle/>
                    <a:p>
                      <a:endParaRPr lang="uk-UA"/>
                    </a:p>
                  </a:txBody>
                  <a:tcPr/>
                </a:tc>
                <a:tc hMerge="1">
                  <a:txBody>
                    <a:bodyPr/>
                    <a:lstStyle/>
                    <a:p>
                      <a:pPr algn="just"/>
                      <a:r>
                        <a:rPr lang="uk-UA" sz="1800" b="0" kern="1200" dirty="0">
                          <a:solidFill>
                            <a:schemeClr val="tx1"/>
                          </a:solidFill>
                          <a:effectLst/>
                          <a:latin typeface="+mn-lt"/>
                          <a:ea typeface="+mn-ea"/>
                          <a:cs typeface="+mn-cs"/>
                        </a:rPr>
                        <a:t>Документальні позапланові перевірки, що будуть розпочаті після набрання чинності Законом, з підстав, визначених підпунктом 78.1.8 пункту 78.1 статті 78 цього Кодексу, декларацій або уточнюючих розрахунків (у разі їх подання), до яких подано заяву про повернення суми бюджетного відшкодування, проводяться протягом 60 календарних днів, що настають після закінчення граничного терміну проведення камеральної перевірки відповідної декларації або уточнюючого розрахунку.</a:t>
                      </a: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7758355"/>
                  </a:ext>
                </a:extLst>
              </a:tr>
              <a:tr h="386287">
                <a:tc>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 з/п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tabLst>
                          <a:tab pos="1206500" algn="l"/>
                        </a:tabLst>
                      </a:pP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Критерії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r>
                        <a:rPr lang="uk-UA" sz="2000" kern="1200" dirty="0">
                          <a:solidFill>
                            <a:schemeClr val="tx1"/>
                          </a:solidFill>
                          <a:effectLst/>
                          <a:latin typeface="Times New Roman" panose="02020603050405020304" pitchFamily="18" charset="0"/>
                          <a:ea typeface="+mn-ea"/>
                          <a:cs typeface="Times New Roman" panose="02020603050405020304" pitchFamily="18" charset="0"/>
                        </a:rPr>
                        <a:t>Ознаки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r>
                        <a:rPr lang="uk-UA" sz="2000" kern="1200" dirty="0">
                          <a:solidFill>
                            <a:schemeClr val="tx1"/>
                          </a:solidFill>
                          <a:effectLst/>
                          <a:latin typeface="Times New Roman" panose="02020603050405020304" pitchFamily="18" charset="0"/>
                          <a:ea typeface="+mn-ea"/>
                          <a:cs typeface="Times New Roman" panose="02020603050405020304" pitchFamily="18" charset="0"/>
                        </a:rPr>
                        <a:t>Бали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912604"/>
                  </a:ext>
                </a:extLst>
              </a:tr>
              <a:tr h="0">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Стратегічне мислення персоналу</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Відсутнє</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tx1"/>
                          </a:solidFill>
                          <a:effectLst/>
                          <a:latin typeface="Times New Roman" panose="02020603050405020304" pitchFamily="18" charset="0"/>
                          <a:ea typeface="+mn-ea"/>
                          <a:cs typeface="Times New Roman" panose="02020603050405020304" pitchFamily="18" charset="0"/>
                        </a:rPr>
                        <a:t>6-10</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9435646"/>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just"/>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Наявне</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2344019"/>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Цілі діяльності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Невизначені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0311204"/>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Визначені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4702981"/>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Стратегії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Відсутні (</a:t>
                      </a:r>
                      <a:r>
                        <a:rPr lang="uk-UA" sz="2000" b="0" i="0" dirty="0" err="1">
                          <a:solidFill>
                            <a:schemeClr val="tx1"/>
                          </a:solidFill>
                          <a:latin typeface="Times New Roman" panose="02020603050405020304" pitchFamily="18" charset="0"/>
                          <a:cs typeface="Times New Roman" panose="02020603050405020304" pitchFamily="18" charset="0"/>
                        </a:rPr>
                        <a:t>необгрунтовані</a:t>
                      </a:r>
                      <a:r>
                        <a:rPr lang="uk-UA" sz="2000" b="0" i="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4587773"/>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Наявні (</a:t>
                      </a:r>
                      <a:r>
                        <a:rPr lang="uk-UA" sz="2000" b="0" i="0" dirty="0" err="1">
                          <a:solidFill>
                            <a:schemeClr val="tx1"/>
                          </a:solidFill>
                          <a:latin typeface="Times New Roman" panose="02020603050405020304" pitchFamily="18" charset="0"/>
                          <a:cs typeface="Times New Roman" panose="02020603050405020304" pitchFamily="18" charset="0"/>
                        </a:rPr>
                        <a:t>обгрунтовані</a:t>
                      </a:r>
                      <a:r>
                        <a:rPr lang="uk-UA" sz="2000" b="0" i="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4122096"/>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Методи встановлення стратегії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Використовуються випадково, неповно, як результат виникнення надзвичайних подій</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0614083"/>
                  </a:ext>
                </a:extLst>
              </a:tr>
              <a:tr h="351363">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Використовуються постійно, повно, на основі всебічного аналізу та прогнозів</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5062850"/>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Стратегічні заходи (заходи щодо розвитку)</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Формуються на основі натхнення, досвіду та навичок керівників, безсистемні, не сприймаються як стратегічні </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6381381"/>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Формуються як результат стратегічної діагностики особливостей систем різного типу та встановлення цілей</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6532464"/>
                  </a:ext>
                </a:extLst>
              </a:tr>
            </a:tbl>
          </a:graphicData>
        </a:graphic>
      </p:graphicFrame>
    </p:spTree>
    <p:extLst>
      <p:ext uri="{BB962C8B-B14F-4D97-AF65-F5344CB8AC3E}">
        <p14:creationId xmlns:p14="http://schemas.microsoft.com/office/powerpoint/2010/main" val="2049239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3949512248"/>
              </p:ext>
            </p:extLst>
          </p:nvPr>
        </p:nvGraphicFramePr>
        <p:xfrm>
          <a:off x="119276" y="374469"/>
          <a:ext cx="11953448" cy="5608320"/>
        </p:xfrm>
        <a:graphic>
          <a:graphicData uri="http://schemas.openxmlformats.org/drawingml/2006/table">
            <a:tbl>
              <a:tblPr firstRow="1" bandRow="1">
                <a:tableStyleId>{5C22544A-7EE6-4342-B048-85BDC9FD1C3A}</a:tableStyleId>
              </a:tblPr>
              <a:tblGrid>
                <a:gridCol w="638370">
                  <a:extLst>
                    <a:ext uri="{9D8B030D-6E8A-4147-A177-3AD203B41FA5}">
                      <a16:colId xmlns:a16="http://schemas.microsoft.com/office/drawing/2014/main" val="2310089786"/>
                    </a:ext>
                  </a:extLst>
                </a:gridCol>
                <a:gridCol w="2312125">
                  <a:extLst>
                    <a:ext uri="{9D8B030D-6E8A-4147-A177-3AD203B41FA5}">
                      <a16:colId xmlns:a16="http://schemas.microsoft.com/office/drawing/2014/main" val="1281650924"/>
                    </a:ext>
                  </a:extLst>
                </a:gridCol>
                <a:gridCol w="7942218">
                  <a:extLst>
                    <a:ext uri="{9D8B030D-6E8A-4147-A177-3AD203B41FA5}">
                      <a16:colId xmlns:a16="http://schemas.microsoft.com/office/drawing/2014/main" val="2250100722"/>
                    </a:ext>
                  </a:extLst>
                </a:gridCol>
                <a:gridCol w="1060735">
                  <a:extLst>
                    <a:ext uri="{9D8B030D-6E8A-4147-A177-3AD203B41FA5}">
                      <a16:colId xmlns:a16="http://schemas.microsoft.com/office/drawing/2014/main" val="2116064786"/>
                    </a:ext>
                  </a:extLst>
                </a:gridCol>
              </a:tblGrid>
              <a:tr h="386287">
                <a:tc>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 з/п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tabLst>
                          <a:tab pos="1206500" algn="l"/>
                        </a:tabLst>
                      </a:pPr>
                      <a:r>
                        <a:rPr lang="uk-UA"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Критерії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r>
                        <a:rPr lang="uk-UA" sz="2000" b="0" kern="1200" dirty="0">
                          <a:solidFill>
                            <a:schemeClr val="tx1"/>
                          </a:solidFill>
                          <a:effectLst/>
                          <a:latin typeface="Times New Roman" panose="02020603050405020304" pitchFamily="18" charset="0"/>
                          <a:ea typeface="+mn-ea"/>
                          <a:cs typeface="Times New Roman" panose="02020603050405020304" pitchFamily="18" charset="0"/>
                        </a:rPr>
                        <a:t>Ознаки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r>
                        <a:rPr lang="uk-UA" sz="2000" b="0" kern="1200" dirty="0">
                          <a:solidFill>
                            <a:schemeClr val="tx1"/>
                          </a:solidFill>
                          <a:effectLst/>
                          <a:latin typeface="Times New Roman" panose="02020603050405020304" pitchFamily="18" charset="0"/>
                          <a:ea typeface="+mn-ea"/>
                          <a:cs typeface="Times New Roman" panose="02020603050405020304" pitchFamily="18" charset="0"/>
                        </a:rPr>
                        <a:t>Бали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1912604"/>
                  </a:ext>
                </a:extLst>
              </a:tr>
              <a:tr h="0">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Плани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Поточні (в найкращому випадку), безсистемні, містяться в окремих управлінських рішеннях</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tx1"/>
                          </a:solidFill>
                          <a:effectLst/>
                          <a:latin typeface="Times New Roman" panose="02020603050405020304" pitchFamily="18" charset="0"/>
                          <a:ea typeface="+mn-ea"/>
                          <a:cs typeface="Times New Roman" panose="02020603050405020304" pitchFamily="18" charset="0"/>
                        </a:rPr>
                        <a:t>6-10</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9435646"/>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just"/>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Розроблені на основі досліджень, взаємопов'язані, стратегічні</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2344019"/>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tx1"/>
                          </a:solidFill>
                          <a:effectLst/>
                          <a:latin typeface="Times New Roman" panose="02020603050405020304" pitchFamily="18" charset="0"/>
                          <a:ea typeface="+mn-ea"/>
                          <a:cs typeface="Times New Roman" panose="02020603050405020304" pitchFamily="18" charset="0"/>
                        </a:rPr>
                        <a:t>Виконання (реалізація) планів</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Доведення прийнятих рішень абияк до кінця</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0311204"/>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Частина механізму стратегічного управління</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4702981"/>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tx1"/>
                          </a:solidFill>
                          <a:effectLst/>
                          <a:latin typeface="Times New Roman" panose="02020603050405020304" pitchFamily="18" charset="0"/>
                          <a:ea typeface="+mn-ea"/>
                          <a:cs typeface="Times New Roman" panose="02020603050405020304" pitchFamily="18" charset="0"/>
                        </a:rPr>
                        <a:t>Перегляд і оновлення стратегій</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Проводиться після завершення терміну планів</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4587773"/>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dk1"/>
                          </a:solidFill>
                          <a:effectLst/>
                          <a:latin typeface="Times New Roman" panose="02020603050405020304" pitchFamily="18" charset="0"/>
                          <a:ea typeface="+mn-ea"/>
                          <a:cs typeface="Times New Roman" panose="02020603050405020304" pitchFamily="18" charset="0"/>
                        </a:rPr>
                        <a:t>Оновлюється систематично на основі всебічного аналізу</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4122096"/>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tx1"/>
                          </a:solidFill>
                          <a:effectLst/>
                          <a:latin typeface="Times New Roman" panose="02020603050405020304" pitchFamily="18" charset="0"/>
                          <a:ea typeface="+mn-ea"/>
                          <a:cs typeface="Times New Roman" panose="02020603050405020304" pitchFamily="18" charset="0"/>
                        </a:rPr>
                        <a:t>Наявність мотивацій  розробки  стратегій</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Відсутні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0614083"/>
                  </a:ext>
                </a:extLst>
              </a:tr>
              <a:tr h="351363">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Наявні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5062850"/>
                  </a:ext>
                </a:extLst>
              </a:tr>
              <a:tr h="220736">
                <a:tc rowSpan="2">
                  <a:txBody>
                    <a:bodyPr/>
                    <a:lstStyle/>
                    <a:p>
                      <a:pPr algn="ctr"/>
                      <a:r>
                        <a:rPr lang="uk-UA" sz="2000" b="0" i="0" dirty="0">
                          <a:solidFill>
                            <a:schemeClr val="tx1"/>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kern="1200" dirty="0">
                          <a:solidFill>
                            <a:schemeClr val="tx1"/>
                          </a:solidFill>
                          <a:effectLst/>
                          <a:latin typeface="Times New Roman" panose="02020603050405020304" pitchFamily="18" charset="0"/>
                          <a:ea typeface="+mn-ea"/>
                          <a:cs typeface="Times New Roman" panose="02020603050405020304" pitchFamily="18" charset="0"/>
                        </a:rPr>
                        <a:t>Відповідальність за проведення стратегічних дій</a:t>
                      </a:r>
                      <a:endParaRPr lang="uk-UA" sz="20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Відсутні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6-10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6381381"/>
                  </a:ext>
                </a:extLst>
              </a:tr>
              <a:tr h="220736">
                <a:tc vMerge="1">
                  <a:txBody>
                    <a:bodyPr/>
                    <a:lstStyle/>
                    <a:p>
                      <a:pPr algn="ct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uk-UA" sz="18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Наявні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000" b="0" i="0" dirty="0">
                          <a:solidFill>
                            <a:schemeClr val="tx1"/>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6532464"/>
                  </a:ext>
                </a:extLst>
              </a:tr>
            </a:tbl>
          </a:graphicData>
        </a:graphic>
      </p:graphicFrame>
    </p:spTree>
    <p:extLst>
      <p:ext uri="{BB962C8B-B14F-4D97-AF65-F5344CB8AC3E}">
        <p14:creationId xmlns:p14="http://schemas.microsoft.com/office/powerpoint/2010/main" val="9840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7">
            <a:extLst>
              <a:ext uri="{FF2B5EF4-FFF2-40B4-BE49-F238E27FC236}">
                <a16:creationId xmlns:a16="http://schemas.microsoft.com/office/drawing/2014/main" id="{4444520D-534B-3641-E9F8-CAE86AA84AFD}"/>
              </a:ext>
            </a:extLst>
          </p:cNvPr>
          <p:cNvSpPr/>
          <p:nvPr/>
        </p:nvSpPr>
        <p:spPr>
          <a:xfrm>
            <a:off x="187566" y="2671732"/>
            <a:ext cx="5298833" cy="76944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tabLst>
                <a:tab pos="630555" algn="l"/>
              </a:tabLst>
            </a:pPr>
            <a:r>
              <a:rPr lang="uk-UA" sz="2300" dirty="0">
                <a:solidFill>
                  <a:schemeClr val="tx1"/>
                </a:solidFill>
                <a:latin typeface="Times New Roman" panose="02020603050405020304" pitchFamily="18" charset="0"/>
                <a:cs typeface="Times New Roman" panose="02020603050405020304" pitchFamily="18" charset="0"/>
              </a:rPr>
              <a:t>Інформація про господарську діяльність</a:t>
            </a:r>
          </a:p>
        </p:txBody>
      </p:sp>
      <p:sp>
        <p:nvSpPr>
          <p:cNvPr id="3" name="Прямокутник 2">
            <a:extLst>
              <a:ext uri="{FF2B5EF4-FFF2-40B4-BE49-F238E27FC236}">
                <a16:creationId xmlns:a16="http://schemas.microsoft.com/office/drawing/2014/main" id="{1FEBBDD4-B3E8-A6FA-4317-8A7228C60538}"/>
              </a:ext>
            </a:extLst>
          </p:cNvPr>
          <p:cNvSpPr/>
          <p:nvPr/>
        </p:nvSpPr>
        <p:spPr>
          <a:xfrm>
            <a:off x="6164419" y="2660846"/>
            <a:ext cx="5585436" cy="76944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tabLst>
                <a:tab pos="630555" algn="l"/>
              </a:tabLst>
            </a:pPr>
            <a:r>
              <a:rPr lang="uk-UA" sz="2200" dirty="0">
                <a:solidFill>
                  <a:schemeClr val="tx1"/>
                </a:solidFill>
                <a:latin typeface="Times New Roman" panose="02020603050405020304" pitchFamily="18" charset="0"/>
                <a:cs typeface="Times New Roman" panose="02020603050405020304" pitchFamily="18" charset="0"/>
              </a:rPr>
              <a:t>Висновок про ефективність роботи підприємства</a:t>
            </a:r>
          </a:p>
        </p:txBody>
      </p:sp>
      <p:sp>
        <p:nvSpPr>
          <p:cNvPr id="4" name="TextBox 3">
            <a:extLst>
              <a:ext uri="{FF2B5EF4-FFF2-40B4-BE49-F238E27FC236}">
                <a16:creationId xmlns:a16="http://schemas.microsoft.com/office/drawing/2014/main" id="{2A249145-F777-6243-C015-EAC9EF3313BD}"/>
              </a:ext>
            </a:extLst>
          </p:cNvPr>
          <p:cNvSpPr txBox="1"/>
          <p:nvPr/>
        </p:nvSpPr>
        <p:spPr>
          <a:xfrm>
            <a:off x="187566" y="192520"/>
            <a:ext cx="11816863" cy="769441"/>
          </a:xfrm>
          <a:prstGeom prst="rect">
            <a:avLst/>
          </a:prstGeom>
          <a:noFill/>
        </p:spPr>
        <p:txBody>
          <a:bodyPr wrap="square">
            <a:spAutoFit/>
          </a:bodyPr>
          <a:lstStyle/>
          <a:p>
            <a:pPr algn="just"/>
            <a:r>
              <a:rPr lang="uk-UA" sz="2200" dirty="0">
                <a:effectLst/>
                <a:latin typeface="Times New Roman" panose="02020603050405020304" pitchFamily="18" charset="0"/>
                <a:ea typeface="Times New Roman" panose="02020603050405020304" pitchFamily="18" charset="0"/>
              </a:rPr>
              <a:t>З точки зору інформатики аудит є системою, яку кібернетика описує за допомогою таких понять, як вхід, вихід і процесор:</a:t>
            </a:r>
            <a:endParaRPr lang="uk-UA" sz="2200" dirty="0"/>
          </a:p>
        </p:txBody>
      </p:sp>
      <p:sp>
        <p:nvSpPr>
          <p:cNvPr id="5" name="Прямокутник 4">
            <a:extLst>
              <a:ext uri="{FF2B5EF4-FFF2-40B4-BE49-F238E27FC236}">
                <a16:creationId xmlns:a16="http://schemas.microsoft.com/office/drawing/2014/main" id="{3675D634-E93B-1BDD-7214-E3F942BE54DB}"/>
              </a:ext>
            </a:extLst>
          </p:cNvPr>
          <p:cNvSpPr/>
          <p:nvPr/>
        </p:nvSpPr>
        <p:spPr>
          <a:xfrm>
            <a:off x="3931920" y="1151210"/>
            <a:ext cx="4167498" cy="95418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dirty="0">
                <a:solidFill>
                  <a:schemeClr val="tx1"/>
                </a:solidFill>
                <a:latin typeface="Times New Roman" panose="02020603050405020304" pitchFamily="18" charset="0"/>
                <a:cs typeface="Times New Roman" panose="02020603050405020304" pitchFamily="18" charset="0"/>
              </a:rPr>
              <a:t>Процесор (елементи, зв’язки, взаємодія та ін. </a:t>
            </a:r>
          </a:p>
        </p:txBody>
      </p:sp>
      <p:sp>
        <p:nvSpPr>
          <p:cNvPr id="2" name="Стрілка: вправо 1">
            <a:extLst>
              <a:ext uri="{FF2B5EF4-FFF2-40B4-BE49-F238E27FC236}">
                <a16:creationId xmlns:a16="http://schemas.microsoft.com/office/drawing/2014/main" id="{B7C95EB1-1329-4770-FB1B-8E090F5A5605}"/>
              </a:ext>
            </a:extLst>
          </p:cNvPr>
          <p:cNvSpPr/>
          <p:nvPr/>
        </p:nvSpPr>
        <p:spPr>
          <a:xfrm>
            <a:off x="8099418" y="1409032"/>
            <a:ext cx="457201" cy="43853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Стрілка: вправо 6">
            <a:extLst>
              <a:ext uri="{FF2B5EF4-FFF2-40B4-BE49-F238E27FC236}">
                <a16:creationId xmlns:a16="http://schemas.microsoft.com/office/drawing/2014/main" id="{3A086A96-1A76-5CF1-A8FD-DCDDE2EE6AC1}"/>
              </a:ext>
            </a:extLst>
          </p:cNvPr>
          <p:cNvSpPr/>
          <p:nvPr/>
        </p:nvSpPr>
        <p:spPr>
          <a:xfrm rot="10800000">
            <a:off x="3474719" y="1503657"/>
            <a:ext cx="457201" cy="43853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Прямокутник 8">
            <a:extLst>
              <a:ext uri="{FF2B5EF4-FFF2-40B4-BE49-F238E27FC236}">
                <a16:creationId xmlns:a16="http://schemas.microsoft.com/office/drawing/2014/main" id="{2253A91A-2B59-2AF0-93AD-BC9F04B9A096}"/>
              </a:ext>
            </a:extLst>
          </p:cNvPr>
          <p:cNvSpPr/>
          <p:nvPr/>
        </p:nvSpPr>
        <p:spPr>
          <a:xfrm>
            <a:off x="8556620" y="1186477"/>
            <a:ext cx="2742752" cy="95418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dirty="0">
                <a:solidFill>
                  <a:schemeClr val="tx1"/>
                </a:solidFill>
                <a:latin typeface="Times New Roman" panose="02020603050405020304" pitchFamily="18" charset="0"/>
                <a:cs typeface="Times New Roman" panose="02020603050405020304" pitchFamily="18" charset="0"/>
              </a:rPr>
              <a:t>Вихід</a:t>
            </a:r>
          </a:p>
        </p:txBody>
      </p:sp>
      <p:sp>
        <p:nvSpPr>
          <p:cNvPr id="10" name="Прямокутник 9">
            <a:extLst>
              <a:ext uri="{FF2B5EF4-FFF2-40B4-BE49-F238E27FC236}">
                <a16:creationId xmlns:a16="http://schemas.microsoft.com/office/drawing/2014/main" id="{649D7675-B480-588C-7142-E11E3EFE364C}"/>
              </a:ext>
            </a:extLst>
          </p:cNvPr>
          <p:cNvSpPr/>
          <p:nvPr/>
        </p:nvSpPr>
        <p:spPr>
          <a:xfrm>
            <a:off x="187566" y="4375385"/>
            <a:ext cx="3600663" cy="1960101"/>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b="1" dirty="0">
                <a:solidFill>
                  <a:schemeClr val="tx1"/>
                </a:solidFill>
                <a:effectLst/>
                <a:latin typeface="Times New Roman" panose="02020603050405020304" pitchFamily="18" charset="0"/>
                <a:ea typeface="Times New Roman" panose="02020603050405020304" pitchFamily="18" charset="0"/>
              </a:rPr>
              <a:t>Завданням науки про аудит повинно бути конструювання «чорного» ящика, здатного досягнути мети </a:t>
            </a:r>
            <a:endParaRPr lang="uk-UA" sz="2200" b="1" dirty="0">
              <a:solidFill>
                <a:schemeClr val="tx1"/>
              </a:solidFill>
              <a:latin typeface="Times New Roman" panose="02020603050405020304" pitchFamily="18" charset="0"/>
              <a:cs typeface="Times New Roman" panose="02020603050405020304" pitchFamily="18" charset="0"/>
            </a:endParaRPr>
          </a:p>
        </p:txBody>
      </p:sp>
      <p:sp>
        <p:nvSpPr>
          <p:cNvPr id="11" name="Стрілка: вправо 10">
            <a:extLst>
              <a:ext uri="{FF2B5EF4-FFF2-40B4-BE49-F238E27FC236}">
                <a16:creationId xmlns:a16="http://schemas.microsoft.com/office/drawing/2014/main" id="{E775039D-090C-9F4E-4625-9DAA7A5D4CCF}"/>
              </a:ext>
            </a:extLst>
          </p:cNvPr>
          <p:cNvSpPr/>
          <p:nvPr/>
        </p:nvSpPr>
        <p:spPr>
          <a:xfrm rot="5400000">
            <a:off x="1874741" y="2204286"/>
            <a:ext cx="457201" cy="43853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Стрілка: вправо 11">
            <a:extLst>
              <a:ext uri="{FF2B5EF4-FFF2-40B4-BE49-F238E27FC236}">
                <a16:creationId xmlns:a16="http://schemas.microsoft.com/office/drawing/2014/main" id="{BC411679-AF2E-88EF-FC08-D53577B48F66}"/>
              </a:ext>
            </a:extLst>
          </p:cNvPr>
          <p:cNvSpPr/>
          <p:nvPr/>
        </p:nvSpPr>
        <p:spPr>
          <a:xfrm rot="5400000">
            <a:off x="9699395" y="2149993"/>
            <a:ext cx="457201" cy="43853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Прямокутник 12">
            <a:extLst>
              <a:ext uri="{FF2B5EF4-FFF2-40B4-BE49-F238E27FC236}">
                <a16:creationId xmlns:a16="http://schemas.microsoft.com/office/drawing/2014/main" id="{62399985-210C-29EA-51EA-33A420B02531}"/>
              </a:ext>
            </a:extLst>
          </p:cNvPr>
          <p:cNvSpPr/>
          <p:nvPr/>
        </p:nvSpPr>
        <p:spPr>
          <a:xfrm>
            <a:off x="748052" y="1240770"/>
            <a:ext cx="2742752" cy="95418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dirty="0">
                <a:solidFill>
                  <a:schemeClr val="tx1"/>
                </a:solidFill>
                <a:latin typeface="Times New Roman" panose="02020603050405020304" pitchFamily="18" charset="0"/>
                <a:cs typeface="Times New Roman" panose="02020603050405020304" pitchFamily="18" charset="0"/>
              </a:rPr>
              <a:t>Вхід</a:t>
            </a:r>
          </a:p>
        </p:txBody>
      </p:sp>
      <p:sp>
        <p:nvSpPr>
          <p:cNvPr id="14" name="Стрілка: вправо 13">
            <a:extLst>
              <a:ext uri="{FF2B5EF4-FFF2-40B4-BE49-F238E27FC236}">
                <a16:creationId xmlns:a16="http://schemas.microsoft.com/office/drawing/2014/main" id="{E8277AE7-2413-923F-B1D7-A8FC66304CA3}"/>
              </a:ext>
            </a:extLst>
          </p:cNvPr>
          <p:cNvSpPr/>
          <p:nvPr/>
        </p:nvSpPr>
        <p:spPr>
          <a:xfrm>
            <a:off x="3788229" y="5150944"/>
            <a:ext cx="457201" cy="43853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5" name="Прямокутник 14">
            <a:extLst>
              <a:ext uri="{FF2B5EF4-FFF2-40B4-BE49-F238E27FC236}">
                <a16:creationId xmlns:a16="http://schemas.microsoft.com/office/drawing/2014/main" id="{F1E9A11B-956B-9A7D-6004-03F24001EBD5}"/>
              </a:ext>
            </a:extLst>
          </p:cNvPr>
          <p:cNvSpPr/>
          <p:nvPr/>
        </p:nvSpPr>
        <p:spPr>
          <a:xfrm>
            <a:off x="4245429" y="4007510"/>
            <a:ext cx="7504425" cy="265796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tabLst>
                <a:tab pos="630555" algn="l"/>
              </a:tabLst>
            </a:pPr>
            <a:r>
              <a:rPr lang="uk-UA" sz="2200" dirty="0">
                <a:solidFill>
                  <a:schemeClr val="tx1"/>
                </a:solidFill>
                <a:effectLst/>
                <a:latin typeface="Times New Roman" panose="02020603050405020304" pitchFamily="18" charset="0"/>
                <a:ea typeface="Times New Roman" panose="02020603050405020304" pitchFamily="18" charset="0"/>
              </a:rPr>
              <a:t>отримання такого обсягу інформації</a:t>
            </a:r>
            <a:r>
              <a:rPr lang="uk-UA" sz="2200" spc="400"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про діяльність підприємства, який би допоміг менеджерам високого рангу поліпшити роботу в майбутньому, а констатація факту про те, що у минулому в обліку правильно застосовані алгоритми й складена фінансова звітність нічого не змінює та не змінить у стані речей, явищ і процесів підприємства</a:t>
            </a:r>
            <a:endParaRPr lang="uk-UA"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34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Місце для вмісту 3">
            <a:extLst>
              <a:ext uri="{FF2B5EF4-FFF2-40B4-BE49-F238E27FC236}">
                <a16:creationId xmlns:a16="http://schemas.microsoft.com/office/drawing/2014/main" id="{EF31A3C6-CBC4-063D-7CD1-7EF8BF21F45F}"/>
              </a:ext>
            </a:extLst>
          </p:cNvPr>
          <p:cNvGraphicFramePr>
            <a:graphicFrameLocks noGrp="1"/>
          </p:cNvGraphicFramePr>
          <p:nvPr>
            <p:ph idx="1"/>
            <p:extLst>
              <p:ext uri="{D42A27DB-BD31-4B8C-83A1-F6EECF244321}">
                <p14:modId xmlns:p14="http://schemas.microsoft.com/office/powerpoint/2010/main" val="2145943829"/>
              </p:ext>
            </p:extLst>
          </p:nvPr>
        </p:nvGraphicFramePr>
        <p:xfrm>
          <a:off x="111457" y="548640"/>
          <a:ext cx="11969086" cy="5760720"/>
        </p:xfrm>
        <a:graphic>
          <a:graphicData uri="http://schemas.openxmlformats.org/drawingml/2006/table">
            <a:tbl>
              <a:tblPr firstRow="1" bandRow="1">
                <a:tableStyleId>{5C22544A-7EE6-4342-B048-85BDC9FD1C3A}</a:tableStyleId>
              </a:tblPr>
              <a:tblGrid>
                <a:gridCol w="2797145">
                  <a:extLst>
                    <a:ext uri="{9D8B030D-6E8A-4147-A177-3AD203B41FA5}">
                      <a16:colId xmlns:a16="http://schemas.microsoft.com/office/drawing/2014/main" val="2310089786"/>
                    </a:ext>
                  </a:extLst>
                </a:gridCol>
                <a:gridCol w="9171941">
                  <a:extLst>
                    <a:ext uri="{9D8B030D-6E8A-4147-A177-3AD203B41FA5}">
                      <a16:colId xmlns:a16="http://schemas.microsoft.com/office/drawing/2014/main" val="2309914762"/>
                    </a:ext>
                  </a:extLst>
                </a:gridCol>
              </a:tblGrid>
              <a:tr h="243096">
                <a:tc>
                  <a:txBody>
                    <a:bodyPr/>
                    <a:lstStyle/>
                    <a:p>
                      <a:pPr algn="ctr"/>
                      <a:r>
                        <a:rPr lang="uk-UA" sz="2400" b="1" kern="1200" dirty="0" err="1">
                          <a:solidFill>
                            <a:schemeClr val="tx1"/>
                          </a:solidFill>
                          <a:effectLst/>
                          <a:latin typeface="Times New Roman" panose="02020603050405020304" pitchFamily="18" charset="0"/>
                          <a:ea typeface="+mn-ea"/>
                          <a:cs typeface="Times New Roman" panose="02020603050405020304" pitchFamily="18" charset="0"/>
                        </a:rPr>
                        <a:t>Інтeлeктуалізація</a:t>
                      </a:r>
                      <a:r>
                        <a:rPr lang="uk-UA" sz="2400" b="1" kern="1200" dirty="0">
                          <a:solidFill>
                            <a:schemeClr val="tx1"/>
                          </a:solidFill>
                          <a:effectLst/>
                          <a:latin typeface="Times New Roman" panose="02020603050405020304" pitchFamily="18" charset="0"/>
                          <a:ea typeface="+mn-ea"/>
                          <a:cs typeface="Times New Roman" panose="02020603050405020304" pitchFamily="18" charset="0"/>
                        </a:rPr>
                        <a:t> аудиту</a:t>
                      </a:r>
                      <a:endParaRPr lang="uk-UA" sz="2400" b="0"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мoжe</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відбутиcя</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внаcлідoк</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вpахування</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впливу на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діяльніcть</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підпpиємcтва</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фактopів</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зoвнішньoгo</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cepeдoвища</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ocкільки</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кoнцeнтpація</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уваги на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внутpішньoму</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cepeдoвищі</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дає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oднoбoку</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інфopмацію</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пpo</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минулі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пoдії</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які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фікcує</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і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відoбpажає</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у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звітнocті</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фінанcoвий</a:t>
                      </a:r>
                      <a:r>
                        <a:rPr lang="uk-UA" sz="24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tx1"/>
                          </a:solidFill>
                          <a:effectLst/>
                          <a:latin typeface="Times New Roman" panose="02020603050405020304" pitchFamily="18" charset="0"/>
                          <a:ea typeface="+mn-ea"/>
                          <a:cs typeface="Times New Roman" panose="02020603050405020304" pitchFamily="18" charset="0"/>
                        </a:rPr>
                        <a:t>oблік</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290063"/>
                  </a:ext>
                </a:extLst>
              </a:tr>
              <a:tr h="243096">
                <a:tc>
                  <a:txBody>
                    <a:bodyPr/>
                    <a:lstStyle/>
                    <a:p>
                      <a:pPr algn="ctr"/>
                      <a:r>
                        <a:rPr lang="uk-UA" sz="2400" b="1" kern="1200" dirty="0" err="1">
                          <a:solidFill>
                            <a:schemeClr val="dk1"/>
                          </a:solidFill>
                          <a:effectLst/>
                          <a:latin typeface="Times New Roman" panose="02020603050405020304" pitchFamily="18" charset="0"/>
                          <a:ea typeface="+mn-ea"/>
                          <a:cs typeface="Times New Roman" panose="02020603050405020304" pitchFamily="18" charset="0"/>
                        </a:rPr>
                        <a:t>Пepeдумoва</a:t>
                      </a:r>
                      <a:r>
                        <a:rPr lang="uk-UA" sz="2400" b="1"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1" kern="1200" dirty="0" err="1">
                          <a:solidFill>
                            <a:schemeClr val="dk1"/>
                          </a:solidFill>
                          <a:effectLst/>
                          <a:latin typeface="Times New Roman" panose="02020603050405020304" pitchFamily="18" charset="0"/>
                          <a:ea typeface="+mn-ea"/>
                          <a:cs typeface="Times New Roman" panose="02020603050405020304" pitchFamily="18" charset="0"/>
                        </a:rPr>
                        <a:t>poзвитку</a:t>
                      </a:r>
                      <a:r>
                        <a:rPr lang="uk-UA" sz="2400" b="1"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уpізнoманітнeння</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йoгo</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мeтoдів</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дoдавши</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дo</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іcнуючих</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мeтoдів</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цілe</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cімeйcтвo</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eкoнoмікo-матeматичних</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гpафічних</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eкcпepтних</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з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глибoкoю</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їхньoю</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дифeренціацією</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за видами (лінійного – програмування, багатофакторних моделей, лінійної алгебри, теорії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ймовірноcті</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теорії графів,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маcового</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обcлуговування</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управління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запаcами</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з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викориcтанням</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математичних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залежноcтей</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400" b="0" kern="1200" dirty="0" err="1">
                          <a:solidFill>
                            <a:schemeClr val="dk1"/>
                          </a:solidFill>
                          <a:effectLst/>
                          <a:latin typeface="Times New Roman" panose="02020603050405020304" pitchFamily="18" charset="0"/>
                          <a:ea typeface="+mn-ea"/>
                          <a:cs typeface="Times New Roman" panose="02020603050405020304" pitchFamily="18" charset="0"/>
                        </a:rPr>
                        <a:t>регреcійного</a:t>
                      </a:r>
                      <a:r>
                        <a:rPr lang="uk-UA" sz="2400" b="0" kern="1200" dirty="0">
                          <a:solidFill>
                            <a:schemeClr val="dk1"/>
                          </a:solidFill>
                          <a:effectLst/>
                          <a:latin typeface="Times New Roman" panose="02020603050405020304" pitchFamily="18" charset="0"/>
                          <a:ea typeface="+mn-ea"/>
                          <a:cs typeface="Times New Roman" panose="02020603050405020304" pitchFamily="18" charset="0"/>
                        </a:rPr>
                        <a:t> аналізу та ін.)</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5295888"/>
                  </a:ext>
                </a:extLst>
              </a:tr>
              <a:tr h="243096">
                <a:tc>
                  <a:txBody>
                    <a:bodyPr/>
                    <a:lstStyle/>
                    <a:p>
                      <a:pPr algn="ctr"/>
                      <a:r>
                        <a:rPr lang="uk-UA" sz="2400" b="1" kern="1200" dirty="0">
                          <a:solidFill>
                            <a:schemeClr val="dk1"/>
                          </a:solidFill>
                          <a:effectLst/>
                          <a:latin typeface="Times New Roman" panose="02020603050405020304" pitchFamily="18" charset="0"/>
                          <a:ea typeface="+mn-ea"/>
                          <a:cs typeface="Times New Roman" panose="02020603050405020304" pitchFamily="18" charset="0"/>
                        </a:rPr>
                        <a:t>Рекомендація організувати аудит за циклами</a:t>
                      </a:r>
                      <a:endParaRPr lang="uk-UA" sz="2400" b="1" i="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поcтачання</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виробництво, збут,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інвеcтування</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що дозволило би виявити резерви </a:t>
                      </a:r>
                      <a:r>
                        <a:rPr lang="uk-UA" sz="2400" kern="1200" dirty="0" err="1">
                          <a:solidFill>
                            <a:schemeClr val="dk1"/>
                          </a:solidFill>
                          <a:effectLst/>
                          <a:latin typeface="Times New Roman" panose="02020603050405020304" pitchFamily="18" charset="0"/>
                          <a:ea typeface="+mn-ea"/>
                          <a:cs typeface="Times New Roman" panose="02020603050405020304" pitchFamily="18" charset="0"/>
                        </a:rPr>
                        <a:t>чаcу</a:t>
                      </a:r>
                      <a:r>
                        <a:rPr lang="uk-UA" sz="2400" kern="1200" dirty="0">
                          <a:solidFill>
                            <a:schemeClr val="dk1"/>
                          </a:solidFill>
                          <a:effectLst/>
                          <a:latin typeface="Times New Roman" panose="02020603050405020304" pitchFamily="18" charset="0"/>
                          <a:ea typeface="+mn-ea"/>
                          <a:cs typeface="Times New Roman" panose="02020603050405020304" pitchFamily="18" charset="0"/>
                        </a:rPr>
                        <a:t> і економію коштів за умови раціональної організації таких циклів</a:t>
                      </a:r>
                      <a:endParaRPr lang="uk-UA" sz="2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849834"/>
                  </a:ext>
                </a:extLst>
              </a:tr>
            </a:tbl>
          </a:graphicData>
        </a:graphic>
      </p:graphicFrame>
    </p:spTree>
    <p:extLst>
      <p:ext uri="{BB962C8B-B14F-4D97-AF65-F5344CB8AC3E}">
        <p14:creationId xmlns:p14="http://schemas.microsoft.com/office/powerpoint/2010/main" val="1536698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Овал 13">
            <a:extLst>
              <a:ext uri="{FF2B5EF4-FFF2-40B4-BE49-F238E27FC236}">
                <a16:creationId xmlns:a16="http://schemas.microsoft.com/office/drawing/2014/main" id="{B4052FE1-C271-A86C-74FE-ACAEA65DFD13}"/>
              </a:ext>
            </a:extLst>
          </p:cNvPr>
          <p:cNvSpPr/>
          <p:nvPr/>
        </p:nvSpPr>
        <p:spPr>
          <a:xfrm>
            <a:off x="412846" y="684918"/>
            <a:ext cx="11604005" cy="85018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b="1" dirty="0">
                <a:solidFill>
                  <a:schemeClr val="tx1"/>
                </a:solidFill>
                <a:effectLst/>
                <a:latin typeface="Times New Roman" panose="02020603050405020304" pitchFamily="18" charset="0"/>
                <a:ea typeface="Times New Roman" panose="02020603050405020304" pitchFamily="18" charset="0"/>
              </a:rPr>
              <a:t>Виникають проблеми теоретичного характеру, які спрямовують думку дослідників </a:t>
            </a:r>
            <a:r>
              <a:rPr lang="uk-UA" sz="1800" b="1" dirty="0">
                <a:effectLst/>
                <a:latin typeface="Times New Roman" panose="02020603050405020304" pitchFamily="18" charset="0"/>
                <a:ea typeface="Times New Roman" panose="02020603050405020304" pitchFamily="18" charset="0"/>
              </a:rPr>
              <a:t>у такому напрямі:</a:t>
            </a:r>
            <a:endParaRPr lang="uk-UA" sz="2200" b="1" dirty="0">
              <a:solidFill>
                <a:schemeClr val="tx1"/>
              </a:solidFill>
            </a:endParaRPr>
          </a:p>
        </p:txBody>
      </p:sp>
      <p:sp>
        <p:nvSpPr>
          <p:cNvPr id="15" name="Овал 14">
            <a:extLst>
              <a:ext uri="{FF2B5EF4-FFF2-40B4-BE49-F238E27FC236}">
                <a16:creationId xmlns:a16="http://schemas.microsoft.com/office/drawing/2014/main" id="{1CB6455F-5B56-80AC-0675-9EDF93876764}"/>
              </a:ext>
            </a:extLst>
          </p:cNvPr>
          <p:cNvSpPr/>
          <p:nvPr/>
        </p:nvSpPr>
        <p:spPr>
          <a:xfrm>
            <a:off x="120564" y="1736136"/>
            <a:ext cx="3120782" cy="1803250"/>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dirty="0">
                <a:solidFill>
                  <a:schemeClr val="tx1"/>
                </a:solidFill>
                <a:effectLst/>
                <a:latin typeface="Times New Roman" panose="02020603050405020304" pitchFamily="18" charset="0"/>
                <a:ea typeface="Times New Roman" panose="02020603050405020304" pitchFamily="18" charset="0"/>
              </a:rPr>
              <a:t>формування</a:t>
            </a:r>
            <a:r>
              <a:rPr lang="uk-UA" sz="2200" spc="-70"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знань</a:t>
            </a:r>
            <a:r>
              <a:rPr lang="uk-UA" sz="2200" spc="-60"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про</a:t>
            </a:r>
            <a:r>
              <a:rPr lang="uk-UA" sz="2200" spc="-40"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закономірності</a:t>
            </a:r>
            <a:r>
              <a:rPr lang="uk-UA" sz="2200" spc="-75"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розвитку</a:t>
            </a:r>
            <a:r>
              <a:rPr lang="uk-UA" sz="2200" spc="-90" dirty="0">
                <a:solidFill>
                  <a:schemeClr val="tx1"/>
                </a:solidFill>
                <a:effectLst/>
                <a:latin typeface="Times New Roman" panose="02020603050405020304" pitchFamily="18" charset="0"/>
                <a:ea typeface="Times New Roman" panose="02020603050405020304" pitchFamily="18" charset="0"/>
              </a:rPr>
              <a:t> </a:t>
            </a:r>
            <a:r>
              <a:rPr lang="uk-UA" sz="2200" spc="-10" dirty="0">
                <a:solidFill>
                  <a:schemeClr val="tx1"/>
                </a:solidFill>
                <a:effectLst/>
                <a:latin typeface="Times New Roman" panose="02020603050405020304" pitchFamily="18" charset="0"/>
                <a:ea typeface="Times New Roman" panose="02020603050405020304" pitchFamily="18" charset="0"/>
              </a:rPr>
              <a:t>аудиту</a:t>
            </a:r>
            <a:endParaRPr lang="uk-UA" sz="2200" b="1" dirty="0">
              <a:solidFill>
                <a:schemeClr val="tx1"/>
              </a:solidFill>
            </a:endParaRPr>
          </a:p>
        </p:txBody>
      </p:sp>
      <p:sp>
        <p:nvSpPr>
          <p:cNvPr id="17" name="Овал 16">
            <a:extLst>
              <a:ext uri="{FF2B5EF4-FFF2-40B4-BE49-F238E27FC236}">
                <a16:creationId xmlns:a16="http://schemas.microsoft.com/office/drawing/2014/main" id="{AEF9D2E2-5C90-7B36-5619-0A8E829B387C}"/>
              </a:ext>
            </a:extLst>
          </p:cNvPr>
          <p:cNvSpPr/>
          <p:nvPr/>
        </p:nvSpPr>
        <p:spPr>
          <a:xfrm>
            <a:off x="8122561" y="1747013"/>
            <a:ext cx="3894290" cy="2306243"/>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dirty="0">
                <a:solidFill>
                  <a:schemeClr val="tx1"/>
                </a:solidFill>
                <a:effectLst/>
                <a:latin typeface="Times New Roman" panose="02020603050405020304" pitchFamily="18" charset="0"/>
                <a:ea typeface="Times New Roman" panose="02020603050405020304" pitchFamily="18" charset="0"/>
              </a:rPr>
              <a:t>креативного</a:t>
            </a:r>
            <a:r>
              <a:rPr lang="uk-UA" sz="2200" spc="-5"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сприйняття</a:t>
            </a:r>
            <a:r>
              <a:rPr lang="uk-UA" sz="2200" spc="-10"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аудиторської науки, яка проходить</a:t>
            </a:r>
            <a:r>
              <a:rPr lang="uk-UA" sz="2200" spc="-5" dirty="0">
                <a:solidFill>
                  <a:schemeClr val="tx1"/>
                </a:solidFill>
                <a:effectLst/>
                <a:latin typeface="Times New Roman" panose="02020603050405020304" pitchFamily="18" charset="0"/>
                <a:ea typeface="Times New Roman" panose="02020603050405020304" pitchFamily="18" charset="0"/>
              </a:rPr>
              <a:t> </a:t>
            </a:r>
            <a:r>
              <a:rPr lang="uk-UA" sz="2200" dirty="0">
                <a:solidFill>
                  <a:schemeClr val="tx1"/>
                </a:solidFill>
                <a:effectLst/>
                <a:latin typeface="Times New Roman" panose="02020603050405020304" pitchFamily="18" charset="0"/>
                <a:ea typeface="Times New Roman" panose="02020603050405020304" pitchFamily="18" charset="0"/>
              </a:rPr>
              <a:t>шлях еволюційного розвитку</a:t>
            </a:r>
            <a:endParaRPr lang="uk-UA" sz="2200" b="1" dirty="0">
              <a:solidFill>
                <a:schemeClr val="tx1"/>
              </a:solidFill>
            </a:endParaRPr>
          </a:p>
        </p:txBody>
      </p:sp>
      <p:sp>
        <p:nvSpPr>
          <p:cNvPr id="18" name="Овал 17">
            <a:extLst>
              <a:ext uri="{FF2B5EF4-FFF2-40B4-BE49-F238E27FC236}">
                <a16:creationId xmlns:a16="http://schemas.microsoft.com/office/drawing/2014/main" id="{111AA6DB-F9E2-BF8F-427E-768A36732590}"/>
              </a:ext>
            </a:extLst>
          </p:cNvPr>
          <p:cNvSpPr/>
          <p:nvPr/>
        </p:nvSpPr>
        <p:spPr>
          <a:xfrm>
            <a:off x="3443722" y="2025568"/>
            <a:ext cx="4476461" cy="2122952"/>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2200" dirty="0">
                <a:solidFill>
                  <a:schemeClr val="tx1"/>
                </a:solidFill>
                <a:effectLst/>
                <a:latin typeface="Times New Roman" panose="02020603050405020304" pitchFamily="18" charset="0"/>
                <a:ea typeface="Times New Roman" panose="02020603050405020304" pitchFamily="18" charset="0"/>
              </a:rPr>
              <a:t>використання історичного досвіду для розробки теорії і практики аудиту на різних етапах розвитку економіки</a:t>
            </a:r>
            <a:endParaRPr lang="uk-UA" sz="2200" dirty="0">
              <a:solidFill>
                <a:schemeClr val="tx1"/>
              </a:solidFill>
            </a:endParaRPr>
          </a:p>
        </p:txBody>
      </p:sp>
      <p:cxnSp>
        <p:nvCxnSpPr>
          <p:cNvPr id="20" name="Пряма зі стрілкою 19">
            <a:extLst>
              <a:ext uri="{FF2B5EF4-FFF2-40B4-BE49-F238E27FC236}">
                <a16:creationId xmlns:a16="http://schemas.microsoft.com/office/drawing/2014/main" id="{7B10F91E-FFA8-9844-B73E-25080207AB35}"/>
              </a:ext>
            </a:extLst>
          </p:cNvPr>
          <p:cNvCxnSpPr>
            <a:cxnSpLocks/>
          </p:cNvCxnSpPr>
          <p:nvPr/>
        </p:nvCxnSpPr>
        <p:spPr>
          <a:xfrm flipH="1">
            <a:off x="2038391" y="1468613"/>
            <a:ext cx="491320" cy="2699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Пряма зі стрілкою 22">
            <a:extLst>
              <a:ext uri="{FF2B5EF4-FFF2-40B4-BE49-F238E27FC236}">
                <a16:creationId xmlns:a16="http://schemas.microsoft.com/office/drawing/2014/main" id="{2BDDE35E-F088-D48C-29DF-59C8127FF809}"/>
              </a:ext>
            </a:extLst>
          </p:cNvPr>
          <p:cNvCxnSpPr>
            <a:cxnSpLocks/>
          </p:cNvCxnSpPr>
          <p:nvPr/>
        </p:nvCxnSpPr>
        <p:spPr>
          <a:xfrm>
            <a:off x="9408381" y="1468613"/>
            <a:ext cx="491320" cy="2989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Пряма зі стрілкою 27">
            <a:extLst>
              <a:ext uri="{FF2B5EF4-FFF2-40B4-BE49-F238E27FC236}">
                <a16:creationId xmlns:a16="http://schemas.microsoft.com/office/drawing/2014/main" id="{7F6B9658-F733-81BA-1FC0-85284FF630BA}"/>
              </a:ext>
            </a:extLst>
          </p:cNvPr>
          <p:cNvCxnSpPr>
            <a:cxnSpLocks/>
          </p:cNvCxnSpPr>
          <p:nvPr/>
        </p:nvCxnSpPr>
        <p:spPr>
          <a:xfrm>
            <a:off x="5681953" y="1520918"/>
            <a:ext cx="0" cy="4985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4A7F01C-7D9F-FEA3-29D6-564280E1AC69}"/>
              </a:ext>
            </a:extLst>
          </p:cNvPr>
          <p:cNvSpPr txBox="1"/>
          <p:nvPr/>
        </p:nvSpPr>
        <p:spPr>
          <a:xfrm>
            <a:off x="3049089" y="97891"/>
            <a:ext cx="6093822" cy="430887"/>
          </a:xfrm>
          <a:prstGeom prst="rect">
            <a:avLst/>
          </a:prstGeom>
          <a:noFill/>
        </p:spPr>
        <p:txBody>
          <a:bodyPr wrap="square">
            <a:spAutoFit/>
          </a:bodyPr>
          <a:lstStyle/>
          <a:p>
            <a:pPr algn="ctr"/>
            <a:r>
              <a:rPr lang="uk-UA" sz="2200" b="1" dirty="0">
                <a:effectLst/>
                <a:latin typeface="Times New Roman" panose="02020603050405020304" pitchFamily="18" charset="0"/>
                <a:ea typeface="Times New Roman" panose="02020603050405020304" pitchFamily="18" charset="0"/>
              </a:rPr>
              <a:t>Критерії</a:t>
            </a:r>
            <a:r>
              <a:rPr lang="uk-UA" sz="2200" b="1" spc="-80" dirty="0">
                <a:effectLst/>
                <a:latin typeface="Times New Roman" panose="02020603050405020304" pitchFamily="18" charset="0"/>
                <a:ea typeface="Times New Roman" panose="02020603050405020304" pitchFamily="18" charset="0"/>
              </a:rPr>
              <a:t> </a:t>
            </a:r>
            <a:r>
              <a:rPr lang="uk-UA" sz="2200" b="1" dirty="0">
                <a:effectLst/>
                <a:latin typeface="Times New Roman" panose="02020603050405020304" pitchFamily="18" charset="0"/>
                <a:ea typeface="Times New Roman" panose="02020603050405020304" pitchFamily="18" charset="0"/>
              </a:rPr>
              <a:t>науковості</a:t>
            </a:r>
            <a:r>
              <a:rPr lang="uk-UA" sz="2200" b="1" spc="-90" dirty="0">
                <a:effectLst/>
                <a:latin typeface="Times New Roman" panose="02020603050405020304" pitchFamily="18" charset="0"/>
                <a:ea typeface="Times New Roman" panose="02020603050405020304" pitchFamily="18" charset="0"/>
              </a:rPr>
              <a:t> </a:t>
            </a:r>
            <a:r>
              <a:rPr lang="uk-UA" sz="2200" b="1" spc="-10" dirty="0">
                <a:effectLst/>
                <a:latin typeface="Times New Roman" panose="02020603050405020304" pitchFamily="18" charset="0"/>
                <a:ea typeface="Times New Roman" panose="02020603050405020304" pitchFamily="18" charset="0"/>
              </a:rPr>
              <a:t>аудиту</a:t>
            </a:r>
            <a:endParaRPr lang="uk-UA" sz="2200" b="1" dirty="0"/>
          </a:p>
        </p:txBody>
      </p:sp>
      <p:sp>
        <p:nvSpPr>
          <p:cNvPr id="5" name="TextBox 4">
            <a:extLst>
              <a:ext uri="{FF2B5EF4-FFF2-40B4-BE49-F238E27FC236}">
                <a16:creationId xmlns:a16="http://schemas.microsoft.com/office/drawing/2014/main" id="{47B5BFF7-D87B-750B-848B-0CF0CF3DC22C}"/>
              </a:ext>
            </a:extLst>
          </p:cNvPr>
          <p:cNvSpPr txBox="1"/>
          <p:nvPr/>
        </p:nvSpPr>
        <p:spPr>
          <a:xfrm>
            <a:off x="522514" y="4972753"/>
            <a:ext cx="11286309" cy="1200329"/>
          </a:xfrm>
          <a:prstGeom prst="rect">
            <a:avLst/>
          </a:prstGeom>
          <a:noFill/>
        </p:spPr>
        <p:txBody>
          <a:bodyPr wrap="square">
            <a:spAutoFit/>
          </a:bodyPr>
          <a:lstStyle/>
          <a:p>
            <a:pPr algn="just"/>
            <a:r>
              <a:rPr lang="uk-UA" sz="2400" dirty="0">
                <a:effectLst/>
                <a:latin typeface="Times New Roman" panose="02020603050405020304" pitchFamily="18" charset="0"/>
                <a:ea typeface="Times New Roman" panose="02020603050405020304" pitchFamily="18" charset="0"/>
              </a:rPr>
              <a:t>У сучасних умовах стосовно аудиту науковці застосовують різні методи дослідження, зокрема ті, які відображають онтологічну, управлінську, інформаційну, гносеологічну та інші аспекти пізнання</a:t>
            </a:r>
            <a:endParaRPr lang="uk-UA" sz="2400" dirty="0"/>
          </a:p>
        </p:txBody>
      </p:sp>
    </p:spTree>
    <p:extLst>
      <p:ext uri="{BB962C8B-B14F-4D97-AF65-F5344CB8AC3E}">
        <p14:creationId xmlns:p14="http://schemas.microsoft.com/office/powerpoint/2010/main" val="732575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1084577482"/>
              </p:ext>
            </p:extLst>
          </p:nvPr>
        </p:nvGraphicFramePr>
        <p:xfrm>
          <a:off x="130629" y="400110"/>
          <a:ext cx="11943089" cy="6377940"/>
        </p:xfrm>
        <a:graphic>
          <a:graphicData uri="http://schemas.openxmlformats.org/drawingml/2006/table">
            <a:tbl>
              <a:tblPr firstRow="1" bandRow="1">
                <a:tableStyleId>{5C22544A-7EE6-4342-B048-85BDC9FD1C3A}</a:tableStyleId>
              </a:tblPr>
              <a:tblGrid>
                <a:gridCol w="2050868">
                  <a:extLst>
                    <a:ext uri="{9D8B030D-6E8A-4147-A177-3AD203B41FA5}">
                      <a16:colId xmlns:a16="http://schemas.microsoft.com/office/drawing/2014/main" val="2310089786"/>
                    </a:ext>
                  </a:extLst>
                </a:gridCol>
                <a:gridCol w="9892221">
                  <a:extLst>
                    <a:ext uri="{9D8B030D-6E8A-4147-A177-3AD203B41FA5}">
                      <a16:colId xmlns:a16="http://schemas.microsoft.com/office/drawing/2014/main" val="3625079104"/>
                    </a:ext>
                  </a:extLst>
                </a:gridCol>
              </a:tblGrid>
              <a:tr h="0">
                <a:tc>
                  <a:txBody>
                    <a:bodyPr/>
                    <a:lstStyle/>
                    <a:p>
                      <a:pPr algn="ctr"/>
                      <a:r>
                        <a:rPr lang="uk-UA" sz="1850" b="1" dirty="0">
                          <a:solidFill>
                            <a:schemeClr val="tx1"/>
                          </a:solidFill>
                          <a:latin typeface="Times New Roman" panose="02020603050405020304" pitchFamily="18" charset="0"/>
                          <a:cs typeface="Times New Roman" panose="02020603050405020304" pitchFamily="18" charset="0"/>
                        </a:rPr>
                        <a:t>Точки зору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uk-UA" sz="1850" dirty="0">
                          <a:solidFill>
                            <a:schemeClr val="tx1"/>
                          </a:solidFill>
                          <a:latin typeface="Times New Roman" panose="02020603050405020304" pitchFamily="18" charset="0"/>
                          <a:cs typeface="Times New Roman" panose="02020603050405020304" pitchFamily="18" charset="0"/>
                        </a:rPr>
                        <a:t>Характеристика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167259">
                <a:tc>
                  <a:txBody>
                    <a:bodyPr/>
                    <a:lstStyle/>
                    <a:p>
                      <a:pPr algn="ctr"/>
                      <a:r>
                        <a:rPr lang="uk-UA" sz="1850" b="1" kern="1200" dirty="0">
                          <a:solidFill>
                            <a:schemeClr val="dk1"/>
                          </a:solidFill>
                          <a:effectLst/>
                          <a:latin typeface="Times New Roman" panose="02020603050405020304" pitchFamily="18" charset="0"/>
                          <a:ea typeface="+mn-ea"/>
                          <a:cs typeface="Times New Roman" panose="02020603050405020304" pitchFamily="18" charset="0"/>
                        </a:rPr>
                        <a:t>Аудит з онтологічної точки зору </a:t>
                      </a:r>
                      <a:r>
                        <a:rPr lang="uk-UA" sz="1850" kern="1200" dirty="0">
                          <a:solidFill>
                            <a:schemeClr val="dk1"/>
                          </a:solidFill>
                          <a:effectLst/>
                          <a:latin typeface="Times New Roman" panose="02020603050405020304" pitchFamily="18" charset="0"/>
                          <a:ea typeface="+mn-ea"/>
                          <a:cs typeface="Times New Roman" panose="02020603050405020304" pitchFamily="18" charset="0"/>
                        </a:rPr>
                        <a:t> </a:t>
                      </a:r>
                      <a:endParaRPr lang="uk-UA" sz="18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50" kern="1200" dirty="0">
                          <a:solidFill>
                            <a:schemeClr val="dk1"/>
                          </a:solidFill>
                          <a:effectLst/>
                          <a:latin typeface="Times New Roman" panose="02020603050405020304" pitchFamily="18" charset="0"/>
                          <a:ea typeface="+mn-ea"/>
                          <a:cs typeface="Times New Roman" panose="02020603050405020304" pitchFamily="18" charset="0"/>
                        </a:rPr>
                        <a:t>притаманний суспільно-господарському буттю, в якому ця наука відображає економічні відносини всередині підприємств та у суспільстві. У зв'язку з цим онтологічний аспект полягає в розкритті взаємозв'язків та відносин буття у процесі становлення та розвитку аудиту</a:t>
                      </a:r>
                      <a:endParaRPr lang="uk-UA" sz="185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0">
                <a:tc>
                  <a:txBody>
                    <a:bodyPr/>
                    <a:lstStyle/>
                    <a:p>
                      <a:pPr algn="ctr"/>
                      <a:r>
                        <a:rPr lang="uk-UA" sz="1850" b="1" kern="1200" dirty="0">
                          <a:solidFill>
                            <a:schemeClr val="dk1"/>
                          </a:solidFill>
                          <a:effectLst/>
                          <a:latin typeface="Times New Roman" panose="02020603050405020304" pitchFamily="18" charset="0"/>
                          <a:ea typeface="+mn-ea"/>
                          <a:cs typeface="Times New Roman" panose="02020603050405020304" pitchFamily="18" charset="0"/>
                        </a:rPr>
                        <a:t>Аудит з управлінської точки зору </a:t>
                      </a:r>
                      <a:r>
                        <a:rPr lang="uk-UA" sz="1850" kern="1200" dirty="0">
                          <a:solidFill>
                            <a:schemeClr val="dk1"/>
                          </a:solidFill>
                          <a:effectLst/>
                          <a:latin typeface="Times New Roman" panose="02020603050405020304" pitchFamily="18" charset="0"/>
                          <a:ea typeface="+mn-ea"/>
                          <a:cs typeface="Times New Roman" panose="02020603050405020304" pitchFamily="18" charset="0"/>
                        </a:rPr>
                        <a:t> </a:t>
                      </a:r>
                      <a:endParaRPr lang="uk-UA" sz="18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50" kern="1200" dirty="0">
                          <a:solidFill>
                            <a:schemeClr val="dk1"/>
                          </a:solidFill>
                          <a:effectLst/>
                          <a:latin typeface="Times New Roman" panose="02020603050405020304" pitchFamily="18" charset="0"/>
                          <a:ea typeface="+mn-ea"/>
                          <a:cs typeface="Times New Roman" panose="02020603050405020304" pitchFamily="18" charset="0"/>
                        </a:rPr>
                        <a:t>є функцією менеджменту, підсистемою менеджменту та елементом процесу менеджменту, тому управлінський аспект є інтерпретацією процесу розвитку аудиту з позиції науки про управління. В аудиті виявляється його інформаційна сутність, яка полягає в отриманні даних про стан справ на підконтрольних об'єктах. Отже, інформаційний аспект становлення та розвитку аудиту передбачає його вивчення з точки зору необхідності здійснення пізнавальних процесів щодо господарської діяльності в умовах трансформації економіки</a:t>
                      </a:r>
                      <a:endParaRPr lang="uk-UA" sz="185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220077">
                <a:tc>
                  <a:txBody>
                    <a:bodyPr/>
                    <a:lstStyle/>
                    <a:p>
                      <a:pPr algn="ctr"/>
                      <a:r>
                        <a:rPr lang="uk-UA" sz="1850" b="1" kern="1200" dirty="0">
                          <a:solidFill>
                            <a:schemeClr val="dk1"/>
                          </a:solidFill>
                          <a:effectLst/>
                          <a:latin typeface="Times New Roman" panose="02020603050405020304" pitchFamily="18" charset="0"/>
                          <a:ea typeface="+mn-ea"/>
                          <a:cs typeface="Times New Roman" panose="02020603050405020304" pitchFamily="18" charset="0"/>
                        </a:rPr>
                        <a:t>Гносеологічний аспект становлення та розвитку аудиту</a:t>
                      </a:r>
                      <a:r>
                        <a:rPr lang="uk-UA" sz="1850" kern="1200" dirty="0">
                          <a:solidFill>
                            <a:schemeClr val="dk1"/>
                          </a:solidFill>
                          <a:effectLst/>
                          <a:latin typeface="Times New Roman" panose="02020603050405020304" pitchFamily="18" charset="0"/>
                          <a:ea typeface="+mn-ea"/>
                          <a:cs typeface="Times New Roman" panose="02020603050405020304" pitchFamily="18" charset="0"/>
                        </a:rPr>
                        <a:t> </a:t>
                      </a:r>
                      <a:endParaRPr lang="uk-UA" sz="18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50" kern="1200" dirty="0">
                          <a:solidFill>
                            <a:schemeClr val="dk1"/>
                          </a:solidFill>
                          <a:effectLst/>
                          <a:latin typeface="Times New Roman" panose="02020603050405020304" pitchFamily="18" charset="0"/>
                          <a:ea typeface="+mn-ea"/>
                          <a:cs typeface="Times New Roman" panose="02020603050405020304" pitchFamily="18" charset="0"/>
                        </a:rPr>
                        <a:t>полягає в тому, що він дає можливість дослідити економічну реальність, яка пізнається у порівнянні з бажаним станом, еталоном чи з іншими підприємствами. З точки зору гносеології виникнення і розвиток аудиту призвели до існування трьох його форм: науки, практичної діяльності та навчальної дисципліни. Виокремлення таких форм є умовним, проте воно передбачає приведення існуючих знань про розвиток аудиту до системи, зручної для практичного використання. Гносеологічний підхід використаємо для дослідження процесу становлення і розвитку аудиторської науки та звернемо увагу на проблемних питаннях, які виникають при цьому</a:t>
                      </a:r>
                      <a:endParaRPr lang="uk-UA" sz="185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941308"/>
                  </a:ext>
                </a:extLst>
              </a:tr>
              <a:tr h="0">
                <a:tc>
                  <a:txBody>
                    <a:bodyPr/>
                    <a:lstStyle/>
                    <a:p>
                      <a:pPr algn="ctr"/>
                      <a:r>
                        <a:rPr lang="uk-UA" sz="1850" b="1" kern="1200" dirty="0">
                          <a:solidFill>
                            <a:schemeClr val="dk1"/>
                          </a:solidFill>
                          <a:effectLst/>
                          <a:latin typeface="Times New Roman" panose="02020603050405020304" pitchFamily="18" charset="0"/>
                          <a:ea typeface="+mn-ea"/>
                          <a:cs typeface="Times New Roman" panose="02020603050405020304" pitchFamily="18" charset="0"/>
                        </a:rPr>
                        <a:t>Філософське визначення аудиту</a:t>
                      </a:r>
                      <a:endParaRPr lang="uk-UA" sz="185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1850" kern="1200" dirty="0">
                          <a:solidFill>
                            <a:schemeClr val="dk1"/>
                          </a:solidFill>
                          <a:effectLst/>
                          <a:latin typeface="Times New Roman" panose="02020603050405020304" pitchFamily="18" charset="0"/>
                          <a:ea typeface="+mn-ea"/>
                          <a:cs typeface="Times New Roman" panose="02020603050405020304" pitchFamily="18" charset="0"/>
                        </a:rPr>
                        <a:t>наукою є процес творчої діяльності з отримання нового знання, а результатом цієї діяльності є цілісна система знань, яка ґрунтується на певних принципах. Очевидно, що таке визначення можна віднести й до аудиту, який, без сумніву, можна назвати наукою</a:t>
                      </a:r>
                      <a:endParaRPr lang="uk-UA" sz="185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8929438"/>
                  </a:ext>
                </a:extLst>
              </a:tr>
            </a:tbl>
          </a:graphicData>
        </a:graphic>
      </p:graphicFrame>
      <p:sp>
        <p:nvSpPr>
          <p:cNvPr id="3" name="TextBox 2">
            <a:extLst>
              <a:ext uri="{FF2B5EF4-FFF2-40B4-BE49-F238E27FC236}">
                <a16:creationId xmlns:a16="http://schemas.microsoft.com/office/drawing/2014/main" id="{AA98BB17-43BA-11C1-C578-AE02F00C2EE4}"/>
              </a:ext>
            </a:extLst>
          </p:cNvPr>
          <p:cNvSpPr txBox="1"/>
          <p:nvPr/>
        </p:nvSpPr>
        <p:spPr>
          <a:xfrm>
            <a:off x="1122528" y="0"/>
            <a:ext cx="10573603" cy="400110"/>
          </a:xfrm>
          <a:prstGeom prst="rect">
            <a:avLst/>
          </a:prstGeom>
          <a:noFill/>
        </p:spPr>
        <p:txBody>
          <a:bodyPr wrap="square">
            <a:spAutoFit/>
          </a:bodyPr>
          <a:lstStyle/>
          <a:p>
            <a:pPr algn="ctr"/>
            <a:r>
              <a:rPr lang="uk-UA" sz="2000" b="1" kern="0" dirty="0">
                <a:effectLst/>
                <a:latin typeface="Times New Roman" panose="02020603050405020304" pitchFamily="18" charset="0"/>
                <a:ea typeface="Times New Roman" panose="02020603050405020304" pitchFamily="18" charset="0"/>
              </a:rPr>
              <a:t>Методи дослідження аудиту науковцями</a:t>
            </a:r>
            <a:endParaRPr lang="uk-UA" sz="2000" b="1" dirty="0"/>
          </a:p>
        </p:txBody>
      </p:sp>
    </p:spTree>
    <p:extLst>
      <p:ext uri="{BB962C8B-B14F-4D97-AF65-F5344CB8AC3E}">
        <p14:creationId xmlns:p14="http://schemas.microsoft.com/office/powerpoint/2010/main" val="370420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3839567468"/>
              </p:ext>
            </p:extLst>
          </p:nvPr>
        </p:nvGraphicFramePr>
        <p:xfrm>
          <a:off x="118281" y="369332"/>
          <a:ext cx="11955437" cy="6339840"/>
        </p:xfrm>
        <a:graphic>
          <a:graphicData uri="http://schemas.openxmlformats.org/drawingml/2006/table">
            <a:tbl>
              <a:tblPr firstRow="1" bandRow="1">
                <a:tableStyleId>{5C22544A-7EE6-4342-B048-85BDC9FD1C3A}</a:tableStyleId>
              </a:tblPr>
              <a:tblGrid>
                <a:gridCol w="613239">
                  <a:extLst>
                    <a:ext uri="{9D8B030D-6E8A-4147-A177-3AD203B41FA5}">
                      <a16:colId xmlns:a16="http://schemas.microsoft.com/office/drawing/2014/main" val="2310089786"/>
                    </a:ext>
                  </a:extLst>
                </a:gridCol>
                <a:gridCol w="11342198">
                  <a:extLst>
                    <a:ext uri="{9D8B030D-6E8A-4147-A177-3AD203B41FA5}">
                      <a16:colId xmlns:a16="http://schemas.microsoft.com/office/drawing/2014/main" val="3625079104"/>
                    </a:ext>
                  </a:extLst>
                </a:gridCol>
              </a:tblGrid>
              <a:tr h="0">
                <a:tc>
                  <a:txBody>
                    <a:bodyPr/>
                    <a:lstStyle/>
                    <a:p>
                      <a:pPr algn="ctr"/>
                      <a:r>
                        <a:rPr lang="uk-UA" sz="22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b="0" kern="1200" dirty="0">
                          <a:solidFill>
                            <a:schemeClr val="tx1"/>
                          </a:solidFill>
                          <a:effectLst/>
                          <a:latin typeface="Times New Roman" panose="02020603050405020304" pitchFamily="18" charset="0"/>
                          <a:ea typeface="+mn-ea"/>
                          <a:cs typeface="Times New Roman" panose="02020603050405020304" pitchFamily="18" charset="0"/>
                        </a:rPr>
                        <a:t>будь-які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доcлідження</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діяльноcті</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підпpиємcтва</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закінчуютьcя</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виcловленням</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твеpджень</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відноcно</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економічних дій і подій, що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відбулиcя</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пpотягом</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минулих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пеpіодів</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167259">
                <a:tc>
                  <a:txBody>
                    <a:bodyPr/>
                    <a:lstStyle/>
                    <a:p>
                      <a:pPr algn="ctr"/>
                      <a:r>
                        <a:rPr lang="uk-UA" sz="2200" b="0" dirty="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dk1"/>
                          </a:solidFill>
                          <a:effectLst/>
                          <a:latin typeface="Times New Roman" panose="02020603050405020304" pitchFamily="18" charset="0"/>
                          <a:ea typeface="+mn-ea"/>
                          <a:cs typeface="Times New Roman" panose="02020603050405020304" pitchFamily="18" charset="0"/>
                        </a:rPr>
                        <a:t>оцінку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відобpаження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фактів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гоcподаpcької</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діяльноcті</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аудитоpи</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здійcнюють</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за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пpавилами</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пеpедбаченими</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в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pегулятивних</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законодавчих актах та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інcтpукціях</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якщо це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cтоcуєтьcя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фінанcового</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обліку</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0">
                <a:tc>
                  <a:txBody>
                    <a:bodyPr/>
                    <a:lstStyle/>
                    <a:p>
                      <a:pPr algn="ctr"/>
                      <a:r>
                        <a:rPr lang="uk-UA" sz="2200" b="0"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dk1"/>
                          </a:solidFill>
                          <a:effectLst/>
                          <a:latin typeface="Times New Roman" panose="02020603050405020304" pitchFamily="18" charset="0"/>
                          <a:ea typeface="+mn-ea"/>
                          <a:cs typeface="Times New Roman" panose="02020603050405020304" pitchFamily="18" charset="0"/>
                        </a:rPr>
                        <a:t>об'єктом аудиту є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гоcподаpcька</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діяльніcть</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підпpиємcтва</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яка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зафікcована</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в обліку у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відповідноcті</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до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пpавил</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обpобки</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даних і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пеpетвоpення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їх в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інфоpмацію</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наведену у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фінанcовій</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звітноcті</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220077">
                <a:tc>
                  <a:txBody>
                    <a:bodyPr/>
                    <a:lstStyle/>
                    <a:p>
                      <a:pPr algn="ctr"/>
                      <a:r>
                        <a:rPr lang="uk-UA" sz="2200" b="0" dirty="0">
                          <a:solidFill>
                            <a:schemeClr val="tx1"/>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збиpання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і оцінка доказів є об'єктивним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пpоцеcом</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хоча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cуб'єкт</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завжди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вноcить</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певний елемент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cуб'єктивноcті</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по відношенню до об'єкта</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941308"/>
                  </a:ext>
                </a:extLst>
              </a:tr>
              <a:tr h="0">
                <a:tc>
                  <a:txBody>
                    <a:bodyPr/>
                    <a:lstStyle/>
                    <a:p>
                      <a:pPr algn="ctr"/>
                      <a:r>
                        <a:rPr lang="uk-UA" sz="2200" b="0" dirty="0">
                          <a:solidFill>
                            <a:schemeClr val="tx1"/>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cиcтематичніcть</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аудитоpcької</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пеpевіpки</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що вимагає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pегуляpноcті</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плановоcті</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в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pоботі</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pозpобка</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планів і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пpогpам</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пpоведення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аудиту)</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8929438"/>
                  </a:ext>
                </a:extLst>
              </a:tr>
              <a:tr h="0">
                <a:tc>
                  <a:txBody>
                    <a:bodyPr/>
                    <a:lstStyle/>
                    <a:p>
                      <a:pPr algn="ctr"/>
                      <a:r>
                        <a:rPr lang="uk-UA" sz="2200" b="0" dirty="0">
                          <a:solidFill>
                            <a:schemeClr val="tx1"/>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dk1"/>
                          </a:solidFill>
                          <a:effectLst/>
                          <a:latin typeface="Times New Roman" panose="02020603050405020304" pitchFamily="18" charset="0"/>
                          <a:ea typeface="+mn-ea"/>
                          <a:cs typeface="Times New Roman" panose="02020603050405020304" pitchFamily="18" charset="0"/>
                        </a:rPr>
                        <a:t>повідомлення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коpиcтувачам</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інфоpмації</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пpо</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pезультати</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аудиту з метою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уcунення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небажаних відхилень на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підконтpольних</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об'єктах</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1669660"/>
                  </a:ext>
                </a:extLst>
              </a:tr>
              <a:tr h="0">
                <a:tc>
                  <a:txBody>
                    <a:bodyPr/>
                    <a:lstStyle/>
                    <a:p>
                      <a:pPr algn="ctr"/>
                      <a:r>
                        <a:rPr lang="uk-UA" sz="2200" b="0" dirty="0">
                          <a:solidFill>
                            <a:schemeClr val="tx1"/>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kern="1200" dirty="0">
                          <a:solidFill>
                            <a:schemeClr val="dk1"/>
                          </a:solidFill>
                          <a:effectLst/>
                          <a:latin typeface="Times New Roman" panose="02020603050405020304" pitchFamily="18" charset="0"/>
                          <a:ea typeface="+mn-ea"/>
                          <a:cs typeface="Times New Roman" panose="02020603050405020304" pitchFamily="18" charset="0"/>
                        </a:rPr>
                        <a:t>взаємозв'язок обліку й аудиту,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оcкільки</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аудит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ґpунтуєтьcя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на обліковій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інфоpмації</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а звіти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аудитоpа</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вpаховують</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у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cиcтемі</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обліку з метою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пpиведення</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інфоpмації</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до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cтану</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що викликає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довіpу</a:t>
                      </a:r>
                      <a:r>
                        <a:rPr lang="uk-UA" sz="2200" kern="1200" dirty="0">
                          <a:solidFill>
                            <a:schemeClr val="dk1"/>
                          </a:solidFill>
                          <a:effectLst/>
                          <a:latin typeface="Times New Roman" panose="02020603050405020304" pitchFamily="18" charset="0"/>
                          <a:ea typeface="+mn-ea"/>
                          <a:cs typeface="Times New Roman" panose="02020603050405020304" pitchFamily="18" charset="0"/>
                        </a:rPr>
                        <a:t> до неї з боку </a:t>
                      </a:r>
                      <a:r>
                        <a:rPr lang="uk-UA" sz="2200" kern="1200" dirty="0" err="1">
                          <a:solidFill>
                            <a:schemeClr val="dk1"/>
                          </a:solidFill>
                          <a:effectLst/>
                          <a:latin typeface="Times New Roman" panose="02020603050405020304" pitchFamily="18" charset="0"/>
                          <a:ea typeface="+mn-ea"/>
                          <a:cs typeface="Times New Roman" panose="02020603050405020304" pitchFamily="18" charset="0"/>
                        </a:rPr>
                        <a:t>коpиcтувачів</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701109"/>
                  </a:ext>
                </a:extLst>
              </a:tr>
            </a:tbl>
          </a:graphicData>
        </a:graphic>
      </p:graphicFrame>
      <p:sp>
        <p:nvSpPr>
          <p:cNvPr id="3" name="TextBox 2">
            <a:extLst>
              <a:ext uri="{FF2B5EF4-FFF2-40B4-BE49-F238E27FC236}">
                <a16:creationId xmlns:a16="http://schemas.microsoft.com/office/drawing/2014/main" id="{AA98BB17-43BA-11C1-C578-AE02F00C2EE4}"/>
              </a:ext>
            </a:extLst>
          </p:cNvPr>
          <p:cNvSpPr txBox="1"/>
          <p:nvPr/>
        </p:nvSpPr>
        <p:spPr>
          <a:xfrm>
            <a:off x="1122528" y="0"/>
            <a:ext cx="10573603" cy="430887"/>
          </a:xfrm>
          <a:prstGeom prst="rect">
            <a:avLst/>
          </a:prstGeom>
          <a:noFill/>
        </p:spPr>
        <p:txBody>
          <a:bodyPr wrap="square">
            <a:spAutoFit/>
          </a:bodyPr>
          <a:lstStyle/>
          <a:p>
            <a:pPr algn="ctr"/>
            <a:r>
              <a:rPr lang="uk-UA" sz="2200" b="1" dirty="0">
                <a:effectLst/>
                <a:latin typeface="Times New Roman" panose="02020603050405020304" pitchFamily="18" charset="0"/>
                <a:ea typeface="Times New Roman" panose="02020603050405020304" pitchFamily="18" charset="0"/>
              </a:rPr>
              <a:t>Наукові</a:t>
            </a:r>
            <a:r>
              <a:rPr lang="uk-UA" sz="2200" b="1" spc="-50" dirty="0">
                <a:effectLst/>
                <a:latin typeface="Times New Roman" panose="02020603050405020304" pitchFamily="18" charset="0"/>
                <a:ea typeface="Times New Roman" panose="02020603050405020304" pitchFamily="18" charset="0"/>
              </a:rPr>
              <a:t> </a:t>
            </a:r>
            <a:r>
              <a:rPr lang="uk-UA" sz="2200" b="1" dirty="0">
                <a:effectLst/>
                <a:latin typeface="Times New Roman" panose="02020603050405020304" pitchFamily="18" charset="0"/>
                <a:ea typeface="Times New Roman" panose="02020603050405020304" pitchFamily="18" charset="0"/>
              </a:rPr>
              <a:t>знання</a:t>
            </a:r>
            <a:r>
              <a:rPr lang="uk-UA" sz="2200" b="1" spc="-75" dirty="0">
                <a:effectLst/>
                <a:latin typeface="Times New Roman" panose="02020603050405020304" pitchFamily="18" charset="0"/>
                <a:ea typeface="Times New Roman" panose="02020603050405020304" pitchFamily="18" charset="0"/>
              </a:rPr>
              <a:t> </a:t>
            </a:r>
            <a:r>
              <a:rPr lang="uk-UA" sz="2200" b="1" dirty="0">
                <a:effectLst/>
                <a:latin typeface="Times New Roman" panose="02020603050405020304" pitchFamily="18" charset="0"/>
                <a:ea typeface="Times New Roman" panose="02020603050405020304" pitchFamily="18" charset="0"/>
              </a:rPr>
              <a:t>в</a:t>
            </a:r>
            <a:r>
              <a:rPr lang="uk-UA" sz="2200" b="1" spc="-35" dirty="0">
                <a:effectLst/>
                <a:latin typeface="Times New Roman" panose="02020603050405020304" pitchFamily="18" charset="0"/>
                <a:ea typeface="Times New Roman" panose="02020603050405020304" pitchFamily="18" charset="0"/>
              </a:rPr>
              <a:t> </a:t>
            </a:r>
            <a:r>
              <a:rPr lang="uk-UA" sz="2200" b="1" dirty="0">
                <a:effectLst/>
                <a:latin typeface="Times New Roman" panose="02020603050405020304" pitchFamily="18" charset="0"/>
                <a:ea typeface="Times New Roman" panose="02020603050405020304" pitchFamily="18" charset="0"/>
              </a:rPr>
              <a:t>аудиті</a:t>
            </a:r>
            <a:r>
              <a:rPr lang="uk-UA" sz="2200" b="1" spc="-70" dirty="0">
                <a:effectLst/>
                <a:latin typeface="Times New Roman" panose="02020603050405020304" pitchFamily="18" charset="0"/>
                <a:ea typeface="Times New Roman" panose="02020603050405020304" pitchFamily="18" charset="0"/>
              </a:rPr>
              <a:t> </a:t>
            </a:r>
            <a:r>
              <a:rPr lang="uk-UA" sz="2200" b="1" dirty="0" err="1">
                <a:effectLst/>
                <a:latin typeface="Times New Roman" panose="02020603050405020304" pitchFamily="18" charset="0"/>
                <a:ea typeface="Times New Roman" panose="02020603050405020304" pitchFamily="18" charset="0"/>
              </a:rPr>
              <a:t>хаpактеpизуютьcя</a:t>
            </a:r>
            <a:r>
              <a:rPr lang="uk-UA" sz="2200" b="1" spc="-60" dirty="0">
                <a:effectLst/>
                <a:latin typeface="Times New Roman" panose="02020603050405020304" pitchFamily="18" charset="0"/>
                <a:ea typeface="Times New Roman" panose="02020603050405020304" pitchFamily="18" charset="0"/>
              </a:rPr>
              <a:t> </a:t>
            </a:r>
            <a:r>
              <a:rPr lang="uk-UA" sz="2200" b="1" spc="-10" dirty="0" err="1">
                <a:effectLst/>
                <a:latin typeface="Times New Roman" panose="02020603050405020304" pitchFamily="18" charset="0"/>
                <a:ea typeface="Times New Roman" panose="02020603050405020304" pitchFamily="18" charset="0"/>
              </a:rPr>
              <a:t>закономіpноcтями</a:t>
            </a:r>
            <a:r>
              <a:rPr lang="uk-UA" sz="2200" b="1" spc="-10" dirty="0">
                <a:effectLst/>
                <a:latin typeface="Times New Roman" panose="02020603050405020304" pitchFamily="18" charset="0"/>
                <a:ea typeface="Times New Roman" panose="02020603050405020304" pitchFamily="18" charset="0"/>
              </a:rPr>
              <a:t>:</a:t>
            </a:r>
            <a:endParaRPr lang="uk-UA" sz="2200" b="1" dirty="0"/>
          </a:p>
        </p:txBody>
      </p:sp>
    </p:spTree>
    <p:extLst>
      <p:ext uri="{BB962C8B-B14F-4D97-AF65-F5344CB8AC3E}">
        <p14:creationId xmlns:p14="http://schemas.microsoft.com/office/powerpoint/2010/main" val="1048786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Місце для вмісту 3">
            <a:extLst>
              <a:ext uri="{FF2B5EF4-FFF2-40B4-BE49-F238E27FC236}">
                <a16:creationId xmlns:a16="http://schemas.microsoft.com/office/drawing/2014/main" id="{F55942F3-E3BF-D8FC-E993-B45E340F7C5A}"/>
              </a:ext>
            </a:extLst>
          </p:cNvPr>
          <p:cNvGraphicFramePr>
            <a:graphicFrameLocks noGrp="1"/>
          </p:cNvGraphicFramePr>
          <p:nvPr>
            <p:ph idx="1"/>
            <p:extLst>
              <p:ext uri="{D42A27DB-BD31-4B8C-83A1-F6EECF244321}">
                <p14:modId xmlns:p14="http://schemas.microsoft.com/office/powerpoint/2010/main" val="3281504731"/>
              </p:ext>
            </p:extLst>
          </p:nvPr>
        </p:nvGraphicFramePr>
        <p:xfrm>
          <a:off x="118281" y="369332"/>
          <a:ext cx="11955437" cy="6400800"/>
        </p:xfrm>
        <a:graphic>
          <a:graphicData uri="http://schemas.openxmlformats.org/drawingml/2006/table">
            <a:tbl>
              <a:tblPr firstRow="1" bandRow="1">
                <a:tableStyleId>{5C22544A-7EE6-4342-B048-85BDC9FD1C3A}</a:tableStyleId>
              </a:tblPr>
              <a:tblGrid>
                <a:gridCol w="1292508">
                  <a:extLst>
                    <a:ext uri="{9D8B030D-6E8A-4147-A177-3AD203B41FA5}">
                      <a16:colId xmlns:a16="http://schemas.microsoft.com/office/drawing/2014/main" val="2310089786"/>
                    </a:ext>
                  </a:extLst>
                </a:gridCol>
                <a:gridCol w="10662929">
                  <a:extLst>
                    <a:ext uri="{9D8B030D-6E8A-4147-A177-3AD203B41FA5}">
                      <a16:colId xmlns:a16="http://schemas.microsoft.com/office/drawing/2014/main" val="3625079104"/>
                    </a:ext>
                  </a:extLst>
                </a:gridCol>
              </a:tblGrid>
              <a:tr h="0">
                <a:tc>
                  <a:txBody>
                    <a:bodyPr/>
                    <a:lstStyle/>
                    <a:p>
                      <a:pPr algn="ctr"/>
                      <a:r>
                        <a:rPr lang="uk-UA" sz="2200" b="1" kern="1200" dirty="0">
                          <a:solidFill>
                            <a:schemeClr val="tx1"/>
                          </a:solidFill>
                          <a:effectLst/>
                          <a:latin typeface="Times New Roman" panose="02020603050405020304" pitchFamily="18" charset="0"/>
                          <a:ea typeface="+mn-ea"/>
                          <a:cs typeface="Times New Roman" panose="02020603050405020304" pitchFamily="18" charset="0"/>
                        </a:rPr>
                        <a:t>По-</a:t>
                      </a:r>
                      <a:r>
                        <a:rPr lang="uk-UA" sz="2200" b="1" kern="1200" dirty="0" err="1">
                          <a:solidFill>
                            <a:schemeClr val="tx1"/>
                          </a:solidFill>
                          <a:effectLst/>
                          <a:latin typeface="Times New Roman" panose="02020603050405020304" pitchFamily="18" charset="0"/>
                          <a:ea typeface="+mn-ea"/>
                          <a:cs typeface="Times New Roman" panose="02020603050405020304" pitchFamily="18" charset="0"/>
                        </a:rPr>
                        <a:t>пеpше</a:t>
                      </a:r>
                      <a:endParaRPr lang="uk-UA" sz="22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теоpія</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аудиту вимагає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наявноcті</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кpитеpіїв</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для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поpівняння</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у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пpоцеcі</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пеpевіpки</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Однак, для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пpоведення</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аудиту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пpогнозної</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фінанcової</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інфоpмації</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даних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кpитеpіїв</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не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іcнує</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хоча піддавати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cумніву</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емпіpичну</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доcтовіpніcть</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pезультатів</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такої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пеpевіpки</a:t>
                      </a:r>
                      <a:r>
                        <a:rPr lang="uk-UA" sz="2200" b="0" kern="1200" dirty="0">
                          <a:solidFill>
                            <a:schemeClr val="tx1"/>
                          </a:solidFill>
                          <a:effectLst/>
                          <a:latin typeface="Times New Roman" panose="02020603050405020304" pitchFamily="18" charset="0"/>
                          <a:ea typeface="+mn-ea"/>
                          <a:cs typeface="Times New Roman" panose="02020603050405020304" pitchFamily="18" charset="0"/>
                        </a:rPr>
                        <a:t> немає </a:t>
                      </a:r>
                      <a:r>
                        <a:rPr lang="uk-UA" sz="2200" b="0" kern="1200" dirty="0" err="1">
                          <a:solidFill>
                            <a:schemeClr val="tx1"/>
                          </a:solidFill>
                          <a:effectLst/>
                          <a:latin typeface="Times New Roman" panose="02020603050405020304" pitchFamily="18" charset="0"/>
                          <a:ea typeface="+mn-ea"/>
                          <a:cs typeface="Times New Roman" panose="02020603050405020304" pitchFamily="18" charset="0"/>
                        </a:rPr>
                        <a:t>підcтав</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882781"/>
                  </a:ext>
                </a:extLst>
              </a:tr>
              <a:tr h="167259">
                <a:tc>
                  <a:txBody>
                    <a:bodyPr/>
                    <a:lstStyle/>
                    <a:p>
                      <a:pPr algn="ctr"/>
                      <a:r>
                        <a:rPr lang="uk-UA" sz="2200" b="1" dirty="0">
                          <a:solidFill>
                            <a:schemeClr val="tx1"/>
                          </a:solidFill>
                          <a:latin typeface="Times New Roman" panose="02020603050405020304" pitchFamily="18" charset="0"/>
                          <a:cs typeface="Times New Roman" panose="02020603050405020304" pitchFamily="18" charset="0"/>
                        </a:rPr>
                        <a:t>По-друге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аудитoрська</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діяльність вимагає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oрієнтації</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тільки на суттєві характеристики,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хoча</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визначення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суттєвoсті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 аудиті є вкрай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віднoсним</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oскільки</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oдні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й ті ж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пoказники</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мoжуть</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бути суттєвими для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oднoгo</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суб'єкта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гoспoдарювання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і несуттєвими – для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іншoгo</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2672368"/>
                  </a:ext>
                </a:extLst>
              </a:tr>
              <a:tr h="0">
                <a:tc>
                  <a:txBody>
                    <a:bodyPr/>
                    <a:lstStyle/>
                    <a:p>
                      <a:pPr algn="ctr"/>
                      <a:r>
                        <a:rPr lang="uk-UA" sz="2200" b="1" dirty="0">
                          <a:solidFill>
                            <a:schemeClr val="tx1"/>
                          </a:solidFill>
                          <a:latin typeface="Times New Roman" panose="02020603050405020304" pitchFamily="18" charset="0"/>
                          <a:cs typeface="Times New Roman" panose="02020603050405020304" pitchFamily="18" charset="0"/>
                        </a:rPr>
                        <a:t>По-третє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метoю</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будь-</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якoї</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аудитoрськoї</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перевірки є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вислoвлення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аудитoрoм</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впевненoсті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стoсoвнo</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дoсліджуваних</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питань.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Філoсoфія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визначає впевненість як стан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рoзуму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якoму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він дає міцну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згoду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судженню без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oстраху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мoжливoсті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пoмилки</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При перевірці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фінансoвoї</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звітнoсті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фoрмулювання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підсумкoвoї</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думки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аудитoра</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відoбражається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у таких видах звітів: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безумoвнo-пoзитивнoму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умoвнo-пoзитивнoму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негативнoму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відмoві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від надання звіту.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Вважаємo</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щo</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прo</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вислoвлювання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впевненoсті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умoвнo-пoзитивнoму</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звіті не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мoже</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бути й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мoви</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хoча</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сучасні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пoгляди</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на знання у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філoсoфії</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та інших науках не вимагають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абсoлютнoї</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впевненoсті</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3747"/>
                  </a:ext>
                </a:extLst>
              </a:tr>
              <a:tr h="220077">
                <a:tc>
                  <a:txBody>
                    <a:bodyPr/>
                    <a:lstStyle/>
                    <a:p>
                      <a:pPr algn="ctr"/>
                      <a:r>
                        <a:rPr lang="uk-UA" sz="2200" b="1" dirty="0">
                          <a:solidFill>
                            <a:schemeClr val="tx1"/>
                          </a:solidFill>
                          <a:latin typeface="Times New Roman" panose="02020603050405020304" pitchFamily="18" charset="0"/>
                          <a:cs typeface="Times New Roman" panose="02020603050405020304" pitchFamily="18" charset="0"/>
                        </a:rPr>
                        <a:t>По-четверте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uk-UA" sz="2200" b="0" kern="1200" dirty="0">
                          <a:solidFill>
                            <a:schemeClr val="dk1"/>
                          </a:solidFill>
                          <a:effectLst/>
                          <a:latin typeface="Times New Roman" panose="02020603050405020304" pitchFamily="18" charset="0"/>
                          <a:ea typeface="+mn-ea"/>
                          <a:cs typeface="Times New Roman" panose="02020603050405020304" pitchFamily="18" charset="0"/>
                        </a:rPr>
                        <a:t>будь-яка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інфoрмація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в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прoцесі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аудиту підлягає кількісній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oцінці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і в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тoй</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же час,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дoпускаються</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якісні характеристики ступеня ризику, рівня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суттєвoсті</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та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oцінки</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внутрішньoгo</a:t>
                      </a:r>
                      <a:r>
                        <a:rPr lang="uk-UA" sz="2200" b="0" kern="1200" dirty="0">
                          <a:solidFill>
                            <a:schemeClr val="dk1"/>
                          </a:solidFill>
                          <a:effectLst/>
                          <a:latin typeface="Times New Roman" panose="02020603050405020304" pitchFamily="18" charset="0"/>
                          <a:ea typeface="+mn-ea"/>
                          <a:cs typeface="Times New Roman" panose="02020603050405020304" pitchFamily="18" charset="0"/>
                        </a:rPr>
                        <a:t> </a:t>
                      </a:r>
                      <a:r>
                        <a:rPr lang="uk-UA" sz="2200" b="0" kern="1200" dirty="0" err="1">
                          <a:solidFill>
                            <a:schemeClr val="dk1"/>
                          </a:solidFill>
                          <a:effectLst/>
                          <a:latin typeface="Times New Roman" panose="02020603050405020304" pitchFamily="18" charset="0"/>
                          <a:ea typeface="+mn-ea"/>
                          <a:cs typeface="Times New Roman" panose="02020603050405020304" pitchFamily="18" charset="0"/>
                        </a:rPr>
                        <a:t>кoнтрoлю</a:t>
                      </a:r>
                      <a:endParaRPr lang="uk-UA" sz="2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941308"/>
                  </a:ext>
                </a:extLst>
              </a:tr>
            </a:tbl>
          </a:graphicData>
        </a:graphic>
      </p:graphicFrame>
      <p:sp>
        <p:nvSpPr>
          <p:cNvPr id="3" name="TextBox 2">
            <a:extLst>
              <a:ext uri="{FF2B5EF4-FFF2-40B4-BE49-F238E27FC236}">
                <a16:creationId xmlns:a16="http://schemas.microsoft.com/office/drawing/2014/main" id="{AA98BB17-43BA-11C1-C578-AE02F00C2EE4}"/>
              </a:ext>
            </a:extLst>
          </p:cNvPr>
          <p:cNvSpPr txBox="1"/>
          <p:nvPr/>
        </p:nvSpPr>
        <p:spPr>
          <a:xfrm>
            <a:off x="1122528" y="0"/>
            <a:ext cx="10573603" cy="430887"/>
          </a:xfrm>
          <a:prstGeom prst="rect">
            <a:avLst/>
          </a:prstGeom>
          <a:noFill/>
        </p:spPr>
        <p:txBody>
          <a:bodyPr wrap="square">
            <a:spAutoFit/>
          </a:bodyPr>
          <a:lstStyle/>
          <a:p>
            <a:pPr algn="ctr"/>
            <a:r>
              <a:rPr lang="uk-UA" sz="2200" b="1" spc="-20" dirty="0" err="1">
                <a:latin typeface="Times New Roman" panose="02020603050405020304" pitchFamily="18" charset="0"/>
                <a:ea typeface="Times New Roman" panose="02020603050405020304" pitchFamily="18" charset="0"/>
              </a:rPr>
              <a:t>П</a:t>
            </a:r>
            <a:r>
              <a:rPr lang="uk-UA" sz="2200" b="1" spc="-20" dirty="0" err="1">
                <a:effectLst/>
                <a:latin typeface="Times New Roman" panose="02020603050405020304" pitchFamily="18" charset="0"/>
                <a:ea typeface="Times New Roman" panose="02020603050405020304" pitchFamily="18" charset="0"/>
              </a:rPr>
              <a:t>pиклади</a:t>
            </a:r>
            <a:r>
              <a:rPr lang="uk-UA" sz="2200" b="1" spc="-75" dirty="0">
                <a:effectLst/>
                <a:latin typeface="Times New Roman" panose="02020603050405020304" pitchFamily="18" charset="0"/>
                <a:ea typeface="Times New Roman" panose="02020603050405020304" pitchFamily="18" charset="0"/>
              </a:rPr>
              <a:t> </a:t>
            </a:r>
            <a:r>
              <a:rPr lang="uk-UA" sz="2200" b="1" spc="-20" dirty="0" err="1">
                <a:effectLst/>
                <a:latin typeface="Times New Roman" panose="02020603050405020304" pitchFamily="18" charset="0"/>
                <a:ea typeface="Times New Roman" panose="02020603050405020304" pitchFamily="18" charset="0"/>
              </a:rPr>
              <a:t>pозвитку</a:t>
            </a:r>
            <a:r>
              <a:rPr lang="uk-UA" sz="2200" b="1" spc="-75" dirty="0">
                <a:effectLst/>
                <a:latin typeface="Times New Roman" panose="02020603050405020304" pitchFamily="18" charset="0"/>
                <a:ea typeface="Times New Roman" panose="02020603050405020304" pitchFamily="18" charset="0"/>
              </a:rPr>
              <a:t> </a:t>
            </a:r>
            <a:r>
              <a:rPr lang="uk-UA" sz="2200" b="1" spc="-20" dirty="0" err="1">
                <a:effectLst/>
                <a:latin typeface="Times New Roman" panose="02020603050405020304" pitchFamily="18" charset="0"/>
                <a:ea typeface="Times New Roman" panose="02020603050405020304" pitchFamily="18" charset="0"/>
              </a:rPr>
              <a:t>аудитоpcької</a:t>
            </a:r>
            <a:r>
              <a:rPr lang="uk-UA" sz="2200" b="1" spc="-70" dirty="0">
                <a:effectLst/>
                <a:latin typeface="Times New Roman" panose="02020603050405020304" pitchFamily="18" charset="0"/>
                <a:ea typeface="Times New Roman" panose="02020603050405020304" pitchFamily="18" charset="0"/>
              </a:rPr>
              <a:t> </a:t>
            </a:r>
            <a:r>
              <a:rPr lang="uk-UA" sz="2200" b="1" spc="-20" dirty="0">
                <a:effectLst/>
                <a:latin typeface="Times New Roman" panose="02020603050405020304" pitchFamily="18" charset="0"/>
                <a:ea typeface="Times New Roman" panose="02020603050405020304" pitchFamily="18" charset="0"/>
              </a:rPr>
              <a:t>науки,</a:t>
            </a:r>
            <a:r>
              <a:rPr lang="uk-UA" sz="2200" b="1" spc="-75" dirty="0">
                <a:effectLst/>
                <a:latin typeface="Times New Roman" panose="02020603050405020304" pitchFamily="18" charset="0"/>
                <a:ea typeface="Times New Roman" panose="02020603050405020304" pitchFamily="18" charset="0"/>
              </a:rPr>
              <a:t> </a:t>
            </a:r>
            <a:r>
              <a:rPr lang="uk-UA" sz="2200" b="1" spc="-20" dirty="0">
                <a:effectLst/>
                <a:latin typeface="Times New Roman" panose="02020603050405020304" pitchFamily="18" charset="0"/>
                <a:ea typeface="Times New Roman" panose="02020603050405020304" pitchFamily="18" charset="0"/>
              </a:rPr>
              <a:t>які</a:t>
            </a:r>
            <a:r>
              <a:rPr lang="uk-UA" sz="2200" b="1" spc="-75" dirty="0">
                <a:effectLst/>
                <a:latin typeface="Times New Roman" panose="02020603050405020304" pitchFamily="18" charset="0"/>
                <a:ea typeface="Times New Roman" panose="02020603050405020304" pitchFamily="18" charset="0"/>
              </a:rPr>
              <a:t> </a:t>
            </a:r>
            <a:r>
              <a:rPr lang="uk-UA" sz="2200" b="1" spc="-20" dirty="0">
                <a:effectLst/>
                <a:latin typeface="Times New Roman" panose="02020603050405020304" pitchFamily="18" charset="0"/>
                <a:ea typeface="Times New Roman" panose="02020603050405020304" pitchFamily="18" charset="0"/>
              </a:rPr>
              <a:t>відповідають</a:t>
            </a:r>
            <a:r>
              <a:rPr lang="uk-UA" sz="2200" b="1" spc="-75" dirty="0">
                <a:effectLst/>
                <a:latin typeface="Times New Roman" panose="02020603050405020304" pitchFamily="18" charset="0"/>
                <a:ea typeface="Times New Roman" panose="02020603050405020304" pitchFamily="18" charset="0"/>
              </a:rPr>
              <a:t> </a:t>
            </a:r>
            <a:r>
              <a:rPr lang="uk-UA" sz="2200" b="1" spc="-20" dirty="0">
                <a:effectLst/>
                <a:latin typeface="Times New Roman" panose="02020603050405020304" pitchFamily="18" charset="0"/>
                <a:ea typeface="Times New Roman" panose="02020603050405020304" pitchFamily="18" charset="0"/>
              </a:rPr>
              <a:t>моделі</a:t>
            </a:r>
            <a:r>
              <a:rPr lang="uk-UA" sz="2200" b="1" spc="-75" dirty="0">
                <a:effectLst/>
                <a:latin typeface="Times New Roman" panose="02020603050405020304" pitchFamily="18" charset="0"/>
                <a:ea typeface="Times New Roman" panose="02020603050405020304" pitchFamily="18" charset="0"/>
              </a:rPr>
              <a:t> </a:t>
            </a:r>
            <a:r>
              <a:rPr lang="uk-UA" sz="2200" b="1" spc="-20" dirty="0">
                <a:effectLst/>
                <a:latin typeface="Times New Roman" panose="02020603050405020304" pitchFamily="18" charset="0"/>
                <a:ea typeface="Times New Roman" panose="02020603050405020304" pitchFamily="18" charset="0"/>
              </a:rPr>
              <a:t>K. </a:t>
            </a:r>
            <a:r>
              <a:rPr lang="uk-UA" sz="2200" b="1" spc="-20" dirty="0" err="1">
                <a:effectLst/>
                <a:latin typeface="Times New Roman" panose="02020603050405020304" pitchFamily="18" charset="0"/>
                <a:ea typeface="Times New Roman" panose="02020603050405020304" pitchFamily="18" charset="0"/>
              </a:rPr>
              <a:t>Поппеpа</a:t>
            </a:r>
            <a:endParaRPr lang="uk-UA" sz="2200" b="1" dirty="0"/>
          </a:p>
        </p:txBody>
      </p:sp>
    </p:spTree>
    <p:extLst>
      <p:ext uri="{BB962C8B-B14F-4D97-AF65-F5344CB8AC3E}">
        <p14:creationId xmlns:p14="http://schemas.microsoft.com/office/powerpoint/2010/main" val="2396382599"/>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1903</TotalTime>
  <Words>6416</Words>
  <Application>Microsoft Office PowerPoint</Application>
  <PresentationFormat>Широкий екран</PresentationFormat>
  <Paragraphs>531</Paragraphs>
  <Slides>37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37</vt:i4>
      </vt:variant>
    </vt:vector>
  </HeadingPairs>
  <TitlesOfParts>
    <vt:vector size="43" baseType="lpstr">
      <vt:lpstr>Arial</vt:lpstr>
      <vt:lpstr>Calibri</vt:lpstr>
      <vt:lpstr>Calibri Light</vt:lpstr>
      <vt:lpstr>Symbol</vt:lpstr>
      <vt:lpstr>Times New Roman</vt:lpstr>
      <vt:lpstr>Тема Office</vt:lpstr>
      <vt:lpstr>ТЕМА 9. ПРОБЛЕМИ І ПЕРСПЕКТИВИ РОЗВИТКУ АУДИТУ В УКРАЇНІ</vt:lpstr>
      <vt:lpstr>1. АУДИТ ЯК ГАЛУЗЬ ЕКОНОМІЧНОЇ НАУКИ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Кoнcтpукція науки пpo аудит (Давидов Г.М.)</vt:lpstr>
      <vt:lpstr>Концептуальні основи аудиту (pозpобка М.С. Пушкаpя)</vt:lpstr>
      <vt:lpstr>2. СФЕРА ЗАСТОСУВАННЯ АУДИТУ ТА ЙОГО ВИДИ</vt:lpstr>
      <vt:lpstr>Презентація PowerPoint</vt:lpstr>
      <vt:lpstr>Презентація PowerPoint</vt:lpstr>
      <vt:lpstr>Презентація PowerPoint</vt:lpstr>
      <vt:lpstr>Послідовність виконання функцій внутрішнього аудиту запропонованого різними науковцями (Ф.Ф. Бутинець, Я.А. Гончарук, В.C. Рудницький, Н.I. Гордієнко, О.В. Харламова, М.Ю. Карпенко, М.Ф. Огійчук, I.Т. Новіков, I.I. Рагуліна, В.C. Рудницький)</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МЕТОДОЛОГІЯ, ПРОБЛЕМИ, НАПРЯМИ ТА МЕТОДИКА ПРАКТИЧНОЇ РЕАЛІЗАЦІЇ АУДИТУ</vt:lpstr>
      <vt:lpstr>Презентація PowerPoint</vt:lpstr>
      <vt:lpstr>Презентація PowerPoint</vt:lpstr>
      <vt:lpstr>Презентація PowerPoint</vt:lpstr>
      <vt:lpstr>4. ПЕРСПЕКТИВИ РОЗВИТКУ АУДИТУ</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Тамара Гуренко</dc:creator>
  <cp:lastModifiedBy>Тамара Гуренко</cp:lastModifiedBy>
  <cp:revision>92</cp:revision>
  <dcterms:created xsi:type="dcterms:W3CDTF">2023-12-28T12:54:45Z</dcterms:created>
  <dcterms:modified xsi:type="dcterms:W3CDTF">2024-05-06T09:55:40Z</dcterms:modified>
</cp:coreProperties>
</file>