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3" r:id="rId3"/>
    <p:sldId id="284" r:id="rId4"/>
    <p:sldId id="281" r:id="rId5"/>
    <p:sldId id="259" r:id="rId6"/>
    <p:sldId id="260" r:id="rId7"/>
    <p:sldId id="261" r:id="rId8"/>
    <p:sldId id="262" r:id="rId9"/>
    <p:sldId id="285" r:id="rId10"/>
    <p:sldId id="263" r:id="rId11"/>
    <p:sldId id="286" r:id="rId12"/>
    <p:sldId id="264" r:id="rId13"/>
    <p:sldId id="287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1380069"/>
            <a:ext cx="8574622" cy="185843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Інтегральне числення функції однієї змінної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15377" y="3996266"/>
            <a:ext cx="6987645" cy="162983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5146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2446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Метод підстановки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79522" y="1866899"/>
                <a:ext cx="10428290" cy="39116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Суть методу підстановки (заміна змінної) полягає у введенні нової заміни інтегрування. Одну з найголовніших схем підстановки можна записати так: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en-US" sz="28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sSup>
                            <m:sSupPr>
                              <m:ctrlPr>
                                <a:rPr lang="en-US" sz="28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8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𝑑𝑢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9522" y="1866899"/>
                <a:ext cx="10428290" cy="3911601"/>
              </a:xfrm>
              <a:blipFill rotWithShape="0">
                <a:blip r:embed="rId2"/>
                <a:stretch>
                  <a:fillRect l="-1227" r="-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03291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56772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692696"/>
            <a:ext cx="10972800" cy="56319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Приклад 1.</a:t>
            </a:r>
            <a:endParaRPr lang="ru-RU" sz="24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uk-UA" sz="2400" b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uk-UA" sz="24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uk-UA" sz="2400" b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uk-UA" sz="24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Приклад 2.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796839"/>
              </p:ext>
            </p:extLst>
          </p:nvPr>
        </p:nvGraphicFramePr>
        <p:xfrm>
          <a:off x="3292605" y="1922445"/>
          <a:ext cx="6912768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2997000" imgH="825480" progId="">
                  <p:embed/>
                </p:oleObj>
              </mc:Choice>
              <mc:Fallback>
                <p:oleObj name="Equation" r:id="rId3" imgW="2997000" imgH="825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605" y="1922445"/>
                        <a:ext cx="6912768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311196"/>
              </p:ext>
            </p:extLst>
          </p:nvPr>
        </p:nvGraphicFramePr>
        <p:xfrm>
          <a:off x="3268497" y="4320948"/>
          <a:ext cx="6816757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2641320" imgH="1054080" progId="">
                  <p:embed/>
                </p:oleObj>
              </mc:Choice>
              <mc:Fallback>
                <p:oleObj name="Equation" r:id="rId5" imgW="2641320" imgH="10540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497" y="4320948"/>
                        <a:ext cx="6816757" cy="2160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3843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Інтегрування частинами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066801"/>
                <a:ext cx="10018713" cy="20065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Метод інтегрування частинами застосовується коли під знаком інтеграла є добуток двох функцій різних класів.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𝑢𝑑𝑣</m:t>
                          </m:r>
                        </m:e>
                      </m:nary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𝑣𝑑𝑢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066801"/>
                <a:ext cx="10018713" cy="2006599"/>
              </a:xfrm>
              <a:blipFill rotWithShape="0">
                <a:blip r:embed="rId2"/>
                <a:stretch>
                  <a:fillRect l="-912" t="-6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55799" y="3073400"/>
                <a:ext cx="9956801" cy="3306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000" i="1" u="sng" dirty="0" smtClean="0"/>
                  <a:t>Правило 1</a:t>
                </a:r>
                <a:r>
                  <a:rPr lang="uk-UA" sz="2000" dirty="0" smtClean="0"/>
                  <a:t>: Якщо під знаком ∫ є добуток многочлена (степеневої функції) на </a:t>
                </a:r>
                <a:r>
                  <a:rPr lang="uk-UA" sz="2000" dirty="0" err="1" smtClean="0"/>
                  <a:t>показникову</a:t>
                </a:r>
                <a:r>
                  <a:rPr lang="uk-UA" sz="2000" dirty="0" smtClean="0"/>
                  <a:t> чи тригонометричну функцію, то за </a:t>
                </a:r>
                <a:r>
                  <a:rPr lang="en-US" sz="2000" i="1" dirty="0" smtClean="0"/>
                  <a:t>u </a:t>
                </a:r>
                <a:r>
                  <a:rPr lang="uk-UA" sz="2000" dirty="0" smtClean="0"/>
                  <a:t>приймаємо многочлен і метод інтегрування частинами застосовуємо стільки разів, якого </a:t>
                </a:r>
                <a:r>
                  <a:rPr lang="uk-UA" sz="2000" dirty="0" err="1" smtClean="0"/>
                  <a:t>степеня</a:t>
                </a:r>
                <a:r>
                  <a:rPr lang="uk-UA" sz="2000" dirty="0" smtClean="0"/>
                  <a:t> многочлен.</a:t>
                </a:r>
              </a:p>
              <a:p>
                <a:r>
                  <a:rPr lang="uk-UA" sz="2000" i="1" u="sng" dirty="0" smtClean="0"/>
                  <a:t>Правило 2: </a:t>
                </a:r>
                <a:r>
                  <a:rPr lang="uk-UA" sz="2000" dirty="0" smtClean="0"/>
                  <a:t>Якщо під знаком ∫ є добуток многочлена на </a:t>
                </a:r>
                <a:r>
                  <a:rPr lang="en-US" sz="2000" dirty="0" smtClean="0"/>
                  <a:t>log </a:t>
                </a:r>
                <a:r>
                  <a:rPr lang="uk-UA" sz="2000" dirty="0" smtClean="0"/>
                  <a:t>чи обернену тригонометричну функцію то за </a:t>
                </a:r>
                <a:r>
                  <a:rPr lang="en-US" sz="2000" i="1" dirty="0" smtClean="0"/>
                  <a:t>u </a:t>
                </a:r>
                <a:r>
                  <a:rPr lang="uk-UA" sz="2000" dirty="0" smtClean="0"/>
                  <a:t>приймаємо </a:t>
                </a:r>
                <a:r>
                  <a:rPr lang="en-US" sz="2000" dirty="0" smtClean="0"/>
                  <a:t>log </a:t>
                </a:r>
                <a:r>
                  <a:rPr lang="uk-UA" sz="2000" dirty="0" smtClean="0"/>
                  <a:t>чи обернену тригонометричну функцію.</a:t>
                </a:r>
              </a:p>
              <a:p>
                <a:r>
                  <a:rPr lang="uk-UA" sz="2000" i="1" u="sng" dirty="0" smtClean="0"/>
                  <a:t>Правило 3: </a:t>
                </a:r>
                <a:r>
                  <a:rPr lang="uk-UA" sz="2000" dirty="0" smtClean="0"/>
                  <a:t>Для інтегралів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sz="20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uk-UA" sz="20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𝑚𝑥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func>
                      </m:e>
                    </m:nary>
                    <m:r>
                      <a:rPr lang="ru-RU" sz="2000" b="0" i="1" smtClean="0"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2000" i="1" u="sng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𝑚𝑥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i="1" dirty="0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i="0" dirty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𝑛𝑥𝑑𝑥</m:t>
                            </m:r>
                          </m:e>
                        </m:func>
                      </m:e>
                    </m:nary>
                  </m:oMath>
                </a14:m>
                <a:r>
                  <a:rPr lang="ru-RU" sz="2000" dirty="0" smtClean="0"/>
                  <a:t>;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20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𝑙𝑛𝑥</m:t>
                                </m:r>
                              </m:e>
                            </m:d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func>
                      </m:e>
                    </m:nary>
                  </m:oMath>
                </a14:m>
                <a:r>
                  <a:rPr lang="en-US" sz="2000" dirty="0" smtClean="0"/>
                  <a:t>;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func>
                      </m:e>
                    </m:nary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sz="20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sz="2000" dirty="0" smtClean="0"/>
                  <a:t>;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uk-UA" sz="2000" dirty="0" smtClean="0"/>
                  <a:t>, то метод інтегрування частинами застосовується </a:t>
                </a:r>
                <a:r>
                  <a:rPr lang="uk-UA" sz="2000" dirty="0" err="1" smtClean="0"/>
                  <a:t>двічи</a:t>
                </a:r>
                <a:r>
                  <a:rPr lang="uk-UA" sz="2000" dirty="0" smtClean="0"/>
                  <a:t>. В результаті отримуємо рівняння відносно шуканого інтеграла, звідки його і виражаємо.</a:t>
                </a:r>
                <a:endParaRPr lang="ru-RU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5799" y="3073400"/>
                <a:ext cx="9956801" cy="3306546"/>
              </a:xfrm>
              <a:prstGeom prst="rect">
                <a:avLst/>
              </a:prstGeom>
              <a:blipFill rotWithShape="0">
                <a:blip r:embed="rId3"/>
                <a:stretch>
                  <a:fillRect l="-4776" t="-921" b="-75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37546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277686" y="691109"/>
          <a:ext cx="4538749" cy="193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2374560" imgH="1206360" progId="">
                  <p:embed/>
                </p:oleObj>
              </mc:Choice>
              <mc:Fallback>
                <p:oleObj name="Equation" r:id="rId3" imgW="2374560" imgH="1206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86" y="691109"/>
                        <a:ext cx="4538749" cy="1935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286000" y="3478414"/>
          <a:ext cx="49657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3060360" imgH="1180800" progId="">
                  <p:embed/>
                </p:oleObj>
              </mc:Choice>
              <mc:Fallback>
                <p:oleObj name="Equation" r:id="rId5" imgW="3060360" imgH="11808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78414"/>
                        <a:ext cx="4965700" cy="172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i="1" dirty="0">
                <a:solidFill>
                  <a:schemeClr val="accent1">
                    <a:lumMod val="75000"/>
                  </a:schemeClr>
                </a:solidFill>
              </a:rPr>
              <a:t>Класи </a:t>
            </a:r>
            <a:r>
              <a:rPr lang="uk-UA" sz="4800" i="1" dirty="0" err="1">
                <a:solidFill>
                  <a:schemeClr val="accent1">
                    <a:lumMod val="75000"/>
                  </a:schemeClr>
                </a:solidFill>
              </a:rPr>
              <a:t>інтегровних</a:t>
            </a:r>
            <a:r>
              <a:rPr lang="uk-UA" sz="4800" i="1" dirty="0">
                <a:solidFill>
                  <a:schemeClr val="accent1">
                    <a:lumMod val="75000"/>
                  </a:schemeClr>
                </a:solidFill>
              </a:rPr>
              <a:t> функцій</a:t>
            </a:r>
            <a:endParaRPr lang="ru-RU" sz="4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6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𝑏𝑥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den>
                        </m:f>
                      </m:e>
                    </m:nary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Вирішуємо</a:t>
            </a:r>
            <a:r>
              <a:rPr lang="ru-RU" dirty="0" smtClean="0"/>
              <a:t> шляхом вид</a:t>
            </a:r>
            <a:r>
              <a:rPr lang="uk-UA" dirty="0"/>
              <a:t>і</a:t>
            </a:r>
            <a:r>
              <a:rPr lang="ru-RU" dirty="0" err="1" smtClean="0"/>
              <a:t>лення</a:t>
            </a:r>
            <a:r>
              <a:rPr lang="ru-RU" dirty="0" smtClean="0"/>
              <a:t> в </a:t>
            </a:r>
            <a:r>
              <a:rPr lang="ru-RU" dirty="0" err="1" smtClean="0"/>
              <a:t>знаменнику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квадрату, </a:t>
            </a:r>
            <a:r>
              <a:rPr lang="ru-RU" dirty="0" err="1" smtClean="0"/>
              <a:t>зводиться</a:t>
            </a:r>
            <a:r>
              <a:rPr lang="ru-RU" dirty="0" smtClean="0"/>
              <a:t> до табличного </a:t>
            </a:r>
            <a:r>
              <a:rPr lang="uk-UA" dirty="0" smtClean="0"/>
              <a:t>інтегралу </a:t>
            </a:r>
            <a:r>
              <a:rPr lang="en-US" dirty="0" err="1" smtClean="0"/>
              <a:t>arctg</a:t>
            </a:r>
            <a:r>
              <a:rPr lang="en-US" dirty="0" smtClean="0"/>
              <a:t> </a:t>
            </a:r>
            <a:r>
              <a:rPr lang="uk-UA" dirty="0" smtClean="0"/>
              <a:t>чи високий </a:t>
            </a:r>
            <a:r>
              <a:rPr lang="uk-UA" dirty="0" err="1" smtClean="0"/>
              <a:t>логорифм</a:t>
            </a:r>
            <a:r>
              <a:rPr lang="uk-UA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5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𝑀𝑥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uk-UA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𝑏𝑥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Ви</a:t>
            </a:r>
            <a:r>
              <a:rPr lang="uk-UA" dirty="0" err="1" smtClean="0"/>
              <a:t>рішуємо</a:t>
            </a:r>
            <a:r>
              <a:rPr lang="uk-UA" dirty="0" smtClean="0"/>
              <a:t> шляхом виділення в чисельнику похідної знаменника. Інтеграл розбивають на суму двох, перший з яких дорівнює </a:t>
            </a:r>
            <a:r>
              <a:rPr lang="en-US" dirty="0" err="1" smtClean="0"/>
              <a:t>ln</a:t>
            </a:r>
            <a:r>
              <a:rPr lang="en-US" dirty="0" smtClean="0"/>
              <a:t> </a:t>
            </a:r>
            <a:r>
              <a:rPr lang="uk-UA" dirty="0" smtClean="0"/>
              <a:t>знаменника, а другий – типу 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31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k-UA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𝑏𝑥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</m:rad>
                          </m:den>
                        </m:f>
                      </m:e>
                    </m:nary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Шляхом виділення в підкореневому виразі повного квадрату. Інтеграл зводиться до табличного </a:t>
            </a:r>
            <a:r>
              <a:rPr lang="en-US" dirty="0" err="1" smtClean="0"/>
              <a:t>arcsin</a:t>
            </a:r>
            <a:r>
              <a:rPr lang="en-US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err="1" smtClean="0"/>
              <a:t>ln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4. </a:t>
                </a:r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𝑀𝑥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k-UA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𝑏𝑥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</m:rad>
                          </m:den>
                        </m:f>
                      </m:e>
                    </m:nary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Шляхом виділення в чисельнику похідної підкореневого виразу. Інтеграл розбивають на суму двох, перший з яких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</a:t>
                </a:r>
                <a:r>
                  <a:rPr lang="uk-UA" dirty="0" smtClean="0"/>
                  <a:t>а другий – тип 3.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00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5.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uk-UA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𝑏𝑥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</m:rad>
                          </m:den>
                        </m:f>
                      </m:e>
                    </m:nary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81300" y="2666999"/>
                <a:ext cx="8721723" cy="312420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Виконують заміну: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ru-RU" dirty="0" smtClean="0"/>
                  <a:t> </a:t>
                </a:r>
                <a:r>
                  <a:rPr lang="uk-UA" dirty="0" smtClean="0"/>
                  <a:t>де </a:t>
                </a:r>
                <a:r>
                  <a:rPr lang="en-US" dirty="0" smtClean="0"/>
                  <a:t>z – </a:t>
                </a:r>
                <a:r>
                  <a:rPr lang="uk-UA" dirty="0" smtClean="0"/>
                  <a:t>нова змінна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81300" y="2666999"/>
                <a:ext cx="8721723" cy="3124201"/>
              </a:xfrm>
              <a:blipFill rotWithShape="0">
                <a:blip r:embed="rId3"/>
                <a:stretch>
                  <a:fillRect l="-1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29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42563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Нехай у проміжку </a:t>
            </a:r>
            <a:r>
              <a:rPr lang="en-US" dirty="0" smtClean="0"/>
              <a:t>&lt;</a:t>
            </a:r>
            <a:r>
              <a:rPr lang="en-US" i="1" dirty="0" smtClean="0"/>
              <a:t>a</a:t>
            </a:r>
            <a:r>
              <a:rPr lang="uk-UA" i="1" dirty="0" smtClean="0"/>
              <a:t>; в</a:t>
            </a:r>
            <a:r>
              <a:rPr lang="en-US" dirty="0" smtClean="0"/>
              <a:t>&gt;</a:t>
            </a:r>
            <a:r>
              <a:rPr lang="uk-UA" dirty="0" smtClean="0"/>
              <a:t> задана функція</a:t>
            </a:r>
            <a:r>
              <a:rPr lang="en-US" dirty="0" smtClean="0"/>
              <a:t> </a:t>
            </a:r>
            <a:r>
              <a:rPr lang="en-US" i="1" dirty="0" smtClean="0"/>
              <a:t>f(x)</a:t>
            </a:r>
            <a:r>
              <a:rPr lang="uk-UA" dirty="0" smtClean="0"/>
              <a:t>. Тоді функція</a:t>
            </a:r>
            <a:r>
              <a:rPr lang="en-US" dirty="0" smtClean="0"/>
              <a:t> </a:t>
            </a:r>
            <a:r>
              <a:rPr lang="en-US" i="1" dirty="0" smtClean="0"/>
              <a:t>F(x) </a:t>
            </a:r>
            <a:r>
              <a:rPr lang="uk-UA" dirty="0" smtClean="0"/>
              <a:t>називається </a:t>
            </a:r>
            <a:r>
              <a:rPr lang="uk-UA" dirty="0" smtClean="0">
                <a:solidFill>
                  <a:srgbClr val="008000"/>
                </a:solidFill>
              </a:rPr>
              <a:t>первісною</a:t>
            </a:r>
            <a:r>
              <a:rPr lang="uk-UA" dirty="0" smtClean="0"/>
              <a:t> для</a:t>
            </a:r>
            <a:r>
              <a:rPr lang="en-US" dirty="0" smtClean="0"/>
              <a:t> </a:t>
            </a:r>
            <a:r>
              <a:rPr lang="de-DE" dirty="0" smtClean="0"/>
              <a:t>f(x)</a:t>
            </a:r>
            <a:r>
              <a:rPr lang="uk-UA" dirty="0" smtClean="0"/>
              <a:t>, якщо </a:t>
            </a:r>
            <a:br>
              <a:rPr lang="uk-UA" dirty="0" smtClean="0"/>
            </a:br>
            <a:endParaRPr lang="uk-UA" dirty="0"/>
          </a:p>
        </p:txBody>
      </p:sp>
      <p:graphicFrame>
        <p:nvGraphicFramePr>
          <p:cNvPr id="409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522124" y="2069869"/>
          <a:ext cx="3075709" cy="1122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825480" imgH="228600" progId="">
                  <p:embed/>
                </p:oleObj>
              </mc:Choice>
              <mc:Fallback>
                <p:oleObj name="Equation" r:id="rId3" imgW="82548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124" y="2069869"/>
                        <a:ext cx="3075709" cy="11222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457200"/>
            <a:ext cx="10018713" cy="9271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Теорема Остроградського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84309" y="1943099"/>
                <a:ext cx="10018713" cy="31242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Якщо знаменник правильного раціонального дробу можна розкласти на множники вигляду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</m:oMath>
                </a14:m>
                <a:r>
                  <a:rPr lang="ru-RU" sz="2800" dirty="0" smtClean="0"/>
                  <a:t>, то сам </a:t>
                </a:r>
                <a:r>
                  <a:rPr lang="ru-RU" sz="2800" dirty="0" err="1" smtClean="0"/>
                  <a:t>дріб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можна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представити</a:t>
                </a:r>
                <a:r>
                  <a:rPr lang="ru-RU" sz="2800" dirty="0" smtClean="0"/>
                  <a:t> у </a:t>
                </a:r>
                <a:r>
                  <a:rPr lang="ru-RU" sz="2800" dirty="0" err="1" smtClean="0"/>
                  <a:t>вигляді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суми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простих</a:t>
                </a:r>
                <a:r>
                  <a:rPr lang="ru-RU" sz="2800" dirty="0" smtClean="0"/>
                  <a:t>, </a:t>
                </a:r>
                <a:r>
                  <a:rPr lang="ru-RU" sz="2800" dirty="0" err="1" smtClean="0"/>
                  <a:t>правильних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раціональних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дробів</a:t>
                </a:r>
                <a:r>
                  <a:rPr lang="ru-RU" sz="2800" dirty="0" smtClean="0"/>
                  <a:t>.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09" y="1943099"/>
                <a:ext cx="10018713" cy="3124201"/>
              </a:xfrm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606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i="1" dirty="0">
                <a:solidFill>
                  <a:schemeClr val="accent1">
                    <a:lumMod val="75000"/>
                  </a:schemeClr>
                </a:solidFill>
              </a:rPr>
              <a:t>Інтегрування ірраціональних виразів</a:t>
            </a:r>
            <a:endParaRPr lang="ru-RU" sz="4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3301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e>
                        </m:d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1" y="2438399"/>
            <a:ext cx="1001871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Зводиться до інтеграла від раціональної функції відносно </a:t>
            </a:r>
            <a:r>
              <a:rPr lang="en-US" sz="2800" dirty="0" smtClean="0"/>
              <a:t>sin </a:t>
            </a:r>
            <a:r>
              <a:rPr lang="ru-RU" sz="2800" dirty="0" err="1" smtClean="0"/>
              <a:t>чи</a:t>
            </a:r>
            <a:r>
              <a:rPr lang="ru-RU" sz="2800" dirty="0" smtClean="0"/>
              <a:t> </a:t>
            </a:r>
            <a:r>
              <a:rPr lang="en-US" sz="2800" dirty="0" smtClean="0"/>
              <a:t>cos </a:t>
            </a:r>
            <a:r>
              <a:rPr lang="ru-RU" sz="2800" dirty="0" smtClean="0"/>
              <a:t>за</a:t>
            </a:r>
            <a:r>
              <a:rPr lang="uk-UA" sz="2800" dirty="0" smtClean="0"/>
              <a:t>міною </a:t>
            </a:r>
            <a:r>
              <a:rPr lang="en-US" sz="2800" dirty="0" smtClean="0"/>
              <a:t>x-</a:t>
            </a:r>
            <a:r>
              <a:rPr lang="en-US" sz="2800" dirty="0" err="1" smtClean="0"/>
              <a:t>asint</a:t>
            </a:r>
            <a:r>
              <a:rPr lang="uk-UA" sz="2800" dirty="0" smtClean="0"/>
              <a:t> або</a:t>
            </a:r>
            <a:r>
              <a:rPr lang="en-US" sz="2800" dirty="0" smtClean="0"/>
              <a:t> x=</a:t>
            </a:r>
            <a:r>
              <a:rPr lang="en-US" sz="2800" dirty="0" err="1" smtClean="0"/>
              <a:t>acost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3049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e>
                        </m:d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9400" y="2666999"/>
            <a:ext cx="868362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Вводиться заміна </a:t>
            </a:r>
            <a:r>
              <a:rPr lang="en-US" sz="2800" dirty="0" smtClean="0"/>
              <a:t>x=</a:t>
            </a:r>
            <a:r>
              <a:rPr lang="en-US" sz="2800" dirty="0" err="1" smtClean="0"/>
              <a:t>atgt</a:t>
            </a:r>
            <a:r>
              <a:rPr lang="ru-RU" sz="2800" dirty="0" smtClean="0"/>
              <a:t> </a:t>
            </a:r>
            <a:r>
              <a:rPr lang="ru-RU" sz="2800" dirty="0" err="1" smtClean="0"/>
              <a:t>чи</a:t>
            </a:r>
            <a:r>
              <a:rPr lang="en-US" sz="2800" dirty="0" smtClean="0"/>
              <a:t> x=</a:t>
            </a:r>
            <a:r>
              <a:rPr lang="en-US" sz="2800" dirty="0" err="1" smtClean="0"/>
              <a:t>actgt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9735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3. Інтеграл вигляду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e>
                        </m:d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Такий</a:t>
                </a:r>
                <a:r>
                  <a:rPr lang="ru-RU" dirty="0"/>
                  <a:t> </a:t>
                </a:r>
                <a:r>
                  <a:rPr lang="uk-UA" dirty="0" smtClean="0"/>
                  <a:t>інтеграл зводиться до інтеграла з заміною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𝑠𝑖𝑛𝑡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чи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887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X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дробовими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степенями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Якщо під знаком інтеграла є раціональна функція змінної х та декількох її дробових степенів виконують </a:t>
                </a:r>
                <a:r>
                  <a:rPr lang="uk-UA" sz="2800" dirty="0"/>
                  <a:t>з</a:t>
                </a:r>
                <a:r>
                  <a:rPr lang="uk-UA" sz="2800" dirty="0" smtClean="0"/>
                  <a:t>аміну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sz="2800" dirty="0" smtClean="0"/>
                  <a:t> </a:t>
                </a:r>
                <a:r>
                  <a:rPr lang="ru-RU" sz="2800" dirty="0" smtClean="0"/>
                  <a:t>де </a:t>
                </a:r>
                <a:r>
                  <a:rPr lang="en-US" sz="2800" dirty="0" smtClean="0"/>
                  <a:t>m-</a:t>
                </a:r>
                <a:r>
                  <a:rPr lang="uk-UA" sz="2800" dirty="0" smtClean="0"/>
                  <a:t>найменше спільне кратне показників коренів.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885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ax+b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з дробовими степенями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Якщо під знаком інтеграла є раціональна функція змінної х та дробових степенів виразу </a:t>
                </a:r>
                <a:r>
                  <a:rPr lang="en-US" sz="2800" dirty="0" err="1" smtClean="0"/>
                  <a:t>ax+b</a:t>
                </a:r>
                <a:r>
                  <a:rPr lang="en-US" sz="2800" dirty="0" smtClean="0"/>
                  <a:t> </a:t>
                </a:r>
                <a:r>
                  <a:rPr lang="uk-UA" sz="2800" dirty="0" smtClean="0"/>
                  <a:t>виконують заміну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ru-RU" sz="2800" dirty="0" smtClean="0"/>
                  <a:t>, </a:t>
                </a:r>
                <a:r>
                  <a:rPr lang="uk-UA" sz="2800" dirty="0" smtClean="0"/>
                  <a:t>де </a:t>
                </a:r>
                <a:r>
                  <a:rPr lang="en-US" sz="2800" dirty="0" smtClean="0"/>
                  <a:t>m-</a:t>
                </a:r>
                <a:r>
                  <a:rPr lang="uk-UA" sz="2800" dirty="0" smtClean="0"/>
                  <a:t>НСК показників коренів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r="-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418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Дробові степені виразу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𝑐𝑥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Якщо під знаком інтеграла є раціональна функція від змінної х та дробових степенів виразу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𝑐𝑥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ru-RU" sz="2800" dirty="0" smtClean="0"/>
                  <a:t> </a:t>
                </a:r>
                <a:r>
                  <a:rPr lang="ru-RU" sz="2800" dirty="0" err="1" smtClean="0"/>
                  <a:t>виконується</a:t>
                </a:r>
                <a:r>
                  <a:rPr lang="ru-RU" sz="2800" dirty="0" smtClean="0"/>
                  <a:t> </a:t>
                </a:r>
                <a:r>
                  <a:rPr lang="ru-RU" sz="2800" dirty="0" err="1" smtClean="0"/>
                  <a:t>заміна</a:t>
                </a:r>
                <a:r>
                  <a:rPr lang="ru-RU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𝑐𝑥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uk-UA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uk-UA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ru-RU" sz="2800" dirty="0" smtClean="0"/>
                  <a:t>, </a:t>
                </a:r>
                <a:r>
                  <a:rPr lang="uk-UA" sz="2800" dirty="0" smtClean="0"/>
                  <a:t>де</a:t>
                </a:r>
                <a:r>
                  <a:rPr lang="en-US" sz="2800" dirty="0" smtClean="0"/>
                  <a:t> m</a:t>
                </a:r>
                <a:r>
                  <a:rPr lang="uk-UA" sz="2800" dirty="0" smtClean="0"/>
                  <a:t>-НСК показників коренів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468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l"/>
            <a:r>
              <a:rPr lang="uk-UA" b="1" dirty="0" smtClean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Теорема (про існування первісної). </a:t>
            </a: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dirty="0" smtClean="0"/>
              <a:t>Якщо </a:t>
            </a:r>
            <a:r>
              <a:rPr lang="de-DE" i="1" dirty="0" smtClean="0"/>
              <a:t>f(x)</a:t>
            </a:r>
            <a:r>
              <a:rPr lang="uk-UA" i="1" dirty="0" smtClean="0"/>
              <a:t> </a:t>
            </a:r>
            <a:r>
              <a:rPr lang="uk-UA" dirty="0" smtClean="0"/>
              <a:t>неперервна у </a:t>
            </a:r>
            <a:r>
              <a:rPr lang="de-DE" i="1" dirty="0" smtClean="0"/>
              <a:t>&lt;a; </a:t>
            </a:r>
            <a:r>
              <a:rPr lang="uk-UA" i="1" dirty="0" smtClean="0"/>
              <a:t>в&gt;, </a:t>
            </a:r>
            <a:r>
              <a:rPr lang="uk-UA" dirty="0" smtClean="0"/>
              <a:t>то для неї існує первісна у цьому проміжку.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3600" b="1" dirty="0" smtClean="0">
                <a:solidFill>
                  <a:srgbClr val="CC0000"/>
                </a:solidFill>
              </a:rPr>
              <a:t>Теорема (про множину всіх первісних). </a:t>
            </a:r>
          </a:p>
          <a:p>
            <a:pPr marL="0" indent="0" algn="just">
              <a:buNone/>
            </a:pPr>
            <a:r>
              <a:rPr lang="uk-UA" sz="3600" dirty="0" smtClean="0"/>
              <a:t>Якщо </a:t>
            </a:r>
            <a:r>
              <a:rPr lang="ru-RU" sz="3600" i="1" dirty="0" smtClean="0"/>
              <a:t>F(</a:t>
            </a:r>
            <a:r>
              <a:rPr lang="ru-RU" sz="3600" i="1" dirty="0" err="1" smtClean="0"/>
              <a:t>x</a:t>
            </a:r>
            <a:r>
              <a:rPr lang="ru-RU" sz="3600" i="1" dirty="0" smtClean="0"/>
              <a:t>) </a:t>
            </a:r>
            <a:r>
              <a:rPr lang="ru-RU" sz="3600" dirty="0" smtClean="0"/>
              <a:t>– одна </a:t>
            </a:r>
            <a:r>
              <a:rPr lang="ru-RU" sz="3600" dirty="0" err="1" smtClean="0"/>
              <a:t>з</a:t>
            </a:r>
            <a:r>
              <a:rPr lang="ru-RU" sz="3600" dirty="0" smtClean="0"/>
              <a:t> </a:t>
            </a:r>
            <a:r>
              <a:rPr lang="ru-RU" sz="3600" dirty="0" err="1" smtClean="0"/>
              <a:t>первісних</a:t>
            </a:r>
            <a:r>
              <a:rPr lang="ru-RU" sz="3600" dirty="0" smtClean="0"/>
              <a:t> для </a:t>
            </a:r>
            <a:r>
              <a:rPr lang="ru-RU" sz="3600" i="1" dirty="0" err="1" smtClean="0"/>
              <a:t>f</a:t>
            </a:r>
            <a:r>
              <a:rPr lang="ru-RU" sz="3600" i="1" dirty="0" smtClean="0"/>
              <a:t>(</a:t>
            </a:r>
            <a:r>
              <a:rPr lang="ru-RU" sz="3600" i="1" dirty="0" err="1" smtClean="0"/>
              <a:t>x</a:t>
            </a:r>
            <a:r>
              <a:rPr lang="ru-RU" sz="3600" i="1" dirty="0" smtClean="0"/>
              <a:t>) </a:t>
            </a:r>
            <a:r>
              <a:rPr lang="ru-RU" sz="3600" dirty="0" smtClean="0"/>
              <a:t>у </a:t>
            </a:r>
            <a:r>
              <a:rPr lang="ru-RU" sz="3600" dirty="0" err="1" smtClean="0"/>
              <a:t>проміжку</a:t>
            </a:r>
            <a:r>
              <a:rPr lang="ru-RU" sz="3600" dirty="0" smtClean="0"/>
              <a:t> </a:t>
            </a:r>
            <a:r>
              <a:rPr lang="ru-RU" sz="3600" i="1" dirty="0" smtClean="0"/>
              <a:t>&lt;</a:t>
            </a:r>
            <a:r>
              <a:rPr lang="ru-RU" sz="3600" i="1" dirty="0" err="1" smtClean="0"/>
              <a:t>a</a:t>
            </a:r>
            <a:r>
              <a:rPr lang="ru-RU" sz="3600" i="1" dirty="0" smtClean="0"/>
              <a:t>; в&gt;, </a:t>
            </a:r>
            <a:r>
              <a:rPr lang="ru-RU" sz="3600" dirty="0" smtClean="0"/>
              <a:t>то формула </a:t>
            </a:r>
            <a:r>
              <a:rPr lang="ru-RU" sz="3600" i="1" dirty="0" smtClean="0"/>
              <a:t>F(</a:t>
            </a:r>
            <a:r>
              <a:rPr lang="ru-RU" sz="3600" i="1" dirty="0" err="1" smtClean="0"/>
              <a:t>x</a:t>
            </a:r>
            <a:r>
              <a:rPr lang="ru-RU" sz="3600" i="1" dirty="0" smtClean="0"/>
              <a:t>)+С</a:t>
            </a:r>
            <a:r>
              <a:rPr lang="ru-RU" sz="3600" dirty="0" smtClean="0"/>
              <a:t>, де </a:t>
            </a:r>
            <a:r>
              <a:rPr lang="ru-RU" sz="3600" i="1" dirty="0" smtClean="0"/>
              <a:t>С</a:t>
            </a:r>
            <a:r>
              <a:rPr lang="ru-RU" sz="3600" dirty="0" smtClean="0"/>
              <a:t> – </a:t>
            </a:r>
            <a:r>
              <a:rPr lang="ru-RU" sz="3600" dirty="0" err="1" smtClean="0"/>
              <a:t>довільна</a:t>
            </a:r>
            <a:r>
              <a:rPr lang="ru-RU" sz="3600" dirty="0" smtClean="0"/>
              <a:t> стала, </a:t>
            </a:r>
            <a:r>
              <a:rPr lang="ru-RU" sz="3600" dirty="0" err="1" smtClean="0"/>
              <a:t>містить</a:t>
            </a:r>
            <a:r>
              <a:rPr lang="ru-RU" sz="3600" dirty="0" smtClean="0"/>
              <a:t> </a:t>
            </a:r>
            <a:r>
              <a:rPr lang="ru-RU" sz="3600" dirty="0" err="1" smtClean="0"/>
              <a:t>множину</a:t>
            </a:r>
            <a:r>
              <a:rPr lang="ru-RU" sz="3600" dirty="0" smtClean="0"/>
              <a:t> </a:t>
            </a:r>
            <a:r>
              <a:rPr lang="ru-RU" sz="3600" dirty="0" err="1" smtClean="0"/>
              <a:t>всіх</a:t>
            </a:r>
            <a:r>
              <a:rPr lang="ru-RU" sz="3600" dirty="0" smtClean="0"/>
              <a:t> </a:t>
            </a:r>
            <a:r>
              <a:rPr lang="ru-RU" sz="3600" dirty="0" err="1" smtClean="0"/>
              <a:t>первісних</a:t>
            </a:r>
            <a:r>
              <a:rPr lang="ru-RU" sz="3600" dirty="0" smtClean="0"/>
              <a:t> для </a:t>
            </a:r>
            <a:r>
              <a:rPr lang="ru-RU" sz="3600" i="1" dirty="0" err="1" smtClean="0"/>
              <a:t>f</a:t>
            </a:r>
            <a:r>
              <a:rPr lang="ru-RU" sz="3600" i="1" dirty="0" smtClean="0"/>
              <a:t>(</a:t>
            </a:r>
            <a:r>
              <a:rPr lang="ru-RU" sz="3600" i="1" dirty="0" err="1" smtClean="0"/>
              <a:t>x</a:t>
            </a:r>
            <a:r>
              <a:rPr lang="ru-RU" sz="3600" i="1" dirty="0" smtClean="0"/>
              <a:t>) </a:t>
            </a:r>
            <a:r>
              <a:rPr lang="ru-RU" sz="3600" dirty="0" smtClean="0"/>
              <a:t>у </a:t>
            </a:r>
            <a:r>
              <a:rPr lang="ru-RU" sz="3600" dirty="0" err="1" smtClean="0"/>
              <a:t>проміжку</a:t>
            </a:r>
            <a:r>
              <a:rPr lang="ru-RU" sz="3600" dirty="0" smtClean="0"/>
              <a:t> </a:t>
            </a:r>
            <a:r>
              <a:rPr lang="ru-RU" sz="3600" i="1" dirty="0" smtClean="0"/>
              <a:t>&lt;</a:t>
            </a:r>
            <a:r>
              <a:rPr lang="ru-RU" sz="3600" i="1" dirty="0" err="1" smtClean="0"/>
              <a:t>a</a:t>
            </a:r>
            <a:r>
              <a:rPr lang="ru-RU" sz="3600" i="1" dirty="0" smtClean="0"/>
              <a:t>; в&gt;.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58212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4436" y="692696"/>
            <a:ext cx="8678488" cy="56319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dirty="0" smtClean="0"/>
              <a:t>Множина всіх первісних для даної функції </a:t>
            </a:r>
            <a:r>
              <a:rPr lang="de-DE" sz="3600" i="1" dirty="0"/>
              <a:t>f(x</a:t>
            </a:r>
            <a:r>
              <a:rPr lang="de-DE" sz="3600" i="1" dirty="0" smtClean="0"/>
              <a:t>)</a:t>
            </a:r>
            <a:r>
              <a:rPr lang="uk-UA" sz="3600" i="1" dirty="0" smtClean="0"/>
              <a:t> </a:t>
            </a:r>
            <a:r>
              <a:rPr lang="uk-UA" sz="3600" dirty="0" smtClean="0"/>
              <a:t>на проміжку </a:t>
            </a:r>
            <a:r>
              <a:rPr lang="de-DE" sz="3600" i="1" dirty="0" smtClean="0"/>
              <a:t>&lt;</a:t>
            </a:r>
            <a:r>
              <a:rPr lang="de-DE" sz="3600" i="1" dirty="0"/>
              <a:t>a; </a:t>
            </a:r>
            <a:r>
              <a:rPr lang="ru-RU" sz="3600" i="1" dirty="0"/>
              <a:t>в</a:t>
            </a:r>
            <a:r>
              <a:rPr lang="ru-RU" sz="3600" i="1" dirty="0" smtClean="0"/>
              <a:t>&gt; </a:t>
            </a:r>
            <a:r>
              <a:rPr lang="ru-RU" sz="3600" b="1" dirty="0" err="1" smtClean="0"/>
              <a:t>називається</a:t>
            </a:r>
            <a:r>
              <a:rPr lang="ru-RU" sz="3600" dirty="0" smtClean="0"/>
              <a:t> </a:t>
            </a:r>
            <a:r>
              <a:rPr lang="ru-RU" sz="3600" b="1" dirty="0" err="1" smtClean="0">
                <a:solidFill>
                  <a:srgbClr val="000066"/>
                </a:solidFill>
              </a:rPr>
              <a:t>невизначеним</a:t>
            </a:r>
            <a:r>
              <a:rPr lang="ru-RU" sz="3600" b="1" dirty="0" smtClean="0">
                <a:solidFill>
                  <a:srgbClr val="000066"/>
                </a:solidFill>
              </a:rPr>
              <a:t> </a:t>
            </a:r>
            <a:r>
              <a:rPr lang="ru-RU" sz="3600" b="1" dirty="0" err="1" smtClean="0">
                <a:solidFill>
                  <a:srgbClr val="000066"/>
                </a:solidFill>
              </a:rPr>
              <a:t>інтегралом</a:t>
            </a:r>
            <a:r>
              <a:rPr lang="ru-RU" sz="3600" b="1" dirty="0" smtClean="0">
                <a:solidFill>
                  <a:srgbClr val="000066"/>
                </a:solidFill>
              </a:rPr>
              <a:t> </a:t>
            </a:r>
            <a:r>
              <a:rPr lang="ru-RU" sz="3600" dirty="0" smtClean="0"/>
              <a:t>і </a:t>
            </a:r>
            <a:r>
              <a:rPr lang="ru-RU" sz="3600" dirty="0" err="1" smtClean="0"/>
              <a:t>позначається</a:t>
            </a:r>
            <a:r>
              <a:rPr lang="ru-RU" sz="3600" dirty="0" smtClean="0"/>
              <a:t> </a:t>
            </a:r>
          </a:p>
          <a:p>
            <a:pPr marL="0" indent="0" algn="just">
              <a:buNone/>
            </a:pPr>
            <a:endParaRPr lang="uk-UA" sz="2200" dirty="0" smtClean="0"/>
          </a:p>
          <a:p>
            <a:pPr marL="0" indent="0" algn="just">
              <a:buNone/>
            </a:pPr>
            <a:endParaRPr lang="uk-UA" sz="2200" dirty="0" smtClean="0"/>
          </a:p>
          <a:p>
            <a:pPr marL="0" indent="0" algn="just">
              <a:buNone/>
            </a:pPr>
            <a:endParaRPr lang="uk-UA" sz="2200" dirty="0" smtClean="0"/>
          </a:p>
          <a:p>
            <a:endParaRPr lang="uk-UA" sz="2000" dirty="0" smtClean="0"/>
          </a:p>
          <a:p>
            <a:r>
              <a:rPr lang="uk-UA" sz="2000" dirty="0" smtClean="0"/>
              <a:t>Де: х – змінна інтегрування</a:t>
            </a:r>
          </a:p>
          <a:p>
            <a:r>
              <a:rPr lang="en-US" sz="2000" dirty="0"/>
              <a:t>f</a:t>
            </a:r>
            <a:r>
              <a:rPr lang="en-US" sz="2000" dirty="0" smtClean="0"/>
              <a:t>(x</a:t>
            </a:r>
            <a:r>
              <a:rPr lang="en-US" sz="2000" dirty="0" smtClean="0"/>
              <a:t>) – </a:t>
            </a:r>
            <a:r>
              <a:rPr lang="uk-UA" sz="2000" dirty="0" smtClean="0"/>
              <a:t>підінтегральна функція</a:t>
            </a:r>
          </a:p>
          <a:p>
            <a:r>
              <a:rPr lang="en-US" sz="2000" dirty="0"/>
              <a:t>f</a:t>
            </a:r>
            <a:r>
              <a:rPr lang="en-US" sz="2000" dirty="0" smtClean="0"/>
              <a:t>(x)dx </a:t>
            </a:r>
            <a:r>
              <a:rPr lang="ru-RU" sz="2000" dirty="0" smtClean="0"/>
              <a:t>– </a:t>
            </a:r>
            <a:r>
              <a:rPr lang="uk-UA" sz="2000" dirty="0" smtClean="0"/>
              <a:t>підінтегральний вираз</a:t>
            </a:r>
            <a:endParaRPr lang="ru-RU" sz="2000" dirty="0" smtClean="0"/>
          </a:p>
          <a:p>
            <a:pPr marL="0" indent="0" algn="just">
              <a:buNone/>
            </a:pPr>
            <a:endParaRPr lang="uk-UA" sz="22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287979"/>
              </p:ext>
            </p:extLst>
          </p:nvPr>
        </p:nvGraphicFramePr>
        <p:xfrm>
          <a:off x="4704340" y="3030951"/>
          <a:ext cx="328182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193760" imgH="279360" progId="">
                  <p:embed/>
                </p:oleObj>
              </mc:Choice>
              <mc:Fallback>
                <p:oleObj name="Equation" r:id="rId3" imgW="1193760" imgH="2793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4340" y="3030951"/>
                        <a:ext cx="328182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67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101600"/>
            <a:ext cx="10018713" cy="1752599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Властивості невизначеного інтеграла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14501"/>
            <a:ext cx="10018713" cy="4076700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∫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/>
              <a:t>  f(x)dx=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/>
              <a:t> ∫f(x)dx</a:t>
            </a:r>
          </a:p>
          <a:p>
            <a:pPr marL="457200" indent="-457200">
              <a:buAutoNum type="arabicPeriod"/>
            </a:pPr>
            <a:r>
              <a:rPr lang="en-US" dirty="0" smtClean="0"/>
              <a:t>∫ [f(x)±g(x)] dx=</a:t>
            </a:r>
            <a:r>
              <a:rPr lang="en-US" dirty="0"/>
              <a:t> ∫ </a:t>
            </a:r>
            <a:r>
              <a:rPr lang="en-US" dirty="0" smtClean="0"/>
              <a:t>f(x)dx ± </a:t>
            </a:r>
            <a:r>
              <a:rPr lang="en-US" dirty="0"/>
              <a:t>∫ </a:t>
            </a:r>
            <a:r>
              <a:rPr lang="en-US" dirty="0" smtClean="0"/>
              <a:t>g(x)dx</a:t>
            </a:r>
          </a:p>
          <a:p>
            <a:pPr marL="457200" indent="-457200">
              <a:buAutoNum type="arabicPeriod"/>
            </a:pPr>
            <a:r>
              <a:rPr lang="en-US" dirty="0" smtClean="0"/>
              <a:t>∫ d(F(x)) = ∫ f(x)dx = F(x)+C</a:t>
            </a:r>
          </a:p>
          <a:p>
            <a:pPr marL="457200" indent="-457200">
              <a:buAutoNum type="arabicPeriod"/>
            </a:pPr>
            <a:r>
              <a:rPr lang="uk-UA" dirty="0" err="1" smtClean="0"/>
              <a:t>Дифиренціал</a:t>
            </a:r>
            <a:r>
              <a:rPr lang="uk-UA" dirty="0" smtClean="0"/>
              <a:t> від невизначеного інтеграла дорівнює підінтегральному виразу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(∫ f(x)dx) = d(F(x))+C) = f(x)dx</a:t>
            </a:r>
          </a:p>
          <a:p>
            <a:pPr marL="457200" indent="-457200">
              <a:buAutoNum type="arabicPeriod"/>
            </a:pPr>
            <a:r>
              <a:rPr lang="en-US" dirty="0" smtClean="0"/>
              <a:t>(∫ f(x)dx)’ = (F(x)+C)’ = f(x)</a:t>
            </a:r>
          </a:p>
          <a:p>
            <a:pPr marL="457200" indent="-457200">
              <a:buAutoNum type="arabicPeriod"/>
            </a:pPr>
            <a:r>
              <a:rPr lang="ru-RU" dirty="0" smtClean="0"/>
              <a:t>Не</a:t>
            </a:r>
            <a:r>
              <a:rPr lang="uk-UA" dirty="0" smtClean="0"/>
              <a:t>визначений інтеграл не залежить від змінної інтегрування і підінтегральної функції. </a:t>
            </a:r>
          </a:p>
          <a:p>
            <a:pPr marL="0" indent="0">
              <a:buNone/>
            </a:pPr>
            <a:r>
              <a:rPr lang="en-US" dirty="0" smtClean="0"/>
              <a:t>        ∫</a:t>
            </a:r>
            <a:r>
              <a:rPr lang="uk-UA" dirty="0" smtClean="0"/>
              <a:t> </a:t>
            </a:r>
            <a:r>
              <a:rPr lang="en-US" dirty="0" smtClean="0"/>
              <a:t>f(x)dx = ∫ f(r)</a:t>
            </a:r>
            <a:r>
              <a:rPr lang="en-US" dirty="0" err="1" smtClean="0"/>
              <a:t>dr</a:t>
            </a:r>
            <a:r>
              <a:rPr lang="en-US" dirty="0"/>
              <a:t> </a:t>
            </a:r>
            <a:r>
              <a:rPr lang="en-US" dirty="0" smtClean="0"/>
              <a:t>= ∫ f(z)</a:t>
            </a:r>
            <a:r>
              <a:rPr lang="en-US" dirty="0" err="1" smtClean="0"/>
              <a:t>dz</a:t>
            </a:r>
            <a:r>
              <a:rPr lang="en-US" dirty="0" smtClean="0"/>
              <a:t> = ∫ f(t)</a:t>
            </a:r>
            <a:r>
              <a:rPr lang="en-US" dirty="0" err="1" smtClean="0"/>
              <a:t>dt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266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397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аблиця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інтегралів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u=u(x))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206501"/>
                <a:ext cx="10606090" cy="4978399"/>
              </a:xfrm>
            </p:spPr>
            <p:txBody>
              <a:bodyPr numCol="2">
                <a:normAutofit lnSpcReduction="10000"/>
              </a:bodyPr>
              <a:lstStyle/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∫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𝑙𝑛𝑎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𝑐𝑡𝑔𝑢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𝑎𝑟𝑐𝑡𝑔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u-RU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sSup>
                              <m:sSupPr>
                                <m:ctrlPr>
                                  <a:rPr lang="ru-RU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∫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𝑎𝑟𝑐𝑠𝑖𝑛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206501"/>
                <a:ext cx="10606090" cy="4978399"/>
              </a:xfrm>
              <a:blipFill rotWithShape="0">
                <a:blip r:embed="rId2"/>
                <a:stretch>
                  <a:fillRect l="-15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937091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uk-UA" sz="4800" i="1" dirty="0" err="1" smtClean="0">
                <a:solidFill>
                  <a:schemeClr val="accent1">
                    <a:lumMod val="75000"/>
                  </a:schemeClr>
                </a:solidFill>
              </a:rPr>
              <a:t>йпростіші</a:t>
            </a:r>
            <a:r>
              <a:rPr lang="uk-UA" sz="4800" i="1" dirty="0" smtClean="0">
                <a:solidFill>
                  <a:schemeClr val="accent1">
                    <a:lumMod val="75000"/>
                  </a:schemeClr>
                </a:solidFill>
              </a:rPr>
              <a:t> методи інтегрування</a:t>
            </a:r>
            <a:endParaRPr lang="ru-RU" sz="4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99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6129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Метод безпосереднього інтегрування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1484311" y="1295399"/>
                <a:ext cx="9717090" cy="44577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dirty="0" smtClean="0"/>
                  <a:t>Полягає в обчисленні інтегралів за допомогою властивостей невизначеного інтегралу, табличних інтегралів та тотожного перетворення підінтегральної функції.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Приклад: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uk-U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𝑐𝑜𝑠𝑥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9+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𝑐𝑜𝑠𝑥𝑑𝑥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9+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𝑎𝑟𝑐𝑡𝑔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𝑎𝑟𝑐𝑡𝑔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1" y="1295399"/>
                <a:ext cx="9717090" cy="4457701"/>
              </a:xfrm>
              <a:blipFill rotWithShape="0">
                <a:blip r:embed="rId2"/>
                <a:stretch>
                  <a:fillRect l="-9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17361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57492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2668" y="698270"/>
            <a:ext cx="9969731" cy="56263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24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uk-UA" sz="2400" b="1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uk-UA" sz="24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bg2">
                    <a:lumMod val="10000"/>
                  </a:schemeClr>
                </a:solidFill>
              </a:rPr>
              <a:t>Приклад 3.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968073"/>
              </p:ext>
            </p:extLst>
          </p:nvPr>
        </p:nvGraphicFramePr>
        <p:xfrm>
          <a:off x="1746438" y="1234975"/>
          <a:ext cx="921702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2857320" imgH="393480" progId="">
                  <p:embed/>
                </p:oleObj>
              </mc:Choice>
              <mc:Fallback>
                <p:oleObj name="Equation" r:id="rId3" imgW="285732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438" y="1234975"/>
                        <a:ext cx="921702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931974"/>
              </p:ext>
            </p:extLst>
          </p:nvPr>
        </p:nvGraphicFramePr>
        <p:xfrm>
          <a:off x="1862816" y="2118245"/>
          <a:ext cx="5664629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2031840" imgH="393480" progId="">
                  <p:embed/>
                </p:oleObj>
              </mc:Choice>
              <mc:Fallback>
                <p:oleObj name="Equation" r:id="rId5" imgW="2031840" imgH="3934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816" y="2118245"/>
                        <a:ext cx="5664629" cy="7009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012722"/>
              </p:ext>
            </p:extLst>
          </p:nvPr>
        </p:nvGraphicFramePr>
        <p:xfrm>
          <a:off x="1866560" y="4808377"/>
          <a:ext cx="931303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3619440" imgH="419040" progId="">
                  <p:embed/>
                </p:oleObj>
              </mc:Choice>
              <mc:Fallback>
                <p:oleObj name="Equation" r:id="rId7" imgW="3619440" imgH="41904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560" y="4808377"/>
                        <a:ext cx="9313035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076781"/>
              </p:ext>
            </p:extLst>
          </p:nvPr>
        </p:nvGraphicFramePr>
        <p:xfrm>
          <a:off x="1912693" y="5905057"/>
          <a:ext cx="614468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2374560" imgH="228600" progId="">
                  <p:embed/>
                </p:oleObj>
              </mc:Choice>
              <mc:Fallback>
                <p:oleObj name="Equation" r:id="rId9" imgW="2374560" imgH="2286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693" y="5905057"/>
                        <a:ext cx="6144683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50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227</TotalTime>
  <Words>1355</Words>
  <Application>Microsoft Office PowerPoint</Application>
  <PresentationFormat>Произвольный</PresentationFormat>
  <Paragraphs>86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Параллакс</vt:lpstr>
      <vt:lpstr>Equation</vt:lpstr>
      <vt:lpstr>Інтегральне числення функції однієї змінної</vt:lpstr>
      <vt:lpstr>Нехай у проміжку &lt;a; в&gt; задана функція f(x). Тоді функція F(x) називається первісною для f(x), якщо  </vt:lpstr>
      <vt:lpstr>Теорема (про існування первісної).  Якщо f(x) неперервна у &lt;a; в&gt;, то для неї існує первісна у цьому проміжку. </vt:lpstr>
      <vt:lpstr>Презентация PowerPoint</vt:lpstr>
      <vt:lpstr>Властивості невизначеного інтеграла</vt:lpstr>
      <vt:lpstr>Таблиця інтегралів (u=u(x))</vt:lpstr>
      <vt:lpstr>Найпростіші методи інтегрування</vt:lpstr>
      <vt:lpstr>Метод безпосереднього інтегрування</vt:lpstr>
      <vt:lpstr>Презентация PowerPoint</vt:lpstr>
      <vt:lpstr>Метод підстановки</vt:lpstr>
      <vt:lpstr>Презентация PowerPoint</vt:lpstr>
      <vt:lpstr>Інтегрування частинами</vt:lpstr>
      <vt:lpstr>Презентация PowerPoint</vt:lpstr>
      <vt:lpstr>Класи інтегровних функцій</vt:lpstr>
      <vt:lpstr>1. Інтеграл вигляду ∫1▒dx/(ax^2+bx+c)</vt:lpstr>
      <vt:lpstr>2. Інтеграл вигляду ∫1▒〖(Mx+N)/(ax^2+bx+c) dx〗</vt:lpstr>
      <vt:lpstr>3. Інтеграл вигляду ∫1▒dx/√(ax^2+bx+c)</vt:lpstr>
      <vt:lpstr>4. Інтеграл вигляду ∫1▒(Mx+N)/√(ax^2+bx+c)</vt:lpstr>
      <vt:lpstr>5. Інтеграл вигляду ∫1▒dx/((x-α)√(ax^2+bx+c))</vt:lpstr>
      <vt:lpstr>Теорема Остроградського</vt:lpstr>
      <vt:lpstr>Інтегрування ірраціональних виразів</vt:lpstr>
      <vt:lpstr>1. Інтеграл вигляду ∫1▒R(x;√(a^2-x^2 ))dx</vt:lpstr>
      <vt:lpstr>2. Інтеграл вигляду ∫1▒R(x;√(a^2+x^2 ))dx</vt:lpstr>
      <vt:lpstr>3. Інтеграл вигляду ∫1▒R(x;√(x^2-a^2 ))dx </vt:lpstr>
      <vt:lpstr>X з дробовими степенями</vt:lpstr>
      <vt:lpstr>(ax+b) з дробовими степенями</vt:lpstr>
      <vt:lpstr>Дробові степені виразу (ax+b)/(cx+d)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Невизначені інтеграли</dc:title>
  <dc:creator>Анна Васильковска</dc:creator>
  <cp:lastModifiedBy>Zverdvd.org</cp:lastModifiedBy>
  <cp:revision>28</cp:revision>
  <dcterms:created xsi:type="dcterms:W3CDTF">2016-04-16T15:44:21Z</dcterms:created>
  <dcterms:modified xsi:type="dcterms:W3CDTF">2020-11-06T18:37:54Z</dcterms:modified>
</cp:coreProperties>
</file>