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21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95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6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06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06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47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817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013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930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24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11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70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50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82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49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14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7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69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1A0826-737F-4D4F-B0B8-D594FECD7E69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2F945EB-DF9B-4D48-9705-01087A41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1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5" r:id="rId1"/>
    <p:sldLayoutId id="2147484116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  <p:sldLayoutId id="2147484126" r:id="rId12"/>
    <p:sldLayoutId id="2147484127" r:id="rId13"/>
    <p:sldLayoutId id="2147484128" r:id="rId14"/>
    <p:sldLayoutId id="2147484129" r:id="rId15"/>
    <p:sldLayoutId id="2147484130" r:id="rId16"/>
    <p:sldLayoutId id="21474841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471C31-F84B-4E6D-B1F8-6EA40BE178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Сутність, складові, закономірності  та тенденції розвитку  інфраструктури світових аграрних ринків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CD4172-950B-427E-B9CA-5CF84186E7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77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B535B5-D8AE-4639-8414-77C690F73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750" y="304799"/>
            <a:ext cx="10018713" cy="3124201"/>
          </a:xfrm>
        </p:spPr>
        <p:txBody>
          <a:bodyPr/>
          <a:lstStyle/>
          <a:p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через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ринку. </a:t>
            </a:r>
            <a:r>
              <a:rPr lang="ru-RU" dirty="0" err="1"/>
              <a:t>Ефективною</a:t>
            </a:r>
            <a:r>
              <a:rPr lang="ru-RU" dirty="0"/>
              <a:t> буде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ринкова</a:t>
            </a:r>
            <a:r>
              <a:rPr lang="ru-RU" dirty="0"/>
              <a:t> </a:t>
            </a:r>
            <a:r>
              <a:rPr lang="ru-RU" dirty="0" err="1"/>
              <a:t>інфраструктура</a:t>
            </a:r>
            <a:r>
              <a:rPr lang="ru-RU" dirty="0"/>
              <a:t>, яка </a:t>
            </a:r>
            <a:r>
              <a:rPr lang="ru-RU" dirty="0" err="1"/>
              <a:t>спроможна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(рис. 1) з </a:t>
            </a:r>
            <a:r>
              <a:rPr lang="ru-RU" dirty="0" err="1"/>
              <a:t>низькими</a:t>
            </a:r>
            <a:r>
              <a:rPr lang="ru-RU" dirty="0"/>
              <a:t> </a:t>
            </a:r>
            <a:r>
              <a:rPr lang="ru-RU" dirty="0" err="1"/>
              <a:t>витратами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A855007-9C7A-47F8-9B1E-715A5A6E0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758" y="2675985"/>
            <a:ext cx="8392696" cy="387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48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F63DC4-8CD6-4982-9133-431A68BF6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010" y="998219"/>
            <a:ext cx="10018713" cy="3124201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технічну</a:t>
            </a:r>
            <a:r>
              <a:rPr lang="ru-RU" dirty="0"/>
              <a:t> і </a:t>
            </a:r>
            <a:r>
              <a:rPr lang="ru-RU" dirty="0" err="1"/>
              <a:t>цінову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аграрного ринку,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вона </a:t>
            </a:r>
            <a:r>
              <a:rPr lang="ru-RU" dirty="0" err="1"/>
              <a:t>виконує</a:t>
            </a:r>
            <a:r>
              <a:rPr lang="ru-RU" dirty="0"/>
              <a:t>. </a:t>
            </a:r>
            <a:r>
              <a:rPr lang="ru-RU" dirty="0" err="1"/>
              <a:t>Технічна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при </a:t>
            </a:r>
            <a:r>
              <a:rPr lang="ru-RU" dirty="0" err="1"/>
              <a:t>проходженні</a:t>
            </a:r>
            <a:r>
              <a:rPr lang="ru-RU" dirty="0"/>
              <a:t> товару </a:t>
            </a:r>
            <a:r>
              <a:rPr lang="ru-RU" dirty="0" err="1"/>
              <a:t>маркетинговим</a:t>
            </a:r>
            <a:r>
              <a:rPr lang="ru-RU" dirty="0"/>
              <a:t> </a:t>
            </a:r>
            <a:r>
              <a:rPr lang="ru-RU" dirty="0" err="1"/>
              <a:t>ланцюгом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. </a:t>
            </a:r>
            <a:r>
              <a:rPr lang="ru-RU" dirty="0" err="1"/>
              <a:t>Цінова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і точно </a:t>
            </a:r>
            <a:r>
              <a:rPr lang="ru-RU" dirty="0" err="1"/>
              <a:t>реагують</a:t>
            </a:r>
            <a:r>
              <a:rPr lang="ru-RU" dirty="0"/>
              <a:t> на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споживчому</a:t>
            </a:r>
            <a:r>
              <a:rPr lang="ru-RU" dirty="0"/>
              <a:t> </a:t>
            </a:r>
            <a:r>
              <a:rPr lang="ru-RU" dirty="0" err="1"/>
              <a:t>попиті</a:t>
            </a:r>
            <a:r>
              <a:rPr lang="ru-RU" dirty="0"/>
              <a:t> і </a:t>
            </a:r>
            <a:r>
              <a:rPr lang="ru-RU" dirty="0" err="1"/>
              <a:t>надходять</a:t>
            </a:r>
            <a:r>
              <a:rPr lang="ru-RU" dirty="0"/>
              <a:t> до </a:t>
            </a:r>
            <a:r>
              <a:rPr lang="ru-RU" dirty="0" err="1"/>
              <a:t>виробників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є </a:t>
            </a:r>
            <a:r>
              <a:rPr lang="ru-RU" dirty="0" err="1"/>
              <a:t>узгодженими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ринками і ланками </a:t>
            </a:r>
            <a:r>
              <a:rPr lang="ru-RU" dirty="0" err="1"/>
              <a:t>руху</a:t>
            </a:r>
            <a:r>
              <a:rPr lang="ru-RU" dirty="0"/>
              <a:t> продукту. Тому не </a:t>
            </a:r>
            <a:r>
              <a:rPr lang="ru-RU" dirty="0" err="1"/>
              <a:t>коректно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аграрного ринку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прибутковість</a:t>
            </a:r>
            <a:r>
              <a:rPr lang="ru-RU" dirty="0"/>
              <a:t> аграрного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товарообігу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При </a:t>
            </a:r>
            <a:r>
              <a:rPr lang="ru-RU" dirty="0" err="1"/>
              <a:t>експортній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аграрного ринку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оптових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аграрну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 на </a:t>
            </a:r>
            <a:r>
              <a:rPr lang="ru-RU" dirty="0" err="1"/>
              <a:t>національному</a:t>
            </a:r>
            <a:r>
              <a:rPr lang="ru-RU" dirty="0"/>
              <a:t> ринку за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рівних</a:t>
            </a:r>
            <a:r>
              <a:rPr lang="ru-RU" dirty="0"/>
              <a:t> умов,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прибутковість</a:t>
            </a:r>
            <a:r>
              <a:rPr lang="ru-RU" dirty="0"/>
              <a:t>, </a:t>
            </a:r>
            <a:r>
              <a:rPr lang="ru-RU" dirty="0" err="1"/>
              <a:t>інвестиційну</a:t>
            </a:r>
            <a:r>
              <a:rPr lang="ru-RU" dirty="0"/>
              <a:t> </a:t>
            </a:r>
            <a:r>
              <a:rPr lang="ru-RU" dirty="0" err="1"/>
              <a:t>привабливість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недорозвиненості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аграрного ринку </a:t>
            </a:r>
            <a:r>
              <a:rPr lang="ru-RU" dirty="0" err="1"/>
              <a:t>страждають</a:t>
            </a:r>
            <a:r>
              <a:rPr lang="ru-RU" dirty="0"/>
              <a:t> </a:t>
            </a:r>
            <a:r>
              <a:rPr lang="ru-RU" dirty="0" err="1"/>
              <a:t>аграрні</a:t>
            </a:r>
            <a:r>
              <a:rPr lang="ru-RU" dirty="0"/>
              <a:t> </a:t>
            </a:r>
            <a:r>
              <a:rPr lang="ru-RU" dirty="0" err="1"/>
              <a:t>виробники</a:t>
            </a:r>
            <a:r>
              <a:rPr lang="ru-RU" dirty="0"/>
              <a:t>, </a:t>
            </a:r>
            <a:r>
              <a:rPr lang="ru-RU" dirty="0" err="1"/>
              <a:t>знижуються</a:t>
            </a:r>
            <a:r>
              <a:rPr lang="ru-RU" dirty="0"/>
              <a:t> </a:t>
            </a:r>
            <a:r>
              <a:rPr lang="ru-RU" dirty="0" err="1"/>
              <a:t>стимули</a:t>
            </a:r>
            <a:r>
              <a:rPr lang="ru-RU" dirty="0"/>
              <a:t> і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аграрного ринку та </a:t>
            </a:r>
            <a:r>
              <a:rPr lang="ru-RU" dirty="0" err="1"/>
              <a:t>підходів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обґрунтовувати</a:t>
            </a:r>
            <a:r>
              <a:rPr lang="ru-RU" dirty="0"/>
              <a:t> напрямки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68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AB0166-5B58-4DED-B166-4A129AA1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182881"/>
            <a:ext cx="10018713" cy="720090"/>
          </a:xfrm>
        </p:spPr>
        <p:txBody>
          <a:bodyPr/>
          <a:lstStyle/>
          <a:p>
            <a:r>
              <a:rPr lang="ru-RU" dirty="0"/>
              <a:t>Список </a:t>
            </a:r>
            <a:r>
              <a:rPr lang="ru-RU" dirty="0" err="1"/>
              <a:t>літератури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70C7C5-BEF7-4ED0-AB74-3A52B1EF6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09" y="697230"/>
            <a:ext cx="10018713" cy="562355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sz="2900" dirty="0"/>
              <a:t>Кирилюк Є.М., Кирилюк І.М. </a:t>
            </a:r>
            <a:r>
              <a:rPr lang="ru-RU" sz="2900" dirty="0" err="1"/>
              <a:t>Концептуальні</a:t>
            </a:r>
            <a:r>
              <a:rPr lang="ru-RU" sz="2900" dirty="0"/>
              <a:t> засади </a:t>
            </a:r>
            <a:r>
              <a:rPr lang="ru-RU" sz="2900" dirty="0" err="1"/>
              <a:t>дослідження</a:t>
            </a:r>
            <a:r>
              <a:rPr lang="ru-RU" sz="2900" dirty="0"/>
              <a:t> </a:t>
            </a:r>
            <a:r>
              <a:rPr lang="ru-RU" sz="2900" dirty="0" err="1"/>
              <a:t>інфраструктури</a:t>
            </a:r>
            <a:r>
              <a:rPr lang="ru-RU" sz="2900" dirty="0"/>
              <a:t> аграрного ринку / Є.М. Кирилюк, І.М. Кирилюк // </a:t>
            </a:r>
            <a:r>
              <a:rPr lang="ru-RU" sz="2900" dirty="0" err="1"/>
              <a:t>Європейські</a:t>
            </a:r>
            <a:r>
              <a:rPr lang="ru-RU" sz="2900" dirty="0"/>
              <a:t> </a:t>
            </a:r>
            <a:r>
              <a:rPr lang="ru-RU" sz="2900" dirty="0" err="1"/>
              <a:t>перспективи</a:t>
            </a:r>
            <a:r>
              <a:rPr lang="ru-RU" sz="2900" dirty="0"/>
              <a:t>. — № 4. — Ч. 3. — 2011. — С. 32–42. </a:t>
            </a:r>
          </a:p>
          <a:p>
            <a:pPr marL="0" indent="0">
              <a:buNone/>
            </a:pPr>
            <a:r>
              <a:rPr lang="ru-RU" sz="2900" dirty="0"/>
              <a:t>2. </a:t>
            </a:r>
            <a:r>
              <a:rPr lang="ru-RU" sz="2900" dirty="0" err="1"/>
              <a:t>Савощенко</a:t>
            </a:r>
            <a:r>
              <a:rPr lang="ru-RU" sz="2900" dirty="0"/>
              <a:t> А.С. </a:t>
            </a:r>
            <a:r>
              <a:rPr lang="ru-RU" sz="2900" dirty="0" err="1"/>
              <a:t>Інфраструктура</a:t>
            </a:r>
            <a:r>
              <a:rPr lang="ru-RU" sz="2900" dirty="0"/>
              <a:t> товарного ринку: </a:t>
            </a:r>
            <a:r>
              <a:rPr lang="ru-RU" sz="2900" dirty="0" err="1"/>
              <a:t>Навч</a:t>
            </a:r>
            <a:r>
              <a:rPr lang="ru-RU" sz="2900" dirty="0"/>
              <a:t>. </a:t>
            </a:r>
            <a:r>
              <a:rPr lang="ru-RU" sz="2900" dirty="0" err="1"/>
              <a:t>посіб</a:t>
            </a:r>
            <a:r>
              <a:rPr lang="ru-RU" sz="2900" dirty="0"/>
              <a:t>. / А.С. </a:t>
            </a:r>
            <a:r>
              <a:rPr lang="ru-RU" sz="2900" dirty="0" err="1"/>
              <a:t>Савощенко</a:t>
            </a:r>
            <a:r>
              <a:rPr lang="ru-RU" sz="2900" dirty="0"/>
              <a:t> — К.: КНЕУ, 2005. — 336 с. </a:t>
            </a:r>
          </a:p>
          <a:p>
            <a:pPr marL="0" indent="0">
              <a:buNone/>
            </a:pPr>
            <a:r>
              <a:rPr lang="ru-RU" sz="2900" dirty="0"/>
              <a:t>3. </a:t>
            </a:r>
            <a:r>
              <a:rPr lang="ru-RU" sz="2900" dirty="0" err="1"/>
              <a:t>Старіков</a:t>
            </a:r>
            <a:r>
              <a:rPr lang="ru-RU" sz="2900" dirty="0"/>
              <a:t> О.Ю. </a:t>
            </a:r>
            <a:r>
              <a:rPr lang="ru-RU" sz="2900" dirty="0" err="1"/>
              <a:t>Рівень</a:t>
            </a:r>
            <a:r>
              <a:rPr lang="ru-RU" sz="2900" dirty="0"/>
              <a:t> </a:t>
            </a:r>
            <a:r>
              <a:rPr lang="ru-RU" sz="2900" dirty="0" err="1"/>
              <a:t>розвитку</a:t>
            </a:r>
            <a:r>
              <a:rPr lang="ru-RU" sz="2900" dirty="0"/>
              <a:t> </a:t>
            </a:r>
            <a:r>
              <a:rPr lang="ru-RU" sz="2900" dirty="0" err="1"/>
              <a:t>інфраструктури</a:t>
            </a:r>
            <a:r>
              <a:rPr lang="ru-RU" sz="2900" dirty="0"/>
              <a:t> аграрного ринку як </a:t>
            </a:r>
            <a:r>
              <a:rPr lang="ru-RU" sz="2900" dirty="0" err="1"/>
              <a:t>чинник</a:t>
            </a:r>
            <a:r>
              <a:rPr lang="ru-RU" sz="2900" dirty="0"/>
              <a:t> </a:t>
            </a:r>
            <a:r>
              <a:rPr lang="ru-RU" sz="2900" dirty="0" err="1"/>
              <a:t>формування</a:t>
            </a:r>
            <a:r>
              <a:rPr lang="ru-RU" sz="2900" dirty="0"/>
              <a:t> </a:t>
            </a:r>
            <a:r>
              <a:rPr lang="ru-RU" sz="2900" dirty="0" err="1"/>
              <a:t>агрохолдингів</a:t>
            </a:r>
            <a:r>
              <a:rPr lang="ru-RU" sz="2900" dirty="0"/>
              <a:t> / О.Ю. </a:t>
            </a:r>
            <a:r>
              <a:rPr lang="ru-RU" sz="2900" dirty="0" err="1"/>
              <a:t>Старіков</a:t>
            </a:r>
            <a:r>
              <a:rPr lang="ru-RU" sz="2900" dirty="0"/>
              <a:t> // </a:t>
            </a:r>
            <a:r>
              <a:rPr lang="ru-RU" sz="2900" dirty="0" err="1"/>
              <a:t>Формування</a:t>
            </a:r>
            <a:r>
              <a:rPr lang="ru-RU" sz="2900" dirty="0"/>
              <a:t> </a:t>
            </a:r>
            <a:r>
              <a:rPr lang="ru-RU" sz="2900" dirty="0" err="1"/>
              <a:t>ринкової</a:t>
            </a:r>
            <a:r>
              <a:rPr lang="ru-RU" sz="2900" dirty="0"/>
              <a:t> </a:t>
            </a:r>
            <a:r>
              <a:rPr lang="ru-RU" sz="2900" dirty="0" err="1"/>
              <a:t>економіки</a:t>
            </a:r>
            <a:r>
              <a:rPr lang="ru-RU" sz="2900" dirty="0"/>
              <a:t>: </a:t>
            </a:r>
            <a:r>
              <a:rPr lang="ru-RU" sz="2900" dirty="0" err="1"/>
              <a:t>Збірник</a:t>
            </a:r>
            <a:r>
              <a:rPr lang="ru-RU" sz="2900" dirty="0"/>
              <a:t> </a:t>
            </a:r>
            <a:r>
              <a:rPr lang="ru-RU" sz="2900" dirty="0" err="1"/>
              <a:t>наукових</a:t>
            </a:r>
            <a:r>
              <a:rPr lang="ru-RU" sz="2900" dirty="0"/>
              <a:t> </a:t>
            </a:r>
            <a:r>
              <a:rPr lang="ru-RU" sz="2900" dirty="0" err="1"/>
              <a:t>праць</a:t>
            </a:r>
            <a:r>
              <a:rPr lang="ru-RU" sz="2900" dirty="0"/>
              <a:t>: спец. </a:t>
            </a:r>
            <a:r>
              <a:rPr lang="ru-RU" sz="2900" dirty="0" err="1"/>
              <a:t>вип</a:t>
            </a:r>
            <a:r>
              <a:rPr lang="ru-RU" sz="2900" dirty="0"/>
              <a:t>. — К.: КНЕУ, 2011. — С. 360–367. </a:t>
            </a:r>
          </a:p>
          <a:p>
            <a:pPr marL="0" indent="0">
              <a:buNone/>
            </a:pPr>
            <a:r>
              <a:rPr lang="ru-RU" sz="2900" dirty="0"/>
              <a:t>4. </a:t>
            </a:r>
            <a:r>
              <a:rPr lang="ru-RU" sz="2900" dirty="0" err="1"/>
              <a:t>Старіков</a:t>
            </a:r>
            <a:r>
              <a:rPr lang="ru-RU" sz="2900" dirty="0"/>
              <a:t> О.Ю. Суть і </a:t>
            </a:r>
            <a:r>
              <a:rPr lang="ru-RU" sz="2900" dirty="0" err="1"/>
              <a:t>складові</a:t>
            </a:r>
            <a:r>
              <a:rPr lang="ru-RU" sz="2900" dirty="0"/>
              <a:t> </a:t>
            </a:r>
            <a:r>
              <a:rPr lang="ru-RU" sz="2900" dirty="0" err="1"/>
              <a:t>елементи</a:t>
            </a:r>
            <a:r>
              <a:rPr lang="ru-RU" sz="2900" dirty="0"/>
              <a:t> </a:t>
            </a:r>
            <a:r>
              <a:rPr lang="ru-RU" sz="2900" dirty="0" err="1"/>
              <a:t>інфраструктури</a:t>
            </a:r>
            <a:r>
              <a:rPr lang="ru-RU" sz="2900" dirty="0"/>
              <a:t> аграрного ринку через призму </a:t>
            </a:r>
            <a:r>
              <a:rPr lang="ru-RU" sz="2900" dirty="0" err="1"/>
              <a:t>його</a:t>
            </a:r>
            <a:r>
              <a:rPr lang="ru-RU" sz="2900" dirty="0"/>
              <a:t> </a:t>
            </a:r>
            <a:r>
              <a:rPr lang="ru-RU" sz="2900" dirty="0" err="1"/>
              <a:t>функцій</a:t>
            </a:r>
            <a:r>
              <a:rPr lang="ru-RU" sz="2900" dirty="0"/>
              <a:t> / О.Ю. </a:t>
            </a:r>
            <a:r>
              <a:rPr lang="ru-RU" sz="2900" dirty="0" err="1"/>
              <a:t>Старіков</a:t>
            </a:r>
            <a:r>
              <a:rPr lang="ru-RU" sz="2900" dirty="0"/>
              <a:t> // </a:t>
            </a:r>
            <a:r>
              <a:rPr lang="ru-RU" sz="2900" dirty="0" err="1"/>
              <a:t>Формування</a:t>
            </a:r>
            <a:r>
              <a:rPr lang="ru-RU" sz="2900" dirty="0"/>
              <a:t> </a:t>
            </a:r>
            <a:r>
              <a:rPr lang="ru-RU" sz="2900" dirty="0" err="1"/>
              <a:t>ринкової</a:t>
            </a:r>
            <a:r>
              <a:rPr lang="ru-RU" sz="2900" dirty="0"/>
              <a:t> </a:t>
            </a:r>
            <a:r>
              <a:rPr lang="ru-RU" sz="2900" dirty="0" err="1"/>
              <a:t>економіки</a:t>
            </a:r>
            <a:r>
              <a:rPr lang="ru-RU" sz="2900" dirty="0"/>
              <a:t>. </a:t>
            </a:r>
            <a:r>
              <a:rPr lang="ru-RU" sz="2900" dirty="0" err="1"/>
              <a:t>Зб</a:t>
            </a:r>
            <a:r>
              <a:rPr lang="ru-RU" sz="2900" dirty="0"/>
              <a:t>. наук. </a:t>
            </a:r>
            <a:r>
              <a:rPr lang="ru-RU" sz="2900" dirty="0" err="1"/>
              <a:t>праць</a:t>
            </a:r>
            <a:r>
              <a:rPr lang="ru-RU" sz="2900" dirty="0"/>
              <a:t> — Спец. </a:t>
            </a:r>
            <a:r>
              <a:rPr lang="ru-RU" sz="2900" dirty="0" err="1"/>
              <a:t>вип</a:t>
            </a:r>
            <a:r>
              <a:rPr lang="ru-RU" sz="2900" dirty="0"/>
              <a:t>.: </a:t>
            </a:r>
            <a:r>
              <a:rPr lang="ru-RU" sz="2900" dirty="0" err="1"/>
              <a:t>Аграрна</a:t>
            </a:r>
            <a:r>
              <a:rPr lang="ru-RU" sz="2900" dirty="0"/>
              <a:t> </a:t>
            </a:r>
            <a:r>
              <a:rPr lang="ru-RU" sz="2900" dirty="0" err="1"/>
              <a:t>економічна</a:t>
            </a:r>
            <a:r>
              <a:rPr lang="ru-RU" sz="2900" dirty="0"/>
              <a:t> </a:t>
            </a:r>
            <a:r>
              <a:rPr lang="ru-RU" sz="2900" dirty="0" err="1"/>
              <a:t>освіта</a:t>
            </a:r>
            <a:r>
              <a:rPr lang="ru-RU" sz="2900" dirty="0"/>
              <a:t> в </a:t>
            </a:r>
            <a:r>
              <a:rPr lang="ru-RU" sz="2900" dirty="0" err="1"/>
              <a:t>розбудові</a:t>
            </a:r>
            <a:r>
              <a:rPr lang="ru-RU" sz="2900" dirty="0"/>
              <a:t> </a:t>
            </a:r>
          </a:p>
          <a:p>
            <a:pPr marL="0" indent="0">
              <a:buNone/>
            </a:pPr>
            <a:r>
              <a:rPr lang="ru-RU" sz="2900" dirty="0"/>
              <a:t>5. </a:t>
            </a:r>
            <a:r>
              <a:rPr lang="en-US" sz="2900" dirty="0"/>
              <a:t>Barrett C. Measuring Integration and Efficiency in International Agricultural Markets. Applied Economic Perspectives and Policy, Volume 23, Issue 1, 1 March 2001, Pages 19–32. 61</a:t>
            </a:r>
            <a:endParaRPr lang="ru-RU" sz="2900" dirty="0"/>
          </a:p>
          <a:p>
            <a:pPr marL="0" indent="0">
              <a:buNone/>
            </a:pPr>
            <a:r>
              <a:rPr lang="en-US" sz="2900" dirty="0"/>
              <a:t> 6. Crawford I.M. Agricultural and Food Marketing Management / Marketing and Agribusiness Texts M-62. Food and Agriculture Organization of the United Nations, Rome. — 1997. — 280 p. </a:t>
            </a:r>
            <a:endParaRPr lang="ru-RU" sz="2900" dirty="0"/>
          </a:p>
          <a:p>
            <a:pPr marL="0" indent="0">
              <a:buNone/>
            </a:pPr>
            <a:r>
              <a:rPr lang="en-US" sz="2900" dirty="0"/>
              <a:t>7. </a:t>
            </a:r>
            <a:r>
              <a:rPr lang="en-US" sz="2900" dirty="0" err="1"/>
              <a:t>Liefert</a:t>
            </a:r>
            <a:r>
              <a:rPr lang="en-US" sz="2900" dirty="0"/>
              <a:t> W., </a:t>
            </a:r>
            <a:r>
              <a:rPr lang="en-US" sz="2900" dirty="0" err="1"/>
              <a:t>Swinnen</a:t>
            </a:r>
            <a:r>
              <a:rPr lang="en-US" sz="2900" dirty="0"/>
              <a:t> J. Changes in Agricultural Markets in Transition Economies. Agricultural Economic Report No. 806., USDA. — February 2002 — 32 p. </a:t>
            </a:r>
            <a:endParaRPr lang="ru-RU" sz="2900" dirty="0"/>
          </a:p>
          <a:p>
            <a:pPr marL="0" indent="0">
              <a:buNone/>
            </a:pPr>
            <a:r>
              <a:rPr lang="en-US" sz="2900" dirty="0"/>
              <a:t>8. </a:t>
            </a:r>
            <a:r>
              <a:rPr lang="en-US" sz="2900" dirty="0" err="1"/>
              <a:t>Vavra</a:t>
            </a:r>
            <a:r>
              <a:rPr lang="en-US" sz="2900" dirty="0"/>
              <a:t> P., Goodwin B. «Analysis of Price Transmission Along the Food Chain», OECD Food, Agriculture and Fisheries Papers, No. 3, OECD Publishing, Paris. — 2005. — 57 p. 9. World Bank (2015): Shifting into Higher Gear. Recommendations for Improved Grain Logistics in Ukraine. Report No: ACS15163, August 2015. — 36 </a:t>
            </a:r>
            <a:r>
              <a:rPr lang="en-US" dirty="0"/>
              <a:t>p.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77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3823E-7041-4658-8D53-F9AC04B5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28377-94D1-496C-9149-A2AD26422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виробниками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товару на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на </a:t>
            </a:r>
            <a:r>
              <a:rPr lang="ru-RU" dirty="0" err="1"/>
              <a:t>цьому</a:t>
            </a:r>
            <a:r>
              <a:rPr lang="ru-RU" dirty="0"/>
              <a:t> ринку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сільськогосподарська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та, яка </a:t>
            </a:r>
            <a:r>
              <a:rPr lang="ru-RU" dirty="0" err="1"/>
              <a:t>пройшла</a:t>
            </a:r>
            <a:r>
              <a:rPr lang="ru-RU" dirty="0"/>
              <a:t> </a:t>
            </a:r>
            <a:r>
              <a:rPr lang="ru-RU" dirty="0" err="1"/>
              <a:t>первинну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. </a:t>
            </a:r>
          </a:p>
          <a:p>
            <a:r>
              <a:rPr lang="ru-RU" dirty="0"/>
              <a:t>В </a:t>
            </a:r>
            <a:r>
              <a:rPr lang="ru-RU" dirty="0" err="1"/>
              <a:t>разі</a:t>
            </a:r>
            <a:r>
              <a:rPr lang="ru-RU" dirty="0"/>
              <a:t>, коли в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 </a:t>
            </a:r>
            <a:r>
              <a:rPr lang="ru-RU" dirty="0" err="1"/>
              <a:t>йдеться</a:t>
            </a:r>
            <a:r>
              <a:rPr lang="ru-RU" dirty="0"/>
              <a:t> про </a:t>
            </a:r>
            <a:r>
              <a:rPr lang="ru-RU" dirty="0" err="1"/>
              <a:t>обмін</a:t>
            </a:r>
            <a:r>
              <a:rPr lang="ru-RU" dirty="0"/>
              <a:t> продуктами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продовольчий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ж на ринку,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матеріально-технічного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сільськогосподарського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сільськогосподарський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271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7653F8-672B-4C2F-AEB3-89A0E672F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BAD2C1-D6C9-4C87-B237-D85AA5E45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обмінні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 і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вся </a:t>
            </a:r>
            <a:r>
              <a:rPr lang="ru-RU" dirty="0" err="1"/>
              <a:t>виготовлена</a:t>
            </a:r>
            <a:r>
              <a:rPr lang="ru-RU" dirty="0"/>
              <a:t> </a:t>
            </a:r>
            <a:r>
              <a:rPr lang="ru-RU" dirty="0" err="1"/>
              <a:t>сільськогосподарськими</a:t>
            </a:r>
            <a:r>
              <a:rPr lang="ru-RU" dirty="0"/>
              <a:t> </a:t>
            </a:r>
            <a:r>
              <a:rPr lang="ru-RU" dirty="0" err="1"/>
              <a:t>товаровиробниками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95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0F29C-1F44-4A8C-8618-5CDC6E0AE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1A7AB-E818-4A74-AD9D-B2CB822C3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світовому</a:t>
            </a:r>
            <a:r>
              <a:rPr lang="ru-RU" dirty="0"/>
              <a:t> ринку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по </a:t>
            </a:r>
            <a:r>
              <a:rPr lang="ru-RU" dirty="0" err="1"/>
              <a:t>групах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та </a:t>
            </a:r>
            <a:r>
              <a:rPr lang="ru-RU" dirty="0" err="1"/>
              <a:t>специфіки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:</a:t>
            </a:r>
          </a:p>
          <a:p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</a:t>
            </a:r>
          </a:p>
          <a:p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 продажу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</a:t>
            </a:r>
          </a:p>
          <a:p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ru-RU" dirty="0"/>
          </a:p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21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5B5B5-6472-4E93-BB18-D6B60756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включено: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32CF7E-78AD-418D-9B11-AC6DC8323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/>
              <a:t>сільськогосподарських</a:t>
            </a:r>
            <a:r>
              <a:rPr lang="ru-RU" sz="2800" dirty="0"/>
              <a:t> </a:t>
            </a:r>
            <a:r>
              <a:rPr lang="ru-RU" sz="2800" dirty="0" err="1"/>
              <a:t>товаровиробників</a:t>
            </a:r>
            <a:r>
              <a:rPr lang="ru-RU" sz="2800" dirty="0"/>
              <a:t> - </a:t>
            </a:r>
            <a:r>
              <a:rPr lang="ru-RU" sz="2800" dirty="0" err="1"/>
              <a:t>суб’єкти</a:t>
            </a:r>
            <a:r>
              <a:rPr lang="ru-RU" sz="2800" dirty="0"/>
              <a:t> </a:t>
            </a:r>
            <a:r>
              <a:rPr lang="ru-RU" sz="2800" dirty="0" err="1"/>
              <a:t>господарської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, у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виручка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реалізації</a:t>
            </a:r>
            <a:r>
              <a:rPr lang="ru-RU" sz="2800" dirty="0"/>
              <a:t> </a:t>
            </a:r>
            <a:r>
              <a:rPr lang="ru-RU" sz="2800" dirty="0" err="1"/>
              <a:t>сільськогосподарської</a:t>
            </a:r>
            <a:r>
              <a:rPr lang="ru-RU" sz="2800" dirty="0"/>
              <a:t> </a:t>
            </a:r>
            <a:r>
              <a:rPr lang="ru-RU" sz="2800" dirty="0" err="1"/>
              <a:t>продукції</a:t>
            </a:r>
            <a:r>
              <a:rPr lang="ru-RU" sz="2800" dirty="0"/>
              <a:t> </a:t>
            </a:r>
            <a:r>
              <a:rPr lang="ru-RU" sz="2800" dirty="0" err="1"/>
              <a:t>складає</a:t>
            </a:r>
            <a:r>
              <a:rPr lang="ru-RU" sz="2800" dirty="0"/>
              <a:t> </a:t>
            </a:r>
            <a:r>
              <a:rPr lang="ru-RU" sz="2800" dirty="0" err="1"/>
              <a:t>більше</a:t>
            </a:r>
            <a:r>
              <a:rPr lang="ru-RU" sz="2800" dirty="0"/>
              <a:t> 50% валового доходу </a:t>
            </a:r>
            <a:r>
              <a:rPr lang="ru-RU" sz="2800" dirty="0" err="1"/>
              <a:t>підприємства</a:t>
            </a:r>
            <a:r>
              <a:rPr lang="ru-RU" sz="2800" dirty="0"/>
              <a:t> (</a:t>
            </a:r>
            <a:r>
              <a:rPr lang="ru-RU" sz="2800" dirty="0" err="1"/>
              <a:t>фермерські</a:t>
            </a:r>
            <a:r>
              <a:rPr lang="ru-RU" sz="2800" dirty="0"/>
              <a:t> </a:t>
            </a:r>
            <a:r>
              <a:rPr lang="ru-RU" sz="2800" dirty="0" err="1"/>
              <a:t>господарства</a:t>
            </a:r>
            <a:r>
              <a:rPr lang="ru-RU" sz="2800" dirty="0"/>
              <a:t>, </a:t>
            </a:r>
            <a:r>
              <a:rPr lang="ru-RU" sz="2800" dirty="0" err="1"/>
              <a:t>сільськогосподарські</a:t>
            </a:r>
            <a:r>
              <a:rPr lang="ru-RU" sz="2800" dirty="0"/>
              <a:t> </a:t>
            </a:r>
            <a:r>
              <a:rPr lang="ru-RU" sz="2800" dirty="0" err="1"/>
              <a:t>підприємства</a:t>
            </a:r>
            <a:r>
              <a:rPr lang="ru-RU" sz="2800" dirty="0"/>
              <a:t> та агрохолдинги)</a:t>
            </a:r>
          </a:p>
          <a:p>
            <a:pPr algn="just"/>
            <a:r>
              <a:rPr lang="ru-RU" sz="2800" dirty="0"/>
              <a:t>ТНК. </a:t>
            </a:r>
          </a:p>
        </p:txBody>
      </p:sp>
    </p:spTree>
    <p:extLst>
      <p:ext uri="{BB962C8B-B14F-4D97-AF65-F5344CB8AC3E}">
        <p14:creationId xmlns:p14="http://schemas.microsoft.com/office/powerpoint/2010/main" val="47853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CB22D-B3A3-406D-BE1B-9F639B98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295F56-3E9D-4055-AABB-79798566F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 </a:t>
            </a:r>
            <a:r>
              <a:rPr lang="ru-RU" dirty="0" err="1"/>
              <a:t>віднесено</a:t>
            </a:r>
            <a:r>
              <a:rPr lang="ru-RU" dirty="0"/>
              <a:t> </a:t>
            </a:r>
            <a:r>
              <a:rPr lang="ru-RU" dirty="0" err="1"/>
              <a:t>сільськогосподарські</a:t>
            </a:r>
            <a:r>
              <a:rPr lang="ru-RU" dirty="0"/>
              <a:t> </a:t>
            </a:r>
            <a:r>
              <a:rPr lang="ru-RU" dirty="0" err="1"/>
              <a:t>товаровиробники</a:t>
            </a:r>
            <a:r>
              <a:rPr lang="ru-RU" dirty="0"/>
              <a:t>, </a:t>
            </a:r>
          </a:p>
          <a:p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</a:t>
            </a:r>
          </a:p>
          <a:p>
            <a:r>
              <a:rPr lang="ru-RU" dirty="0"/>
              <a:t> ТНК, </a:t>
            </a:r>
          </a:p>
          <a:p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закупівлю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для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; для </a:t>
            </a:r>
            <a:r>
              <a:rPr lang="ru-RU" dirty="0" err="1"/>
              <a:t>переробки</a:t>
            </a:r>
            <a:r>
              <a:rPr lang="ru-RU" dirty="0"/>
              <a:t>;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резервних</a:t>
            </a:r>
            <a:r>
              <a:rPr lang="ru-RU" dirty="0"/>
              <a:t> </a:t>
            </a:r>
            <a:r>
              <a:rPr lang="ru-RU" dirty="0" err="1"/>
              <a:t>продовольчих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096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72026D-4BA6-465B-90B4-EB1D3DDCF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470" y="1295399"/>
            <a:ext cx="10018713" cy="4705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 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віднесли</a:t>
            </a:r>
            <a:r>
              <a:rPr lang="ru-RU" dirty="0"/>
              <a:t> </a:t>
            </a:r>
          </a:p>
          <a:p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;</a:t>
            </a:r>
          </a:p>
          <a:p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фінансово</a:t>
            </a:r>
            <a:r>
              <a:rPr lang="ru-RU" dirty="0"/>
              <a:t>-кредитного </a:t>
            </a:r>
            <a:r>
              <a:rPr lang="ru-RU" dirty="0" err="1"/>
              <a:t>забезпечення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регулюючого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; </a:t>
            </a:r>
          </a:p>
          <a:p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</a:p>
          <a:p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77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310A30-689F-48A5-BEC4-0AABC2626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5931" y="781049"/>
            <a:ext cx="9749790" cy="56083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Інфраструктура</a:t>
            </a:r>
            <a:r>
              <a:rPr lang="ru-RU" dirty="0"/>
              <a:t> аграрного ринку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(</a:t>
            </a:r>
            <a:r>
              <a:rPr lang="ru-RU" dirty="0" err="1"/>
              <a:t>інституції</a:t>
            </a:r>
            <a:r>
              <a:rPr lang="ru-RU" dirty="0"/>
              <a:t>) і </a:t>
            </a:r>
            <a:r>
              <a:rPr lang="ru-RU" dirty="0" err="1"/>
              <a:t>матеріальну</a:t>
            </a:r>
            <a:r>
              <a:rPr lang="ru-RU" dirty="0"/>
              <a:t> (</a:t>
            </a:r>
            <a:r>
              <a:rPr lang="ru-RU" dirty="0" err="1"/>
              <a:t>активи</a:t>
            </a:r>
            <a:r>
              <a:rPr lang="ru-RU" dirty="0"/>
              <a:t>) </a:t>
            </a:r>
            <a:r>
              <a:rPr lang="ru-RU" dirty="0" err="1"/>
              <a:t>складову</a:t>
            </a:r>
            <a:r>
              <a:rPr lang="ru-RU" dirty="0"/>
              <a:t> таких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:</a:t>
            </a:r>
          </a:p>
          <a:p>
            <a:r>
              <a:rPr lang="ru-RU" dirty="0"/>
              <a:t> </a:t>
            </a:r>
            <a:r>
              <a:rPr lang="ru-RU" dirty="0" err="1"/>
              <a:t>біржова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 </a:t>
            </a:r>
            <a:r>
              <a:rPr lang="ru-RU" dirty="0" err="1"/>
              <a:t>сільськогосподарською</a:t>
            </a:r>
            <a:r>
              <a:rPr lang="ru-RU" dirty="0"/>
              <a:t> </a:t>
            </a:r>
            <a:r>
              <a:rPr lang="ru-RU" dirty="0" err="1"/>
              <a:t>продукцією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оптова</a:t>
            </a:r>
            <a:r>
              <a:rPr lang="ru-RU" dirty="0"/>
              <a:t> і </a:t>
            </a:r>
            <a:r>
              <a:rPr lang="ru-RU" dirty="0" err="1"/>
              <a:t>роздрібна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, </a:t>
            </a:r>
            <a:r>
              <a:rPr lang="ru-RU" dirty="0" err="1"/>
              <a:t>громадське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комерційно-посередницька</a:t>
            </a:r>
            <a:r>
              <a:rPr lang="ru-RU" dirty="0"/>
              <a:t> (у т.ч. </a:t>
            </a:r>
            <a:r>
              <a:rPr lang="ru-RU" dirty="0" err="1"/>
              <a:t>агентська</a:t>
            </a:r>
            <a:r>
              <a:rPr lang="ru-RU" dirty="0"/>
              <a:t>) </a:t>
            </a:r>
            <a:r>
              <a:rPr lang="ru-RU" dirty="0" err="1"/>
              <a:t>діяльність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сільськогосподарських</a:t>
            </a:r>
            <a:r>
              <a:rPr lang="ru-RU" dirty="0"/>
              <a:t> </a:t>
            </a:r>
            <a:r>
              <a:rPr lang="ru-RU" dirty="0" err="1"/>
              <a:t>аукціонів</a:t>
            </a:r>
            <a:r>
              <a:rPr lang="ru-RU" dirty="0"/>
              <a:t>, </a:t>
            </a:r>
            <a:r>
              <a:rPr lang="ru-RU" dirty="0" err="1"/>
              <a:t>виставок</a:t>
            </a:r>
            <a:r>
              <a:rPr lang="ru-RU" dirty="0"/>
              <a:t> і </a:t>
            </a:r>
            <a:r>
              <a:rPr lang="ru-RU" dirty="0" err="1"/>
              <a:t>ярмарків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інформаційне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ринку (</a:t>
            </a:r>
            <a:r>
              <a:rPr lang="ru-RU" dirty="0" err="1"/>
              <a:t>включаючи</a:t>
            </a:r>
            <a:endParaRPr lang="ru-RU" dirty="0"/>
          </a:p>
          <a:p>
            <a:r>
              <a:rPr lang="ru-RU" dirty="0" err="1"/>
              <a:t>збір</a:t>
            </a:r>
            <a:r>
              <a:rPr lang="ru-RU" dirty="0"/>
              <a:t> і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</a:t>
            </a:r>
          </a:p>
          <a:p>
            <a:r>
              <a:rPr lang="ru-RU" dirty="0" err="1"/>
              <a:t>консультування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r>
              <a:rPr lang="ru-RU" dirty="0"/>
              <a:t> </a:t>
            </a:r>
            <a:r>
              <a:rPr lang="ru-RU" dirty="0" err="1"/>
              <a:t>транспортування</a:t>
            </a:r>
            <a:r>
              <a:rPr lang="ru-RU" dirty="0"/>
              <a:t> і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аграрної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;</a:t>
            </a:r>
          </a:p>
          <a:p>
            <a:r>
              <a:rPr lang="ru-RU" dirty="0"/>
              <a:t> контроль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безпечності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сертифікація</a:t>
            </a:r>
            <a:r>
              <a:rPr lang="ru-RU" dirty="0"/>
              <a:t>, </a:t>
            </a:r>
            <a:r>
              <a:rPr lang="ru-RU" dirty="0" err="1"/>
              <a:t>документальне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перевезень</a:t>
            </a:r>
            <a:r>
              <a:rPr lang="ru-RU" dirty="0"/>
              <a:t> і </a:t>
            </a:r>
            <a:r>
              <a:rPr lang="ru-RU" dirty="0" err="1"/>
              <a:t>торгівельних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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аграрного ринку</a:t>
            </a:r>
          </a:p>
        </p:txBody>
      </p:sp>
    </p:spTree>
    <p:extLst>
      <p:ext uri="{BB962C8B-B14F-4D97-AF65-F5344CB8AC3E}">
        <p14:creationId xmlns:p14="http://schemas.microsoft.com/office/powerpoint/2010/main" val="2613991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5F766-53F9-47BA-B922-A3389736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581" y="2343150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Продовольчої</a:t>
            </a:r>
            <a:r>
              <a:rPr lang="ru-RU" dirty="0"/>
              <a:t> та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ООН (ФАО) на </a:t>
            </a:r>
            <a:r>
              <a:rPr lang="ru-RU" dirty="0" err="1"/>
              <a:t>світовому</a:t>
            </a:r>
            <a:r>
              <a:rPr lang="ru-RU" dirty="0"/>
              <a:t> ринку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у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експортерів</a:t>
            </a:r>
            <a:r>
              <a:rPr lang="ru-RU" dirty="0"/>
              <a:t> та </a:t>
            </a:r>
            <a:r>
              <a:rPr lang="ru-RU" dirty="0" err="1"/>
              <a:t>імпортерів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157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ми </a:t>
            </a:r>
            <a:r>
              <a:rPr lang="ru-RU" dirty="0" err="1"/>
              <a:t>розподілили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зовнішньоторгового</a:t>
            </a:r>
            <a:r>
              <a:rPr lang="ru-RU" dirty="0"/>
              <a:t> обороту (</a:t>
            </a:r>
            <a:r>
              <a:rPr lang="ru-RU" dirty="0" err="1"/>
              <a:t>далі</a:t>
            </a:r>
            <a:r>
              <a:rPr lang="ru-RU" dirty="0"/>
              <a:t> – ЗТО)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693BA0-58CC-4132-BA16-E174C804B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526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634</TotalTime>
  <Words>993</Words>
  <Application>Microsoft Office PowerPoint</Application>
  <PresentationFormat>Широкоэкранный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Corbel</vt:lpstr>
      <vt:lpstr>Times New Roman</vt:lpstr>
      <vt:lpstr>Параллакс</vt:lpstr>
      <vt:lpstr>Сутність, складові, закономірності  та тенденції розвитку  інфраструктури світових аграрних ринків.</vt:lpstr>
      <vt:lpstr>Презентация PowerPoint</vt:lpstr>
      <vt:lpstr>Презентация PowerPoint</vt:lpstr>
      <vt:lpstr>Презентация PowerPoint</vt:lpstr>
      <vt:lpstr>До суб’єктів виробництва сільськогосподарської продукції включено: </vt:lpstr>
      <vt:lpstr>Презентация PowerPoint</vt:lpstr>
      <vt:lpstr>Презентация PowerPoint</vt:lpstr>
      <vt:lpstr>Презентация PowerPoint</vt:lpstr>
      <vt:lpstr>Згідно з даними Продовольчої та сільськогосподарської організації ООН (ФАО) на світовому ринку сільськогосподарської продукції у ролі експортерів та імпортерів виступають 157 країн. Зазначені країни ми розподілили на групи залежно від вартості їх зовнішньоторгового обороту (далі – ЗТО) сільськогосподарської продукції.</vt:lpstr>
      <vt:lpstr>Презентация PowerPoint</vt:lpstr>
      <vt:lpstr>Презентация PowerPoint</vt:lpstr>
      <vt:lpstr>Список літератури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Сутність, складові, закономірності  та тенденції розвитку  інфраструктури світових аграрних ринків.</dc:title>
  <dc:creator>helenmark044@gmail.com</dc:creator>
  <cp:lastModifiedBy>helenmark044@gmail.com</cp:lastModifiedBy>
  <cp:revision>9</cp:revision>
  <dcterms:created xsi:type="dcterms:W3CDTF">2021-10-10T08:36:21Z</dcterms:created>
  <dcterms:modified xsi:type="dcterms:W3CDTF">2021-10-10T19:11:05Z</dcterms:modified>
</cp:coreProperties>
</file>