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88" r:id="rId2"/>
    <p:sldId id="289" r:id="rId3"/>
    <p:sldId id="290" r:id="rId4"/>
    <p:sldId id="292" r:id="rId5"/>
    <p:sldId id="293"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256" r:id="rId22"/>
    <p:sldId id="267" r:id="rId23"/>
    <p:sldId id="268" r:id="rId24"/>
    <p:sldId id="270" r:id="rId25"/>
    <p:sldId id="271" r:id="rId26"/>
    <p:sldId id="272" r:id="rId27"/>
    <p:sldId id="275" r:id="rId28"/>
    <p:sldId id="276" r:id="rId29"/>
    <p:sldId id="260" r:id="rId30"/>
    <p:sldId id="281" r:id="rId31"/>
    <p:sldId id="282" r:id="rId32"/>
    <p:sldId id="286" r:id="rId33"/>
    <p:sldId id="31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B4C07-D200-4274-BC29-7D133A8E977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uk-UA"/>
        </a:p>
      </dgm:t>
    </dgm:pt>
    <dgm:pt modelId="{F16D3113-C8D4-428D-B3C2-EFDAB9795347}">
      <dgm:prSet phldrT="[Текст]"/>
      <dgm:spPr/>
      <dgm:t>
        <a:bodyPr/>
        <a:lstStyle/>
        <a:p>
          <a:r>
            <a:rPr lang="uk-UA" b="1" dirty="0">
              <a:latin typeface="Times New Roman" pitchFamily="18" charset="0"/>
              <a:cs typeface="Times New Roman" pitchFamily="18" charset="0"/>
            </a:rPr>
            <a:t>принцип розвитку</a:t>
          </a:r>
          <a:endParaRPr lang="uk-UA" b="1" dirty="0"/>
        </a:p>
      </dgm:t>
    </dgm:pt>
    <dgm:pt modelId="{2FE4F611-8EFE-4918-BE28-E51841720727}" type="parTrans" cxnId="{3DDF5718-0B44-4018-9D14-B2238A6B5ADD}">
      <dgm:prSet/>
      <dgm:spPr/>
      <dgm:t>
        <a:bodyPr/>
        <a:lstStyle/>
        <a:p>
          <a:endParaRPr lang="uk-UA"/>
        </a:p>
      </dgm:t>
    </dgm:pt>
    <dgm:pt modelId="{6F1AEA05-7ADD-4C6F-A9EB-9E0E7CC34CD7}" type="sibTrans" cxnId="{3DDF5718-0B44-4018-9D14-B2238A6B5ADD}">
      <dgm:prSet/>
      <dgm:spPr/>
      <dgm:t>
        <a:bodyPr/>
        <a:lstStyle/>
        <a:p>
          <a:endParaRPr lang="uk-UA"/>
        </a:p>
      </dgm:t>
    </dgm:pt>
    <dgm:pt modelId="{F89374BD-9AFC-4D73-A31D-6A1CE09F345D}">
      <dgm:prSet phldrT="[Текст]"/>
      <dgm:spPr/>
      <dgm:t>
        <a:bodyPr/>
        <a:lstStyle/>
        <a:p>
          <a:r>
            <a:rPr lang="uk-UA" dirty="0">
              <a:solidFill>
                <a:schemeClr val="tx1"/>
              </a:solidFill>
              <a:latin typeface="Times New Roman" pitchFamily="18" charset="0"/>
              <a:cs typeface="Times New Roman" pitchFamily="18" charset="0"/>
            </a:rPr>
            <a:t>принцип об’єктивності</a:t>
          </a:r>
          <a:endParaRPr lang="uk-UA" dirty="0">
            <a:solidFill>
              <a:schemeClr val="tx1"/>
            </a:solidFill>
          </a:endParaRPr>
        </a:p>
      </dgm:t>
    </dgm:pt>
    <dgm:pt modelId="{3A2E6A5F-00D3-4901-9B1E-7C4EB0E683F2}" type="parTrans" cxnId="{3DA11BB9-7883-4E81-A84F-317EB486B5C2}">
      <dgm:prSet/>
      <dgm:spPr/>
      <dgm:t>
        <a:bodyPr/>
        <a:lstStyle/>
        <a:p>
          <a:endParaRPr lang="uk-UA"/>
        </a:p>
      </dgm:t>
    </dgm:pt>
    <dgm:pt modelId="{37F559AD-3955-4F6D-9E34-532F0343DF30}" type="sibTrans" cxnId="{3DA11BB9-7883-4E81-A84F-317EB486B5C2}">
      <dgm:prSet/>
      <dgm:spPr/>
      <dgm:t>
        <a:bodyPr/>
        <a:lstStyle/>
        <a:p>
          <a:endParaRPr lang="uk-UA"/>
        </a:p>
      </dgm:t>
    </dgm:pt>
    <dgm:pt modelId="{49D9F826-2161-409E-9BC9-EAED7A45A10F}">
      <dgm:prSet phldrT="[Текст]"/>
      <dgm:spPr/>
      <dgm:t>
        <a:bodyPr/>
        <a:lstStyle/>
        <a:p>
          <a:r>
            <a:rPr lang="uk-UA" dirty="0">
              <a:solidFill>
                <a:schemeClr val="tx1"/>
              </a:solidFill>
              <a:latin typeface="Times New Roman" pitchFamily="18" charset="0"/>
              <a:cs typeface="Times New Roman" pitchFamily="18" charset="0"/>
            </a:rPr>
            <a:t>принцип детермінації</a:t>
          </a:r>
          <a:endParaRPr lang="uk-UA" dirty="0">
            <a:solidFill>
              <a:schemeClr val="tx1"/>
            </a:solidFill>
          </a:endParaRPr>
        </a:p>
      </dgm:t>
    </dgm:pt>
    <dgm:pt modelId="{5AF4134A-B9D0-4DFE-B4D1-D74F14E861C0}" type="parTrans" cxnId="{FC1BC55C-9115-4495-AF49-8CE2F9C206B0}">
      <dgm:prSet/>
      <dgm:spPr/>
      <dgm:t>
        <a:bodyPr/>
        <a:lstStyle/>
        <a:p>
          <a:endParaRPr lang="uk-UA"/>
        </a:p>
      </dgm:t>
    </dgm:pt>
    <dgm:pt modelId="{9A55FF7F-43C5-4615-921D-BB8BC53620B6}" type="sibTrans" cxnId="{FC1BC55C-9115-4495-AF49-8CE2F9C206B0}">
      <dgm:prSet/>
      <dgm:spPr/>
      <dgm:t>
        <a:bodyPr/>
        <a:lstStyle/>
        <a:p>
          <a:endParaRPr lang="uk-UA"/>
        </a:p>
      </dgm:t>
    </dgm:pt>
    <dgm:pt modelId="{05778F36-DA5F-4AFF-ADD2-2135CD5C1B43}">
      <dgm:prSet phldrT="[Текст]"/>
      <dgm:spPr/>
      <dgm:t>
        <a:bodyPr/>
        <a:lstStyle/>
        <a:p>
          <a:r>
            <a:rPr lang="uk-UA" dirty="0">
              <a:solidFill>
                <a:schemeClr val="tx1"/>
              </a:solidFill>
              <a:latin typeface="Times New Roman" pitchFamily="18" charset="0"/>
              <a:cs typeface="Times New Roman" pitchFamily="18" charset="0"/>
            </a:rPr>
            <a:t>принцип взаємозв’язку</a:t>
          </a:r>
          <a:endParaRPr lang="uk-UA" dirty="0">
            <a:solidFill>
              <a:schemeClr val="tx1"/>
            </a:solidFill>
          </a:endParaRPr>
        </a:p>
      </dgm:t>
    </dgm:pt>
    <dgm:pt modelId="{D7429920-0920-4D12-A1F9-EF5157A58213}" type="parTrans" cxnId="{63C6F09D-74E6-497A-9BE2-21054210971E}">
      <dgm:prSet/>
      <dgm:spPr/>
      <dgm:t>
        <a:bodyPr/>
        <a:lstStyle/>
        <a:p>
          <a:endParaRPr lang="uk-UA"/>
        </a:p>
      </dgm:t>
    </dgm:pt>
    <dgm:pt modelId="{386E1F1B-3FB0-4177-9AB2-BFF26F62D832}" type="sibTrans" cxnId="{63C6F09D-74E6-497A-9BE2-21054210971E}">
      <dgm:prSet/>
      <dgm:spPr/>
      <dgm:t>
        <a:bodyPr/>
        <a:lstStyle/>
        <a:p>
          <a:endParaRPr lang="uk-UA"/>
        </a:p>
      </dgm:t>
    </dgm:pt>
    <dgm:pt modelId="{AA4B9A0C-FF5B-467E-93FE-CE2C18CEFF14}">
      <dgm:prSet phldrT="[Текст]"/>
      <dgm:spPr/>
      <dgm:t>
        <a:bodyPr/>
        <a:lstStyle/>
        <a:p>
          <a:r>
            <a:rPr lang="uk-UA" dirty="0">
              <a:solidFill>
                <a:schemeClr val="tx1"/>
              </a:solidFill>
              <a:latin typeface="Times New Roman" pitchFamily="18" charset="0"/>
              <a:cs typeface="Times New Roman" pitchFamily="18" charset="0"/>
            </a:rPr>
            <a:t>принцип відображення</a:t>
          </a:r>
          <a:endParaRPr lang="uk-UA" dirty="0">
            <a:solidFill>
              <a:schemeClr val="tx1"/>
            </a:solidFill>
          </a:endParaRPr>
        </a:p>
      </dgm:t>
    </dgm:pt>
    <dgm:pt modelId="{275549AA-9B24-41D0-81F7-850B55D9DEC8}" type="parTrans" cxnId="{36D9621F-4CC2-4659-9F6F-3915D9A7A7A6}">
      <dgm:prSet/>
      <dgm:spPr/>
      <dgm:t>
        <a:bodyPr/>
        <a:lstStyle/>
        <a:p>
          <a:endParaRPr lang="uk-UA"/>
        </a:p>
      </dgm:t>
    </dgm:pt>
    <dgm:pt modelId="{227597F9-5CC1-4093-9BAF-BAFB197A49CC}" type="sibTrans" cxnId="{36D9621F-4CC2-4659-9F6F-3915D9A7A7A6}">
      <dgm:prSet/>
      <dgm:spPr/>
      <dgm:t>
        <a:bodyPr/>
        <a:lstStyle/>
        <a:p>
          <a:endParaRPr lang="uk-UA"/>
        </a:p>
      </dgm:t>
    </dgm:pt>
    <dgm:pt modelId="{8FE43B6E-A2EC-4DF2-90D7-1ED5F75444CB}" type="pres">
      <dgm:prSet presAssocID="{CAEB4C07-D200-4274-BC29-7D133A8E977C}" presName="linear" presStyleCnt="0">
        <dgm:presLayoutVars>
          <dgm:dir/>
          <dgm:animLvl val="lvl"/>
          <dgm:resizeHandles val="exact"/>
        </dgm:presLayoutVars>
      </dgm:prSet>
      <dgm:spPr/>
    </dgm:pt>
    <dgm:pt modelId="{E9FEA7EE-7946-4482-BBB3-41BF1A949EFF}" type="pres">
      <dgm:prSet presAssocID="{F16D3113-C8D4-428D-B3C2-EFDAB9795347}" presName="parentLin" presStyleCnt="0"/>
      <dgm:spPr/>
    </dgm:pt>
    <dgm:pt modelId="{8CDD7CAB-1805-4004-8083-9C38C5F93754}" type="pres">
      <dgm:prSet presAssocID="{F16D3113-C8D4-428D-B3C2-EFDAB9795347}" presName="parentLeftMargin" presStyleLbl="node1" presStyleIdx="0" presStyleCnt="5"/>
      <dgm:spPr/>
    </dgm:pt>
    <dgm:pt modelId="{8CC527A6-AF3D-44C8-944D-290AF2E1A41A}" type="pres">
      <dgm:prSet presAssocID="{F16D3113-C8D4-428D-B3C2-EFDAB9795347}" presName="parentText" presStyleLbl="node1" presStyleIdx="0" presStyleCnt="5">
        <dgm:presLayoutVars>
          <dgm:chMax val="0"/>
          <dgm:bulletEnabled val="1"/>
        </dgm:presLayoutVars>
      </dgm:prSet>
      <dgm:spPr/>
    </dgm:pt>
    <dgm:pt modelId="{AA087D1F-72BB-4A74-A19C-8ED0232BB218}" type="pres">
      <dgm:prSet presAssocID="{F16D3113-C8D4-428D-B3C2-EFDAB9795347}" presName="negativeSpace" presStyleCnt="0"/>
      <dgm:spPr/>
    </dgm:pt>
    <dgm:pt modelId="{1CD2937E-F9E8-4EC0-BE9B-AA58B7252B45}" type="pres">
      <dgm:prSet presAssocID="{F16D3113-C8D4-428D-B3C2-EFDAB9795347}" presName="childText" presStyleLbl="conFgAcc1" presStyleIdx="0" presStyleCnt="5">
        <dgm:presLayoutVars>
          <dgm:bulletEnabled val="1"/>
        </dgm:presLayoutVars>
      </dgm:prSet>
      <dgm:spPr/>
    </dgm:pt>
    <dgm:pt modelId="{EFCE81A7-D392-4114-B90F-B0401FB9A472}" type="pres">
      <dgm:prSet presAssocID="{6F1AEA05-7ADD-4C6F-A9EB-9E0E7CC34CD7}" presName="spaceBetweenRectangles" presStyleCnt="0"/>
      <dgm:spPr/>
    </dgm:pt>
    <dgm:pt modelId="{54C8B977-BA18-4B75-96D2-2491472D7F4E}" type="pres">
      <dgm:prSet presAssocID="{F89374BD-9AFC-4D73-A31D-6A1CE09F345D}" presName="parentLin" presStyleCnt="0"/>
      <dgm:spPr/>
    </dgm:pt>
    <dgm:pt modelId="{800B197E-5FC1-42B6-8DEA-B2CE1EB88952}" type="pres">
      <dgm:prSet presAssocID="{F89374BD-9AFC-4D73-A31D-6A1CE09F345D}" presName="parentLeftMargin" presStyleLbl="node1" presStyleIdx="0" presStyleCnt="5"/>
      <dgm:spPr/>
    </dgm:pt>
    <dgm:pt modelId="{79F7EFA5-0F13-4FE0-A984-8524FA58A0FC}" type="pres">
      <dgm:prSet presAssocID="{F89374BD-9AFC-4D73-A31D-6A1CE09F345D}" presName="parentText" presStyleLbl="node1" presStyleIdx="1" presStyleCnt="5">
        <dgm:presLayoutVars>
          <dgm:chMax val="0"/>
          <dgm:bulletEnabled val="1"/>
        </dgm:presLayoutVars>
      </dgm:prSet>
      <dgm:spPr/>
    </dgm:pt>
    <dgm:pt modelId="{7A4C91D5-DE80-4748-8A57-6775B6D6D4BC}" type="pres">
      <dgm:prSet presAssocID="{F89374BD-9AFC-4D73-A31D-6A1CE09F345D}" presName="negativeSpace" presStyleCnt="0"/>
      <dgm:spPr/>
    </dgm:pt>
    <dgm:pt modelId="{1F5EDCE7-AB90-4D41-8758-BEB077A40DDF}" type="pres">
      <dgm:prSet presAssocID="{F89374BD-9AFC-4D73-A31D-6A1CE09F345D}" presName="childText" presStyleLbl="conFgAcc1" presStyleIdx="1" presStyleCnt="5">
        <dgm:presLayoutVars>
          <dgm:bulletEnabled val="1"/>
        </dgm:presLayoutVars>
      </dgm:prSet>
      <dgm:spPr/>
    </dgm:pt>
    <dgm:pt modelId="{67DF8FF3-3703-45AC-A4AB-8AC821138D86}" type="pres">
      <dgm:prSet presAssocID="{37F559AD-3955-4F6D-9E34-532F0343DF30}" presName="spaceBetweenRectangles" presStyleCnt="0"/>
      <dgm:spPr/>
    </dgm:pt>
    <dgm:pt modelId="{E95B3270-7363-4D80-B1C1-7737C518448F}" type="pres">
      <dgm:prSet presAssocID="{49D9F826-2161-409E-9BC9-EAED7A45A10F}" presName="parentLin" presStyleCnt="0"/>
      <dgm:spPr/>
    </dgm:pt>
    <dgm:pt modelId="{032E29ED-53E7-41CB-8732-630E7A1A6F86}" type="pres">
      <dgm:prSet presAssocID="{49D9F826-2161-409E-9BC9-EAED7A45A10F}" presName="parentLeftMargin" presStyleLbl="node1" presStyleIdx="1" presStyleCnt="5"/>
      <dgm:spPr/>
    </dgm:pt>
    <dgm:pt modelId="{1203AF57-FAE8-430A-98A8-754A9EDEBF80}" type="pres">
      <dgm:prSet presAssocID="{49D9F826-2161-409E-9BC9-EAED7A45A10F}" presName="parentText" presStyleLbl="node1" presStyleIdx="2" presStyleCnt="5">
        <dgm:presLayoutVars>
          <dgm:chMax val="0"/>
          <dgm:bulletEnabled val="1"/>
        </dgm:presLayoutVars>
      </dgm:prSet>
      <dgm:spPr/>
    </dgm:pt>
    <dgm:pt modelId="{8CABC12A-39DD-4C76-B55C-62FD45E53D74}" type="pres">
      <dgm:prSet presAssocID="{49D9F826-2161-409E-9BC9-EAED7A45A10F}" presName="negativeSpace" presStyleCnt="0"/>
      <dgm:spPr/>
    </dgm:pt>
    <dgm:pt modelId="{92D9974D-1D34-4905-97D1-4F16233B13E9}" type="pres">
      <dgm:prSet presAssocID="{49D9F826-2161-409E-9BC9-EAED7A45A10F}" presName="childText" presStyleLbl="conFgAcc1" presStyleIdx="2" presStyleCnt="5">
        <dgm:presLayoutVars>
          <dgm:bulletEnabled val="1"/>
        </dgm:presLayoutVars>
      </dgm:prSet>
      <dgm:spPr/>
    </dgm:pt>
    <dgm:pt modelId="{EB14600C-6F80-4970-B251-314C50C6E0D0}" type="pres">
      <dgm:prSet presAssocID="{9A55FF7F-43C5-4615-921D-BB8BC53620B6}" presName="spaceBetweenRectangles" presStyleCnt="0"/>
      <dgm:spPr/>
    </dgm:pt>
    <dgm:pt modelId="{4CB67B1B-660A-4B5F-9AE8-1257F02BD042}" type="pres">
      <dgm:prSet presAssocID="{AA4B9A0C-FF5B-467E-93FE-CE2C18CEFF14}" presName="parentLin" presStyleCnt="0"/>
      <dgm:spPr/>
    </dgm:pt>
    <dgm:pt modelId="{D5D408C8-6E3A-47CA-8678-71A6C0BC6F49}" type="pres">
      <dgm:prSet presAssocID="{AA4B9A0C-FF5B-467E-93FE-CE2C18CEFF14}" presName="parentLeftMargin" presStyleLbl="node1" presStyleIdx="2" presStyleCnt="5"/>
      <dgm:spPr/>
    </dgm:pt>
    <dgm:pt modelId="{F0A62A08-C36A-4646-9A6A-50D75DC1463E}" type="pres">
      <dgm:prSet presAssocID="{AA4B9A0C-FF5B-467E-93FE-CE2C18CEFF14}" presName="parentText" presStyleLbl="node1" presStyleIdx="3" presStyleCnt="5">
        <dgm:presLayoutVars>
          <dgm:chMax val="0"/>
          <dgm:bulletEnabled val="1"/>
        </dgm:presLayoutVars>
      </dgm:prSet>
      <dgm:spPr/>
    </dgm:pt>
    <dgm:pt modelId="{71A8EB2C-62B0-40D9-9A0C-AE5833BB09C2}" type="pres">
      <dgm:prSet presAssocID="{AA4B9A0C-FF5B-467E-93FE-CE2C18CEFF14}" presName="negativeSpace" presStyleCnt="0"/>
      <dgm:spPr/>
    </dgm:pt>
    <dgm:pt modelId="{70AA1EA8-5A89-4D41-B49A-54C53E410CB4}" type="pres">
      <dgm:prSet presAssocID="{AA4B9A0C-FF5B-467E-93FE-CE2C18CEFF14}" presName="childText" presStyleLbl="conFgAcc1" presStyleIdx="3" presStyleCnt="5">
        <dgm:presLayoutVars>
          <dgm:bulletEnabled val="1"/>
        </dgm:presLayoutVars>
      </dgm:prSet>
      <dgm:spPr/>
    </dgm:pt>
    <dgm:pt modelId="{0C7AE814-965F-45B1-A5EA-B171F4F99BE2}" type="pres">
      <dgm:prSet presAssocID="{227597F9-5CC1-4093-9BAF-BAFB197A49CC}" presName="spaceBetweenRectangles" presStyleCnt="0"/>
      <dgm:spPr/>
    </dgm:pt>
    <dgm:pt modelId="{1A22F9F1-085D-4A6E-8F19-E3AD31095FF7}" type="pres">
      <dgm:prSet presAssocID="{05778F36-DA5F-4AFF-ADD2-2135CD5C1B43}" presName="parentLin" presStyleCnt="0"/>
      <dgm:spPr/>
    </dgm:pt>
    <dgm:pt modelId="{E5B54E3F-7CC3-48FB-BEF0-7B75C5EC4A0F}" type="pres">
      <dgm:prSet presAssocID="{05778F36-DA5F-4AFF-ADD2-2135CD5C1B43}" presName="parentLeftMargin" presStyleLbl="node1" presStyleIdx="3" presStyleCnt="5"/>
      <dgm:spPr/>
    </dgm:pt>
    <dgm:pt modelId="{F83672FC-3429-4129-B434-13D765468071}" type="pres">
      <dgm:prSet presAssocID="{05778F36-DA5F-4AFF-ADD2-2135CD5C1B43}" presName="parentText" presStyleLbl="node1" presStyleIdx="4" presStyleCnt="5">
        <dgm:presLayoutVars>
          <dgm:chMax val="0"/>
          <dgm:bulletEnabled val="1"/>
        </dgm:presLayoutVars>
      </dgm:prSet>
      <dgm:spPr/>
    </dgm:pt>
    <dgm:pt modelId="{609426A9-9DF8-430D-840E-D40C9C12B9FE}" type="pres">
      <dgm:prSet presAssocID="{05778F36-DA5F-4AFF-ADD2-2135CD5C1B43}" presName="negativeSpace" presStyleCnt="0"/>
      <dgm:spPr/>
    </dgm:pt>
    <dgm:pt modelId="{A7E1E243-3ED3-4244-8A1D-FBE38413F732}" type="pres">
      <dgm:prSet presAssocID="{05778F36-DA5F-4AFF-ADD2-2135CD5C1B43}" presName="childText" presStyleLbl="conFgAcc1" presStyleIdx="4" presStyleCnt="5">
        <dgm:presLayoutVars>
          <dgm:bulletEnabled val="1"/>
        </dgm:presLayoutVars>
      </dgm:prSet>
      <dgm:spPr/>
    </dgm:pt>
  </dgm:ptLst>
  <dgm:cxnLst>
    <dgm:cxn modelId="{15D25B02-6897-4DA9-9959-9B68E48B6634}" type="presOf" srcId="{CAEB4C07-D200-4274-BC29-7D133A8E977C}" destId="{8FE43B6E-A2EC-4DF2-90D7-1ED5F75444CB}" srcOrd="0" destOrd="0" presId="urn:microsoft.com/office/officeart/2005/8/layout/list1"/>
    <dgm:cxn modelId="{BB5B6502-4086-469C-BACD-01D3185C12B6}" type="presOf" srcId="{F16D3113-C8D4-428D-B3C2-EFDAB9795347}" destId="{8CC527A6-AF3D-44C8-944D-290AF2E1A41A}" srcOrd="1" destOrd="0" presId="urn:microsoft.com/office/officeart/2005/8/layout/list1"/>
    <dgm:cxn modelId="{9B38FE03-42C9-4776-947B-0D115C594011}" type="presOf" srcId="{F16D3113-C8D4-428D-B3C2-EFDAB9795347}" destId="{8CDD7CAB-1805-4004-8083-9C38C5F93754}" srcOrd="0" destOrd="0" presId="urn:microsoft.com/office/officeart/2005/8/layout/list1"/>
    <dgm:cxn modelId="{3DDF5718-0B44-4018-9D14-B2238A6B5ADD}" srcId="{CAEB4C07-D200-4274-BC29-7D133A8E977C}" destId="{F16D3113-C8D4-428D-B3C2-EFDAB9795347}" srcOrd="0" destOrd="0" parTransId="{2FE4F611-8EFE-4918-BE28-E51841720727}" sibTransId="{6F1AEA05-7ADD-4C6F-A9EB-9E0E7CC34CD7}"/>
    <dgm:cxn modelId="{36D9621F-4CC2-4659-9F6F-3915D9A7A7A6}" srcId="{CAEB4C07-D200-4274-BC29-7D133A8E977C}" destId="{AA4B9A0C-FF5B-467E-93FE-CE2C18CEFF14}" srcOrd="3" destOrd="0" parTransId="{275549AA-9B24-41D0-81F7-850B55D9DEC8}" sibTransId="{227597F9-5CC1-4093-9BAF-BAFB197A49CC}"/>
    <dgm:cxn modelId="{402A9029-7DD9-49BE-8C69-E3AC34F10B4D}" type="presOf" srcId="{F89374BD-9AFC-4D73-A31D-6A1CE09F345D}" destId="{800B197E-5FC1-42B6-8DEA-B2CE1EB88952}" srcOrd="0" destOrd="0" presId="urn:microsoft.com/office/officeart/2005/8/layout/list1"/>
    <dgm:cxn modelId="{2344042D-8E26-460C-B46E-EBC7A8405708}" type="presOf" srcId="{AA4B9A0C-FF5B-467E-93FE-CE2C18CEFF14}" destId="{F0A62A08-C36A-4646-9A6A-50D75DC1463E}" srcOrd="1" destOrd="0" presId="urn:microsoft.com/office/officeart/2005/8/layout/list1"/>
    <dgm:cxn modelId="{FC1BC55C-9115-4495-AF49-8CE2F9C206B0}" srcId="{CAEB4C07-D200-4274-BC29-7D133A8E977C}" destId="{49D9F826-2161-409E-9BC9-EAED7A45A10F}" srcOrd="2" destOrd="0" parTransId="{5AF4134A-B9D0-4DFE-B4D1-D74F14E861C0}" sibTransId="{9A55FF7F-43C5-4615-921D-BB8BC53620B6}"/>
    <dgm:cxn modelId="{1E0ED77F-0EE5-416A-84D0-8E70A00E58DF}" type="presOf" srcId="{05778F36-DA5F-4AFF-ADD2-2135CD5C1B43}" destId="{F83672FC-3429-4129-B434-13D765468071}" srcOrd="1" destOrd="0" presId="urn:microsoft.com/office/officeart/2005/8/layout/list1"/>
    <dgm:cxn modelId="{4301F584-B9B6-4C8C-A0E9-B9B199494866}" type="presOf" srcId="{05778F36-DA5F-4AFF-ADD2-2135CD5C1B43}" destId="{E5B54E3F-7CC3-48FB-BEF0-7B75C5EC4A0F}" srcOrd="0" destOrd="0" presId="urn:microsoft.com/office/officeart/2005/8/layout/list1"/>
    <dgm:cxn modelId="{63C6F09D-74E6-497A-9BE2-21054210971E}" srcId="{CAEB4C07-D200-4274-BC29-7D133A8E977C}" destId="{05778F36-DA5F-4AFF-ADD2-2135CD5C1B43}" srcOrd="4" destOrd="0" parTransId="{D7429920-0920-4D12-A1F9-EF5157A58213}" sibTransId="{386E1F1B-3FB0-4177-9AB2-BFF26F62D832}"/>
    <dgm:cxn modelId="{455811A4-CC55-4DBB-9003-21E357CA3229}" type="presOf" srcId="{F89374BD-9AFC-4D73-A31D-6A1CE09F345D}" destId="{79F7EFA5-0F13-4FE0-A984-8524FA58A0FC}" srcOrd="1" destOrd="0" presId="urn:microsoft.com/office/officeart/2005/8/layout/list1"/>
    <dgm:cxn modelId="{5D7E92A5-6DF4-4681-94DF-0623BFE2539E}" type="presOf" srcId="{49D9F826-2161-409E-9BC9-EAED7A45A10F}" destId="{1203AF57-FAE8-430A-98A8-754A9EDEBF80}" srcOrd="1" destOrd="0" presId="urn:microsoft.com/office/officeart/2005/8/layout/list1"/>
    <dgm:cxn modelId="{3DA11BB9-7883-4E81-A84F-317EB486B5C2}" srcId="{CAEB4C07-D200-4274-BC29-7D133A8E977C}" destId="{F89374BD-9AFC-4D73-A31D-6A1CE09F345D}" srcOrd="1" destOrd="0" parTransId="{3A2E6A5F-00D3-4901-9B1E-7C4EB0E683F2}" sibTransId="{37F559AD-3955-4F6D-9E34-532F0343DF30}"/>
    <dgm:cxn modelId="{BF5EF4BF-F13B-4285-9755-3850D549F46E}" type="presOf" srcId="{AA4B9A0C-FF5B-467E-93FE-CE2C18CEFF14}" destId="{D5D408C8-6E3A-47CA-8678-71A6C0BC6F49}" srcOrd="0" destOrd="0" presId="urn:microsoft.com/office/officeart/2005/8/layout/list1"/>
    <dgm:cxn modelId="{02EEDDE5-1EB3-4DB2-9F3F-C41EDD241722}" type="presOf" srcId="{49D9F826-2161-409E-9BC9-EAED7A45A10F}" destId="{032E29ED-53E7-41CB-8732-630E7A1A6F86}" srcOrd="0" destOrd="0" presId="urn:microsoft.com/office/officeart/2005/8/layout/list1"/>
    <dgm:cxn modelId="{9D7CB203-E933-49FF-A5D1-667A878C526E}" type="presParOf" srcId="{8FE43B6E-A2EC-4DF2-90D7-1ED5F75444CB}" destId="{E9FEA7EE-7946-4482-BBB3-41BF1A949EFF}" srcOrd="0" destOrd="0" presId="urn:microsoft.com/office/officeart/2005/8/layout/list1"/>
    <dgm:cxn modelId="{520C3888-E878-4E0F-BD2E-CD0B8F64825C}" type="presParOf" srcId="{E9FEA7EE-7946-4482-BBB3-41BF1A949EFF}" destId="{8CDD7CAB-1805-4004-8083-9C38C5F93754}" srcOrd="0" destOrd="0" presId="urn:microsoft.com/office/officeart/2005/8/layout/list1"/>
    <dgm:cxn modelId="{83407867-C81A-47D5-950F-EF6E022C3D4F}" type="presParOf" srcId="{E9FEA7EE-7946-4482-BBB3-41BF1A949EFF}" destId="{8CC527A6-AF3D-44C8-944D-290AF2E1A41A}" srcOrd="1" destOrd="0" presId="urn:microsoft.com/office/officeart/2005/8/layout/list1"/>
    <dgm:cxn modelId="{61626610-3C1F-4D95-9185-AF590A99ED56}" type="presParOf" srcId="{8FE43B6E-A2EC-4DF2-90D7-1ED5F75444CB}" destId="{AA087D1F-72BB-4A74-A19C-8ED0232BB218}" srcOrd="1" destOrd="0" presId="urn:microsoft.com/office/officeart/2005/8/layout/list1"/>
    <dgm:cxn modelId="{48920A5F-8985-4A73-8A6D-0DF306F62DD1}" type="presParOf" srcId="{8FE43B6E-A2EC-4DF2-90D7-1ED5F75444CB}" destId="{1CD2937E-F9E8-4EC0-BE9B-AA58B7252B45}" srcOrd="2" destOrd="0" presId="urn:microsoft.com/office/officeart/2005/8/layout/list1"/>
    <dgm:cxn modelId="{2829A468-C004-4289-BAD0-3523620F085C}" type="presParOf" srcId="{8FE43B6E-A2EC-4DF2-90D7-1ED5F75444CB}" destId="{EFCE81A7-D392-4114-B90F-B0401FB9A472}" srcOrd="3" destOrd="0" presId="urn:microsoft.com/office/officeart/2005/8/layout/list1"/>
    <dgm:cxn modelId="{3CF4E9B6-6BBF-4F84-8601-2CEAEF694C78}" type="presParOf" srcId="{8FE43B6E-A2EC-4DF2-90D7-1ED5F75444CB}" destId="{54C8B977-BA18-4B75-96D2-2491472D7F4E}" srcOrd="4" destOrd="0" presId="urn:microsoft.com/office/officeart/2005/8/layout/list1"/>
    <dgm:cxn modelId="{A39BBDC6-2E94-4133-85A2-C2F54BD36BB3}" type="presParOf" srcId="{54C8B977-BA18-4B75-96D2-2491472D7F4E}" destId="{800B197E-5FC1-42B6-8DEA-B2CE1EB88952}" srcOrd="0" destOrd="0" presId="urn:microsoft.com/office/officeart/2005/8/layout/list1"/>
    <dgm:cxn modelId="{29B22FFE-6F41-45AB-9B41-C6FBBC6029E6}" type="presParOf" srcId="{54C8B977-BA18-4B75-96D2-2491472D7F4E}" destId="{79F7EFA5-0F13-4FE0-A984-8524FA58A0FC}" srcOrd="1" destOrd="0" presId="urn:microsoft.com/office/officeart/2005/8/layout/list1"/>
    <dgm:cxn modelId="{AC0BA666-2855-4205-9A2D-772BCE6ECF94}" type="presParOf" srcId="{8FE43B6E-A2EC-4DF2-90D7-1ED5F75444CB}" destId="{7A4C91D5-DE80-4748-8A57-6775B6D6D4BC}" srcOrd="5" destOrd="0" presId="urn:microsoft.com/office/officeart/2005/8/layout/list1"/>
    <dgm:cxn modelId="{26A51777-38EF-411C-B209-7BFD78F1B3F9}" type="presParOf" srcId="{8FE43B6E-A2EC-4DF2-90D7-1ED5F75444CB}" destId="{1F5EDCE7-AB90-4D41-8758-BEB077A40DDF}" srcOrd="6" destOrd="0" presId="urn:microsoft.com/office/officeart/2005/8/layout/list1"/>
    <dgm:cxn modelId="{3D943756-E281-4B98-99C7-4D07428B0D41}" type="presParOf" srcId="{8FE43B6E-A2EC-4DF2-90D7-1ED5F75444CB}" destId="{67DF8FF3-3703-45AC-A4AB-8AC821138D86}" srcOrd="7" destOrd="0" presId="urn:microsoft.com/office/officeart/2005/8/layout/list1"/>
    <dgm:cxn modelId="{85B6D06E-09FB-4BD3-8ED7-66924C7ACE36}" type="presParOf" srcId="{8FE43B6E-A2EC-4DF2-90D7-1ED5F75444CB}" destId="{E95B3270-7363-4D80-B1C1-7737C518448F}" srcOrd="8" destOrd="0" presId="urn:microsoft.com/office/officeart/2005/8/layout/list1"/>
    <dgm:cxn modelId="{33CEEF6D-8AB0-4EF4-91D5-902AA099D5E0}" type="presParOf" srcId="{E95B3270-7363-4D80-B1C1-7737C518448F}" destId="{032E29ED-53E7-41CB-8732-630E7A1A6F86}" srcOrd="0" destOrd="0" presId="urn:microsoft.com/office/officeart/2005/8/layout/list1"/>
    <dgm:cxn modelId="{05E537FB-BB3E-4DFE-A874-4E953BBBB3EE}" type="presParOf" srcId="{E95B3270-7363-4D80-B1C1-7737C518448F}" destId="{1203AF57-FAE8-430A-98A8-754A9EDEBF80}" srcOrd="1" destOrd="0" presId="urn:microsoft.com/office/officeart/2005/8/layout/list1"/>
    <dgm:cxn modelId="{BFA61E12-3B0B-44B8-8DAC-59B8B1E6A07F}" type="presParOf" srcId="{8FE43B6E-A2EC-4DF2-90D7-1ED5F75444CB}" destId="{8CABC12A-39DD-4C76-B55C-62FD45E53D74}" srcOrd="9" destOrd="0" presId="urn:microsoft.com/office/officeart/2005/8/layout/list1"/>
    <dgm:cxn modelId="{D8253BB8-F6D7-45D9-B847-AD2B54A86CD5}" type="presParOf" srcId="{8FE43B6E-A2EC-4DF2-90D7-1ED5F75444CB}" destId="{92D9974D-1D34-4905-97D1-4F16233B13E9}" srcOrd="10" destOrd="0" presId="urn:microsoft.com/office/officeart/2005/8/layout/list1"/>
    <dgm:cxn modelId="{88AFA936-EFFB-4CDD-84BF-2F461D2136FA}" type="presParOf" srcId="{8FE43B6E-A2EC-4DF2-90D7-1ED5F75444CB}" destId="{EB14600C-6F80-4970-B251-314C50C6E0D0}" srcOrd="11" destOrd="0" presId="urn:microsoft.com/office/officeart/2005/8/layout/list1"/>
    <dgm:cxn modelId="{34278D3B-FEDA-4309-BA34-60ED281F2310}" type="presParOf" srcId="{8FE43B6E-A2EC-4DF2-90D7-1ED5F75444CB}" destId="{4CB67B1B-660A-4B5F-9AE8-1257F02BD042}" srcOrd="12" destOrd="0" presId="urn:microsoft.com/office/officeart/2005/8/layout/list1"/>
    <dgm:cxn modelId="{7CB3D64C-4DF0-4EA1-A1C5-69605DACC769}" type="presParOf" srcId="{4CB67B1B-660A-4B5F-9AE8-1257F02BD042}" destId="{D5D408C8-6E3A-47CA-8678-71A6C0BC6F49}" srcOrd="0" destOrd="0" presId="urn:microsoft.com/office/officeart/2005/8/layout/list1"/>
    <dgm:cxn modelId="{3F34F946-4370-4952-A419-004F2B4E22E0}" type="presParOf" srcId="{4CB67B1B-660A-4B5F-9AE8-1257F02BD042}" destId="{F0A62A08-C36A-4646-9A6A-50D75DC1463E}" srcOrd="1" destOrd="0" presId="urn:microsoft.com/office/officeart/2005/8/layout/list1"/>
    <dgm:cxn modelId="{E7DA32A3-D183-4B52-A090-5A05F4CD4EFF}" type="presParOf" srcId="{8FE43B6E-A2EC-4DF2-90D7-1ED5F75444CB}" destId="{71A8EB2C-62B0-40D9-9A0C-AE5833BB09C2}" srcOrd="13" destOrd="0" presId="urn:microsoft.com/office/officeart/2005/8/layout/list1"/>
    <dgm:cxn modelId="{4966E35F-5DFF-4D0F-994C-BEDDEA19BE44}" type="presParOf" srcId="{8FE43B6E-A2EC-4DF2-90D7-1ED5F75444CB}" destId="{70AA1EA8-5A89-4D41-B49A-54C53E410CB4}" srcOrd="14" destOrd="0" presId="urn:microsoft.com/office/officeart/2005/8/layout/list1"/>
    <dgm:cxn modelId="{BB47A6D9-67E1-4893-A2EC-66ACE6D66792}" type="presParOf" srcId="{8FE43B6E-A2EC-4DF2-90D7-1ED5F75444CB}" destId="{0C7AE814-965F-45B1-A5EA-B171F4F99BE2}" srcOrd="15" destOrd="0" presId="urn:microsoft.com/office/officeart/2005/8/layout/list1"/>
    <dgm:cxn modelId="{CA64D55D-EFD8-4701-AF7C-5B41B242B171}" type="presParOf" srcId="{8FE43B6E-A2EC-4DF2-90D7-1ED5F75444CB}" destId="{1A22F9F1-085D-4A6E-8F19-E3AD31095FF7}" srcOrd="16" destOrd="0" presId="urn:microsoft.com/office/officeart/2005/8/layout/list1"/>
    <dgm:cxn modelId="{ECCAB5B7-62C7-4152-99DF-B07CF54B027A}" type="presParOf" srcId="{1A22F9F1-085D-4A6E-8F19-E3AD31095FF7}" destId="{E5B54E3F-7CC3-48FB-BEF0-7B75C5EC4A0F}" srcOrd="0" destOrd="0" presId="urn:microsoft.com/office/officeart/2005/8/layout/list1"/>
    <dgm:cxn modelId="{442679AF-DE49-40C8-97A0-9025332A1B6B}" type="presParOf" srcId="{1A22F9F1-085D-4A6E-8F19-E3AD31095FF7}" destId="{F83672FC-3429-4129-B434-13D765468071}" srcOrd="1" destOrd="0" presId="urn:microsoft.com/office/officeart/2005/8/layout/list1"/>
    <dgm:cxn modelId="{7139BD9A-0895-474F-8A1B-9E2FF94DF50C}" type="presParOf" srcId="{8FE43B6E-A2EC-4DF2-90D7-1ED5F75444CB}" destId="{609426A9-9DF8-430D-840E-D40C9C12B9FE}" srcOrd="17" destOrd="0" presId="urn:microsoft.com/office/officeart/2005/8/layout/list1"/>
    <dgm:cxn modelId="{F94D391E-9892-459B-A905-566DE266A844}" type="presParOf" srcId="{8FE43B6E-A2EC-4DF2-90D7-1ED5F75444CB}" destId="{A7E1E243-3ED3-4244-8A1D-FBE38413F73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15919-6F41-4637-8939-5D9AAD39C9AD}" type="doc">
      <dgm:prSet loTypeId="urn:microsoft.com/office/officeart/2005/8/layout/pyramid2" loCatId="list" qsTypeId="urn:microsoft.com/office/officeart/2005/8/quickstyle/simple5" qsCatId="simple" csTypeId="urn:microsoft.com/office/officeart/2005/8/colors/accent3_3" csCatId="accent3" phldr="1"/>
      <dgm:spPr/>
      <dgm:t>
        <a:bodyPr/>
        <a:lstStyle/>
        <a:p>
          <a:endParaRPr lang="uk-UA"/>
        </a:p>
      </dgm:t>
    </dgm:pt>
    <dgm:pt modelId="{7695D2FC-0797-40C6-BA88-94715B5E6CFB}">
      <dgm:prSet phldrT="[Текст]"/>
      <dgm:spPr/>
      <dgm:t>
        <a:bodyPr/>
        <a:lstStyle/>
        <a:p>
          <a:r>
            <a:rPr lang="uk-UA" dirty="0"/>
            <a:t>закон взаємного переходу кількісних і якісних змін;</a:t>
          </a:r>
        </a:p>
      </dgm:t>
    </dgm:pt>
    <dgm:pt modelId="{6713E619-26AF-4026-A403-13F7D8BB6671}" type="parTrans" cxnId="{99BE13E8-E85D-4633-BA15-6B848E2FAC4D}">
      <dgm:prSet/>
      <dgm:spPr/>
      <dgm:t>
        <a:bodyPr/>
        <a:lstStyle/>
        <a:p>
          <a:endParaRPr lang="uk-UA"/>
        </a:p>
      </dgm:t>
    </dgm:pt>
    <dgm:pt modelId="{80E7B7A5-2BC9-4060-B79C-9E25754880A2}" type="sibTrans" cxnId="{99BE13E8-E85D-4633-BA15-6B848E2FAC4D}">
      <dgm:prSet/>
      <dgm:spPr/>
      <dgm:t>
        <a:bodyPr/>
        <a:lstStyle/>
        <a:p>
          <a:endParaRPr lang="uk-UA"/>
        </a:p>
      </dgm:t>
    </dgm:pt>
    <dgm:pt modelId="{87C43963-C21C-4011-AB7E-C3AF26C7A7D9}">
      <dgm:prSet phldrT="[Текст]"/>
      <dgm:spPr/>
      <dgm:t>
        <a:bodyPr/>
        <a:lstStyle/>
        <a:p>
          <a:r>
            <a:rPr lang="uk-UA" dirty="0"/>
            <a:t>закон єдності і боротьби протилежностей; </a:t>
          </a:r>
        </a:p>
      </dgm:t>
    </dgm:pt>
    <dgm:pt modelId="{48BDEAFD-B718-4E48-A6D4-F8D042D069FA}" type="parTrans" cxnId="{E0353BF6-3889-439B-949D-ACB2273B696F}">
      <dgm:prSet/>
      <dgm:spPr/>
      <dgm:t>
        <a:bodyPr/>
        <a:lstStyle/>
        <a:p>
          <a:endParaRPr lang="uk-UA"/>
        </a:p>
      </dgm:t>
    </dgm:pt>
    <dgm:pt modelId="{1AB59A92-507D-457B-970A-62595D884209}" type="sibTrans" cxnId="{E0353BF6-3889-439B-949D-ACB2273B696F}">
      <dgm:prSet/>
      <dgm:spPr/>
      <dgm:t>
        <a:bodyPr/>
        <a:lstStyle/>
        <a:p>
          <a:endParaRPr lang="uk-UA"/>
        </a:p>
      </dgm:t>
    </dgm:pt>
    <dgm:pt modelId="{F6816A97-B596-4BFC-9568-DD4537878670}">
      <dgm:prSet phldrT="[Текст]"/>
      <dgm:spPr/>
      <dgm:t>
        <a:bodyPr/>
        <a:lstStyle/>
        <a:p>
          <a:r>
            <a:rPr lang="uk-UA" dirty="0"/>
            <a:t>закон заперечення </a:t>
          </a:r>
          <a:r>
            <a:rPr lang="uk-UA" dirty="0" err="1"/>
            <a:t>заперечення</a:t>
          </a:r>
          <a:r>
            <a:rPr lang="uk-UA" dirty="0"/>
            <a:t>.</a:t>
          </a:r>
        </a:p>
      </dgm:t>
    </dgm:pt>
    <dgm:pt modelId="{DE80F181-6CB6-4024-8781-AF959F3ABB9F}" type="parTrans" cxnId="{43ADA48A-A5F4-4912-A9EB-857026AF1DC4}">
      <dgm:prSet/>
      <dgm:spPr/>
      <dgm:t>
        <a:bodyPr/>
        <a:lstStyle/>
        <a:p>
          <a:endParaRPr lang="uk-UA"/>
        </a:p>
      </dgm:t>
    </dgm:pt>
    <dgm:pt modelId="{D8DBD7EA-A051-45BD-992F-EDEBD8D2A216}" type="sibTrans" cxnId="{43ADA48A-A5F4-4912-A9EB-857026AF1DC4}">
      <dgm:prSet/>
      <dgm:spPr/>
      <dgm:t>
        <a:bodyPr/>
        <a:lstStyle/>
        <a:p>
          <a:endParaRPr lang="uk-UA"/>
        </a:p>
      </dgm:t>
    </dgm:pt>
    <dgm:pt modelId="{29EDEE2E-6451-4603-8C32-0D9E194BA488}" type="pres">
      <dgm:prSet presAssocID="{66615919-6F41-4637-8939-5D9AAD39C9AD}" presName="compositeShape" presStyleCnt="0">
        <dgm:presLayoutVars>
          <dgm:dir/>
          <dgm:resizeHandles/>
        </dgm:presLayoutVars>
      </dgm:prSet>
      <dgm:spPr/>
    </dgm:pt>
    <dgm:pt modelId="{5971B555-D70F-45F6-AC30-461B467440AE}" type="pres">
      <dgm:prSet presAssocID="{66615919-6F41-4637-8939-5D9AAD39C9AD}" presName="pyramid" presStyleLbl="node1" presStyleIdx="0" presStyleCnt="1"/>
      <dgm:spPr/>
    </dgm:pt>
    <dgm:pt modelId="{6F858547-14CE-4BEB-82D8-B696374B5295}" type="pres">
      <dgm:prSet presAssocID="{66615919-6F41-4637-8939-5D9AAD39C9AD}" presName="theList" presStyleCnt="0"/>
      <dgm:spPr/>
    </dgm:pt>
    <dgm:pt modelId="{346684DC-65B1-4BAC-84E7-65DCE70E6B33}" type="pres">
      <dgm:prSet presAssocID="{7695D2FC-0797-40C6-BA88-94715B5E6CFB}" presName="aNode" presStyleLbl="fgAcc1" presStyleIdx="0" presStyleCnt="3">
        <dgm:presLayoutVars>
          <dgm:bulletEnabled val="1"/>
        </dgm:presLayoutVars>
      </dgm:prSet>
      <dgm:spPr/>
    </dgm:pt>
    <dgm:pt modelId="{7D5884B7-300D-4D66-AE12-2E48401A620E}" type="pres">
      <dgm:prSet presAssocID="{7695D2FC-0797-40C6-BA88-94715B5E6CFB}" presName="aSpace" presStyleCnt="0"/>
      <dgm:spPr/>
    </dgm:pt>
    <dgm:pt modelId="{2E4A9DE7-9056-48D0-8E17-E814456C857F}" type="pres">
      <dgm:prSet presAssocID="{87C43963-C21C-4011-AB7E-C3AF26C7A7D9}" presName="aNode" presStyleLbl="fgAcc1" presStyleIdx="1" presStyleCnt="3">
        <dgm:presLayoutVars>
          <dgm:bulletEnabled val="1"/>
        </dgm:presLayoutVars>
      </dgm:prSet>
      <dgm:spPr/>
    </dgm:pt>
    <dgm:pt modelId="{0C60C22E-273E-49F5-9235-8170859DF1C9}" type="pres">
      <dgm:prSet presAssocID="{87C43963-C21C-4011-AB7E-C3AF26C7A7D9}" presName="aSpace" presStyleCnt="0"/>
      <dgm:spPr/>
    </dgm:pt>
    <dgm:pt modelId="{15AB2CDB-58F1-49B6-84A2-BB819493A9B9}" type="pres">
      <dgm:prSet presAssocID="{F6816A97-B596-4BFC-9568-DD4537878670}" presName="aNode" presStyleLbl="fgAcc1" presStyleIdx="2" presStyleCnt="3">
        <dgm:presLayoutVars>
          <dgm:bulletEnabled val="1"/>
        </dgm:presLayoutVars>
      </dgm:prSet>
      <dgm:spPr/>
    </dgm:pt>
    <dgm:pt modelId="{0FC718A4-CCD9-4A95-9E65-E7440AF4D2C0}" type="pres">
      <dgm:prSet presAssocID="{F6816A97-B596-4BFC-9568-DD4537878670}" presName="aSpace" presStyleCnt="0"/>
      <dgm:spPr/>
    </dgm:pt>
  </dgm:ptLst>
  <dgm:cxnLst>
    <dgm:cxn modelId="{43ADA48A-A5F4-4912-A9EB-857026AF1DC4}" srcId="{66615919-6F41-4637-8939-5D9AAD39C9AD}" destId="{F6816A97-B596-4BFC-9568-DD4537878670}" srcOrd="2" destOrd="0" parTransId="{DE80F181-6CB6-4024-8781-AF959F3ABB9F}" sibTransId="{D8DBD7EA-A051-45BD-992F-EDEBD8D2A216}"/>
    <dgm:cxn modelId="{40F3DBAC-6238-42E4-835A-9484D2A83968}" type="presOf" srcId="{87C43963-C21C-4011-AB7E-C3AF26C7A7D9}" destId="{2E4A9DE7-9056-48D0-8E17-E814456C857F}" srcOrd="0" destOrd="0" presId="urn:microsoft.com/office/officeart/2005/8/layout/pyramid2"/>
    <dgm:cxn modelId="{A4CB11B9-AACD-46BE-B143-4B3E29347C11}" type="presOf" srcId="{66615919-6F41-4637-8939-5D9AAD39C9AD}" destId="{29EDEE2E-6451-4603-8C32-0D9E194BA488}" srcOrd="0" destOrd="0" presId="urn:microsoft.com/office/officeart/2005/8/layout/pyramid2"/>
    <dgm:cxn modelId="{AB2D33E7-EBEE-4EF7-838C-FBC7648715FE}" type="presOf" srcId="{7695D2FC-0797-40C6-BA88-94715B5E6CFB}" destId="{346684DC-65B1-4BAC-84E7-65DCE70E6B33}" srcOrd="0" destOrd="0" presId="urn:microsoft.com/office/officeart/2005/8/layout/pyramid2"/>
    <dgm:cxn modelId="{99BE13E8-E85D-4633-BA15-6B848E2FAC4D}" srcId="{66615919-6F41-4637-8939-5D9AAD39C9AD}" destId="{7695D2FC-0797-40C6-BA88-94715B5E6CFB}" srcOrd="0" destOrd="0" parTransId="{6713E619-26AF-4026-A403-13F7D8BB6671}" sibTransId="{80E7B7A5-2BC9-4060-B79C-9E25754880A2}"/>
    <dgm:cxn modelId="{8027C9EA-0B13-4873-B786-8884CF2E3D61}" type="presOf" srcId="{F6816A97-B596-4BFC-9568-DD4537878670}" destId="{15AB2CDB-58F1-49B6-84A2-BB819493A9B9}" srcOrd="0" destOrd="0" presId="urn:microsoft.com/office/officeart/2005/8/layout/pyramid2"/>
    <dgm:cxn modelId="{E0353BF6-3889-439B-949D-ACB2273B696F}" srcId="{66615919-6F41-4637-8939-5D9AAD39C9AD}" destId="{87C43963-C21C-4011-AB7E-C3AF26C7A7D9}" srcOrd="1" destOrd="0" parTransId="{48BDEAFD-B718-4E48-A6D4-F8D042D069FA}" sibTransId="{1AB59A92-507D-457B-970A-62595D884209}"/>
    <dgm:cxn modelId="{E32EF60D-1F2E-40DF-88B0-ECD27D8264A4}" type="presParOf" srcId="{29EDEE2E-6451-4603-8C32-0D9E194BA488}" destId="{5971B555-D70F-45F6-AC30-461B467440AE}" srcOrd="0" destOrd="0" presId="urn:microsoft.com/office/officeart/2005/8/layout/pyramid2"/>
    <dgm:cxn modelId="{D744D2ED-15C3-43A7-946F-38D0A7C2A1C7}" type="presParOf" srcId="{29EDEE2E-6451-4603-8C32-0D9E194BA488}" destId="{6F858547-14CE-4BEB-82D8-B696374B5295}" srcOrd="1" destOrd="0" presId="urn:microsoft.com/office/officeart/2005/8/layout/pyramid2"/>
    <dgm:cxn modelId="{C542D496-8173-437A-9C04-60CE1A1E87CC}" type="presParOf" srcId="{6F858547-14CE-4BEB-82D8-B696374B5295}" destId="{346684DC-65B1-4BAC-84E7-65DCE70E6B33}" srcOrd="0" destOrd="0" presId="urn:microsoft.com/office/officeart/2005/8/layout/pyramid2"/>
    <dgm:cxn modelId="{A35850B0-1218-4473-813F-CF6D2CD1B2BF}" type="presParOf" srcId="{6F858547-14CE-4BEB-82D8-B696374B5295}" destId="{7D5884B7-300D-4D66-AE12-2E48401A620E}" srcOrd="1" destOrd="0" presId="urn:microsoft.com/office/officeart/2005/8/layout/pyramid2"/>
    <dgm:cxn modelId="{4F22C70A-EBBD-47B6-93AA-22FBAC485D50}" type="presParOf" srcId="{6F858547-14CE-4BEB-82D8-B696374B5295}" destId="{2E4A9DE7-9056-48D0-8E17-E814456C857F}" srcOrd="2" destOrd="0" presId="urn:microsoft.com/office/officeart/2005/8/layout/pyramid2"/>
    <dgm:cxn modelId="{169E0058-707E-4BC7-8C42-F594A03F7BF6}" type="presParOf" srcId="{6F858547-14CE-4BEB-82D8-B696374B5295}" destId="{0C60C22E-273E-49F5-9235-8170859DF1C9}" srcOrd="3" destOrd="0" presId="urn:microsoft.com/office/officeart/2005/8/layout/pyramid2"/>
    <dgm:cxn modelId="{691FE44A-DA9E-44DE-9036-5FECD3A402B3}" type="presParOf" srcId="{6F858547-14CE-4BEB-82D8-B696374B5295}" destId="{15AB2CDB-58F1-49B6-84A2-BB819493A9B9}" srcOrd="4" destOrd="0" presId="urn:microsoft.com/office/officeart/2005/8/layout/pyramid2"/>
    <dgm:cxn modelId="{434BB246-CD15-48E8-BF3F-DECDD45183B3}" type="presParOf" srcId="{6F858547-14CE-4BEB-82D8-B696374B5295}" destId="{0FC718A4-CCD9-4A95-9E65-E7440AF4D2C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937E-F9E8-4EC0-BE9B-AA58B7252B45}">
      <dsp:nvSpPr>
        <dsp:cNvPr id="0" name=""/>
        <dsp:cNvSpPr/>
      </dsp:nvSpPr>
      <dsp:spPr>
        <a:xfrm>
          <a:off x="0" y="284561"/>
          <a:ext cx="6858048" cy="4788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527A6-AF3D-44C8-944D-290AF2E1A41A}">
      <dsp:nvSpPr>
        <dsp:cNvPr id="0" name=""/>
        <dsp:cNvSpPr/>
      </dsp:nvSpPr>
      <dsp:spPr>
        <a:xfrm>
          <a:off x="342902" y="4121"/>
          <a:ext cx="4800633" cy="56088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marL="0" lvl="0" indent="0" algn="l" defTabSz="844550">
            <a:lnSpc>
              <a:spcPct val="90000"/>
            </a:lnSpc>
            <a:spcBef>
              <a:spcPct val="0"/>
            </a:spcBef>
            <a:spcAft>
              <a:spcPct val="35000"/>
            </a:spcAft>
            <a:buNone/>
          </a:pPr>
          <a:r>
            <a:rPr lang="uk-UA" sz="1900" b="1" kern="1200" dirty="0">
              <a:latin typeface="Times New Roman" pitchFamily="18" charset="0"/>
              <a:cs typeface="Times New Roman" pitchFamily="18" charset="0"/>
            </a:rPr>
            <a:t>принцип розвитку</a:t>
          </a:r>
          <a:endParaRPr lang="uk-UA" sz="1900" b="1" kern="1200" dirty="0"/>
        </a:p>
      </dsp:txBody>
      <dsp:txXfrm>
        <a:off x="370282" y="31501"/>
        <a:ext cx="4745873" cy="506120"/>
      </dsp:txXfrm>
    </dsp:sp>
    <dsp:sp modelId="{1F5EDCE7-AB90-4D41-8758-BEB077A40DDF}">
      <dsp:nvSpPr>
        <dsp:cNvPr id="0" name=""/>
        <dsp:cNvSpPr/>
      </dsp:nvSpPr>
      <dsp:spPr>
        <a:xfrm>
          <a:off x="0" y="1146401"/>
          <a:ext cx="6858048" cy="478800"/>
        </a:xfrm>
        <a:prstGeom prst="rect">
          <a:avLst/>
        </a:prstGeom>
        <a:solidFill>
          <a:schemeClr val="lt1">
            <a:alpha val="90000"/>
            <a:hueOff val="0"/>
            <a:satOff val="0"/>
            <a:lumOff val="0"/>
            <a:alphaOff val="0"/>
          </a:schemeClr>
        </a:solidFill>
        <a:ln w="15875" cap="rnd" cmpd="sng" algn="ctr">
          <a:solidFill>
            <a:schemeClr val="accent3">
              <a:hueOff val="0"/>
              <a:satOff val="0"/>
              <a:lumOff val="-2157"/>
              <a:alphaOff val="0"/>
            </a:schemeClr>
          </a:solidFill>
          <a:prstDash val="solid"/>
        </a:ln>
        <a:effectLst/>
      </dsp:spPr>
      <dsp:style>
        <a:lnRef idx="2">
          <a:scrgbClr r="0" g="0" b="0"/>
        </a:lnRef>
        <a:fillRef idx="1">
          <a:scrgbClr r="0" g="0" b="0"/>
        </a:fillRef>
        <a:effectRef idx="0">
          <a:scrgbClr r="0" g="0" b="0"/>
        </a:effectRef>
        <a:fontRef idx="minor"/>
      </dsp:style>
    </dsp:sp>
    <dsp:sp modelId="{79F7EFA5-0F13-4FE0-A984-8524FA58A0FC}">
      <dsp:nvSpPr>
        <dsp:cNvPr id="0" name=""/>
        <dsp:cNvSpPr/>
      </dsp:nvSpPr>
      <dsp:spPr>
        <a:xfrm>
          <a:off x="342902" y="865961"/>
          <a:ext cx="4800633" cy="560880"/>
        </a:xfrm>
        <a:prstGeom prst="roundRect">
          <a:avLst/>
        </a:prstGeom>
        <a:solidFill>
          <a:schemeClr val="accent3">
            <a:hueOff val="0"/>
            <a:satOff val="0"/>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Times New Roman" pitchFamily="18" charset="0"/>
              <a:cs typeface="Times New Roman" pitchFamily="18" charset="0"/>
            </a:rPr>
            <a:t>принцип об’єктивності</a:t>
          </a:r>
          <a:endParaRPr lang="uk-UA" sz="1900" kern="1200" dirty="0">
            <a:solidFill>
              <a:schemeClr val="tx1"/>
            </a:solidFill>
          </a:endParaRPr>
        </a:p>
      </dsp:txBody>
      <dsp:txXfrm>
        <a:off x="370282" y="893341"/>
        <a:ext cx="4745873" cy="506120"/>
      </dsp:txXfrm>
    </dsp:sp>
    <dsp:sp modelId="{92D9974D-1D34-4905-97D1-4F16233B13E9}">
      <dsp:nvSpPr>
        <dsp:cNvPr id="0" name=""/>
        <dsp:cNvSpPr/>
      </dsp:nvSpPr>
      <dsp:spPr>
        <a:xfrm>
          <a:off x="0" y="2008241"/>
          <a:ext cx="6858048" cy="478800"/>
        </a:xfrm>
        <a:prstGeom prst="rect">
          <a:avLst/>
        </a:prstGeom>
        <a:solidFill>
          <a:schemeClr val="lt1">
            <a:alpha val="90000"/>
            <a:hueOff val="0"/>
            <a:satOff val="0"/>
            <a:lumOff val="0"/>
            <a:alphaOff val="0"/>
          </a:schemeClr>
        </a:solidFill>
        <a:ln w="15875" cap="rnd" cmpd="sng" algn="ctr">
          <a:solidFill>
            <a:schemeClr val="accent3">
              <a:hueOff val="0"/>
              <a:satOff val="0"/>
              <a:lumOff val="-4314"/>
              <a:alphaOff val="0"/>
            </a:schemeClr>
          </a:solidFill>
          <a:prstDash val="solid"/>
        </a:ln>
        <a:effectLst/>
      </dsp:spPr>
      <dsp:style>
        <a:lnRef idx="2">
          <a:scrgbClr r="0" g="0" b="0"/>
        </a:lnRef>
        <a:fillRef idx="1">
          <a:scrgbClr r="0" g="0" b="0"/>
        </a:fillRef>
        <a:effectRef idx="0">
          <a:scrgbClr r="0" g="0" b="0"/>
        </a:effectRef>
        <a:fontRef idx="minor"/>
      </dsp:style>
    </dsp:sp>
    <dsp:sp modelId="{1203AF57-FAE8-430A-98A8-754A9EDEBF80}">
      <dsp:nvSpPr>
        <dsp:cNvPr id="0" name=""/>
        <dsp:cNvSpPr/>
      </dsp:nvSpPr>
      <dsp:spPr>
        <a:xfrm>
          <a:off x="342902" y="1727801"/>
          <a:ext cx="4800633" cy="560880"/>
        </a:xfrm>
        <a:prstGeom prst="roundRect">
          <a:avLst/>
        </a:prstGeom>
        <a:solidFill>
          <a:schemeClr val="accent3">
            <a:hueOff val="0"/>
            <a:satOff val="0"/>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Times New Roman" pitchFamily="18" charset="0"/>
              <a:cs typeface="Times New Roman" pitchFamily="18" charset="0"/>
            </a:rPr>
            <a:t>принцип детермінації</a:t>
          </a:r>
          <a:endParaRPr lang="uk-UA" sz="1900" kern="1200" dirty="0">
            <a:solidFill>
              <a:schemeClr val="tx1"/>
            </a:solidFill>
          </a:endParaRPr>
        </a:p>
      </dsp:txBody>
      <dsp:txXfrm>
        <a:off x="370282" y="1755181"/>
        <a:ext cx="4745873" cy="506120"/>
      </dsp:txXfrm>
    </dsp:sp>
    <dsp:sp modelId="{70AA1EA8-5A89-4D41-B49A-54C53E410CB4}">
      <dsp:nvSpPr>
        <dsp:cNvPr id="0" name=""/>
        <dsp:cNvSpPr/>
      </dsp:nvSpPr>
      <dsp:spPr>
        <a:xfrm>
          <a:off x="0" y="2870081"/>
          <a:ext cx="6858048" cy="478800"/>
        </a:xfrm>
        <a:prstGeom prst="rect">
          <a:avLst/>
        </a:prstGeom>
        <a:solidFill>
          <a:schemeClr val="lt1">
            <a:alpha val="90000"/>
            <a:hueOff val="0"/>
            <a:satOff val="0"/>
            <a:lumOff val="0"/>
            <a:alphaOff val="0"/>
          </a:schemeClr>
        </a:solidFill>
        <a:ln w="15875" cap="rnd" cmpd="sng" algn="ctr">
          <a:solidFill>
            <a:schemeClr val="accent3">
              <a:hueOff val="0"/>
              <a:satOff val="0"/>
              <a:lumOff val="-6471"/>
              <a:alphaOff val="0"/>
            </a:schemeClr>
          </a:solidFill>
          <a:prstDash val="solid"/>
        </a:ln>
        <a:effectLst/>
      </dsp:spPr>
      <dsp:style>
        <a:lnRef idx="2">
          <a:scrgbClr r="0" g="0" b="0"/>
        </a:lnRef>
        <a:fillRef idx="1">
          <a:scrgbClr r="0" g="0" b="0"/>
        </a:fillRef>
        <a:effectRef idx="0">
          <a:scrgbClr r="0" g="0" b="0"/>
        </a:effectRef>
        <a:fontRef idx="minor"/>
      </dsp:style>
    </dsp:sp>
    <dsp:sp modelId="{F0A62A08-C36A-4646-9A6A-50D75DC1463E}">
      <dsp:nvSpPr>
        <dsp:cNvPr id="0" name=""/>
        <dsp:cNvSpPr/>
      </dsp:nvSpPr>
      <dsp:spPr>
        <a:xfrm>
          <a:off x="342902" y="2589641"/>
          <a:ext cx="4800633" cy="560880"/>
        </a:xfrm>
        <a:prstGeom prst="roundRect">
          <a:avLst/>
        </a:prstGeom>
        <a:solidFill>
          <a:schemeClr val="accent3">
            <a:hueOff val="0"/>
            <a:satOff val="0"/>
            <a:lumOff val="-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Times New Roman" pitchFamily="18" charset="0"/>
              <a:cs typeface="Times New Roman" pitchFamily="18" charset="0"/>
            </a:rPr>
            <a:t>принцип відображення</a:t>
          </a:r>
          <a:endParaRPr lang="uk-UA" sz="1900" kern="1200" dirty="0">
            <a:solidFill>
              <a:schemeClr val="tx1"/>
            </a:solidFill>
          </a:endParaRPr>
        </a:p>
      </dsp:txBody>
      <dsp:txXfrm>
        <a:off x="370282" y="2617021"/>
        <a:ext cx="4745873" cy="506120"/>
      </dsp:txXfrm>
    </dsp:sp>
    <dsp:sp modelId="{A7E1E243-3ED3-4244-8A1D-FBE38413F732}">
      <dsp:nvSpPr>
        <dsp:cNvPr id="0" name=""/>
        <dsp:cNvSpPr/>
      </dsp:nvSpPr>
      <dsp:spPr>
        <a:xfrm>
          <a:off x="0" y="3731921"/>
          <a:ext cx="6858048" cy="478800"/>
        </a:xfrm>
        <a:prstGeom prst="rect">
          <a:avLst/>
        </a:prstGeom>
        <a:solidFill>
          <a:schemeClr val="lt1">
            <a:alpha val="90000"/>
            <a:hueOff val="0"/>
            <a:satOff val="0"/>
            <a:lumOff val="0"/>
            <a:alphaOff val="0"/>
          </a:schemeClr>
        </a:solidFill>
        <a:ln w="15875" cap="rnd" cmpd="sng" algn="ctr">
          <a:solidFill>
            <a:schemeClr val="accent3">
              <a:hueOff val="0"/>
              <a:satOff val="0"/>
              <a:lumOff val="-8628"/>
              <a:alphaOff val="0"/>
            </a:schemeClr>
          </a:solidFill>
          <a:prstDash val="solid"/>
        </a:ln>
        <a:effectLst/>
      </dsp:spPr>
      <dsp:style>
        <a:lnRef idx="2">
          <a:scrgbClr r="0" g="0" b="0"/>
        </a:lnRef>
        <a:fillRef idx="1">
          <a:scrgbClr r="0" g="0" b="0"/>
        </a:fillRef>
        <a:effectRef idx="0">
          <a:scrgbClr r="0" g="0" b="0"/>
        </a:effectRef>
        <a:fontRef idx="minor"/>
      </dsp:style>
    </dsp:sp>
    <dsp:sp modelId="{F83672FC-3429-4129-B434-13D765468071}">
      <dsp:nvSpPr>
        <dsp:cNvPr id="0" name=""/>
        <dsp:cNvSpPr/>
      </dsp:nvSpPr>
      <dsp:spPr>
        <a:xfrm>
          <a:off x="342902" y="3451481"/>
          <a:ext cx="4800633" cy="560880"/>
        </a:xfrm>
        <a:prstGeom prst="roundRect">
          <a:avLst/>
        </a:prstGeom>
        <a:solidFill>
          <a:schemeClr val="accent3">
            <a:hueOff val="0"/>
            <a:satOff val="0"/>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Times New Roman" pitchFamily="18" charset="0"/>
              <a:cs typeface="Times New Roman" pitchFamily="18" charset="0"/>
            </a:rPr>
            <a:t>принцип взаємозв’язку</a:t>
          </a:r>
          <a:endParaRPr lang="uk-UA" sz="1900" kern="1200" dirty="0">
            <a:solidFill>
              <a:schemeClr val="tx1"/>
            </a:solidFill>
          </a:endParaRPr>
        </a:p>
      </dsp:txBody>
      <dsp:txXfrm>
        <a:off x="370282" y="3478861"/>
        <a:ext cx="474587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1B555-D70F-45F6-AC30-461B467440AE}">
      <dsp:nvSpPr>
        <dsp:cNvPr id="0" name=""/>
        <dsp:cNvSpPr/>
      </dsp:nvSpPr>
      <dsp:spPr>
        <a:xfrm>
          <a:off x="501235" y="0"/>
          <a:ext cx="4429156" cy="4429156"/>
        </a:xfrm>
        <a:prstGeom prst="triangle">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46684DC-65B1-4BAC-84E7-65DCE70E6B33}">
      <dsp:nvSpPr>
        <dsp:cNvPr id="0" name=""/>
        <dsp:cNvSpPr/>
      </dsp:nvSpPr>
      <dsp:spPr>
        <a:xfrm>
          <a:off x="2715813" y="445294"/>
          <a:ext cx="2878951" cy="1048464"/>
        </a:xfrm>
        <a:prstGeom prst="roundRect">
          <a:avLst/>
        </a:prstGeom>
        <a:solidFill>
          <a:schemeClr val="lt1">
            <a:alpha val="90000"/>
            <a:hueOff val="0"/>
            <a:satOff val="0"/>
            <a:lumOff val="0"/>
            <a:alphaOff val="0"/>
          </a:schemeClr>
        </a:soli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закон взаємного переходу кількісних і якісних змін;</a:t>
          </a:r>
        </a:p>
      </dsp:txBody>
      <dsp:txXfrm>
        <a:off x="2766995" y="496476"/>
        <a:ext cx="2776587" cy="946100"/>
      </dsp:txXfrm>
    </dsp:sp>
    <dsp:sp modelId="{2E4A9DE7-9056-48D0-8E17-E814456C857F}">
      <dsp:nvSpPr>
        <dsp:cNvPr id="0" name=""/>
        <dsp:cNvSpPr/>
      </dsp:nvSpPr>
      <dsp:spPr>
        <a:xfrm>
          <a:off x="2715813" y="1624816"/>
          <a:ext cx="2878951" cy="1048464"/>
        </a:xfrm>
        <a:prstGeom prst="roundRect">
          <a:avLst/>
        </a:prstGeom>
        <a:solidFill>
          <a:schemeClr val="lt1">
            <a:alpha val="90000"/>
            <a:hueOff val="0"/>
            <a:satOff val="0"/>
            <a:lumOff val="0"/>
            <a:alphaOff val="0"/>
          </a:schemeClr>
        </a:solidFill>
        <a:ln w="9525" cap="rnd" cmpd="sng" algn="ctr">
          <a:solidFill>
            <a:schemeClr val="accent3">
              <a:shade val="80000"/>
              <a:hueOff val="0"/>
              <a:satOff val="0"/>
              <a:lumOff val="1065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закон єдності і боротьби протилежностей; </a:t>
          </a:r>
        </a:p>
      </dsp:txBody>
      <dsp:txXfrm>
        <a:off x="2766995" y="1675998"/>
        <a:ext cx="2776587" cy="946100"/>
      </dsp:txXfrm>
    </dsp:sp>
    <dsp:sp modelId="{15AB2CDB-58F1-49B6-84A2-BB819493A9B9}">
      <dsp:nvSpPr>
        <dsp:cNvPr id="0" name=""/>
        <dsp:cNvSpPr/>
      </dsp:nvSpPr>
      <dsp:spPr>
        <a:xfrm>
          <a:off x="2715813" y="2804339"/>
          <a:ext cx="2878951" cy="1048464"/>
        </a:xfrm>
        <a:prstGeom prst="roundRect">
          <a:avLst/>
        </a:prstGeom>
        <a:solidFill>
          <a:schemeClr val="lt1">
            <a:alpha val="90000"/>
            <a:hueOff val="0"/>
            <a:satOff val="0"/>
            <a:lumOff val="0"/>
            <a:alphaOff val="0"/>
          </a:schemeClr>
        </a:solidFill>
        <a:ln w="9525" cap="rnd" cmpd="sng" algn="ctr">
          <a:solidFill>
            <a:schemeClr val="accent3">
              <a:shade val="80000"/>
              <a:hueOff val="0"/>
              <a:satOff val="0"/>
              <a:lumOff val="21304"/>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закон заперечення </a:t>
          </a:r>
          <a:r>
            <a:rPr lang="uk-UA" sz="1900" kern="1200" dirty="0" err="1"/>
            <a:t>заперечення</a:t>
          </a:r>
          <a:r>
            <a:rPr lang="uk-UA" sz="1900" kern="1200" dirty="0"/>
            <a:t>.</a:t>
          </a:r>
        </a:p>
      </dsp:txBody>
      <dsp:txXfrm>
        <a:off x="2766995" y="2855521"/>
        <a:ext cx="2776587" cy="9461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D5844-2261-4BE4-A617-0E0F993A5EEB}" type="datetimeFigureOut">
              <a:rPr lang="ru-UA" smtClean="0"/>
              <a:t>22.09.2020</a:t>
            </a:fld>
            <a:endParaRPr lang="ru-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E4678-98A1-4E97-87F2-EBA7988A3F11}" type="slidenum">
              <a:rPr lang="ru-UA" smtClean="0"/>
              <a:t>‹#›</a:t>
            </a:fld>
            <a:endParaRPr lang="ru-UA"/>
          </a:p>
        </p:txBody>
      </p:sp>
    </p:spTree>
    <p:extLst>
      <p:ext uri="{BB962C8B-B14F-4D97-AF65-F5344CB8AC3E}">
        <p14:creationId xmlns:p14="http://schemas.microsoft.com/office/powerpoint/2010/main" val="2578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a:extLst>
              <a:ext uri="{FF2B5EF4-FFF2-40B4-BE49-F238E27FC236}">
                <a16:creationId xmlns:a16="http://schemas.microsoft.com/office/drawing/2014/main" id="{DEA5C942-AFF0-4DE9-B02F-4332088918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a:extLst>
              <a:ext uri="{FF2B5EF4-FFF2-40B4-BE49-F238E27FC236}">
                <a16:creationId xmlns:a16="http://schemas.microsoft.com/office/drawing/2014/main" id="{F21CBEFD-0D92-49D4-997B-60C0E47158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UA"/>
          </a:p>
        </p:txBody>
      </p:sp>
      <p:sp>
        <p:nvSpPr>
          <p:cNvPr id="24580" name="Номер слайда 3">
            <a:extLst>
              <a:ext uri="{FF2B5EF4-FFF2-40B4-BE49-F238E27FC236}">
                <a16:creationId xmlns:a16="http://schemas.microsoft.com/office/drawing/2014/main" id="{B01386E3-C563-4D5E-A115-4DBE419C510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9D43E8-3088-4836-9EE4-3F9C956C5AC5}" type="slidenum">
              <a:rPr lang="uk-UA" altLang="ru-UA">
                <a:latin typeface="Calibri" panose="020F0502020204030204" pitchFamily="34" charset="0"/>
              </a:rPr>
              <a:pPr eaLnBrk="1" hangingPunct="1"/>
              <a:t>4</a:t>
            </a:fld>
            <a:endParaRPr lang="uk-UA" altLang="ru-UA">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a:extLst>
              <a:ext uri="{FF2B5EF4-FFF2-40B4-BE49-F238E27FC236}">
                <a16:creationId xmlns:a16="http://schemas.microsoft.com/office/drawing/2014/main" id="{D0753998-43E1-48BC-981E-0887709C1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a:extLst>
              <a:ext uri="{FF2B5EF4-FFF2-40B4-BE49-F238E27FC236}">
                <a16:creationId xmlns:a16="http://schemas.microsoft.com/office/drawing/2014/main" id="{F3078779-BBCA-4E8E-9A29-314515D37E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UA"/>
          </a:p>
        </p:txBody>
      </p:sp>
      <p:sp>
        <p:nvSpPr>
          <p:cNvPr id="29700" name="Номер слайда 3">
            <a:extLst>
              <a:ext uri="{FF2B5EF4-FFF2-40B4-BE49-F238E27FC236}">
                <a16:creationId xmlns:a16="http://schemas.microsoft.com/office/drawing/2014/main" id="{D1893B1F-B960-49D6-924D-A3074DDD27A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EC4A32-71A1-4F3B-A852-D278A77D8172}" type="slidenum">
              <a:rPr lang="uk-UA" altLang="ru-UA">
                <a:latin typeface="Calibri" panose="020F0502020204030204" pitchFamily="34" charset="0"/>
              </a:rPr>
              <a:pPr eaLnBrk="1" hangingPunct="1"/>
              <a:t>5</a:t>
            </a:fld>
            <a:endParaRPr lang="uk-UA" altLang="ru-UA">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a:extLst>
              <a:ext uri="{FF2B5EF4-FFF2-40B4-BE49-F238E27FC236}">
                <a16:creationId xmlns:a16="http://schemas.microsoft.com/office/drawing/2014/main" id="{9689F00B-5E75-46FC-AF8D-2E0645BB24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a:extLst>
              <a:ext uri="{FF2B5EF4-FFF2-40B4-BE49-F238E27FC236}">
                <a16:creationId xmlns:a16="http://schemas.microsoft.com/office/drawing/2014/main" id="{3E4E0460-5561-447C-866D-16AF82F6F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UA"/>
          </a:p>
        </p:txBody>
      </p:sp>
      <p:sp>
        <p:nvSpPr>
          <p:cNvPr id="30724" name="Номер слайда 3">
            <a:extLst>
              <a:ext uri="{FF2B5EF4-FFF2-40B4-BE49-F238E27FC236}">
                <a16:creationId xmlns:a16="http://schemas.microsoft.com/office/drawing/2014/main" id="{926B03CB-CCAC-4DD7-995F-2EED3DB0F8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CD7FC1-88FF-4C02-8836-9FD1B9ACD090}" type="slidenum">
              <a:rPr lang="uk-UA" altLang="ru-UA">
                <a:latin typeface="Calibri" panose="020F0502020204030204" pitchFamily="34" charset="0"/>
              </a:rPr>
              <a:pPr eaLnBrk="1" hangingPunct="1"/>
              <a:t>6</a:t>
            </a:fld>
            <a:endParaRPr lang="uk-UA" altLang="ru-UA">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a:extLst>
              <a:ext uri="{FF2B5EF4-FFF2-40B4-BE49-F238E27FC236}">
                <a16:creationId xmlns:a16="http://schemas.microsoft.com/office/drawing/2014/main" id="{D25C3DF5-7750-4217-A5BB-EF9AD2F1B2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a:extLst>
              <a:ext uri="{FF2B5EF4-FFF2-40B4-BE49-F238E27FC236}">
                <a16:creationId xmlns:a16="http://schemas.microsoft.com/office/drawing/2014/main" id="{E01731B5-5565-4492-B9A8-E8C9AA5FF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UA"/>
          </a:p>
        </p:txBody>
      </p:sp>
      <p:sp>
        <p:nvSpPr>
          <p:cNvPr id="31748" name="Номер слайда 3">
            <a:extLst>
              <a:ext uri="{FF2B5EF4-FFF2-40B4-BE49-F238E27FC236}">
                <a16:creationId xmlns:a16="http://schemas.microsoft.com/office/drawing/2014/main" id="{0195528F-3A17-412A-A9A2-3F73EEC2B3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ECDC30-F52F-40C3-8CD9-3FCF68BF903C}" type="slidenum">
              <a:rPr lang="uk-UA" altLang="ru-UA">
                <a:latin typeface="Calibri" panose="020F0502020204030204" pitchFamily="34" charset="0"/>
              </a:rPr>
              <a:pPr eaLnBrk="1" hangingPunct="1"/>
              <a:t>7</a:t>
            </a:fld>
            <a:endParaRPr lang="uk-UA" altLang="ru-UA">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a:extLst>
              <a:ext uri="{FF2B5EF4-FFF2-40B4-BE49-F238E27FC236}">
                <a16:creationId xmlns:a16="http://schemas.microsoft.com/office/drawing/2014/main" id="{6067D5A5-0142-4AAC-90E4-0BD6BF5AD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a:extLst>
              <a:ext uri="{FF2B5EF4-FFF2-40B4-BE49-F238E27FC236}">
                <a16:creationId xmlns:a16="http://schemas.microsoft.com/office/drawing/2014/main" id="{77AA618C-FFD2-4D1C-9C99-18A3825B1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UA"/>
          </a:p>
        </p:txBody>
      </p:sp>
      <p:sp>
        <p:nvSpPr>
          <p:cNvPr id="32772" name="Номер слайда 3">
            <a:extLst>
              <a:ext uri="{FF2B5EF4-FFF2-40B4-BE49-F238E27FC236}">
                <a16:creationId xmlns:a16="http://schemas.microsoft.com/office/drawing/2014/main" id="{6190F461-03DC-4792-849F-80482757207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88BFF5-2712-4D80-8864-3B3F7EBE26C4}" type="slidenum">
              <a:rPr lang="uk-UA" altLang="ru-UA">
                <a:latin typeface="Calibri" panose="020F0502020204030204" pitchFamily="34" charset="0"/>
              </a:rPr>
              <a:pPr eaLnBrk="1" hangingPunct="1"/>
              <a:t>8</a:t>
            </a:fld>
            <a:endParaRPr lang="uk-UA" altLang="ru-UA">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293115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99495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27F3788B-530C-446F-AD7D-27B180160539}" type="slidenum">
              <a:rPr lang="ru-RU" smtClean="0"/>
              <a:pPr>
                <a:defRPr/>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5736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50383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27F3788B-530C-446F-AD7D-27B180160539}" type="slidenum">
              <a:rPr lang="ru-RU" smtClean="0"/>
              <a:pPr>
                <a:defRPr/>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393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663438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128685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8310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1352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273422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297227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60670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11894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77611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0618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C81BB93-1629-40B5-8CEE-766E39ADF3AB}" type="datetimeFigureOut">
              <a:rPr lang="ru-RU" smtClean="0"/>
              <a:pPr>
                <a:defRPr/>
              </a:pPr>
              <a:t>22.09.2020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38331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81BB93-1629-40B5-8CEE-766E39ADF3AB}" type="datetimeFigureOut">
              <a:rPr lang="ru-RU" smtClean="0"/>
              <a:pPr>
                <a:defRPr/>
              </a:pPr>
              <a:t>22.09.2020</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27F3788B-530C-446F-AD7D-27B180160539}" type="slidenum">
              <a:rPr lang="ru-RU" smtClean="0"/>
              <a:pPr>
                <a:defRPr/>
              </a:pPr>
              <a:t>‹#›</a:t>
            </a:fld>
            <a:endParaRPr lang="ru-RU"/>
          </a:p>
        </p:txBody>
      </p:sp>
    </p:spTree>
    <p:extLst>
      <p:ext uri="{BB962C8B-B14F-4D97-AF65-F5344CB8AC3E}">
        <p14:creationId xmlns:p14="http://schemas.microsoft.com/office/powerpoint/2010/main" val="143951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EDD469A-851F-4D74-B54E-00BA61F7C22F}"/>
              </a:ext>
            </a:extLst>
          </p:cNvPr>
          <p:cNvSpPr>
            <a:spLocks noGrp="1"/>
          </p:cNvSpPr>
          <p:nvPr>
            <p:ph type="ctrTitle"/>
          </p:nvPr>
        </p:nvSpPr>
        <p:spPr>
          <a:xfrm>
            <a:off x="683568" y="1700809"/>
            <a:ext cx="7774632" cy="1899642"/>
          </a:xfrm>
        </p:spPr>
        <p:txBody>
          <a:bodyPr>
            <a:normAutofit fontScale="90000"/>
          </a:bodyPr>
          <a:lstStyle/>
          <a:p>
            <a:pPr algn="r"/>
            <a:r>
              <a:rPr lang="uk-UA" sz="3200" b="1" dirty="0">
                <a:effectLst/>
                <a:latin typeface="Arial" panose="020B0604020202020204" pitchFamily="34" charset="0"/>
                <a:ea typeface="Calibri" panose="020F0502020204030204" pitchFamily="34" charset="0"/>
                <a:cs typeface="Arial" panose="020B0604020202020204" pitchFamily="34" charset="0"/>
              </a:rPr>
              <a:t>Діалектика і </a:t>
            </a:r>
            <a:r>
              <a:rPr lang="uk-UA" sz="3200" b="1" dirty="0" err="1">
                <a:effectLst/>
                <a:latin typeface="Arial" panose="020B0604020202020204" pitchFamily="34" charset="0"/>
                <a:ea typeface="Calibri" panose="020F0502020204030204" pitchFamily="34" charset="0"/>
                <a:cs typeface="Arial" panose="020B0604020202020204" pitchFamily="34" charset="0"/>
              </a:rPr>
              <a:t>синергетика</a:t>
            </a:r>
            <a:r>
              <a:rPr lang="uk-UA" sz="3200" b="1" dirty="0">
                <a:effectLst/>
                <a:latin typeface="Arial" panose="020B0604020202020204" pitchFamily="34" charset="0"/>
                <a:ea typeface="Calibri" panose="020F0502020204030204" pitchFamily="34" charset="0"/>
                <a:cs typeface="Arial" panose="020B0604020202020204" pitchFamily="34" charset="0"/>
              </a:rPr>
              <a:t>. Діалектична логіка як методологія наукового пізнання.</a:t>
            </a:r>
            <a:br>
              <a:rPr lang="ru-UA" sz="3200" dirty="0">
                <a:effectLst/>
                <a:latin typeface="Arial" panose="020B0604020202020204" pitchFamily="34" charset="0"/>
                <a:ea typeface="Calibri" panose="020F0502020204030204" pitchFamily="34" charset="0"/>
                <a:cs typeface="Arial" panose="020B0604020202020204" pitchFamily="34" charset="0"/>
              </a:rPr>
            </a:br>
            <a:endParaRPr lang="ru-U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32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F97298-61DD-4711-81C8-9DDF42113DAF}"/>
              </a:ext>
            </a:extLst>
          </p:cNvPr>
          <p:cNvSpPr>
            <a:spLocks noGrp="1"/>
          </p:cNvSpPr>
          <p:nvPr>
            <p:ph idx="1"/>
          </p:nvPr>
        </p:nvSpPr>
        <p:spPr>
          <a:xfrm>
            <a:off x="1043609" y="692696"/>
            <a:ext cx="7490792" cy="5218526"/>
          </a:xfrm>
        </p:spPr>
        <p:txBody>
          <a:bodyPr>
            <a:noAutofit/>
          </a:bodyPr>
          <a:lstStyle/>
          <a:p>
            <a:pPr marL="0" indent="0" algn="r">
              <a:buNone/>
            </a:pPr>
            <a:r>
              <a:rPr lang="uk-UA" sz="2800" b="1" dirty="0" err="1"/>
              <a:t>Синергетика</a:t>
            </a:r>
            <a:r>
              <a:rPr lang="uk-UA" sz="2800" dirty="0"/>
              <a:t> (від </a:t>
            </a:r>
            <a:r>
              <a:rPr lang="uk-UA" sz="2800" dirty="0" err="1"/>
              <a:t>грец</a:t>
            </a:r>
            <a:r>
              <a:rPr lang="uk-UA" sz="2800" dirty="0"/>
              <a:t>. </a:t>
            </a:r>
            <a:r>
              <a:rPr lang="en-US" sz="2800" dirty="0" err="1"/>
              <a:t>Synergetikos</a:t>
            </a:r>
            <a:r>
              <a:rPr lang="en-US" sz="2800" dirty="0"/>
              <a:t>, </a:t>
            </a:r>
            <a:r>
              <a:rPr lang="uk-UA" sz="2800" dirty="0"/>
              <a:t>спільний, узгоджено діючий) – наукова дисципліна, що вивчає зв'язки між елементами структури (підсистемами), які утворюються у відкритих системах. </a:t>
            </a:r>
          </a:p>
          <a:p>
            <a:pPr marL="0" indent="0" algn="r">
              <a:buNone/>
            </a:pPr>
            <a:endParaRPr lang="uk-UA" sz="2800" dirty="0"/>
          </a:p>
          <a:p>
            <a:pPr marL="0" indent="0" algn="r">
              <a:buNone/>
            </a:pPr>
            <a:r>
              <a:rPr lang="uk-UA" sz="2800" dirty="0"/>
              <a:t>Засновник </a:t>
            </a:r>
            <a:r>
              <a:rPr lang="uk-UA" sz="2800" dirty="0" err="1"/>
              <a:t>синергетики</a:t>
            </a:r>
            <a:r>
              <a:rPr lang="uk-UA" sz="2800" dirty="0"/>
              <a:t> (Г. </a:t>
            </a:r>
            <a:r>
              <a:rPr lang="uk-UA" sz="2800" dirty="0" err="1"/>
              <a:t>Хакен</a:t>
            </a:r>
            <a:r>
              <a:rPr lang="uk-UA" sz="2800" dirty="0"/>
              <a:t>) визначив її як науку про самоорганізацію.</a:t>
            </a:r>
            <a:endParaRPr lang="ru-UA" sz="2800" dirty="0"/>
          </a:p>
        </p:txBody>
      </p:sp>
    </p:spTree>
    <p:extLst>
      <p:ext uri="{BB962C8B-B14F-4D97-AF65-F5344CB8AC3E}">
        <p14:creationId xmlns:p14="http://schemas.microsoft.com/office/powerpoint/2010/main" val="176970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5B5B96-143D-48A1-82C5-339C2F80F3E2}"/>
              </a:ext>
            </a:extLst>
          </p:cNvPr>
          <p:cNvSpPr>
            <a:spLocks noGrp="1"/>
          </p:cNvSpPr>
          <p:nvPr>
            <p:ph type="title"/>
          </p:nvPr>
        </p:nvSpPr>
        <p:spPr/>
        <p:txBody>
          <a:bodyPr/>
          <a:lstStyle/>
          <a:p>
            <a:r>
              <a:rPr lang="uk-UA" dirty="0"/>
              <a:t>КЛЮЧОВІ ІДЕЇ СИНЕРГЕТИКИ</a:t>
            </a:r>
            <a:endParaRPr lang="ru-UA" dirty="0"/>
          </a:p>
        </p:txBody>
      </p:sp>
      <p:sp>
        <p:nvSpPr>
          <p:cNvPr id="3" name="Объект 2">
            <a:extLst>
              <a:ext uri="{FF2B5EF4-FFF2-40B4-BE49-F238E27FC236}">
                <a16:creationId xmlns:a16="http://schemas.microsoft.com/office/drawing/2014/main" id="{0218B8DB-BBFD-4A25-964D-43C8C15DC4DE}"/>
              </a:ext>
            </a:extLst>
          </p:cNvPr>
          <p:cNvSpPr>
            <a:spLocks noGrp="1"/>
          </p:cNvSpPr>
          <p:nvPr>
            <p:ph idx="1"/>
          </p:nvPr>
        </p:nvSpPr>
        <p:spPr>
          <a:xfrm>
            <a:off x="1619673" y="1628800"/>
            <a:ext cx="6914728" cy="4282422"/>
          </a:xfrm>
        </p:spPr>
        <p:txBody>
          <a:bodyPr>
            <a:normAutofit/>
          </a:bodyPr>
          <a:lstStyle/>
          <a:p>
            <a:r>
              <a:rPr lang="uk-UA" sz="3200" dirty="0"/>
              <a:t>нелінійність</a:t>
            </a:r>
          </a:p>
          <a:p>
            <a:r>
              <a:rPr lang="uk-UA" sz="3200" dirty="0"/>
              <a:t>самоорганізація</a:t>
            </a:r>
          </a:p>
          <a:p>
            <a:r>
              <a:rPr lang="uk-UA" sz="3200" dirty="0"/>
              <a:t>відкриті системи</a:t>
            </a:r>
            <a:endParaRPr lang="ru-UA" sz="3200" dirty="0"/>
          </a:p>
        </p:txBody>
      </p:sp>
      <p:pic>
        <p:nvPicPr>
          <p:cNvPr id="5" name="Рисунок 4">
            <a:extLst>
              <a:ext uri="{FF2B5EF4-FFF2-40B4-BE49-F238E27FC236}">
                <a16:creationId xmlns:a16="http://schemas.microsoft.com/office/drawing/2014/main" id="{A76EBC40-9590-4C8F-A10D-2C6C0441227B}"/>
              </a:ext>
            </a:extLst>
          </p:cNvPr>
          <p:cNvPicPr>
            <a:picLocks noChangeAspect="1"/>
          </p:cNvPicPr>
          <p:nvPr/>
        </p:nvPicPr>
        <p:blipFill>
          <a:blip r:embed="rId2"/>
          <a:stretch>
            <a:fillRect/>
          </a:stretch>
        </p:blipFill>
        <p:spPr>
          <a:xfrm>
            <a:off x="5377376" y="3414675"/>
            <a:ext cx="3157024" cy="3076652"/>
          </a:xfrm>
          <a:prstGeom prst="rect">
            <a:avLst/>
          </a:prstGeom>
        </p:spPr>
      </p:pic>
    </p:spTree>
    <p:extLst>
      <p:ext uri="{BB962C8B-B14F-4D97-AF65-F5344CB8AC3E}">
        <p14:creationId xmlns:p14="http://schemas.microsoft.com/office/powerpoint/2010/main" val="268657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D34526-619B-4082-8131-99FB02442B5F}"/>
              </a:ext>
            </a:extLst>
          </p:cNvPr>
          <p:cNvSpPr>
            <a:spLocks noGrp="1"/>
          </p:cNvSpPr>
          <p:nvPr>
            <p:ph type="title"/>
          </p:nvPr>
        </p:nvSpPr>
        <p:spPr/>
        <p:txBody>
          <a:bodyPr/>
          <a:lstStyle/>
          <a:p>
            <a:r>
              <a:rPr lang="ru-RU" dirty="0"/>
              <a:t>Хаос як </a:t>
            </a:r>
            <a:r>
              <a:rPr lang="ru-RU" dirty="0" err="1"/>
              <a:t>найважливіша</a:t>
            </a:r>
            <a:r>
              <a:rPr lang="ru-RU" dirty="0"/>
              <a:t> </a:t>
            </a:r>
            <a:r>
              <a:rPr lang="ru-RU" dirty="0" err="1"/>
              <a:t>категорія</a:t>
            </a:r>
            <a:r>
              <a:rPr lang="ru-RU" dirty="0"/>
              <a:t> синергетики</a:t>
            </a:r>
            <a:endParaRPr lang="ru-UA" dirty="0"/>
          </a:p>
        </p:txBody>
      </p:sp>
      <p:sp>
        <p:nvSpPr>
          <p:cNvPr id="3" name="Объект 2">
            <a:extLst>
              <a:ext uri="{FF2B5EF4-FFF2-40B4-BE49-F238E27FC236}">
                <a16:creationId xmlns:a16="http://schemas.microsoft.com/office/drawing/2014/main" id="{C970547C-749A-4D15-A619-9E64853672A5}"/>
              </a:ext>
            </a:extLst>
          </p:cNvPr>
          <p:cNvSpPr>
            <a:spLocks noGrp="1"/>
          </p:cNvSpPr>
          <p:nvPr>
            <p:ph idx="1"/>
          </p:nvPr>
        </p:nvSpPr>
        <p:spPr>
          <a:xfrm>
            <a:off x="1043609" y="1905000"/>
            <a:ext cx="3384375" cy="4328890"/>
          </a:xfrm>
        </p:spPr>
        <p:txBody>
          <a:bodyPr/>
          <a:lstStyle/>
          <a:p>
            <a:r>
              <a:rPr lang="uk-UA" dirty="0">
                <a:solidFill>
                  <a:schemeClr val="tx1"/>
                </a:solidFill>
              </a:rPr>
              <a:t>Хаос відображає незалежність елементів світу, ступінь їх свободи, </a:t>
            </a:r>
            <a:r>
              <a:rPr lang="uk-UA" dirty="0" err="1">
                <a:solidFill>
                  <a:schemeClr val="tx1"/>
                </a:solidFill>
              </a:rPr>
              <a:t>стохастичність</a:t>
            </a:r>
            <a:r>
              <a:rPr lang="uk-UA" dirty="0">
                <a:solidFill>
                  <a:schemeClr val="tx1"/>
                </a:solidFill>
              </a:rPr>
              <a:t>.</a:t>
            </a:r>
          </a:p>
          <a:p>
            <a:r>
              <a:rPr lang="uk-UA" dirty="0">
                <a:solidFill>
                  <a:schemeClr val="tx1"/>
                </a:solidFill>
              </a:rPr>
              <a:t>Хаос в </a:t>
            </a:r>
            <a:r>
              <a:rPr lang="uk-UA" dirty="0" err="1">
                <a:solidFill>
                  <a:schemeClr val="tx1"/>
                </a:solidFill>
              </a:rPr>
              <a:t>синергетиці</a:t>
            </a:r>
            <a:r>
              <a:rPr lang="uk-UA" dirty="0">
                <a:solidFill>
                  <a:schemeClr val="tx1"/>
                </a:solidFill>
              </a:rPr>
              <a:t> виступає в якості творить початку, конструктивного механізму еволюції, він є засіб об'єднання, ускладнення і гармонізації розвитку складної структури.</a:t>
            </a:r>
            <a:endParaRPr lang="ru-UA" dirty="0">
              <a:solidFill>
                <a:schemeClr val="tx1"/>
              </a:solidFill>
            </a:endParaRPr>
          </a:p>
        </p:txBody>
      </p:sp>
      <p:pic>
        <p:nvPicPr>
          <p:cNvPr id="5" name="Рисунок 4">
            <a:extLst>
              <a:ext uri="{FF2B5EF4-FFF2-40B4-BE49-F238E27FC236}">
                <a16:creationId xmlns:a16="http://schemas.microsoft.com/office/drawing/2014/main" id="{EFA8C893-AC4D-4BCB-95B8-028947021EC1}"/>
              </a:ext>
            </a:extLst>
          </p:cNvPr>
          <p:cNvPicPr>
            <a:picLocks noChangeAspect="1"/>
          </p:cNvPicPr>
          <p:nvPr/>
        </p:nvPicPr>
        <p:blipFill>
          <a:blip r:embed="rId2"/>
          <a:stretch>
            <a:fillRect/>
          </a:stretch>
        </p:blipFill>
        <p:spPr>
          <a:xfrm>
            <a:off x="4283968" y="3429000"/>
            <a:ext cx="4072481" cy="2944623"/>
          </a:xfrm>
          <a:prstGeom prst="rect">
            <a:avLst/>
          </a:prstGeom>
        </p:spPr>
      </p:pic>
    </p:spTree>
    <p:extLst>
      <p:ext uri="{BB962C8B-B14F-4D97-AF65-F5344CB8AC3E}">
        <p14:creationId xmlns:p14="http://schemas.microsoft.com/office/powerpoint/2010/main" val="187294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1828E-BE2F-4561-A400-9FD172AC8ED9}"/>
              </a:ext>
            </a:extLst>
          </p:cNvPr>
          <p:cNvSpPr>
            <a:spLocks noGrp="1"/>
          </p:cNvSpPr>
          <p:nvPr>
            <p:ph type="title"/>
          </p:nvPr>
        </p:nvSpPr>
        <p:spPr/>
        <p:txBody>
          <a:bodyPr>
            <a:normAutofit/>
          </a:bodyPr>
          <a:lstStyle/>
          <a:p>
            <a:pPr algn="r"/>
            <a:r>
              <a:rPr lang="ru-RU" sz="3200" b="1" dirty="0"/>
              <a:t>РОЗМАЇТТЯ ФУНКЦІЙ СИНЕРГЕТИКИ В КУЛЬТУРІ</a:t>
            </a:r>
            <a:endParaRPr lang="ru-UA" sz="3200" b="1" dirty="0"/>
          </a:p>
        </p:txBody>
      </p:sp>
      <p:sp>
        <p:nvSpPr>
          <p:cNvPr id="3" name="Объект 2">
            <a:extLst>
              <a:ext uri="{FF2B5EF4-FFF2-40B4-BE49-F238E27FC236}">
                <a16:creationId xmlns:a16="http://schemas.microsoft.com/office/drawing/2014/main" id="{B3877B98-7A5A-421E-95C7-941CDDBC5634}"/>
              </a:ext>
            </a:extLst>
          </p:cNvPr>
          <p:cNvSpPr>
            <a:spLocks noGrp="1"/>
          </p:cNvSpPr>
          <p:nvPr>
            <p:ph idx="1"/>
          </p:nvPr>
        </p:nvSpPr>
        <p:spPr>
          <a:xfrm>
            <a:off x="1043609" y="2132856"/>
            <a:ext cx="7490792" cy="3778366"/>
          </a:xfrm>
        </p:spPr>
        <p:txBody>
          <a:bodyPr>
            <a:noAutofit/>
          </a:bodyPr>
          <a:lstStyle/>
          <a:p>
            <a:pPr marL="0" indent="0">
              <a:buNone/>
            </a:pPr>
            <a:r>
              <a:rPr lang="uk-UA" sz="3200" dirty="0"/>
              <a:t>Функціонування </a:t>
            </a:r>
            <a:r>
              <a:rPr lang="uk-UA" sz="3200" dirty="0" err="1"/>
              <a:t>синергетики</a:t>
            </a:r>
            <a:r>
              <a:rPr lang="uk-UA" sz="3200" dirty="0"/>
              <a:t> в культурі природно розглядати в трьох аспектах її взаємодії з суспільством:</a:t>
            </a:r>
          </a:p>
          <a:p>
            <a:r>
              <a:rPr lang="uk-UA" sz="3200" dirty="0" err="1"/>
              <a:t>синергетика</a:t>
            </a:r>
            <a:r>
              <a:rPr lang="uk-UA" sz="3200" dirty="0"/>
              <a:t> як картина світу;</a:t>
            </a:r>
          </a:p>
          <a:p>
            <a:r>
              <a:rPr lang="uk-UA" sz="3200" dirty="0" err="1"/>
              <a:t>синергетика</a:t>
            </a:r>
            <a:r>
              <a:rPr lang="uk-UA" sz="3200" dirty="0"/>
              <a:t> як методологія;</a:t>
            </a:r>
          </a:p>
          <a:p>
            <a:r>
              <a:rPr lang="uk-UA" sz="3200" dirty="0" err="1"/>
              <a:t>синергетика</a:t>
            </a:r>
            <a:r>
              <a:rPr lang="uk-UA" sz="3200" dirty="0"/>
              <a:t> як наука.</a:t>
            </a:r>
          </a:p>
        </p:txBody>
      </p:sp>
    </p:spTree>
    <p:extLst>
      <p:ext uri="{BB962C8B-B14F-4D97-AF65-F5344CB8AC3E}">
        <p14:creationId xmlns:p14="http://schemas.microsoft.com/office/powerpoint/2010/main" val="112391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DDBE83-599B-4BD0-BA85-23F42E2199E3}"/>
              </a:ext>
            </a:extLst>
          </p:cNvPr>
          <p:cNvSpPr>
            <a:spLocks noGrp="1"/>
          </p:cNvSpPr>
          <p:nvPr>
            <p:ph type="title"/>
          </p:nvPr>
        </p:nvSpPr>
        <p:spPr>
          <a:xfrm>
            <a:off x="1475657" y="624110"/>
            <a:ext cx="7058744" cy="788666"/>
          </a:xfrm>
        </p:spPr>
        <p:txBody>
          <a:bodyPr/>
          <a:lstStyle/>
          <a:p>
            <a:r>
              <a:rPr lang="uk-UA" b="1" dirty="0"/>
              <a:t>СИНЕРГЕТИКА І ФІЛОСОФІЯ</a:t>
            </a:r>
            <a:endParaRPr lang="ru-UA" b="1" dirty="0"/>
          </a:p>
        </p:txBody>
      </p:sp>
      <p:sp>
        <p:nvSpPr>
          <p:cNvPr id="3" name="Объект 2">
            <a:extLst>
              <a:ext uri="{FF2B5EF4-FFF2-40B4-BE49-F238E27FC236}">
                <a16:creationId xmlns:a16="http://schemas.microsoft.com/office/drawing/2014/main" id="{6F20FA54-691F-4550-93CC-46BFC6A23BD1}"/>
              </a:ext>
            </a:extLst>
          </p:cNvPr>
          <p:cNvSpPr>
            <a:spLocks noGrp="1"/>
          </p:cNvSpPr>
          <p:nvPr>
            <p:ph idx="1"/>
          </p:nvPr>
        </p:nvSpPr>
        <p:spPr>
          <a:xfrm>
            <a:off x="755576" y="1556792"/>
            <a:ext cx="7778825" cy="4354430"/>
          </a:xfrm>
        </p:spPr>
        <p:txBody>
          <a:bodyPr>
            <a:noAutofit/>
          </a:bodyPr>
          <a:lstStyle/>
          <a:p>
            <a:pPr marL="0" indent="0">
              <a:buNone/>
            </a:pPr>
            <a:r>
              <a:rPr lang="uk-UA" sz="2000" dirty="0">
                <a:solidFill>
                  <a:schemeClr val="tx1"/>
                </a:solidFill>
              </a:rPr>
              <a:t>У філософському відношенні </a:t>
            </a:r>
            <a:r>
              <a:rPr lang="uk-UA" sz="2000" dirty="0" err="1">
                <a:solidFill>
                  <a:schemeClr val="tx1"/>
                </a:solidFill>
              </a:rPr>
              <a:t>синергетика</a:t>
            </a:r>
            <a:r>
              <a:rPr lang="uk-UA" sz="2000" dirty="0">
                <a:solidFill>
                  <a:schemeClr val="tx1"/>
                </a:solidFill>
              </a:rPr>
              <a:t> наближується до діалектики:</a:t>
            </a:r>
          </a:p>
          <a:p>
            <a:r>
              <a:rPr lang="uk-UA" sz="2000" dirty="0">
                <a:solidFill>
                  <a:schemeClr val="tx1"/>
                </a:solidFill>
              </a:rPr>
              <a:t>1) визнає саморух властивістю всієї матерії;</a:t>
            </a:r>
          </a:p>
          <a:p>
            <a:r>
              <a:rPr lang="uk-UA" sz="2000" dirty="0">
                <a:solidFill>
                  <a:schemeClr val="tx1"/>
                </a:solidFill>
              </a:rPr>
              <a:t>2) </a:t>
            </a:r>
            <a:r>
              <a:rPr lang="uk-UA" sz="2000" dirty="0" err="1">
                <a:solidFill>
                  <a:schemeClr val="tx1"/>
                </a:solidFill>
              </a:rPr>
              <a:t>синергетика</a:t>
            </a:r>
            <a:r>
              <a:rPr lang="uk-UA" sz="2000" dirty="0">
                <a:solidFill>
                  <a:schemeClr val="tx1"/>
                </a:solidFill>
              </a:rPr>
              <a:t> визнає якісні скачки і підкреслює їх роль в розвитку систем;</a:t>
            </a:r>
          </a:p>
          <a:p>
            <a:r>
              <a:rPr lang="uk-UA" sz="2000" dirty="0">
                <a:solidFill>
                  <a:schemeClr val="tx1"/>
                </a:solidFill>
              </a:rPr>
              <a:t>3) визнає незворотність всіх реальних процесів;</a:t>
            </a:r>
          </a:p>
          <a:p>
            <a:r>
              <a:rPr lang="uk-UA" sz="2000" dirty="0">
                <a:solidFill>
                  <a:schemeClr val="tx1"/>
                </a:solidFill>
              </a:rPr>
              <a:t>  4) обидва ці напрями визнають єдність і </a:t>
            </a:r>
            <a:r>
              <a:rPr lang="uk-UA" sz="2000" dirty="0" err="1">
                <a:solidFill>
                  <a:schemeClr val="tx1"/>
                </a:solidFill>
              </a:rPr>
              <a:t>взаємопереход</a:t>
            </a:r>
            <a:r>
              <a:rPr lang="uk-UA" sz="2000" dirty="0">
                <a:solidFill>
                  <a:schemeClr val="tx1"/>
                </a:solidFill>
              </a:rPr>
              <a:t> необхідності і випадковості, а також</a:t>
            </a:r>
          </a:p>
          <a:p>
            <a:r>
              <a:rPr lang="uk-UA" sz="2000" dirty="0">
                <a:solidFill>
                  <a:schemeClr val="tx1"/>
                </a:solidFill>
              </a:rPr>
              <a:t>5) єдність причинних і непричинних форм зв'язку явищ;</a:t>
            </a:r>
          </a:p>
          <a:p>
            <a:r>
              <a:rPr lang="uk-UA" sz="2000" dirty="0">
                <a:solidFill>
                  <a:schemeClr val="tx1"/>
                </a:solidFill>
              </a:rPr>
              <a:t>6) </a:t>
            </a:r>
            <a:r>
              <a:rPr lang="uk-UA" sz="2000" dirty="0" err="1">
                <a:solidFill>
                  <a:schemeClr val="tx1"/>
                </a:solidFill>
              </a:rPr>
              <a:t>синергетика</a:t>
            </a:r>
            <a:r>
              <a:rPr lang="uk-UA" sz="2000" dirty="0">
                <a:solidFill>
                  <a:schemeClr val="tx1"/>
                </a:solidFill>
              </a:rPr>
              <a:t> і діалектика одно прагнуть відобразити дійсність у всій її повноті, а не в рамках ідеалізацій.</a:t>
            </a:r>
            <a:endParaRPr lang="ru-UA" sz="2000" dirty="0">
              <a:solidFill>
                <a:schemeClr val="tx1"/>
              </a:solidFill>
            </a:endParaRPr>
          </a:p>
        </p:txBody>
      </p:sp>
    </p:spTree>
    <p:extLst>
      <p:ext uri="{BB962C8B-B14F-4D97-AF65-F5344CB8AC3E}">
        <p14:creationId xmlns:p14="http://schemas.microsoft.com/office/powerpoint/2010/main" val="373895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AF0D6E4-60D6-403D-981D-B90390BE7D98}"/>
              </a:ext>
            </a:extLst>
          </p:cNvPr>
          <p:cNvSpPr>
            <a:spLocks noGrp="1"/>
          </p:cNvSpPr>
          <p:nvPr>
            <p:ph type="ctrTitle"/>
          </p:nvPr>
        </p:nvSpPr>
        <p:spPr/>
        <p:txBody>
          <a:bodyPr/>
          <a:lstStyle/>
          <a:p>
            <a:r>
              <a:rPr lang="uk-UA" dirty="0"/>
              <a:t>Логіка наукового мислення</a:t>
            </a:r>
            <a:endParaRPr lang="ru-UA" dirty="0"/>
          </a:p>
        </p:txBody>
      </p:sp>
      <p:sp>
        <p:nvSpPr>
          <p:cNvPr id="5" name="Подзаголовок 4">
            <a:extLst>
              <a:ext uri="{FF2B5EF4-FFF2-40B4-BE49-F238E27FC236}">
                <a16:creationId xmlns:a16="http://schemas.microsoft.com/office/drawing/2014/main" id="{489BB51E-E4B5-4945-961E-B4B0CC15137E}"/>
              </a:ext>
            </a:extLst>
          </p:cNvPr>
          <p:cNvSpPr>
            <a:spLocks noGrp="1"/>
          </p:cNvSpPr>
          <p:nvPr>
            <p:ph type="subTitle" idx="1"/>
          </p:nvPr>
        </p:nvSpPr>
        <p:spPr/>
        <p:txBody>
          <a:bodyPr/>
          <a:lstStyle/>
          <a:p>
            <a:endParaRPr lang="ru-UA"/>
          </a:p>
        </p:txBody>
      </p:sp>
    </p:spTree>
    <p:extLst>
      <p:ext uri="{BB962C8B-B14F-4D97-AF65-F5344CB8AC3E}">
        <p14:creationId xmlns:p14="http://schemas.microsoft.com/office/powerpoint/2010/main" val="256546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F420EF-74EC-4BAE-B168-651D25448ADF}"/>
              </a:ext>
            </a:extLst>
          </p:cNvPr>
          <p:cNvSpPr>
            <a:spLocks noGrp="1"/>
          </p:cNvSpPr>
          <p:nvPr>
            <p:ph type="title"/>
          </p:nvPr>
        </p:nvSpPr>
        <p:spPr>
          <a:xfrm>
            <a:off x="755576" y="548680"/>
            <a:ext cx="7778825" cy="1584920"/>
          </a:xfrm>
        </p:spPr>
        <p:txBody>
          <a:bodyPr>
            <a:noAutofit/>
          </a:bodyPr>
          <a:lstStyle/>
          <a:p>
            <a:pPr algn="r"/>
            <a:r>
              <a:rPr lang="uk-UA" sz="2800" b="1" i="1" dirty="0">
                <a:effectLst/>
                <a:latin typeface="Arial" panose="020B0604020202020204" pitchFamily="34" charset="0"/>
                <a:ea typeface="Calibri" panose="020F0502020204030204" pitchFamily="34" charset="0"/>
                <a:cs typeface="Arial" panose="020B0604020202020204" pitchFamily="34" charset="0"/>
              </a:rPr>
              <a:t>Наукові теорії намагаються встановити закономірності прояви порядку серед хаосу. В їхніх законах виражаються необхідні і суттєві, стійкі і повторювані зв'язки і відносини, що існують між предметами, явищами або процесами.</a:t>
            </a:r>
            <a:r>
              <a:rPr lang="uk-UA" sz="2800" dirty="0">
                <a:effectLst/>
                <a:latin typeface="Arial" panose="020B0604020202020204" pitchFamily="34" charset="0"/>
                <a:ea typeface="Calibri" panose="020F0502020204030204" pitchFamily="34" charset="0"/>
                <a:cs typeface="Arial" panose="020B0604020202020204" pitchFamily="34" charset="0"/>
              </a:rPr>
              <a:t> </a:t>
            </a:r>
            <a:br>
              <a:rPr lang="ru-UA" sz="2800" dirty="0">
                <a:effectLst/>
                <a:latin typeface="Arial" panose="020B0604020202020204" pitchFamily="34" charset="0"/>
                <a:ea typeface="Calibri" panose="020F0502020204030204" pitchFamily="34" charset="0"/>
                <a:cs typeface="Arial" panose="020B0604020202020204" pitchFamily="34" charset="0"/>
              </a:rPr>
            </a:br>
            <a:endParaRPr lang="ru-U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12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B3ED81-3830-4438-BAF7-A087E5D5F059}"/>
              </a:ext>
            </a:extLst>
          </p:cNvPr>
          <p:cNvSpPr>
            <a:spLocks noGrp="1"/>
          </p:cNvSpPr>
          <p:nvPr>
            <p:ph type="title"/>
          </p:nvPr>
        </p:nvSpPr>
        <p:spPr/>
        <p:txBody>
          <a:bodyPr>
            <a:normAutofit/>
          </a:bodyPr>
          <a:lstStyle/>
          <a:p>
            <a:pPr algn="r"/>
            <a:r>
              <a:rPr lang="uk-UA" b="1" dirty="0">
                <a:effectLst/>
                <a:latin typeface="Arial" panose="020B0604020202020204" pitchFamily="34" charset="0"/>
                <a:ea typeface="Calibri" panose="020F0502020204030204" pitchFamily="34" charset="0"/>
                <a:cs typeface="Arial" panose="020B0604020202020204" pitchFamily="34" charset="0"/>
              </a:rPr>
              <a:t>ОСНОВНІ ЗАКОНИ ЛОГІКИ (НАУКОВОГО ПІЗНАННЯ)</a:t>
            </a:r>
            <a:endParaRPr lang="ru-UA"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749FBBA-DA25-4805-B822-884F1353C4F5}"/>
              </a:ext>
            </a:extLst>
          </p:cNvPr>
          <p:cNvSpPr>
            <a:spLocks noGrp="1"/>
          </p:cNvSpPr>
          <p:nvPr>
            <p:ph idx="1"/>
          </p:nvPr>
        </p:nvSpPr>
        <p:spPr/>
        <p:txBody>
          <a:bodyPr>
            <a:normAutofit/>
          </a:bodyPr>
          <a:lstStyle/>
          <a:p>
            <a:r>
              <a:rPr lang="uk-UA" sz="3200" b="1" i="1" dirty="0">
                <a:effectLst/>
                <a:latin typeface="Arial" panose="020B0604020202020204" pitchFamily="34" charset="0"/>
                <a:ea typeface="Calibri" panose="020F0502020204030204" pitchFamily="34" charset="0"/>
                <a:cs typeface="Arial" panose="020B0604020202020204" pitchFamily="34" charset="0"/>
              </a:rPr>
              <a:t>Закон тотожності</a:t>
            </a:r>
            <a:r>
              <a:rPr lang="uk-UA" sz="3200" dirty="0">
                <a:effectLst/>
                <a:latin typeface="Arial" panose="020B0604020202020204" pitchFamily="34" charset="0"/>
                <a:ea typeface="Calibri" panose="020F0502020204030204" pitchFamily="34" charset="0"/>
                <a:cs typeface="Arial" panose="020B0604020202020204" pitchFamily="34" charset="0"/>
              </a:rPr>
              <a:t> </a:t>
            </a:r>
          </a:p>
          <a:p>
            <a:r>
              <a:rPr lang="uk-UA" sz="3200" b="1" i="1" dirty="0">
                <a:effectLst/>
                <a:latin typeface="Arial" panose="020B0604020202020204" pitchFamily="34" charset="0"/>
                <a:ea typeface="Calibri" panose="020F0502020204030204" pitchFamily="34" charset="0"/>
                <a:cs typeface="Arial" panose="020B0604020202020204" pitchFamily="34" charset="0"/>
              </a:rPr>
              <a:t>Закон несуперечності. </a:t>
            </a:r>
            <a:endParaRPr lang="ru-UA" sz="3200" dirty="0">
              <a:effectLst/>
              <a:latin typeface="Arial" panose="020B0604020202020204" pitchFamily="34" charset="0"/>
              <a:ea typeface="Calibri" panose="020F0502020204030204" pitchFamily="34" charset="0"/>
              <a:cs typeface="Arial" panose="020B0604020202020204" pitchFamily="34" charset="0"/>
            </a:endParaRPr>
          </a:p>
          <a:p>
            <a:r>
              <a:rPr lang="uk-UA" sz="3200" b="1" dirty="0">
                <a:effectLst/>
                <a:latin typeface="Arial" panose="020B0604020202020204" pitchFamily="34" charset="0"/>
                <a:ea typeface="Calibri" panose="020F0502020204030204" pitchFamily="34" charset="0"/>
                <a:cs typeface="Arial" panose="020B0604020202020204" pitchFamily="34" charset="0"/>
              </a:rPr>
              <a:t>Закон виключеного третього </a:t>
            </a:r>
            <a:endParaRPr lang="ru-UA" sz="3200" dirty="0">
              <a:effectLst/>
              <a:latin typeface="Arial" panose="020B0604020202020204" pitchFamily="34" charset="0"/>
              <a:ea typeface="Calibri" panose="020F0502020204030204" pitchFamily="34" charset="0"/>
              <a:cs typeface="Arial" panose="020B0604020202020204" pitchFamily="34" charset="0"/>
            </a:endParaRPr>
          </a:p>
          <a:p>
            <a:r>
              <a:rPr lang="uk-UA" sz="3200" b="1" i="1" dirty="0">
                <a:effectLst/>
                <a:latin typeface="Arial" panose="020B0604020202020204" pitchFamily="34" charset="0"/>
                <a:ea typeface="Calibri" panose="020F0502020204030204" pitchFamily="34" charset="0"/>
                <a:cs typeface="Arial" panose="020B0604020202020204" pitchFamily="34" charset="0"/>
              </a:rPr>
              <a:t>Закон (принцип) достатньої підстави</a:t>
            </a:r>
            <a:endParaRPr lang="ru-U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77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95045-776C-41EC-9F4E-EB043121B9AE}"/>
              </a:ext>
            </a:extLst>
          </p:cNvPr>
          <p:cNvSpPr>
            <a:spLocks noGrp="1"/>
          </p:cNvSpPr>
          <p:nvPr>
            <p:ph type="title"/>
          </p:nvPr>
        </p:nvSpPr>
        <p:spPr/>
        <p:txBody>
          <a:bodyPr/>
          <a:lstStyle/>
          <a:p>
            <a:r>
              <a:rPr lang="uk-UA" dirty="0"/>
              <a:t>Аргументація</a:t>
            </a:r>
            <a:endParaRPr lang="ru-UA" dirty="0"/>
          </a:p>
        </p:txBody>
      </p:sp>
      <p:sp>
        <p:nvSpPr>
          <p:cNvPr id="3" name="Объект 2">
            <a:extLst>
              <a:ext uri="{FF2B5EF4-FFF2-40B4-BE49-F238E27FC236}">
                <a16:creationId xmlns:a16="http://schemas.microsoft.com/office/drawing/2014/main" id="{CF526E9A-2D54-4ADA-8401-6DE0C8C8321E}"/>
              </a:ext>
            </a:extLst>
          </p:cNvPr>
          <p:cNvSpPr>
            <a:spLocks noGrp="1"/>
          </p:cNvSpPr>
          <p:nvPr>
            <p:ph idx="1"/>
          </p:nvPr>
        </p:nvSpPr>
        <p:spPr>
          <a:xfrm>
            <a:off x="827584" y="1412776"/>
            <a:ext cx="7706817" cy="5112568"/>
          </a:xfrm>
        </p:spPr>
        <p:txBody>
          <a:bodyPr>
            <a:noAutofit/>
          </a:bodyPr>
          <a:lstStyle/>
          <a:p>
            <a:pPr marL="0" indent="0">
              <a:buNone/>
            </a:pPr>
            <a:r>
              <a:rPr lang="uk-UA" sz="2800" b="1" dirty="0">
                <a:effectLst/>
                <a:latin typeface="Arial" panose="020B0604020202020204" pitchFamily="34" charset="0"/>
                <a:ea typeface="Calibri" panose="020F0502020204030204" pitchFamily="34" charset="0"/>
                <a:cs typeface="Arial" panose="020B0604020202020204" pitchFamily="34" charset="0"/>
              </a:rPr>
              <a:t>Аргументація – процедура обґрунтування переконань. </a:t>
            </a:r>
          </a:p>
          <a:p>
            <a:pPr marL="0" indent="0">
              <a:buNone/>
            </a:pPr>
            <a:r>
              <a:rPr lang="uk-UA" sz="2800" dirty="0">
                <a:effectLst/>
                <a:latin typeface="Arial" panose="020B0604020202020204" pitchFamily="34" charset="0"/>
                <a:ea typeface="Calibri" panose="020F0502020204030204" pitchFamily="34" charset="0"/>
                <a:cs typeface="Arial" panose="020B0604020202020204" pitchFamily="34" charset="0"/>
              </a:rPr>
              <a:t>Активними учасниками процесу аргументації є </a:t>
            </a:r>
            <a:r>
              <a:rPr lang="uk-UA" sz="2800" dirty="0" err="1">
                <a:effectLst/>
                <a:latin typeface="Arial" panose="020B0604020202020204" pitchFamily="34" charset="0"/>
                <a:ea typeface="Calibri" panose="020F0502020204030204" pitchFamily="34" charset="0"/>
                <a:cs typeface="Arial" panose="020B0604020202020204" pitchFamily="34" charset="0"/>
              </a:rPr>
              <a:t>пропонент</a:t>
            </a:r>
            <a:r>
              <a:rPr lang="uk-UA" sz="2800" dirty="0">
                <a:effectLst/>
                <a:latin typeface="Arial" panose="020B0604020202020204" pitchFamily="34" charset="0"/>
                <a:ea typeface="Calibri" panose="020F0502020204030204" pitchFamily="34" charset="0"/>
                <a:cs typeface="Arial" panose="020B0604020202020204" pitchFamily="34" charset="0"/>
              </a:rPr>
              <a:t> і опоненти. </a:t>
            </a:r>
          </a:p>
          <a:p>
            <a:pPr marL="0" indent="0" algn="r">
              <a:buNone/>
            </a:pPr>
            <a:r>
              <a:rPr lang="uk-UA" sz="2800" b="1" i="1" dirty="0" err="1">
                <a:effectLst/>
                <a:latin typeface="Arial" panose="020B0604020202020204" pitchFamily="34" charset="0"/>
                <a:ea typeface="Calibri" panose="020F0502020204030204" pitchFamily="34" charset="0"/>
                <a:cs typeface="Arial" panose="020B0604020202020204" pitchFamily="34" charset="0"/>
              </a:rPr>
              <a:t>Пропонентом</a:t>
            </a:r>
            <a:r>
              <a:rPr lang="uk-UA" sz="2800" b="1" i="1" dirty="0">
                <a:effectLst/>
                <a:latin typeface="Arial" panose="020B0604020202020204" pitchFamily="34" charset="0"/>
                <a:ea typeface="Calibri" panose="020F0502020204030204" pitchFamily="34" charset="0"/>
                <a:cs typeface="Arial" panose="020B0604020202020204" pitchFamily="34" charset="0"/>
              </a:rPr>
              <a:t> називається людина (або група осіб), яка відстоює свою позицію в суперечці. </a:t>
            </a:r>
          </a:p>
          <a:p>
            <a:pPr marL="0" indent="0" algn="r">
              <a:buNone/>
            </a:pPr>
            <a:r>
              <a:rPr lang="uk-UA" sz="2800" b="1" i="1" dirty="0">
                <a:effectLst/>
                <a:latin typeface="Arial" panose="020B0604020202020204" pitchFamily="34" charset="0"/>
                <a:ea typeface="Calibri" panose="020F0502020204030204" pitchFamily="34" charset="0"/>
                <a:cs typeface="Arial" panose="020B0604020202020204" pitchFamily="34" charset="0"/>
              </a:rPr>
              <a:t>Опонентами виступають його противники, в формі критики заперечують позицію </a:t>
            </a:r>
            <a:r>
              <a:rPr lang="uk-UA" sz="2800" b="1" i="1" dirty="0" err="1">
                <a:effectLst/>
                <a:latin typeface="Arial" panose="020B0604020202020204" pitchFamily="34" charset="0"/>
                <a:ea typeface="Calibri" panose="020F0502020204030204" pitchFamily="34" charset="0"/>
                <a:cs typeface="Arial" panose="020B0604020202020204" pitchFamily="34" charset="0"/>
              </a:rPr>
              <a:t>пропонента</a:t>
            </a:r>
            <a:r>
              <a:rPr lang="uk-UA" sz="2800" b="1" i="1" dirty="0">
                <a:effectLst/>
                <a:latin typeface="Arial" panose="020B0604020202020204" pitchFamily="34" charset="0"/>
                <a:ea typeface="Calibri" panose="020F0502020204030204" pitchFamily="34" charset="0"/>
                <a:cs typeface="Arial" panose="020B0604020202020204" pitchFamily="34" charset="0"/>
              </a:rPr>
              <a:t>.</a:t>
            </a:r>
            <a:r>
              <a:rPr lang="uk-UA" sz="2800" dirty="0">
                <a:effectLst/>
                <a:latin typeface="Arial" panose="020B0604020202020204" pitchFamily="34" charset="0"/>
                <a:ea typeface="Calibri" panose="020F0502020204030204" pitchFamily="34" charset="0"/>
                <a:cs typeface="Arial" panose="020B0604020202020204" pitchFamily="34" charset="0"/>
              </a:rPr>
              <a:t> </a:t>
            </a:r>
            <a:endParaRPr lang="ru-U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55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49A97-A42D-4617-A498-295F3551176C}"/>
              </a:ext>
            </a:extLst>
          </p:cNvPr>
          <p:cNvSpPr>
            <a:spLocks noGrp="1"/>
          </p:cNvSpPr>
          <p:nvPr>
            <p:ph type="title"/>
          </p:nvPr>
        </p:nvSpPr>
        <p:spPr/>
        <p:txBody>
          <a:bodyPr/>
          <a:lstStyle/>
          <a:p>
            <a:r>
              <a:rPr lang="uk-UA" dirty="0"/>
              <a:t>Види аргументації</a:t>
            </a:r>
            <a:endParaRPr lang="ru-UA" dirty="0"/>
          </a:p>
        </p:txBody>
      </p:sp>
      <p:sp>
        <p:nvSpPr>
          <p:cNvPr id="3" name="Объект 2">
            <a:extLst>
              <a:ext uri="{FF2B5EF4-FFF2-40B4-BE49-F238E27FC236}">
                <a16:creationId xmlns:a16="http://schemas.microsoft.com/office/drawing/2014/main" id="{1BE19D8D-2702-4E19-9F18-1F1B7FBE0665}"/>
              </a:ext>
            </a:extLst>
          </p:cNvPr>
          <p:cNvSpPr>
            <a:spLocks noGrp="1"/>
          </p:cNvSpPr>
          <p:nvPr>
            <p:ph idx="1"/>
          </p:nvPr>
        </p:nvSpPr>
        <p:spPr/>
        <p:txBody>
          <a:bodyPr>
            <a:normAutofit/>
          </a:bodyPr>
          <a:lstStyle/>
          <a:p>
            <a:r>
              <a:rPr lang="uk-UA" sz="2800" dirty="0"/>
              <a:t>Фактична аргументація</a:t>
            </a:r>
          </a:p>
          <a:p>
            <a:r>
              <a:rPr lang="uk-UA" sz="2800" dirty="0"/>
              <a:t>Психологічна аргументація </a:t>
            </a:r>
          </a:p>
          <a:p>
            <a:r>
              <a:rPr lang="uk-UA" sz="2800" dirty="0"/>
              <a:t>Логічна аргументація</a:t>
            </a:r>
            <a:endParaRPr lang="ru-UA" sz="2800" dirty="0"/>
          </a:p>
        </p:txBody>
      </p:sp>
    </p:spTree>
    <p:extLst>
      <p:ext uri="{BB962C8B-B14F-4D97-AF65-F5344CB8AC3E}">
        <p14:creationId xmlns:p14="http://schemas.microsoft.com/office/powerpoint/2010/main" val="349390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C44FC6-AF40-413D-8962-D224E21CF5C9}"/>
              </a:ext>
            </a:extLst>
          </p:cNvPr>
          <p:cNvSpPr>
            <a:spLocks noGrp="1"/>
          </p:cNvSpPr>
          <p:nvPr>
            <p:ph type="title"/>
          </p:nvPr>
        </p:nvSpPr>
        <p:spPr/>
        <p:txBody>
          <a:bodyPr/>
          <a:lstStyle/>
          <a:p>
            <a:r>
              <a:rPr lang="uk-UA" dirty="0"/>
              <a:t>План</a:t>
            </a:r>
            <a:endParaRPr lang="ru-UA" dirty="0"/>
          </a:p>
        </p:txBody>
      </p:sp>
      <p:sp>
        <p:nvSpPr>
          <p:cNvPr id="3" name="Объект 2">
            <a:extLst>
              <a:ext uri="{FF2B5EF4-FFF2-40B4-BE49-F238E27FC236}">
                <a16:creationId xmlns:a16="http://schemas.microsoft.com/office/drawing/2014/main" id="{33BA50A2-50AA-41E2-B074-5AA0358A9764}"/>
              </a:ext>
            </a:extLst>
          </p:cNvPr>
          <p:cNvSpPr>
            <a:spLocks noGrp="1"/>
          </p:cNvSpPr>
          <p:nvPr>
            <p:ph idx="1"/>
          </p:nvPr>
        </p:nvSpPr>
        <p:spPr>
          <a:xfrm>
            <a:off x="683568" y="1268760"/>
            <a:ext cx="8003232" cy="4857403"/>
          </a:xfrm>
        </p:spPr>
        <p:txBody>
          <a:bodyPr/>
          <a:lstStyle/>
          <a:p>
            <a:r>
              <a:rPr lang="uk-UA" sz="2800" dirty="0"/>
              <a:t>Методологічне значення основних законів діалектики. Протиріччя - джерело розвитку наукового знання	</a:t>
            </a:r>
          </a:p>
          <a:p>
            <a:r>
              <a:rPr lang="uk-UA" sz="2800" dirty="0" err="1"/>
              <a:t>Синергетика</a:t>
            </a:r>
            <a:r>
              <a:rPr lang="uk-UA" sz="2800" dirty="0"/>
              <a:t> як метод зміни наукової парадигми	</a:t>
            </a:r>
          </a:p>
          <a:p>
            <a:r>
              <a:rPr lang="uk-UA" sz="2800" dirty="0"/>
              <a:t>Логіка наукового мислення	</a:t>
            </a:r>
          </a:p>
          <a:p>
            <a:r>
              <a:rPr lang="uk-UA" sz="2800" dirty="0"/>
              <a:t>Гносеологічні атрибути обґрунтованості знання	</a:t>
            </a:r>
          </a:p>
          <a:p>
            <a:r>
              <a:rPr lang="uk-UA" sz="2800" dirty="0" err="1"/>
              <a:t>Основни</a:t>
            </a:r>
            <a:r>
              <a:rPr lang="uk-UA" sz="2800" dirty="0"/>
              <a:t> теорії аргументації	</a:t>
            </a:r>
          </a:p>
          <a:p>
            <a:endParaRPr lang="ru-UA" dirty="0"/>
          </a:p>
        </p:txBody>
      </p:sp>
    </p:spTree>
    <p:extLst>
      <p:ext uri="{BB962C8B-B14F-4D97-AF65-F5344CB8AC3E}">
        <p14:creationId xmlns:p14="http://schemas.microsoft.com/office/powerpoint/2010/main" val="213246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F73F8C-D2CA-43DE-BDF6-FCA6781F90C5}"/>
              </a:ext>
            </a:extLst>
          </p:cNvPr>
          <p:cNvSpPr>
            <a:spLocks noGrp="1"/>
          </p:cNvSpPr>
          <p:nvPr>
            <p:ph idx="1"/>
          </p:nvPr>
        </p:nvSpPr>
        <p:spPr>
          <a:xfrm>
            <a:off x="1115617" y="548680"/>
            <a:ext cx="7418784" cy="5362542"/>
          </a:xfrm>
        </p:spPr>
        <p:txBody>
          <a:bodyPr>
            <a:normAutofit fontScale="92500"/>
          </a:bodyPr>
          <a:lstStyle/>
          <a:p>
            <a:pPr marL="0" indent="0" algn="just">
              <a:lnSpc>
                <a:spcPct val="107000"/>
              </a:lnSpc>
              <a:spcAft>
                <a:spcPts val="800"/>
              </a:spcAft>
              <a:buNone/>
            </a:pPr>
            <a:r>
              <a:rPr lang="uk-UA" sz="2800" b="1" dirty="0">
                <a:effectLst/>
                <a:latin typeface="Arial" panose="020B0604020202020204" pitchFamily="34" charset="0"/>
                <a:ea typeface="Calibri" panose="020F0502020204030204" pitchFamily="34" charset="0"/>
                <a:cs typeface="Arial" panose="020B0604020202020204" pitchFamily="34" charset="0"/>
              </a:rPr>
              <a:t>Доказ – це яв процес обґрунтування істинності тези – положення, висунутого </a:t>
            </a:r>
            <a:r>
              <a:rPr lang="uk-UA" sz="2800" b="1" dirty="0" err="1">
                <a:effectLst/>
                <a:latin typeface="Arial" panose="020B0604020202020204" pitchFamily="34" charset="0"/>
                <a:ea typeface="Calibri" panose="020F0502020204030204" pitchFamily="34" charset="0"/>
                <a:cs typeface="Arial" panose="020B0604020202020204" pitchFamily="34" charset="0"/>
              </a:rPr>
              <a:t>пропонентом</a:t>
            </a:r>
            <a:r>
              <a:rPr lang="uk-UA" sz="2800" b="1" dirty="0">
                <a:effectLst/>
                <a:latin typeface="Arial" panose="020B0604020202020204" pitchFamily="34" charset="0"/>
                <a:ea typeface="Calibri" panose="020F0502020204030204" pitchFamily="34" charset="0"/>
                <a:cs typeface="Arial" panose="020B0604020202020204" pitchFamily="34" charset="0"/>
              </a:rPr>
              <a:t>. </a:t>
            </a:r>
            <a:r>
              <a:rPr lang="uk-UA" sz="2800" dirty="0">
                <a:effectLst/>
                <a:latin typeface="Arial" panose="020B0604020202020204" pitchFamily="34" charset="0"/>
                <a:ea typeface="Calibri" panose="020F0502020204030204" pitchFamily="34" charset="0"/>
                <a:cs typeface="Arial" panose="020B0604020202020204" pitchFamily="34" charset="0"/>
              </a:rPr>
              <a:t>Доказ може бути прямим або непрямим. </a:t>
            </a:r>
            <a:endParaRPr lang="uk-UA" sz="2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2800" dirty="0">
                <a:effectLst/>
                <a:latin typeface="Arial" panose="020B0604020202020204" pitchFamily="34" charset="0"/>
                <a:ea typeface="Calibri" panose="020F0502020204030204" pitchFamily="34" charset="0"/>
                <a:cs typeface="Arial" panose="020B0604020202020204" pitchFamily="34" charset="0"/>
              </a:rPr>
              <a:t>У </a:t>
            </a:r>
            <a:r>
              <a:rPr lang="uk-UA" sz="2800" b="1" i="1" dirty="0">
                <a:effectLst/>
                <a:latin typeface="Arial" panose="020B0604020202020204" pitchFamily="34" charset="0"/>
                <a:ea typeface="Calibri" panose="020F0502020204030204" pitchFamily="34" charset="0"/>
                <a:cs typeface="Arial" panose="020B0604020202020204" pitchFamily="34" charset="0"/>
              </a:rPr>
              <a:t>прямому доказі </a:t>
            </a:r>
            <a:r>
              <a:rPr lang="uk-UA" sz="2800" i="1" dirty="0">
                <a:effectLst/>
                <a:latin typeface="Arial" panose="020B0604020202020204" pitchFamily="34" charset="0"/>
                <a:ea typeface="Calibri" panose="020F0502020204030204" pitchFamily="34" charset="0"/>
                <a:cs typeface="Arial" panose="020B0604020202020204" pitchFamily="34" charset="0"/>
              </a:rPr>
              <a:t>істинність тези виводиться безпосередньо з істинності застосовуваних аргументів</a:t>
            </a:r>
            <a:r>
              <a:rPr lang="uk-UA" sz="2800" dirty="0">
                <a:effectLst/>
                <a:latin typeface="Arial" panose="020B0604020202020204" pitchFamily="34" charset="0"/>
                <a:ea typeface="Calibri" panose="020F0502020204030204" pitchFamily="34" charset="0"/>
                <a:cs typeface="Arial" panose="020B0604020202020204" pitchFamily="34" charset="0"/>
              </a:rPr>
              <a:t>. Його елементами є теза, аргументи і демонстрація. </a:t>
            </a:r>
            <a:endParaRPr lang="ru-UA" sz="2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2800" i="1" dirty="0">
                <a:effectLst/>
                <a:latin typeface="Arial" panose="020B0604020202020204" pitchFamily="34" charset="0"/>
                <a:ea typeface="Calibri" panose="020F0502020204030204" pitchFamily="34" charset="0"/>
                <a:cs typeface="Arial" panose="020B0604020202020204" pitchFamily="34" charset="0"/>
              </a:rPr>
              <a:t>У </a:t>
            </a:r>
            <a:r>
              <a:rPr lang="uk-UA" sz="2800" b="1" i="1" dirty="0">
                <a:effectLst/>
                <a:latin typeface="Arial" panose="020B0604020202020204" pitchFamily="34" charset="0"/>
                <a:ea typeface="Calibri" panose="020F0502020204030204" pitchFamily="34" charset="0"/>
                <a:cs typeface="Arial" panose="020B0604020202020204" pitchFamily="34" charset="0"/>
              </a:rPr>
              <a:t>непрямому доказі </a:t>
            </a:r>
            <a:r>
              <a:rPr lang="uk-UA" sz="2800" i="1" dirty="0">
                <a:effectLst/>
                <a:latin typeface="Arial" panose="020B0604020202020204" pitchFamily="34" charset="0"/>
                <a:ea typeface="Calibri" panose="020F0502020204030204" pitchFamily="34" charset="0"/>
                <a:cs typeface="Arial" panose="020B0604020202020204" pitchFamily="34" charset="0"/>
              </a:rPr>
              <a:t>істинність тези встановлюється шляхом обґрунтування хибності альтернативних йому суджень</a:t>
            </a:r>
            <a:r>
              <a:rPr lang="uk-UA" sz="2800" dirty="0">
                <a:effectLst/>
                <a:latin typeface="Arial" panose="020B0604020202020204" pitchFamily="34" charset="0"/>
                <a:ea typeface="Calibri" panose="020F0502020204030204" pitchFamily="34" charset="0"/>
                <a:cs typeface="Arial" panose="020B0604020202020204" pitchFamily="34" charset="0"/>
              </a:rPr>
              <a:t>. </a:t>
            </a:r>
            <a:endParaRPr lang="ru-UA" sz="2800" dirty="0">
              <a:effectLst/>
              <a:latin typeface="Arial" panose="020B0604020202020204" pitchFamily="34" charset="0"/>
              <a:ea typeface="Calibri" panose="020F0502020204030204" pitchFamily="34" charset="0"/>
              <a:cs typeface="Arial" panose="020B0604020202020204" pitchFamily="34" charset="0"/>
            </a:endParaRPr>
          </a:p>
          <a:p>
            <a:endParaRPr lang="ru-UA" dirty="0"/>
          </a:p>
        </p:txBody>
      </p:sp>
    </p:spTree>
    <p:extLst>
      <p:ext uri="{BB962C8B-B14F-4D97-AF65-F5344CB8AC3E}">
        <p14:creationId xmlns:p14="http://schemas.microsoft.com/office/powerpoint/2010/main" val="258705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42938" y="428625"/>
            <a:ext cx="7772400" cy="1470025"/>
          </a:xfrm>
        </p:spPr>
        <p:txBody>
          <a:bodyPr>
            <a:normAutofit fontScale="90000"/>
          </a:bodyPr>
          <a:lstStyle/>
          <a:p>
            <a:r>
              <a:rPr lang="uk-UA" b="1"/>
              <a:t>Доказ як форма логічної аргументації</a:t>
            </a:r>
            <a:endParaRPr lang="ru-RU"/>
          </a:p>
        </p:txBody>
      </p:sp>
      <p:sp>
        <p:nvSpPr>
          <p:cNvPr id="3" name="Підзаголовок 2"/>
          <p:cNvSpPr>
            <a:spLocks noGrp="1"/>
          </p:cNvSpPr>
          <p:nvPr>
            <p:ph type="subTitle" idx="1"/>
          </p:nvPr>
        </p:nvSpPr>
        <p:spPr>
          <a:xfrm>
            <a:off x="928688" y="2214563"/>
            <a:ext cx="7715250" cy="3786187"/>
          </a:xfrm>
        </p:spPr>
        <p:txBody>
          <a:bodyPr>
            <a:normAutofit/>
          </a:bodyPr>
          <a:lstStyle/>
          <a:p>
            <a:pPr algn="l"/>
            <a:r>
              <a:rPr lang="uk-UA" b="1" dirty="0">
                <a:solidFill>
                  <a:schemeClr val="tx1"/>
                </a:solidFill>
              </a:rPr>
              <a:t>Структура доказу.</a:t>
            </a:r>
          </a:p>
          <a:p>
            <a:pPr algn="just">
              <a:lnSpc>
                <a:spcPct val="107000"/>
              </a:lnSpc>
              <a:spcAft>
                <a:spcPts val="800"/>
              </a:spcAft>
            </a:pPr>
            <a:r>
              <a:rPr lang="uk-U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1) теза;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2) антитеза;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3) інші види суджень, альтернативні тези;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4) аргументи;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5) демонстрація.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571500" y="274638"/>
            <a:ext cx="8115300" cy="439737"/>
          </a:xfrm>
        </p:spPr>
        <p:txBody>
          <a:bodyPr>
            <a:normAutofit fontScale="90000"/>
          </a:bodyPr>
          <a:lstStyle/>
          <a:p>
            <a:pPr algn="r"/>
            <a:r>
              <a:rPr lang="uk-UA" sz="2800" b="1"/>
              <a:t> 3. Композиційні типи доказів</a:t>
            </a:r>
            <a:endParaRPr lang="ru-RU" sz="2800" b="1"/>
          </a:p>
        </p:txBody>
      </p:sp>
      <p:sp>
        <p:nvSpPr>
          <p:cNvPr id="3" name="Місце для вмісту 2"/>
          <p:cNvSpPr>
            <a:spLocks noGrp="1"/>
          </p:cNvSpPr>
          <p:nvPr>
            <p:ph idx="1"/>
          </p:nvPr>
        </p:nvSpPr>
        <p:spPr>
          <a:xfrm>
            <a:off x="457200" y="857250"/>
            <a:ext cx="8229600" cy="5268913"/>
          </a:xfrm>
        </p:spPr>
        <p:txBody>
          <a:bodyPr rtlCol="0">
            <a:normAutofit/>
          </a:bodyPr>
          <a:lstStyle/>
          <a:p>
            <a:pPr fontAlgn="auto">
              <a:spcAft>
                <a:spcPts val="0"/>
              </a:spcAft>
              <a:buFont typeface="Arial" pitchFamily="34" charset="0"/>
              <a:buNone/>
              <a:defRPr/>
            </a:pPr>
            <a:r>
              <a:rPr lang="uk-UA" dirty="0"/>
              <a:t>    </a:t>
            </a:r>
            <a:r>
              <a:rPr lang="uk-UA" sz="2800" dirty="0">
                <a:latin typeface="Arial" panose="020B0604020202020204" pitchFamily="34" charset="0"/>
                <a:cs typeface="Arial" panose="020B0604020202020204" pitchFamily="34" charset="0"/>
              </a:rPr>
              <a:t>Компонування доказу можливе в двох протилежних напрямах, які дають дві композиційні схеми:</a:t>
            </a:r>
            <a:endParaRPr lang="ru-RU" sz="2800" dirty="0">
              <a:latin typeface="Arial" panose="020B0604020202020204" pitchFamily="34" charset="0"/>
              <a:cs typeface="Arial" panose="020B0604020202020204" pitchFamily="34" charset="0"/>
            </a:endParaRPr>
          </a:p>
          <a:p>
            <a:pPr marL="514350" indent="-514350" fontAlgn="auto">
              <a:spcAft>
                <a:spcPts val="0"/>
              </a:spcAft>
              <a:buFont typeface="Arial" pitchFamily="34" charset="0"/>
              <a:buAutoNum type="arabicPeriod"/>
              <a:defRPr/>
            </a:pPr>
            <a:r>
              <a:rPr lang="uk-UA" sz="2800" i="1" dirty="0">
                <a:latin typeface="Arial" panose="020B0604020202020204" pitchFamily="34" charset="0"/>
                <a:cs typeface="Arial" panose="020B0604020202020204" pitchFamily="34" charset="0"/>
              </a:rPr>
              <a:t>Від тези до підтвердження.</a:t>
            </a:r>
          </a:p>
          <a:p>
            <a:pPr marL="514350" indent="-514350" fontAlgn="auto">
              <a:spcAft>
                <a:spcPts val="0"/>
              </a:spcAft>
              <a:buFont typeface="Arial" pitchFamily="34" charset="0"/>
              <a:buAutoNum type="arabicPeriod"/>
              <a:defRPr/>
            </a:pPr>
            <a:r>
              <a:rPr lang="uk-UA" sz="2800" i="1" dirty="0">
                <a:latin typeface="Arial" panose="020B0604020202020204" pitchFamily="34" charset="0"/>
                <a:cs typeface="Arial" panose="020B0604020202020204" pitchFamily="34" charset="0"/>
              </a:rPr>
              <a:t>Від підтвердження до тези.</a:t>
            </a:r>
            <a:endParaRPr lang="ru-RU" sz="28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571500" y="274638"/>
            <a:ext cx="8115300" cy="439737"/>
          </a:xfrm>
        </p:spPr>
        <p:txBody>
          <a:bodyPr>
            <a:normAutofit fontScale="90000"/>
          </a:bodyPr>
          <a:lstStyle/>
          <a:p>
            <a:pPr algn="r"/>
            <a:r>
              <a:rPr lang="uk-UA" sz="2800" b="1"/>
              <a:t> 3. Композиційні типи доказів</a:t>
            </a:r>
            <a:endParaRPr lang="ru-RU" sz="2800" b="1"/>
          </a:p>
        </p:txBody>
      </p:sp>
      <p:sp>
        <p:nvSpPr>
          <p:cNvPr id="3" name="Місце для вмісту 2"/>
          <p:cNvSpPr>
            <a:spLocks noGrp="1"/>
          </p:cNvSpPr>
          <p:nvPr>
            <p:ph idx="1"/>
          </p:nvPr>
        </p:nvSpPr>
        <p:spPr>
          <a:xfrm>
            <a:off x="457200" y="857250"/>
            <a:ext cx="8229600" cy="5268913"/>
          </a:xfrm>
        </p:spPr>
        <p:txBody>
          <a:bodyPr rtlCol="0">
            <a:normAutofit/>
          </a:bodyPr>
          <a:lstStyle/>
          <a:p>
            <a:pPr fontAlgn="auto">
              <a:spcAft>
                <a:spcPts val="0"/>
              </a:spcAft>
              <a:buFont typeface="Arial" pitchFamily="34" charset="0"/>
              <a:buNone/>
              <a:defRPr/>
            </a:pPr>
            <a:r>
              <a:rPr lang="uk-UA" dirty="0"/>
              <a:t>1. </a:t>
            </a:r>
            <a:r>
              <a:rPr lang="uk-UA" i="1" dirty="0"/>
              <a:t>Від тези до підтвердження</a:t>
            </a:r>
            <a:r>
              <a:rPr lang="uk-UA" dirty="0"/>
              <a:t>, наприклад: «</a:t>
            </a:r>
            <a:r>
              <a:rPr lang="uk-UA" i="1" u="sng" dirty="0"/>
              <a:t>Погода буде гарна</a:t>
            </a:r>
            <a:r>
              <a:rPr lang="uk-UA" dirty="0"/>
              <a:t>» (теза), оскільки (причинно-наслідковий демонстрація) «</a:t>
            </a:r>
            <a:r>
              <a:rPr lang="uk-UA" i="1" dirty="0"/>
              <a:t>небо чисте</a:t>
            </a:r>
            <a:r>
              <a:rPr lang="uk-UA" dirty="0"/>
              <a:t>» (перший аргумент, який утворює підтвердження) і «</a:t>
            </a:r>
            <a:r>
              <a:rPr lang="uk-UA" i="1" dirty="0"/>
              <a:t>ластівки літають високо</a:t>
            </a:r>
            <a:r>
              <a:rPr lang="uk-UA" dirty="0"/>
              <a:t>» (другий аргумент). Таку схему побудови докази - від загальних положень до конкретних - прийнято називати </a:t>
            </a:r>
            <a:r>
              <a:rPr lang="uk-UA" b="1" dirty="0"/>
              <a:t>дедуктивною</a:t>
            </a:r>
            <a:r>
              <a:rPr lang="uk-UA" dirty="0"/>
              <a:t> [лат. </a:t>
            </a:r>
            <a:r>
              <a:rPr lang="uk-UA" dirty="0" err="1"/>
              <a:t>deduce</a:t>
            </a:r>
            <a:r>
              <a:rPr lang="uk-UA" dirty="0"/>
              <a:t>, </a:t>
            </a:r>
            <a:r>
              <a:rPr lang="uk-UA" dirty="0" err="1"/>
              <a:t>deductum</a:t>
            </a:r>
            <a:r>
              <a:rPr lang="uk-UA" dirty="0"/>
              <a:t> </a:t>
            </a:r>
            <a:r>
              <a:rPr lang="uk-UA" dirty="0" err="1"/>
              <a:t>'зводити</a:t>
            </a:r>
            <a:r>
              <a:rPr lang="uk-UA" dirty="0"/>
              <a:t> вниз, </a:t>
            </a:r>
            <a:r>
              <a:rPr lang="uk-UA" dirty="0" err="1"/>
              <a:t>спускати'</a:t>
            </a:r>
            <a:r>
              <a:rPr lang="uk-UA" dirty="0"/>
              <a:t>; </a:t>
            </a:r>
            <a:r>
              <a:rPr lang="uk-UA" dirty="0" err="1"/>
              <a:t>deductio</a:t>
            </a:r>
            <a:r>
              <a:rPr lang="uk-UA" dirty="0"/>
              <a:t> </a:t>
            </a:r>
            <a:r>
              <a:rPr lang="uk-UA" dirty="0" err="1"/>
              <a:t>'підставу</a:t>
            </a:r>
            <a:r>
              <a:rPr lang="uk-UA" dirty="0"/>
              <a:t>, доказ].</a:t>
            </a:r>
            <a:endParaRPr lang="ru-RU" dirty="0"/>
          </a:p>
          <a:p>
            <a:pPr fontAlgn="auto">
              <a:spcAft>
                <a:spcPts val="0"/>
              </a:spcAft>
              <a:buFont typeface="Arial" pitchFamily="34" charset="0"/>
              <a:buNone/>
              <a:defRPr/>
            </a:pPr>
            <a:r>
              <a:rPr lang="uk-UA" dirty="0"/>
              <a:t>2. </a:t>
            </a:r>
            <a:r>
              <a:rPr lang="uk-UA" i="1" dirty="0"/>
              <a:t>Від підтвердження до тези</a:t>
            </a:r>
            <a:r>
              <a:rPr lang="uk-UA" dirty="0"/>
              <a:t>: «</a:t>
            </a:r>
            <a:r>
              <a:rPr lang="uk-UA" i="1" dirty="0"/>
              <a:t>Небо чисте, ластівки літають високо</a:t>
            </a:r>
            <a:r>
              <a:rPr lang="uk-UA" dirty="0"/>
              <a:t>» (аргументи); отже, «</a:t>
            </a:r>
            <a:r>
              <a:rPr lang="uk-UA" i="1" dirty="0"/>
              <a:t>погода буде хороша</a:t>
            </a:r>
            <a:r>
              <a:rPr lang="uk-UA" dirty="0"/>
              <a:t>» (теза). В цьому випадку аргументи іменуються посиланнями, а теза - висновком, наслідком. Така схема побудови доказу - в напрямку від окремих положень до загального іменується </a:t>
            </a:r>
            <a:r>
              <a:rPr lang="uk-UA" b="1" dirty="0"/>
              <a:t>індуктивної</a:t>
            </a:r>
            <a:r>
              <a:rPr lang="uk-UA" dirty="0"/>
              <a:t> [лат. 'виведення'].</a:t>
            </a:r>
          </a:p>
          <a:p>
            <a:pPr fontAlgn="auto">
              <a:spcAft>
                <a:spcPts val="0"/>
              </a:spcAft>
              <a:buFont typeface="Arial" pitchFamily="34" charset="0"/>
              <a:buNone/>
              <a:defRPr/>
            </a:pPr>
            <a:r>
              <a:rPr lang="uk-UA" b="1" dirty="0"/>
              <a:t>    Індуктивний спосіб аргументації</a:t>
            </a:r>
            <a:r>
              <a:rPr lang="uk-UA" dirty="0"/>
              <a:t> часто використовується з дидактичною метою, оскільки робить виклад цікавішим і розвиває у читача (слухача) навички евристичного мислення.</a:t>
            </a: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571500" y="274638"/>
            <a:ext cx="8115300" cy="439737"/>
          </a:xfrm>
        </p:spPr>
        <p:txBody>
          <a:bodyPr>
            <a:normAutofit fontScale="90000"/>
          </a:bodyPr>
          <a:lstStyle/>
          <a:p>
            <a:pPr algn="r"/>
            <a:r>
              <a:rPr lang="uk-UA" sz="2800" b="1" dirty="0"/>
              <a:t>  Композиційні типи доказів</a:t>
            </a:r>
            <a:endParaRPr lang="ru-RU" sz="2800" b="1" dirty="0"/>
          </a:p>
        </p:txBody>
      </p:sp>
      <p:sp>
        <p:nvSpPr>
          <p:cNvPr id="24578" name="Місце для вмісту 2"/>
          <p:cNvSpPr>
            <a:spLocks noGrp="1"/>
          </p:cNvSpPr>
          <p:nvPr>
            <p:ph idx="1"/>
          </p:nvPr>
        </p:nvSpPr>
        <p:spPr>
          <a:xfrm>
            <a:off x="457200" y="857250"/>
            <a:ext cx="8229600" cy="5268913"/>
          </a:xfrm>
        </p:spPr>
        <p:txBody>
          <a:bodyPr/>
          <a:lstStyle/>
          <a:p>
            <a:pPr>
              <a:buFont typeface="Arial" charset="0"/>
              <a:buNone/>
            </a:pPr>
            <a:r>
              <a:rPr lang="uk-UA" dirty="0"/>
              <a:t>    </a:t>
            </a:r>
            <a:r>
              <a:rPr lang="uk-UA" sz="2800" dirty="0">
                <a:latin typeface="Arial" panose="020B0604020202020204" pitchFamily="34" charset="0"/>
                <a:cs typeface="Arial" panose="020B0604020202020204" pitchFamily="34" charset="0"/>
              </a:rPr>
              <a:t>Різновидом індукції вважається </a:t>
            </a:r>
            <a:r>
              <a:rPr lang="uk-UA" sz="2800" b="1" u="sng" dirty="0">
                <a:latin typeface="Arial" panose="020B0604020202020204" pitchFamily="34" charset="0"/>
                <a:cs typeface="Arial" panose="020B0604020202020204" pitchFamily="34" charset="0"/>
              </a:rPr>
              <a:t>абдукція</a:t>
            </a:r>
            <a:r>
              <a:rPr lang="uk-UA" sz="2800" dirty="0">
                <a:latin typeface="Arial" panose="020B0604020202020204" pitchFamily="34" charset="0"/>
                <a:cs typeface="Arial" panose="020B0604020202020204" pitchFamily="34" charset="0"/>
              </a:rPr>
              <a:t> [лат. </a:t>
            </a:r>
            <a:r>
              <a:rPr lang="uk-UA" sz="2800" dirty="0" err="1">
                <a:latin typeface="Arial" panose="020B0604020202020204" pitchFamily="34" charset="0"/>
                <a:cs typeface="Arial" panose="020B0604020202020204" pitchFamily="34" charset="0"/>
              </a:rPr>
              <a:t>abductio</a:t>
            </a:r>
            <a:r>
              <a:rPr lang="uk-UA" sz="2800" dirty="0">
                <a:latin typeface="Arial" panose="020B0604020202020204" pitchFamily="34" charset="0"/>
                <a:cs typeface="Arial" panose="020B0604020202020204" pitchFamily="34" charset="0"/>
              </a:rPr>
              <a:t> 'відведення'], що являє собою рух думки від фактів до гіпотези. </a:t>
            </a:r>
          </a:p>
          <a:p>
            <a:pPr>
              <a:buFont typeface="Arial" charset="0"/>
              <a:buNone/>
            </a:pPr>
            <a:r>
              <a:rPr lang="uk-UA" sz="2800" i="1" dirty="0">
                <a:latin typeface="Arial" panose="020B0604020202020204" pitchFamily="34" charset="0"/>
                <a:cs typeface="Arial" panose="020B0604020202020204" pitchFamily="34" charset="0"/>
              </a:rPr>
              <a:t>    Класичний приклад абдукції : гіпотеза німецького астронома Йоганна Кеплера (1571-1630) про еліптичну форму орбіти планет, побудовану на узагальненні його багаторічних спостережень за позиціями, які вони займали в різний час доби щодо Сонця </a:t>
            </a:r>
            <a:endParaRPr lang="ru-RU" sz="2800" dirty="0">
              <a:latin typeface="Arial" panose="020B0604020202020204" pitchFamily="34" charset="0"/>
              <a:cs typeface="Arial" panose="020B0604020202020204" pitchFamily="34" charset="0"/>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571500" y="274638"/>
            <a:ext cx="8115300" cy="439737"/>
          </a:xfrm>
        </p:spPr>
        <p:txBody>
          <a:bodyPr>
            <a:normAutofit fontScale="90000"/>
          </a:bodyPr>
          <a:lstStyle/>
          <a:p>
            <a:pPr algn="r"/>
            <a:r>
              <a:rPr lang="uk-UA" sz="2800" b="1"/>
              <a:t> 3. Композиційні типи доказів</a:t>
            </a:r>
            <a:endParaRPr lang="ru-RU" sz="2800" b="1"/>
          </a:p>
        </p:txBody>
      </p:sp>
      <p:sp>
        <p:nvSpPr>
          <p:cNvPr id="3" name="Місце для вмісту 2"/>
          <p:cNvSpPr>
            <a:spLocks noGrp="1"/>
          </p:cNvSpPr>
          <p:nvPr>
            <p:ph idx="1"/>
          </p:nvPr>
        </p:nvSpPr>
        <p:spPr>
          <a:xfrm>
            <a:off x="214313" y="857250"/>
            <a:ext cx="8715375" cy="5786438"/>
          </a:xfrm>
        </p:spPr>
        <p:txBody>
          <a:bodyPr rtlCol="0">
            <a:normAutofit/>
          </a:bodyPr>
          <a:lstStyle/>
          <a:p>
            <a:pPr algn="r" fontAlgn="auto">
              <a:spcAft>
                <a:spcPts val="0"/>
              </a:spcAft>
              <a:buFont typeface="Arial" pitchFamily="34" charset="0"/>
              <a:buNone/>
              <a:defRPr/>
            </a:pPr>
            <a:r>
              <a:rPr lang="uk-UA" sz="2800" dirty="0"/>
              <a:t>     </a:t>
            </a:r>
            <a:r>
              <a:rPr lang="uk-UA" sz="2800" u="sng" dirty="0"/>
              <a:t>Індуктивний спосіб домінує у популярному</a:t>
            </a:r>
            <a:r>
              <a:rPr lang="uk-UA" sz="2800" dirty="0"/>
              <a:t> викладі, </a:t>
            </a:r>
            <a:r>
              <a:rPr lang="uk-UA" sz="2800" u="sng" dirty="0"/>
              <a:t>дедуктивний - в науці.</a:t>
            </a:r>
            <a:r>
              <a:rPr lang="uk-UA" sz="2800" dirty="0"/>
              <a:t> Дедуктивний або індуктивний стиль пояснення обирають також  ​​залежно від складу слухачів. Підготовлена ​​і доброзичлива аудиторія дає можливість оратору відразу приступити до головної  тези в його промові й потім, використовуючи дедуктивний метод, просуватися від загального до конкретного. Якщо ж перед оратором стоїть завдання завоювати довіру слухачів, подолати атмосферу упередження, він вдається до індуктивному методу .</a:t>
            </a:r>
            <a:endParaRPr lang="ru-RU" sz="2800" dirty="0"/>
          </a:p>
          <a:p>
            <a:pPr fontAlgn="auto">
              <a:spcAft>
                <a:spcPts val="0"/>
              </a:spcAft>
              <a:buFont typeface="Arial" pitchFamily="34" charset="0"/>
              <a:buChar char="•"/>
              <a:defRPr/>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571500" y="274638"/>
            <a:ext cx="8115300" cy="439737"/>
          </a:xfrm>
        </p:spPr>
        <p:txBody>
          <a:bodyPr>
            <a:normAutofit fontScale="90000"/>
          </a:bodyPr>
          <a:lstStyle/>
          <a:p>
            <a:pPr algn="r"/>
            <a:r>
              <a:rPr lang="uk-UA" sz="2800" b="1" dirty="0"/>
              <a:t> Прийоми доказування </a:t>
            </a:r>
            <a:endParaRPr lang="ru-RU" sz="2800" b="1" dirty="0"/>
          </a:p>
        </p:txBody>
      </p:sp>
      <p:sp>
        <p:nvSpPr>
          <p:cNvPr id="26626" name="Місце для вмісту 2"/>
          <p:cNvSpPr>
            <a:spLocks noGrp="1"/>
          </p:cNvSpPr>
          <p:nvPr>
            <p:ph idx="1"/>
          </p:nvPr>
        </p:nvSpPr>
        <p:spPr>
          <a:xfrm>
            <a:off x="457200" y="857250"/>
            <a:ext cx="8229600" cy="5268913"/>
          </a:xfrm>
        </p:spPr>
        <p:txBody>
          <a:bodyPr/>
          <a:lstStyle/>
          <a:p>
            <a:r>
              <a:rPr lang="uk-UA" dirty="0"/>
              <a:t>Доказ спирається або на факти, або на аксіоми. Відповідно, прийомами докази є апеляція до фактів і апеляція до аксіом. Розглянемо ці два прийому і деякі їх технічні різновиди.</a:t>
            </a:r>
          </a:p>
          <a:p>
            <a:pPr algn="ctr">
              <a:lnSpc>
                <a:spcPct val="80000"/>
              </a:lnSpc>
              <a:buFont typeface="Arial" charset="0"/>
              <a:buNone/>
            </a:pPr>
            <a:endParaRPr lang="uk-UA" sz="1800" b="1" i="1" dirty="0"/>
          </a:p>
          <a:p>
            <a:pPr algn="ctr">
              <a:lnSpc>
                <a:spcPct val="80000"/>
              </a:lnSpc>
              <a:buFont typeface="Arial" charset="0"/>
              <a:buNone/>
            </a:pPr>
            <a:r>
              <a:rPr lang="uk-UA" sz="1800" b="1" i="1" dirty="0"/>
              <a:t>Опора на факти</a:t>
            </a:r>
            <a:endParaRPr lang="ru-RU" sz="1800" dirty="0"/>
          </a:p>
          <a:p>
            <a:pPr>
              <a:lnSpc>
                <a:spcPct val="80000"/>
              </a:lnSpc>
              <a:buFont typeface="Arial" charset="0"/>
              <a:buNone/>
            </a:pPr>
            <a:r>
              <a:rPr lang="uk-UA" sz="1800" dirty="0"/>
              <a:t>Факти - це дані, реальність яких підтверджена:</a:t>
            </a:r>
            <a:endParaRPr lang="ru-RU" sz="1800" dirty="0"/>
          </a:p>
          <a:p>
            <a:pPr>
              <a:lnSpc>
                <a:spcPct val="80000"/>
              </a:lnSpc>
              <a:buFont typeface="Arial" charset="0"/>
              <a:buNone/>
            </a:pPr>
            <a:r>
              <a:rPr lang="uk-UA" sz="1800" dirty="0"/>
              <a:t>1. Фотографіями, відеозйомкою, відповідним дослідженням, наприклад таким висновком експертизи: «Відбитки пальців належать Іванову».</a:t>
            </a:r>
            <a:endParaRPr lang="ru-RU" sz="1800" dirty="0"/>
          </a:p>
          <a:p>
            <a:pPr>
              <a:lnSpc>
                <a:spcPct val="80000"/>
              </a:lnSpc>
              <a:buFont typeface="Arial" charset="0"/>
              <a:buNone/>
            </a:pPr>
            <a:r>
              <a:rPr lang="uk-UA" sz="1800" dirty="0"/>
              <a:t>2. Свідченнями незалежних свідків [</a:t>
            </a:r>
            <a:r>
              <a:rPr lang="uk-UA" sz="1800" dirty="0" err="1"/>
              <a:t>англ</a:t>
            </a:r>
            <a:r>
              <a:rPr lang="uk-UA" sz="1800" dirty="0"/>
              <a:t>. </a:t>
            </a:r>
            <a:r>
              <a:rPr lang="uk-UA" sz="1800" dirty="0" err="1"/>
              <a:t>neutral</a:t>
            </a:r>
            <a:r>
              <a:rPr lang="uk-UA" sz="1800" dirty="0"/>
              <a:t> </a:t>
            </a:r>
            <a:r>
              <a:rPr lang="uk-UA" sz="1800" dirty="0" err="1"/>
              <a:t>witnesses</a:t>
            </a:r>
            <a:r>
              <a:rPr lang="uk-UA" sz="1800" dirty="0"/>
              <a:t>] - неупереджених і незацікавлених, тобто об'єктивно налаштованих третіх осіб (в римському праві свідок, що заслуговує на довіру, іменувався </a:t>
            </a:r>
            <a:r>
              <a:rPr lang="uk-UA" sz="1800" dirty="0" err="1"/>
              <a:t>classicus</a:t>
            </a:r>
            <a:r>
              <a:rPr lang="uk-UA" sz="1800" dirty="0"/>
              <a:t> </a:t>
            </a:r>
            <a:r>
              <a:rPr lang="uk-UA" sz="1800" dirty="0" err="1"/>
              <a:t>testis</a:t>
            </a:r>
            <a:r>
              <a:rPr lang="uk-UA" sz="1800" dirty="0"/>
              <a:t>). Апеляція до таких свідків іменується </a:t>
            </a:r>
            <a:r>
              <a:rPr lang="uk-UA" sz="1800" u="sng" dirty="0"/>
              <a:t>аргументом до свідчення</a:t>
            </a:r>
            <a:r>
              <a:rPr lang="uk-UA" sz="1800" dirty="0"/>
              <a:t>.</a:t>
            </a:r>
            <a:endParaRPr lang="ru-RU" sz="1800" dirty="0"/>
          </a:p>
          <a:p>
            <a:pPr>
              <a:lnSpc>
                <a:spcPct val="80000"/>
              </a:lnSpc>
              <a:buFont typeface="Arial" charset="0"/>
              <a:buNone/>
            </a:pPr>
            <a:r>
              <a:rPr lang="uk-UA" sz="1800" dirty="0"/>
              <a:t>3. До числа фактів належать речові докази. У римському праві такі докази іменувалися </a:t>
            </a:r>
            <a:r>
              <a:rPr lang="uk-UA" sz="1800" dirty="0" err="1"/>
              <a:t>testes</a:t>
            </a:r>
            <a:r>
              <a:rPr lang="uk-UA" sz="1800" dirty="0"/>
              <a:t> </a:t>
            </a:r>
            <a:r>
              <a:rPr lang="uk-UA" sz="1800" dirty="0" err="1"/>
              <a:t>mute</a:t>
            </a:r>
            <a:r>
              <a:rPr lang="uk-UA" sz="1800" dirty="0"/>
              <a:t>, букв, 'німі свідки'.</a:t>
            </a:r>
            <a:endParaRPr lang="ru-RU" sz="1800" dirty="0"/>
          </a:p>
          <a:p>
            <a:endParaRPr lang="ru-RU"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571500" y="274638"/>
            <a:ext cx="8115300" cy="439737"/>
          </a:xfrm>
        </p:spPr>
        <p:txBody>
          <a:bodyPr>
            <a:normAutofit fontScale="90000"/>
          </a:bodyPr>
          <a:lstStyle/>
          <a:p>
            <a:pPr algn="r"/>
            <a:r>
              <a:rPr lang="uk-UA" sz="2800" b="1" dirty="0"/>
              <a:t> Прийоми доказування </a:t>
            </a:r>
            <a:endParaRPr lang="ru-RU" sz="2800" b="1" dirty="0"/>
          </a:p>
        </p:txBody>
      </p:sp>
      <p:sp>
        <p:nvSpPr>
          <p:cNvPr id="3" name="Місце для вмісту 2"/>
          <p:cNvSpPr>
            <a:spLocks noGrp="1"/>
          </p:cNvSpPr>
          <p:nvPr>
            <p:ph idx="1"/>
          </p:nvPr>
        </p:nvSpPr>
        <p:spPr>
          <a:xfrm>
            <a:off x="457200" y="857250"/>
            <a:ext cx="8229600" cy="5268913"/>
          </a:xfrm>
        </p:spPr>
        <p:txBody>
          <a:bodyPr rtlCol="0">
            <a:normAutofit/>
          </a:bodyPr>
          <a:lstStyle/>
          <a:p>
            <a:pPr algn="r" fontAlgn="auto">
              <a:spcAft>
                <a:spcPts val="0"/>
              </a:spcAft>
              <a:buFont typeface="Arial" pitchFamily="34" charset="0"/>
              <a:buChar char="•"/>
              <a:defRPr/>
            </a:pPr>
            <a:r>
              <a:rPr lang="uk-UA" sz="2400" dirty="0"/>
              <a:t>Аргументація, не заснована на фактах, іменується апріорною [лат. </a:t>
            </a:r>
            <a:r>
              <a:rPr lang="uk-UA" sz="2400" b="1" i="1" u="sng" dirty="0"/>
              <a:t>a </a:t>
            </a:r>
            <a:r>
              <a:rPr lang="uk-UA" sz="2400" b="1" i="1" u="sng" dirty="0" err="1"/>
              <a:t>priori</a:t>
            </a:r>
            <a:r>
              <a:rPr lang="uk-UA" sz="2400" b="1" i="1" dirty="0"/>
              <a:t>  </a:t>
            </a:r>
            <a:r>
              <a:rPr lang="uk-UA" sz="2400" dirty="0" err="1"/>
              <a:t>'до</a:t>
            </a:r>
            <a:r>
              <a:rPr lang="uk-UA" sz="2400" dirty="0"/>
              <a:t> </a:t>
            </a:r>
            <a:r>
              <a:rPr lang="uk-UA" sz="2400" dirty="0" err="1"/>
              <a:t>досвіду'</a:t>
            </a:r>
            <a:r>
              <a:rPr lang="uk-UA" sz="2400" dirty="0"/>
              <a:t>], її нерідко називають бездоказовою. Приклад апріорного твердження: «</a:t>
            </a:r>
            <a:r>
              <a:rPr lang="uk-UA" sz="2400" i="1" dirty="0"/>
              <a:t>Дисертація не може бути рекомендована до захисту, оскільки її концепція позбавлена ​​логіки</a:t>
            </a:r>
            <a:r>
              <a:rPr lang="uk-UA" sz="2400" dirty="0"/>
              <a:t>». Твердження про те, що та чи інша концепція позбавлена ​​логіки, потребує доказу. Обґрунтоване звинувачення в апріорізмі, тобто у відсутності </a:t>
            </a:r>
            <a:r>
              <a:rPr lang="uk-UA" sz="2400" dirty="0" err="1"/>
              <a:t>фактуальної</a:t>
            </a:r>
            <a:r>
              <a:rPr lang="uk-UA" sz="2400" dirty="0"/>
              <a:t> бази, здатне зруйнувати будь-яку теорію, будь-яку концепцію.</a:t>
            </a:r>
            <a:endParaRPr lang="ru-RU" sz="2400" dirty="0"/>
          </a:p>
          <a:p>
            <a:pPr fontAlgn="auto">
              <a:spcAft>
                <a:spcPts val="0"/>
              </a:spcAft>
              <a:buFont typeface="Arial" pitchFamily="34" charset="0"/>
              <a:buChar char="•"/>
              <a:defRPr/>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571500" y="274638"/>
            <a:ext cx="8115300" cy="439737"/>
          </a:xfrm>
        </p:spPr>
        <p:txBody>
          <a:bodyPr>
            <a:normAutofit fontScale="90000"/>
          </a:bodyPr>
          <a:lstStyle/>
          <a:p>
            <a:pPr algn="r"/>
            <a:r>
              <a:rPr lang="uk-UA" sz="2800" b="1" dirty="0"/>
              <a:t> ПРИЙОМИ ДОКАЗУВАННЯ </a:t>
            </a:r>
            <a:endParaRPr lang="ru-RU" sz="2800" b="1" dirty="0"/>
          </a:p>
        </p:txBody>
      </p:sp>
      <p:sp>
        <p:nvSpPr>
          <p:cNvPr id="3" name="Місце для вмісту 2"/>
          <p:cNvSpPr>
            <a:spLocks noGrp="1"/>
          </p:cNvSpPr>
          <p:nvPr>
            <p:ph idx="1"/>
          </p:nvPr>
        </p:nvSpPr>
        <p:spPr>
          <a:xfrm>
            <a:off x="457200" y="857250"/>
            <a:ext cx="8229600" cy="5268913"/>
          </a:xfrm>
        </p:spPr>
        <p:txBody>
          <a:bodyPr rtlCol="0">
            <a:normAutofit/>
          </a:bodyPr>
          <a:lstStyle/>
          <a:p>
            <a:pPr algn="ctr" fontAlgn="auto">
              <a:spcAft>
                <a:spcPts val="0"/>
              </a:spcAft>
              <a:buFont typeface="Arial" pitchFamily="34" charset="0"/>
              <a:buNone/>
              <a:defRPr/>
            </a:pPr>
            <a:r>
              <a:rPr lang="ru-RU" sz="2400" b="1" i="1" dirty="0">
                <a:latin typeface="Arial" panose="020B0604020202020204" pitchFamily="34" charset="0"/>
                <a:cs typeface="Arial" panose="020B0604020202020204" pitchFamily="34" charset="0"/>
              </a:rPr>
              <a:t>Опора на </a:t>
            </a:r>
            <a:r>
              <a:rPr lang="ru-RU" sz="2400" b="1" i="1" dirty="0" err="1">
                <a:latin typeface="Arial" panose="020B0604020202020204" pitchFamily="34" charset="0"/>
                <a:cs typeface="Arial" panose="020B0604020202020204" pitchFamily="34" charset="0"/>
              </a:rPr>
              <a:t>акс</a:t>
            </a:r>
            <a:r>
              <a:rPr lang="uk-UA" sz="2400" b="1" i="1" dirty="0">
                <a:latin typeface="Arial" panose="020B0604020202020204" pitchFamily="34" charset="0"/>
                <a:cs typeface="Arial" panose="020B0604020202020204" pitchFamily="34" charset="0"/>
              </a:rPr>
              <a:t>і</a:t>
            </a:r>
            <a:r>
              <a:rPr lang="ru-RU" sz="2400" b="1" i="1" dirty="0" err="1">
                <a:latin typeface="Arial" panose="020B0604020202020204" pitchFamily="34" charset="0"/>
                <a:cs typeface="Arial" panose="020B0604020202020204" pitchFamily="34" charset="0"/>
              </a:rPr>
              <a:t>ом</a:t>
            </a:r>
            <a:r>
              <a:rPr lang="uk-UA" sz="2400" b="1" i="1" dirty="0">
                <a:latin typeface="Arial" panose="020B0604020202020204" pitchFamily="34" charset="0"/>
                <a:cs typeface="Arial" panose="020B0604020202020204" pitchFamily="34" charset="0"/>
              </a:rPr>
              <a:t>и</a:t>
            </a:r>
            <a:endParaRPr lang="ru-RU" sz="2400" dirty="0">
              <a:latin typeface="Arial" panose="020B0604020202020204" pitchFamily="34" charset="0"/>
              <a:cs typeface="Arial" panose="020B0604020202020204" pitchFamily="34" charset="0"/>
            </a:endParaRPr>
          </a:p>
          <a:p>
            <a:pPr fontAlgn="auto">
              <a:spcAft>
                <a:spcPts val="0"/>
              </a:spcAft>
              <a:buFont typeface="Arial" pitchFamily="34" charset="0"/>
              <a:buNone/>
              <a:defRPr/>
            </a:pPr>
            <a:r>
              <a:rPr lang="uk-UA" sz="2400" dirty="0">
                <a:latin typeface="Arial" panose="020B0604020202020204" pitchFamily="34" charset="0"/>
                <a:cs typeface="Arial" panose="020B0604020202020204" pitchFamily="34" charset="0"/>
              </a:rPr>
              <a:t>    Аксіома - постулат, який зазвичай ділять на два класи:</a:t>
            </a:r>
            <a:endParaRPr lang="ru-RU" sz="2400" dirty="0">
              <a:latin typeface="Arial" panose="020B0604020202020204" pitchFamily="34" charset="0"/>
              <a:cs typeface="Arial" panose="020B0604020202020204" pitchFamily="34" charset="0"/>
            </a:endParaRPr>
          </a:p>
          <a:p>
            <a:pPr fontAlgn="auto">
              <a:spcAft>
                <a:spcPts val="0"/>
              </a:spcAft>
              <a:buFont typeface="Arial" pitchFamily="34" charset="0"/>
              <a:buNone/>
              <a:defRPr/>
            </a:pPr>
            <a:r>
              <a:rPr lang="uk-UA" sz="2400" dirty="0">
                <a:latin typeface="Arial" panose="020B0604020202020204" pitchFamily="34" charset="0"/>
                <a:cs typeface="Arial" panose="020B0604020202020204" pitchFamily="34" charset="0"/>
              </a:rPr>
              <a:t>1. Загальновідомі істини - твердження, які не потребують ні перевірки, ні підтвердження, зокрема, так звані загальновідомі факти, наприклад: </a:t>
            </a:r>
            <a:r>
              <a:rPr lang="uk-UA" sz="2400" i="1" dirty="0">
                <a:latin typeface="Arial" panose="020B0604020202020204" pitchFamily="34" charset="0"/>
                <a:cs typeface="Arial" panose="020B0604020202020204" pitchFamily="34" charset="0"/>
              </a:rPr>
              <a:t>«Кит відноситься до ссавців». «Кавун - це ягода», «Риба не є ссавцем»</a:t>
            </a:r>
            <a:r>
              <a:rPr lang="uk-UA"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a:p>
            <a:pPr fontAlgn="auto">
              <a:spcAft>
                <a:spcPts val="0"/>
              </a:spcAft>
              <a:buFont typeface="Arial" pitchFamily="34" charset="0"/>
              <a:buNone/>
              <a:defRPr/>
            </a:pPr>
            <a:r>
              <a:rPr lang="uk-UA" sz="2400" dirty="0">
                <a:latin typeface="Arial" panose="020B0604020202020204" pitchFamily="34" charset="0"/>
                <a:cs typeface="Arial" panose="020B0604020202020204" pitchFamily="34" charset="0"/>
              </a:rPr>
              <a:t>2. Загальновизнані цінності суспільства - моральні аксіоми (неписані, або «загальні закони»), за якими нерідко стоять кодифіковані, тобто писані закони цього суспільства.</a:t>
            </a:r>
            <a:endParaRPr lang="ru-RU" sz="2400" dirty="0">
              <a:latin typeface="Arial" panose="020B0604020202020204" pitchFamily="34" charset="0"/>
              <a:cs typeface="Arial" panose="020B0604020202020204" pitchFamily="34" charset="0"/>
            </a:endParaRPr>
          </a:p>
          <a:p>
            <a:pPr fontAlgn="auto">
              <a:spcAft>
                <a:spcPts val="0"/>
              </a:spcAft>
              <a:buFont typeface="Arial" pitchFamily="34" charset="0"/>
              <a:buChar char="•"/>
              <a:defRPr/>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571500" y="274638"/>
            <a:ext cx="8115300" cy="439737"/>
          </a:xfrm>
        </p:spPr>
        <p:txBody>
          <a:bodyPr>
            <a:normAutofit fontScale="90000"/>
          </a:bodyPr>
          <a:lstStyle/>
          <a:p>
            <a:pPr algn="r"/>
            <a:r>
              <a:rPr lang="uk-UA" sz="2800" b="1"/>
              <a:t>5. Доказ і спростування</a:t>
            </a:r>
            <a:endParaRPr lang="ru-RU" sz="2800"/>
          </a:p>
        </p:txBody>
      </p:sp>
      <p:sp>
        <p:nvSpPr>
          <p:cNvPr id="3" name="Місце для вмісту 2"/>
          <p:cNvSpPr>
            <a:spLocks noGrp="1"/>
          </p:cNvSpPr>
          <p:nvPr>
            <p:ph idx="1"/>
          </p:nvPr>
        </p:nvSpPr>
        <p:spPr>
          <a:xfrm>
            <a:off x="214313" y="857250"/>
            <a:ext cx="8643937" cy="5786438"/>
          </a:xfrm>
        </p:spPr>
        <p:txBody>
          <a:bodyPr rtlCol="0">
            <a:noAutofit/>
          </a:bodyPr>
          <a:lstStyle/>
          <a:p>
            <a:pPr fontAlgn="auto">
              <a:spcAft>
                <a:spcPts val="0"/>
              </a:spcAft>
              <a:buFont typeface="Arial" pitchFamily="34" charset="0"/>
              <a:buChar char="•"/>
              <a:defRPr/>
            </a:pPr>
            <a:r>
              <a:rPr lang="uk-UA" sz="2400" dirty="0">
                <a:latin typeface="Arial" panose="020B0604020202020204" pitchFamily="34" charset="0"/>
                <a:cs typeface="Arial" panose="020B0604020202020204" pitchFamily="34" charset="0"/>
              </a:rPr>
              <a:t>Доказ, за ​​допомогою якого з'ясовується помилковість тези, в логіці прийнято називати </a:t>
            </a:r>
            <a:r>
              <a:rPr lang="uk-UA" sz="2400" b="1" dirty="0">
                <a:latin typeface="Arial" panose="020B0604020202020204" pitchFamily="34" charset="0"/>
                <a:cs typeface="Arial" panose="020B0604020202020204" pitchFamily="34" charset="0"/>
              </a:rPr>
              <a:t>спростуванням</a:t>
            </a:r>
            <a:r>
              <a:rPr lang="uk-UA" sz="2400" dirty="0">
                <a:latin typeface="Arial" panose="020B0604020202020204" pitchFamily="34" charset="0"/>
                <a:cs typeface="Arial" panose="020B0604020202020204" pitchFamily="34" charset="0"/>
              </a:rPr>
              <a:t> [лат. </a:t>
            </a:r>
            <a:r>
              <a:rPr lang="uk-UA" sz="2400" dirty="0" err="1">
                <a:latin typeface="Arial" panose="020B0604020202020204" pitchFamily="34" charset="0"/>
                <a:cs typeface="Arial" panose="020B0604020202020204" pitchFamily="34" charset="0"/>
              </a:rPr>
              <a:t>refutation</a:t>
            </a:r>
            <a:r>
              <a:rPr lang="uk-UA" sz="2400" dirty="0">
                <a:latin typeface="Arial" panose="020B0604020202020204" pitchFamily="34" charset="0"/>
                <a:cs typeface="Arial" panose="020B0604020202020204" pitchFamily="34" charset="0"/>
              </a:rPr>
              <a:t> або деструктивною аргументацією, напр.: «</a:t>
            </a:r>
            <a:r>
              <a:rPr lang="uk-UA" sz="2400" i="1" dirty="0">
                <a:latin typeface="Arial" panose="020B0604020202020204" pitchFamily="34" charset="0"/>
                <a:cs typeface="Arial" panose="020B0604020202020204" pitchFamily="34" charset="0"/>
              </a:rPr>
              <a:t>Акула - це риба. Отже, акула не є ссавцем</a:t>
            </a:r>
            <a:r>
              <a:rPr lang="uk-UA" sz="2400" dirty="0">
                <a:latin typeface="Arial" panose="020B0604020202020204" pitchFamily="34" charset="0"/>
                <a:cs typeface="Arial" panose="020B0604020202020204" pitchFamily="34" charset="0"/>
              </a:rPr>
              <a:t>». Прийоми, тактики і схеми спростування іноді виділяють як предмет вивчення так званої </a:t>
            </a:r>
            <a:r>
              <a:rPr lang="uk-UA" sz="2400" b="1" i="1" dirty="0">
                <a:latin typeface="Arial" panose="020B0604020202020204" pitchFamily="34" charset="0"/>
                <a:cs typeface="Arial" panose="020B0604020202020204" pitchFamily="34" charset="0"/>
              </a:rPr>
              <a:t>скептичною риторики </a:t>
            </a:r>
            <a:r>
              <a:rPr lang="uk-UA" sz="2400" dirty="0">
                <a:latin typeface="Arial" panose="020B0604020202020204" pitchFamily="34" charset="0"/>
                <a:cs typeface="Arial" panose="020B0604020202020204" pitchFamily="34" charset="0"/>
              </a:rPr>
              <a:t>[</a:t>
            </a:r>
            <a:r>
              <a:rPr lang="uk-UA" sz="2400" dirty="0" err="1">
                <a:latin typeface="Arial" panose="020B0604020202020204" pitchFamily="34" charset="0"/>
                <a:cs typeface="Arial" panose="020B0604020202020204" pitchFamily="34" charset="0"/>
              </a:rPr>
              <a:t>англ</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skeptical</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rhetoric</a:t>
            </a:r>
            <a:r>
              <a:rPr lang="uk-UA" sz="2400" dirty="0">
                <a:latin typeface="Arial" panose="020B0604020202020204" pitchFamily="34" charset="0"/>
                <a:cs typeface="Arial" panose="020B0604020202020204" pitchFamily="34" charset="0"/>
              </a:rPr>
              <a:t>] '. </a:t>
            </a:r>
            <a:endParaRPr lang="ru-RU" sz="2400" dirty="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uk-UA" sz="2400" dirty="0">
                <a:latin typeface="Arial" panose="020B0604020202020204" pitchFamily="34" charset="0"/>
                <a:cs typeface="Arial" panose="020B0604020202020204" pitchFamily="34" charset="0"/>
              </a:rPr>
              <a:t>Спростування, а також процес критики чужих і захисту своїх доказів вважаються суттю і основою будь-якої дискусії. Аргументи можуть підтверджувати не тільки істинність тези, але і її хибність. У цьому плані </a:t>
            </a:r>
            <a:r>
              <a:rPr lang="uk-UA" sz="2400" b="1" u="sng" dirty="0">
                <a:latin typeface="Arial" panose="020B0604020202020204" pitchFamily="34" charset="0"/>
                <a:cs typeface="Arial" panose="020B0604020202020204" pitchFamily="34" charset="0"/>
              </a:rPr>
              <a:t>аргументація</a:t>
            </a:r>
            <a:r>
              <a:rPr lang="uk-UA" sz="2400" u="sng" dirty="0">
                <a:latin typeface="Arial" panose="020B0604020202020204" pitchFamily="34" charset="0"/>
                <a:cs typeface="Arial" panose="020B0604020202020204" pitchFamily="34" charset="0"/>
              </a:rPr>
              <a:t> може бути визначена як «оцінка певних ідей з метою кваліфікації їх як істинних або помилкових».</a:t>
            </a:r>
            <a:endParaRPr lang="ru-RU" sz="2400" u="sng"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E9B89-D5D8-41D3-85F8-B80E9965C8DA}"/>
              </a:ext>
            </a:extLst>
          </p:cNvPr>
          <p:cNvSpPr>
            <a:spLocks noGrp="1"/>
          </p:cNvSpPr>
          <p:nvPr>
            <p:ph type="title"/>
          </p:nvPr>
        </p:nvSpPr>
        <p:spPr/>
        <p:txBody>
          <a:bodyPr/>
          <a:lstStyle/>
          <a:p>
            <a:r>
              <a:rPr lang="uk-UA" dirty="0"/>
              <a:t>Діалектика</a:t>
            </a:r>
            <a:endParaRPr lang="ru-UA" dirty="0"/>
          </a:p>
        </p:txBody>
      </p:sp>
      <p:sp>
        <p:nvSpPr>
          <p:cNvPr id="3" name="Объект 2">
            <a:extLst>
              <a:ext uri="{FF2B5EF4-FFF2-40B4-BE49-F238E27FC236}">
                <a16:creationId xmlns:a16="http://schemas.microsoft.com/office/drawing/2014/main" id="{698E533A-049B-4A14-8511-764A8396B39B}"/>
              </a:ext>
            </a:extLst>
          </p:cNvPr>
          <p:cNvSpPr>
            <a:spLocks noGrp="1"/>
          </p:cNvSpPr>
          <p:nvPr>
            <p:ph idx="1"/>
          </p:nvPr>
        </p:nvSpPr>
        <p:spPr>
          <a:xfrm>
            <a:off x="457200" y="1417638"/>
            <a:ext cx="8229600" cy="4708525"/>
          </a:xfrm>
        </p:spPr>
        <p:txBody>
          <a:bodyPr/>
          <a:lstStyle/>
          <a:p>
            <a:pPr algn="just" eaLnBrk="1" hangingPunct="1"/>
            <a:r>
              <a:rPr lang="uk-UA" altLang="ru-UA" sz="2000" dirty="0">
                <a:latin typeface="Times New Roman" panose="02020603050405020304" pitchFamily="18" charset="0"/>
                <a:cs typeface="Times New Roman" panose="02020603050405020304" pitchFamily="18" charset="0"/>
              </a:rPr>
              <a:t> </a:t>
            </a:r>
            <a:r>
              <a:rPr lang="uk-UA" altLang="ru-UA" sz="2200" dirty="0">
                <a:latin typeface="Arial" panose="020B0604020202020204" pitchFamily="34" charset="0"/>
                <a:cs typeface="Arial" panose="020B0604020202020204" pitchFamily="34" charset="0"/>
              </a:rPr>
              <a:t>в античній філософії поняття "діалектика" означало мистецтво суперечки, суб'єктивне вміння вести полеміку — вміння знайти суперечності в судженнях супротивника з метою спростування його аргументів; </a:t>
            </a:r>
          </a:p>
          <a:p>
            <a:pPr algn="just" eaLnBrk="1" hangingPunct="1"/>
            <a:r>
              <a:rPr lang="uk-UA" altLang="ru-UA" sz="2200" dirty="0">
                <a:latin typeface="Arial" panose="020B0604020202020204" pitchFamily="34" charset="0"/>
                <a:cs typeface="Arial" panose="020B0604020202020204" pitchFamily="34" charset="0"/>
              </a:rPr>
              <a:t>	2) поняттям "діалектика" розуміють стиль мислення, який характеризується гнучкістю, </a:t>
            </a:r>
            <a:r>
              <a:rPr lang="uk-UA" altLang="ru-UA" sz="2200" dirty="0" err="1">
                <a:latin typeface="Arial" panose="020B0604020202020204" pitchFamily="34" charset="0"/>
                <a:cs typeface="Arial" panose="020B0604020202020204" pitchFamily="34" charset="0"/>
              </a:rPr>
              <a:t>компромісністю</a:t>
            </a:r>
            <a:r>
              <a:rPr lang="uk-UA" altLang="ru-UA" sz="2200" dirty="0">
                <a:latin typeface="Arial" panose="020B0604020202020204" pitchFamily="34" charset="0"/>
                <a:cs typeface="Arial" panose="020B0604020202020204" pitchFamily="34" charset="0"/>
              </a:rPr>
              <a:t>; </a:t>
            </a:r>
          </a:p>
          <a:p>
            <a:pPr algn="just" eaLnBrk="1" hangingPunct="1"/>
            <a:r>
              <a:rPr lang="uk-UA" altLang="ru-UA" sz="2200" dirty="0">
                <a:latin typeface="Arial" panose="020B0604020202020204" pitchFamily="34" charset="0"/>
                <a:cs typeface="Arial" panose="020B0604020202020204" pitchFamily="34" charset="0"/>
              </a:rPr>
              <a:t>	3) діалектика — це логіка, логічне вчення про закони і форми відображення у мисленні розвитку і зміни об'єктивного світу, процесу пізнання істини. </a:t>
            </a:r>
          </a:p>
          <a:p>
            <a:pPr algn="just" eaLnBrk="1" hangingPunct="1"/>
            <a:r>
              <a:rPr lang="uk-UA" altLang="ru-UA" sz="2200" dirty="0">
                <a:latin typeface="Arial" panose="020B0604020202020204" pitchFamily="34" charset="0"/>
                <a:cs typeface="Arial" panose="020B0604020202020204" pitchFamily="34" charset="0"/>
              </a:rPr>
              <a:t>	4) діалектика — це вчення про зв'язки, що мають місце в об'єктивному світі.</a:t>
            </a:r>
          </a:p>
          <a:p>
            <a:pPr algn="just" eaLnBrk="1" hangingPunct="1"/>
            <a:r>
              <a:rPr lang="uk-UA" altLang="ru-UA" sz="2200" dirty="0">
                <a:latin typeface="Arial" panose="020B0604020202020204" pitchFamily="34" charset="0"/>
                <a:cs typeface="Arial" panose="020B0604020202020204" pitchFamily="34" charset="0"/>
              </a:rPr>
              <a:t>	</a:t>
            </a:r>
            <a:endParaRPr lang="ru-U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4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571500" y="274638"/>
            <a:ext cx="8115300" cy="439737"/>
          </a:xfrm>
        </p:spPr>
        <p:txBody>
          <a:bodyPr>
            <a:normAutofit fontScale="90000"/>
          </a:bodyPr>
          <a:lstStyle/>
          <a:p>
            <a:pPr algn="ctr"/>
            <a:r>
              <a:rPr lang="uk-UA" sz="2800" b="1" dirty="0"/>
              <a:t>ДОКАЗ І СПРОСТУВАННЯ</a:t>
            </a:r>
            <a:endParaRPr lang="ru-RU" sz="2800" dirty="0"/>
          </a:p>
        </p:txBody>
      </p:sp>
      <p:sp>
        <p:nvSpPr>
          <p:cNvPr id="3" name="Місце для вмісту 2"/>
          <p:cNvSpPr>
            <a:spLocks noGrp="1"/>
          </p:cNvSpPr>
          <p:nvPr>
            <p:ph idx="1"/>
          </p:nvPr>
        </p:nvSpPr>
        <p:spPr>
          <a:xfrm>
            <a:off x="457200" y="857250"/>
            <a:ext cx="8229600" cy="5268913"/>
          </a:xfrm>
        </p:spPr>
        <p:txBody>
          <a:bodyPr rtlCol="0">
            <a:normAutofit/>
          </a:bodyPr>
          <a:lstStyle/>
          <a:p>
            <a:pPr fontAlgn="auto">
              <a:spcAft>
                <a:spcPts val="0"/>
              </a:spcAft>
              <a:buFont typeface="Arial" pitchFamily="34" charset="0"/>
              <a:buNone/>
              <a:defRPr/>
            </a:pPr>
            <a:r>
              <a:rPr lang="uk-UA" dirty="0"/>
              <a:t>1. </a:t>
            </a:r>
            <a:r>
              <a:rPr lang="uk-UA" sz="2200" b="1" dirty="0"/>
              <a:t>Прями</a:t>
            </a:r>
            <a:r>
              <a:rPr lang="ru-RU" sz="2200" b="1" dirty="0" err="1"/>
              <a:t>й</a:t>
            </a:r>
            <a:r>
              <a:rPr lang="uk-UA" sz="2200" b="1" dirty="0"/>
              <a:t> доказ</a:t>
            </a:r>
            <a:r>
              <a:rPr lang="uk-UA" sz="2200" dirty="0"/>
              <a:t>, коли підшукуються тільки такі аргументи, які служать лише підтримки певної тези і з яких ця теза безпосередньо випливає. Наприклад: «Прикметник в словосполученні </a:t>
            </a:r>
            <a:r>
              <a:rPr lang="uk-UA" sz="2200" i="1" dirty="0"/>
              <a:t>золоте волосся </a:t>
            </a:r>
            <a:r>
              <a:rPr lang="uk-UA" sz="2200" dirty="0"/>
              <a:t>метафоричний» (теза), оскільки «він допускає заміну порівнянням: жовте, як золото, волосся» (аргумент. Підтверджує істинність тези).</a:t>
            </a:r>
            <a:endParaRPr lang="ru-RU" sz="2200" dirty="0"/>
          </a:p>
          <a:p>
            <a:pPr fontAlgn="auto">
              <a:spcAft>
                <a:spcPts val="0"/>
              </a:spcAft>
              <a:buFont typeface="Arial" pitchFamily="34" charset="0"/>
              <a:buNone/>
              <a:defRPr/>
            </a:pPr>
            <a:r>
              <a:rPr lang="uk-UA" sz="2200" dirty="0"/>
              <a:t>     Вдале обґрунтування своєї тези неминуче веде до непрямого спростування тези супротивника. При цьому ідеї та позиції опонентів не аналізуються і не піддаються критиці, роль «судді» виконує </a:t>
            </a:r>
            <a:r>
              <a:rPr lang="uk-UA" sz="2200" dirty="0" err="1"/>
              <a:t>аудіторія</a:t>
            </a:r>
            <a:r>
              <a:rPr lang="uk-UA" sz="2200" dirty="0"/>
              <a:t> - читач або слухач, які вибирають найбільш переконливо викладене.</a:t>
            </a:r>
            <a:endParaRPr lang="ru-RU"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571500" y="274638"/>
            <a:ext cx="8115300" cy="439737"/>
          </a:xfrm>
        </p:spPr>
        <p:txBody>
          <a:bodyPr>
            <a:normAutofit fontScale="90000"/>
          </a:bodyPr>
          <a:lstStyle/>
          <a:p>
            <a:pPr algn="r"/>
            <a:r>
              <a:rPr lang="uk-UA" sz="2800" b="1" dirty="0"/>
              <a:t> ДОКАЗ І СПРОСТУВАННЯ</a:t>
            </a:r>
            <a:endParaRPr lang="ru-RU" sz="2800" dirty="0"/>
          </a:p>
        </p:txBody>
      </p:sp>
      <p:sp>
        <p:nvSpPr>
          <p:cNvPr id="3" name="Місце для вмісту 2"/>
          <p:cNvSpPr>
            <a:spLocks noGrp="1"/>
          </p:cNvSpPr>
          <p:nvPr>
            <p:ph idx="1"/>
          </p:nvPr>
        </p:nvSpPr>
        <p:spPr>
          <a:xfrm>
            <a:off x="457200" y="857250"/>
            <a:ext cx="8229600" cy="5268913"/>
          </a:xfrm>
        </p:spPr>
        <p:txBody>
          <a:bodyPr rtlCol="0">
            <a:normAutofit/>
          </a:bodyPr>
          <a:lstStyle/>
          <a:p>
            <a:pPr algn="r" fontAlgn="auto">
              <a:spcAft>
                <a:spcPts val="0"/>
              </a:spcAft>
              <a:buFont typeface="Arial" pitchFamily="34" charset="0"/>
              <a:buNone/>
              <a:defRPr/>
            </a:pPr>
            <a:r>
              <a:rPr lang="uk-UA" dirty="0"/>
              <a:t>2. </a:t>
            </a:r>
            <a:r>
              <a:rPr lang="uk-UA" sz="2200" b="1" dirty="0">
                <a:latin typeface="Arial" panose="020B0604020202020204" pitchFamily="34" charset="0"/>
                <a:cs typeface="Arial" panose="020B0604020202020204" pitchFamily="34" charset="0"/>
              </a:rPr>
              <a:t>Пряме спростування</a:t>
            </a:r>
            <a:r>
              <a:rPr lang="uk-UA" sz="2200" dirty="0">
                <a:latin typeface="Arial" panose="020B0604020202020204" pitchFamily="34" charset="0"/>
                <a:cs typeface="Arial" panose="020B0604020202020204" pitchFamily="34" charset="0"/>
              </a:rPr>
              <a:t> полягає в критиці міркувань супротивника, коли власна теза не обговорюється і не доводиться. Всі наші сили йдуть на боротьбу з опонентом, і в цьому полягає слабка сторона прямого спростування, бо немає нічого гіршого, ніж опинитися в полоні у інтересів противника, дозволити йому нав'язати нам тему полеміки і, таким чином, опинитися в ситуації , коли </a:t>
            </a:r>
            <a:r>
              <a:rPr lang="uk-UA" sz="2200" i="1" dirty="0">
                <a:latin typeface="Arial" panose="020B0604020202020204" pitchFamily="34" charset="0"/>
                <a:cs typeface="Arial" panose="020B0604020202020204" pitchFamily="34" charset="0"/>
              </a:rPr>
              <a:t>замість розвитку власних поглядів розбирають чужі, обговорюють те, що цікавить противника</a:t>
            </a:r>
            <a:r>
              <a:rPr lang="uk-UA" sz="2200" dirty="0">
                <a:latin typeface="Arial" panose="020B0604020202020204" pitchFamily="34" charset="0"/>
                <a:cs typeface="Arial" panose="020B0604020202020204" pitchFamily="34" charset="0"/>
              </a:rPr>
              <a:t>.</a:t>
            </a:r>
            <a:endParaRPr lang="ru-RU" sz="2200"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571500" y="274638"/>
            <a:ext cx="8115300" cy="439737"/>
          </a:xfrm>
        </p:spPr>
        <p:txBody>
          <a:bodyPr>
            <a:normAutofit fontScale="90000"/>
          </a:bodyPr>
          <a:lstStyle/>
          <a:p>
            <a:pPr algn="r"/>
            <a:r>
              <a:rPr lang="uk-UA" sz="2800" b="1" dirty="0"/>
              <a:t>ПОРУШЕННЯ АРГУМЕНТАЦІЇ</a:t>
            </a:r>
            <a:endParaRPr lang="ru-RU" sz="2800" b="1" dirty="0"/>
          </a:p>
        </p:txBody>
      </p:sp>
      <p:sp>
        <p:nvSpPr>
          <p:cNvPr id="3" name="Місце для вмісту 2"/>
          <p:cNvSpPr>
            <a:spLocks noGrp="1"/>
          </p:cNvSpPr>
          <p:nvPr>
            <p:ph idx="1"/>
          </p:nvPr>
        </p:nvSpPr>
        <p:spPr>
          <a:xfrm>
            <a:off x="457200" y="857250"/>
            <a:ext cx="8229600" cy="5268913"/>
          </a:xfrm>
        </p:spPr>
        <p:txBody>
          <a:bodyPr rtlCol="0">
            <a:normAutofit/>
          </a:bodyPr>
          <a:lstStyle/>
          <a:p>
            <a:pPr algn="r" fontAlgn="auto">
              <a:spcAft>
                <a:spcPts val="0"/>
              </a:spcAft>
              <a:buFont typeface="Arial" pitchFamily="34" charset="0"/>
              <a:buNone/>
              <a:defRPr/>
            </a:pPr>
            <a:r>
              <a:rPr lang="uk-UA" dirty="0"/>
              <a:t>    </a:t>
            </a:r>
            <a:r>
              <a:rPr lang="uk-UA" sz="2200" dirty="0">
                <a:latin typeface="Arial" panose="020B0604020202020204" pitchFamily="34" charset="0"/>
                <a:cs typeface="Arial" panose="020B0604020202020204" pitchFamily="34" charset="0"/>
              </a:rPr>
              <a:t>Умисне порушення правил логічної аргументації зазвичай називається </a:t>
            </a:r>
            <a:r>
              <a:rPr lang="uk-UA" sz="2200" u="sng" dirty="0">
                <a:latin typeface="Arial" panose="020B0604020202020204" pitchFamily="34" charset="0"/>
                <a:cs typeface="Arial" panose="020B0604020202020204" pitchFamily="34" charset="0"/>
              </a:rPr>
              <a:t>софізмом</a:t>
            </a:r>
            <a:r>
              <a:rPr lang="uk-UA" sz="2200" dirty="0">
                <a:latin typeface="Arial" panose="020B0604020202020204" pitchFamily="34" charset="0"/>
                <a:cs typeface="Arial" panose="020B0604020202020204" pitchFamily="34" charset="0"/>
              </a:rPr>
              <a:t>, або </a:t>
            </a:r>
            <a:r>
              <a:rPr lang="uk-UA" sz="2200" dirty="0" err="1">
                <a:latin typeface="Arial" panose="020B0604020202020204" pitchFamily="34" charset="0"/>
                <a:cs typeface="Arial" panose="020B0604020202020204" pitchFamily="34" charset="0"/>
              </a:rPr>
              <a:t>лептологією</a:t>
            </a:r>
            <a:r>
              <a:rPr lang="uk-UA" sz="2200" dirty="0">
                <a:latin typeface="Arial" panose="020B0604020202020204" pitchFamily="34" charset="0"/>
                <a:cs typeface="Arial" panose="020B0604020202020204" pitchFamily="34" charset="0"/>
              </a:rPr>
              <a:t>. </a:t>
            </a:r>
            <a:endParaRPr lang="ru-RU" sz="2200" dirty="0">
              <a:latin typeface="Arial" panose="020B0604020202020204" pitchFamily="34" charset="0"/>
              <a:cs typeface="Arial" panose="020B0604020202020204" pitchFamily="34" charset="0"/>
            </a:endParaRPr>
          </a:p>
          <a:p>
            <a:pPr algn="r" fontAlgn="auto">
              <a:spcAft>
                <a:spcPts val="0"/>
              </a:spcAft>
              <a:buFont typeface="Arial" pitchFamily="34" charset="0"/>
              <a:buNone/>
              <a:defRPr/>
            </a:pPr>
            <a:r>
              <a:rPr lang="uk-UA" sz="2200" b="1" dirty="0">
                <a:latin typeface="Arial" panose="020B0604020202020204" pitchFamily="34" charset="0"/>
                <a:cs typeface="Arial" panose="020B0604020202020204" pitchFamily="34" charset="0"/>
              </a:rPr>
              <a:t>    Софізм</a:t>
            </a:r>
            <a:r>
              <a:rPr lang="uk-UA" sz="2200" dirty="0">
                <a:latin typeface="Arial" panose="020B0604020202020204" pitchFamily="34" charset="0"/>
                <a:cs typeface="Arial" panose="020B0604020202020204" pitchFamily="34" charset="0"/>
              </a:rPr>
              <a:t> являє собою навмисну </a:t>
            </a:r>
            <a:r>
              <a:rPr lang="ru-RU" sz="2200" dirty="0">
                <a:latin typeface="Arial" panose="020B0604020202020204" pitchFamily="34" charset="0"/>
                <a:cs typeface="Arial" panose="020B0604020202020204" pitchFamily="34" charset="0"/>
              </a:rPr>
              <a:t>​​</a:t>
            </a:r>
            <a:r>
              <a:rPr lang="uk-UA" sz="2200" dirty="0">
                <a:latin typeface="Arial" panose="020B0604020202020204" pitchFamily="34" charset="0"/>
                <a:cs typeface="Arial" panose="020B0604020202020204" pitchFamily="34" charset="0"/>
              </a:rPr>
              <a:t>логічну помилку в доказі, допущену з метою введення опонента в оману, з наміром виграти суперечку будь-якими засобами.</a:t>
            </a:r>
            <a:endParaRPr lang="ru-RU" sz="2200" dirty="0">
              <a:latin typeface="Arial" panose="020B0604020202020204" pitchFamily="34" charset="0"/>
              <a:cs typeface="Arial" panose="020B0604020202020204" pitchFamily="34" charset="0"/>
            </a:endParaRPr>
          </a:p>
          <a:p>
            <a:pPr algn="r" fontAlgn="auto">
              <a:spcAft>
                <a:spcPts val="0"/>
              </a:spcAft>
              <a:buFont typeface="Arial" pitchFamily="34" charset="0"/>
              <a:buNone/>
              <a:defRPr/>
            </a:pPr>
            <a:r>
              <a:rPr lang="uk-UA" sz="2200" dirty="0">
                <a:latin typeface="Arial" panose="020B0604020202020204" pitchFamily="34" charset="0"/>
                <a:cs typeface="Arial" panose="020B0604020202020204" pitchFamily="34" charset="0"/>
              </a:rPr>
              <a:t>    Софізм у вузькому сенсі є логічним прийомом або, точніше, логічною хитрістю, підтасовуванням, </a:t>
            </a:r>
            <a:r>
              <a:rPr lang="uk-UA" sz="2200" dirty="0" err="1">
                <a:latin typeface="Arial" panose="020B0604020202020204" pitchFamily="34" charset="0"/>
                <a:cs typeface="Arial" panose="020B0604020202020204" pitchFamily="34" charset="0"/>
              </a:rPr>
              <a:t>псевдологічним</a:t>
            </a:r>
            <a:r>
              <a:rPr lang="uk-UA" sz="2200" dirty="0">
                <a:latin typeface="Arial" panose="020B0604020202020204" pitchFamily="34" charset="0"/>
                <a:cs typeface="Arial" panose="020B0604020202020204" pitchFamily="34" charset="0"/>
              </a:rPr>
              <a:t> або </a:t>
            </a:r>
            <a:r>
              <a:rPr lang="uk-UA" sz="2200" dirty="0" err="1">
                <a:latin typeface="Arial" panose="020B0604020202020204" pitchFamily="34" charset="0"/>
                <a:cs typeface="Arial" panose="020B0604020202020204" pitchFamily="34" charset="0"/>
              </a:rPr>
              <a:t>квазілогічним</a:t>
            </a:r>
            <a:r>
              <a:rPr lang="uk-UA" sz="2200" dirty="0">
                <a:latin typeface="Arial" panose="020B0604020202020204" pitchFamily="34" charset="0"/>
                <a:cs typeface="Arial" panose="020B0604020202020204" pitchFamily="34" charset="0"/>
              </a:rPr>
              <a:t> прийомом.</a:t>
            </a:r>
            <a:endParaRPr lang="ru-RU" sz="220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70801D-B813-4A76-9D64-36B78CDDE547}"/>
              </a:ext>
            </a:extLst>
          </p:cNvPr>
          <p:cNvSpPr>
            <a:spLocks noGrp="1"/>
          </p:cNvSpPr>
          <p:nvPr>
            <p:ph type="title"/>
          </p:nvPr>
        </p:nvSpPr>
        <p:spPr>
          <a:xfrm>
            <a:off x="1259633" y="332656"/>
            <a:ext cx="7274768" cy="1572344"/>
          </a:xfrm>
        </p:spPr>
        <p:txBody>
          <a:bodyPr>
            <a:normAutofit fontScale="90000"/>
          </a:bodyPr>
          <a:lstStyle/>
          <a:p>
            <a:pPr algn="r">
              <a:lnSpc>
                <a:spcPct val="107000"/>
              </a:lnSpc>
              <a:spcAft>
                <a:spcPts val="800"/>
              </a:spcAft>
            </a:pPr>
            <a:r>
              <a:rPr lang="uk-UA" sz="3100" b="1" i="1" dirty="0">
                <a:effectLst/>
                <a:latin typeface="Arial" panose="020B0604020202020204" pitchFamily="34" charset="0"/>
                <a:ea typeface="Calibri" panose="020F0502020204030204" pitchFamily="34" charset="0"/>
                <a:cs typeface="Arial" panose="020B0604020202020204" pitchFamily="34" charset="0"/>
              </a:rPr>
              <a:t>Аргументами слід визнавати тільки ті логічні доводи, які одночасно задовольняють наступним правилам:</a:t>
            </a:r>
            <a:r>
              <a:rPr lang="uk-UA" sz="3100" b="1" dirty="0">
                <a:effectLst/>
                <a:latin typeface="Arial" panose="020B0604020202020204" pitchFamily="34" charset="0"/>
                <a:ea typeface="Calibri" panose="020F0502020204030204" pitchFamily="34" charset="0"/>
                <a:cs typeface="Arial" panose="020B0604020202020204" pitchFamily="34" charset="0"/>
              </a:rPr>
              <a:t> </a:t>
            </a:r>
            <a:br>
              <a:rPr lang="ru-UA" sz="2700" b="1" dirty="0">
                <a:effectLst/>
                <a:latin typeface="Arial" panose="020B0604020202020204" pitchFamily="34" charset="0"/>
                <a:ea typeface="Calibri" panose="020F0502020204030204" pitchFamily="34" charset="0"/>
                <a:cs typeface="Arial" panose="020B0604020202020204" pitchFamily="34" charset="0"/>
              </a:rPr>
            </a:b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B1399F79-69C3-48BA-8912-DADCEFA2332A}"/>
              </a:ext>
            </a:extLst>
          </p:cNvPr>
          <p:cNvSpPr>
            <a:spLocks noGrp="1"/>
          </p:cNvSpPr>
          <p:nvPr>
            <p:ph idx="1"/>
          </p:nvPr>
        </p:nvSpPr>
        <p:spPr/>
        <p:txBody>
          <a:bodyPr>
            <a:normAutofit lnSpcReduction="10000"/>
          </a:bodyPr>
          <a:lstStyle/>
          <a:p>
            <a:r>
              <a:rPr lang="uk-UA" sz="2800" dirty="0">
                <a:effectLst/>
                <a:latin typeface="Arial" panose="020B0604020202020204" pitchFamily="34" charset="0"/>
                <a:ea typeface="Calibri" panose="020F0502020204030204" pitchFamily="34" charset="0"/>
                <a:cs typeface="Arial" panose="020B0604020202020204" pitchFamily="34" charset="0"/>
              </a:rPr>
              <a:t>аргументи повинні бути істинними;</a:t>
            </a:r>
          </a:p>
          <a:p>
            <a:r>
              <a:rPr lang="uk-UA" sz="2800" dirty="0">
                <a:effectLst/>
                <a:latin typeface="Arial" panose="020B0604020202020204" pitchFamily="34" charset="0"/>
                <a:ea typeface="Calibri" panose="020F0502020204030204" pitchFamily="34" charset="0"/>
                <a:cs typeface="Arial" panose="020B0604020202020204" pitchFamily="34" charset="0"/>
              </a:rPr>
              <a:t>аргументи повинні бути доведеними; </a:t>
            </a:r>
            <a:endParaRPr lang="uk-UA" sz="2800" dirty="0">
              <a:latin typeface="Arial" panose="020B0604020202020204" pitchFamily="34" charset="0"/>
              <a:ea typeface="Calibri" panose="020F0502020204030204" pitchFamily="34" charset="0"/>
              <a:cs typeface="Arial" panose="020B0604020202020204" pitchFamily="34" charset="0"/>
            </a:endParaRPr>
          </a:p>
          <a:p>
            <a:r>
              <a:rPr lang="uk-UA" sz="2800" dirty="0">
                <a:effectLst/>
                <a:latin typeface="Arial" panose="020B0604020202020204" pitchFamily="34" charset="0"/>
                <a:ea typeface="Calibri" panose="020F0502020204030204" pitchFamily="34" charset="0"/>
                <a:cs typeface="Arial" panose="020B0604020202020204" pitchFamily="34" charset="0"/>
              </a:rPr>
              <a:t> аргументи повинні бути автономними;</a:t>
            </a:r>
          </a:p>
          <a:p>
            <a:r>
              <a:rPr lang="uk-UA" sz="2800" dirty="0">
                <a:effectLst/>
                <a:latin typeface="Arial" panose="020B0604020202020204" pitchFamily="34" charset="0"/>
                <a:ea typeface="Calibri" panose="020F0502020204030204" pitchFamily="34" charset="0"/>
                <a:cs typeface="Arial" panose="020B0604020202020204" pitchFamily="34" charset="0"/>
              </a:rPr>
              <a:t> аргументи повинні бути достатніми; </a:t>
            </a:r>
            <a:endParaRPr lang="uk-UA" sz="2800" dirty="0">
              <a:latin typeface="Arial" panose="020B0604020202020204" pitchFamily="34" charset="0"/>
              <a:ea typeface="Calibri" panose="020F0502020204030204" pitchFamily="34" charset="0"/>
              <a:cs typeface="Arial" panose="020B0604020202020204" pitchFamily="34" charset="0"/>
            </a:endParaRPr>
          </a:p>
          <a:p>
            <a:r>
              <a:rPr lang="uk-UA" sz="2800" dirty="0">
                <a:effectLst/>
                <a:latin typeface="Arial" panose="020B0604020202020204" pitchFamily="34" charset="0"/>
                <a:ea typeface="Calibri" panose="020F0502020204030204" pitchFamily="34" charset="0"/>
                <a:cs typeface="Arial" panose="020B0604020202020204" pitchFamily="34" charset="0"/>
              </a:rPr>
              <a:t>аргументи не повинні суперечити один одному.</a:t>
            </a:r>
            <a:endParaRPr lang="ru-U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6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a:extLst>
              <a:ext uri="{FF2B5EF4-FFF2-40B4-BE49-F238E27FC236}">
                <a16:creationId xmlns:a16="http://schemas.microsoft.com/office/drawing/2014/main" id="{D5B4D703-363A-45FC-B06D-B18CEAC589B8}"/>
              </a:ext>
            </a:extLst>
          </p:cNvPr>
          <p:cNvSpPr>
            <a:spLocks noChangeArrowheads="1"/>
          </p:cNvSpPr>
          <p:nvPr/>
        </p:nvSpPr>
        <p:spPr bwMode="auto">
          <a:xfrm>
            <a:off x="285750" y="571500"/>
            <a:ext cx="8572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uk-UA" altLang="ru-UA" sz="2400" b="1" i="1">
                <a:latin typeface="Times New Roman" panose="02020603050405020304" pitchFamily="18" charset="0"/>
                <a:cs typeface="Times New Roman" panose="02020603050405020304" pitchFamily="18" charset="0"/>
              </a:rPr>
              <a:t>Принципи діалектики</a:t>
            </a:r>
            <a:r>
              <a:rPr lang="uk-UA" altLang="ru-UA" sz="2400" i="1">
                <a:latin typeface="Times New Roman" panose="02020603050405020304" pitchFamily="18" charset="0"/>
                <a:cs typeface="Times New Roman" panose="02020603050405020304" pitchFamily="18" charset="0"/>
              </a:rPr>
              <a:t> </a:t>
            </a:r>
            <a:r>
              <a:rPr lang="uk-UA" altLang="ru-UA" sz="2400">
                <a:latin typeface="Times New Roman" panose="02020603050405020304" pitchFamily="18" charset="0"/>
                <a:cs typeface="Times New Roman" panose="02020603050405020304" pitchFamily="18" charset="0"/>
              </a:rPr>
              <a:t>- вихідні, об'єктивні за змістом ідеї, які відображають найзагальніші закономірності предмета теорії і водночас виконують методологічну функцію в її побудові. </a:t>
            </a:r>
          </a:p>
          <a:p>
            <a:pPr algn="ctr" eaLnBrk="1" hangingPunct="1"/>
            <a:r>
              <a:rPr lang="uk-UA" altLang="ru-UA" sz="2400">
                <a:latin typeface="Times New Roman" panose="02020603050405020304" pitchFamily="18" charset="0"/>
                <a:cs typeface="Times New Roman" panose="02020603050405020304" pitchFamily="18" charset="0"/>
              </a:rPr>
              <a:t>До основних принципів діалектики належать:   </a:t>
            </a:r>
          </a:p>
        </p:txBody>
      </p:sp>
      <p:graphicFrame>
        <p:nvGraphicFramePr>
          <p:cNvPr id="7" name="Схема 6">
            <a:extLst>
              <a:ext uri="{FF2B5EF4-FFF2-40B4-BE49-F238E27FC236}">
                <a16:creationId xmlns:a16="http://schemas.microsoft.com/office/drawing/2014/main" id="{1DEDCEA8-A0FC-4B42-82B3-CB6E5FEED86C}"/>
              </a:ext>
            </a:extLst>
          </p:cNvPr>
          <p:cNvGraphicFramePr/>
          <p:nvPr>
            <p:extLst>
              <p:ext uri="{D42A27DB-BD31-4B8C-83A1-F6EECF244321}">
                <p14:modId xmlns:p14="http://schemas.microsoft.com/office/powerpoint/2010/main" val="1496222382"/>
              </p:ext>
            </p:extLst>
          </p:nvPr>
        </p:nvGraphicFramePr>
        <p:xfrm>
          <a:off x="1142976" y="2285992"/>
          <a:ext cx="6858048"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a:extLst>
              <a:ext uri="{FF2B5EF4-FFF2-40B4-BE49-F238E27FC236}">
                <a16:creationId xmlns:a16="http://schemas.microsoft.com/office/drawing/2014/main" id="{0BEAFD59-F9FD-4343-8C01-3577FEE998A8}"/>
              </a:ext>
            </a:extLst>
          </p:cNvPr>
          <p:cNvSpPr>
            <a:spLocks noChangeArrowheads="1"/>
          </p:cNvSpPr>
          <p:nvPr/>
        </p:nvSpPr>
        <p:spPr bwMode="auto">
          <a:xfrm>
            <a:off x="357188" y="1143000"/>
            <a:ext cx="8358187"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uk-UA" altLang="ru-UA" sz="2200" dirty="0">
                <a:latin typeface="Times New Roman" panose="02020603050405020304" pitchFamily="18" charset="0"/>
                <a:cs typeface="Times New Roman" panose="02020603050405020304" pitchFamily="18" charset="0"/>
              </a:rPr>
              <a:t>	</a:t>
            </a:r>
            <a:r>
              <a:rPr lang="uk-UA" altLang="ru-UA" sz="2800" b="1" i="1" dirty="0"/>
              <a:t>Закон</a:t>
            </a:r>
            <a:r>
              <a:rPr lang="uk-UA" altLang="ru-UA" sz="2800" dirty="0"/>
              <a:t> — це, передусім, об'єктивність, те, що не залежить від волі і бажання людини, від її свідомості. </a:t>
            </a:r>
          </a:p>
          <a:p>
            <a:pPr eaLnBrk="1" hangingPunct="1"/>
            <a:r>
              <a:rPr lang="uk-UA" altLang="ru-UA" sz="2800" dirty="0"/>
              <a:t>	</a:t>
            </a:r>
            <a:r>
              <a:rPr lang="uk-UA" altLang="ru-UA" sz="2800" b="1" i="1" dirty="0"/>
              <a:t>Закон</a:t>
            </a:r>
            <a:r>
              <a:rPr lang="uk-UA" altLang="ru-UA" sz="2800" dirty="0"/>
              <a:t> — це суттєве відношення, зв'язок між сутностями, який є: </a:t>
            </a:r>
          </a:p>
          <a:p>
            <a:pPr eaLnBrk="1" hangingPunct="1"/>
            <a:r>
              <a:rPr lang="uk-UA" altLang="ru-UA" sz="2800" dirty="0"/>
              <a:t>1) об'єктивним;</a:t>
            </a:r>
          </a:p>
          <a:p>
            <a:pPr eaLnBrk="1" hangingPunct="1"/>
            <a:r>
              <a:rPr lang="uk-UA" altLang="ru-UA" sz="2800" dirty="0"/>
              <a:t> 2) необхідним;</a:t>
            </a:r>
          </a:p>
          <a:p>
            <a:pPr eaLnBrk="1" hangingPunct="1"/>
            <a:r>
              <a:rPr lang="uk-UA" altLang="ru-UA" sz="2800" dirty="0"/>
              <a:t> 3) загальним;</a:t>
            </a:r>
          </a:p>
          <a:p>
            <a:pPr eaLnBrk="1" hangingPunct="1"/>
            <a:r>
              <a:rPr lang="uk-UA" altLang="ru-UA" sz="2800" dirty="0"/>
              <a:t> 4) внутрішнім;</a:t>
            </a:r>
          </a:p>
          <a:p>
            <a:pPr eaLnBrk="1" hangingPunct="1"/>
            <a:r>
              <a:rPr lang="uk-UA" altLang="ru-UA" sz="2800" dirty="0"/>
              <a:t>5) суттєвим;</a:t>
            </a:r>
          </a:p>
          <a:p>
            <a:pPr eaLnBrk="1" hangingPunct="1"/>
            <a:r>
              <a:rPr lang="uk-UA" altLang="ru-UA" sz="2800" dirty="0"/>
              <a:t> 6) повторювальним.</a:t>
            </a:r>
          </a:p>
          <a:p>
            <a:pPr eaLnBrk="1" hangingPunct="1"/>
            <a:endParaRPr lang="uk-UA" altLang="ru-UA" dirty="0">
              <a:latin typeface="Constantia" panose="0203060205030603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a:extLst>
              <a:ext uri="{FF2B5EF4-FFF2-40B4-BE49-F238E27FC236}">
                <a16:creationId xmlns:a16="http://schemas.microsoft.com/office/drawing/2014/main" id="{68CE07D4-03D1-4AE7-91BE-C391D7F6FE0E}"/>
              </a:ext>
            </a:extLst>
          </p:cNvPr>
          <p:cNvSpPr>
            <a:spLocks noChangeArrowheads="1"/>
          </p:cNvSpPr>
          <p:nvPr/>
        </p:nvSpPr>
        <p:spPr bwMode="auto">
          <a:xfrm>
            <a:off x="1285875" y="1071563"/>
            <a:ext cx="664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uk-UA" altLang="ru-UA" sz="2400" b="1">
                <a:latin typeface="Times New Roman" panose="02020603050405020304" pitchFamily="18" charset="0"/>
                <a:cs typeface="Times New Roman" panose="02020603050405020304" pitchFamily="18" charset="0"/>
              </a:rPr>
              <a:t>До</a:t>
            </a:r>
            <a:r>
              <a:rPr lang="uk-UA" altLang="ru-UA" sz="2400">
                <a:latin typeface="Times New Roman" panose="02020603050405020304" pitchFamily="18" charset="0"/>
                <a:cs typeface="Times New Roman" panose="02020603050405020304" pitchFamily="18" charset="0"/>
              </a:rPr>
              <a:t> </a:t>
            </a:r>
            <a:r>
              <a:rPr lang="uk-UA" altLang="ru-UA" sz="2400" b="1">
                <a:latin typeface="Times New Roman" panose="02020603050405020304" pitchFamily="18" charset="0"/>
                <a:cs typeface="Times New Roman" panose="02020603050405020304" pitchFamily="18" charset="0"/>
              </a:rPr>
              <a:t>основних діалектичних законів належать</a:t>
            </a:r>
            <a:r>
              <a:rPr lang="uk-UA" altLang="ru-UA" sz="2400">
                <a:latin typeface="Times New Roman" panose="02020603050405020304" pitchFamily="18" charset="0"/>
                <a:cs typeface="Times New Roman" panose="02020603050405020304" pitchFamily="18" charset="0"/>
              </a:rPr>
              <a:t>:</a:t>
            </a:r>
          </a:p>
        </p:txBody>
      </p:sp>
      <p:graphicFrame>
        <p:nvGraphicFramePr>
          <p:cNvPr id="3" name="Схема 2">
            <a:extLst>
              <a:ext uri="{FF2B5EF4-FFF2-40B4-BE49-F238E27FC236}">
                <a16:creationId xmlns:a16="http://schemas.microsoft.com/office/drawing/2014/main" id="{445F1A7F-D103-4146-904E-8FAA8C80DD43}"/>
              </a:ext>
            </a:extLst>
          </p:cNvPr>
          <p:cNvGraphicFramePr/>
          <p:nvPr/>
        </p:nvGraphicFramePr>
        <p:xfrm>
          <a:off x="1357290" y="1928802"/>
          <a:ext cx="609600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a:extLst>
              <a:ext uri="{FF2B5EF4-FFF2-40B4-BE49-F238E27FC236}">
                <a16:creationId xmlns:a16="http://schemas.microsoft.com/office/drawing/2014/main" id="{58C72D1F-DB75-45B4-8288-7A1FC120BE51}"/>
              </a:ext>
            </a:extLst>
          </p:cNvPr>
          <p:cNvSpPr>
            <a:spLocks noChangeArrowheads="1"/>
          </p:cNvSpPr>
          <p:nvPr/>
        </p:nvSpPr>
        <p:spPr bwMode="auto">
          <a:xfrm>
            <a:off x="214313" y="1214438"/>
            <a:ext cx="8643937"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uk-UA" altLang="ru-UA" b="1" i="1">
                <a:latin typeface="Constantia" panose="02030602050306030303" pitchFamily="18" charset="0"/>
              </a:rPr>
              <a:t>	</a:t>
            </a:r>
            <a:r>
              <a:rPr lang="uk-UA" altLang="ru-UA" sz="2100" b="1" i="1">
                <a:latin typeface="Times New Roman" panose="02020603050405020304" pitchFamily="18" charset="0"/>
                <a:cs typeface="Times New Roman" panose="02020603050405020304" pitchFamily="18" charset="0"/>
              </a:rPr>
              <a:t>Вивчення закону взаємного переходу кількісних і якісних змін</a:t>
            </a:r>
            <a:r>
              <a:rPr lang="uk-UA" altLang="ru-UA" sz="2100" b="1">
                <a:latin typeface="Times New Roman" panose="02020603050405020304" pitchFamily="18" charset="0"/>
                <a:cs typeface="Times New Roman" panose="02020603050405020304" pitchFamily="18" charset="0"/>
              </a:rPr>
              <a:t> </a:t>
            </a:r>
            <a:r>
              <a:rPr lang="uk-UA" altLang="ru-UA" sz="2100">
                <a:latin typeface="Times New Roman" panose="02020603050405020304" pitchFamily="18" charset="0"/>
                <a:cs typeface="Times New Roman" panose="02020603050405020304" pitchFamily="18" charset="0"/>
              </a:rPr>
              <a:t>необхідно починати з визначення таких понять як якість, кількість, міра. </a:t>
            </a:r>
            <a:r>
              <a:rPr lang="uk-UA" altLang="ru-UA" sz="2100" i="1">
                <a:latin typeface="Times New Roman" panose="02020603050405020304" pitchFamily="18" charset="0"/>
                <a:cs typeface="Times New Roman" panose="02020603050405020304" pitchFamily="18" charset="0"/>
              </a:rPr>
              <a:t>Якість </a:t>
            </a:r>
            <a:r>
              <a:rPr lang="uk-UA" altLang="ru-UA" sz="2100">
                <a:latin typeface="Times New Roman" panose="02020603050405020304" pitchFamily="18" charset="0"/>
                <a:cs typeface="Times New Roman" panose="02020603050405020304" pitchFamily="18" charset="0"/>
              </a:rPr>
              <a:t>- це внутрішня визначеність предметів і явищ. Якість взагалі є тотожна з буттям визначеність. </a:t>
            </a:r>
            <a:r>
              <a:rPr lang="uk-UA" altLang="ru-UA" sz="2100" i="1">
                <a:latin typeface="Times New Roman" panose="02020603050405020304" pitchFamily="18" charset="0"/>
                <a:cs typeface="Times New Roman" panose="02020603050405020304" pitchFamily="18" charset="0"/>
              </a:rPr>
              <a:t>Кількість </a:t>
            </a:r>
            <a:r>
              <a:rPr lang="uk-UA" altLang="ru-UA" sz="2100">
                <a:latin typeface="Times New Roman" panose="02020603050405020304" pitchFamily="18" charset="0"/>
                <a:cs typeface="Times New Roman" panose="02020603050405020304" pitchFamily="18" charset="0"/>
              </a:rPr>
              <a:t>- це зовнішня визначеність буття, яка вже не є тотожною з буттям. Єдність кількості і якості виражається в категорії міри. </a:t>
            </a:r>
            <a:r>
              <a:rPr lang="uk-UA" altLang="ru-UA" sz="2100" i="1">
                <a:latin typeface="Times New Roman" panose="02020603050405020304" pitchFamily="18" charset="0"/>
                <a:cs typeface="Times New Roman" panose="02020603050405020304" pitchFamily="18" charset="0"/>
              </a:rPr>
              <a:t>Міра</a:t>
            </a:r>
            <a:r>
              <a:rPr lang="uk-UA" altLang="ru-UA" sz="2100">
                <a:latin typeface="Times New Roman" panose="02020603050405020304" pitchFamily="18" charset="0"/>
                <a:cs typeface="Times New Roman" panose="02020603050405020304" pitchFamily="18" charset="0"/>
              </a:rPr>
              <a:t> показує межу, в якій предмети залишаються якісно визначені. Перехід від одного якісного стану до іншого відбувається завдяки певним кількісним змінам. Перехід від кількісних змін до нових якісних відбувається завдяки стрибкам. 		Основний зміст цього закону полягає в тому, що перехід від однієї якості предмета до іншої здійснюється не стихійно, а закономірно в межах своєї міри. Визначивши таку міру, можна передбачити характер стрибка, його тип і відповідно зреагувати на нього.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a:extLst>
              <a:ext uri="{FF2B5EF4-FFF2-40B4-BE49-F238E27FC236}">
                <a16:creationId xmlns:a16="http://schemas.microsoft.com/office/drawing/2014/main" id="{5D249836-42D9-40B4-B03A-29606C69EDB1}"/>
              </a:ext>
            </a:extLst>
          </p:cNvPr>
          <p:cNvSpPr>
            <a:spLocks noChangeArrowheads="1"/>
          </p:cNvSpPr>
          <p:nvPr/>
        </p:nvSpPr>
        <p:spPr bwMode="auto">
          <a:xfrm>
            <a:off x="285750" y="857250"/>
            <a:ext cx="85725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uk-UA" altLang="ru-UA" sz="2100" b="1" i="1">
                <a:latin typeface="Times New Roman" panose="02020603050405020304" pitchFamily="18" charset="0"/>
                <a:cs typeface="Times New Roman" panose="02020603050405020304" pitchFamily="18" charset="0"/>
              </a:rPr>
              <a:t>	Закон єдності і боротьби протилежностей</a:t>
            </a:r>
            <a:r>
              <a:rPr lang="uk-UA" altLang="ru-UA" sz="2100">
                <a:latin typeface="Times New Roman" panose="02020603050405020304" pitchFamily="18" charset="0"/>
                <a:cs typeface="Times New Roman" panose="02020603050405020304" pitchFamily="18" charset="0"/>
              </a:rPr>
              <a:t> - є одним з основних законів діалектики, який визначає внутрішнє джерело руху і розвитку в природі, суспільстві та пізнанні. Причини руху і розвитку криються у внутрішніх суперечностях, притаманних процесам і явищам об’єктивної дійсності - боротьбі протилежностей. Кожний предмет, явище, процес є суперечливою єдністю протилежностей, які взаємно переходять одна в одну, перебувають у стані єдності й боротьби. </a:t>
            </a:r>
          </a:p>
          <a:p>
            <a:pPr algn="just" eaLnBrk="1" hangingPunct="1"/>
            <a:r>
              <a:rPr lang="uk-UA" altLang="ru-UA" sz="2100" b="1" i="1">
                <a:latin typeface="Times New Roman" panose="02020603050405020304" pitchFamily="18" charset="0"/>
                <a:cs typeface="Times New Roman" panose="02020603050405020304" pitchFamily="18" charset="0"/>
              </a:rPr>
              <a:t>	Закон заперечення заперечення </a:t>
            </a:r>
            <a:r>
              <a:rPr lang="uk-UA" altLang="ru-UA" sz="2100">
                <a:latin typeface="Times New Roman" panose="02020603050405020304" pitchFamily="18" charset="0"/>
                <a:cs typeface="Times New Roman" panose="02020603050405020304" pitchFamily="18" charset="0"/>
              </a:rPr>
              <a:t>- є також одним з основних законів діалектики, який відображає поступальність, спадкоємність, а також специфічну діалектичну форму розвитку предметів і явищ об'єктивної дійсності. </a:t>
            </a:r>
            <a:r>
              <a:rPr lang="uk-UA" altLang="ru-UA" sz="2100" i="1">
                <a:latin typeface="Times New Roman" panose="02020603050405020304" pitchFamily="18" charset="0"/>
                <a:cs typeface="Times New Roman" panose="02020603050405020304" pitchFamily="18" charset="0"/>
              </a:rPr>
              <a:t>Теза</a:t>
            </a:r>
            <a:r>
              <a:rPr lang="uk-UA" altLang="ru-UA" sz="2100">
                <a:latin typeface="Times New Roman" panose="02020603050405020304" pitchFamily="18" charset="0"/>
                <a:cs typeface="Times New Roman" panose="02020603050405020304" pitchFamily="18" charset="0"/>
              </a:rPr>
              <a:t> - така форма думки /судження/ в якій щось стверджується. </a:t>
            </a:r>
            <a:r>
              <a:rPr lang="uk-UA" altLang="ru-UA" sz="2100" i="1">
                <a:latin typeface="Times New Roman" panose="02020603050405020304" pitchFamily="18" charset="0"/>
                <a:cs typeface="Times New Roman" panose="02020603050405020304" pitchFamily="18" charset="0"/>
              </a:rPr>
              <a:t>Антитеза</a:t>
            </a:r>
            <a:r>
              <a:rPr lang="uk-UA" altLang="ru-UA" sz="2100">
                <a:latin typeface="Times New Roman" panose="02020603050405020304" pitchFamily="18" charset="0"/>
                <a:cs typeface="Times New Roman" panose="02020603050405020304" pitchFamily="18" charset="0"/>
              </a:rPr>
              <a:t> - заперечення тези і перетворення її на свою протилежність. </a:t>
            </a:r>
            <a:r>
              <a:rPr lang="uk-UA" altLang="ru-UA" sz="2100" i="1">
                <a:latin typeface="Times New Roman" panose="02020603050405020304" pitchFamily="18" charset="0"/>
                <a:cs typeface="Times New Roman" panose="02020603050405020304" pitchFamily="18" charset="0"/>
              </a:rPr>
              <a:t>Синтез</a:t>
            </a:r>
            <a:r>
              <a:rPr lang="uk-UA" altLang="ru-UA" sz="2100">
                <a:latin typeface="Times New Roman" panose="02020603050405020304" pitchFamily="18" charset="0"/>
                <a:cs typeface="Times New Roman" panose="02020603050405020304" pitchFamily="18" charset="0"/>
              </a:rPr>
              <a:t> - в свою чергу заперечує антитезу, стає вихідним моментом наступного руху і об'єднує в собі риси двох попередніх ступенів, повторюючи їх на вищому рівні. Діалектичне заперечення передбачає не тільки зв'язок, але й перехід від одного стану до іншого, що розвивається на вищій основі.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E03A74-1D5F-4B55-854E-ED69727A18CC}"/>
              </a:ext>
            </a:extLst>
          </p:cNvPr>
          <p:cNvSpPr>
            <a:spLocks noGrp="1"/>
          </p:cNvSpPr>
          <p:nvPr>
            <p:ph type="ctrTitle"/>
          </p:nvPr>
        </p:nvSpPr>
        <p:spPr/>
        <p:txBody>
          <a:bodyPr>
            <a:normAutofit fontScale="90000"/>
          </a:bodyPr>
          <a:lstStyle/>
          <a:p>
            <a:r>
              <a:rPr lang="uk-UA" sz="5400" dirty="0" err="1"/>
              <a:t>Синергетика</a:t>
            </a:r>
            <a:r>
              <a:rPr lang="uk-UA" sz="5400" dirty="0"/>
              <a:t> як метод зміни наукової парадигми</a:t>
            </a:r>
            <a:endParaRPr lang="ru-UA" dirty="0"/>
          </a:p>
        </p:txBody>
      </p:sp>
    </p:spTree>
    <p:extLst>
      <p:ext uri="{BB962C8B-B14F-4D97-AF65-F5344CB8AC3E}">
        <p14:creationId xmlns:p14="http://schemas.microsoft.com/office/powerpoint/2010/main" val="1334759815"/>
      </p:ext>
    </p:extLst>
  </p:cSld>
  <p:clrMapOvr>
    <a:masterClrMapping/>
  </p:clrMapOvr>
</p:sld>
</file>

<file path=ppt/theme/theme1.xml><?xml version="1.0" encoding="utf-8"?>
<a:theme xmlns:a="http://schemas.openxmlformats.org/drawingml/2006/main" name="Легкий дым">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193</TotalTime>
  <Words>2076</Words>
  <Application>Microsoft Office PowerPoint</Application>
  <PresentationFormat>Экран (4:3)</PresentationFormat>
  <Paragraphs>136</Paragraphs>
  <Slides>33</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Calibri</vt:lpstr>
      <vt:lpstr>Century Gothic</vt:lpstr>
      <vt:lpstr>Constantia</vt:lpstr>
      <vt:lpstr>Times New Roman</vt:lpstr>
      <vt:lpstr>Wingdings 3</vt:lpstr>
      <vt:lpstr>Легкий дым</vt:lpstr>
      <vt:lpstr>Діалектика і синергетика. Діалектична логіка як методологія наукового пізнання. </vt:lpstr>
      <vt:lpstr>План</vt:lpstr>
      <vt:lpstr>Діалектика</vt:lpstr>
      <vt:lpstr>Презентация PowerPoint</vt:lpstr>
      <vt:lpstr>Презентация PowerPoint</vt:lpstr>
      <vt:lpstr>Презентация PowerPoint</vt:lpstr>
      <vt:lpstr>Презентация PowerPoint</vt:lpstr>
      <vt:lpstr>Презентация PowerPoint</vt:lpstr>
      <vt:lpstr>Синергетика як метод зміни наукової парадигми</vt:lpstr>
      <vt:lpstr>Презентация PowerPoint</vt:lpstr>
      <vt:lpstr>КЛЮЧОВІ ІДЕЇ СИНЕРГЕТИКИ</vt:lpstr>
      <vt:lpstr>Хаос як найважливіша категорія синергетики</vt:lpstr>
      <vt:lpstr>РОЗМАЇТТЯ ФУНКЦІЙ СИНЕРГЕТИКИ В КУЛЬТУРІ</vt:lpstr>
      <vt:lpstr>СИНЕРГЕТИКА І ФІЛОСОФІЯ</vt:lpstr>
      <vt:lpstr>Логіка наукового мислення</vt:lpstr>
      <vt:lpstr>Наукові теорії намагаються встановити закономірності прояви порядку серед хаосу. В їхніх законах виражаються необхідні і суттєві, стійкі і повторювані зв'язки і відносини, що існують між предметами, явищами або процесами.  </vt:lpstr>
      <vt:lpstr>ОСНОВНІ ЗАКОНИ ЛОГІКИ (НАУКОВОГО ПІЗНАННЯ)</vt:lpstr>
      <vt:lpstr>Аргументація</vt:lpstr>
      <vt:lpstr>Види аргументації</vt:lpstr>
      <vt:lpstr>Презентация PowerPoint</vt:lpstr>
      <vt:lpstr>Доказ як форма логічної аргументації</vt:lpstr>
      <vt:lpstr> 3. Композиційні типи доказів</vt:lpstr>
      <vt:lpstr> 3. Композиційні типи доказів</vt:lpstr>
      <vt:lpstr>  Композиційні типи доказів</vt:lpstr>
      <vt:lpstr> 3. Композиційні типи доказів</vt:lpstr>
      <vt:lpstr> Прийоми доказування </vt:lpstr>
      <vt:lpstr> Прийоми доказування </vt:lpstr>
      <vt:lpstr> ПРИЙОМИ ДОКАЗУВАННЯ </vt:lpstr>
      <vt:lpstr>5. Доказ і спростування</vt:lpstr>
      <vt:lpstr>ДОКАЗ І СПРОСТУВАННЯ</vt:lpstr>
      <vt:lpstr> ДОКАЗ І СПРОСТУВАННЯ</vt:lpstr>
      <vt:lpstr>ПОРУШЕННЯ АРГУМЕНТАЦІЇ</vt:lpstr>
      <vt:lpstr>Аргументами слід визнавати тільки ті логічні доводи, які одночасно задовольняють наступним правилам:  - </vt:lpstr>
    </vt:vector>
  </TitlesOfParts>
  <Company>KUBG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Доказ як форма логічної аргументації</dc:title>
  <dc:creator>auditory</dc:creator>
  <cp:lastModifiedBy>N5010</cp:lastModifiedBy>
  <cp:revision>16</cp:revision>
  <dcterms:created xsi:type="dcterms:W3CDTF">2016-03-18T08:30:44Z</dcterms:created>
  <dcterms:modified xsi:type="dcterms:W3CDTF">2020-09-22T09:21:31Z</dcterms:modified>
</cp:coreProperties>
</file>