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7" r:id="rId4"/>
    <p:sldId id="258"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60" r:id="rId22"/>
    <p:sldId id="277" r:id="rId23"/>
    <p:sldId id="278" r:id="rId24"/>
    <p:sldId id="279" r:id="rId25"/>
    <p:sldId id="280" r:id="rId26"/>
    <p:sldId id="281" r:id="rId27"/>
    <p:sldId id="282" r:id="rId28"/>
    <p:sldId id="283" r:id="rId29"/>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524A881-1FF9-42A2-B3D8-DF5119C2A44D}" v="117" dt="2022-02-07T15:09:40.434"/>
    <p1510:client id="{95BE8CD1-FDE0-4E08-8463-6BB0987F4FBD}" v="316" dt="2022-02-07T18:55:33.9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5" autoAdjust="0"/>
    <p:restoredTop sz="94660"/>
  </p:normalViewPr>
  <p:slideViewPr>
    <p:cSldViewPr snapToGrid="0">
      <p:cViewPr varScale="1">
        <p:scale>
          <a:sx n="86" d="100"/>
          <a:sy n="86" d="100"/>
        </p:scale>
        <p:origin x="66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uk-UA"/>
              <a:t>Зразок заголовка</a:t>
            </a:r>
          </a:p>
        </p:txBody>
      </p:sp>
      <p:sp>
        <p:nvSpPr>
          <p:cNvPr id="3" name="Пі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uk-UA"/>
              <a:t>Зразок підзаголовка</a:t>
            </a:r>
          </a:p>
        </p:txBody>
      </p:sp>
      <p:sp>
        <p:nvSpPr>
          <p:cNvPr id="4" name="Місце для дати 3"/>
          <p:cNvSpPr>
            <a:spLocks noGrp="1"/>
          </p:cNvSpPr>
          <p:nvPr>
            <p:ph type="dt" sz="half" idx="10"/>
          </p:nvPr>
        </p:nvSpPr>
        <p:spPr/>
        <p:txBody>
          <a:bodyPr/>
          <a:lstStyle/>
          <a:p>
            <a:fld id="{1A2F0B57-8E6A-4005-9EDD-D258F6CC94AB}" type="datetimeFigureOut">
              <a:rPr lang="uk-UA" smtClean="0"/>
              <a:t>07.02.2022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45309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ертикального тексту 2"/>
          <p:cNvSpPr>
            <a:spLocks noGrp="1"/>
          </p:cNvSpPr>
          <p:nvPr>
            <p:ph type="body" orient="vert" idx="1"/>
          </p:nvPr>
        </p:nvSpPr>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07.02.2022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408874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8724900" y="365125"/>
            <a:ext cx="2628900" cy="5811838"/>
          </a:xfrm>
        </p:spPr>
        <p:txBody>
          <a:bodyPr vert="eaVert"/>
          <a:lstStyle/>
          <a:p>
            <a:r>
              <a:rPr lang="uk-UA"/>
              <a:t>Зразок заголовка</a:t>
            </a:r>
          </a:p>
        </p:txBody>
      </p:sp>
      <p:sp>
        <p:nvSpPr>
          <p:cNvPr id="3" name="Місце для вертикального тексту 2"/>
          <p:cNvSpPr>
            <a:spLocks noGrp="1"/>
          </p:cNvSpPr>
          <p:nvPr>
            <p:ph type="body" orient="vert" idx="1"/>
          </p:nvPr>
        </p:nvSpPr>
        <p:spPr>
          <a:xfrm>
            <a:off x="838200" y="365125"/>
            <a:ext cx="7734300" cy="5811838"/>
          </a:xfrm>
        </p:spPr>
        <p:txBody>
          <a:bodyPr vert="eaVert"/>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07.02.2022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1116257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idx="1"/>
          </p:nvPr>
        </p:nvSpPr>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10"/>
          </p:nvPr>
        </p:nvSpPr>
        <p:spPr/>
        <p:txBody>
          <a:bodyPr/>
          <a:lstStyle/>
          <a:p>
            <a:fld id="{1A2F0B57-8E6A-4005-9EDD-D258F6CC94AB}" type="datetimeFigureOut">
              <a:rPr lang="uk-UA" smtClean="0"/>
              <a:t>07.02.2022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997034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uk-UA"/>
              <a:t>Зразок заголовка</a:t>
            </a:r>
          </a:p>
        </p:txBody>
      </p:sp>
      <p:sp>
        <p:nvSpPr>
          <p:cNvPr id="3" name="Місце для тексту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uk-UA"/>
              <a:t>Зразок тексту</a:t>
            </a:r>
          </a:p>
        </p:txBody>
      </p:sp>
      <p:sp>
        <p:nvSpPr>
          <p:cNvPr id="4" name="Місце для дати 3"/>
          <p:cNvSpPr>
            <a:spLocks noGrp="1"/>
          </p:cNvSpPr>
          <p:nvPr>
            <p:ph type="dt" sz="half" idx="10"/>
          </p:nvPr>
        </p:nvSpPr>
        <p:spPr/>
        <p:txBody>
          <a:bodyPr/>
          <a:lstStyle/>
          <a:p>
            <a:fld id="{1A2F0B57-8E6A-4005-9EDD-D258F6CC94AB}" type="datetimeFigureOut">
              <a:rPr lang="uk-UA" smtClean="0"/>
              <a:t>07.02.2022</a:t>
            </a:fld>
            <a:endParaRPr lang="uk-UA"/>
          </a:p>
        </p:txBody>
      </p:sp>
      <p:sp>
        <p:nvSpPr>
          <p:cNvPr id="5" name="Місце для нижнього колонтитула 4"/>
          <p:cNvSpPr>
            <a:spLocks noGrp="1"/>
          </p:cNvSpPr>
          <p:nvPr>
            <p:ph type="ftr" sz="quarter" idx="11"/>
          </p:nvPr>
        </p:nvSpPr>
        <p:spPr/>
        <p:txBody>
          <a:bodyPr/>
          <a:lstStyle/>
          <a:p>
            <a:endParaRPr lang="uk-UA"/>
          </a:p>
        </p:txBody>
      </p:sp>
      <p:sp>
        <p:nvSpPr>
          <p:cNvPr id="6" name="Місце для номера слайда 5"/>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4001798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вмісту 2"/>
          <p:cNvSpPr>
            <a:spLocks noGrp="1"/>
          </p:cNvSpPr>
          <p:nvPr>
            <p:ph sz="half" idx="1"/>
          </p:nvPr>
        </p:nvSpPr>
        <p:spPr>
          <a:xfrm>
            <a:off x="838200" y="1825625"/>
            <a:ext cx="5181600" cy="435133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вмісту 3"/>
          <p:cNvSpPr>
            <a:spLocks noGrp="1"/>
          </p:cNvSpPr>
          <p:nvPr>
            <p:ph sz="half" idx="2"/>
          </p:nvPr>
        </p:nvSpPr>
        <p:spPr>
          <a:xfrm>
            <a:off x="6172200" y="1825625"/>
            <a:ext cx="5181600" cy="435133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дати 4"/>
          <p:cNvSpPr>
            <a:spLocks noGrp="1"/>
          </p:cNvSpPr>
          <p:nvPr>
            <p:ph type="dt" sz="half" idx="10"/>
          </p:nvPr>
        </p:nvSpPr>
        <p:spPr/>
        <p:txBody>
          <a:bodyPr/>
          <a:lstStyle/>
          <a:p>
            <a:fld id="{1A2F0B57-8E6A-4005-9EDD-D258F6CC94AB}" type="datetimeFigureOut">
              <a:rPr lang="uk-UA" smtClean="0"/>
              <a:t>07.02.2022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9830876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uk-UA"/>
              <a:t>Зразок заголовка</a:t>
            </a:r>
          </a:p>
        </p:txBody>
      </p:sp>
      <p:sp>
        <p:nvSpPr>
          <p:cNvPr id="3" name="Місце для тексту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4" name="Місце для вмісту 3"/>
          <p:cNvSpPr>
            <a:spLocks noGrp="1"/>
          </p:cNvSpPr>
          <p:nvPr>
            <p:ph sz="half" idx="2"/>
          </p:nvPr>
        </p:nvSpPr>
        <p:spPr>
          <a:xfrm>
            <a:off x="839788" y="2505075"/>
            <a:ext cx="5157787" cy="368458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5" name="Місце для тексту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a:t>Зразок тексту</a:t>
            </a:r>
          </a:p>
        </p:txBody>
      </p:sp>
      <p:sp>
        <p:nvSpPr>
          <p:cNvPr id="6" name="Місце для вмісту 5"/>
          <p:cNvSpPr>
            <a:spLocks noGrp="1"/>
          </p:cNvSpPr>
          <p:nvPr>
            <p:ph sz="quarter" idx="4"/>
          </p:nvPr>
        </p:nvSpPr>
        <p:spPr>
          <a:xfrm>
            <a:off x="6172200" y="2505075"/>
            <a:ext cx="5183188" cy="3684588"/>
          </a:xfrm>
        </p:spPr>
        <p:txBody>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7" name="Місце для дати 6"/>
          <p:cNvSpPr>
            <a:spLocks noGrp="1"/>
          </p:cNvSpPr>
          <p:nvPr>
            <p:ph type="dt" sz="half" idx="10"/>
          </p:nvPr>
        </p:nvSpPr>
        <p:spPr/>
        <p:txBody>
          <a:bodyPr/>
          <a:lstStyle/>
          <a:p>
            <a:fld id="{1A2F0B57-8E6A-4005-9EDD-D258F6CC94AB}" type="datetimeFigureOut">
              <a:rPr lang="uk-UA" smtClean="0"/>
              <a:t>07.02.2022</a:t>
            </a:fld>
            <a:endParaRPr lang="uk-UA"/>
          </a:p>
        </p:txBody>
      </p:sp>
      <p:sp>
        <p:nvSpPr>
          <p:cNvPr id="8" name="Місце для нижнього колонтитула 7"/>
          <p:cNvSpPr>
            <a:spLocks noGrp="1"/>
          </p:cNvSpPr>
          <p:nvPr>
            <p:ph type="ftr" sz="quarter" idx="11"/>
          </p:nvPr>
        </p:nvSpPr>
        <p:spPr/>
        <p:txBody>
          <a:bodyPr/>
          <a:lstStyle/>
          <a:p>
            <a:endParaRPr lang="uk-UA"/>
          </a:p>
        </p:txBody>
      </p:sp>
      <p:sp>
        <p:nvSpPr>
          <p:cNvPr id="9" name="Місце для номера слайда 8"/>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755882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a:t>Зразок заголовка</a:t>
            </a:r>
          </a:p>
        </p:txBody>
      </p:sp>
      <p:sp>
        <p:nvSpPr>
          <p:cNvPr id="3" name="Місце для дати 2"/>
          <p:cNvSpPr>
            <a:spLocks noGrp="1"/>
          </p:cNvSpPr>
          <p:nvPr>
            <p:ph type="dt" sz="half" idx="10"/>
          </p:nvPr>
        </p:nvSpPr>
        <p:spPr/>
        <p:txBody>
          <a:bodyPr/>
          <a:lstStyle/>
          <a:p>
            <a:fld id="{1A2F0B57-8E6A-4005-9EDD-D258F6CC94AB}" type="datetimeFigureOut">
              <a:rPr lang="uk-UA" smtClean="0"/>
              <a:t>07.02.2022</a:t>
            </a:fld>
            <a:endParaRPr lang="uk-UA"/>
          </a:p>
        </p:txBody>
      </p:sp>
      <p:sp>
        <p:nvSpPr>
          <p:cNvPr id="4" name="Місце для нижнього колонтитула 3"/>
          <p:cNvSpPr>
            <a:spLocks noGrp="1"/>
          </p:cNvSpPr>
          <p:nvPr>
            <p:ph type="ftr" sz="quarter" idx="11"/>
          </p:nvPr>
        </p:nvSpPr>
        <p:spPr/>
        <p:txBody>
          <a:bodyPr/>
          <a:lstStyle/>
          <a:p>
            <a:endParaRPr lang="uk-UA"/>
          </a:p>
        </p:txBody>
      </p:sp>
      <p:sp>
        <p:nvSpPr>
          <p:cNvPr id="5" name="Місце для номера слайда 4"/>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33917764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1"/>
          <p:cNvSpPr>
            <a:spLocks noGrp="1"/>
          </p:cNvSpPr>
          <p:nvPr>
            <p:ph type="dt" sz="half" idx="10"/>
          </p:nvPr>
        </p:nvSpPr>
        <p:spPr/>
        <p:txBody>
          <a:bodyPr/>
          <a:lstStyle/>
          <a:p>
            <a:fld id="{1A2F0B57-8E6A-4005-9EDD-D258F6CC94AB}" type="datetimeFigureOut">
              <a:rPr lang="uk-UA" smtClean="0"/>
              <a:t>07.02.2022</a:t>
            </a:fld>
            <a:endParaRPr lang="uk-UA"/>
          </a:p>
        </p:txBody>
      </p:sp>
      <p:sp>
        <p:nvSpPr>
          <p:cNvPr id="3" name="Місце для нижнього колонтитула 2"/>
          <p:cNvSpPr>
            <a:spLocks noGrp="1"/>
          </p:cNvSpPr>
          <p:nvPr>
            <p:ph type="ftr" sz="quarter" idx="11"/>
          </p:nvPr>
        </p:nvSpPr>
        <p:spPr/>
        <p:txBody>
          <a:bodyPr/>
          <a:lstStyle/>
          <a:p>
            <a:endParaRPr lang="uk-UA"/>
          </a:p>
        </p:txBody>
      </p:sp>
      <p:sp>
        <p:nvSpPr>
          <p:cNvPr id="4" name="Місце для номера слайда 3"/>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9836073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вмісту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Зразок тексту</a:t>
            </a:r>
          </a:p>
        </p:txBody>
      </p:sp>
      <p:sp>
        <p:nvSpPr>
          <p:cNvPr id="5" name="Місце для дати 4"/>
          <p:cNvSpPr>
            <a:spLocks noGrp="1"/>
          </p:cNvSpPr>
          <p:nvPr>
            <p:ph type="dt" sz="half" idx="10"/>
          </p:nvPr>
        </p:nvSpPr>
        <p:spPr/>
        <p:txBody>
          <a:bodyPr/>
          <a:lstStyle/>
          <a:p>
            <a:fld id="{1A2F0B57-8E6A-4005-9EDD-D258F6CC94AB}" type="datetimeFigureOut">
              <a:rPr lang="uk-UA" smtClean="0"/>
              <a:t>07.02.2022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050522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uk-UA"/>
              <a:t>Зразок заголовка</a:t>
            </a:r>
          </a:p>
        </p:txBody>
      </p:sp>
      <p:sp>
        <p:nvSpPr>
          <p:cNvPr id="3" name="Місце для зображення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k-UA"/>
          </a:p>
        </p:txBody>
      </p:sp>
      <p:sp>
        <p:nvSpPr>
          <p:cNvPr id="4" name="Місце для тексту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uk-UA"/>
              <a:t>Зразок тексту</a:t>
            </a:r>
          </a:p>
        </p:txBody>
      </p:sp>
      <p:sp>
        <p:nvSpPr>
          <p:cNvPr id="5" name="Місце для дати 4"/>
          <p:cNvSpPr>
            <a:spLocks noGrp="1"/>
          </p:cNvSpPr>
          <p:nvPr>
            <p:ph type="dt" sz="half" idx="10"/>
          </p:nvPr>
        </p:nvSpPr>
        <p:spPr/>
        <p:txBody>
          <a:bodyPr/>
          <a:lstStyle/>
          <a:p>
            <a:fld id="{1A2F0B57-8E6A-4005-9EDD-D258F6CC94AB}" type="datetimeFigureOut">
              <a:rPr lang="uk-UA" smtClean="0"/>
              <a:t>07.02.2022</a:t>
            </a:fld>
            <a:endParaRPr lang="uk-UA"/>
          </a:p>
        </p:txBody>
      </p:sp>
      <p:sp>
        <p:nvSpPr>
          <p:cNvPr id="6" name="Місце для нижнього колонтитула 5"/>
          <p:cNvSpPr>
            <a:spLocks noGrp="1"/>
          </p:cNvSpPr>
          <p:nvPr>
            <p:ph type="ftr" sz="quarter" idx="11"/>
          </p:nvPr>
        </p:nvSpPr>
        <p:spPr/>
        <p:txBody>
          <a:bodyPr/>
          <a:lstStyle/>
          <a:p>
            <a:endParaRPr lang="uk-UA"/>
          </a:p>
        </p:txBody>
      </p:sp>
      <p:sp>
        <p:nvSpPr>
          <p:cNvPr id="7" name="Місце для номера слайда 6"/>
          <p:cNvSpPr>
            <a:spLocks noGrp="1"/>
          </p:cNvSpPr>
          <p:nvPr>
            <p:ph type="sldNum" sz="quarter" idx="12"/>
          </p:nvPr>
        </p:nvSpPr>
        <p:spPr/>
        <p:txBody>
          <a:bodyPr/>
          <a:lstStyle/>
          <a:p>
            <a:fld id="{6CB18C70-803E-428A-BAB3-289BE172EF8D}" type="slidenum">
              <a:rPr lang="uk-UA" smtClean="0"/>
              <a:t>‹№›</a:t>
            </a:fld>
            <a:endParaRPr lang="uk-UA"/>
          </a:p>
        </p:txBody>
      </p:sp>
    </p:spTree>
    <p:extLst>
      <p:ext uri="{BB962C8B-B14F-4D97-AF65-F5344CB8AC3E}">
        <p14:creationId xmlns:p14="http://schemas.microsoft.com/office/powerpoint/2010/main" val="25773049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заголовка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uk-UA"/>
              <a:t>Зразок заголовка</a:t>
            </a:r>
          </a:p>
        </p:txBody>
      </p:sp>
      <p:sp>
        <p:nvSpPr>
          <p:cNvPr id="3" name="Місце для тексту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uk-UA"/>
              <a:t>Зразок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4" name="Місце для дати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2F0B57-8E6A-4005-9EDD-D258F6CC94AB}" type="datetimeFigureOut">
              <a:rPr lang="uk-UA" smtClean="0"/>
              <a:t>07.02.2022</a:t>
            </a:fld>
            <a:endParaRPr lang="uk-UA"/>
          </a:p>
        </p:txBody>
      </p:sp>
      <p:sp>
        <p:nvSpPr>
          <p:cNvPr id="5" name="Місце для нижнього колонтитула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k-UA"/>
          </a:p>
        </p:txBody>
      </p:sp>
      <p:sp>
        <p:nvSpPr>
          <p:cNvPr id="6" name="Місце для номера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B18C70-803E-428A-BAB3-289BE172EF8D}" type="slidenum">
              <a:rPr lang="uk-UA" smtClean="0"/>
              <a:t>‹№›</a:t>
            </a:fld>
            <a:endParaRPr lang="uk-UA"/>
          </a:p>
        </p:txBody>
      </p:sp>
    </p:spTree>
    <p:extLst>
      <p:ext uri="{BB962C8B-B14F-4D97-AF65-F5344CB8AC3E}">
        <p14:creationId xmlns:p14="http://schemas.microsoft.com/office/powerpoint/2010/main" val="2088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mailto:protosavitska@gmail.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elearn.nubip.edu.ua/mod/glossary/showentry.php?eid=217047&amp;displayformat=dictionary"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s://elearn.nubip.edu.ua/mod/glossary/showentry.php?eid=217068&amp;displayformat=dictionary"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image" Target="../media/image18.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2.jpeg"/><Relationship Id="rId7" Type="http://schemas.openxmlformats.org/officeDocument/2006/relationships/image" Target="../media/image26.jpeg"/><Relationship Id="rId2" Type="http://schemas.openxmlformats.org/officeDocument/2006/relationships/image" Target="../media/image21.jpeg"/><Relationship Id="rId1" Type="http://schemas.openxmlformats.org/officeDocument/2006/relationships/slideLayout" Target="../slideLayouts/slideLayout2.xml"/><Relationship Id="rId6" Type="http://schemas.openxmlformats.org/officeDocument/2006/relationships/image" Target="../media/image25.jpeg"/><Relationship Id="rId5" Type="http://schemas.openxmlformats.org/officeDocument/2006/relationships/image" Target="../media/image24.jpeg"/><Relationship Id="rId4" Type="http://schemas.openxmlformats.org/officeDocument/2006/relationships/image" Target="../media/image23.jpeg"/></Relationships>
</file>

<file path=ppt/slides/_rels/slide23.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image" Target="../media/image27.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9.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1.jpeg"/><Relationship Id="rId2" Type="http://schemas.openxmlformats.org/officeDocument/2006/relationships/image" Target="../media/image3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3.jpeg"/><Relationship Id="rId2" Type="http://schemas.openxmlformats.org/officeDocument/2006/relationships/image" Target="../media/image32.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65DBBEF-238B-476B-96AB-8AAC3224ECE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p:cNvSpPr>
            <a:spLocks noGrp="1"/>
          </p:cNvSpPr>
          <p:nvPr>
            <p:ph type="ctrTitle"/>
          </p:nvPr>
        </p:nvSpPr>
        <p:spPr>
          <a:xfrm>
            <a:off x="638882" y="639193"/>
            <a:ext cx="3571810" cy="3573516"/>
          </a:xfrm>
        </p:spPr>
        <p:txBody>
          <a:bodyPr>
            <a:normAutofit/>
          </a:bodyPr>
          <a:lstStyle/>
          <a:p>
            <a:pPr algn="l"/>
            <a:r>
              <a:rPr lang="uk-UA" sz="4600" b="1"/>
              <a:t>ТЕМА 6. Захист порушених суб’єктивних прав</a:t>
            </a:r>
          </a:p>
        </p:txBody>
      </p:sp>
      <p:sp>
        <p:nvSpPr>
          <p:cNvPr id="3" name="Підзаголовок 2"/>
          <p:cNvSpPr>
            <a:spLocks noGrp="1"/>
          </p:cNvSpPr>
          <p:nvPr>
            <p:ph type="subTitle" idx="1"/>
          </p:nvPr>
        </p:nvSpPr>
        <p:spPr>
          <a:xfrm>
            <a:off x="638882" y="4631161"/>
            <a:ext cx="3931038" cy="1559327"/>
          </a:xfrm>
        </p:spPr>
        <p:txBody>
          <a:bodyPr vert="horz" lIns="91440" tIns="45720" rIns="91440" bIns="45720" rtlCol="0" anchor="t">
            <a:normAutofit/>
          </a:bodyPr>
          <a:lstStyle/>
          <a:p>
            <a:pPr algn="l"/>
            <a:r>
              <a:rPr lang="uk-UA" dirty="0">
                <a:ea typeface="+mn-lt"/>
                <a:cs typeface="+mn-lt"/>
              </a:rPr>
              <a:t>Лектор: </a:t>
            </a:r>
            <a:r>
              <a:rPr lang="uk-UA" dirty="0" err="1">
                <a:ea typeface="+mn-lt"/>
                <a:cs typeface="+mn-lt"/>
              </a:rPr>
              <a:t>Протосавіцька</a:t>
            </a:r>
            <a:r>
              <a:rPr lang="uk-UA" dirty="0">
                <a:ea typeface="+mn-lt"/>
                <a:cs typeface="+mn-lt"/>
              </a:rPr>
              <a:t>  Л. С.</a:t>
            </a:r>
            <a:endParaRPr lang="en-US" dirty="0">
              <a:ea typeface="+mn-lt"/>
              <a:cs typeface="+mn-lt"/>
            </a:endParaRPr>
          </a:p>
          <a:p>
            <a:pPr algn="l"/>
            <a:r>
              <a:rPr lang="uk-UA" dirty="0">
                <a:ea typeface="+mn-lt"/>
                <a:cs typeface="+mn-lt"/>
              </a:rPr>
              <a:t>E-</a:t>
            </a:r>
            <a:r>
              <a:rPr lang="uk-UA" dirty="0" err="1">
                <a:ea typeface="+mn-lt"/>
                <a:cs typeface="+mn-lt"/>
              </a:rPr>
              <a:t>mail</a:t>
            </a:r>
            <a:r>
              <a:rPr lang="uk-UA" dirty="0">
                <a:ea typeface="+mn-lt"/>
                <a:cs typeface="+mn-lt"/>
              </a:rPr>
              <a:t>: </a:t>
            </a:r>
            <a:r>
              <a:rPr lang="uk-UA" dirty="0">
                <a:ea typeface="+mn-lt"/>
                <a:cs typeface="+mn-lt"/>
                <a:hlinkClick r:id="rId2"/>
              </a:rPr>
              <a:t>protosavitska@gmail.com</a:t>
            </a:r>
            <a:endParaRPr lang="uk-UA">
              <a:ea typeface="+mn-lt"/>
              <a:cs typeface="+mn-lt"/>
            </a:endParaRPr>
          </a:p>
          <a:p>
            <a:pPr algn="l"/>
            <a:endParaRPr lang="uk-UA" dirty="0">
              <a:cs typeface="Calibri"/>
            </a:endParaRPr>
          </a:p>
        </p:txBody>
      </p:sp>
      <p:sp>
        <p:nvSpPr>
          <p:cNvPr id="12"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4409267"/>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Рисунок 5" descr="Зображення, що містить лампа&#10;&#10;Опис створено автоматично">
            <a:extLst>
              <a:ext uri="{FF2B5EF4-FFF2-40B4-BE49-F238E27FC236}">
                <a16:creationId xmlns:a16="http://schemas.microsoft.com/office/drawing/2014/main" id="{3E27B8DE-C5EA-4751-A6C4-AD279B339C86}"/>
              </a:ext>
            </a:extLst>
          </p:cNvPr>
          <p:cNvPicPr>
            <a:picLocks noChangeAspect="1"/>
          </p:cNvPicPr>
          <p:nvPr/>
        </p:nvPicPr>
        <p:blipFill>
          <a:blip r:embed="rId3"/>
          <a:stretch>
            <a:fillRect/>
          </a:stretch>
        </p:blipFill>
        <p:spPr>
          <a:xfrm>
            <a:off x="4654296" y="1014784"/>
            <a:ext cx="7214616" cy="4800999"/>
          </a:xfrm>
          <a:prstGeom prst="rect">
            <a:avLst/>
          </a:prstGeom>
        </p:spPr>
      </p:pic>
    </p:spTree>
    <p:extLst>
      <p:ext uri="{BB962C8B-B14F-4D97-AF65-F5344CB8AC3E}">
        <p14:creationId xmlns:p14="http://schemas.microsoft.com/office/powerpoint/2010/main" val="3930024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B97F24A-32CE-4C1C-A50D-3016B394D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979A1D1-3D77-4945-B3E9-606EF0A16BF2}"/>
              </a:ext>
            </a:extLst>
          </p:cNvPr>
          <p:cNvSpPr>
            <a:spLocks noGrp="1"/>
          </p:cNvSpPr>
          <p:nvPr>
            <p:ph type="title"/>
          </p:nvPr>
        </p:nvSpPr>
        <p:spPr>
          <a:xfrm>
            <a:off x="630936" y="639520"/>
            <a:ext cx="3429000" cy="1719072"/>
          </a:xfrm>
        </p:spPr>
        <p:txBody>
          <a:bodyPr vert="horz" lIns="91440" tIns="45720" rIns="91440" bIns="45720" rtlCol="0" anchor="b">
            <a:noAutofit/>
          </a:bodyPr>
          <a:lstStyle/>
          <a:p>
            <a:pPr>
              <a:spcBef>
                <a:spcPts val="0"/>
              </a:spcBef>
            </a:pPr>
            <a:r>
              <a:rPr lang="en-US" sz="1600" dirty="0">
                <a:ea typeface="+mj-lt"/>
                <a:cs typeface="+mj-lt"/>
              </a:rPr>
              <a:t>У </a:t>
            </a:r>
            <a:r>
              <a:rPr lang="en-US" sz="1600" dirty="0" err="1">
                <a:ea typeface="+mj-lt"/>
                <a:cs typeface="+mj-lt"/>
              </a:rPr>
              <a:t>ст</a:t>
            </a:r>
            <a:r>
              <a:rPr lang="en-US" sz="1600" dirty="0">
                <a:ea typeface="+mj-lt"/>
                <a:cs typeface="+mj-lt"/>
              </a:rPr>
              <a:t>. 16 ЦК </a:t>
            </a:r>
            <a:r>
              <a:rPr lang="en-US" sz="1600" dirty="0" err="1">
                <a:ea typeface="+mj-lt"/>
                <a:cs typeface="+mj-lt"/>
              </a:rPr>
              <a:t>норма</a:t>
            </a:r>
            <a:r>
              <a:rPr lang="en-US" sz="1600" dirty="0">
                <a:ea typeface="+mj-lt"/>
                <a:cs typeface="+mj-lt"/>
              </a:rPr>
              <a:t> ч. 1 </a:t>
            </a:r>
            <a:r>
              <a:rPr lang="en-US" sz="1600" dirty="0" err="1">
                <a:ea typeface="+mj-lt"/>
                <a:cs typeface="+mj-lt"/>
              </a:rPr>
              <a:t>надає</a:t>
            </a:r>
            <a:r>
              <a:rPr lang="en-US" sz="1600" dirty="0">
                <a:ea typeface="+mj-lt"/>
                <a:cs typeface="+mj-lt"/>
              </a:rPr>
              <a:t> </a:t>
            </a:r>
            <a:r>
              <a:rPr lang="en-US" sz="1600" dirty="0" err="1">
                <a:ea typeface="+mj-lt"/>
                <a:cs typeface="+mj-lt"/>
              </a:rPr>
              <a:t>право</a:t>
            </a:r>
            <a:r>
              <a:rPr lang="en-US" sz="1600" dirty="0">
                <a:ea typeface="+mj-lt"/>
                <a:cs typeface="+mj-lt"/>
              </a:rPr>
              <a:t> </a:t>
            </a:r>
            <a:r>
              <a:rPr lang="en-US" sz="1600" dirty="0" err="1">
                <a:ea typeface="+mj-lt"/>
                <a:cs typeface="+mj-lt"/>
              </a:rPr>
              <a:t>кожній</a:t>
            </a:r>
            <a:r>
              <a:rPr lang="en-US" sz="1600" dirty="0">
                <a:ea typeface="+mj-lt"/>
                <a:cs typeface="+mj-lt"/>
              </a:rPr>
              <a:t> </a:t>
            </a:r>
            <a:r>
              <a:rPr lang="en-US" sz="1600" dirty="0" err="1">
                <a:ea typeface="+mj-lt"/>
                <a:cs typeface="+mj-lt"/>
              </a:rPr>
              <a:t>особі</a:t>
            </a:r>
            <a:r>
              <a:rPr lang="en-US" sz="1600" dirty="0">
                <a:ea typeface="+mj-lt"/>
                <a:cs typeface="+mj-lt"/>
              </a:rPr>
              <a:t> </a:t>
            </a:r>
            <a:r>
              <a:rPr lang="en-US" sz="1600" dirty="0" err="1">
                <a:ea typeface="+mj-lt"/>
                <a:cs typeface="+mj-lt"/>
              </a:rPr>
              <a:t>на</a:t>
            </a:r>
            <a:r>
              <a:rPr lang="en-US" sz="1600" dirty="0">
                <a:ea typeface="+mj-lt"/>
                <a:cs typeface="+mj-lt"/>
              </a:rPr>
              <a:t> </a:t>
            </a:r>
            <a:r>
              <a:rPr lang="en-US" sz="1600" dirty="0" err="1">
                <a:ea typeface="+mj-lt"/>
                <a:cs typeface="+mj-lt"/>
              </a:rPr>
              <a:t>звернення</a:t>
            </a:r>
            <a:r>
              <a:rPr lang="en-US" sz="1600" dirty="0">
                <a:ea typeface="+mj-lt"/>
                <a:cs typeface="+mj-lt"/>
              </a:rPr>
              <a:t> </a:t>
            </a:r>
            <a:r>
              <a:rPr lang="en-US" sz="1600" dirty="0" err="1">
                <a:ea typeface="+mj-lt"/>
                <a:cs typeface="+mj-lt"/>
              </a:rPr>
              <a:t>до</a:t>
            </a:r>
            <a:r>
              <a:rPr lang="en-US" sz="1600" dirty="0">
                <a:ea typeface="+mj-lt"/>
                <a:cs typeface="+mj-lt"/>
              </a:rPr>
              <a:t> </a:t>
            </a:r>
            <a:r>
              <a:rPr lang="en-US" sz="1600" dirty="0" err="1">
                <a:ea typeface="+mj-lt"/>
                <a:cs typeface="+mj-lt"/>
              </a:rPr>
              <a:t>суду</a:t>
            </a:r>
            <a:r>
              <a:rPr lang="en-US" sz="1600" dirty="0">
                <a:ea typeface="+mj-lt"/>
                <a:cs typeface="+mj-lt"/>
              </a:rPr>
              <a:t> </a:t>
            </a:r>
            <a:r>
              <a:rPr lang="en-US" sz="1600" dirty="0" err="1">
                <a:ea typeface="+mj-lt"/>
                <a:cs typeface="+mj-lt"/>
              </a:rPr>
              <a:t>за</a:t>
            </a:r>
            <a:r>
              <a:rPr lang="en-US" sz="1600" dirty="0">
                <a:ea typeface="+mj-lt"/>
                <a:cs typeface="+mj-lt"/>
              </a:rPr>
              <a:t> </a:t>
            </a:r>
            <a:r>
              <a:rPr lang="en-US" sz="1600" dirty="0" err="1">
                <a:ea typeface="+mj-lt"/>
                <a:cs typeface="+mj-lt"/>
              </a:rPr>
              <a:t>захистом</a:t>
            </a:r>
            <a:r>
              <a:rPr lang="en-US" sz="1600" dirty="0">
                <a:ea typeface="+mj-lt"/>
                <a:cs typeface="+mj-lt"/>
              </a:rPr>
              <a:t> </a:t>
            </a:r>
            <a:r>
              <a:rPr lang="en-US" sz="1600" dirty="0" err="1">
                <a:ea typeface="+mj-lt"/>
                <a:cs typeface="+mj-lt"/>
              </a:rPr>
              <a:t>свого</a:t>
            </a:r>
            <a:r>
              <a:rPr lang="en-US" sz="1600" dirty="0">
                <a:ea typeface="+mj-lt"/>
                <a:cs typeface="+mj-lt"/>
              </a:rPr>
              <a:t> </a:t>
            </a:r>
            <a:r>
              <a:rPr lang="en-US" sz="1600" dirty="0" err="1">
                <a:ea typeface="+mj-lt"/>
                <a:cs typeface="+mj-lt"/>
              </a:rPr>
              <a:t>особистого</a:t>
            </a:r>
            <a:r>
              <a:rPr lang="en-US" sz="1600" dirty="0">
                <a:ea typeface="+mj-lt"/>
                <a:cs typeface="+mj-lt"/>
              </a:rPr>
              <a:t> </a:t>
            </a:r>
            <a:r>
              <a:rPr lang="en-US" sz="1600" dirty="0" err="1">
                <a:ea typeface="+mj-lt"/>
                <a:cs typeface="+mj-lt"/>
              </a:rPr>
              <a:t>права</a:t>
            </a:r>
            <a:r>
              <a:rPr lang="en-US" sz="1600" dirty="0">
                <a:ea typeface="+mj-lt"/>
                <a:cs typeface="+mj-lt"/>
              </a:rPr>
              <a:t> </a:t>
            </a:r>
            <a:r>
              <a:rPr lang="en-US" sz="1600" dirty="0" err="1">
                <a:ea typeface="+mj-lt"/>
                <a:cs typeface="+mj-lt"/>
              </a:rPr>
              <a:t>та</a:t>
            </a:r>
            <a:r>
              <a:rPr lang="en-US" sz="1600" dirty="0">
                <a:ea typeface="+mj-lt"/>
                <a:cs typeface="+mj-lt"/>
              </a:rPr>
              <a:t> </a:t>
            </a:r>
            <a:r>
              <a:rPr lang="en-US" sz="1600" dirty="0" err="1">
                <a:ea typeface="+mj-lt"/>
                <a:cs typeface="+mj-lt"/>
              </a:rPr>
              <a:t>інтересу</a:t>
            </a:r>
            <a:r>
              <a:rPr lang="en-US" sz="1600" dirty="0">
                <a:ea typeface="+mj-lt"/>
                <a:cs typeface="+mj-lt"/>
              </a:rPr>
              <a:t>, </a:t>
            </a:r>
            <a:r>
              <a:rPr lang="en-US" sz="1600" dirty="0" err="1">
                <a:ea typeface="+mj-lt"/>
                <a:cs typeface="+mj-lt"/>
              </a:rPr>
              <a:t>але</a:t>
            </a:r>
            <a:r>
              <a:rPr lang="en-US" sz="1600" dirty="0">
                <a:ea typeface="+mj-lt"/>
                <a:cs typeface="+mj-lt"/>
              </a:rPr>
              <a:t> </a:t>
            </a:r>
            <a:r>
              <a:rPr lang="en-US" sz="1600" dirty="0" err="1">
                <a:ea typeface="+mj-lt"/>
                <a:cs typeface="+mj-lt"/>
              </a:rPr>
              <a:t>не</a:t>
            </a:r>
            <a:r>
              <a:rPr lang="en-US" sz="1600" dirty="0">
                <a:ea typeface="+mj-lt"/>
                <a:cs typeface="+mj-lt"/>
              </a:rPr>
              <a:t> </a:t>
            </a:r>
            <a:r>
              <a:rPr lang="en-US" sz="1600" dirty="0" err="1">
                <a:ea typeface="+mj-lt"/>
                <a:cs typeface="+mj-lt"/>
              </a:rPr>
              <a:t>конкретизує</a:t>
            </a:r>
            <a:r>
              <a:rPr lang="en-US" sz="1600" dirty="0">
                <a:ea typeface="+mj-lt"/>
                <a:cs typeface="+mj-lt"/>
              </a:rPr>
              <a:t>, </a:t>
            </a:r>
            <a:r>
              <a:rPr lang="en-US" sz="1600" dirty="0" err="1">
                <a:ea typeface="+mj-lt"/>
                <a:cs typeface="+mj-lt"/>
              </a:rPr>
              <a:t>вичерпний</a:t>
            </a:r>
            <a:r>
              <a:rPr lang="en-US" sz="1600" dirty="0">
                <a:ea typeface="+mj-lt"/>
                <a:cs typeface="+mj-lt"/>
              </a:rPr>
              <a:t> </a:t>
            </a:r>
            <a:r>
              <a:rPr lang="en-US" sz="1600" dirty="0" err="1">
                <a:ea typeface="+mj-lt"/>
                <a:cs typeface="+mj-lt"/>
              </a:rPr>
              <a:t>чи</a:t>
            </a:r>
            <a:r>
              <a:rPr lang="en-US" sz="1600" dirty="0">
                <a:ea typeface="+mj-lt"/>
                <a:cs typeface="+mj-lt"/>
              </a:rPr>
              <a:t> </a:t>
            </a:r>
            <a:r>
              <a:rPr lang="en-US" sz="1600" dirty="0" err="1">
                <a:ea typeface="+mj-lt"/>
                <a:cs typeface="+mj-lt"/>
              </a:rPr>
              <a:t>орієнтовний</a:t>
            </a:r>
            <a:r>
              <a:rPr lang="en-US" sz="1600" dirty="0">
                <a:ea typeface="+mj-lt"/>
                <a:cs typeface="+mj-lt"/>
              </a:rPr>
              <a:t> </a:t>
            </a:r>
            <a:r>
              <a:rPr lang="en-US" sz="1600" dirty="0" err="1">
                <a:ea typeface="+mj-lt"/>
                <a:cs typeface="+mj-lt"/>
              </a:rPr>
              <a:t>перелік</a:t>
            </a:r>
            <a:r>
              <a:rPr lang="en-US" sz="1600" dirty="0">
                <a:ea typeface="+mj-lt"/>
                <a:cs typeface="+mj-lt"/>
              </a:rPr>
              <a:t> </a:t>
            </a:r>
            <a:r>
              <a:rPr lang="en-US" sz="1600" dirty="0" err="1">
                <a:ea typeface="+mj-lt"/>
                <a:cs typeface="+mj-lt"/>
              </a:rPr>
              <a:t>таких</a:t>
            </a:r>
            <a:r>
              <a:rPr lang="en-US" sz="1600" dirty="0">
                <a:ea typeface="+mj-lt"/>
                <a:cs typeface="+mj-lt"/>
              </a:rPr>
              <a:t> </a:t>
            </a:r>
            <a:r>
              <a:rPr lang="en-US" sz="1600" dirty="0" err="1">
                <a:ea typeface="+mj-lt"/>
                <a:cs typeface="+mj-lt"/>
              </a:rPr>
              <a:t>осіб</a:t>
            </a:r>
            <a:r>
              <a:rPr lang="en-US" sz="1600" dirty="0">
                <a:ea typeface="+mj-lt"/>
                <a:cs typeface="+mj-lt"/>
              </a:rPr>
              <a:t>. </a:t>
            </a:r>
            <a:r>
              <a:rPr lang="en-US" sz="1600" dirty="0" err="1">
                <a:ea typeface="+mj-lt"/>
                <a:cs typeface="+mj-lt"/>
              </a:rPr>
              <a:t>Не</a:t>
            </a:r>
            <a:r>
              <a:rPr lang="en-US" sz="1600" dirty="0">
                <a:ea typeface="+mj-lt"/>
                <a:cs typeface="+mj-lt"/>
              </a:rPr>
              <a:t> </a:t>
            </a:r>
            <a:r>
              <a:rPr lang="en-US" sz="1600" dirty="0" err="1">
                <a:ea typeface="+mj-lt"/>
                <a:cs typeface="+mj-lt"/>
              </a:rPr>
              <a:t>вирішують</a:t>
            </a:r>
            <a:r>
              <a:rPr lang="en-US" sz="1600" dirty="0">
                <a:ea typeface="+mj-lt"/>
                <a:cs typeface="+mj-lt"/>
              </a:rPr>
              <a:t> </a:t>
            </a:r>
            <a:r>
              <a:rPr lang="en-US" sz="1600" dirty="0" err="1">
                <a:ea typeface="+mj-lt"/>
                <a:cs typeface="+mj-lt"/>
              </a:rPr>
              <a:t>повною</a:t>
            </a:r>
            <a:r>
              <a:rPr lang="en-US" sz="1600" dirty="0">
                <a:ea typeface="+mj-lt"/>
                <a:cs typeface="+mj-lt"/>
              </a:rPr>
              <a:t> </a:t>
            </a:r>
            <a:r>
              <a:rPr lang="en-US" sz="1600" dirty="0" err="1">
                <a:ea typeface="+mj-lt"/>
                <a:cs typeface="+mj-lt"/>
              </a:rPr>
              <a:t>мірою</a:t>
            </a:r>
            <a:r>
              <a:rPr lang="en-US" sz="1600" dirty="0">
                <a:ea typeface="+mj-lt"/>
                <a:cs typeface="+mj-lt"/>
              </a:rPr>
              <a:t> </a:t>
            </a:r>
            <a:r>
              <a:rPr lang="en-US" sz="1600" dirty="0" err="1">
                <a:ea typeface="+mj-lt"/>
                <a:cs typeface="+mj-lt"/>
              </a:rPr>
              <a:t>цієї</a:t>
            </a:r>
            <a:r>
              <a:rPr lang="en-US" sz="1600" dirty="0">
                <a:ea typeface="+mj-lt"/>
                <a:cs typeface="+mj-lt"/>
              </a:rPr>
              <a:t> </a:t>
            </a:r>
            <a:r>
              <a:rPr lang="en-US" sz="1600" dirty="0" err="1">
                <a:ea typeface="+mj-lt"/>
                <a:cs typeface="+mj-lt"/>
              </a:rPr>
              <a:t>проблеми</a:t>
            </a:r>
            <a:r>
              <a:rPr lang="en-US" sz="1600" dirty="0">
                <a:ea typeface="+mj-lt"/>
                <a:cs typeface="+mj-lt"/>
              </a:rPr>
              <a:t> </a:t>
            </a:r>
            <a:r>
              <a:rPr lang="en-US" sz="1600" dirty="0" err="1">
                <a:ea typeface="+mj-lt"/>
                <a:cs typeface="+mj-lt"/>
              </a:rPr>
              <a:t>ні</a:t>
            </a:r>
            <a:r>
              <a:rPr lang="en-US" sz="1600" dirty="0">
                <a:ea typeface="+mj-lt"/>
                <a:cs typeface="+mj-lt"/>
              </a:rPr>
              <a:t> ЦПК, </a:t>
            </a:r>
            <a:r>
              <a:rPr lang="en-US" sz="1600" dirty="0" err="1">
                <a:ea typeface="+mj-lt"/>
                <a:cs typeface="+mj-lt"/>
              </a:rPr>
              <a:t>ні</a:t>
            </a:r>
            <a:r>
              <a:rPr lang="en-US" sz="1600" dirty="0">
                <a:ea typeface="+mj-lt"/>
                <a:cs typeface="+mj-lt"/>
              </a:rPr>
              <a:t> ГПК </a:t>
            </a:r>
            <a:r>
              <a:rPr lang="en-US" sz="1600" dirty="0" err="1">
                <a:ea typeface="+mj-lt"/>
                <a:cs typeface="+mj-lt"/>
              </a:rPr>
              <a:t>України</a:t>
            </a:r>
            <a:r>
              <a:rPr lang="en-US" sz="1600" dirty="0">
                <a:ea typeface="+mj-lt"/>
                <a:cs typeface="+mj-lt"/>
              </a:rPr>
              <a:t>. </a:t>
            </a:r>
          </a:p>
          <a:p>
            <a:pPr>
              <a:spcBef>
                <a:spcPts val="0"/>
              </a:spcBef>
            </a:pPr>
            <a:endParaRPr lang="en-US" sz="1400" dirty="0">
              <a:cs typeface="Calibri Light"/>
            </a:endParaRPr>
          </a:p>
        </p:txBody>
      </p:sp>
      <p:sp>
        <p:nvSpPr>
          <p:cNvPr id="11" name="sketch line">
            <a:extLst>
              <a:ext uri="{FF2B5EF4-FFF2-40B4-BE49-F238E27FC236}">
                <a16:creationId xmlns:a16="http://schemas.microsoft.com/office/drawing/2014/main" id="{CD8B4F24-440B-49E9-B85D-733523DC06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278" y="2573756"/>
            <a:ext cx="3255095" cy="18288"/>
          </a:xfrm>
          <a:custGeom>
            <a:avLst/>
            <a:gdLst>
              <a:gd name="connsiteX0" fmla="*/ 0 w 3255095"/>
              <a:gd name="connsiteY0" fmla="*/ 0 h 18288"/>
              <a:gd name="connsiteX1" fmla="*/ 618468 w 3255095"/>
              <a:gd name="connsiteY1" fmla="*/ 0 h 18288"/>
              <a:gd name="connsiteX2" fmla="*/ 1269487 w 3255095"/>
              <a:gd name="connsiteY2" fmla="*/ 0 h 18288"/>
              <a:gd name="connsiteX3" fmla="*/ 1953057 w 3255095"/>
              <a:gd name="connsiteY3" fmla="*/ 0 h 18288"/>
              <a:gd name="connsiteX4" fmla="*/ 2636627 w 3255095"/>
              <a:gd name="connsiteY4" fmla="*/ 0 h 18288"/>
              <a:gd name="connsiteX5" fmla="*/ 3255095 w 3255095"/>
              <a:gd name="connsiteY5" fmla="*/ 0 h 18288"/>
              <a:gd name="connsiteX6" fmla="*/ 3255095 w 3255095"/>
              <a:gd name="connsiteY6" fmla="*/ 18288 h 18288"/>
              <a:gd name="connsiteX7" fmla="*/ 2538974 w 3255095"/>
              <a:gd name="connsiteY7" fmla="*/ 18288 h 18288"/>
              <a:gd name="connsiteX8" fmla="*/ 1822853 w 3255095"/>
              <a:gd name="connsiteY8" fmla="*/ 18288 h 18288"/>
              <a:gd name="connsiteX9" fmla="*/ 1171834 w 3255095"/>
              <a:gd name="connsiteY9" fmla="*/ 18288 h 18288"/>
              <a:gd name="connsiteX10" fmla="*/ 0 w 3255095"/>
              <a:gd name="connsiteY10" fmla="*/ 18288 h 18288"/>
              <a:gd name="connsiteX11" fmla="*/ 0 w 3255095"/>
              <a:gd name="connsiteY11"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255095" h="18288" fill="none" extrusionOk="0">
                <a:moveTo>
                  <a:pt x="0" y="0"/>
                </a:moveTo>
                <a:cubicBezTo>
                  <a:pt x="240201" y="-22123"/>
                  <a:pt x="462021" y="-19623"/>
                  <a:pt x="618468" y="0"/>
                </a:cubicBezTo>
                <a:cubicBezTo>
                  <a:pt x="774915" y="19623"/>
                  <a:pt x="974734" y="2035"/>
                  <a:pt x="1269487" y="0"/>
                </a:cubicBezTo>
                <a:cubicBezTo>
                  <a:pt x="1564240" y="-2035"/>
                  <a:pt x="1733579" y="10639"/>
                  <a:pt x="1953057" y="0"/>
                </a:cubicBezTo>
                <a:cubicBezTo>
                  <a:pt x="2172535" y="-10639"/>
                  <a:pt x="2453962" y="14018"/>
                  <a:pt x="2636627" y="0"/>
                </a:cubicBezTo>
                <a:cubicBezTo>
                  <a:pt x="2819292" y="-14018"/>
                  <a:pt x="3121375" y="5399"/>
                  <a:pt x="3255095" y="0"/>
                </a:cubicBezTo>
                <a:cubicBezTo>
                  <a:pt x="3254386" y="8157"/>
                  <a:pt x="3254682" y="12125"/>
                  <a:pt x="3255095" y="18288"/>
                </a:cubicBezTo>
                <a:cubicBezTo>
                  <a:pt x="3088545" y="23203"/>
                  <a:pt x="2687475" y="7419"/>
                  <a:pt x="2538974" y="18288"/>
                </a:cubicBezTo>
                <a:cubicBezTo>
                  <a:pt x="2390473" y="29157"/>
                  <a:pt x="2137381" y="-8959"/>
                  <a:pt x="1822853" y="18288"/>
                </a:cubicBezTo>
                <a:cubicBezTo>
                  <a:pt x="1508325" y="45535"/>
                  <a:pt x="1466437" y="20385"/>
                  <a:pt x="1171834" y="18288"/>
                </a:cubicBezTo>
                <a:cubicBezTo>
                  <a:pt x="877231" y="16191"/>
                  <a:pt x="561097" y="37643"/>
                  <a:pt x="0" y="18288"/>
                </a:cubicBezTo>
                <a:cubicBezTo>
                  <a:pt x="-46" y="12483"/>
                  <a:pt x="-203" y="6491"/>
                  <a:pt x="0" y="0"/>
                </a:cubicBezTo>
                <a:close/>
              </a:path>
              <a:path w="3255095" h="18288" stroke="0" extrusionOk="0">
                <a:moveTo>
                  <a:pt x="0" y="0"/>
                </a:moveTo>
                <a:cubicBezTo>
                  <a:pt x="291965" y="19429"/>
                  <a:pt x="363155" y="8568"/>
                  <a:pt x="618468" y="0"/>
                </a:cubicBezTo>
                <a:cubicBezTo>
                  <a:pt x="873781" y="-8568"/>
                  <a:pt x="904459" y="-19505"/>
                  <a:pt x="1171834" y="0"/>
                </a:cubicBezTo>
                <a:cubicBezTo>
                  <a:pt x="1439209" y="19505"/>
                  <a:pt x="1744369" y="9790"/>
                  <a:pt x="1887955" y="0"/>
                </a:cubicBezTo>
                <a:cubicBezTo>
                  <a:pt x="2031541" y="-9790"/>
                  <a:pt x="2346378" y="21240"/>
                  <a:pt x="2506423" y="0"/>
                </a:cubicBezTo>
                <a:cubicBezTo>
                  <a:pt x="2666468" y="-21240"/>
                  <a:pt x="2990257" y="30414"/>
                  <a:pt x="3255095" y="0"/>
                </a:cubicBezTo>
                <a:cubicBezTo>
                  <a:pt x="3254831" y="4493"/>
                  <a:pt x="3255479" y="9472"/>
                  <a:pt x="3255095" y="18288"/>
                </a:cubicBezTo>
                <a:cubicBezTo>
                  <a:pt x="3120743" y="16690"/>
                  <a:pt x="2759628" y="42462"/>
                  <a:pt x="2604076" y="18288"/>
                </a:cubicBezTo>
                <a:cubicBezTo>
                  <a:pt x="2448524" y="-5886"/>
                  <a:pt x="2184336" y="19599"/>
                  <a:pt x="1887955" y="18288"/>
                </a:cubicBezTo>
                <a:cubicBezTo>
                  <a:pt x="1591574" y="16977"/>
                  <a:pt x="1548845" y="6870"/>
                  <a:pt x="1334589" y="18288"/>
                </a:cubicBezTo>
                <a:cubicBezTo>
                  <a:pt x="1120333" y="29706"/>
                  <a:pt x="996014" y="9662"/>
                  <a:pt x="683570" y="18288"/>
                </a:cubicBezTo>
                <a:cubicBezTo>
                  <a:pt x="371126" y="26914"/>
                  <a:pt x="198687" y="16167"/>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D8065AB2-1C83-4678-A8D7-4276EBBE55AE}"/>
              </a:ext>
            </a:extLst>
          </p:cNvPr>
          <p:cNvSpPr>
            <a:spLocks noGrp="1"/>
          </p:cNvSpPr>
          <p:nvPr>
            <p:ph idx="1"/>
          </p:nvPr>
        </p:nvSpPr>
        <p:spPr>
          <a:xfrm>
            <a:off x="630936" y="2807208"/>
            <a:ext cx="3429000" cy="3410712"/>
          </a:xfrm>
        </p:spPr>
        <p:txBody>
          <a:bodyPr vert="horz" lIns="91440" tIns="45720" rIns="91440" bIns="45720" rtlCol="0" anchor="t">
            <a:normAutofit/>
          </a:bodyPr>
          <a:lstStyle/>
          <a:p>
            <a:pPr>
              <a:buNone/>
            </a:pPr>
            <a:endParaRPr lang="uk-UA" sz="2200"/>
          </a:p>
          <a:p>
            <a:pPr marL="0" indent="0">
              <a:buNone/>
            </a:pPr>
            <a:endParaRPr lang="uk-UA" sz="2200">
              <a:cs typeface="Calibri" panose="020F0502020204030204"/>
            </a:endParaRPr>
          </a:p>
        </p:txBody>
      </p:sp>
      <p:pic>
        <p:nvPicPr>
          <p:cNvPr id="4" name="Рисунок 4" descr="Зображення, що містить текст&#10;&#10;Опис створено автоматично">
            <a:extLst>
              <a:ext uri="{FF2B5EF4-FFF2-40B4-BE49-F238E27FC236}">
                <a16:creationId xmlns:a16="http://schemas.microsoft.com/office/drawing/2014/main" id="{F9A609EA-E9E8-46F3-879F-1A14EC0181AA}"/>
              </a:ext>
            </a:extLst>
          </p:cNvPr>
          <p:cNvPicPr>
            <a:picLocks noChangeAspect="1"/>
          </p:cNvPicPr>
          <p:nvPr/>
        </p:nvPicPr>
        <p:blipFill>
          <a:blip r:embed="rId2"/>
          <a:stretch>
            <a:fillRect/>
          </a:stretch>
        </p:blipFill>
        <p:spPr>
          <a:xfrm>
            <a:off x="4654296" y="1277665"/>
            <a:ext cx="6903720" cy="4302670"/>
          </a:xfrm>
          <a:prstGeom prst="rect">
            <a:avLst/>
          </a:prstGeom>
        </p:spPr>
      </p:pic>
      <p:sp>
        <p:nvSpPr>
          <p:cNvPr id="5" name="TextBox 4">
            <a:extLst>
              <a:ext uri="{FF2B5EF4-FFF2-40B4-BE49-F238E27FC236}">
                <a16:creationId xmlns:a16="http://schemas.microsoft.com/office/drawing/2014/main" id="{20714A88-1675-429C-9F16-1DEC91285952}"/>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r>
              <a:rPr lang="uk-UA"/>
              <a:t>Текст слайда</a:t>
            </a:r>
          </a:p>
        </p:txBody>
      </p:sp>
      <p:sp>
        <p:nvSpPr>
          <p:cNvPr id="6" name="TextBox 5">
            <a:extLst>
              <a:ext uri="{FF2B5EF4-FFF2-40B4-BE49-F238E27FC236}">
                <a16:creationId xmlns:a16="http://schemas.microsoft.com/office/drawing/2014/main" id="{3ECA4307-1515-4D04-A0B6-D36D48AAF0CB}"/>
              </a:ext>
            </a:extLst>
          </p:cNvPr>
          <p:cNvSpPr txBox="1"/>
          <p:nvPr/>
        </p:nvSpPr>
        <p:spPr>
          <a:xfrm>
            <a:off x="838200" y="3679371"/>
            <a:ext cx="2743200" cy="14773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a:latin typeface="Calibri Light"/>
                <a:cs typeface="Calibri Light"/>
              </a:rPr>
              <a:t>У ч. 2 ст. 16 ЦК визначається перелік основних способів захисту цивільних прав та інтересів</a:t>
            </a:r>
            <a:endParaRPr lang="uk-UA"/>
          </a:p>
        </p:txBody>
      </p:sp>
    </p:spTree>
    <p:extLst>
      <p:ext uri="{BB962C8B-B14F-4D97-AF65-F5344CB8AC3E}">
        <p14:creationId xmlns:p14="http://schemas.microsoft.com/office/powerpoint/2010/main" val="38140478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3" name="Rectangle 20">
            <a:extLst>
              <a:ext uri="{FF2B5EF4-FFF2-40B4-BE49-F238E27FC236}">
                <a16:creationId xmlns:a16="http://schemas.microsoft.com/office/drawing/2014/main" id="{A6D37EE4-EA1B-46EE-A54B-5233C63C96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B277595-4CCF-4048-8CE6-22FC4FA0FBF1}"/>
              </a:ext>
            </a:extLst>
          </p:cNvPr>
          <p:cNvSpPr>
            <a:spLocks noGrp="1"/>
          </p:cNvSpPr>
          <p:nvPr>
            <p:ph type="title"/>
          </p:nvPr>
        </p:nvSpPr>
        <p:spPr>
          <a:xfrm>
            <a:off x="572493" y="238539"/>
            <a:ext cx="11047013" cy="1434415"/>
          </a:xfrm>
        </p:spPr>
        <p:txBody>
          <a:bodyPr anchor="b">
            <a:normAutofit/>
          </a:bodyPr>
          <a:lstStyle/>
          <a:p>
            <a:r>
              <a:rPr lang="uk-UA" sz="4600">
                <a:ea typeface="+mj-lt"/>
                <a:cs typeface="+mj-lt"/>
              </a:rPr>
              <a:t>Перелік  основних способів захисту цивільних прав та інтересів</a:t>
            </a:r>
            <a:endParaRPr lang="uk-UA" sz="4600">
              <a:cs typeface="Calibri Light" panose="020F0302020204030204"/>
            </a:endParaRPr>
          </a:p>
        </p:txBody>
      </p:sp>
      <p:sp>
        <p:nvSpPr>
          <p:cNvPr id="34" name="sketch line">
            <a:extLst>
              <a:ext uri="{FF2B5EF4-FFF2-40B4-BE49-F238E27FC236}">
                <a16:creationId xmlns:a16="http://schemas.microsoft.com/office/drawing/2014/main" id="{927D5270-6648-4CC1-8F78-48BE299CA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767709"/>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текст, ноутбук, комп’ютер, електроніка&#10;&#10;Опис створено автоматично">
            <a:extLst>
              <a:ext uri="{FF2B5EF4-FFF2-40B4-BE49-F238E27FC236}">
                <a16:creationId xmlns:a16="http://schemas.microsoft.com/office/drawing/2014/main" id="{93E97E17-C09D-4723-AD10-CFB77B4A8D6F}"/>
              </a:ext>
            </a:extLst>
          </p:cNvPr>
          <p:cNvPicPr>
            <a:picLocks noChangeAspect="1"/>
          </p:cNvPicPr>
          <p:nvPr/>
        </p:nvPicPr>
        <p:blipFill rotWithShape="1">
          <a:blip r:embed="rId2"/>
          <a:srcRect l="24923" r="12353" b="1"/>
          <a:stretch/>
        </p:blipFill>
        <p:spPr>
          <a:xfrm>
            <a:off x="191492" y="2448370"/>
            <a:ext cx="2953249" cy="3106375"/>
          </a:xfrm>
          <a:custGeom>
            <a:avLst/>
            <a:gdLst/>
            <a:ahLst/>
            <a:cxnLst/>
            <a:rect l="l" t="t" r="r" b="b"/>
            <a:pathLst>
              <a:path w="3807743" h="6307845">
                <a:moveTo>
                  <a:pt x="723201" y="386"/>
                </a:moveTo>
                <a:cubicBezTo>
                  <a:pt x="853884" y="-4204"/>
                  <a:pt x="1013493" y="33912"/>
                  <a:pt x="1176100" y="22622"/>
                </a:cubicBezTo>
                <a:cubicBezTo>
                  <a:pt x="1230302" y="18859"/>
                  <a:pt x="1281736" y="20622"/>
                  <a:pt x="1331852" y="24473"/>
                </a:cubicBezTo>
                <a:lnTo>
                  <a:pt x="1439547" y="34944"/>
                </a:lnTo>
                <a:lnTo>
                  <a:pt x="1484197" y="36226"/>
                </a:lnTo>
                <a:cubicBezTo>
                  <a:pt x="1535166" y="35421"/>
                  <a:pt x="1586369" y="31625"/>
                  <a:pt x="1636625" y="22622"/>
                </a:cubicBezTo>
                <a:cubicBezTo>
                  <a:pt x="1686882" y="13619"/>
                  <a:pt x="1729837" y="10653"/>
                  <a:pt x="1768740" y="10885"/>
                </a:cubicBezTo>
                <a:lnTo>
                  <a:pt x="1829538" y="15086"/>
                </a:lnTo>
                <a:lnTo>
                  <a:pt x="1869968" y="7996"/>
                </a:lnTo>
                <a:cubicBezTo>
                  <a:pt x="1953577" y="-31"/>
                  <a:pt x="2036989" y="9808"/>
                  <a:pt x="2112925" y="20118"/>
                </a:cubicBezTo>
                <a:lnTo>
                  <a:pt x="2119331" y="20977"/>
                </a:lnTo>
                <a:lnTo>
                  <a:pt x="2221855" y="13374"/>
                </a:lnTo>
                <a:cubicBezTo>
                  <a:pt x="2261207" y="12845"/>
                  <a:pt x="2298379" y="14359"/>
                  <a:pt x="2333484" y="16393"/>
                </a:cubicBezTo>
                <a:lnTo>
                  <a:pt x="2372613" y="18812"/>
                </a:lnTo>
                <a:lnTo>
                  <a:pt x="2404945" y="9387"/>
                </a:lnTo>
                <a:cubicBezTo>
                  <a:pt x="2452532" y="1754"/>
                  <a:pt x="2506192" y="9333"/>
                  <a:pt x="2561622" y="17814"/>
                </a:cubicBezTo>
                <a:lnTo>
                  <a:pt x="2583950" y="20591"/>
                </a:lnTo>
                <a:lnTo>
                  <a:pt x="2643527" y="20319"/>
                </a:lnTo>
                <a:cubicBezTo>
                  <a:pt x="2669677" y="20426"/>
                  <a:pt x="2697963" y="20717"/>
                  <a:pt x="2727392" y="21103"/>
                </a:cubicBezTo>
                <a:lnTo>
                  <a:pt x="2786908" y="21989"/>
                </a:lnTo>
                <a:lnTo>
                  <a:pt x="2846459" y="13267"/>
                </a:lnTo>
                <a:cubicBezTo>
                  <a:pt x="2896401" y="10176"/>
                  <a:pt x="2960607" y="12733"/>
                  <a:pt x="3036361" y="17072"/>
                </a:cubicBezTo>
                <a:lnTo>
                  <a:pt x="3129100" y="22671"/>
                </a:lnTo>
                <a:lnTo>
                  <a:pt x="3130653" y="22622"/>
                </a:lnTo>
                <a:cubicBezTo>
                  <a:pt x="3178874" y="19804"/>
                  <a:pt x="3260845" y="26231"/>
                  <a:pt x="3352422" y="32691"/>
                </a:cubicBezTo>
                <a:lnTo>
                  <a:pt x="3362608" y="33356"/>
                </a:lnTo>
                <a:lnTo>
                  <a:pt x="3446036" y="35579"/>
                </a:lnTo>
                <a:cubicBezTo>
                  <a:pt x="3550323" y="36566"/>
                  <a:pt x="3662083" y="33535"/>
                  <a:pt x="3778601" y="22622"/>
                </a:cubicBezTo>
                <a:cubicBezTo>
                  <a:pt x="3793981" y="243672"/>
                  <a:pt x="3764152" y="318695"/>
                  <a:pt x="3778601" y="467157"/>
                </a:cubicBezTo>
                <a:cubicBezTo>
                  <a:pt x="3790077" y="557563"/>
                  <a:pt x="3783697" y="684218"/>
                  <a:pt x="3777639" y="811856"/>
                </a:cubicBezTo>
                <a:lnTo>
                  <a:pt x="3773760" y="922625"/>
                </a:lnTo>
                <a:lnTo>
                  <a:pt x="3778601" y="974384"/>
                </a:lnTo>
                <a:cubicBezTo>
                  <a:pt x="3785784" y="1003717"/>
                  <a:pt x="3785160" y="1041120"/>
                  <a:pt x="3781239" y="1085904"/>
                </a:cubicBezTo>
                <a:lnTo>
                  <a:pt x="3776107" y="1132519"/>
                </a:lnTo>
                <a:lnTo>
                  <a:pt x="3778601" y="1162456"/>
                </a:lnTo>
                <a:cubicBezTo>
                  <a:pt x="3791360" y="1256797"/>
                  <a:pt x="3774958" y="1367020"/>
                  <a:pt x="3763568" y="1469787"/>
                </a:cubicBezTo>
                <a:lnTo>
                  <a:pt x="3758806" y="1520515"/>
                </a:lnTo>
                <a:lnTo>
                  <a:pt x="3760417" y="1549437"/>
                </a:lnTo>
                <a:cubicBezTo>
                  <a:pt x="3764298" y="1588133"/>
                  <a:pt x="3770171" y="1628243"/>
                  <a:pt x="3778601" y="1669683"/>
                </a:cubicBezTo>
                <a:cubicBezTo>
                  <a:pt x="3846039" y="2001203"/>
                  <a:pt x="3774784" y="2142285"/>
                  <a:pt x="3778601" y="2364982"/>
                </a:cubicBezTo>
                <a:lnTo>
                  <a:pt x="3776565" y="2406088"/>
                </a:lnTo>
                <a:lnTo>
                  <a:pt x="3778601" y="2427673"/>
                </a:lnTo>
                <a:cubicBezTo>
                  <a:pt x="3821357" y="2695960"/>
                  <a:pt x="3735684" y="2699438"/>
                  <a:pt x="3778601" y="2809517"/>
                </a:cubicBezTo>
                <a:cubicBezTo>
                  <a:pt x="3789330" y="2837037"/>
                  <a:pt x="3791666" y="2872927"/>
                  <a:pt x="3789892" y="2914654"/>
                </a:cubicBezTo>
                <a:lnTo>
                  <a:pt x="3784971" y="2966248"/>
                </a:lnTo>
                <a:lnTo>
                  <a:pt x="3796722" y="3024078"/>
                </a:lnTo>
                <a:cubicBezTo>
                  <a:pt x="3809238" y="3115139"/>
                  <a:pt x="3806232" y="3210898"/>
                  <a:pt x="3799338" y="3302850"/>
                </a:cubicBezTo>
                <a:lnTo>
                  <a:pt x="3787405" y="3438354"/>
                </a:lnTo>
                <a:lnTo>
                  <a:pt x="3790719" y="3460532"/>
                </a:lnTo>
                <a:cubicBezTo>
                  <a:pt x="3797323" y="3541872"/>
                  <a:pt x="3789007" y="3624193"/>
                  <a:pt x="3780361" y="3709762"/>
                </a:cubicBezTo>
                <a:lnTo>
                  <a:pt x="3780169" y="3712283"/>
                </a:lnTo>
                <a:lnTo>
                  <a:pt x="3781239" y="3768266"/>
                </a:lnTo>
                <a:cubicBezTo>
                  <a:pt x="3780994" y="3815588"/>
                  <a:pt x="3779902" y="3863939"/>
                  <a:pt x="3778794" y="3912511"/>
                </a:cubicBezTo>
                <a:lnTo>
                  <a:pt x="3776324" y="4054010"/>
                </a:lnTo>
                <a:lnTo>
                  <a:pt x="3778601" y="4074733"/>
                </a:lnTo>
                <a:cubicBezTo>
                  <a:pt x="3822365" y="4336760"/>
                  <a:pt x="3765189" y="4482586"/>
                  <a:pt x="3778601" y="4644650"/>
                </a:cubicBezTo>
                <a:cubicBezTo>
                  <a:pt x="3781954" y="4685166"/>
                  <a:pt x="3782850" y="4718916"/>
                  <a:pt x="3782504" y="4749344"/>
                </a:cubicBezTo>
                <a:lnTo>
                  <a:pt x="3780512" y="4796832"/>
                </a:lnTo>
                <a:lnTo>
                  <a:pt x="3786260" y="4877451"/>
                </a:lnTo>
                <a:cubicBezTo>
                  <a:pt x="3786165" y="4918212"/>
                  <a:pt x="3784020" y="4964155"/>
                  <a:pt x="3781623" y="5015963"/>
                </a:cubicBezTo>
                <a:lnTo>
                  <a:pt x="3779076" y="5087925"/>
                </a:lnTo>
                <a:lnTo>
                  <a:pt x="3779599" y="5155456"/>
                </a:lnTo>
                <a:lnTo>
                  <a:pt x="3775907" y="5219073"/>
                </a:lnTo>
                <a:lnTo>
                  <a:pt x="3778601" y="5402640"/>
                </a:lnTo>
                <a:cubicBezTo>
                  <a:pt x="3780494" y="5441637"/>
                  <a:pt x="3781680" y="5475146"/>
                  <a:pt x="3782335" y="5504141"/>
                </a:cubicBezTo>
                <a:lnTo>
                  <a:pt x="3782798" y="5566951"/>
                </a:lnTo>
                <a:lnTo>
                  <a:pt x="3786885" y="5599303"/>
                </a:lnTo>
                <a:cubicBezTo>
                  <a:pt x="3799534" y="5776838"/>
                  <a:pt x="3769350" y="6111156"/>
                  <a:pt x="3778601" y="6291711"/>
                </a:cubicBezTo>
                <a:cubicBezTo>
                  <a:pt x="3687392" y="6306733"/>
                  <a:pt x="3632350" y="6304889"/>
                  <a:pt x="3574752" y="6300212"/>
                </a:cubicBezTo>
                <a:lnTo>
                  <a:pt x="3545837" y="6297718"/>
                </a:lnTo>
                <a:lnTo>
                  <a:pt x="3527963" y="6296834"/>
                </a:lnTo>
                <a:cubicBezTo>
                  <a:pt x="3482151" y="6294419"/>
                  <a:pt x="3430025" y="6291672"/>
                  <a:pt x="3355561" y="6291711"/>
                </a:cubicBezTo>
                <a:cubicBezTo>
                  <a:pt x="3304843" y="6293555"/>
                  <a:pt x="3262749" y="6292377"/>
                  <a:pt x="3225711" y="6290098"/>
                </a:cubicBezTo>
                <a:lnTo>
                  <a:pt x="3218247" y="6289525"/>
                </a:lnTo>
                <a:lnTo>
                  <a:pt x="3198550" y="6289212"/>
                </a:lnTo>
                <a:cubicBezTo>
                  <a:pt x="3144315" y="6287803"/>
                  <a:pt x="3088976" y="6286105"/>
                  <a:pt x="3034921" y="6284968"/>
                </a:cubicBezTo>
                <a:lnTo>
                  <a:pt x="2973802" y="6284626"/>
                </a:lnTo>
                <a:lnTo>
                  <a:pt x="2932520" y="6291711"/>
                </a:lnTo>
                <a:cubicBezTo>
                  <a:pt x="2893699" y="6300111"/>
                  <a:pt x="2847670" y="6301992"/>
                  <a:pt x="2797581" y="6300669"/>
                </a:cubicBezTo>
                <a:lnTo>
                  <a:pt x="2672392" y="6292599"/>
                </a:lnTo>
                <a:lnTo>
                  <a:pt x="2629726" y="6293120"/>
                </a:lnTo>
                <a:lnTo>
                  <a:pt x="2540544" y="6284698"/>
                </a:lnTo>
                <a:lnTo>
                  <a:pt x="2473475" y="6280786"/>
                </a:lnTo>
                <a:cubicBezTo>
                  <a:pt x="2419724" y="6279900"/>
                  <a:pt x="2368202" y="6282437"/>
                  <a:pt x="2322057" y="6291711"/>
                </a:cubicBezTo>
                <a:cubicBezTo>
                  <a:pt x="2275912" y="6300985"/>
                  <a:pt x="2236301" y="6305003"/>
                  <a:pt x="2199195" y="6305968"/>
                </a:cubicBezTo>
                <a:lnTo>
                  <a:pt x="2094190" y="6302012"/>
                </a:lnTo>
                <a:lnTo>
                  <a:pt x="2029724" y="6307766"/>
                </a:lnTo>
                <a:cubicBezTo>
                  <a:pt x="1971866" y="6308389"/>
                  <a:pt x="1916420" y="6305265"/>
                  <a:pt x="1864312" y="6301339"/>
                </a:cubicBezTo>
                <a:lnTo>
                  <a:pt x="1761307" y="6293375"/>
                </a:lnTo>
                <a:lnTo>
                  <a:pt x="1745972" y="6293782"/>
                </a:lnTo>
                <a:cubicBezTo>
                  <a:pt x="1699734" y="6294177"/>
                  <a:pt x="1664143" y="6292827"/>
                  <a:pt x="1633352" y="6291083"/>
                </a:cubicBezTo>
                <a:lnTo>
                  <a:pt x="1621369" y="6290324"/>
                </a:lnTo>
                <a:lnTo>
                  <a:pt x="1599140" y="6291711"/>
                </a:lnTo>
                <a:cubicBezTo>
                  <a:pt x="1564093" y="6296354"/>
                  <a:pt x="1527169" y="6296254"/>
                  <a:pt x="1488567" y="6294097"/>
                </a:cubicBezTo>
                <a:lnTo>
                  <a:pt x="1429716" y="6289243"/>
                </a:lnTo>
                <a:lnTo>
                  <a:pt x="1401008" y="6291711"/>
                </a:lnTo>
                <a:cubicBezTo>
                  <a:pt x="1314301" y="6301163"/>
                  <a:pt x="1222976" y="6299856"/>
                  <a:pt x="1127367" y="6296839"/>
                </a:cubicBezTo>
                <a:lnTo>
                  <a:pt x="1062601" y="6295730"/>
                </a:lnTo>
                <a:lnTo>
                  <a:pt x="964991" y="6305909"/>
                </a:lnTo>
                <a:cubicBezTo>
                  <a:pt x="833250" y="6307778"/>
                  <a:pt x="714190" y="6280255"/>
                  <a:pt x="603122" y="6291711"/>
                </a:cubicBezTo>
                <a:cubicBezTo>
                  <a:pt x="455032" y="6306986"/>
                  <a:pt x="261206" y="6260346"/>
                  <a:pt x="30143" y="6291711"/>
                </a:cubicBezTo>
                <a:cubicBezTo>
                  <a:pt x="-1198" y="6167281"/>
                  <a:pt x="7291" y="6044138"/>
                  <a:pt x="19371" y="5934598"/>
                </a:cubicBezTo>
                <a:lnTo>
                  <a:pt x="33559" y="5801663"/>
                </a:lnTo>
                <a:lnTo>
                  <a:pt x="30143" y="5784485"/>
                </a:lnTo>
                <a:cubicBezTo>
                  <a:pt x="7257" y="5691455"/>
                  <a:pt x="7506" y="5585492"/>
                  <a:pt x="13352" y="5476692"/>
                </a:cubicBezTo>
                <a:lnTo>
                  <a:pt x="21882" y="5346809"/>
                </a:lnTo>
                <a:lnTo>
                  <a:pt x="22064" y="5339439"/>
                </a:lnTo>
                <a:lnTo>
                  <a:pt x="29601" y="5166357"/>
                </a:lnTo>
                <a:lnTo>
                  <a:pt x="30143" y="5151877"/>
                </a:lnTo>
                <a:cubicBezTo>
                  <a:pt x="30018" y="5125783"/>
                  <a:pt x="30111" y="5102484"/>
                  <a:pt x="30346" y="5081409"/>
                </a:cubicBezTo>
                <a:lnTo>
                  <a:pt x="30433" y="5076663"/>
                </a:lnTo>
                <a:lnTo>
                  <a:pt x="30143" y="4963804"/>
                </a:lnTo>
                <a:cubicBezTo>
                  <a:pt x="27040" y="4910138"/>
                  <a:pt x="27067" y="4856021"/>
                  <a:pt x="28459" y="4800989"/>
                </a:cubicBezTo>
                <a:lnTo>
                  <a:pt x="30399" y="4750796"/>
                </a:lnTo>
                <a:lnTo>
                  <a:pt x="31514" y="4666872"/>
                </a:lnTo>
                <a:lnTo>
                  <a:pt x="34697" y="4639551"/>
                </a:lnTo>
                <a:lnTo>
                  <a:pt x="34963" y="4632686"/>
                </a:lnTo>
                <a:cubicBezTo>
                  <a:pt x="37318" y="4575362"/>
                  <a:pt x="39271" y="4516661"/>
                  <a:pt x="39056" y="4456118"/>
                </a:cubicBezTo>
                <a:lnTo>
                  <a:pt x="36996" y="4412759"/>
                </a:lnTo>
                <a:lnTo>
                  <a:pt x="30143" y="4388188"/>
                </a:lnTo>
                <a:cubicBezTo>
                  <a:pt x="7389" y="4328002"/>
                  <a:pt x="11492" y="4256950"/>
                  <a:pt x="19232" y="4188739"/>
                </a:cubicBezTo>
                <a:lnTo>
                  <a:pt x="23985" y="4147809"/>
                </a:lnTo>
                <a:lnTo>
                  <a:pt x="23690" y="4087290"/>
                </a:lnTo>
                <a:lnTo>
                  <a:pt x="29097" y="3984687"/>
                </a:lnTo>
                <a:lnTo>
                  <a:pt x="28035" y="3962690"/>
                </a:lnTo>
                <a:cubicBezTo>
                  <a:pt x="28525" y="3945828"/>
                  <a:pt x="30052" y="3926691"/>
                  <a:pt x="32148" y="3905387"/>
                </a:cubicBezTo>
                <a:lnTo>
                  <a:pt x="34754" y="3881032"/>
                </a:lnTo>
                <a:lnTo>
                  <a:pt x="39206" y="3802233"/>
                </a:lnTo>
                <a:cubicBezTo>
                  <a:pt x="39778" y="3763353"/>
                  <a:pt x="37619" y="3728800"/>
                  <a:pt x="30143" y="3698588"/>
                </a:cubicBezTo>
                <a:cubicBezTo>
                  <a:pt x="7714" y="3607954"/>
                  <a:pt x="33117" y="3482508"/>
                  <a:pt x="36579" y="3365983"/>
                </a:cubicBezTo>
                <a:lnTo>
                  <a:pt x="36510" y="3356621"/>
                </a:lnTo>
                <a:lnTo>
                  <a:pt x="30143" y="3311044"/>
                </a:lnTo>
                <a:cubicBezTo>
                  <a:pt x="14271" y="3224157"/>
                  <a:pt x="11445" y="3149243"/>
                  <a:pt x="14856" y="3082749"/>
                </a:cubicBezTo>
                <a:lnTo>
                  <a:pt x="22229" y="3005366"/>
                </a:lnTo>
                <a:lnTo>
                  <a:pt x="27244" y="2895198"/>
                </a:lnTo>
                <a:cubicBezTo>
                  <a:pt x="29143" y="2848776"/>
                  <a:pt x="30527" y="2799531"/>
                  <a:pt x="30143" y="2746826"/>
                </a:cubicBezTo>
                <a:lnTo>
                  <a:pt x="36784" y="2638240"/>
                </a:lnTo>
                <a:lnTo>
                  <a:pt x="30143" y="2615745"/>
                </a:lnTo>
                <a:cubicBezTo>
                  <a:pt x="-20952" y="2495890"/>
                  <a:pt x="17898" y="2340273"/>
                  <a:pt x="37923" y="2201958"/>
                </a:cubicBezTo>
                <a:lnTo>
                  <a:pt x="42734" y="2158379"/>
                </a:lnTo>
                <a:lnTo>
                  <a:pt x="30143" y="2114218"/>
                </a:lnTo>
                <a:cubicBezTo>
                  <a:pt x="2269" y="2040950"/>
                  <a:pt x="-2735" y="1972014"/>
                  <a:pt x="1162" y="1906697"/>
                </a:cubicBezTo>
                <a:lnTo>
                  <a:pt x="6289" y="1854885"/>
                </a:lnTo>
                <a:lnTo>
                  <a:pt x="8053" y="1809168"/>
                </a:lnTo>
                <a:cubicBezTo>
                  <a:pt x="9832" y="1790244"/>
                  <a:pt x="12470" y="1771472"/>
                  <a:pt x="15415" y="1752867"/>
                </a:cubicBezTo>
                <a:lnTo>
                  <a:pt x="30925" y="1652561"/>
                </a:lnTo>
                <a:lnTo>
                  <a:pt x="30143" y="1606992"/>
                </a:lnTo>
                <a:cubicBezTo>
                  <a:pt x="28397" y="1588584"/>
                  <a:pt x="27931" y="1568665"/>
                  <a:pt x="28348" y="1547550"/>
                </a:cubicBezTo>
                <a:lnTo>
                  <a:pt x="29206" y="1531212"/>
                </a:lnTo>
                <a:lnTo>
                  <a:pt x="23637" y="1487282"/>
                </a:lnTo>
                <a:cubicBezTo>
                  <a:pt x="16479" y="1367166"/>
                  <a:pt x="59638" y="1246041"/>
                  <a:pt x="30143" y="1156757"/>
                </a:cubicBezTo>
                <a:cubicBezTo>
                  <a:pt x="21716" y="1131248"/>
                  <a:pt x="18318" y="1090735"/>
                  <a:pt x="17757" y="1041370"/>
                </a:cubicBezTo>
                <a:lnTo>
                  <a:pt x="18463" y="985697"/>
                </a:lnTo>
                <a:lnTo>
                  <a:pt x="16239" y="975915"/>
                </a:lnTo>
                <a:cubicBezTo>
                  <a:pt x="13541" y="957312"/>
                  <a:pt x="12597" y="940330"/>
                  <a:pt x="12862" y="924477"/>
                </a:cubicBezTo>
                <a:lnTo>
                  <a:pt x="23640" y="845857"/>
                </a:lnTo>
                <a:lnTo>
                  <a:pt x="30907" y="688163"/>
                </a:lnTo>
                <a:lnTo>
                  <a:pt x="31375" y="662715"/>
                </a:lnTo>
                <a:lnTo>
                  <a:pt x="30143" y="655230"/>
                </a:lnTo>
                <a:cubicBezTo>
                  <a:pt x="20345" y="615334"/>
                  <a:pt x="17924" y="569960"/>
                  <a:pt x="19185" y="520814"/>
                </a:cubicBezTo>
                <a:lnTo>
                  <a:pt x="26662" y="415314"/>
                </a:lnTo>
                <a:lnTo>
                  <a:pt x="25635" y="383217"/>
                </a:lnTo>
                <a:cubicBezTo>
                  <a:pt x="25461" y="243905"/>
                  <a:pt x="35455" y="113017"/>
                  <a:pt x="30143" y="22622"/>
                </a:cubicBezTo>
                <a:cubicBezTo>
                  <a:pt x="90096" y="13526"/>
                  <a:pt x="146841" y="12585"/>
                  <a:pt x="200495" y="15390"/>
                </a:cubicBezTo>
                <a:lnTo>
                  <a:pt x="324102" y="27794"/>
                </a:lnTo>
                <a:lnTo>
                  <a:pt x="329634" y="27979"/>
                </a:lnTo>
                <a:cubicBezTo>
                  <a:pt x="398332" y="30204"/>
                  <a:pt x="468106" y="31425"/>
                  <a:pt x="551798" y="27886"/>
                </a:cubicBezTo>
                <a:lnTo>
                  <a:pt x="592464" y="25476"/>
                </a:lnTo>
                <a:lnTo>
                  <a:pt x="603122" y="22622"/>
                </a:lnTo>
                <a:cubicBezTo>
                  <a:pt x="639294" y="8191"/>
                  <a:pt x="679641" y="1916"/>
                  <a:pt x="723201" y="386"/>
                </a:cubicBezTo>
                <a:close/>
              </a:path>
            </a:pathLst>
          </a:custGeom>
        </p:spPr>
      </p:pic>
      <p:sp>
        <p:nvSpPr>
          <p:cNvPr id="3" name="Місце для вмісту 2">
            <a:extLst>
              <a:ext uri="{FF2B5EF4-FFF2-40B4-BE49-F238E27FC236}">
                <a16:creationId xmlns:a16="http://schemas.microsoft.com/office/drawing/2014/main" id="{B0ADF18C-94EF-4D85-B391-AC7569A054D8}"/>
              </a:ext>
            </a:extLst>
          </p:cNvPr>
          <p:cNvSpPr>
            <a:spLocks noGrp="1"/>
          </p:cNvSpPr>
          <p:nvPr>
            <p:ph idx="1"/>
          </p:nvPr>
        </p:nvSpPr>
        <p:spPr>
          <a:xfrm>
            <a:off x="3523470" y="2071316"/>
            <a:ext cx="8487922" cy="4114800"/>
          </a:xfrm>
        </p:spPr>
        <p:txBody>
          <a:bodyPr vert="horz" lIns="91440" tIns="45720" rIns="91440" bIns="45720" rtlCol="0" anchor="t">
            <a:noAutofit/>
          </a:bodyPr>
          <a:lstStyle/>
          <a:p>
            <a:pPr>
              <a:buNone/>
            </a:pPr>
            <a:r>
              <a:rPr lang="en-US" sz="1400" dirty="0">
                <a:ea typeface="+mn-lt"/>
                <a:cs typeface="+mn-lt"/>
              </a:rPr>
              <a:t>- </a:t>
            </a:r>
            <a:r>
              <a:rPr lang="en-US" sz="1400" dirty="0" err="1">
                <a:ea typeface="+mn-lt"/>
                <a:cs typeface="+mn-lt"/>
              </a:rPr>
              <a:t>Першим</a:t>
            </a:r>
            <a:r>
              <a:rPr lang="en-US" sz="1400" dirty="0">
                <a:ea typeface="+mn-lt"/>
                <a:cs typeface="+mn-lt"/>
              </a:rPr>
              <a:t> </a:t>
            </a:r>
            <a:r>
              <a:rPr lang="en-US" sz="1400" dirty="0" err="1">
                <a:ea typeface="+mn-lt"/>
                <a:cs typeface="+mn-lt"/>
              </a:rPr>
              <a:t>способом</a:t>
            </a:r>
            <a:r>
              <a:rPr lang="en-US" sz="1400" dirty="0">
                <a:ea typeface="+mn-lt"/>
                <a:cs typeface="+mn-lt"/>
              </a:rPr>
              <a:t> </a:t>
            </a:r>
            <a:r>
              <a:rPr lang="en-US" sz="1400" dirty="0" err="1">
                <a:ea typeface="+mn-lt"/>
                <a:cs typeface="+mn-lt"/>
              </a:rPr>
              <a:t>захисту</a:t>
            </a:r>
            <a:r>
              <a:rPr lang="en-US" sz="1400" dirty="0">
                <a:ea typeface="+mn-lt"/>
                <a:cs typeface="+mn-lt"/>
              </a:rPr>
              <a:t>, </a:t>
            </a:r>
            <a:r>
              <a:rPr lang="en-US" sz="1400" dirty="0" err="1">
                <a:ea typeface="+mn-lt"/>
                <a:cs typeface="+mn-lt"/>
              </a:rPr>
              <a:t>передбаченим</a:t>
            </a:r>
            <a:r>
              <a:rPr lang="en-US" sz="1400" dirty="0">
                <a:ea typeface="+mn-lt"/>
                <a:cs typeface="+mn-lt"/>
              </a:rPr>
              <a:t> </a:t>
            </a:r>
            <a:r>
              <a:rPr lang="en-US" sz="1400" dirty="0" err="1">
                <a:ea typeface="+mn-lt"/>
                <a:cs typeface="+mn-lt"/>
              </a:rPr>
              <a:t>ст</a:t>
            </a:r>
            <a:r>
              <a:rPr lang="en-US" sz="1400" dirty="0">
                <a:ea typeface="+mn-lt"/>
                <a:cs typeface="+mn-lt"/>
              </a:rPr>
              <a:t>. 16, є </a:t>
            </a:r>
            <a:r>
              <a:rPr lang="en-US" sz="1400" dirty="0" err="1">
                <a:ea typeface="+mn-lt"/>
                <a:cs typeface="+mn-lt"/>
              </a:rPr>
              <a:t>визнання</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b="1" dirty="0" err="1">
                <a:ea typeface="+mn-lt"/>
                <a:cs typeface="+mn-lt"/>
              </a:rPr>
              <a:t>Позов</a:t>
            </a:r>
            <a:r>
              <a:rPr lang="en-US" sz="1400" b="1" dirty="0">
                <a:ea typeface="+mn-lt"/>
                <a:cs typeface="+mn-lt"/>
              </a:rPr>
              <a:t> </a:t>
            </a:r>
            <a:r>
              <a:rPr lang="en-US" sz="1400" b="1" dirty="0" err="1">
                <a:ea typeface="+mn-lt"/>
                <a:cs typeface="+mn-lt"/>
              </a:rPr>
              <a:t>про</a:t>
            </a:r>
            <a:r>
              <a:rPr lang="en-US" sz="1400" b="1" dirty="0">
                <a:ea typeface="+mn-lt"/>
                <a:cs typeface="+mn-lt"/>
              </a:rPr>
              <a:t> </a:t>
            </a:r>
            <a:r>
              <a:rPr lang="en-US" sz="1400" b="1" dirty="0" err="1">
                <a:ea typeface="+mn-lt"/>
                <a:cs typeface="+mn-lt"/>
              </a:rPr>
              <a:t>визнання</a:t>
            </a:r>
            <a:r>
              <a:rPr lang="en-US" sz="1400" b="1" dirty="0">
                <a:ea typeface="+mn-lt"/>
                <a:cs typeface="+mn-lt"/>
              </a:rPr>
              <a:t> </a:t>
            </a:r>
            <a:r>
              <a:rPr lang="en-US" sz="1400" b="1" dirty="0" err="1">
                <a:ea typeface="+mn-lt"/>
                <a:cs typeface="+mn-lt"/>
              </a:rPr>
              <a:t>права</a:t>
            </a:r>
            <a:r>
              <a:rPr lang="en-US" sz="1400" b="1" dirty="0">
                <a:ea typeface="+mn-lt"/>
                <a:cs typeface="+mn-lt"/>
              </a:rPr>
              <a:t> </a:t>
            </a:r>
            <a:r>
              <a:rPr lang="en-US" sz="1400" dirty="0" err="1">
                <a:ea typeface="+mn-lt"/>
                <a:cs typeface="+mn-lt"/>
              </a:rPr>
              <a:t>подається</a:t>
            </a:r>
            <a:r>
              <a:rPr lang="en-US" sz="1400" dirty="0">
                <a:ea typeface="+mn-lt"/>
                <a:cs typeface="+mn-lt"/>
              </a:rPr>
              <a:t> у </a:t>
            </a:r>
            <a:r>
              <a:rPr lang="en-US" sz="1400" dirty="0" err="1">
                <a:ea typeface="+mn-lt"/>
                <a:cs typeface="+mn-lt"/>
              </a:rPr>
              <a:t>випадках</a:t>
            </a:r>
            <a:r>
              <a:rPr lang="en-US" sz="1400" dirty="0">
                <a:ea typeface="+mn-lt"/>
                <a:cs typeface="+mn-lt"/>
              </a:rPr>
              <a:t>, </a:t>
            </a:r>
            <a:r>
              <a:rPr lang="en-US" sz="1400" dirty="0" err="1">
                <a:ea typeface="+mn-lt"/>
                <a:cs typeface="+mn-lt"/>
              </a:rPr>
              <a:t>коли</a:t>
            </a:r>
            <a:r>
              <a:rPr lang="en-US" sz="1400" dirty="0">
                <a:ea typeface="+mn-lt"/>
                <a:cs typeface="+mn-lt"/>
              </a:rPr>
              <a:t> </a:t>
            </a:r>
            <a:r>
              <a:rPr lang="en-US" sz="1400" dirty="0" err="1">
                <a:ea typeface="+mn-lt"/>
                <a:cs typeface="+mn-lt"/>
              </a:rPr>
              <a:t>належне</a:t>
            </a:r>
            <a:r>
              <a:rPr lang="en-US" sz="1400" dirty="0">
                <a:ea typeface="+mn-lt"/>
                <a:cs typeface="+mn-lt"/>
              </a:rPr>
              <a:t> </a:t>
            </a:r>
            <a:r>
              <a:rPr lang="en-US" sz="1400" dirty="0" err="1">
                <a:ea typeface="+mn-lt"/>
                <a:cs typeface="+mn-lt"/>
              </a:rPr>
              <a:t>певній</a:t>
            </a:r>
            <a:r>
              <a:rPr lang="en-US" sz="1400" dirty="0">
                <a:ea typeface="+mn-lt"/>
                <a:cs typeface="+mn-lt"/>
              </a:rPr>
              <a:t> </a:t>
            </a:r>
            <a:r>
              <a:rPr lang="en-US" sz="1400" dirty="0" err="1">
                <a:ea typeface="+mn-lt"/>
                <a:cs typeface="+mn-lt"/>
              </a:rPr>
              <a:t>особі</a:t>
            </a:r>
            <a:r>
              <a:rPr lang="en-US" sz="1400" dirty="0">
                <a:ea typeface="+mn-lt"/>
                <a:cs typeface="+mn-lt"/>
              </a:rPr>
              <a:t> </a:t>
            </a:r>
            <a:r>
              <a:rPr lang="en-US" sz="1400" dirty="0" err="1">
                <a:ea typeface="+mn-lt"/>
                <a:cs typeface="+mn-lt"/>
              </a:rPr>
              <a:t>право</a:t>
            </a:r>
            <a:r>
              <a:rPr lang="en-US" sz="1400" dirty="0">
                <a:ea typeface="+mn-lt"/>
                <a:cs typeface="+mn-lt"/>
              </a:rPr>
              <a:t> </a:t>
            </a:r>
            <a:r>
              <a:rPr lang="en-US" sz="1400" dirty="0" err="1">
                <a:ea typeface="+mn-lt"/>
                <a:cs typeface="+mn-lt"/>
              </a:rPr>
              <a:t>не</a:t>
            </a:r>
            <a:r>
              <a:rPr lang="en-US" sz="1400" dirty="0">
                <a:ea typeface="+mn-lt"/>
                <a:cs typeface="+mn-lt"/>
              </a:rPr>
              <a:t> </a:t>
            </a:r>
            <a:r>
              <a:rPr lang="en-US" sz="1400" dirty="0" err="1">
                <a:ea typeface="+mn-lt"/>
                <a:cs typeface="+mn-lt"/>
              </a:rPr>
              <a:t>визнається</a:t>
            </a:r>
            <a:r>
              <a:rPr lang="en-US" sz="1400" dirty="0">
                <a:ea typeface="+mn-lt"/>
                <a:cs typeface="+mn-lt"/>
              </a:rPr>
              <a:t>, </a:t>
            </a:r>
            <a:r>
              <a:rPr lang="en-US" sz="1400" dirty="0" err="1">
                <a:ea typeface="+mn-lt"/>
                <a:cs typeface="+mn-lt"/>
              </a:rPr>
              <a:t>оспорюється</a:t>
            </a:r>
            <a:r>
              <a:rPr lang="en-US" sz="1400" dirty="0">
                <a:ea typeface="+mn-lt"/>
                <a:cs typeface="+mn-lt"/>
              </a:rPr>
              <a:t> </a:t>
            </a:r>
            <a:r>
              <a:rPr lang="en-US" sz="1400" dirty="0" err="1">
                <a:ea typeface="+mn-lt"/>
                <a:cs typeface="+mn-lt"/>
              </a:rPr>
              <a:t>іншою</a:t>
            </a:r>
            <a:r>
              <a:rPr lang="en-US" sz="1400" dirty="0">
                <a:ea typeface="+mn-lt"/>
                <a:cs typeface="+mn-lt"/>
              </a:rPr>
              <a:t> </a:t>
            </a:r>
            <a:r>
              <a:rPr lang="en-US" sz="1400" dirty="0" err="1">
                <a:ea typeface="+mn-lt"/>
                <a:cs typeface="+mn-lt"/>
              </a:rPr>
              <a:t>особою</a:t>
            </a:r>
            <a:r>
              <a:rPr lang="en-US" sz="1400" dirty="0">
                <a:ea typeface="+mn-lt"/>
                <a:cs typeface="+mn-lt"/>
              </a:rPr>
              <a:t> </a:t>
            </a:r>
            <a:r>
              <a:rPr lang="en-US" sz="1400" dirty="0" err="1">
                <a:ea typeface="+mn-lt"/>
                <a:cs typeface="+mn-lt"/>
              </a:rPr>
              <a:t>або</a:t>
            </a:r>
            <a:r>
              <a:rPr lang="en-US" sz="1400" dirty="0">
                <a:ea typeface="+mn-lt"/>
                <a:cs typeface="+mn-lt"/>
              </a:rPr>
              <a:t> у </a:t>
            </a:r>
            <a:r>
              <a:rPr lang="en-US" sz="1400" dirty="0" err="1">
                <a:ea typeface="+mn-lt"/>
                <a:cs typeface="+mn-lt"/>
              </a:rPr>
              <a:t>разі</a:t>
            </a:r>
            <a:r>
              <a:rPr lang="en-US" sz="1400" dirty="0">
                <a:ea typeface="+mn-lt"/>
                <a:cs typeface="+mn-lt"/>
              </a:rPr>
              <a:t> </a:t>
            </a:r>
            <a:r>
              <a:rPr lang="en-US" sz="1400" dirty="0" err="1">
                <a:ea typeface="+mn-lt"/>
                <a:cs typeface="+mn-lt"/>
              </a:rPr>
              <a:t>відсутності</a:t>
            </a:r>
            <a:r>
              <a:rPr lang="en-US" sz="1400" dirty="0">
                <a:ea typeface="+mn-lt"/>
                <a:cs typeface="+mn-lt"/>
              </a:rPr>
              <a:t> в </a:t>
            </a:r>
            <a:r>
              <a:rPr lang="en-US" sz="1400" dirty="0" err="1">
                <a:ea typeface="+mn-lt"/>
                <a:cs typeface="+mn-lt"/>
              </a:rPr>
              <a:t>неї</a:t>
            </a:r>
            <a:r>
              <a:rPr lang="en-US" sz="1400" dirty="0">
                <a:ea typeface="+mn-lt"/>
                <a:cs typeface="+mn-lt"/>
              </a:rPr>
              <a:t> </a:t>
            </a:r>
            <a:r>
              <a:rPr lang="en-US" sz="1400" dirty="0" err="1">
                <a:ea typeface="+mn-lt"/>
                <a:cs typeface="+mn-lt"/>
              </a:rPr>
              <a:t>документів</a:t>
            </a:r>
            <a:r>
              <a:rPr lang="en-US" sz="1400" dirty="0">
                <a:ea typeface="+mn-lt"/>
                <a:cs typeface="+mn-lt"/>
              </a:rPr>
              <a:t>, </a:t>
            </a:r>
            <a:r>
              <a:rPr lang="en-US" sz="1400" dirty="0" err="1">
                <a:ea typeface="+mn-lt"/>
                <a:cs typeface="+mn-lt"/>
              </a:rPr>
              <a:t>що</a:t>
            </a:r>
            <a:r>
              <a:rPr lang="en-US" sz="1400" dirty="0">
                <a:ea typeface="+mn-lt"/>
                <a:cs typeface="+mn-lt"/>
              </a:rPr>
              <a:t> </a:t>
            </a:r>
            <a:r>
              <a:rPr lang="en-US" sz="1400" dirty="0" err="1">
                <a:ea typeface="+mn-lt"/>
                <a:cs typeface="+mn-lt"/>
              </a:rPr>
              <a:t>засвідчують</a:t>
            </a:r>
            <a:r>
              <a:rPr lang="en-US" sz="1400" dirty="0">
                <a:ea typeface="+mn-lt"/>
                <a:cs typeface="+mn-lt"/>
              </a:rPr>
              <a:t> </a:t>
            </a:r>
            <a:r>
              <a:rPr lang="en-US" sz="1400" dirty="0" err="1">
                <a:ea typeface="+mn-lt"/>
                <a:cs typeface="+mn-lt"/>
              </a:rPr>
              <a:t>приналежність</a:t>
            </a:r>
            <a:r>
              <a:rPr lang="en-US" sz="1400" dirty="0">
                <a:ea typeface="+mn-lt"/>
                <a:cs typeface="+mn-lt"/>
              </a:rPr>
              <a:t> </a:t>
            </a:r>
            <a:r>
              <a:rPr lang="en-US" sz="1400" dirty="0" err="1">
                <a:ea typeface="+mn-lt"/>
                <a:cs typeface="+mn-lt"/>
              </a:rPr>
              <a:t>їй</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Тобто</a:t>
            </a:r>
            <a:r>
              <a:rPr lang="en-US" sz="1400" dirty="0">
                <a:ea typeface="+mn-lt"/>
                <a:cs typeface="+mn-lt"/>
              </a:rPr>
              <a:t> </a:t>
            </a:r>
            <a:r>
              <a:rPr lang="en-US" sz="1400" dirty="0" err="1">
                <a:ea typeface="+mn-lt"/>
                <a:cs typeface="+mn-lt"/>
              </a:rPr>
              <a:t>метою</a:t>
            </a:r>
            <a:r>
              <a:rPr lang="en-US" sz="1400" dirty="0">
                <a:ea typeface="+mn-lt"/>
                <a:cs typeface="+mn-lt"/>
              </a:rPr>
              <a:t> </a:t>
            </a:r>
            <a:r>
              <a:rPr lang="en-US" sz="1400" dirty="0" err="1">
                <a:ea typeface="+mn-lt"/>
                <a:cs typeface="+mn-lt"/>
              </a:rPr>
              <a:t>подання</a:t>
            </a:r>
            <a:r>
              <a:rPr lang="en-US" sz="1400" dirty="0">
                <a:ea typeface="+mn-lt"/>
                <a:cs typeface="+mn-lt"/>
              </a:rPr>
              <a:t> </a:t>
            </a:r>
            <a:r>
              <a:rPr lang="en-US" sz="1400" dirty="0" err="1">
                <a:ea typeface="+mn-lt"/>
                <a:cs typeface="+mn-lt"/>
              </a:rPr>
              <a:t>цього</a:t>
            </a:r>
            <a:r>
              <a:rPr lang="en-US" sz="1400" dirty="0">
                <a:ea typeface="+mn-lt"/>
                <a:cs typeface="+mn-lt"/>
              </a:rPr>
              <a:t> </a:t>
            </a:r>
            <a:r>
              <a:rPr lang="en-US" sz="1400" dirty="0" err="1">
                <a:ea typeface="+mn-lt"/>
                <a:cs typeface="+mn-lt"/>
              </a:rPr>
              <a:t>позову</a:t>
            </a:r>
            <a:r>
              <a:rPr lang="en-US" sz="1400" dirty="0">
                <a:ea typeface="+mn-lt"/>
                <a:cs typeface="+mn-lt"/>
              </a:rPr>
              <a:t> є </a:t>
            </a:r>
            <a:r>
              <a:rPr lang="en-US" sz="1400" dirty="0" err="1">
                <a:ea typeface="+mn-lt"/>
                <a:cs typeface="+mn-lt"/>
              </a:rPr>
              <a:t>усунення</a:t>
            </a:r>
            <a:r>
              <a:rPr lang="en-US" sz="1400" dirty="0">
                <a:ea typeface="+mn-lt"/>
                <a:cs typeface="+mn-lt"/>
              </a:rPr>
              <a:t> </a:t>
            </a:r>
            <a:r>
              <a:rPr lang="en-US" sz="1400" dirty="0" err="1">
                <a:ea typeface="+mn-lt"/>
                <a:cs typeface="+mn-lt"/>
              </a:rPr>
              <a:t>невизначеності</a:t>
            </a:r>
            <a:r>
              <a:rPr lang="en-US" sz="1400" dirty="0">
                <a:ea typeface="+mn-lt"/>
                <a:cs typeface="+mn-lt"/>
              </a:rPr>
              <a:t> у </a:t>
            </a:r>
            <a:r>
              <a:rPr lang="en-US" sz="1400" dirty="0" err="1">
                <a:ea typeface="+mn-lt"/>
                <a:cs typeface="+mn-lt"/>
              </a:rPr>
              <a:t>суб'єктивному</a:t>
            </a:r>
            <a:r>
              <a:rPr lang="en-US" sz="1400" dirty="0">
                <a:ea typeface="+mn-lt"/>
                <a:cs typeface="+mn-lt"/>
              </a:rPr>
              <a:t> </a:t>
            </a:r>
            <a:r>
              <a:rPr lang="en-US" sz="1400" dirty="0" err="1">
                <a:ea typeface="+mn-lt"/>
                <a:cs typeface="+mn-lt"/>
              </a:rPr>
              <a:t>праві</a:t>
            </a:r>
            <a:r>
              <a:rPr lang="en-US" sz="1400" dirty="0">
                <a:ea typeface="+mn-lt"/>
                <a:cs typeface="+mn-lt"/>
              </a:rPr>
              <a:t>, </a:t>
            </a:r>
            <a:r>
              <a:rPr lang="en-US" sz="1400" dirty="0" err="1">
                <a:ea typeface="+mn-lt"/>
                <a:cs typeface="+mn-lt"/>
              </a:rPr>
              <a:t>належному</a:t>
            </a:r>
            <a:r>
              <a:rPr lang="en-US" sz="1400" dirty="0">
                <a:ea typeface="+mn-lt"/>
                <a:cs typeface="+mn-lt"/>
              </a:rPr>
              <a:t> </a:t>
            </a:r>
            <a:r>
              <a:rPr lang="en-US" sz="1400" dirty="0" err="1">
                <a:ea typeface="+mn-lt"/>
                <a:cs typeface="+mn-lt"/>
              </a:rPr>
              <a:t>особі</a:t>
            </a:r>
            <a:r>
              <a:rPr lang="en-US" sz="1400" dirty="0">
                <a:ea typeface="+mn-lt"/>
                <a:cs typeface="+mn-lt"/>
              </a:rPr>
              <a:t>, а </a:t>
            </a:r>
            <a:r>
              <a:rPr lang="en-US" sz="1400" dirty="0" err="1">
                <a:ea typeface="+mn-lt"/>
                <a:cs typeface="+mn-lt"/>
              </a:rPr>
              <a:t>також</a:t>
            </a:r>
            <a:r>
              <a:rPr lang="en-US" sz="1400" dirty="0">
                <a:ea typeface="+mn-lt"/>
                <a:cs typeface="+mn-lt"/>
              </a:rPr>
              <a:t> </a:t>
            </a:r>
            <a:r>
              <a:rPr lang="en-US" sz="1400" dirty="0" err="1">
                <a:ea typeface="+mn-lt"/>
                <a:cs typeface="+mn-lt"/>
              </a:rPr>
              <a:t>створення</a:t>
            </a:r>
            <a:r>
              <a:rPr lang="en-US" sz="1400" dirty="0">
                <a:ea typeface="+mn-lt"/>
                <a:cs typeface="+mn-lt"/>
              </a:rPr>
              <a:t> </a:t>
            </a:r>
            <a:r>
              <a:rPr lang="en-US" sz="1400" dirty="0" err="1">
                <a:ea typeface="+mn-lt"/>
                <a:cs typeface="+mn-lt"/>
              </a:rPr>
              <a:t>сприятливих</a:t>
            </a:r>
            <a:r>
              <a:rPr lang="en-US" sz="1400" dirty="0">
                <a:ea typeface="+mn-lt"/>
                <a:cs typeface="+mn-lt"/>
              </a:rPr>
              <a:t> </a:t>
            </a:r>
            <a:r>
              <a:rPr lang="en-US" sz="1400" dirty="0" err="1">
                <a:ea typeface="+mn-lt"/>
                <a:cs typeface="+mn-lt"/>
              </a:rPr>
              <a:t>умов</a:t>
            </a:r>
            <a:r>
              <a:rPr lang="en-US" sz="1400" dirty="0">
                <a:ea typeface="+mn-lt"/>
                <a:cs typeface="+mn-lt"/>
              </a:rPr>
              <a:t> </a:t>
            </a:r>
            <a:r>
              <a:rPr lang="en-US" sz="1400" dirty="0" err="1">
                <a:ea typeface="+mn-lt"/>
                <a:cs typeface="+mn-lt"/>
              </a:rPr>
              <a:t>для</a:t>
            </a:r>
            <a:r>
              <a:rPr lang="en-US" sz="1400" dirty="0">
                <a:ea typeface="+mn-lt"/>
                <a:cs typeface="+mn-lt"/>
              </a:rPr>
              <a:t> </a:t>
            </a:r>
            <a:r>
              <a:rPr lang="en-US" sz="1400" dirty="0" err="1">
                <a:ea typeface="+mn-lt"/>
                <a:cs typeface="+mn-lt"/>
              </a:rPr>
              <a:t>здійснення</a:t>
            </a:r>
            <a:r>
              <a:rPr lang="en-US" sz="1400" dirty="0">
                <a:ea typeface="+mn-lt"/>
                <a:cs typeface="+mn-lt"/>
              </a:rPr>
              <a:t> </a:t>
            </a:r>
            <a:r>
              <a:rPr lang="en-US" sz="1400" dirty="0" err="1">
                <a:ea typeface="+mn-lt"/>
                <a:cs typeface="+mn-lt"/>
              </a:rPr>
              <a:t>суб'єктивного</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особою</a:t>
            </a:r>
            <a:r>
              <a:rPr lang="en-US" sz="1400" dirty="0">
                <a:ea typeface="+mn-lt"/>
                <a:cs typeface="+mn-lt"/>
              </a:rPr>
              <a:t>. </a:t>
            </a:r>
            <a:r>
              <a:rPr lang="en-US" sz="1400" dirty="0" err="1">
                <a:ea typeface="+mn-lt"/>
                <a:cs typeface="+mn-lt"/>
              </a:rPr>
              <a:t>Такі</a:t>
            </a:r>
            <a:r>
              <a:rPr lang="en-US" sz="1400" dirty="0">
                <a:ea typeface="+mn-lt"/>
                <a:cs typeface="+mn-lt"/>
              </a:rPr>
              <a:t> </a:t>
            </a:r>
            <a:r>
              <a:rPr lang="en-US" sz="1400" dirty="0" err="1">
                <a:ea typeface="+mn-lt"/>
                <a:cs typeface="+mn-lt"/>
              </a:rPr>
              <a:t>позови</a:t>
            </a:r>
            <a:r>
              <a:rPr lang="en-US" sz="1400" dirty="0">
                <a:ea typeface="+mn-lt"/>
                <a:cs typeface="+mn-lt"/>
              </a:rPr>
              <a:t> </a:t>
            </a:r>
            <a:r>
              <a:rPr lang="en-US" sz="1400" dirty="0" err="1">
                <a:ea typeface="+mn-lt"/>
                <a:cs typeface="+mn-lt"/>
              </a:rPr>
              <a:t>можуть</a:t>
            </a:r>
            <a:r>
              <a:rPr lang="en-US" sz="1400" dirty="0">
                <a:ea typeface="+mn-lt"/>
                <a:cs typeface="+mn-lt"/>
              </a:rPr>
              <a:t> </a:t>
            </a:r>
            <a:r>
              <a:rPr lang="en-US" sz="1400" dirty="0" err="1">
                <a:ea typeface="+mn-lt"/>
                <a:cs typeface="+mn-lt"/>
              </a:rPr>
              <a:t>подаватися</a:t>
            </a:r>
            <a:r>
              <a:rPr lang="en-US" sz="1400" dirty="0">
                <a:ea typeface="+mn-lt"/>
                <a:cs typeface="+mn-lt"/>
              </a:rPr>
              <a:t> </a:t>
            </a:r>
            <a:r>
              <a:rPr lang="en-US" sz="1400" dirty="0" err="1">
                <a:ea typeface="+mn-lt"/>
                <a:cs typeface="+mn-lt"/>
              </a:rPr>
              <a:t>щодо</a:t>
            </a:r>
            <a:r>
              <a:rPr lang="en-US" sz="1400" dirty="0">
                <a:ea typeface="+mn-lt"/>
                <a:cs typeface="+mn-lt"/>
              </a:rPr>
              <a:t> </a:t>
            </a:r>
            <a:r>
              <a:rPr lang="en-US" sz="1400" dirty="0" err="1">
                <a:ea typeface="+mn-lt"/>
                <a:cs typeface="+mn-lt"/>
              </a:rPr>
              <a:t>визнання</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власності</a:t>
            </a:r>
            <a:r>
              <a:rPr lang="en-US" sz="1400" dirty="0">
                <a:ea typeface="+mn-lt"/>
                <a:cs typeface="+mn-lt"/>
              </a:rPr>
              <a:t> </a:t>
            </a:r>
            <a:r>
              <a:rPr lang="en-US" sz="1400" dirty="0" err="1">
                <a:ea typeface="+mn-lt"/>
                <a:cs typeface="+mn-lt"/>
              </a:rPr>
              <a:t>чи</a:t>
            </a:r>
            <a:r>
              <a:rPr lang="en-US" sz="1400" dirty="0">
                <a:ea typeface="+mn-lt"/>
                <a:cs typeface="+mn-lt"/>
              </a:rPr>
              <a:t> </a:t>
            </a:r>
            <a:r>
              <a:rPr lang="en-US" sz="1400" dirty="0" err="1">
                <a:ea typeface="+mn-lt"/>
                <a:cs typeface="+mn-lt"/>
              </a:rPr>
              <a:t>інших</a:t>
            </a:r>
            <a:r>
              <a:rPr lang="en-US" sz="1400" dirty="0">
                <a:ea typeface="+mn-lt"/>
                <a:cs typeface="+mn-lt"/>
              </a:rPr>
              <a:t> </a:t>
            </a:r>
            <a:r>
              <a:rPr lang="en-US" sz="1400" dirty="0" err="1">
                <a:ea typeface="+mn-lt"/>
                <a:cs typeface="+mn-lt"/>
              </a:rPr>
              <a:t>речових</a:t>
            </a:r>
            <a:r>
              <a:rPr lang="en-US" sz="1400" dirty="0">
                <a:ea typeface="+mn-lt"/>
                <a:cs typeface="+mn-lt"/>
              </a:rPr>
              <a:t> </a:t>
            </a:r>
            <a:r>
              <a:rPr lang="en-US" sz="1400" dirty="0" err="1">
                <a:ea typeface="+mn-lt"/>
                <a:cs typeface="+mn-lt"/>
              </a:rPr>
              <a:t>прав</a:t>
            </a:r>
            <a:r>
              <a:rPr lang="en-US" sz="1400" dirty="0">
                <a:ea typeface="+mn-lt"/>
                <a:cs typeface="+mn-lt"/>
              </a:rPr>
              <a:t> </a:t>
            </a:r>
            <a:r>
              <a:rPr lang="en-US" sz="1400" dirty="0" err="1">
                <a:ea typeface="+mn-lt"/>
                <a:cs typeface="+mn-lt"/>
              </a:rPr>
              <a:t>на</a:t>
            </a:r>
            <a:r>
              <a:rPr lang="en-US" sz="1400" dirty="0">
                <a:ea typeface="+mn-lt"/>
                <a:cs typeface="+mn-lt"/>
              </a:rPr>
              <a:t> </a:t>
            </a:r>
            <a:r>
              <a:rPr lang="en-US" sz="1400" dirty="0" err="1">
                <a:ea typeface="+mn-lt"/>
                <a:cs typeface="+mn-lt"/>
              </a:rPr>
              <a:t>певне</a:t>
            </a:r>
            <a:r>
              <a:rPr lang="en-US" sz="1400" dirty="0">
                <a:ea typeface="+mn-lt"/>
                <a:cs typeface="+mn-lt"/>
              </a:rPr>
              <a:t> </a:t>
            </a:r>
            <a:r>
              <a:rPr lang="en-US" sz="1400" dirty="0" err="1">
                <a:ea typeface="+mn-lt"/>
                <a:cs typeface="+mn-lt"/>
              </a:rPr>
              <a:t>майно</a:t>
            </a:r>
            <a:r>
              <a:rPr lang="en-US" sz="1400" dirty="0">
                <a:ea typeface="+mn-lt"/>
                <a:cs typeface="+mn-lt"/>
              </a:rPr>
              <a:t> (</a:t>
            </a:r>
            <a:r>
              <a:rPr lang="en-US" sz="1400" dirty="0" err="1">
                <a:ea typeface="+mn-lt"/>
                <a:cs typeface="+mn-lt"/>
              </a:rPr>
              <a:t>ст</a:t>
            </a:r>
            <a:r>
              <a:rPr lang="en-US" sz="1400" dirty="0">
                <a:ea typeface="+mn-lt"/>
                <a:cs typeface="+mn-lt"/>
              </a:rPr>
              <a:t>. 392 ЦК), </a:t>
            </a:r>
            <a:r>
              <a:rPr lang="en-US" sz="1400" dirty="0" err="1">
                <a:ea typeface="+mn-lt"/>
                <a:cs typeface="+mn-lt"/>
              </a:rPr>
              <a:t>щодо</a:t>
            </a:r>
            <a:r>
              <a:rPr lang="en-US" sz="1400" dirty="0">
                <a:ea typeface="+mn-lt"/>
                <a:cs typeface="+mn-lt"/>
              </a:rPr>
              <a:t> </a:t>
            </a:r>
            <a:r>
              <a:rPr lang="en-US" sz="1400" dirty="0" err="1">
                <a:ea typeface="+mn-lt"/>
                <a:cs typeface="+mn-lt"/>
              </a:rPr>
              <a:t>визнання</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авторства</a:t>
            </a:r>
            <a:r>
              <a:rPr lang="en-US" sz="1400" dirty="0">
                <a:ea typeface="+mn-lt"/>
                <a:cs typeface="+mn-lt"/>
              </a:rPr>
              <a:t> </a:t>
            </a:r>
            <a:r>
              <a:rPr lang="en-US" sz="1400" dirty="0" err="1">
                <a:ea typeface="+mn-lt"/>
                <a:cs typeface="+mn-lt"/>
              </a:rPr>
              <a:t>на</a:t>
            </a:r>
            <a:r>
              <a:rPr lang="en-US" sz="1400" dirty="0">
                <a:ea typeface="+mn-lt"/>
                <a:cs typeface="+mn-lt"/>
              </a:rPr>
              <a:t> </a:t>
            </a:r>
            <a:r>
              <a:rPr lang="en-US" sz="1400" dirty="0" err="1">
                <a:ea typeface="+mn-lt"/>
                <a:cs typeface="+mn-lt"/>
              </a:rPr>
              <a:t>твір</a:t>
            </a:r>
            <a:r>
              <a:rPr lang="en-US" sz="1400" dirty="0">
                <a:ea typeface="+mn-lt"/>
                <a:cs typeface="+mn-lt"/>
              </a:rPr>
              <a:t> </a:t>
            </a:r>
            <a:r>
              <a:rPr lang="en-US" sz="1400" dirty="0" err="1">
                <a:ea typeface="+mn-lt"/>
                <a:cs typeface="+mn-lt"/>
              </a:rPr>
              <a:t>науки</a:t>
            </a:r>
            <a:r>
              <a:rPr lang="en-US" sz="1400" dirty="0">
                <a:ea typeface="+mn-lt"/>
                <a:cs typeface="+mn-lt"/>
              </a:rPr>
              <a:t>, </a:t>
            </a:r>
            <a:r>
              <a:rPr lang="en-US" sz="1400" dirty="0" err="1">
                <a:ea typeface="+mn-lt"/>
                <a:cs typeface="+mn-lt"/>
              </a:rPr>
              <a:t>літератури</a:t>
            </a:r>
            <a:r>
              <a:rPr lang="en-US" sz="1400" dirty="0">
                <a:ea typeface="+mn-lt"/>
                <a:cs typeface="+mn-lt"/>
              </a:rPr>
              <a:t>, </a:t>
            </a:r>
            <a:r>
              <a:rPr lang="en-US" sz="1400" dirty="0" err="1">
                <a:ea typeface="+mn-lt"/>
                <a:cs typeface="+mn-lt"/>
              </a:rPr>
              <a:t>мистецтва</a:t>
            </a:r>
            <a:r>
              <a:rPr lang="en-US" sz="1400" dirty="0">
                <a:ea typeface="+mn-lt"/>
                <a:cs typeface="+mn-lt"/>
              </a:rPr>
              <a:t> (</a:t>
            </a:r>
            <a:r>
              <a:rPr lang="en-US" sz="1400" dirty="0" err="1">
                <a:ea typeface="+mn-lt"/>
                <a:cs typeface="+mn-lt"/>
              </a:rPr>
              <a:t>статті</a:t>
            </a:r>
            <a:r>
              <a:rPr lang="en-US" sz="1400" dirty="0">
                <a:ea typeface="+mn-lt"/>
                <a:cs typeface="+mn-lt"/>
              </a:rPr>
              <a:t> 423, 432). </a:t>
            </a:r>
            <a:r>
              <a:rPr lang="en-US" sz="1400" dirty="0" err="1">
                <a:ea typeface="+mn-lt"/>
                <a:cs typeface="+mn-lt"/>
              </a:rPr>
              <a:t>Зазначений</a:t>
            </a:r>
            <a:r>
              <a:rPr lang="en-US" sz="1400" dirty="0">
                <a:ea typeface="+mn-lt"/>
                <a:cs typeface="+mn-lt"/>
              </a:rPr>
              <a:t> </a:t>
            </a:r>
            <a:r>
              <a:rPr lang="en-US" sz="1400" dirty="0" err="1">
                <a:ea typeface="+mn-lt"/>
                <a:cs typeface="+mn-lt"/>
              </a:rPr>
              <a:t>спосіб</a:t>
            </a:r>
            <a:r>
              <a:rPr lang="en-US" sz="1400" dirty="0">
                <a:ea typeface="+mn-lt"/>
                <a:cs typeface="+mn-lt"/>
              </a:rPr>
              <a:t> </a:t>
            </a:r>
            <a:r>
              <a:rPr lang="en-US" sz="1400" dirty="0" err="1">
                <a:ea typeface="+mn-lt"/>
                <a:cs typeface="+mn-lt"/>
              </a:rPr>
              <a:t>захисту</a:t>
            </a:r>
            <a:r>
              <a:rPr lang="en-US" sz="1400" dirty="0">
                <a:ea typeface="+mn-lt"/>
                <a:cs typeface="+mn-lt"/>
              </a:rPr>
              <a:t>, </a:t>
            </a:r>
            <a:r>
              <a:rPr lang="en-US" sz="1400" dirty="0" err="1">
                <a:ea typeface="+mn-lt"/>
                <a:cs typeface="+mn-lt"/>
              </a:rPr>
              <a:t>за</a:t>
            </a:r>
            <a:r>
              <a:rPr lang="en-US" sz="1400" dirty="0">
                <a:ea typeface="+mn-lt"/>
                <a:cs typeface="+mn-lt"/>
              </a:rPr>
              <a:t> </a:t>
            </a:r>
            <a:r>
              <a:rPr lang="en-US" sz="1400" dirty="0" err="1">
                <a:ea typeface="+mn-lt"/>
                <a:cs typeface="+mn-lt"/>
              </a:rPr>
              <a:t>загальним</a:t>
            </a:r>
            <a:r>
              <a:rPr lang="en-US" sz="1400" dirty="0">
                <a:ea typeface="+mn-lt"/>
                <a:cs typeface="+mn-lt"/>
              </a:rPr>
              <a:t> </a:t>
            </a:r>
            <a:r>
              <a:rPr lang="en-US" sz="1400" dirty="0" err="1">
                <a:ea typeface="+mn-lt"/>
                <a:cs typeface="+mn-lt"/>
              </a:rPr>
              <a:t>правилом</a:t>
            </a:r>
            <a:r>
              <a:rPr lang="en-US" sz="1400" dirty="0">
                <a:ea typeface="+mn-lt"/>
                <a:cs typeface="+mn-lt"/>
              </a:rPr>
              <a:t>, </a:t>
            </a:r>
            <a:r>
              <a:rPr lang="en-US" sz="1400" dirty="0" err="1">
                <a:ea typeface="+mn-lt"/>
                <a:cs typeface="+mn-lt"/>
              </a:rPr>
              <a:t>не</a:t>
            </a:r>
            <a:r>
              <a:rPr lang="en-US" sz="1400" dirty="0">
                <a:ea typeface="+mn-lt"/>
                <a:cs typeface="+mn-lt"/>
              </a:rPr>
              <a:t> </a:t>
            </a:r>
            <a:r>
              <a:rPr lang="en-US" sz="1400" dirty="0" err="1">
                <a:ea typeface="+mn-lt"/>
                <a:cs typeface="+mn-lt"/>
              </a:rPr>
              <a:t>пов'язаний</a:t>
            </a:r>
            <a:r>
              <a:rPr lang="en-US" sz="1400" dirty="0">
                <a:ea typeface="+mn-lt"/>
                <a:cs typeface="+mn-lt"/>
              </a:rPr>
              <a:t> з </a:t>
            </a:r>
            <a:r>
              <a:rPr lang="en-US" sz="1400" dirty="0" err="1">
                <a:ea typeface="+mn-lt"/>
                <a:cs typeface="+mn-lt"/>
              </a:rPr>
              <a:t>безпосереднім</a:t>
            </a:r>
            <a:r>
              <a:rPr lang="en-US" sz="1400" dirty="0">
                <a:ea typeface="+mn-lt"/>
                <a:cs typeface="+mn-lt"/>
              </a:rPr>
              <a:t> </a:t>
            </a:r>
            <a:r>
              <a:rPr lang="en-US" sz="1400" dirty="0" err="1">
                <a:ea typeface="+mn-lt"/>
                <a:cs typeface="+mn-lt"/>
              </a:rPr>
              <a:t>порушенням</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особи</a:t>
            </a:r>
            <a:r>
              <a:rPr lang="en-US" sz="1400" dirty="0">
                <a:ea typeface="+mn-lt"/>
                <a:cs typeface="+mn-lt"/>
              </a:rPr>
              <a:t>. </a:t>
            </a:r>
            <a:r>
              <a:rPr lang="en-US" sz="1400" dirty="0" err="1">
                <a:ea typeface="+mn-lt"/>
                <a:cs typeface="+mn-lt"/>
              </a:rPr>
              <a:t>Проте</a:t>
            </a:r>
            <a:r>
              <a:rPr lang="en-US" sz="1400" dirty="0">
                <a:ea typeface="+mn-lt"/>
                <a:cs typeface="+mn-lt"/>
              </a:rPr>
              <a:t> </a:t>
            </a:r>
            <a:r>
              <a:rPr lang="en-US" sz="1400" dirty="0" err="1">
                <a:ea typeface="+mn-lt"/>
                <a:cs typeface="+mn-lt"/>
              </a:rPr>
              <a:t>цей</a:t>
            </a:r>
            <a:r>
              <a:rPr lang="en-US" sz="1400" dirty="0">
                <a:ea typeface="+mn-lt"/>
                <a:cs typeface="+mn-lt"/>
              </a:rPr>
              <a:t> </a:t>
            </a:r>
            <a:r>
              <a:rPr lang="en-US" sz="1400" dirty="0" err="1">
                <a:ea typeface="+mn-lt"/>
                <a:cs typeface="+mn-lt"/>
              </a:rPr>
              <a:t>позов</a:t>
            </a:r>
            <a:r>
              <a:rPr lang="en-US" sz="1400" dirty="0">
                <a:ea typeface="+mn-lt"/>
                <a:cs typeface="+mn-lt"/>
              </a:rPr>
              <a:t> </a:t>
            </a:r>
            <a:r>
              <a:rPr lang="en-US" sz="1400" dirty="0" err="1">
                <a:ea typeface="+mn-lt"/>
                <a:cs typeface="+mn-lt"/>
              </a:rPr>
              <a:t>також</a:t>
            </a:r>
            <a:r>
              <a:rPr lang="en-US" sz="1400" dirty="0">
                <a:ea typeface="+mn-lt"/>
                <a:cs typeface="+mn-lt"/>
              </a:rPr>
              <a:t> </a:t>
            </a:r>
            <a:r>
              <a:rPr lang="en-US" sz="1400" dirty="0" err="1">
                <a:ea typeface="+mn-lt"/>
                <a:cs typeface="+mn-lt"/>
              </a:rPr>
              <a:t>може</a:t>
            </a:r>
            <a:r>
              <a:rPr lang="en-US" sz="1400" dirty="0">
                <a:ea typeface="+mn-lt"/>
                <a:cs typeface="+mn-lt"/>
              </a:rPr>
              <a:t> </a:t>
            </a:r>
            <a:r>
              <a:rPr lang="en-US" sz="1400" dirty="0" err="1">
                <a:ea typeface="+mn-lt"/>
                <a:cs typeface="+mn-lt"/>
              </a:rPr>
              <a:t>поєднуватися</a:t>
            </a:r>
            <a:r>
              <a:rPr lang="en-US" sz="1400" dirty="0">
                <a:ea typeface="+mn-lt"/>
                <a:cs typeface="+mn-lt"/>
              </a:rPr>
              <a:t> з </a:t>
            </a:r>
            <a:r>
              <a:rPr lang="en-US" sz="1400" dirty="0" err="1">
                <a:ea typeface="+mn-lt"/>
                <a:cs typeface="+mn-lt"/>
              </a:rPr>
              <a:t>іншими</a:t>
            </a:r>
            <a:r>
              <a:rPr lang="en-US" sz="1400" dirty="0">
                <a:ea typeface="+mn-lt"/>
                <a:cs typeface="+mn-lt"/>
              </a:rPr>
              <a:t> </a:t>
            </a:r>
            <a:r>
              <a:rPr lang="en-US" sz="1400" dirty="0" err="1">
                <a:ea typeface="+mn-lt"/>
                <a:cs typeface="+mn-lt"/>
              </a:rPr>
              <a:t>позовами</a:t>
            </a:r>
            <a:r>
              <a:rPr lang="en-US" sz="1400" dirty="0">
                <a:ea typeface="+mn-lt"/>
                <a:cs typeface="+mn-lt"/>
              </a:rPr>
              <a:t>, </a:t>
            </a:r>
            <a:r>
              <a:rPr lang="en-US" sz="1400" dirty="0" err="1">
                <a:ea typeface="+mn-lt"/>
                <a:cs typeface="+mn-lt"/>
              </a:rPr>
              <a:t>наприклад</a:t>
            </a:r>
            <a:r>
              <a:rPr lang="en-US" sz="1400" dirty="0">
                <a:ea typeface="+mn-lt"/>
                <a:cs typeface="+mn-lt"/>
              </a:rPr>
              <a:t> </a:t>
            </a:r>
            <a:r>
              <a:rPr lang="en-US" sz="1400" dirty="0" err="1">
                <a:ea typeface="+mn-lt"/>
                <a:cs typeface="+mn-lt"/>
              </a:rPr>
              <a:t>щодо</a:t>
            </a:r>
            <a:r>
              <a:rPr lang="en-US" sz="1400" dirty="0">
                <a:ea typeface="+mn-lt"/>
                <a:cs typeface="+mn-lt"/>
              </a:rPr>
              <a:t> </a:t>
            </a:r>
            <a:r>
              <a:rPr lang="en-US" sz="1400" dirty="0" err="1">
                <a:ea typeface="+mn-lt"/>
                <a:cs typeface="+mn-lt"/>
              </a:rPr>
              <a:t>вимог</a:t>
            </a:r>
            <a:r>
              <a:rPr lang="en-US" sz="1400" dirty="0">
                <a:ea typeface="+mn-lt"/>
                <a:cs typeface="+mn-lt"/>
              </a:rPr>
              <a:t> </a:t>
            </a:r>
            <a:r>
              <a:rPr lang="en-US" sz="1400" dirty="0" err="1">
                <a:ea typeface="+mn-lt"/>
                <a:cs typeface="+mn-lt"/>
              </a:rPr>
              <a:t>про</a:t>
            </a:r>
            <a:r>
              <a:rPr lang="en-US" sz="1400" dirty="0">
                <a:ea typeface="+mn-lt"/>
                <a:cs typeface="+mn-lt"/>
              </a:rPr>
              <a:t> </a:t>
            </a:r>
            <a:r>
              <a:rPr lang="en-US" sz="1400" dirty="0" err="1">
                <a:ea typeface="+mn-lt"/>
                <a:cs typeface="+mn-lt"/>
              </a:rPr>
              <a:t>захист</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власності</a:t>
            </a:r>
            <a:r>
              <a:rPr lang="en-US" sz="1400" dirty="0">
                <a:ea typeface="+mn-lt"/>
                <a:cs typeface="+mn-lt"/>
              </a:rPr>
              <a:t> з </a:t>
            </a:r>
            <a:r>
              <a:rPr lang="en-US" sz="1400" dirty="0" err="1">
                <a:ea typeface="+mn-lt"/>
                <a:cs typeface="+mn-lt"/>
              </a:rPr>
              <a:t>віндикаційним</a:t>
            </a:r>
            <a:r>
              <a:rPr lang="en-US" sz="1400" dirty="0">
                <a:ea typeface="+mn-lt"/>
                <a:cs typeface="+mn-lt"/>
              </a:rPr>
              <a:t>, </a:t>
            </a:r>
            <a:r>
              <a:rPr lang="en-US" sz="1400" dirty="0" err="1">
                <a:ea typeface="+mn-lt"/>
                <a:cs typeface="+mn-lt"/>
              </a:rPr>
              <a:t>негаторним</a:t>
            </a:r>
            <a:r>
              <a:rPr lang="en-US" sz="1400" dirty="0">
                <a:ea typeface="+mn-lt"/>
                <a:cs typeface="+mn-lt"/>
              </a:rPr>
              <a:t> </a:t>
            </a:r>
            <a:r>
              <a:rPr lang="en-US" sz="1400" dirty="0" err="1">
                <a:ea typeface="+mn-lt"/>
                <a:cs typeface="+mn-lt"/>
              </a:rPr>
              <a:t>позовом</a:t>
            </a:r>
            <a:r>
              <a:rPr lang="en-US" sz="1400" dirty="0">
                <a:ea typeface="+mn-lt"/>
                <a:cs typeface="+mn-lt"/>
              </a:rPr>
              <a:t> </a:t>
            </a:r>
            <a:r>
              <a:rPr lang="en-US" sz="1400" dirty="0" err="1">
                <a:ea typeface="+mn-lt"/>
                <a:cs typeface="+mn-lt"/>
              </a:rPr>
              <a:t>або</a:t>
            </a:r>
            <a:r>
              <a:rPr lang="en-US" sz="1400" dirty="0">
                <a:ea typeface="+mn-lt"/>
                <a:cs typeface="+mn-lt"/>
              </a:rPr>
              <a:t> з </a:t>
            </a:r>
            <a:r>
              <a:rPr lang="en-US" sz="1400" dirty="0" err="1">
                <a:ea typeface="+mn-lt"/>
                <a:cs typeface="+mn-lt"/>
              </a:rPr>
              <a:t>позовом</a:t>
            </a:r>
            <a:r>
              <a:rPr lang="en-US" sz="1400" dirty="0">
                <a:ea typeface="+mn-lt"/>
                <a:cs typeface="+mn-lt"/>
              </a:rPr>
              <a:t> </a:t>
            </a:r>
            <a:r>
              <a:rPr lang="en-US" sz="1400" dirty="0" err="1">
                <a:ea typeface="+mn-lt"/>
                <a:cs typeface="+mn-lt"/>
              </a:rPr>
              <a:t>про</a:t>
            </a:r>
            <a:r>
              <a:rPr lang="en-US" sz="1400" dirty="0">
                <a:ea typeface="+mn-lt"/>
                <a:cs typeface="+mn-lt"/>
              </a:rPr>
              <a:t> </a:t>
            </a:r>
            <a:r>
              <a:rPr lang="en-US" sz="1400" dirty="0" err="1">
                <a:ea typeface="+mn-lt"/>
                <a:cs typeface="+mn-lt"/>
              </a:rPr>
              <a:t>виключення</a:t>
            </a:r>
            <a:r>
              <a:rPr lang="en-US" sz="1400" dirty="0">
                <a:ea typeface="+mn-lt"/>
                <a:cs typeface="+mn-lt"/>
              </a:rPr>
              <a:t> </a:t>
            </a:r>
            <a:r>
              <a:rPr lang="en-US" sz="1400" dirty="0" err="1">
                <a:ea typeface="+mn-lt"/>
                <a:cs typeface="+mn-lt"/>
              </a:rPr>
              <a:t>майна</a:t>
            </a:r>
            <a:r>
              <a:rPr lang="en-US" sz="1400" dirty="0">
                <a:ea typeface="+mn-lt"/>
                <a:cs typeface="+mn-lt"/>
              </a:rPr>
              <a:t> з </a:t>
            </a:r>
            <a:r>
              <a:rPr lang="en-US" sz="1400" dirty="0" err="1">
                <a:ea typeface="+mn-lt"/>
                <a:cs typeface="+mn-lt"/>
              </a:rPr>
              <a:t>опису</a:t>
            </a:r>
            <a:r>
              <a:rPr lang="en-US" sz="1400" dirty="0">
                <a:ea typeface="+mn-lt"/>
                <a:cs typeface="+mn-lt"/>
              </a:rPr>
              <a:t> </a:t>
            </a:r>
            <a:r>
              <a:rPr lang="en-US" sz="1400" dirty="0" err="1">
                <a:ea typeface="+mn-lt"/>
                <a:cs typeface="+mn-lt"/>
              </a:rPr>
              <a:t>або</a:t>
            </a:r>
            <a:r>
              <a:rPr lang="en-US" sz="1400" dirty="0">
                <a:ea typeface="+mn-lt"/>
                <a:cs typeface="+mn-lt"/>
              </a:rPr>
              <a:t> </a:t>
            </a:r>
            <a:r>
              <a:rPr lang="en-US" sz="1400" dirty="0" err="1">
                <a:ea typeface="+mn-lt"/>
                <a:cs typeface="+mn-lt"/>
              </a:rPr>
              <a:t>звільнення</a:t>
            </a:r>
            <a:r>
              <a:rPr lang="en-US" sz="1400" dirty="0">
                <a:ea typeface="+mn-lt"/>
                <a:cs typeface="+mn-lt"/>
              </a:rPr>
              <a:t> з-</a:t>
            </a:r>
            <a:r>
              <a:rPr lang="en-US" sz="1400" dirty="0" err="1">
                <a:ea typeface="+mn-lt"/>
                <a:cs typeface="+mn-lt"/>
              </a:rPr>
              <a:t>під</a:t>
            </a:r>
            <a:r>
              <a:rPr lang="en-US" sz="1400" dirty="0">
                <a:ea typeface="+mn-lt"/>
                <a:cs typeface="+mn-lt"/>
              </a:rPr>
              <a:t> </a:t>
            </a:r>
            <a:r>
              <a:rPr lang="en-US" sz="1400" dirty="0" err="1">
                <a:ea typeface="+mn-lt"/>
                <a:cs typeface="+mn-lt"/>
              </a:rPr>
              <a:t>арешту</a:t>
            </a:r>
            <a:r>
              <a:rPr lang="en-US" sz="1400" dirty="0">
                <a:ea typeface="+mn-lt"/>
                <a:cs typeface="+mn-lt"/>
              </a:rPr>
              <a:t>.</a:t>
            </a:r>
            <a:endParaRPr lang="uk-UA" sz="1400" dirty="0">
              <a:cs typeface="Calibri"/>
            </a:endParaRPr>
          </a:p>
          <a:p>
            <a:pPr>
              <a:buNone/>
            </a:pPr>
            <a:r>
              <a:rPr lang="en-US" sz="1400" dirty="0">
                <a:ea typeface="+mn-lt"/>
                <a:cs typeface="+mn-lt"/>
              </a:rPr>
              <a:t>- </a:t>
            </a:r>
            <a:r>
              <a:rPr lang="en-US" sz="1400" dirty="0" err="1">
                <a:ea typeface="+mn-lt"/>
                <a:cs typeface="+mn-lt"/>
              </a:rPr>
              <a:t>Наступний</a:t>
            </a:r>
            <a:r>
              <a:rPr lang="en-US" sz="1400" dirty="0">
                <a:ea typeface="+mn-lt"/>
                <a:cs typeface="+mn-lt"/>
              </a:rPr>
              <a:t> </a:t>
            </a:r>
            <a:r>
              <a:rPr lang="en-US" sz="1400" dirty="0" err="1">
                <a:ea typeface="+mn-lt"/>
                <a:cs typeface="+mn-lt"/>
              </a:rPr>
              <a:t>спосіб</a:t>
            </a:r>
            <a:r>
              <a:rPr lang="en-US" sz="1400" dirty="0">
                <a:ea typeface="+mn-lt"/>
                <a:cs typeface="+mn-lt"/>
              </a:rPr>
              <a:t> </a:t>
            </a:r>
            <a:r>
              <a:rPr lang="en-US" sz="1400" dirty="0" err="1">
                <a:ea typeface="+mn-lt"/>
                <a:cs typeface="+mn-lt"/>
              </a:rPr>
              <a:t>захисту</a:t>
            </a:r>
            <a:r>
              <a:rPr lang="en-US" sz="1400" dirty="0">
                <a:ea typeface="+mn-lt"/>
                <a:cs typeface="+mn-lt"/>
              </a:rPr>
              <a:t> - </a:t>
            </a:r>
            <a:r>
              <a:rPr lang="en-US" sz="1400" b="1" dirty="0" err="1">
                <a:ea typeface="+mn-lt"/>
                <a:cs typeface="+mn-lt"/>
              </a:rPr>
              <a:t>про</a:t>
            </a:r>
            <a:r>
              <a:rPr lang="en-US" sz="1400" b="1" dirty="0">
                <a:ea typeface="+mn-lt"/>
                <a:cs typeface="+mn-lt"/>
              </a:rPr>
              <a:t> </a:t>
            </a:r>
            <a:r>
              <a:rPr lang="en-US" sz="1400" b="1" dirty="0" err="1">
                <a:ea typeface="+mn-lt"/>
                <a:cs typeface="+mn-lt"/>
              </a:rPr>
              <a:t>визнання</a:t>
            </a:r>
            <a:r>
              <a:rPr lang="en-US" sz="1400" b="1" dirty="0">
                <a:ea typeface="+mn-lt"/>
                <a:cs typeface="+mn-lt"/>
              </a:rPr>
              <a:t> </a:t>
            </a:r>
            <a:r>
              <a:rPr lang="en-US" sz="1400" b="1" dirty="0" err="1">
                <a:ea typeface="+mn-lt"/>
                <a:cs typeface="+mn-lt"/>
              </a:rPr>
              <a:t>правочину</a:t>
            </a:r>
            <a:r>
              <a:rPr lang="en-US" sz="1400" b="1" dirty="0">
                <a:ea typeface="+mn-lt"/>
                <a:cs typeface="+mn-lt"/>
              </a:rPr>
              <a:t> </a:t>
            </a:r>
            <a:r>
              <a:rPr lang="en-US" sz="1400" b="1" dirty="0" err="1">
                <a:ea typeface="+mn-lt"/>
                <a:cs typeface="+mn-lt"/>
              </a:rPr>
              <a:t>недійсним</a:t>
            </a:r>
            <a:r>
              <a:rPr lang="en-US" sz="1400" dirty="0">
                <a:ea typeface="+mn-lt"/>
                <a:cs typeface="+mn-lt"/>
              </a:rPr>
              <a:t> - </a:t>
            </a:r>
            <a:r>
              <a:rPr lang="en-US" sz="1400" dirty="0" err="1">
                <a:ea typeface="+mn-lt"/>
                <a:cs typeface="+mn-lt"/>
              </a:rPr>
              <a:t>застосовується</a:t>
            </a:r>
            <a:r>
              <a:rPr lang="en-US" sz="1400" dirty="0">
                <a:ea typeface="+mn-lt"/>
                <a:cs typeface="+mn-lt"/>
              </a:rPr>
              <a:t> у </a:t>
            </a:r>
            <a:r>
              <a:rPr lang="en-US" sz="1400" dirty="0" err="1">
                <a:ea typeface="+mn-lt"/>
                <a:cs typeface="+mn-lt"/>
              </a:rPr>
              <a:t>тих</a:t>
            </a:r>
            <a:r>
              <a:rPr lang="en-US" sz="1400" dirty="0">
                <a:ea typeface="+mn-lt"/>
                <a:cs typeface="+mn-lt"/>
              </a:rPr>
              <a:t> </a:t>
            </a:r>
            <a:r>
              <a:rPr lang="en-US" sz="1400" dirty="0" err="1">
                <a:ea typeface="+mn-lt"/>
                <a:cs typeface="+mn-lt"/>
              </a:rPr>
              <a:t>випадках</a:t>
            </a:r>
            <a:r>
              <a:rPr lang="en-US" sz="1400" dirty="0">
                <a:ea typeface="+mn-lt"/>
                <a:cs typeface="+mn-lt"/>
              </a:rPr>
              <a:t>, </a:t>
            </a:r>
            <a:r>
              <a:rPr lang="en-US" sz="1400" dirty="0" err="1">
                <a:ea typeface="+mn-lt"/>
                <a:cs typeface="+mn-lt"/>
              </a:rPr>
              <a:t>коли</a:t>
            </a:r>
            <a:r>
              <a:rPr lang="en-US" sz="1400" dirty="0">
                <a:ea typeface="+mn-lt"/>
                <a:cs typeface="+mn-lt"/>
              </a:rPr>
              <a:t> </a:t>
            </a:r>
            <a:r>
              <a:rPr lang="en-US" sz="1400" dirty="0" err="1">
                <a:ea typeface="+mn-lt"/>
                <a:cs typeface="+mn-lt"/>
              </a:rPr>
              <a:t>необхідно</a:t>
            </a:r>
            <a:r>
              <a:rPr lang="en-US" sz="1400" dirty="0">
                <a:ea typeface="+mn-lt"/>
                <a:cs typeface="+mn-lt"/>
              </a:rPr>
              <a:t> </a:t>
            </a:r>
            <a:r>
              <a:rPr lang="en-US" sz="1400" dirty="0" err="1">
                <a:ea typeface="+mn-lt"/>
                <a:cs typeface="+mn-lt"/>
              </a:rPr>
              <a:t>відновити</a:t>
            </a:r>
            <a:r>
              <a:rPr lang="en-US" sz="1400" dirty="0">
                <a:ea typeface="+mn-lt"/>
                <a:cs typeface="+mn-lt"/>
              </a:rPr>
              <a:t> </a:t>
            </a:r>
            <a:r>
              <a:rPr lang="en-US" sz="1400" dirty="0" err="1">
                <a:ea typeface="+mn-lt"/>
                <a:cs typeface="+mn-lt"/>
              </a:rPr>
              <a:t>становище</a:t>
            </a:r>
            <a:r>
              <a:rPr lang="en-US" sz="1400" dirty="0">
                <a:ea typeface="+mn-lt"/>
                <a:cs typeface="+mn-lt"/>
              </a:rPr>
              <a:t>, </a:t>
            </a:r>
            <a:r>
              <a:rPr lang="en-US" sz="1400" dirty="0" err="1">
                <a:ea typeface="+mn-lt"/>
                <a:cs typeface="+mn-lt"/>
              </a:rPr>
              <a:t>що</a:t>
            </a:r>
            <a:r>
              <a:rPr lang="en-US" sz="1400" dirty="0">
                <a:ea typeface="+mn-lt"/>
                <a:cs typeface="+mn-lt"/>
              </a:rPr>
              <a:t> </a:t>
            </a:r>
            <a:r>
              <a:rPr lang="en-US" sz="1400" dirty="0" err="1">
                <a:ea typeface="+mn-lt"/>
                <a:cs typeface="+mn-lt"/>
              </a:rPr>
              <a:t>існувало</a:t>
            </a:r>
            <a:r>
              <a:rPr lang="en-US" sz="1400" dirty="0">
                <a:ea typeface="+mn-lt"/>
                <a:cs typeface="+mn-lt"/>
              </a:rPr>
              <a:t> </a:t>
            </a:r>
            <a:r>
              <a:rPr lang="en-US" sz="1400" dirty="0" err="1">
                <a:ea typeface="+mn-lt"/>
                <a:cs typeface="+mn-lt"/>
              </a:rPr>
              <a:t>до</a:t>
            </a:r>
            <a:r>
              <a:rPr lang="en-US" sz="1400" dirty="0">
                <a:ea typeface="+mn-lt"/>
                <a:cs typeface="+mn-lt"/>
              </a:rPr>
              <a:t> </a:t>
            </a:r>
            <a:r>
              <a:rPr lang="en-US" sz="1400" dirty="0" err="1">
                <a:ea typeface="+mn-lt"/>
                <a:cs typeface="+mn-lt"/>
              </a:rPr>
              <a:t>укладення</a:t>
            </a:r>
            <a:r>
              <a:rPr lang="en-US" sz="1400" dirty="0">
                <a:ea typeface="+mn-lt"/>
                <a:cs typeface="+mn-lt"/>
              </a:rPr>
              <a:t> </a:t>
            </a:r>
            <a:r>
              <a:rPr lang="en-US" sz="1400" dirty="0" err="1">
                <a:ea typeface="+mn-lt"/>
                <a:cs typeface="+mn-lt"/>
              </a:rPr>
              <a:t>правочину</a:t>
            </a:r>
            <a:r>
              <a:rPr lang="en-US" sz="1400" dirty="0">
                <a:ea typeface="+mn-lt"/>
                <a:cs typeface="+mn-lt"/>
              </a:rPr>
              <a:t> з </a:t>
            </a:r>
            <a:r>
              <a:rPr lang="en-US" sz="1400" dirty="0" err="1">
                <a:ea typeface="+mn-lt"/>
                <a:cs typeface="+mn-lt"/>
              </a:rPr>
              <a:t>порушенням</a:t>
            </a:r>
            <a:r>
              <a:rPr lang="en-US" sz="1400" dirty="0">
                <a:ea typeface="+mn-lt"/>
                <a:cs typeface="+mn-lt"/>
              </a:rPr>
              <a:t> </a:t>
            </a:r>
            <a:r>
              <a:rPr lang="en-US" sz="1400" dirty="0" err="1">
                <a:ea typeface="+mn-lt"/>
                <a:cs typeface="+mn-lt"/>
              </a:rPr>
              <a:t>умов</a:t>
            </a:r>
            <a:r>
              <a:rPr lang="en-US" sz="1400" dirty="0">
                <a:ea typeface="+mn-lt"/>
                <a:cs typeface="+mn-lt"/>
              </a:rPr>
              <a:t> </a:t>
            </a:r>
            <a:r>
              <a:rPr lang="en-US" sz="1400" dirty="0" err="1">
                <a:ea typeface="+mn-lt"/>
                <a:cs typeface="+mn-lt"/>
              </a:rPr>
              <a:t>його</a:t>
            </a:r>
            <a:r>
              <a:rPr lang="en-US" sz="1400" dirty="0">
                <a:ea typeface="+mn-lt"/>
                <a:cs typeface="+mn-lt"/>
              </a:rPr>
              <a:t> </a:t>
            </a:r>
            <a:r>
              <a:rPr lang="en-US" sz="1400" dirty="0" err="1">
                <a:ea typeface="+mn-lt"/>
                <a:cs typeface="+mn-lt"/>
              </a:rPr>
              <a:t>дійсності</a:t>
            </a:r>
            <a:r>
              <a:rPr lang="en-US" sz="1400" dirty="0">
                <a:ea typeface="+mn-lt"/>
                <a:cs typeface="+mn-lt"/>
              </a:rPr>
              <a:t>. </a:t>
            </a:r>
            <a:r>
              <a:rPr lang="en-US" sz="1400" dirty="0" err="1">
                <a:ea typeface="+mn-lt"/>
                <a:cs typeface="+mn-lt"/>
              </a:rPr>
              <a:t>Цей</a:t>
            </a:r>
            <a:r>
              <a:rPr lang="en-US" sz="1400" dirty="0">
                <a:ea typeface="+mn-lt"/>
                <a:cs typeface="+mn-lt"/>
              </a:rPr>
              <a:t> </a:t>
            </a:r>
            <a:r>
              <a:rPr lang="en-US" sz="1400" dirty="0" err="1">
                <a:ea typeface="+mn-lt"/>
                <a:cs typeface="+mn-lt"/>
              </a:rPr>
              <a:t>спосіб</a:t>
            </a:r>
            <a:r>
              <a:rPr lang="en-US" sz="1400" dirty="0">
                <a:ea typeface="+mn-lt"/>
                <a:cs typeface="+mn-lt"/>
              </a:rPr>
              <a:t> </a:t>
            </a:r>
            <a:r>
              <a:rPr lang="en-US" sz="1400" dirty="0" err="1">
                <a:ea typeface="+mn-lt"/>
                <a:cs typeface="+mn-lt"/>
              </a:rPr>
              <a:t>захисту</a:t>
            </a:r>
            <a:r>
              <a:rPr lang="en-US" sz="1400" dirty="0">
                <a:ea typeface="+mn-lt"/>
                <a:cs typeface="+mn-lt"/>
              </a:rPr>
              <a:t> </a:t>
            </a:r>
            <a:r>
              <a:rPr lang="en-US" sz="1400" dirty="0" err="1">
                <a:ea typeface="+mn-lt"/>
                <a:cs typeface="+mn-lt"/>
              </a:rPr>
              <a:t>безпосередньо</a:t>
            </a:r>
            <a:r>
              <a:rPr lang="en-US" sz="1400" dirty="0">
                <a:ea typeface="+mn-lt"/>
                <a:cs typeface="+mn-lt"/>
              </a:rPr>
              <a:t> </a:t>
            </a:r>
            <a:r>
              <a:rPr lang="en-US" sz="1400" dirty="0" err="1">
                <a:ea typeface="+mn-lt"/>
                <a:cs typeface="+mn-lt"/>
              </a:rPr>
              <a:t>регламентується</a:t>
            </a:r>
            <a:r>
              <a:rPr lang="en-US" sz="1400" dirty="0">
                <a:ea typeface="+mn-lt"/>
                <a:cs typeface="+mn-lt"/>
              </a:rPr>
              <a:t> </a:t>
            </a:r>
            <a:r>
              <a:rPr lang="en-US" sz="1400" dirty="0" err="1">
                <a:ea typeface="+mn-lt"/>
                <a:cs typeface="+mn-lt"/>
              </a:rPr>
              <a:t>статтями</a:t>
            </a:r>
            <a:r>
              <a:rPr lang="en-US" sz="1400" dirty="0">
                <a:ea typeface="+mn-lt"/>
                <a:cs typeface="+mn-lt"/>
              </a:rPr>
              <a:t> 215-236 ЦК. </a:t>
            </a:r>
            <a:r>
              <a:rPr lang="en-US" sz="1400" dirty="0" err="1">
                <a:ea typeface="+mn-lt"/>
                <a:cs typeface="+mn-lt"/>
              </a:rPr>
              <a:t>Метою</a:t>
            </a:r>
            <a:r>
              <a:rPr lang="en-US" sz="1400" dirty="0">
                <a:ea typeface="+mn-lt"/>
                <a:cs typeface="+mn-lt"/>
              </a:rPr>
              <a:t> </a:t>
            </a:r>
            <a:r>
              <a:rPr lang="en-US" sz="1400" dirty="0" err="1">
                <a:ea typeface="+mn-lt"/>
                <a:cs typeface="+mn-lt"/>
              </a:rPr>
              <a:t>звернення</a:t>
            </a:r>
            <a:r>
              <a:rPr lang="en-US" sz="1400" dirty="0">
                <a:ea typeface="+mn-lt"/>
                <a:cs typeface="+mn-lt"/>
              </a:rPr>
              <a:t> </a:t>
            </a:r>
            <a:r>
              <a:rPr lang="en-US" sz="1400" dirty="0" err="1">
                <a:ea typeface="+mn-lt"/>
                <a:cs typeface="+mn-lt"/>
              </a:rPr>
              <a:t>до</a:t>
            </a:r>
            <a:r>
              <a:rPr lang="en-US" sz="1400" dirty="0">
                <a:ea typeface="+mn-lt"/>
                <a:cs typeface="+mn-lt"/>
              </a:rPr>
              <a:t> </a:t>
            </a:r>
            <a:r>
              <a:rPr lang="en-US" sz="1400" dirty="0" err="1">
                <a:ea typeface="+mn-lt"/>
                <a:cs typeface="+mn-lt"/>
              </a:rPr>
              <a:t>суду</a:t>
            </a:r>
            <a:r>
              <a:rPr lang="en-US" sz="1400" dirty="0">
                <a:ea typeface="+mn-lt"/>
                <a:cs typeface="+mn-lt"/>
              </a:rPr>
              <a:t> з </a:t>
            </a:r>
            <a:r>
              <a:rPr lang="en-US" sz="1400" dirty="0" err="1">
                <a:ea typeface="+mn-lt"/>
                <a:cs typeface="+mn-lt"/>
              </a:rPr>
              <a:t>таким</a:t>
            </a:r>
            <a:r>
              <a:rPr lang="en-US" sz="1400" dirty="0">
                <a:ea typeface="+mn-lt"/>
                <a:cs typeface="+mn-lt"/>
              </a:rPr>
              <a:t> </a:t>
            </a:r>
            <a:r>
              <a:rPr lang="en-US" sz="1400" dirty="0" err="1">
                <a:ea typeface="+mn-lt"/>
                <a:cs typeface="+mn-lt"/>
              </a:rPr>
              <a:t>позовом</a:t>
            </a:r>
            <a:r>
              <a:rPr lang="en-US" sz="1400" dirty="0">
                <a:ea typeface="+mn-lt"/>
                <a:cs typeface="+mn-lt"/>
              </a:rPr>
              <a:t> є </a:t>
            </a:r>
            <a:r>
              <a:rPr lang="en-US" sz="1400" dirty="0" err="1">
                <a:ea typeface="+mn-lt"/>
                <a:cs typeface="+mn-lt"/>
              </a:rPr>
              <a:t>застосування</a:t>
            </a:r>
            <a:r>
              <a:rPr lang="en-US" sz="1400" dirty="0">
                <a:ea typeface="+mn-lt"/>
                <a:cs typeface="+mn-lt"/>
              </a:rPr>
              <a:t> </a:t>
            </a:r>
            <a:r>
              <a:rPr lang="en-US" sz="1400" dirty="0" err="1">
                <a:ea typeface="+mn-lt"/>
                <a:cs typeface="+mn-lt"/>
              </a:rPr>
              <a:t>наслідків</a:t>
            </a:r>
            <a:r>
              <a:rPr lang="en-US" sz="1400" dirty="0">
                <a:ea typeface="+mn-lt"/>
                <a:cs typeface="+mn-lt"/>
              </a:rPr>
              <a:t> </a:t>
            </a:r>
            <a:r>
              <a:rPr lang="en-US" sz="1400" dirty="0" err="1">
                <a:ea typeface="+mn-lt"/>
                <a:cs typeface="+mn-lt"/>
              </a:rPr>
              <a:t>його</a:t>
            </a:r>
            <a:r>
              <a:rPr lang="en-US" sz="1400" dirty="0">
                <a:ea typeface="+mn-lt"/>
                <a:cs typeface="+mn-lt"/>
              </a:rPr>
              <a:t> </a:t>
            </a:r>
            <a:r>
              <a:rPr lang="en-US" sz="1400" dirty="0" err="1">
                <a:ea typeface="+mn-lt"/>
                <a:cs typeface="+mn-lt"/>
              </a:rPr>
              <a:t>недійсності</a:t>
            </a:r>
            <a:r>
              <a:rPr lang="en-US" sz="1400" dirty="0">
                <a:ea typeface="+mn-lt"/>
                <a:cs typeface="+mn-lt"/>
              </a:rPr>
              <a:t>, </a:t>
            </a:r>
            <a:r>
              <a:rPr lang="en-US" sz="1400" dirty="0" err="1">
                <a:ea typeface="+mn-lt"/>
                <a:cs typeface="+mn-lt"/>
              </a:rPr>
              <a:t>тобто</a:t>
            </a:r>
            <a:r>
              <a:rPr lang="en-US" sz="1400" dirty="0">
                <a:ea typeface="+mn-lt"/>
                <a:cs typeface="+mn-lt"/>
              </a:rPr>
              <a:t> </a:t>
            </a:r>
            <a:r>
              <a:rPr lang="en-US" sz="1400" dirty="0" err="1">
                <a:ea typeface="+mn-lt"/>
                <a:cs typeface="+mn-lt"/>
              </a:rPr>
              <a:t>реституції</a:t>
            </a:r>
            <a:r>
              <a:rPr lang="en-US" sz="1400" dirty="0">
                <a:ea typeface="+mn-lt"/>
                <a:cs typeface="+mn-lt"/>
              </a:rPr>
              <a:t>, </a:t>
            </a:r>
            <a:r>
              <a:rPr lang="en-US" sz="1400" dirty="0" err="1">
                <a:ea typeface="+mn-lt"/>
                <a:cs typeface="+mn-lt"/>
              </a:rPr>
              <a:t>відшкодування</a:t>
            </a:r>
            <a:r>
              <a:rPr lang="en-US" sz="1400" dirty="0">
                <a:ea typeface="+mn-lt"/>
                <a:cs typeface="+mn-lt"/>
              </a:rPr>
              <a:t> </a:t>
            </a:r>
            <a:r>
              <a:rPr lang="en-US" sz="1400" dirty="0" err="1">
                <a:ea typeface="+mn-lt"/>
                <a:cs typeface="+mn-lt"/>
              </a:rPr>
              <a:t>збитків</a:t>
            </a:r>
            <a:r>
              <a:rPr lang="en-US" sz="1400" dirty="0">
                <a:ea typeface="+mn-lt"/>
                <a:cs typeface="+mn-lt"/>
              </a:rPr>
              <a:t> </a:t>
            </a:r>
            <a:r>
              <a:rPr lang="en-US" sz="1400" dirty="0" err="1">
                <a:ea typeface="+mn-lt"/>
                <a:cs typeface="+mn-lt"/>
              </a:rPr>
              <a:t>та</a:t>
            </a:r>
            <a:r>
              <a:rPr lang="en-US" sz="1400" dirty="0">
                <a:ea typeface="+mn-lt"/>
                <a:cs typeface="+mn-lt"/>
              </a:rPr>
              <a:t> </a:t>
            </a:r>
            <a:r>
              <a:rPr lang="en-US" sz="1400" dirty="0" err="1">
                <a:ea typeface="+mn-lt"/>
                <a:cs typeface="+mn-lt"/>
              </a:rPr>
              <a:t>моральної</a:t>
            </a:r>
            <a:r>
              <a:rPr lang="en-US" sz="1400" dirty="0">
                <a:ea typeface="+mn-lt"/>
                <a:cs typeface="+mn-lt"/>
              </a:rPr>
              <a:t> </a:t>
            </a:r>
            <a:r>
              <a:rPr lang="en-US" sz="1400" dirty="0" err="1">
                <a:ea typeface="+mn-lt"/>
                <a:cs typeface="+mn-lt"/>
              </a:rPr>
              <a:t>шкоди</a:t>
            </a:r>
            <a:r>
              <a:rPr lang="en-US" sz="1400" dirty="0">
                <a:ea typeface="+mn-lt"/>
                <a:cs typeface="+mn-lt"/>
              </a:rPr>
              <a:t>, </a:t>
            </a:r>
            <a:r>
              <a:rPr lang="en-US" sz="1400" dirty="0" err="1">
                <a:ea typeface="+mn-lt"/>
                <a:cs typeface="+mn-lt"/>
              </a:rPr>
              <a:t>завданої</a:t>
            </a:r>
            <a:r>
              <a:rPr lang="en-US" sz="1400" dirty="0">
                <a:ea typeface="+mn-lt"/>
                <a:cs typeface="+mn-lt"/>
              </a:rPr>
              <a:t> </a:t>
            </a:r>
            <a:r>
              <a:rPr lang="en-US" sz="1400" dirty="0" err="1">
                <a:ea typeface="+mn-lt"/>
                <a:cs typeface="+mn-lt"/>
              </a:rPr>
              <a:t>укладенням</a:t>
            </a:r>
            <a:r>
              <a:rPr lang="en-US" sz="1400" dirty="0">
                <a:ea typeface="+mn-lt"/>
                <a:cs typeface="+mn-lt"/>
              </a:rPr>
              <a:t> </a:t>
            </a:r>
            <a:r>
              <a:rPr lang="en-US" sz="1400" dirty="0" err="1">
                <a:ea typeface="+mn-lt"/>
                <a:cs typeface="+mn-lt"/>
              </a:rPr>
              <a:t>такого</a:t>
            </a:r>
            <a:r>
              <a:rPr lang="en-US" sz="1400" dirty="0">
                <a:ea typeface="+mn-lt"/>
                <a:cs typeface="+mn-lt"/>
              </a:rPr>
              <a:t> </a:t>
            </a:r>
            <a:r>
              <a:rPr lang="en-US" sz="1400" dirty="0" err="1">
                <a:ea typeface="+mn-lt"/>
                <a:cs typeface="+mn-lt"/>
              </a:rPr>
              <a:t>правочину</a:t>
            </a:r>
            <a:r>
              <a:rPr lang="en-US" sz="1400" dirty="0">
                <a:ea typeface="+mn-lt"/>
                <a:cs typeface="+mn-lt"/>
              </a:rPr>
              <a:t>. З </a:t>
            </a:r>
            <a:r>
              <a:rPr lang="en-US" sz="1400" dirty="0" err="1">
                <a:ea typeface="+mn-lt"/>
                <a:cs typeface="+mn-lt"/>
              </a:rPr>
              <a:t>таким</a:t>
            </a:r>
            <a:r>
              <a:rPr lang="en-US" sz="1400" dirty="0">
                <a:ea typeface="+mn-lt"/>
                <a:cs typeface="+mn-lt"/>
              </a:rPr>
              <a:t> </a:t>
            </a:r>
            <a:r>
              <a:rPr lang="en-US" sz="1400" dirty="0" err="1">
                <a:ea typeface="+mn-lt"/>
                <a:cs typeface="+mn-lt"/>
              </a:rPr>
              <a:t>позовом</a:t>
            </a:r>
            <a:r>
              <a:rPr lang="en-US" sz="1400" dirty="0">
                <a:ea typeface="+mn-lt"/>
                <a:cs typeface="+mn-lt"/>
              </a:rPr>
              <a:t> </a:t>
            </a:r>
            <a:r>
              <a:rPr lang="en-US" sz="1400" dirty="0" err="1">
                <a:ea typeface="+mn-lt"/>
                <a:cs typeface="+mn-lt"/>
              </a:rPr>
              <a:t>вправі</a:t>
            </a:r>
            <a:r>
              <a:rPr lang="en-US" sz="1400" dirty="0">
                <a:ea typeface="+mn-lt"/>
                <a:cs typeface="+mn-lt"/>
              </a:rPr>
              <a:t> </a:t>
            </a:r>
            <a:r>
              <a:rPr lang="en-US" sz="1400" dirty="0" err="1">
                <a:ea typeface="+mn-lt"/>
                <a:cs typeface="+mn-lt"/>
              </a:rPr>
              <a:t>звертатися</a:t>
            </a:r>
            <a:r>
              <a:rPr lang="en-US" sz="1400" dirty="0">
                <a:ea typeface="+mn-lt"/>
                <a:cs typeface="+mn-lt"/>
              </a:rPr>
              <a:t> </a:t>
            </a:r>
            <a:r>
              <a:rPr lang="en-US" sz="1400" dirty="0" err="1">
                <a:ea typeface="+mn-lt"/>
                <a:cs typeface="+mn-lt"/>
              </a:rPr>
              <a:t>не</a:t>
            </a:r>
            <a:r>
              <a:rPr lang="en-US" sz="1400" dirty="0">
                <a:ea typeface="+mn-lt"/>
                <a:cs typeface="+mn-lt"/>
              </a:rPr>
              <a:t> </a:t>
            </a:r>
            <a:r>
              <a:rPr lang="en-US" sz="1400" dirty="0" err="1">
                <a:ea typeface="+mn-lt"/>
                <a:cs typeface="+mn-lt"/>
              </a:rPr>
              <a:t>лише</a:t>
            </a:r>
            <a:r>
              <a:rPr lang="en-US" sz="1400" dirty="0">
                <a:ea typeface="+mn-lt"/>
                <a:cs typeface="+mn-lt"/>
              </a:rPr>
              <a:t> </a:t>
            </a:r>
            <a:r>
              <a:rPr lang="en-US" sz="1400" dirty="0" err="1">
                <a:ea typeface="+mn-lt"/>
                <a:cs typeface="+mn-lt"/>
              </a:rPr>
              <a:t>самі</a:t>
            </a:r>
            <a:r>
              <a:rPr lang="en-US" sz="1400" dirty="0">
                <a:ea typeface="+mn-lt"/>
                <a:cs typeface="+mn-lt"/>
              </a:rPr>
              <a:t> </a:t>
            </a:r>
            <a:r>
              <a:rPr lang="en-US" sz="1400" dirty="0" err="1">
                <a:ea typeface="+mn-lt"/>
                <a:cs typeface="+mn-lt"/>
              </a:rPr>
              <a:t>сторони</a:t>
            </a:r>
            <a:r>
              <a:rPr lang="en-US" sz="1400" dirty="0">
                <a:ea typeface="+mn-lt"/>
                <a:cs typeface="+mn-lt"/>
              </a:rPr>
              <a:t> </a:t>
            </a:r>
            <a:r>
              <a:rPr lang="en-US" sz="1400" dirty="0" err="1">
                <a:ea typeface="+mn-lt"/>
                <a:cs typeface="+mn-lt"/>
              </a:rPr>
              <a:t>недійсного</a:t>
            </a:r>
            <a:r>
              <a:rPr lang="en-US" sz="1400" dirty="0">
                <a:ea typeface="+mn-lt"/>
                <a:cs typeface="+mn-lt"/>
              </a:rPr>
              <a:t> </a:t>
            </a:r>
            <a:r>
              <a:rPr lang="en-US" sz="1400" dirty="0" err="1">
                <a:ea typeface="+mn-lt"/>
                <a:cs typeface="+mn-lt"/>
              </a:rPr>
              <a:t>правочину</a:t>
            </a:r>
            <a:r>
              <a:rPr lang="en-US" sz="1400" dirty="0">
                <a:ea typeface="+mn-lt"/>
                <a:cs typeface="+mn-lt"/>
              </a:rPr>
              <a:t>, а й </a:t>
            </a:r>
            <a:r>
              <a:rPr lang="en-US" sz="1400" dirty="0" err="1">
                <a:ea typeface="+mn-lt"/>
                <a:cs typeface="+mn-lt"/>
              </a:rPr>
              <a:t>інші</a:t>
            </a:r>
            <a:r>
              <a:rPr lang="en-US" sz="1400" dirty="0">
                <a:ea typeface="+mn-lt"/>
                <a:cs typeface="+mn-lt"/>
              </a:rPr>
              <a:t> </a:t>
            </a:r>
            <a:r>
              <a:rPr lang="en-US" sz="1400" dirty="0" err="1">
                <a:ea typeface="+mn-lt"/>
                <a:cs typeface="+mn-lt"/>
              </a:rPr>
              <a:t>особи</a:t>
            </a:r>
            <a:r>
              <a:rPr lang="en-US" sz="1400" dirty="0">
                <a:ea typeface="+mn-lt"/>
                <a:cs typeface="+mn-lt"/>
              </a:rPr>
              <a:t>, </a:t>
            </a:r>
            <a:r>
              <a:rPr lang="en-US" sz="1400" dirty="0" err="1">
                <a:ea typeface="+mn-lt"/>
                <a:cs typeface="+mn-lt"/>
              </a:rPr>
              <a:t>наприклад</a:t>
            </a:r>
            <a:r>
              <a:rPr lang="en-US" sz="1400" dirty="0">
                <a:ea typeface="+mn-lt"/>
                <a:cs typeface="+mn-lt"/>
              </a:rPr>
              <a:t>, </a:t>
            </a:r>
            <a:r>
              <a:rPr lang="en-US" sz="1400" dirty="0" err="1">
                <a:ea typeface="+mn-lt"/>
                <a:cs typeface="+mn-lt"/>
              </a:rPr>
              <a:t>представники</a:t>
            </a:r>
            <a:r>
              <a:rPr lang="en-US" sz="1400" dirty="0">
                <a:ea typeface="+mn-lt"/>
                <a:cs typeface="+mn-lt"/>
              </a:rPr>
              <a:t> </a:t>
            </a:r>
            <a:r>
              <a:rPr lang="en-US" sz="1400" dirty="0" err="1">
                <a:ea typeface="+mn-lt"/>
                <a:cs typeface="+mn-lt"/>
              </a:rPr>
              <a:t>неповнолітніх</a:t>
            </a:r>
            <a:r>
              <a:rPr lang="en-US" sz="1400" dirty="0">
                <a:ea typeface="+mn-lt"/>
                <a:cs typeface="+mn-lt"/>
              </a:rPr>
              <a:t>, </a:t>
            </a:r>
            <a:r>
              <a:rPr lang="en-US" sz="1400" dirty="0" err="1">
                <a:ea typeface="+mn-lt"/>
                <a:cs typeface="+mn-lt"/>
              </a:rPr>
              <a:t>малолітніх</a:t>
            </a:r>
            <a:r>
              <a:rPr lang="en-US" sz="1400" dirty="0">
                <a:ea typeface="+mn-lt"/>
                <a:cs typeface="+mn-lt"/>
              </a:rPr>
              <a:t> </a:t>
            </a:r>
            <a:r>
              <a:rPr lang="en-US" sz="1400" dirty="0" err="1">
                <a:ea typeface="+mn-lt"/>
                <a:cs typeface="+mn-lt"/>
              </a:rPr>
              <a:t>дітей</a:t>
            </a:r>
            <a:r>
              <a:rPr lang="en-US" sz="1400" dirty="0">
                <a:ea typeface="+mn-lt"/>
                <a:cs typeface="+mn-lt"/>
              </a:rPr>
              <a:t>, </a:t>
            </a:r>
            <a:r>
              <a:rPr lang="en-US" sz="1400" dirty="0" err="1">
                <a:ea typeface="+mn-lt"/>
                <a:cs typeface="+mn-lt"/>
              </a:rPr>
              <a:t>обмежено</a:t>
            </a:r>
            <a:r>
              <a:rPr lang="en-US" sz="1400" dirty="0">
                <a:ea typeface="+mn-lt"/>
                <a:cs typeface="+mn-lt"/>
              </a:rPr>
              <a:t> </a:t>
            </a:r>
            <a:r>
              <a:rPr lang="en-US" sz="1400" dirty="0" err="1">
                <a:ea typeface="+mn-lt"/>
                <a:cs typeface="+mn-lt"/>
              </a:rPr>
              <a:t>дієздатних</a:t>
            </a:r>
            <a:r>
              <a:rPr lang="en-US" sz="1400" dirty="0">
                <a:ea typeface="+mn-lt"/>
                <a:cs typeface="+mn-lt"/>
              </a:rPr>
              <a:t> </a:t>
            </a:r>
            <a:r>
              <a:rPr lang="en-US" sz="1400" dirty="0" err="1">
                <a:ea typeface="+mn-lt"/>
                <a:cs typeface="+mn-lt"/>
              </a:rPr>
              <a:t>чи</a:t>
            </a:r>
            <a:r>
              <a:rPr lang="en-US" sz="1400" dirty="0">
                <a:ea typeface="+mn-lt"/>
                <a:cs typeface="+mn-lt"/>
              </a:rPr>
              <a:t> </a:t>
            </a:r>
            <a:r>
              <a:rPr lang="en-US" sz="1400" dirty="0" err="1">
                <a:ea typeface="+mn-lt"/>
                <a:cs typeface="+mn-lt"/>
              </a:rPr>
              <a:t>недієздатних</a:t>
            </a:r>
            <a:r>
              <a:rPr lang="en-US" sz="1400" dirty="0">
                <a:ea typeface="+mn-lt"/>
                <a:cs typeface="+mn-lt"/>
              </a:rPr>
              <a:t> </a:t>
            </a:r>
            <a:r>
              <a:rPr lang="en-US" sz="1400" dirty="0" err="1">
                <a:ea typeface="+mn-lt"/>
                <a:cs typeface="+mn-lt"/>
              </a:rPr>
              <a:t>осіб</a:t>
            </a:r>
            <a:r>
              <a:rPr lang="en-US" sz="1400" dirty="0">
                <a:ea typeface="+mn-lt"/>
                <a:cs typeface="+mn-lt"/>
              </a:rPr>
              <a:t>, а </a:t>
            </a:r>
            <a:r>
              <a:rPr lang="en-US" sz="1400" dirty="0" err="1">
                <a:ea typeface="+mn-lt"/>
                <a:cs typeface="+mn-lt"/>
              </a:rPr>
              <a:t>також</a:t>
            </a:r>
            <a:r>
              <a:rPr lang="en-US" sz="1400" dirty="0">
                <a:ea typeface="+mn-lt"/>
                <a:cs typeface="+mn-lt"/>
              </a:rPr>
              <a:t> </a:t>
            </a:r>
            <a:r>
              <a:rPr lang="en-US" sz="1400" dirty="0" err="1">
                <a:ea typeface="+mn-lt"/>
                <a:cs typeface="+mn-lt"/>
              </a:rPr>
              <a:t>інші</a:t>
            </a:r>
            <a:r>
              <a:rPr lang="en-US" sz="1400" dirty="0">
                <a:ea typeface="+mn-lt"/>
                <a:cs typeface="+mn-lt"/>
              </a:rPr>
              <a:t> </a:t>
            </a:r>
            <a:r>
              <a:rPr lang="en-US" sz="1400" dirty="0" err="1">
                <a:ea typeface="+mn-lt"/>
                <a:cs typeface="+mn-lt"/>
              </a:rPr>
              <a:t>зацікавлені</a:t>
            </a:r>
            <a:r>
              <a:rPr lang="en-US" sz="1400" dirty="0">
                <a:ea typeface="+mn-lt"/>
                <a:cs typeface="+mn-lt"/>
              </a:rPr>
              <a:t> </a:t>
            </a:r>
            <a:r>
              <a:rPr lang="en-US" sz="1400" dirty="0" err="1">
                <a:ea typeface="+mn-lt"/>
                <a:cs typeface="+mn-lt"/>
              </a:rPr>
              <a:t>особи</a:t>
            </a:r>
            <a:r>
              <a:rPr lang="en-US" sz="1400" dirty="0">
                <a:ea typeface="+mn-lt"/>
                <a:cs typeface="+mn-lt"/>
              </a:rPr>
              <a:t>.</a:t>
            </a:r>
          </a:p>
          <a:p>
            <a:pPr>
              <a:buNone/>
            </a:pPr>
            <a:r>
              <a:rPr lang="en-US" sz="1400" dirty="0">
                <a:ea typeface="+mn-lt"/>
                <a:cs typeface="+mn-lt"/>
              </a:rPr>
              <a:t>- </a:t>
            </a:r>
            <a:r>
              <a:rPr lang="en-US" sz="1400" dirty="0" err="1">
                <a:ea typeface="+mn-lt"/>
                <a:cs typeface="+mn-lt"/>
              </a:rPr>
              <a:t>Третій</a:t>
            </a:r>
            <a:r>
              <a:rPr lang="en-US" sz="1400" dirty="0">
                <a:ea typeface="+mn-lt"/>
                <a:cs typeface="+mn-lt"/>
              </a:rPr>
              <a:t> </a:t>
            </a:r>
            <a:r>
              <a:rPr lang="en-US" sz="1400" dirty="0" err="1">
                <a:ea typeface="+mn-lt"/>
                <a:cs typeface="+mn-lt"/>
              </a:rPr>
              <a:t>спосіб</a:t>
            </a:r>
            <a:r>
              <a:rPr lang="en-US" sz="1400" dirty="0">
                <a:ea typeface="+mn-lt"/>
                <a:cs typeface="+mn-lt"/>
              </a:rPr>
              <a:t> </a:t>
            </a:r>
            <a:r>
              <a:rPr lang="en-US" sz="1400" dirty="0" err="1">
                <a:ea typeface="+mn-lt"/>
                <a:cs typeface="+mn-lt"/>
              </a:rPr>
              <a:t>захисту</a:t>
            </a:r>
            <a:r>
              <a:rPr lang="en-US" sz="1400" dirty="0">
                <a:ea typeface="+mn-lt"/>
                <a:cs typeface="+mn-lt"/>
              </a:rPr>
              <a:t> </a:t>
            </a:r>
            <a:r>
              <a:rPr lang="en-US" sz="1400" dirty="0" err="1">
                <a:ea typeface="+mn-lt"/>
                <a:cs typeface="+mn-lt"/>
              </a:rPr>
              <a:t>цивільних</a:t>
            </a:r>
            <a:r>
              <a:rPr lang="en-US" sz="1400" dirty="0">
                <a:ea typeface="+mn-lt"/>
                <a:cs typeface="+mn-lt"/>
              </a:rPr>
              <a:t> </a:t>
            </a:r>
            <a:r>
              <a:rPr lang="en-US" sz="1400" dirty="0" err="1">
                <a:ea typeface="+mn-lt"/>
                <a:cs typeface="+mn-lt"/>
              </a:rPr>
              <a:t>прав</a:t>
            </a:r>
            <a:r>
              <a:rPr lang="en-US" sz="1400" dirty="0">
                <a:ea typeface="+mn-lt"/>
                <a:cs typeface="+mn-lt"/>
              </a:rPr>
              <a:t> - </a:t>
            </a:r>
            <a:r>
              <a:rPr lang="en-US" sz="1400" b="1" dirty="0" err="1">
                <a:ea typeface="+mn-lt"/>
                <a:cs typeface="+mn-lt"/>
              </a:rPr>
              <a:t>припинення</a:t>
            </a:r>
            <a:r>
              <a:rPr lang="en-US" sz="1400" b="1" dirty="0">
                <a:ea typeface="+mn-lt"/>
                <a:cs typeface="+mn-lt"/>
              </a:rPr>
              <a:t> </a:t>
            </a:r>
            <a:r>
              <a:rPr lang="en-US" sz="1400" b="1" dirty="0" err="1">
                <a:ea typeface="+mn-lt"/>
                <a:cs typeface="+mn-lt"/>
              </a:rPr>
              <a:t>дії</a:t>
            </a:r>
            <a:r>
              <a:rPr lang="en-US" sz="1400" b="1" dirty="0">
                <a:ea typeface="+mn-lt"/>
                <a:cs typeface="+mn-lt"/>
              </a:rPr>
              <a:t>, </a:t>
            </a:r>
            <a:r>
              <a:rPr lang="en-US" sz="1400" b="1" dirty="0" err="1">
                <a:ea typeface="+mn-lt"/>
                <a:cs typeface="+mn-lt"/>
              </a:rPr>
              <a:t>яка</a:t>
            </a:r>
            <a:r>
              <a:rPr lang="en-US" sz="1400" b="1" dirty="0">
                <a:ea typeface="+mn-lt"/>
                <a:cs typeface="+mn-lt"/>
              </a:rPr>
              <a:t> </a:t>
            </a:r>
            <a:r>
              <a:rPr lang="en-US" sz="1400" b="1" dirty="0" err="1">
                <a:ea typeface="+mn-lt"/>
                <a:cs typeface="+mn-lt"/>
              </a:rPr>
              <a:t>порушує</a:t>
            </a:r>
            <a:r>
              <a:rPr lang="en-US" sz="1400" b="1" dirty="0">
                <a:ea typeface="+mn-lt"/>
                <a:cs typeface="+mn-lt"/>
              </a:rPr>
              <a:t> </a:t>
            </a:r>
            <a:r>
              <a:rPr lang="en-US" sz="1400" b="1" dirty="0" err="1">
                <a:ea typeface="+mn-lt"/>
                <a:cs typeface="+mn-lt"/>
              </a:rPr>
              <a:t>право</a:t>
            </a:r>
            <a:r>
              <a:rPr lang="en-US" sz="1400" dirty="0">
                <a:ea typeface="+mn-lt"/>
                <a:cs typeface="+mn-lt"/>
              </a:rPr>
              <a:t> - </a:t>
            </a:r>
            <a:r>
              <a:rPr lang="en-US" sz="1400" dirty="0" err="1">
                <a:ea typeface="+mn-lt"/>
                <a:cs typeface="+mn-lt"/>
              </a:rPr>
              <a:t>пов'язаний</a:t>
            </a:r>
            <a:r>
              <a:rPr lang="en-US" sz="1400" dirty="0">
                <a:ea typeface="+mn-lt"/>
                <a:cs typeface="+mn-lt"/>
              </a:rPr>
              <a:t> </a:t>
            </a:r>
            <a:r>
              <a:rPr lang="en-US" sz="1400" dirty="0" err="1">
                <a:ea typeface="+mn-lt"/>
                <a:cs typeface="+mn-lt"/>
              </a:rPr>
              <a:t>зі</a:t>
            </a:r>
            <a:r>
              <a:rPr lang="en-US" sz="1400" dirty="0">
                <a:ea typeface="+mn-lt"/>
                <a:cs typeface="+mn-lt"/>
              </a:rPr>
              <a:t> </a:t>
            </a:r>
            <a:r>
              <a:rPr lang="en-US" sz="1400" dirty="0" err="1">
                <a:ea typeface="+mn-lt"/>
                <a:cs typeface="+mn-lt"/>
              </a:rPr>
              <a:t>вчиненням</a:t>
            </a:r>
            <a:r>
              <a:rPr lang="en-US" sz="1400" dirty="0">
                <a:ea typeface="+mn-lt"/>
                <a:cs typeface="+mn-lt"/>
              </a:rPr>
              <a:t> </a:t>
            </a:r>
            <a:r>
              <a:rPr lang="en-US" sz="1400" dirty="0" err="1">
                <a:ea typeface="+mn-lt"/>
                <a:cs typeface="+mn-lt"/>
              </a:rPr>
              <a:t>іншою</a:t>
            </a:r>
            <a:r>
              <a:rPr lang="en-US" sz="1400" dirty="0">
                <a:ea typeface="+mn-lt"/>
                <a:cs typeface="+mn-lt"/>
              </a:rPr>
              <a:t> </a:t>
            </a:r>
            <a:r>
              <a:rPr lang="en-US" sz="1400" dirty="0" err="1">
                <a:ea typeface="+mn-lt"/>
                <a:cs typeface="+mn-lt"/>
              </a:rPr>
              <a:t>особою</a:t>
            </a:r>
            <a:r>
              <a:rPr lang="en-US" sz="1400" dirty="0">
                <a:ea typeface="+mn-lt"/>
                <a:cs typeface="+mn-lt"/>
              </a:rPr>
              <a:t> </a:t>
            </a:r>
            <a:r>
              <a:rPr lang="en-US" sz="1400" dirty="0" err="1">
                <a:ea typeface="+mn-lt"/>
                <a:cs typeface="+mn-lt"/>
              </a:rPr>
              <a:t>незаконних</a:t>
            </a:r>
            <a:r>
              <a:rPr lang="en-US" sz="1400" dirty="0">
                <a:ea typeface="+mn-lt"/>
                <a:cs typeface="+mn-lt"/>
              </a:rPr>
              <a:t> </a:t>
            </a:r>
            <a:r>
              <a:rPr lang="en-US" sz="1400" dirty="0" err="1">
                <a:ea typeface="+mn-lt"/>
                <a:cs typeface="+mn-lt"/>
              </a:rPr>
              <a:t>дій</a:t>
            </a:r>
            <a:r>
              <a:rPr lang="en-US" sz="1400" dirty="0">
                <a:ea typeface="+mn-lt"/>
                <a:cs typeface="+mn-lt"/>
              </a:rPr>
              <a:t>, </a:t>
            </a:r>
            <a:r>
              <a:rPr lang="en-US" sz="1400" dirty="0" err="1">
                <a:ea typeface="+mn-lt"/>
                <a:cs typeface="+mn-lt"/>
              </a:rPr>
              <a:t>спрямованих</a:t>
            </a:r>
            <a:r>
              <a:rPr lang="en-US" sz="1400" dirty="0">
                <a:ea typeface="+mn-lt"/>
                <a:cs typeface="+mn-lt"/>
              </a:rPr>
              <a:t> </a:t>
            </a:r>
            <a:r>
              <a:rPr lang="en-US" sz="1400" dirty="0" err="1">
                <a:ea typeface="+mn-lt"/>
                <a:cs typeface="+mn-lt"/>
              </a:rPr>
              <a:t>на</a:t>
            </a:r>
            <a:r>
              <a:rPr lang="en-US" sz="1400" dirty="0">
                <a:ea typeface="+mn-lt"/>
                <a:cs typeface="+mn-lt"/>
              </a:rPr>
              <a:t> </a:t>
            </a:r>
            <a:r>
              <a:rPr lang="en-US" sz="1400" dirty="0" err="1">
                <a:ea typeface="+mn-lt"/>
                <a:cs typeface="+mn-lt"/>
              </a:rPr>
              <a:t>порушення</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належного</a:t>
            </a:r>
            <a:r>
              <a:rPr lang="en-US" sz="1400" dirty="0">
                <a:ea typeface="+mn-lt"/>
                <a:cs typeface="+mn-lt"/>
              </a:rPr>
              <a:t> </a:t>
            </a:r>
            <a:r>
              <a:rPr lang="en-US" sz="1400" dirty="0" err="1">
                <a:ea typeface="+mn-lt"/>
                <a:cs typeface="+mn-lt"/>
              </a:rPr>
              <a:t>особі</a:t>
            </a:r>
            <a:r>
              <a:rPr lang="en-US" sz="1400" dirty="0">
                <a:ea typeface="+mn-lt"/>
                <a:cs typeface="+mn-lt"/>
              </a:rPr>
              <a:t>. </a:t>
            </a:r>
            <a:r>
              <a:rPr lang="en-US" sz="1400" dirty="0" err="1">
                <a:ea typeface="+mn-lt"/>
                <a:cs typeface="+mn-lt"/>
              </a:rPr>
              <a:t>Так</a:t>
            </a:r>
            <a:r>
              <a:rPr lang="en-US" sz="1400" dirty="0">
                <a:ea typeface="+mn-lt"/>
                <a:cs typeface="+mn-lt"/>
              </a:rPr>
              <a:t>, </a:t>
            </a:r>
            <a:r>
              <a:rPr lang="en-US" sz="1400" dirty="0" err="1">
                <a:ea typeface="+mn-lt"/>
                <a:cs typeface="+mn-lt"/>
              </a:rPr>
              <a:t>зокрема</a:t>
            </a:r>
            <a:r>
              <a:rPr lang="en-US" sz="1400" dirty="0">
                <a:ea typeface="+mn-lt"/>
                <a:cs typeface="+mn-lt"/>
              </a:rPr>
              <a:t>, </a:t>
            </a:r>
            <a:r>
              <a:rPr lang="en-US" sz="1400" dirty="0" err="1">
                <a:ea typeface="+mn-lt"/>
                <a:cs typeface="+mn-lt"/>
              </a:rPr>
              <a:t>цей</a:t>
            </a:r>
            <a:r>
              <a:rPr lang="en-US" sz="1400" dirty="0">
                <a:ea typeface="+mn-lt"/>
                <a:cs typeface="+mn-lt"/>
              </a:rPr>
              <a:t> </a:t>
            </a:r>
            <a:r>
              <a:rPr lang="en-US" sz="1400" dirty="0" err="1">
                <a:ea typeface="+mn-lt"/>
                <a:cs typeface="+mn-lt"/>
              </a:rPr>
              <a:t>позов</a:t>
            </a:r>
            <a:r>
              <a:rPr lang="en-US" sz="1400" dirty="0">
                <a:ea typeface="+mn-lt"/>
                <a:cs typeface="+mn-lt"/>
              </a:rPr>
              <a:t> </a:t>
            </a:r>
            <a:r>
              <a:rPr lang="en-US" sz="1400" dirty="0" err="1">
                <a:ea typeface="+mn-lt"/>
                <a:cs typeface="+mn-lt"/>
              </a:rPr>
              <a:t>може</a:t>
            </a:r>
            <a:r>
              <a:rPr lang="en-US" sz="1400" dirty="0">
                <a:ea typeface="+mn-lt"/>
                <a:cs typeface="+mn-lt"/>
              </a:rPr>
              <a:t> </a:t>
            </a:r>
            <a:r>
              <a:rPr lang="en-US" sz="1400" dirty="0" err="1">
                <a:ea typeface="+mn-lt"/>
                <a:cs typeface="+mn-lt"/>
              </a:rPr>
              <a:t>подаватися</a:t>
            </a:r>
            <a:r>
              <a:rPr lang="en-US" sz="1400" dirty="0">
                <a:ea typeface="+mn-lt"/>
                <a:cs typeface="+mn-lt"/>
              </a:rPr>
              <a:t> у </a:t>
            </a:r>
            <a:r>
              <a:rPr lang="en-US" sz="1400" dirty="0" err="1">
                <a:ea typeface="+mn-lt"/>
                <a:cs typeface="+mn-lt"/>
              </a:rPr>
              <a:t>випадках</a:t>
            </a:r>
            <a:r>
              <a:rPr lang="en-US" sz="1400" dirty="0">
                <a:ea typeface="+mn-lt"/>
                <a:cs typeface="+mn-lt"/>
              </a:rPr>
              <a:t>, </a:t>
            </a:r>
            <a:r>
              <a:rPr lang="en-US" sz="1400" dirty="0" err="1">
                <a:ea typeface="+mn-lt"/>
                <a:cs typeface="+mn-lt"/>
              </a:rPr>
              <a:t>коли</a:t>
            </a:r>
            <a:r>
              <a:rPr lang="en-US" sz="1400" dirty="0">
                <a:ea typeface="+mn-lt"/>
                <a:cs typeface="+mn-lt"/>
              </a:rPr>
              <a:t> </a:t>
            </a:r>
            <a:r>
              <a:rPr lang="en-US" sz="1400" dirty="0" err="1">
                <a:ea typeface="+mn-lt"/>
                <a:cs typeface="+mn-lt"/>
              </a:rPr>
              <a:t>іншою</a:t>
            </a:r>
            <a:r>
              <a:rPr lang="en-US" sz="1400" dirty="0">
                <a:ea typeface="+mn-lt"/>
                <a:cs typeface="+mn-lt"/>
              </a:rPr>
              <a:t> </a:t>
            </a:r>
            <a:r>
              <a:rPr lang="en-US" sz="1400" dirty="0" err="1">
                <a:ea typeface="+mn-lt"/>
                <a:cs typeface="+mn-lt"/>
              </a:rPr>
              <a:t>особою</a:t>
            </a:r>
            <a:r>
              <a:rPr lang="en-US" sz="1400" dirty="0">
                <a:ea typeface="+mn-lt"/>
                <a:cs typeface="+mn-lt"/>
              </a:rPr>
              <a:t> </a:t>
            </a:r>
            <a:r>
              <a:rPr lang="en-US" sz="1400" dirty="0" err="1">
                <a:ea typeface="+mn-lt"/>
                <a:cs typeface="+mn-lt"/>
              </a:rPr>
              <a:t>чиняться</a:t>
            </a:r>
            <a:r>
              <a:rPr lang="en-US" sz="1400" dirty="0">
                <a:ea typeface="+mn-lt"/>
                <a:cs typeface="+mn-lt"/>
              </a:rPr>
              <a:t> </a:t>
            </a:r>
            <a:r>
              <a:rPr lang="en-US" sz="1400" dirty="0" err="1">
                <a:ea typeface="+mn-lt"/>
                <a:cs typeface="+mn-lt"/>
              </a:rPr>
              <a:t>перешкоди</a:t>
            </a:r>
            <a:r>
              <a:rPr lang="en-US" sz="1400" dirty="0">
                <a:ea typeface="+mn-lt"/>
                <a:cs typeface="+mn-lt"/>
              </a:rPr>
              <a:t> у </a:t>
            </a:r>
            <a:r>
              <a:rPr lang="en-US" sz="1400" dirty="0" err="1">
                <a:ea typeface="+mn-lt"/>
                <a:cs typeface="+mn-lt"/>
              </a:rPr>
              <a:t>здійсненні</a:t>
            </a:r>
            <a:r>
              <a:rPr lang="en-US" sz="1400" dirty="0">
                <a:ea typeface="+mn-lt"/>
                <a:cs typeface="+mn-lt"/>
              </a:rPr>
              <a:t> </a:t>
            </a:r>
            <a:r>
              <a:rPr lang="en-US" sz="1400" dirty="0" err="1">
                <a:ea typeface="+mn-lt"/>
                <a:cs typeface="+mn-lt"/>
              </a:rPr>
              <a:t>власником</a:t>
            </a:r>
            <a:r>
              <a:rPr lang="en-US" sz="1400" dirty="0">
                <a:ea typeface="+mn-lt"/>
                <a:cs typeface="+mn-lt"/>
              </a:rPr>
              <a:t> </a:t>
            </a:r>
            <a:r>
              <a:rPr lang="en-US" sz="1400" dirty="0" err="1">
                <a:ea typeface="+mn-lt"/>
                <a:cs typeface="+mn-lt"/>
              </a:rPr>
              <a:t>повноважень</a:t>
            </a:r>
            <a:r>
              <a:rPr lang="en-US" sz="1400" dirty="0">
                <a:ea typeface="+mn-lt"/>
                <a:cs typeface="+mn-lt"/>
              </a:rPr>
              <a:t> </a:t>
            </a:r>
            <a:r>
              <a:rPr lang="en-US" sz="1400" dirty="0" err="1">
                <a:ea typeface="+mn-lt"/>
                <a:cs typeface="+mn-lt"/>
              </a:rPr>
              <a:t>користування</a:t>
            </a:r>
            <a:r>
              <a:rPr lang="en-US" sz="1400" dirty="0">
                <a:ea typeface="+mn-lt"/>
                <a:cs typeface="+mn-lt"/>
              </a:rPr>
              <a:t> </a:t>
            </a:r>
            <a:r>
              <a:rPr lang="en-US" sz="1400" dirty="0" err="1">
                <a:ea typeface="+mn-lt"/>
                <a:cs typeface="+mn-lt"/>
              </a:rPr>
              <a:t>та</a:t>
            </a:r>
            <a:r>
              <a:rPr lang="en-US" sz="1400" dirty="0">
                <a:ea typeface="+mn-lt"/>
                <a:cs typeface="+mn-lt"/>
              </a:rPr>
              <a:t> </a:t>
            </a:r>
            <a:r>
              <a:rPr lang="en-US" sz="1400" dirty="0" err="1">
                <a:ea typeface="+mn-lt"/>
                <a:cs typeface="+mn-lt"/>
              </a:rPr>
              <a:t>розпорядження</a:t>
            </a:r>
            <a:r>
              <a:rPr lang="en-US" sz="1400" dirty="0">
                <a:ea typeface="+mn-lt"/>
                <a:cs typeface="+mn-lt"/>
              </a:rPr>
              <a:t> </a:t>
            </a:r>
            <a:r>
              <a:rPr lang="en-US" sz="1400" dirty="0" err="1">
                <a:ea typeface="+mn-lt"/>
                <a:cs typeface="+mn-lt"/>
              </a:rPr>
              <a:t>належним</a:t>
            </a:r>
            <a:r>
              <a:rPr lang="en-US" sz="1400" dirty="0">
                <a:ea typeface="+mn-lt"/>
                <a:cs typeface="+mn-lt"/>
              </a:rPr>
              <a:t> </a:t>
            </a:r>
            <a:r>
              <a:rPr lang="en-US" sz="1400" dirty="0" err="1">
                <a:ea typeface="+mn-lt"/>
                <a:cs typeface="+mn-lt"/>
              </a:rPr>
              <a:t>йому</a:t>
            </a:r>
            <a:r>
              <a:rPr lang="en-US" sz="1400" dirty="0">
                <a:ea typeface="+mn-lt"/>
                <a:cs typeface="+mn-lt"/>
              </a:rPr>
              <a:t> </a:t>
            </a:r>
            <a:r>
              <a:rPr lang="en-US" sz="1400" dirty="0" err="1">
                <a:ea typeface="+mn-lt"/>
                <a:cs typeface="+mn-lt"/>
              </a:rPr>
              <a:t>майном</a:t>
            </a:r>
            <a:r>
              <a:rPr lang="en-US" sz="1400" dirty="0">
                <a:ea typeface="+mn-lt"/>
                <a:cs typeface="+mn-lt"/>
              </a:rPr>
              <a:t> (</a:t>
            </a:r>
            <a:r>
              <a:rPr lang="en-US" sz="1400" dirty="0" err="1">
                <a:ea typeface="+mn-lt"/>
                <a:cs typeface="+mn-lt"/>
              </a:rPr>
              <a:t>негаторний</a:t>
            </a:r>
            <a:r>
              <a:rPr lang="en-US" sz="1400" dirty="0">
                <a:ea typeface="+mn-lt"/>
                <a:cs typeface="+mn-lt"/>
              </a:rPr>
              <a:t> </a:t>
            </a:r>
            <a:r>
              <a:rPr lang="en-US" sz="1400" dirty="0" err="1">
                <a:ea typeface="+mn-lt"/>
                <a:cs typeface="+mn-lt"/>
              </a:rPr>
              <a:t>позов</a:t>
            </a:r>
            <a:r>
              <a:rPr lang="en-US" sz="1400" dirty="0">
                <a:ea typeface="+mn-lt"/>
                <a:cs typeface="+mn-lt"/>
              </a:rPr>
              <a:t> - </a:t>
            </a:r>
            <a:r>
              <a:rPr lang="en-US" sz="1400" dirty="0" err="1">
                <a:ea typeface="+mn-lt"/>
                <a:cs typeface="+mn-lt"/>
              </a:rPr>
              <a:t>ст</a:t>
            </a:r>
            <a:r>
              <a:rPr lang="en-US" sz="1400" dirty="0">
                <a:ea typeface="+mn-lt"/>
                <a:cs typeface="+mn-lt"/>
              </a:rPr>
              <a:t>. 391 ЦК); у </a:t>
            </a:r>
            <a:r>
              <a:rPr lang="en-US" sz="1400" dirty="0" err="1">
                <a:ea typeface="+mn-lt"/>
                <a:cs typeface="+mn-lt"/>
              </a:rPr>
              <a:t>разі</a:t>
            </a:r>
            <a:r>
              <a:rPr lang="en-US" sz="1400" dirty="0">
                <a:ea typeface="+mn-lt"/>
                <a:cs typeface="+mn-lt"/>
              </a:rPr>
              <a:t> </a:t>
            </a:r>
            <a:r>
              <a:rPr lang="en-US" sz="1400" dirty="0" err="1">
                <a:ea typeface="+mn-lt"/>
                <a:cs typeface="+mn-lt"/>
              </a:rPr>
              <a:t>неправомірного</a:t>
            </a:r>
            <a:r>
              <a:rPr lang="en-US" sz="1400" dirty="0">
                <a:ea typeface="+mn-lt"/>
                <a:cs typeface="+mn-lt"/>
              </a:rPr>
              <a:t> </a:t>
            </a:r>
            <a:r>
              <a:rPr lang="en-US" sz="1400" dirty="0" err="1">
                <a:ea typeface="+mn-lt"/>
                <a:cs typeface="+mn-lt"/>
              </a:rPr>
              <a:t>використання</a:t>
            </a:r>
            <a:r>
              <a:rPr lang="en-US" sz="1400" dirty="0">
                <a:ea typeface="+mn-lt"/>
                <a:cs typeface="+mn-lt"/>
              </a:rPr>
              <a:t> </a:t>
            </a:r>
            <a:r>
              <a:rPr lang="en-US" sz="1400" dirty="0" err="1">
                <a:ea typeface="+mn-lt"/>
                <a:cs typeface="+mn-lt"/>
              </a:rPr>
              <a:t>об'єкта</a:t>
            </a:r>
            <a:r>
              <a:rPr lang="en-US" sz="1400" dirty="0">
                <a:ea typeface="+mn-lt"/>
                <a:cs typeface="+mn-lt"/>
              </a:rPr>
              <a:t> </a:t>
            </a:r>
            <a:r>
              <a:rPr lang="en-US" sz="1400" dirty="0" err="1">
                <a:ea typeface="+mn-lt"/>
                <a:cs typeface="+mn-lt"/>
              </a:rPr>
              <a:t>права</a:t>
            </a:r>
            <a:r>
              <a:rPr lang="en-US" sz="1400" dirty="0">
                <a:ea typeface="+mn-lt"/>
                <a:cs typeface="+mn-lt"/>
              </a:rPr>
              <a:t> </a:t>
            </a:r>
            <a:r>
              <a:rPr lang="en-US" sz="1400" dirty="0" err="1">
                <a:ea typeface="+mn-lt"/>
                <a:cs typeface="+mn-lt"/>
              </a:rPr>
              <a:t>інтелектуальної</a:t>
            </a:r>
            <a:r>
              <a:rPr lang="en-US" sz="1400" dirty="0">
                <a:ea typeface="+mn-lt"/>
                <a:cs typeface="+mn-lt"/>
              </a:rPr>
              <a:t> </a:t>
            </a:r>
            <a:r>
              <a:rPr lang="en-US" sz="1400" dirty="0" err="1">
                <a:ea typeface="+mn-lt"/>
                <a:cs typeface="+mn-lt"/>
              </a:rPr>
              <a:t>власності</a:t>
            </a:r>
            <a:r>
              <a:rPr lang="en-US" sz="1400" dirty="0">
                <a:ea typeface="+mn-lt"/>
                <a:cs typeface="+mn-lt"/>
              </a:rPr>
              <a:t> (</a:t>
            </a:r>
            <a:r>
              <a:rPr lang="en-US" sz="1400" dirty="0" err="1">
                <a:ea typeface="+mn-lt"/>
                <a:cs typeface="+mn-lt"/>
              </a:rPr>
              <a:t>статті</a:t>
            </a:r>
            <a:r>
              <a:rPr lang="en-US" sz="1400" dirty="0">
                <a:ea typeface="+mn-lt"/>
                <a:cs typeface="+mn-lt"/>
              </a:rPr>
              <a:t> 424, 432 ЦК).</a:t>
            </a:r>
            <a:endParaRPr lang="en-US" sz="1400" dirty="0"/>
          </a:p>
        </p:txBody>
      </p:sp>
    </p:spTree>
    <p:extLst>
      <p:ext uri="{BB962C8B-B14F-4D97-AF65-F5344CB8AC3E}">
        <p14:creationId xmlns:p14="http://schemas.microsoft.com/office/powerpoint/2010/main" val="1915299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3394DA-E684-47C2-9020-13225823F4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FAC5EB89-ED25-4C28-99B4-46FF8563029A}"/>
              </a:ext>
            </a:extLst>
          </p:cNvPr>
          <p:cNvSpPr>
            <a:spLocks noGrp="1"/>
          </p:cNvSpPr>
          <p:nvPr>
            <p:ph idx="1"/>
          </p:nvPr>
        </p:nvSpPr>
        <p:spPr>
          <a:xfrm>
            <a:off x="838200" y="474154"/>
            <a:ext cx="6714744" cy="5654936"/>
          </a:xfrm>
        </p:spPr>
        <p:txBody>
          <a:bodyPr vert="horz" lIns="91440" tIns="45720" rIns="91440" bIns="45720" rtlCol="0" anchor="t">
            <a:normAutofit fontScale="92500" lnSpcReduction="10000"/>
          </a:bodyPr>
          <a:lstStyle/>
          <a:p>
            <a:pPr algn="just">
              <a:buNone/>
            </a:pPr>
            <a:r>
              <a:rPr lang="uk-UA" sz="1100" dirty="0">
                <a:ea typeface="+mn-lt"/>
                <a:cs typeface="+mn-lt"/>
              </a:rPr>
              <a:t>Ч</a:t>
            </a:r>
            <a:r>
              <a:rPr lang="uk-UA" sz="1600" dirty="0">
                <a:ea typeface="+mn-lt"/>
                <a:cs typeface="+mn-lt"/>
              </a:rPr>
              <a:t>етвертий спосіб захисту - </a:t>
            </a:r>
            <a:r>
              <a:rPr lang="uk-UA" sz="1600" b="1" dirty="0">
                <a:ea typeface="+mn-lt"/>
                <a:cs typeface="+mn-lt"/>
              </a:rPr>
              <a:t>відновлення становища</a:t>
            </a:r>
            <a:r>
              <a:rPr lang="uk-UA" sz="1600" dirty="0">
                <a:ea typeface="+mn-lt"/>
                <a:cs typeface="+mn-lt"/>
              </a:rPr>
              <a:t>, яке існувало </a:t>
            </a:r>
            <a:r>
              <a:rPr lang="uk-UA" sz="1600" b="1" dirty="0">
                <a:ea typeface="+mn-lt"/>
                <a:cs typeface="+mn-lt"/>
              </a:rPr>
              <a:t>до порушення права.</a:t>
            </a:r>
            <a:r>
              <a:rPr lang="uk-UA" sz="1600" dirty="0">
                <a:ea typeface="+mn-lt"/>
                <a:cs typeface="+mn-lt"/>
              </a:rPr>
              <a:t> Цей спосіб пов'язаний з застосуванням певних заходів, спрямованих на відновлення порушеного суб'єктивного права особи у тому стані, в якому воно існувало до його порушення. Тобто для того, щоб подати цей позов, необхідно, щоб суб'єктивне право не було припинене, і його можна було відновити шляхом усунення наслідків правопорушення. Цей спосіб захисту може знаходити свій прояв у вимогах про виселення особи з незаконно зайнятого нею приміщення; про усунення перешкод у здійсненні права власності; про застосування наслідків недійсного правочину; про заборону використання твору без дозволу автора.</a:t>
            </a:r>
            <a:endParaRPr lang="uk-UA" sz="1600" dirty="0">
              <a:cs typeface="Calibri"/>
            </a:endParaRPr>
          </a:p>
          <a:p>
            <a:pPr algn="just">
              <a:buNone/>
            </a:pPr>
            <a:r>
              <a:rPr lang="uk-UA" sz="1600" dirty="0">
                <a:ea typeface="+mn-lt"/>
                <a:cs typeface="+mn-lt"/>
              </a:rPr>
              <a:t>ü П'ятий спосіб захисту - </a:t>
            </a:r>
            <a:r>
              <a:rPr lang="uk-UA" sz="1600" b="1" dirty="0">
                <a:ea typeface="+mn-lt"/>
                <a:cs typeface="+mn-lt"/>
              </a:rPr>
              <a:t>примусове виконання обов'язку в натурі</a:t>
            </a:r>
            <a:r>
              <a:rPr lang="uk-UA" sz="1600" dirty="0">
                <a:ea typeface="+mn-lt"/>
                <a:cs typeface="+mn-lt"/>
              </a:rPr>
              <a:t> - застосовується у тих випадках, коли відповідач зобов'язаний був учинити певні дії щодо позивача, але відмовився або уникає можливості виконати свій обов'язок. Тобто цей засіб захисту застосовується за наявності зобов'язальних правовідносин між позивачем та відповідачем. Так, він може мати місце при невиконанні обов'язку сплатити кошти за виконану роботу (за договором </a:t>
            </a:r>
            <a:r>
              <a:rPr lang="uk-UA" sz="1600" dirty="0" err="1">
                <a:ea typeface="+mn-lt"/>
                <a:cs typeface="+mn-lt"/>
              </a:rPr>
              <a:t>підряду</a:t>
            </a:r>
            <a:r>
              <a:rPr lang="uk-UA" sz="1600" dirty="0">
                <a:ea typeface="+mn-lt"/>
                <a:cs typeface="+mn-lt"/>
              </a:rPr>
              <a:t>), передати річ кредитору (за договорами купівлі-продажу, міни, поставки, дарування з обов'язком передати річ у майбутньому), виконати роботи чи надати послуги (за договорами про виконання робіт та надання послуг).</a:t>
            </a:r>
            <a:endParaRPr lang="uk-UA" sz="1600" dirty="0">
              <a:cs typeface="Calibri"/>
            </a:endParaRPr>
          </a:p>
          <a:p>
            <a:pPr algn="just">
              <a:buNone/>
            </a:pPr>
            <a:r>
              <a:rPr lang="uk-UA" sz="1600" dirty="0">
                <a:ea typeface="+mn-lt"/>
                <a:cs typeface="+mn-lt"/>
              </a:rPr>
              <a:t>ü Наступні способи захисту - </a:t>
            </a:r>
            <a:r>
              <a:rPr lang="uk-UA" sz="1600" b="1" dirty="0">
                <a:ea typeface="+mn-lt"/>
                <a:cs typeface="+mn-lt"/>
              </a:rPr>
              <a:t>зміна та припинення правовідношення</a:t>
            </a:r>
            <a:r>
              <a:rPr lang="uk-UA" sz="1600" dirty="0">
                <a:ea typeface="+mn-lt"/>
                <a:cs typeface="+mn-lt"/>
              </a:rPr>
              <a:t> - пов'язані з необхідністю змінити чи припинити існуюче правовідношення у зв'язку з, наприклад, порушенням його однією із сторін (статті 651, 652 ЦК - для договірних зобов'язань). Зокрема ця вимога може проявлятися у позові про зміну вартості некомплектного товару чи товару, асортимент якого не відповідає умовам договору купівлі-продажу (статті 670, 684); розірвання договору у зв'язку з невиконанням або неналежним його виконанням другою стороною (статті 708,726, 755, 782, 783 ЦК та ін.).</a:t>
            </a:r>
            <a:endParaRPr lang="uk-UA" sz="1600" dirty="0">
              <a:cs typeface="Calibri"/>
            </a:endParaRPr>
          </a:p>
          <a:p>
            <a:pPr marL="0" indent="0">
              <a:buNone/>
            </a:pPr>
            <a:endParaRPr lang="uk-UA" sz="1100">
              <a:cs typeface="Calibri" panose="020F0502020204030204"/>
            </a:endParaRPr>
          </a:p>
        </p:txBody>
      </p:sp>
      <p:pic>
        <p:nvPicPr>
          <p:cNvPr id="4" name="Рисунок 4">
            <a:extLst>
              <a:ext uri="{FF2B5EF4-FFF2-40B4-BE49-F238E27FC236}">
                <a16:creationId xmlns:a16="http://schemas.microsoft.com/office/drawing/2014/main" id="{C50FB831-18C9-4327-8B82-F3B7F6F584D4}"/>
              </a:ext>
            </a:extLst>
          </p:cNvPr>
          <p:cNvPicPr>
            <a:picLocks noChangeAspect="1"/>
          </p:cNvPicPr>
          <p:nvPr/>
        </p:nvPicPr>
        <p:blipFill rotWithShape="1">
          <a:blip r:embed="rId2"/>
          <a:srcRect l="30205" r="16072" b="-2"/>
          <a:stretch/>
        </p:blipFill>
        <p:spPr>
          <a:xfrm>
            <a:off x="7989293" y="1904282"/>
            <a:ext cx="3423093" cy="4224808"/>
          </a:xfrm>
          <a:prstGeom prst="rect">
            <a:avLst/>
          </a:prstGeom>
        </p:spPr>
      </p:pic>
    </p:spTree>
    <p:extLst>
      <p:ext uri="{BB962C8B-B14F-4D97-AF65-F5344CB8AC3E}">
        <p14:creationId xmlns:p14="http://schemas.microsoft.com/office/powerpoint/2010/main" val="35234248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62B1BA60-6EA7-4098-9CF8-414B7EE6B992}"/>
              </a:ext>
            </a:extLst>
          </p:cNvPr>
          <p:cNvSpPr>
            <a:spLocks noGrp="1"/>
          </p:cNvSpPr>
          <p:nvPr>
            <p:ph type="title"/>
          </p:nvPr>
        </p:nvSpPr>
        <p:spPr>
          <a:xfrm>
            <a:off x="572493" y="238539"/>
            <a:ext cx="11018520" cy="1434415"/>
          </a:xfrm>
        </p:spPr>
        <p:txBody>
          <a:bodyPr anchor="b">
            <a:normAutofit/>
          </a:bodyPr>
          <a:lstStyle/>
          <a:p>
            <a:endParaRPr lang="uk-UA" sz="540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58F2BF60-A925-4541-8C27-8BBC8AD0CD7F}"/>
              </a:ext>
            </a:extLst>
          </p:cNvPr>
          <p:cNvSpPr>
            <a:spLocks noGrp="1"/>
          </p:cNvSpPr>
          <p:nvPr>
            <p:ph idx="1"/>
          </p:nvPr>
        </p:nvSpPr>
        <p:spPr>
          <a:xfrm>
            <a:off x="572493" y="2071316"/>
            <a:ext cx="6713552" cy="4119172"/>
          </a:xfrm>
        </p:spPr>
        <p:txBody>
          <a:bodyPr vert="horz" lIns="91440" tIns="45720" rIns="91440" bIns="45720" rtlCol="0" anchor="t">
            <a:normAutofit/>
          </a:bodyPr>
          <a:lstStyle/>
          <a:p>
            <a:pPr algn="just">
              <a:buNone/>
            </a:pPr>
            <a:r>
              <a:rPr lang="uk-UA" sz="1000" dirty="0">
                <a:ea typeface="+mn-lt"/>
                <a:cs typeface="+mn-lt"/>
              </a:rPr>
              <a:t>ü Наступний спосіб захисту - </a:t>
            </a:r>
            <a:r>
              <a:rPr lang="uk-UA" sz="1000" b="1" dirty="0">
                <a:ea typeface="+mn-lt"/>
                <a:cs typeface="+mn-lt"/>
              </a:rPr>
              <a:t>відшкодування збитків</a:t>
            </a:r>
            <a:r>
              <a:rPr lang="uk-UA" sz="1000" dirty="0">
                <a:ea typeface="+mn-lt"/>
                <a:cs typeface="+mn-lt"/>
              </a:rPr>
              <a:t> - та інші способи відшкодування майнової шкоди можуть як застосовуватися самостійно, так і поєднуватися з іншими вимогами, наприклад з позовами про розірвання договору у зв'язку з невиконанням чи неналежним виконанням його другою стороною, про примусове виконання обов'язку в натурі, про усунення перешкод у користуванні майном тощо. Підставою для застосування цього способу захисту є наявність заподіяної особі майнової шкоди. Більш детально підстави для застосування цього способу захисту регламентуються статтями 22, 623, 624 та главою 82 ЦК - "Загальні положення про відшкодування шкоди". Причому цей спосіб захисту може застосовуватися за порушення не лише позадоговірних (деліктних) зобов'язань, а й договірних. Так, зокрема, підстави для відшкодування заподіяної шкоди передбачені за порушення таких договірних зобов'язань, як: </a:t>
            </a:r>
            <a:r>
              <a:rPr lang="uk-UA" sz="1000" b="1" dirty="0">
                <a:ea typeface="+mn-lt"/>
                <a:cs typeface="+mn-lt"/>
              </a:rPr>
              <a:t>договір купівлі-продажу</a:t>
            </a:r>
            <a:r>
              <a:rPr lang="uk-UA" sz="1000" dirty="0">
                <a:ea typeface="+mn-lt"/>
                <a:cs typeface="+mn-lt"/>
              </a:rPr>
              <a:t>  (ст. 661, п. З ст. 678, ст. 700), договір дарування (ст. 721), договір найму (статті 766, 768, 776, 780), договір </a:t>
            </a:r>
            <a:r>
              <a:rPr lang="uk-UA" sz="1000" dirty="0" err="1">
                <a:ea typeface="+mn-lt"/>
                <a:cs typeface="+mn-lt"/>
              </a:rPr>
              <a:t>підряду</a:t>
            </a:r>
            <a:r>
              <a:rPr lang="uk-UA" sz="1000" dirty="0">
                <a:ea typeface="+mn-lt"/>
                <a:cs typeface="+mn-lt"/>
              </a:rPr>
              <a:t> (статті 848-850, 852, 858) та ін.</a:t>
            </a:r>
            <a:endParaRPr lang="uk-UA" sz="1000" dirty="0">
              <a:cs typeface="Calibri" panose="020F0502020204030204"/>
            </a:endParaRPr>
          </a:p>
          <a:p>
            <a:pPr algn="just">
              <a:buNone/>
            </a:pPr>
            <a:r>
              <a:rPr lang="uk-UA" sz="1000" dirty="0">
                <a:ea typeface="+mn-lt"/>
                <a:cs typeface="+mn-lt"/>
              </a:rPr>
              <a:t>ü Дев'ятий спосіб захисту - </a:t>
            </a:r>
            <a:r>
              <a:rPr lang="uk-UA" sz="1000" b="1" dirty="0">
                <a:ea typeface="+mn-lt"/>
                <a:cs typeface="+mn-lt"/>
              </a:rPr>
              <a:t>відшкодування моральної (немайнової шкоди</a:t>
            </a:r>
            <a:r>
              <a:rPr lang="uk-UA" sz="1000" dirty="0">
                <a:ea typeface="+mn-lt"/>
                <a:cs typeface="+mn-lt"/>
              </a:rPr>
              <a:t>) - пов'язаний з наявністю у особи моральних страждань, що виникли через неправомірні дії (бездіяльність) іншої особи та стали наслідком знищення чи пошкодження майна, заподіяння каліцтва, іншого ушкодження здоров'я або смерті. Підставами для відшкодування моральної шкоди можуть слугувати: недобросовісне </a:t>
            </a:r>
            <a:r>
              <a:rPr lang="uk-UA" sz="1000" dirty="0" err="1">
                <a:ea typeface="+mn-lt"/>
                <a:cs typeface="+mn-lt"/>
              </a:rPr>
              <a:t>заявлення</a:t>
            </a:r>
            <a:r>
              <a:rPr lang="uk-UA" sz="1000" dirty="0">
                <a:ea typeface="+mn-lt"/>
                <a:cs typeface="+mn-lt"/>
              </a:rPr>
              <a:t> вимоги до суду про визнання особи недієздатною з наступною відмовою суду в задоволенні такої вимоги (ст. 39 ЦК), визнання недійсним правочину, укладеного особою, яка у момент його вчинення не усвідомлювала значення своїх дій та (або) не могла керувати ними, чи недієздатною за межами їх дієздатності (статті 225, 226 ЦК); порушення особистих немайнових прав фізичної особи (ст. 280 ЦК); прийняття неправомірних рішень, дії чи бездіяльність органів державної влади, органів місцевого самоврядування (ст. 1167), заподіяння каліцтва, іншого ушкодження здоров'я або смерті особи (ст. 1168).</a:t>
            </a:r>
            <a:endParaRPr lang="uk-UA" sz="1000" dirty="0">
              <a:cs typeface="Calibri" panose="020F0502020204030204"/>
            </a:endParaRPr>
          </a:p>
          <a:p>
            <a:pPr algn="just">
              <a:buNone/>
            </a:pPr>
            <a:r>
              <a:rPr lang="uk-UA" sz="1000" dirty="0">
                <a:ea typeface="+mn-lt"/>
                <a:cs typeface="+mn-lt"/>
              </a:rPr>
              <a:t>ü Останній спосіб захисту цивільних прав, передбачений ст. 16 ЦК - </a:t>
            </a:r>
            <a:r>
              <a:rPr lang="uk-UA" sz="1000" b="1" dirty="0">
                <a:ea typeface="+mn-lt"/>
                <a:cs typeface="+mn-lt"/>
              </a:rPr>
              <a:t>визнання незаконними рішення,</a:t>
            </a:r>
            <a:r>
              <a:rPr lang="uk-UA" sz="1000" dirty="0">
                <a:ea typeface="+mn-lt"/>
                <a:cs typeface="+mn-lt"/>
              </a:rPr>
              <a:t> дій чи бездіяльності </a:t>
            </a:r>
            <a:r>
              <a:rPr lang="uk-UA" sz="1000" b="1" dirty="0">
                <a:ea typeface="+mn-lt"/>
                <a:cs typeface="+mn-lt"/>
              </a:rPr>
              <a:t>органу державної влади</a:t>
            </a:r>
            <a:r>
              <a:rPr lang="uk-UA" sz="1000" dirty="0">
                <a:ea typeface="+mn-lt"/>
                <a:cs typeface="+mn-lt"/>
              </a:rPr>
              <a:t>, органу влади АРК, органу місцевого самоврядування, їхніх посадових і службових осіб - характеризується чітко визначеним суб'єктом-</a:t>
            </a:r>
            <a:r>
              <a:rPr lang="uk-UA" sz="1000" dirty="0" err="1">
                <a:ea typeface="+mn-lt"/>
                <a:cs typeface="+mn-lt"/>
              </a:rPr>
              <a:t>заподіювачем</a:t>
            </a:r>
            <a:r>
              <a:rPr lang="uk-UA" sz="1000" dirty="0">
                <a:ea typeface="+mn-lt"/>
                <a:cs typeface="+mn-lt"/>
              </a:rPr>
              <a:t> шкоди" якими є відповідні державні органи чи їхні посадові і службові особи. Підставою для подачі такого позову слугують прийняття незаконних рішень, незаконні дії чи бездіяльність зазначених органів, що призвело до заподіяння шкоди особі. Причому відповідно до статей 1173-1175 ЦК така шкода відшкодовується незалежно від вини цих органів (осіб).</a:t>
            </a:r>
            <a:endParaRPr lang="uk-UA" sz="1000" dirty="0">
              <a:cs typeface="Calibri" panose="020F0502020204030204"/>
            </a:endParaRPr>
          </a:p>
          <a:p>
            <a:pPr marL="0" indent="0">
              <a:buNone/>
            </a:pPr>
            <a:endParaRPr lang="uk-UA" sz="1000">
              <a:cs typeface="Calibri" panose="020F0502020204030204"/>
            </a:endParaRPr>
          </a:p>
        </p:txBody>
      </p:sp>
      <p:pic>
        <p:nvPicPr>
          <p:cNvPr id="4" name="Рисунок 4">
            <a:extLst>
              <a:ext uri="{FF2B5EF4-FFF2-40B4-BE49-F238E27FC236}">
                <a16:creationId xmlns:a16="http://schemas.microsoft.com/office/drawing/2014/main" id="{CF2089FD-9F56-425D-ABFC-998695D6DC3B}"/>
              </a:ext>
            </a:extLst>
          </p:cNvPr>
          <p:cNvPicPr>
            <a:picLocks noChangeAspect="1"/>
          </p:cNvPicPr>
          <p:nvPr/>
        </p:nvPicPr>
        <p:blipFill rotWithShape="1">
          <a:blip r:embed="rId2"/>
          <a:srcRect l="4397" r="6797" b="-2"/>
          <a:stretch/>
        </p:blipFill>
        <p:spPr>
          <a:xfrm>
            <a:off x="7675658" y="2093976"/>
            <a:ext cx="3941064" cy="4096512"/>
          </a:xfrm>
          <a:prstGeom prst="rect">
            <a:avLst/>
          </a:prstGeom>
        </p:spPr>
      </p:pic>
    </p:spTree>
    <p:extLst>
      <p:ext uri="{BB962C8B-B14F-4D97-AF65-F5344CB8AC3E}">
        <p14:creationId xmlns:p14="http://schemas.microsoft.com/office/powerpoint/2010/main" val="14840924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Заголовок 1">
            <a:extLst>
              <a:ext uri="{FF2B5EF4-FFF2-40B4-BE49-F238E27FC236}">
                <a16:creationId xmlns:a16="http://schemas.microsoft.com/office/drawing/2014/main" id="{0BFBBB0A-7F7C-49BB-B491-040E47928E2A}"/>
              </a:ext>
            </a:extLst>
          </p:cNvPr>
          <p:cNvSpPr>
            <a:spLocks noGrp="1"/>
          </p:cNvSpPr>
          <p:nvPr>
            <p:ph type="title"/>
          </p:nvPr>
        </p:nvSpPr>
        <p:spPr>
          <a:xfrm>
            <a:off x="643467" y="321734"/>
            <a:ext cx="10905066" cy="1135737"/>
          </a:xfrm>
        </p:spPr>
        <p:txBody>
          <a:bodyPr>
            <a:normAutofit/>
          </a:bodyPr>
          <a:lstStyle/>
          <a:p>
            <a:r>
              <a:rPr lang="uk-UA" sz="2500" dirty="0">
                <a:ea typeface="+mj-lt"/>
                <a:cs typeface="+mj-lt"/>
              </a:rPr>
              <a:t>Своєрідними </a:t>
            </a:r>
            <a:r>
              <a:rPr lang="uk-UA" sz="2500" b="1" dirty="0">
                <a:ea typeface="+mj-lt"/>
                <a:cs typeface="+mj-lt"/>
              </a:rPr>
              <a:t>способами самозахисту</a:t>
            </a:r>
            <a:r>
              <a:rPr lang="uk-UA" sz="2500" dirty="0">
                <a:ea typeface="+mj-lt"/>
                <a:cs typeface="+mj-lt"/>
              </a:rPr>
              <a:t> можна вважати так звані "оперативні санкції", які отримали досить детальне врегулювання в ГК України (статті 235- 237). Такими </a:t>
            </a:r>
            <a:r>
              <a:rPr lang="uk-UA" sz="2500" dirty="0" err="1">
                <a:ea typeface="+mj-lt"/>
                <a:cs typeface="+mj-lt"/>
              </a:rPr>
              <a:t>оперативно</a:t>
            </a:r>
            <a:r>
              <a:rPr lang="uk-UA" sz="2500" dirty="0">
                <a:ea typeface="+mj-lt"/>
                <a:cs typeface="+mj-lt"/>
              </a:rPr>
              <a:t>-господарськими санкціями є, зокрема:</a:t>
            </a:r>
            <a:endParaRPr lang="uk-UA" sz="2500" dirty="0"/>
          </a:p>
        </p:txBody>
      </p:sp>
      <p:sp>
        <p:nvSpPr>
          <p:cNvPr id="3" name="Місце для вмісту 2">
            <a:extLst>
              <a:ext uri="{FF2B5EF4-FFF2-40B4-BE49-F238E27FC236}">
                <a16:creationId xmlns:a16="http://schemas.microsoft.com/office/drawing/2014/main" id="{D5DDAD64-C664-4776-B732-E5B69EF0F32B}"/>
              </a:ext>
            </a:extLst>
          </p:cNvPr>
          <p:cNvSpPr>
            <a:spLocks noGrp="1"/>
          </p:cNvSpPr>
          <p:nvPr>
            <p:ph idx="1"/>
          </p:nvPr>
        </p:nvSpPr>
        <p:spPr>
          <a:xfrm>
            <a:off x="643469" y="1782981"/>
            <a:ext cx="4008384" cy="4393982"/>
          </a:xfrm>
        </p:spPr>
        <p:txBody>
          <a:bodyPr vert="horz" lIns="91440" tIns="45720" rIns="91440" bIns="45720" rtlCol="0" anchor="t">
            <a:normAutofit/>
          </a:bodyPr>
          <a:lstStyle/>
          <a:p>
            <a:pPr>
              <a:buNone/>
            </a:pPr>
            <a:r>
              <a:rPr lang="uk-UA" sz="2400" dirty="0">
                <a:ea typeface="+mn-lt"/>
                <a:cs typeface="+mn-lt"/>
              </a:rPr>
              <a:t>- одностороння відмова від виконання свого </a:t>
            </a:r>
            <a:r>
              <a:rPr lang="uk-UA" sz="2400" b="1" dirty="0">
                <a:ea typeface="+mn-lt"/>
                <a:cs typeface="+mn-lt"/>
              </a:rPr>
              <a:t>зобов'язання</a:t>
            </a:r>
            <a:r>
              <a:rPr lang="uk-UA" sz="2400" dirty="0">
                <a:ea typeface="+mn-lt"/>
                <a:cs typeface="+mn-lt"/>
              </a:rPr>
              <a:t> управленою стороною у разі порушення зобов'язання другою стороною; </a:t>
            </a:r>
          </a:p>
          <a:p>
            <a:pPr>
              <a:buNone/>
            </a:pPr>
            <a:r>
              <a:rPr lang="uk-UA" sz="2400" dirty="0">
                <a:ea typeface="+mn-lt"/>
                <a:cs typeface="+mn-lt"/>
              </a:rPr>
              <a:t>- відмова від оплати за зобов'язанням, яке виконане неналежним чином.</a:t>
            </a:r>
          </a:p>
        </p:txBody>
      </p:sp>
      <p:grpSp>
        <p:nvGrpSpPr>
          <p:cNvPr id="11" name="Group 10">
            <a:extLst>
              <a:ext uri="{FF2B5EF4-FFF2-40B4-BE49-F238E27FC236}">
                <a16:creationId xmlns:a16="http://schemas.microsoft.com/office/drawing/2014/main" id="{828A5161-06F1-46CF-8AD7-844680A59E13}"/>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4601497"/>
            <a:ext cx="1014060" cy="2017580"/>
            <a:chOff x="0" y="4601497"/>
            <a:chExt cx="1014060" cy="2017580"/>
          </a:xfrm>
        </p:grpSpPr>
        <p:sp>
          <p:nvSpPr>
            <p:cNvPr id="12" name="Isosceles Triangle 11">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4" name="Рисунок 4">
            <a:extLst>
              <a:ext uri="{FF2B5EF4-FFF2-40B4-BE49-F238E27FC236}">
                <a16:creationId xmlns:a16="http://schemas.microsoft.com/office/drawing/2014/main" id="{954D7D3F-AA96-495D-8554-5F63C91B8394}"/>
              </a:ext>
            </a:extLst>
          </p:cNvPr>
          <p:cNvPicPr>
            <a:picLocks noChangeAspect="1"/>
          </p:cNvPicPr>
          <p:nvPr/>
        </p:nvPicPr>
        <p:blipFill>
          <a:blip r:embed="rId2"/>
          <a:stretch>
            <a:fillRect/>
          </a:stretch>
        </p:blipFill>
        <p:spPr>
          <a:xfrm>
            <a:off x="5295320" y="2400624"/>
            <a:ext cx="6253212" cy="3126606"/>
          </a:xfrm>
          <a:prstGeom prst="rect">
            <a:avLst/>
          </a:prstGeom>
        </p:spPr>
      </p:pic>
      <p:grpSp>
        <p:nvGrpSpPr>
          <p:cNvPr id="15" name="Group 14">
            <a:extLst>
              <a:ext uri="{FF2B5EF4-FFF2-40B4-BE49-F238E27FC236}">
                <a16:creationId xmlns:a16="http://schemas.microsoft.com/office/drawing/2014/main" id="{5995D10D-E9C9-47DB-AE7E-801FEF38F5C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219290" y="1"/>
            <a:ext cx="972709" cy="1935307"/>
            <a:chOff x="10918968" y="713127"/>
            <a:chExt cx="1273032" cy="2532832"/>
          </a:xfrm>
        </p:grpSpPr>
        <p:sp>
          <p:nvSpPr>
            <p:cNvPr id="16" name="Rectangle 15">
              <a:extLst>
                <a:ext uri="{FF2B5EF4-FFF2-40B4-BE49-F238E27FC236}">
                  <a16:creationId xmlns:a16="http://schemas.microsoft.com/office/drawing/2014/main" id="{CC1A72C6-3DE4-4EC3-9AD5-9E0D40D8CE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Isosceles Triangle 16">
              <a:extLst>
                <a:ext uri="{FF2B5EF4-FFF2-40B4-BE49-F238E27FC236}">
                  <a16:creationId xmlns:a16="http://schemas.microsoft.com/office/drawing/2014/main" id="{0B0DA1F1-C391-4EDF-9FE0-23E86E13776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13444444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F7EBAE4-9945-4473-9E34-B2C66EA0F0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Заголовок 1">
            <a:extLst>
              <a:ext uri="{FF2B5EF4-FFF2-40B4-BE49-F238E27FC236}">
                <a16:creationId xmlns:a16="http://schemas.microsoft.com/office/drawing/2014/main" id="{4FEB7009-408C-46EE-AFB4-20085993AD03}"/>
              </a:ext>
            </a:extLst>
          </p:cNvPr>
          <p:cNvSpPr>
            <a:spLocks noGrp="1"/>
          </p:cNvSpPr>
          <p:nvPr>
            <p:ph type="title"/>
          </p:nvPr>
        </p:nvSpPr>
        <p:spPr>
          <a:xfrm>
            <a:off x="838200" y="376010"/>
            <a:ext cx="6318646" cy="1336449"/>
          </a:xfrm>
        </p:spPr>
        <p:txBody>
          <a:bodyPr>
            <a:normAutofit/>
          </a:bodyPr>
          <a:lstStyle/>
          <a:p>
            <a:pPr algn="just"/>
            <a:r>
              <a:rPr lang="uk-UA" sz="2000" b="1" dirty="0">
                <a:ea typeface="+mj-lt"/>
                <a:cs typeface="+mj-lt"/>
              </a:rPr>
              <a:t>Особливої уваги надано в ч. З ст. 16 ЦК підставам для відмови суду в захисті порушеного права чи інтересу. Зокрема підставою для відмови суду в захисті порушеного права чи інтересу слугують:</a:t>
            </a:r>
            <a:endParaRPr lang="uk-UA" sz="2000" b="1" dirty="0">
              <a:cs typeface="Calibri Light" panose="020F0302020204030204"/>
            </a:endParaRPr>
          </a:p>
        </p:txBody>
      </p:sp>
      <p:sp>
        <p:nvSpPr>
          <p:cNvPr id="3" name="Місце для вмісту 2">
            <a:extLst>
              <a:ext uri="{FF2B5EF4-FFF2-40B4-BE49-F238E27FC236}">
                <a16:creationId xmlns:a16="http://schemas.microsoft.com/office/drawing/2014/main" id="{7B9CA1B6-7CEC-421E-BAF1-415D0430FD69}"/>
              </a:ext>
            </a:extLst>
          </p:cNvPr>
          <p:cNvSpPr>
            <a:spLocks noGrp="1"/>
          </p:cNvSpPr>
          <p:nvPr>
            <p:ph idx="1"/>
          </p:nvPr>
        </p:nvSpPr>
        <p:spPr>
          <a:xfrm>
            <a:off x="838200" y="1825625"/>
            <a:ext cx="5393361" cy="4351338"/>
          </a:xfrm>
        </p:spPr>
        <p:txBody>
          <a:bodyPr vert="horz" lIns="91440" tIns="45720" rIns="91440" bIns="45720" rtlCol="0">
            <a:normAutofit/>
          </a:bodyPr>
          <a:lstStyle/>
          <a:p>
            <a:pPr>
              <a:buNone/>
            </a:pPr>
            <a:r>
              <a:rPr lang="uk-UA" sz="2000">
                <a:ea typeface="+mn-lt"/>
                <a:cs typeface="+mn-lt"/>
              </a:rPr>
              <a:t>- порушення прав інших осіб, заподіяння шкоди довкіллю або культурній спадщині при здійсненні особою своїх цивільних прав (ч. 2 ст. 13 ЦК);</a:t>
            </a:r>
            <a:endParaRPr lang="uk-UA" sz="2000"/>
          </a:p>
          <a:p>
            <a:pPr>
              <a:buNone/>
            </a:pPr>
            <a:r>
              <a:rPr lang="uk-UA" sz="2000">
                <a:ea typeface="+mn-lt"/>
                <a:cs typeface="+mn-lt"/>
              </a:rPr>
              <a:t>-вчинення дій особою з наміром завдати шкоди іншій особі та зловживання правом в інших формах (ч. З ст. 13 ЦК); </a:t>
            </a:r>
            <a:endParaRPr lang="uk-UA" sz="2000"/>
          </a:p>
          <a:p>
            <a:pPr>
              <a:buNone/>
            </a:pPr>
            <a:r>
              <a:rPr lang="uk-UA" sz="2000">
                <a:ea typeface="+mn-lt"/>
                <a:cs typeface="+mn-lt"/>
              </a:rPr>
              <a:t>- недотримання особою моральних засад суспільства (ч. 4 ст. 13 ЦК);</a:t>
            </a:r>
            <a:endParaRPr lang="uk-UA" sz="2000"/>
          </a:p>
          <a:p>
            <a:pPr>
              <a:buNone/>
            </a:pPr>
            <a:r>
              <a:rPr lang="uk" sz="2000">
                <a:ea typeface="+mn-lt"/>
                <a:cs typeface="+mn-lt"/>
              </a:rPr>
              <a:t>- </a:t>
            </a:r>
            <a:r>
              <a:rPr lang="uk-UA" sz="2000">
                <a:ea typeface="+mn-lt"/>
                <a:cs typeface="+mn-lt"/>
              </a:rPr>
              <a:t>використання цивільних прав з метою неправомірного обмеження конкуренції, зловживання монопольним становищем на ринку, недобросовісної конкуренції (ч. 5 ст. 13 ЦК).</a:t>
            </a:r>
            <a:endParaRPr lang="uk-UA" sz="2000"/>
          </a:p>
          <a:p>
            <a:pPr marL="0" indent="0">
              <a:buNone/>
            </a:pPr>
            <a:endParaRPr lang="uk-UA" sz="2000">
              <a:cs typeface="Calibri" panose="020F0502020204030204"/>
            </a:endParaRPr>
          </a:p>
        </p:txBody>
      </p:sp>
      <p:pic>
        <p:nvPicPr>
          <p:cNvPr id="4" name="Рисунок 4">
            <a:extLst>
              <a:ext uri="{FF2B5EF4-FFF2-40B4-BE49-F238E27FC236}">
                <a16:creationId xmlns:a16="http://schemas.microsoft.com/office/drawing/2014/main" id="{54EBD88B-EA7A-49BF-9BF8-D87D9251B09D}"/>
              </a:ext>
            </a:extLst>
          </p:cNvPr>
          <p:cNvPicPr>
            <a:picLocks noChangeAspect="1"/>
          </p:cNvPicPr>
          <p:nvPr/>
        </p:nvPicPr>
        <p:blipFill rotWithShape="1">
          <a:blip r:embed="rId2"/>
          <a:srcRect l="19610" r="23678"/>
          <a:stretch/>
        </p:blipFill>
        <p:spPr>
          <a:xfrm>
            <a:off x="6374920" y="758514"/>
            <a:ext cx="5122238" cy="5122238"/>
          </a:xfrm>
          <a:custGeom>
            <a:avLst/>
            <a:gdLst/>
            <a:ahLst/>
            <a:cxnLst/>
            <a:rect l="l" t="t" r="r" b="b"/>
            <a:pathLst>
              <a:path w="2663168" h="2663168">
                <a:moveTo>
                  <a:pt x="1331584" y="0"/>
                </a:moveTo>
                <a:cubicBezTo>
                  <a:pt x="2066998" y="0"/>
                  <a:pt x="2663168" y="596170"/>
                  <a:pt x="2663168" y="1331584"/>
                </a:cubicBezTo>
                <a:cubicBezTo>
                  <a:pt x="2663168" y="2066998"/>
                  <a:pt x="2066998" y="2663168"/>
                  <a:pt x="1331584" y="2663168"/>
                </a:cubicBezTo>
                <a:cubicBezTo>
                  <a:pt x="596170" y="2663168"/>
                  <a:pt x="0" y="2066998"/>
                  <a:pt x="0" y="1331584"/>
                </a:cubicBezTo>
                <a:cubicBezTo>
                  <a:pt x="0" y="596170"/>
                  <a:pt x="596170" y="0"/>
                  <a:pt x="1331584" y="0"/>
                </a:cubicBezTo>
                <a:close/>
              </a:path>
            </a:pathLst>
          </a:custGeom>
        </p:spPr>
      </p:pic>
      <p:sp>
        <p:nvSpPr>
          <p:cNvPr id="11" name="!!Arc">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1189197" flipV="1">
            <a:off x="6261882" y="687822"/>
            <a:ext cx="5471147" cy="5471147"/>
          </a:xfrm>
          <a:prstGeom prst="arc">
            <a:avLst>
              <a:gd name="adj1" fmla="val 16200000"/>
              <a:gd name="adj2" fmla="val 20093138"/>
            </a:avLst>
          </a:prstGeom>
          <a:ln w="127000" cap="rnd">
            <a:solidFill>
              <a:schemeClr val="accent4">
                <a:alpha val="95000"/>
              </a:schemeClr>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3" name="!!Oval">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48561" y="921125"/>
            <a:ext cx="791021" cy="769563"/>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28894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601D8B1-B5D7-4C43-9B0D-7C7A53B28952}"/>
              </a:ext>
            </a:extLst>
          </p:cNvPr>
          <p:cNvSpPr>
            <a:spLocks noGrp="1"/>
          </p:cNvSpPr>
          <p:nvPr>
            <p:ph type="title"/>
          </p:nvPr>
        </p:nvSpPr>
        <p:spPr>
          <a:xfrm>
            <a:off x="572493" y="238539"/>
            <a:ext cx="11018520" cy="1434415"/>
          </a:xfrm>
        </p:spPr>
        <p:txBody>
          <a:bodyPr anchor="b">
            <a:normAutofit/>
          </a:bodyPr>
          <a:lstStyle/>
          <a:p>
            <a:r>
              <a:rPr lang="uk-UA" sz="5400">
                <a:ea typeface="+mj-lt"/>
                <a:cs typeface="+mj-lt"/>
              </a:rPr>
              <a:t>Захист прав споживачів</a:t>
            </a:r>
            <a:endParaRPr lang="uk-UA" sz="540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5531E4F1-5B52-4E29-A291-3B6CE4656C46}"/>
              </a:ext>
            </a:extLst>
          </p:cNvPr>
          <p:cNvSpPr>
            <a:spLocks noGrp="1"/>
          </p:cNvSpPr>
          <p:nvPr>
            <p:ph idx="1"/>
          </p:nvPr>
        </p:nvSpPr>
        <p:spPr>
          <a:xfrm>
            <a:off x="572493" y="2071316"/>
            <a:ext cx="6713552" cy="4119172"/>
          </a:xfrm>
        </p:spPr>
        <p:txBody>
          <a:bodyPr vert="horz" lIns="91440" tIns="45720" rIns="91440" bIns="45720" rtlCol="0" anchor="t">
            <a:normAutofit/>
          </a:bodyPr>
          <a:lstStyle/>
          <a:p>
            <a:pPr>
              <a:buNone/>
            </a:pPr>
            <a:r>
              <a:rPr lang="uk-UA" sz="700">
                <a:ea typeface="+mn-lt"/>
                <a:cs typeface="+mn-lt"/>
              </a:rPr>
              <a:t>. У разі виявлення протягом встановленого гарантійного строку недоліків споживач, в порядку та у строки, що встановлені </a:t>
            </a:r>
            <a:r>
              <a:rPr lang="uk-UA" sz="700">
                <a:ea typeface="+mn-lt"/>
                <a:cs typeface="+mn-lt"/>
                <a:hlinkClick r:id="rId2"/>
              </a:rPr>
              <a:t>закон</a:t>
            </a:r>
            <a:r>
              <a:rPr lang="uk-UA" sz="700">
                <a:ea typeface="+mn-lt"/>
                <a:cs typeface="+mn-lt"/>
              </a:rPr>
              <a:t>одавством, має право вимагати</a:t>
            </a:r>
            <a:endParaRPr lang="uk-UA" sz="700"/>
          </a:p>
          <a:p>
            <a:pPr>
              <a:buNone/>
            </a:pPr>
            <a:r>
              <a:rPr lang="uk-UA" sz="700">
                <a:ea typeface="+mn-lt"/>
                <a:cs typeface="+mn-lt"/>
              </a:rPr>
              <a:t>1) пропорційного зменшення ціни</a:t>
            </a:r>
            <a:endParaRPr lang="uk-UA" sz="700"/>
          </a:p>
          <a:p>
            <a:pPr>
              <a:buNone/>
            </a:pPr>
            <a:r>
              <a:rPr lang="uk-UA" sz="700">
                <a:ea typeface="+mn-lt"/>
                <a:cs typeface="+mn-lt"/>
              </a:rPr>
              <a:t>2) безоплатного усунення недоліків товару в розумний строк</a:t>
            </a:r>
            <a:endParaRPr lang="uk-UA" sz="700"/>
          </a:p>
          <a:p>
            <a:pPr>
              <a:buNone/>
            </a:pPr>
            <a:r>
              <a:rPr lang="uk-UA" sz="700">
                <a:ea typeface="+mn-lt"/>
                <a:cs typeface="+mn-lt"/>
              </a:rPr>
              <a:t>3) відшкодування витрат на усунення недоліків товару</a:t>
            </a:r>
            <a:endParaRPr lang="uk-UA" sz="700"/>
          </a:p>
          <a:p>
            <a:pPr>
              <a:buNone/>
            </a:pPr>
            <a:r>
              <a:rPr lang="uk-UA" sz="700">
                <a:ea typeface="+mn-lt"/>
                <a:cs typeface="+mn-lt"/>
              </a:rPr>
              <a:t>У разі виявлення протягом встановленого гарантійного строку істотних недоліків, які виникли з вини виробника товару, або фальсифікації товару, підтверджених за необхідності висновком експертизи, споживач, в порядку та у строки, що встановлені законодавством і на підставі обов'язкових для сторін правил чи договору, має право за своїм вибором вимагати від продавця або виробника</a:t>
            </a:r>
            <a:endParaRPr lang="uk-UA" sz="700"/>
          </a:p>
          <a:p>
            <a:pPr>
              <a:buNone/>
            </a:pPr>
            <a:r>
              <a:rPr lang="uk-UA" sz="700">
                <a:ea typeface="+mn-lt"/>
                <a:cs typeface="+mn-lt"/>
              </a:rPr>
              <a:t>1) розірвання договору та повернення сплаченої за товар грошової суми</a:t>
            </a:r>
            <a:endParaRPr lang="uk-UA" sz="700"/>
          </a:p>
          <a:p>
            <a:pPr>
              <a:buNone/>
            </a:pPr>
            <a:r>
              <a:rPr lang="uk-UA" sz="700">
                <a:ea typeface="+mn-lt"/>
                <a:cs typeface="+mn-lt"/>
              </a:rPr>
              <a:t>2) вимагати заміни товару на такий же товар або на аналогічний, з числа наявних у продавця , товар</a:t>
            </a:r>
            <a:endParaRPr lang="uk-UA" sz="700"/>
          </a:p>
          <a:p>
            <a:pPr>
              <a:buNone/>
            </a:pPr>
            <a:r>
              <a:rPr lang="uk" sz="700">
                <a:ea typeface="+mn-lt"/>
                <a:cs typeface="+mn-lt"/>
              </a:rPr>
              <a:t>2. Стосовно непродовольчих товарів, що перебували у використанні та були реалізовані через роздрібні комісійні торговельні підприємства, вимоги споживача, зазначені у частині першій цієї статті, задовольняються за згодою продавця</a:t>
            </a:r>
            <a:endParaRPr lang="uk-UA" sz="700"/>
          </a:p>
          <a:p>
            <a:pPr>
              <a:buNone/>
            </a:pPr>
            <a:r>
              <a:rPr lang="uk-UA" sz="700">
                <a:ea typeface="+mn-lt"/>
                <a:cs typeface="+mn-lt"/>
              </a:rPr>
              <a:t>Згідно з цією частиною задовольняються вимоги споживача щодо товарів, гарантійний строк на які не закінчився</a:t>
            </a:r>
            <a:endParaRPr lang="uk-UA" sz="700"/>
          </a:p>
          <a:p>
            <a:pPr>
              <a:buNone/>
            </a:pPr>
            <a:r>
              <a:rPr lang="uk" sz="700">
                <a:ea typeface="+mn-lt"/>
                <a:cs typeface="+mn-lt"/>
              </a:rPr>
              <a:t>3. Вимоги споживача, встановлені частиною першою цієї статті, пред'являються на вибір споживача продавцеві за місцем купівлі товару, виробникові або підприємству, що задовольняє ці вимоги за місцезнаходженням споживача</a:t>
            </a:r>
            <a:endParaRPr lang="uk-UA" sz="700"/>
          </a:p>
          <a:p>
            <a:pPr>
              <a:buNone/>
            </a:pPr>
            <a:r>
              <a:rPr lang="uk" sz="700">
                <a:ea typeface="+mn-lt"/>
                <a:cs typeface="+mn-lt"/>
              </a:rPr>
              <a:t>Споживач має право пред'явити одну з вимог, передбачених частиною першою цієї статті, а в разі її невиконання заявити іншу вимогу, передбачену частиною першою цієї статті</a:t>
            </a:r>
            <a:endParaRPr lang="uk-UA" sz="700"/>
          </a:p>
          <a:p>
            <a:pPr>
              <a:buNone/>
            </a:pPr>
            <a:r>
              <a:rPr lang="uk" sz="700">
                <a:ea typeface="+mn-lt"/>
                <a:cs typeface="+mn-lt"/>
              </a:rPr>
              <a:t>Зазначені вимоги за місцезнаходженням споживача задовольняють також створені власником продавця торговельні підприємства та філії, що здійснюють продаж аналогічних придбаним споживачем товарів, або підприємства, на які ці функції покладено на підставі договору. Функції представників підприємств-виробників виконують їх представництва та філії, створені виробниками для цієї мети, або підприємства, які задовольняють зазначені вимоги на підставі договору з виробником</a:t>
            </a:r>
            <a:endParaRPr lang="uk-UA" sz="700"/>
          </a:p>
          <a:p>
            <a:pPr>
              <a:buNone/>
            </a:pPr>
            <a:r>
              <a:rPr lang="uk" sz="700">
                <a:ea typeface="+mn-lt"/>
                <a:cs typeface="+mn-lt"/>
              </a:rPr>
              <a:t>4. Продавець і виробник під час продажу товару зобов'язані інформувати споживача про підприємства, що задовольняють вимоги, встановлені частинами першою і третьою цієї статті. </a:t>
            </a:r>
            <a:r>
              <a:rPr lang="uk-UA" sz="700">
                <a:ea typeface="+mn-lt"/>
                <a:cs typeface="+mn-lt"/>
              </a:rPr>
              <a:t>За ненадання такої інформації встановлюється відповідальність згідно із статтями 15 і 23 цього Закону</a:t>
            </a:r>
            <a:endParaRPr lang="uk-UA" sz="700"/>
          </a:p>
        </p:txBody>
      </p:sp>
      <p:pic>
        <p:nvPicPr>
          <p:cNvPr id="4" name="Рисунок 4">
            <a:extLst>
              <a:ext uri="{FF2B5EF4-FFF2-40B4-BE49-F238E27FC236}">
                <a16:creationId xmlns:a16="http://schemas.microsoft.com/office/drawing/2014/main" id="{42008676-24D5-4C42-AA28-C2E50E6D1B6F}"/>
              </a:ext>
            </a:extLst>
          </p:cNvPr>
          <p:cNvPicPr>
            <a:picLocks noChangeAspect="1"/>
          </p:cNvPicPr>
          <p:nvPr/>
        </p:nvPicPr>
        <p:blipFill rotWithShape="1">
          <a:blip r:embed="rId3"/>
          <a:srcRect l="12112" r="15456" b="1"/>
          <a:stretch/>
        </p:blipFill>
        <p:spPr>
          <a:xfrm>
            <a:off x="7675658" y="2093976"/>
            <a:ext cx="3941064" cy="4096512"/>
          </a:xfrm>
          <a:prstGeom prst="rect">
            <a:avLst/>
          </a:prstGeom>
        </p:spPr>
      </p:pic>
    </p:spTree>
    <p:extLst>
      <p:ext uri="{BB962C8B-B14F-4D97-AF65-F5344CB8AC3E}">
        <p14:creationId xmlns:p14="http://schemas.microsoft.com/office/powerpoint/2010/main" val="9329516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D93394DA-E684-47C2-9020-13225823F4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D1241036-2D17-4577-8AC7-6A8FD75D3B07}"/>
              </a:ext>
            </a:extLst>
          </p:cNvPr>
          <p:cNvSpPr>
            <a:spLocks noGrp="1"/>
          </p:cNvSpPr>
          <p:nvPr>
            <p:ph idx="1"/>
          </p:nvPr>
        </p:nvSpPr>
        <p:spPr>
          <a:xfrm>
            <a:off x="838200" y="359135"/>
            <a:ext cx="6714744" cy="5769955"/>
          </a:xfrm>
        </p:spPr>
        <p:txBody>
          <a:bodyPr vert="horz" lIns="91440" tIns="45720" rIns="91440" bIns="45720" rtlCol="0" anchor="t">
            <a:normAutofit fontScale="92500" lnSpcReduction="10000"/>
          </a:bodyPr>
          <a:lstStyle/>
          <a:p>
            <a:pPr>
              <a:buNone/>
            </a:pPr>
            <a:r>
              <a:rPr lang="uk-UA" sz="1600" dirty="0">
                <a:ea typeface="+mn-lt"/>
                <a:cs typeface="+mn-lt"/>
              </a:rPr>
              <a:t>5. Продавець, виробник зобов'язані прийняти товар неналежної якості у споживача і задовольнити його вимоги</a:t>
            </a:r>
            <a:endParaRPr lang="uk-UA" sz="1600" dirty="0">
              <a:cs typeface="Calibri"/>
            </a:endParaRPr>
          </a:p>
          <a:p>
            <a:pPr>
              <a:buNone/>
            </a:pPr>
            <a:r>
              <a:rPr lang="uk-UA" sz="1600" dirty="0">
                <a:ea typeface="+mn-lt"/>
                <a:cs typeface="+mn-lt"/>
              </a:rPr>
              <a:t>Доставка великогабаритних товарів і товарів вагою понад п'ять кілограмів продавцю, виробнику та їх повернення споживачеві здійснюються за рахунок продавця, виробника </a:t>
            </a:r>
            <a:endParaRPr lang="uk-UA" sz="1600" dirty="0">
              <a:cs typeface="Calibri"/>
            </a:endParaRPr>
          </a:p>
          <a:p>
            <a:pPr>
              <a:buNone/>
            </a:pPr>
            <a:r>
              <a:rPr lang="uk-UA" sz="1600" dirty="0">
                <a:ea typeface="+mn-lt"/>
                <a:cs typeface="+mn-lt"/>
              </a:rPr>
              <a:t>6. За наявності товару вимога споживача про його заміну підлягає негайному задоволенню, а в разі виникнення потреби в перевірці якості - протягом чотирнадцяти днів або за домовленістю сторін</a:t>
            </a:r>
            <a:endParaRPr lang="uk-UA" sz="1600" dirty="0">
              <a:cs typeface="Calibri"/>
            </a:endParaRPr>
          </a:p>
          <a:p>
            <a:pPr>
              <a:buNone/>
            </a:pPr>
            <a:r>
              <a:rPr lang="uk-UA" sz="1600" dirty="0">
                <a:ea typeface="+mn-lt"/>
                <a:cs typeface="+mn-lt"/>
              </a:rPr>
              <a:t>У разі відсутності товару вимога споживача про його заміну підлягає задоволенню у двомісячний строк з моменту подання відповідної заяви. Якщо задовольнити вимогу споживача про заміну товару в установлений строк неможливо, споживач вправі на свій вибір пред'явити продавцю, виробнику інші вимоги, передбачені пунктами 1, 3, 4, 5 частини першої цієї статті</a:t>
            </a:r>
            <a:endParaRPr lang="uk-UA" sz="1600" dirty="0">
              <a:cs typeface="Calibri"/>
            </a:endParaRPr>
          </a:p>
          <a:p>
            <a:pPr>
              <a:buNone/>
            </a:pPr>
            <a:r>
              <a:rPr lang="uk-UA" sz="1600" dirty="0">
                <a:ea typeface="+mn-lt"/>
                <a:cs typeface="+mn-lt"/>
              </a:rPr>
              <a:t>7. Під час заміни товару з недоліками на товар аналогічної марки належної якості, ціна на який змінилася, перерахунок вартості не провадиться</a:t>
            </a:r>
            <a:endParaRPr lang="uk-UA" sz="1600" dirty="0">
              <a:cs typeface="Calibri"/>
            </a:endParaRPr>
          </a:p>
          <a:p>
            <a:pPr>
              <a:buNone/>
            </a:pPr>
            <a:r>
              <a:rPr lang="uk" sz="1600" dirty="0">
                <a:ea typeface="+mn-lt"/>
                <a:cs typeface="+mn-lt"/>
              </a:rPr>
              <a:t>Під час заміни товару з недоліками на такий же товар іншої марки належної якості перерахунок вартості товару з недоліками у разі підвищення ціни провадиться виходячи з його вартості на час обміну, а в разі зниження ціни - виходячи з вартості на час купівлі</a:t>
            </a:r>
            <a:endParaRPr lang="uk-UA" sz="1600" dirty="0">
              <a:cs typeface="Calibri"/>
            </a:endParaRPr>
          </a:p>
          <a:p>
            <a:pPr>
              <a:buNone/>
            </a:pPr>
            <a:r>
              <a:rPr lang="uk" sz="1600" dirty="0">
                <a:ea typeface="+mn-lt"/>
                <a:cs typeface="+mn-lt"/>
              </a:rPr>
              <a:t>При розірванні договору розрахунки із споживачем у разі підвищення ціни на товар провадяться виходячи з його вартості на час пред'явлення відповідної вимоги, а в разі зниження ціни - виходячи з вартості товару на час купівлі. </a:t>
            </a:r>
            <a:r>
              <a:rPr lang="uk-UA" sz="1600" dirty="0">
                <a:ea typeface="+mn-lt"/>
                <a:cs typeface="+mn-lt"/>
              </a:rPr>
              <a:t>Гроші, сплачені за товар, повертаються споживачеві у день розірвання договору, а в разі неможливості повернути гроші у день розірвання договору - в інший строк за домовленістю сторін, але не пізніше ніж протягом семи д</a:t>
            </a:r>
            <a:r>
              <a:rPr lang="uk-UA" sz="1100" dirty="0">
                <a:ea typeface="+mn-lt"/>
                <a:cs typeface="+mn-lt"/>
              </a:rPr>
              <a:t>нів</a:t>
            </a:r>
            <a:endParaRPr lang="uk-UA" sz="1100" dirty="0"/>
          </a:p>
        </p:txBody>
      </p:sp>
      <p:pic>
        <p:nvPicPr>
          <p:cNvPr id="4" name="Рисунок 4" descr="Зображення, що містить фен, прилад&#10;&#10;Опис створено автоматично">
            <a:extLst>
              <a:ext uri="{FF2B5EF4-FFF2-40B4-BE49-F238E27FC236}">
                <a16:creationId xmlns:a16="http://schemas.microsoft.com/office/drawing/2014/main" id="{B83A7D60-55F3-4979-87F8-505F8141701F}"/>
              </a:ext>
            </a:extLst>
          </p:cNvPr>
          <p:cNvPicPr>
            <a:picLocks noChangeAspect="1"/>
          </p:cNvPicPr>
          <p:nvPr/>
        </p:nvPicPr>
        <p:blipFill rotWithShape="1">
          <a:blip r:embed="rId2"/>
          <a:srcRect l="32450" r="17690" b="2"/>
          <a:stretch/>
        </p:blipFill>
        <p:spPr>
          <a:xfrm>
            <a:off x="7989293" y="1904282"/>
            <a:ext cx="3423093" cy="4224808"/>
          </a:xfrm>
          <a:prstGeom prst="rect">
            <a:avLst/>
          </a:prstGeom>
        </p:spPr>
      </p:pic>
    </p:spTree>
    <p:extLst>
      <p:ext uri="{BB962C8B-B14F-4D97-AF65-F5344CB8AC3E}">
        <p14:creationId xmlns:p14="http://schemas.microsoft.com/office/powerpoint/2010/main" val="2959398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Місце для вмісту 2">
            <a:extLst>
              <a:ext uri="{FF2B5EF4-FFF2-40B4-BE49-F238E27FC236}">
                <a16:creationId xmlns:a16="http://schemas.microsoft.com/office/drawing/2014/main" id="{39254C34-6C4F-4244-837F-0A67F4B6A236}"/>
              </a:ext>
            </a:extLst>
          </p:cNvPr>
          <p:cNvSpPr>
            <a:spLocks noGrp="1"/>
          </p:cNvSpPr>
          <p:nvPr>
            <p:ph idx="1"/>
          </p:nvPr>
        </p:nvSpPr>
        <p:spPr>
          <a:xfrm>
            <a:off x="657845" y="460265"/>
            <a:ext cx="6876811" cy="5716698"/>
          </a:xfrm>
        </p:spPr>
        <p:txBody>
          <a:bodyPr vert="horz" lIns="91440" tIns="45720" rIns="91440" bIns="45720" rtlCol="0" anchor="t">
            <a:noAutofit/>
          </a:bodyPr>
          <a:lstStyle/>
          <a:p>
            <a:pPr>
              <a:buNone/>
            </a:pPr>
            <a:r>
              <a:rPr lang="uk-UA" sz="1400" dirty="0">
                <a:ea typeface="+mn-lt"/>
                <a:cs typeface="+mn-lt"/>
              </a:rPr>
              <a:t>8. У разі придбання споживачем продовольчих товарів неналежної якості продавець зобов'язаний замінити їх на товари належної якості або повернути споживачеві сплачені ним гроші, якщо недоліки виявлено у межах строку придатності. При цьому розрахунки із споживачем провадяться в порядку, передбаченому абзацом третім частини сьомої цієї статті</a:t>
            </a:r>
            <a:endParaRPr lang="uk-UA" sz="1400" dirty="0">
              <a:cs typeface="Calibri"/>
            </a:endParaRPr>
          </a:p>
          <a:p>
            <a:pPr>
              <a:buNone/>
            </a:pPr>
            <a:r>
              <a:rPr lang="uk-UA" sz="1400" dirty="0">
                <a:ea typeface="+mn-lt"/>
                <a:cs typeface="+mn-lt"/>
              </a:rPr>
              <a:t>9. При пред'явленні споживачем вимоги про безоплатне усунення недоліків товару вони повинні бути усунуті протягом чотирнадцяти днів з дати його пред'явлення або за згодою сторін в інший строк</a:t>
            </a:r>
            <a:r>
              <a:rPr lang="uk" sz="1400" dirty="0">
                <a:ea typeface="+mn-lt"/>
                <a:cs typeface="+mn-lt"/>
              </a:rPr>
              <a:t>.</a:t>
            </a:r>
            <a:endParaRPr lang="uk-UA" sz="1400" dirty="0">
              <a:cs typeface="Calibri"/>
            </a:endParaRPr>
          </a:p>
          <a:p>
            <a:pPr>
              <a:buNone/>
            </a:pPr>
            <a:r>
              <a:rPr lang="uk-UA" sz="1400" dirty="0">
                <a:ea typeface="+mn-lt"/>
                <a:cs typeface="+mn-lt"/>
              </a:rPr>
              <a:t>На письмову вимогу споживача на час ремонту йому надається товар аналогічної марки незалежно від моделі. Для цього продавець, виробник зобов'язані створювати обмінний фонд товарів. Перелік таких товарів визначається Кабінетом Міністрів України</a:t>
            </a:r>
            <a:endParaRPr lang="uk-UA" sz="1400" dirty="0">
              <a:cs typeface="Calibri"/>
            </a:endParaRPr>
          </a:p>
          <a:p>
            <a:pPr>
              <a:buNone/>
            </a:pPr>
            <a:r>
              <a:rPr lang="uk-UA" sz="1400" dirty="0">
                <a:ea typeface="+mn-lt"/>
                <a:cs typeface="+mn-lt"/>
              </a:rPr>
              <a:t>За кожний день затримки виконання вимоги про надання товару аналогічної марки та за кожний день затримки усунення недоліків понад установлений строк споживачеві виплачується </a:t>
            </a:r>
            <a:r>
              <a:rPr lang="uk-UA" sz="1400" dirty="0">
                <a:ea typeface="+mn-lt"/>
                <a:cs typeface="+mn-lt"/>
                <a:hlinkClick r:id="rId2"/>
              </a:rPr>
              <a:t>неустойка</a:t>
            </a:r>
            <a:r>
              <a:rPr lang="uk-UA" sz="1400" dirty="0">
                <a:ea typeface="+mn-lt"/>
                <a:cs typeface="+mn-lt"/>
              </a:rPr>
              <a:t> відповідно в розмірі одного відсотка вартості товару</a:t>
            </a:r>
            <a:endParaRPr lang="uk-UA" sz="1400" dirty="0">
              <a:cs typeface="Calibri"/>
            </a:endParaRPr>
          </a:p>
          <a:p>
            <a:pPr>
              <a:buNone/>
            </a:pPr>
            <a:r>
              <a:rPr lang="uk" sz="1400" dirty="0">
                <a:ea typeface="+mn-lt"/>
                <a:cs typeface="+mn-lt"/>
              </a:rPr>
              <a:t>При усуненні недоліків шляхом заміни комплектуючого виробу або складової частини товару, на які встановлено гарантійні строки, гарантійний строк на новий комплектуючий виріб і складову частину обчислюється починаючи від дня видачі споживачеві товару після ремонту</a:t>
            </a:r>
            <a:endParaRPr lang="uk-UA" sz="1400" dirty="0">
              <a:cs typeface="Calibri"/>
            </a:endParaRPr>
          </a:p>
          <a:p>
            <a:pPr>
              <a:buNone/>
            </a:pPr>
            <a:r>
              <a:rPr lang="uk-UA" sz="1400" dirty="0">
                <a:ea typeface="+mn-lt"/>
                <a:cs typeface="+mn-lt"/>
              </a:rPr>
              <a:t>10. Споживач має право пред'явити виробнику вимогу про безоплатне усунення недоліків товару після закінчення гарантійного строку. Ця вимога може бути пред'явлена протягом установленого строку служби, а якщо такий не встановлено - протягом десяти років, якщо в товарі було виявлено недоліки , допущені з вини виробника. Якщо цю вимогу не задоволено у строки, передбачені частиною дев'ятою цієї статті, споживач має право на свій вибір пред'явити виробникові інші вимоги, відповідно до частини першої цієї статті</a:t>
            </a:r>
            <a:endParaRPr lang="uk-UA" sz="1400" dirty="0"/>
          </a:p>
        </p:txBody>
      </p:sp>
      <p:pic>
        <p:nvPicPr>
          <p:cNvPr id="4" name="Рисунок 4" descr="Зображення, що містить стіл, парта, обідній стіл&#10;&#10;Опис створено автоматично">
            <a:extLst>
              <a:ext uri="{FF2B5EF4-FFF2-40B4-BE49-F238E27FC236}">
                <a16:creationId xmlns:a16="http://schemas.microsoft.com/office/drawing/2014/main" id="{2CA402E3-FF66-4EFE-B797-E422194E3156}"/>
              </a:ext>
            </a:extLst>
          </p:cNvPr>
          <p:cNvPicPr>
            <a:picLocks noChangeAspect="1"/>
          </p:cNvPicPr>
          <p:nvPr/>
        </p:nvPicPr>
        <p:blipFill rotWithShape="1">
          <a:blip r:embed="rId3"/>
          <a:srcRect l="24694" r="15127"/>
          <a:stretch/>
        </p:blipFill>
        <p:spPr>
          <a:xfrm>
            <a:off x="7777393" y="1976277"/>
            <a:ext cx="4414606" cy="4881723"/>
          </a:xfrm>
          <a:custGeom>
            <a:avLst/>
            <a:gdLst/>
            <a:ahLst/>
            <a:cxnLst/>
            <a:rect l="l" t="t" r="r" b="b"/>
            <a:pathLst>
              <a:path w="4414606" h="4881723">
                <a:moveTo>
                  <a:pt x="3151661" y="0"/>
                </a:moveTo>
                <a:lnTo>
                  <a:pt x="4414606" y="1262946"/>
                </a:lnTo>
                <a:lnTo>
                  <a:pt x="4414606" y="4881723"/>
                </a:lnTo>
                <a:lnTo>
                  <a:pt x="1730061" y="4881723"/>
                </a:lnTo>
                <a:lnTo>
                  <a:pt x="0" y="3151662"/>
                </a:lnTo>
                <a:close/>
              </a:path>
            </a:pathLst>
          </a:custGeom>
        </p:spPr>
      </p:pic>
      <p:sp>
        <p:nvSpPr>
          <p:cNvPr id="23" name="Rectangle 22">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24">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Isosceles Triangle 26">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967461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72D05657-94EE-4B2D-BC1B-A1D0650636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Arc 23">
            <a:extLst>
              <a:ext uri="{FF2B5EF4-FFF2-40B4-BE49-F238E27FC236}">
                <a16:creationId xmlns:a16="http://schemas.microsoft.com/office/drawing/2014/main" id="{7586665A-47B3-4AEE-BC94-15D89FF706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465099" y="486184"/>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4" name="Рисунок 4" descr="Зображення, що містить текст&#10;&#10;Опис створено автоматично">
            <a:extLst>
              <a:ext uri="{FF2B5EF4-FFF2-40B4-BE49-F238E27FC236}">
                <a16:creationId xmlns:a16="http://schemas.microsoft.com/office/drawing/2014/main" id="{62035813-4C44-46AF-B0D3-94CD1E050387}"/>
              </a:ext>
            </a:extLst>
          </p:cNvPr>
          <p:cNvPicPr>
            <a:picLocks noChangeAspect="1"/>
          </p:cNvPicPr>
          <p:nvPr/>
        </p:nvPicPr>
        <p:blipFill rotWithShape="1">
          <a:blip r:embed="rId2"/>
          <a:srcRect l="10695" r="14402" b="1"/>
          <a:stretch/>
        </p:blipFill>
        <p:spPr>
          <a:xfrm>
            <a:off x="581526" y="258142"/>
            <a:ext cx="3118718" cy="3118718"/>
          </a:xfrm>
          <a:custGeom>
            <a:avLst/>
            <a:gdLst/>
            <a:ahLst/>
            <a:cxnLst/>
            <a:rect l="l" t="t" r="r" b="b"/>
            <a:pathLst>
              <a:path w="2683042" h="2683042">
                <a:moveTo>
                  <a:pt x="102278" y="0"/>
                </a:moveTo>
                <a:lnTo>
                  <a:pt x="2580764" y="0"/>
                </a:lnTo>
                <a:cubicBezTo>
                  <a:pt x="2637251" y="0"/>
                  <a:pt x="2683042" y="45791"/>
                  <a:pt x="2683042" y="102278"/>
                </a:cubicBezTo>
                <a:lnTo>
                  <a:pt x="2683042" y="2580764"/>
                </a:lnTo>
                <a:cubicBezTo>
                  <a:pt x="2683042" y="2637251"/>
                  <a:pt x="2637251" y="2683042"/>
                  <a:pt x="2580764" y="2683042"/>
                </a:cubicBezTo>
                <a:lnTo>
                  <a:pt x="102278" y="2683042"/>
                </a:lnTo>
                <a:cubicBezTo>
                  <a:pt x="45791" y="2683042"/>
                  <a:pt x="0" y="2637251"/>
                  <a:pt x="0" y="2580764"/>
                </a:cubicBezTo>
                <a:lnTo>
                  <a:pt x="0" y="102278"/>
                </a:lnTo>
                <a:cubicBezTo>
                  <a:pt x="0" y="45791"/>
                  <a:pt x="45791" y="0"/>
                  <a:pt x="102278" y="0"/>
                </a:cubicBezTo>
                <a:close/>
              </a:path>
            </a:pathLst>
          </a:custGeom>
        </p:spPr>
      </p:pic>
      <p:pic>
        <p:nvPicPr>
          <p:cNvPr id="2" name="Рисунок 4">
            <a:extLst>
              <a:ext uri="{FF2B5EF4-FFF2-40B4-BE49-F238E27FC236}">
                <a16:creationId xmlns:a16="http://schemas.microsoft.com/office/drawing/2014/main" id="{0D6CDA72-6355-45B9-A646-4787A86409A0}"/>
              </a:ext>
            </a:extLst>
          </p:cNvPr>
          <p:cNvPicPr>
            <a:picLocks noChangeAspect="1"/>
          </p:cNvPicPr>
          <p:nvPr/>
        </p:nvPicPr>
        <p:blipFill rotWithShape="1">
          <a:blip r:embed="rId3"/>
          <a:srcRect l="12784" r="25964" b="-4"/>
          <a:stretch/>
        </p:blipFill>
        <p:spPr>
          <a:xfrm>
            <a:off x="581526" y="3486449"/>
            <a:ext cx="3118718" cy="3118718"/>
          </a:xfrm>
          <a:custGeom>
            <a:avLst/>
            <a:gdLst/>
            <a:ahLst/>
            <a:cxnLst/>
            <a:rect l="l" t="t" r="r" b="b"/>
            <a:pathLst>
              <a:path w="2683042" h="2683042">
                <a:moveTo>
                  <a:pt x="102278" y="0"/>
                </a:moveTo>
                <a:lnTo>
                  <a:pt x="2580764" y="0"/>
                </a:lnTo>
                <a:cubicBezTo>
                  <a:pt x="2637251" y="0"/>
                  <a:pt x="2683042" y="45791"/>
                  <a:pt x="2683042" y="102278"/>
                </a:cubicBezTo>
                <a:lnTo>
                  <a:pt x="2683042" y="2580764"/>
                </a:lnTo>
                <a:cubicBezTo>
                  <a:pt x="2683042" y="2637251"/>
                  <a:pt x="2637251" y="2683042"/>
                  <a:pt x="2580764" y="2683042"/>
                </a:cubicBezTo>
                <a:lnTo>
                  <a:pt x="102278" y="2683042"/>
                </a:lnTo>
                <a:cubicBezTo>
                  <a:pt x="45791" y="2683042"/>
                  <a:pt x="0" y="2637251"/>
                  <a:pt x="0" y="2580764"/>
                </a:cubicBezTo>
                <a:lnTo>
                  <a:pt x="0" y="102278"/>
                </a:lnTo>
                <a:cubicBezTo>
                  <a:pt x="0" y="45791"/>
                  <a:pt x="45791" y="0"/>
                  <a:pt x="102278" y="0"/>
                </a:cubicBezTo>
                <a:close/>
              </a:path>
            </a:pathLst>
          </a:custGeom>
        </p:spPr>
      </p:pic>
      <p:sp>
        <p:nvSpPr>
          <p:cNvPr id="3" name="Місце для вмісту 2">
            <a:extLst>
              <a:ext uri="{FF2B5EF4-FFF2-40B4-BE49-F238E27FC236}">
                <a16:creationId xmlns:a16="http://schemas.microsoft.com/office/drawing/2014/main" id="{C831E836-2582-4EA8-AB73-238FBF8C0447}"/>
              </a:ext>
            </a:extLst>
          </p:cNvPr>
          <p:cNvSpPr>
            <a:spLocks noGrp="1"/>
          </p:cNvSpPr>
          <p:nvPr>
            <p:ph idx="1"/>
          </p:nvPr>
        </p:nvSpPr>
        <p:spPr>
          <a:xfrm>
            <a:off x="4184542" y="433570"/>
            <a:ext cx="7353105" cy="5864452"/>
          </a:xfrm>
        </p:spPr>
        <p:txBody>
          <a:bodyPr vert="horz" lIns="91440" tIns="45720" rIns="91440" bIns="45720" rtlCol="0" anchor="t">
            <a:normAutofit/>
          </a:bodyPr>
          <a:lstStyle/>
          <a:p>
            <a:pPr>
              <a:buNone/>
            </a:pPr>
            <a:r>
              <a:rPr lang="uk-UA" sz="1600" dirty="0">
                <a:ea typeface="+mn-lt"/>
                <a:cs typeface="+mn-lt"/>
              </a:rPr>
              <a:t>11. Вимоги споживача розглядаються після пред'явлення споживачем розрахункового документа, а щодо товарів, на які встановлено гарантійний строк, - технічного паспорта чи іншого документа, що його замінює, з позначкою про дату продажу</a:t>
            </a:r>
            <a:r>
              <a:rPr lang="uk" sz="1600" dirty="0">
                <a:ea typeface="+mn-lt"/>
                <a:cs typeface="+mn-lt"/>
              </a:rPr>
              <a:t>.</a:t>
            </a:r>
            <a:endParaRPr lang="uk-UA" sz="1600" dirty="0">
              <a:cs typeface="Calibri"/>
            </a:endParaRPr>
          </a:p>
          <a:p>
            <a:pPr>
              <a:buNone/>
            </a:pPr>
            <a:r>
              <a:rPr lang="uk-UA" sz="1600" dirty="0">
                <a:ea typeface="+mn-lt"/>
                <a:cs typeface="+mn-lt"/>
              </a:rPr>
              <a:t>Під час продажу товару продавець зобов'язаний видати споживачеві розрахунковий документ встановленої форми, що засвідчує факт купівлі, з позначкою про дату продажу</a:t>
            </a:r>
            <a:endParaRPr lang="uk-UA" sz="1600" dirty="0">
              <a:cs typeface="Calibri"/>
            </a:endParaRPr>
          </a:p>
          <a:p>
            <a:pPr>
              <a:buNone/>
            </a:pPr>
            <a:r>
              <a:rPr lang="uk-UA" sz="1600" dirty="0">
                <a:ea typeface="+mn-lt"/>
                <a:cs typeface="+mn-lt"/>
              </a:rPr>
              <a:t>У разі втрати споживачем технічного паспорта чи іншого документа, що його замінює, їх відновлення здійснюється у порядку, визначеному законодавством</a:t>
            </a:r>
            <a:endParaRPr lang="uk-UA" sz="1600" dirty="0">
              <a:cs typeface="Calibri"/>
            </a:endParaRPr>
          </a:p>
          <a:p>
            <a:pPr>
              <a:buNone/>
            </a:pPr>
            <a:r>
              <a:rPr lang="uk-UA" sz="1600" dirty="0">
                <a:ea typeface="+mn-lt"/>
                <a:cs typeface="+mn-lt"/>
              </a:rPr>
              <a:t>12. Виробник зобов'язаний відшкодувати всі збитки продавця , який розглядає претензію споживача до придбаного товару</a:t>
            </a:r>
            <a:endParaRPr lang="uk-UA" sz="1600" dirty="0">
              <a:cs typeface="Calibri"/>
            </a:endParaRPr>
          </a:p>
          <a:p>
            <a:pPr>
              <a:buNone/>
            </a:pPr>
            <a:r>
              <a:rPr lang="uk" sz="1600" dirty="0">
                <a:ea typeface="+mn-lt"/>
                <a:cs typeface="+mn-lt"/>
              </a:rPr>
              <a:t>Продавець товарів зобов'язаний у місячний строк відшкодувати підприємству, що виконує його функції, збитки, яких воно зазнало у зв'язку із задоволенням вимог споживача, передбачених цією статтею</a:t>
            </a:r>
            <a:endParaRPr lang="uk-UA" sz="1600" dirty="0">
              <a:cs typeface="Calibri"/>
            </a:endParaRPr>
          </a:p>
          <a:p>
            <a:pPr>
              <a:buNone/>
            </a:pPr>
            <a:r>
              <a:rPr lang="uk-UA" sz="1600" dirty="0">
                <a:ea typeface="+mn-lt"/>
                <a:cs typeface="+mn-lt"/>
              </a:rPr>
              <a:t>13. Вимоги, встановлені частиною першою цієї статті щодо товарів, виготовлених за межами України, задовольняються за рахунок продавця </a:t>
            </a:r>
            <a:endParaRPr lang="uk-UA" sz="1600" dirty="0">
              <a:cs typeface="Calibri"/>
            </a:endParaRPr>
          </a:p>
          <a:p>
            <a:pPr marL="0" indent="0">
              <a:buNone/>
            </a:pPr>
            <a:r>
              <a:rPr lang="uk" sz="1600" dirty="0">
                <a:ea typeface="+mn-lt"/>
                <a:cs typeface="+mn-lt"/>
              </a:rPr>
              <a:t>14. Вимоги споживача, передбачені цією статтею, не підлягають задоволенню, якщо продавець, виробник доведуть, що недоліки товару виникли внаслідок порушення споживачем правил користування товаром або його зберігання. </a:t>
            </a:r>
            <a:r>
              <a:rPr lang="uk-UA" sz="1600" dirty="0">
                <a:ea typeface="+mn-lt"/>
                <a:cs typeface="+mn-lt"/>
              </a:rPr>
              <a:t>Споживач має право брати участь у перевірці якості товару особисто або через свого представника. </a:t>
            </a:r>
            <a:endParaRPr lang="uk-UA" sz="1600" dirty="0"/>
          </a:p>
        </p:txBody>
      </p:sp>
    </p:spTree>
    <p:extLst>
      <p:ext uri="{BB962C8B-B14F-4D97-AF65-F5344CB8AC3E}">
        <p14:creationId xmlns:p14="http://schemas.microsoft.com/office/powerpoint/2010/main" val="41280766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2704974-E168-4B6E-A28E-4302254DC328}"/>
              </a:ext>
            </a:extLst>
          </p:cNvPr>
          <p:cNvSpPr>
            <a:spLocks noGrp="1"/>
          </p:cNvSpPr>
          <p:nvPr>
            <p:ph type="title"/>
          </p:nvPr>
        </p:nvSpPr>
        <p:spPr>
          <a:xfrm>
            <a:off x="838200" y="365125"/>
            <a:ext cx="10515600" cy="1325563"/>
          </a:xfrm>
        </p:spPr>
        <p:txBody>
          <a:bodyPr>
            <a:normAutofit/>
          </a:bodyPr>
          <a:lstStyle/>
          <a:p>
            <a:r>
              <a:rPr lang="uk-UA" sz="5400">
                <a:cs typeface="Calibri Light"/>
              </a:rPr>
              <a:t>План</a:t>
            </a:r>
            <a:endParaRPr lang="uk-UA" sz="5400"/>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DCF85227-AE12-4697-995E-0EBB1E02D82E}"/>
              </a:ext>
            </a:extLst>
          </p:cNvPr>
          <p:cNvSpPr>
            <a:spLocks noGrp="1"/>
          </p:cNvSpPr>
          <p:nvPr>
            <p:ph idx="1"/>
          </p:nvPr>
        </p:nvSpPr>
        <p:spPr>
          <a:xfrm>
            <a:off x="838200" y="1929384"/>
            <a:ext cx="10515600" cy="4251960"/>
          </a:xfrm>
        </p:spPr>
        <p:txBody>
          <a:bodyPr vert="horz" lIns="91440" tIns="45720" rIns="91440" bIns="45720" rtlCol="0" anchor="t">
            <a:normAutofit/>
          </a:bodyPr>
          <a:lstStyle/>
          <a:p>
            <a:pPr>
              <a:buFont typeface="Arial"/>
              <a:buChar char="•"/>
            </a:pPr>
            <a:r>
              <a:rPr lang="uk-UA" sz="2200" dirty="0">
                <a:ea typeface="+mn-lt"/>
                <a:cs typeface="+mn-lt"/>
              </a:rPr>
              <a:t>1.Способи захисту прав людини</a:t>
            </a:r>
            <a:endParaRPr lang="uk-UA" sz="2200" dirty="0"/>
          </a:p>
          <a:p>
            <a:pPr>
              <a:buFont typeface="Arial"/>
              <a:buChar char="•"/>
            </a:pPr>
            <a:r>
              <a:rPr lang="uk-UA" sz="2200" dirty="0">
                <a:ea typeface="+mn-lt"/>
                <a:cs typeface="+mn-lt"/>
              </a:rPr>
              <a:t>2. Адміністративно-правовий захист прав</a:t>
            </a:r>
            <a:endParaRPr lang="uk-UA" sz="2200" dirty="0"/>
          </a:p>
          <a:p>
            <a:pPr>
              <a:buFont typeface="Arial"/>
              <a:buChar char="•"/>
            </a:pPr>
            <a:r>
              <a:rPr lang="uk-UA" sz="2200" dirty="0">
                <a:ea typeface="+mn-lt"/>
                <a:cs typeface="+mn-lt"/>
              </a:rPr>
              <a:t>3. Судовий захист порушених прав</a:t>
            </a:r>
            <a:endParaRPr lang="uk-UA" sz="2200" dirty="0"/>
          </a:p>
          <a:p>
            <a:pPr>
              <a:buFont typeface="Arial"/>
              <a:buChar char="•"/>
            </a:pPr>
            <a:r>
              <a:rPr lang="uk-UA" sz="2200" dirty="0">
                <a:ea typeface="+mn-lt"/>
                <a:cs typeface="+mn-lt"/>
              </a:rPr>
              <a:t>4. Способи захисту цивільних прав</a:t>
            </a:r>
            <a:endParaRPr lang="uk-UA" sz="2200" dirty="0"/>
          </a:p>
          <a:p>
            <a:pPr>
              <a:buFont typeface="Arial"/>
              <a:buChar char="•"/>
            </a:pPr>
            <a:r>
              <a:rPr lang="uk-UA" sz="2200" dirty="0">
                <a:ea typeface="+mn-lt"/>
                <a:cs typeface="+mn-lt"/>
              </a:rPr>
              <a:t>5. Захист прав споживачів</a:t>
            </a:r>
            <a:endParaRPr lang="uk-UA" sz="2200" dirty="0"/>
          </a:p>
          <a:p>
            <a:pPr>
              <a:buFont typeface="Arial"/>
              <a:buChar char="•"/>
            </a:pPr>
            <a:r>
              <a:rPr lang="uk-UA" sz="2200" dirty="0">
                <a:ea typeface="+mn-lt"/>
                <a:cs typeface="+mn-lt"/>
              </a:rPr>
              <a:t>6. Авторське право та суміжні права</a:t>
            </a:r>
            <a:endParaRPr lang="uk-UA" sz="2200" dirty="0"/>
          </a:p>
          <a:p>
            <a:pPr>
              <a:buFont typeface="Arial"/>
              <a:buChar char="•"/>
            </a:pPr>
            <a:r>
              <a:rPr lang="uk-UA" sz="2200" dirty="0">
                <a:ea typeface="+mn-lt"/>
                <a:cs typeface="+mn-lt"/>
              </a:rPr>
              <a:t>7. Захист сімейних прав та інтересів</a:t>
            </a:r>
            <a:endParaRPr lang="uk-UA" sz="2200" dirty="0"/>
          </a:p>
          <a:p>
            <a:pPr marL="0" indent="0">
              <a:buNone/>
            </a:pPr>
            <a:endParaRPr lang="uk-UA" sz="2200">
              <a:cs typeface="Calibri" panose="020F0502020204030204"/>
            </a:endParaRPr>
          </a:p>
        </p:txBody>
      </p:sp>
    </p:spTree>
    <p:extLst>
      <p:ext uri="{BB962C8B-B14F-4D97-AF65-F5344CB8AC3E}">
        <p14:creationId xmlns:p14="http://schemas.microsoft.com/office/powerpoint/2010/main" val="56234550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6ECA6DCB-B7E1-40A9-9524-540C6DA40B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A85CF481-A3D0-4612-87A1-6A7EEB6D6E47}"/>
              </a:ext>
            </a:extLst>
          </p:cNvPr>
          <p:cNvSpPr>
            <a:spLocks noGrp="1"/>
          </p:cNvSpPr>
          <p:nvPr>
            <p:ph type="title"/>
          </p:nvPr>
        </p:nvSpPr>
        <p:spPr>
          <a:xfrm>
            <a:off x="589560" y="856180"/>
            <a:ext cx="5279408" cy="1128068"/>
          </a:xfrm>
        </p:spPr>
        <p:txBody>
          <a:bodyPr anchor="ctr">
            <a:normAutofit/>
          </a:bodyPr>
          <a:lstStyle/>
          <a:p>
            <a:r>
              <a:rPr lang="uk-UA" sz="3700">
                <a:ea typeface="+mj-lt"/>
                <a:cs typeface="+mj-lt"/>
              </a:rPr>
              <a:t>Авторське право та суміжні права</a:t>
            </a:r>
            <a:endParaRPr lang="uk-UA" sz="3700"/>
          </a:p>
        </p:txBody>
      </p:sp>
      <p:grpSp>
        <p:nvGrpSpPr>
          <p:cNvPr id="39" name="Group 38">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40" name="Rectangle 39">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3" name="Rectangle 42">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123821"/>
            <a:ext cx="4975066"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9F45F27D-0A9D-4EE3-98CB-F0E8A0A09F5C}"/>
              </a:ext>
            </a:extLst>
          </p:cNvPr>
          <p:cNvSpPr>
            <a:spLocks noGrp="1"/>
          </p:cNvSpPr>
          <p:nvPr>
            <p:ph idx="1"/>
          </p:nvPr>
        </p:nvSpPr>
        <p:spPr>
          <a:xfrm>
            <a:off x="590719" y="2330505"/>
            <a:ext cx="5278066" cy="3979585"/>
          </a:xfrm>
        </p:spPr>
        <p:txBody>
          <a:bodyPr vert="horz" lIns="91440" tIns="45720" rIns="91440" bIns="45720" rtlCol="0" anchor="ctr">
            <a:normAutofit/>
          </a:bodyPr>
          <a:lstStyle/>
          <a:p>
            <a:pPr marL="0" indent="0">
              <a:buNone/>
            </a:pPr>
            <a:endParaRPr lang="uk-UA" sz="1700">
              <a:cs typeface="Calibri"/>
            </a:endParaRPr>
          </a:p>
          <a:p>
            <a:pPr>
              <a:buNone/>
            </a:pPr>
            <a:r>
              <a:rPr lang="uk-UA" sz="1700" b="1">
                <a:ea typeface="+mn-lt"/>
                <a:cs typeface="+mn-lt"/>
              </a:rPr>
              <a:t>Авторське право</a:t>
            </a:r>
            <a:r>
              <a:rPr lang="uk-UA" sz="1700">
                <a:ea typeface="+mn-lt"/>
                <a:cs typeface="+mn-lt"/>
              </a:rPr>
              <a:t> – сукупність прав, які виникають та належать автору або його правонаступникам у зв‘язку із створенням або використанням твору літератури, науки, мистецтва. На підтвердження цих прав автору видається авторське свідоцтво – документ, що закріплює авторське право. Автором може бути лише фізична особа, за результатами інтелектуальної діяльності якої створено відповідний твір.</a:t>
            </a:r>
            <a:endParaRPr lang="uk-UA" sz="1700"/>
          </a:p>
          <a:p>
            <a:pPr>
              <a:buNone/>
            </a:pPr>
            <a:r>
              <a:rPr lang="uk" sz="1700">
                <a:ea typeface="+mn-lt"/>
                <a:cs typeface="+mn-lt"/>
              </a:rPr>
              <a:t>Об’єктами авторського права є книги, брошури, статті, музичні твори, сценарії, хореографічні твори, твори живопису, скульптури, графіки, дизайну, твори архітектури, садово-паркового мистецтва, кінофільми, відеофільми тощо.</a:t>
            </a:r>
            <a:endParaRPr lang="uk-UA" sz="1700"/>
          </a:p>
          <a:p>
            <a:pPr marL="0" indent="0">
              <a:buNone/>
            </a:pPr>
            <a:endParaRPr lang="uk-UA" sz="1700">
              <a:cs typeface="Calibri"/>
            </a:endParaRPr>
          </a:p>
        </p:txBody>
      </p:sp>
      <p:sp>
        <p:nvSpPr>
          <p:cNvPr id="45" name="Rectangle 44">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9687" y="357447"/>
            <a:ext cx="4845488" cy="2923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a:extLst>
              <a:ext uri="{FF2B5EF4-FFF2-40B4-BE49-F238E27FC236}">
                <a16:creationId xmlns:a16="http://schemas.microsoft.com/office/drawing/2014/main" id="{C9591A3A-88B9-4183-B2B8-EE72C25C9BBA}"/>
              </a:ext>
            </a:extLst>
          </p:cNvPr>
          <p:cNvPicPr>
            <a:picLocks noChangeAspect="1"/>
          </p:cNvPicPr>
          <p:nvPr/>
        </p:nvPicPr>
        <p:blipFill rotWithShape="1">
          <a:blip r:embed="rId2"/>
          <a:srcRect r="3" b="23533"/>
          <a:stretch/>
        </p:blipFill>
        <p:spPr>
          <a:xfrm>
            <a:off x="7083423" y="581892"/>
            <a:ext cx="4397433" cy="2518756"/>
          </a:xfrm>
          <a:prstGeom prst="rect">
            <a:avLst/>
          </a:prstGeom>
        </p:spPr>
      </p:pic>
      <p:sp>
        <p:nvSpPr>
          <p:cNvPr id="49" name="Rectangle 48">
            <a:extLst>
              <a:ext uri="{FF2B5EF4-FFF2-40B4-BE49-F238E27FC236}">
                <a16:creationId xmlns:a16="http://schemas.microsoft.com/office/drawing/2014/main" id="{8CB5D2D7-DF65-4E86-BFBA-FFB9B5AC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49687" y="3505479"/>
            <a:ext cx="4845488" cy="292358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Рисунок 5">
            <a:extLst>
              <a:ext uri="{FF2B5EF4-FFF2-40B4-BE49-F238E27FC236}">
                <a16:creationId xmlns:a16="http://schemas.microsoft.com/office/drawing/2014/main" id="{45E9B8B3-DA4B-40B7-B275-FD9FB8C343D1}"/>
              </a:ext>
            </a:extLst>
          </p:cNvPr>
          <p:cNvPicPr>
            <a:picLocks noChangeAspect="1"/>
          </p:cNvPicPr>
          <p:nvPr/>
        </p:nvPicPr>
        <p:blipFill rotWithShape="1">
          <a:blip r:embed="rId3"/>
          <a:srcRect t="9947" r="-2" b="13551"/>
          <a:stretch/>
        </p:blipFill>
        <p:spPr>
          <a:xfrm>
            <a:off x="7083423" y="3707894"/>
            <a:ext cx="4395569" cy="2518756"/>
          </a:xfrm>
          <a:prstGeom prst="rect">
            <a:avLst/>
          </a:prstGeom>
        </p:spPr>
      </p:pic>
    </p:spTree>
    <p:extLst>
      <p:ext uri="{BB962C8B-B14F-4D97-AF65-F5344CB8AC3E}">
        <p14:creationId xmlns:p14="http://schemas.microsoft.com/office/powerpoint/2010/main" val="16782064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16C5FA50-8D52-4617-AF91-5C7B1C8352F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4483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C942B3F-7B9B-41CC-989B-7B0996BF924E}"/>
              </a:ext>
            </a:extLst>
          </p:cNvPr>
          <p:cNvSpPr>
            <a:spLocks noGrp="1"/>
          </p:cNvSpPr>
          <p:nvPr>
            <p:ph type="title"/>
          </p:nvPr>
        </p:nvSpPr>
        <p:spPr>
          <a:xfrm>
            <a:off x="9093496" y="618681"/>
            <a:ext cx="2613872" cy="4794567"/>
          </a:xfrm>
        </p:spPr>
        <p:txBody>
          <a:bodyPr vert="horz" lIns="91440" tIns="45720" rIns="91440" bIns="45720" rtlCol="0" anchor="ctr">
            <a:normAutofit/>
          </a:bodyPr>
          <a:lstStyle/>
          <a:p>
            <a:r>
              <a:rPr lang="en-US" sz="1400" b="1">
                <a:solidFill>
                  <a:srgbClr val="FFFFFF"/>
                </a:solidFill>
              </a:rPr>
              <a:t>Майнові права автора</a:t>
            </a:r>
            <a:r>
              <a:rPr lang="en-US" sz="1400">
                <a:solidFill>
                  <a:srgbClr val="FFFFFF"/>
                </a:solidFill>
              </a:rPr>
              <a:t> – права, в результаті реалізації яких у автора виникає певне майно: 1) право використання (самостійного) твору в будь-якій формі та будь-яким способом; 2) право дозволяти або забороняти наступні дії: відтворення твору без згоди автора, публічне виконання, публічний показ, переклади творів, різні переробки, адаптації, аранжування, розповсюдження творів, та інші дії. Якщо автор працює за наймом, то авторське право належить йому, а виключне право використання твору належить наймачу (напр.: майстерня і працюючі в ній художники).</a:t>
            </a:r>
          </a:p>
          <a:p>
            <a:endParaRPr lang="en-US" sz="1400">
              <a:solidFill>
                <a:srgbClr val="FFFFFF"/>
              </a:solidFill>
            </a:endParaRPr>
          </a:p>
        </p:txBody>
      </p:sp>
      <p:sp>
        <p:nvSpPr>
          <p:cNvPr id="25" name="Rounded Rectangle 9">
            <a:extLst>
              <a:ext uri="{FF2B5EF4-FFF2-40B4-BE49-F238E27FC236}">
                <a16:creationId xmlns:a16="http://schemas.microsoft.com/office/drawing/2014/main" id="{E223798C-12AD-4B0C-A50C-D676347D67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3354" y="484632"/>
            <a:ext cx="8129016" cy="5724144"/>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Рисунок 4">
            <a:extLst>
              <a:ext uri="{FF2B5EF4-FFF2-40B4-BE49-F238E27FC236}">
                <a16:creationId xmlns:a16="http://schemas.microsoft.com/office/drawing/2014/main" id="{CAC24E60-4AC8-47E7-95B2-8ACDF60CB45D}"/>
              </a:ext>
            </a:extLst>
          </p:cNvPr>
          <p:cNvPicPr>
            <a:picLocks noGrp="1" noChangeAspect="1"/>
          </p:cNvPicPr>
          <p:nvPr>
            <p:ph idx="1"/>
          </p:nvPr>
        </p:nvPicPr>
        <p:blipFill rotWithShape="1">
          <a:blip r:embed="rId2"/>
          <a:srcRect r="864"/>
          <a:stretch/>
        </p:blipFill>
        <p:spPr>
          <a:xfrm>
            <a:off x="976251" y="942538"/>
            <a:ext cx="7163222" cy="4808332"/>
          </a:xfrm>
          <a:prstGeom prst="rect">
            <a:avLst/>
          </a:prstGeom>
          <a:effectLst/>
        </p:spPr>
      </p:pic>
    </p:spTree>
    <p:extLst>
      <p:ext uri="{BB962C8B-B14F-4D97-AF65-F5344CB8AC3E}">
        <p14:creationId xmlns:p14="http://schemas.microsoft.com/office/powerpoint/2010/main" val="2980920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5F09A9C-C156-4AF8-A55A-C616CEEFB2B3}"/>
              </a:ext>
            </a:extLst>
          </p:cNvPr>
          <p:cNvSpPr>
            <a:spLocks noGrp="1"/>
          </p:cNvSpPr>
          <p:nvPr>
            <p:ph type="title"/>
          </p:nvPr>
        </p:nvSpPr>
        <p:spPr>
          <a:xfrm>
            <a:off x="4117483" y="4573481"/>
            <a:ext cx="4948822" cy="1495492"/>
          </a:xfrm>
        </p:spPr>
        <p:txBody>
          <a:bodyPr vert="horz" lIns="91440" tIns="45720" rIns="91440" bIns="45720" rtlCol="0" anchor="t">
            <a:noAutofit/>
          </a:bodyPr>
          <a:lstStyle/>
          <a:p>
            <a:pPr algn="just"/>
            <a:r>
              <a:rPr lang="en-US" sz="1800" kern="1200" dirty="0" err="1">
                <a:latin typeface="+mj-lt"/>
                <a:ea typeface="+mj-ea"/>
                <a:cs typeface="+mj-cs"/>
              </a:rPr>
              <a:t>Авторське</a:t>
            </a:r>
            <a:r>
              <a:rPr lang="en-US" sz="1800" kern="1200" dirty="0">
                <a:latin typeface="+mj-lt"/>
                <a:ea typeface="+mj-ea"/>
                <a:cs typeface="+mj-cs"/>
              </a:rPr>
              <a:t> </a:t>
            </a:r>
            <a:r>
              <a:rPr lang="en-US" sz="1800" kern="1200" dirty="0" err="1">
                <a:latin typeface="+mj-lt"/>
                <a:ea typeface="+mj-ea"/>
                <a:cs typeface="+mj-cs"/>
              </a:rPr>
              <a:t>право</a:t>
            </a:r>
            <a:r>
              <a:rPr lang="en-US" sz="1800" kern="1200" dirty="0">
                <a:latin typeface="+mj-lt"/>
                <a:ea typeface="+mj-ea"/>
                <a:cs typeface="+mj-cs"/>
              </a:rPr>
              <a:t> </a:t>
            </a:r>
            <a:r>
              <a:rPr lang="en-US" sz="1800" kern="1200" dirty="0" err="1">
                <a:latin typeface="+mj-lt"/>
                <a:ea typeface="+mj-ea"/>
                <a:cs typeface="+mj-cs"/>
              </a:rPr>
              <a:t>діє</a:t>
            </a:r>
            <a:r>
              <a:rPr lang="en-US" sz="1800" kern="1200" dirty="0">
                <a:latin typeface="+mj-lt"/>
                <a:ea typeface="+mj-ea"/>
                <a:cs typeface="+mj-cs"/>
              </a:rPr>
              <a:t> </a:t>
            </a:r>
            <a:r>
              <a:rPr lang="en-US" sz="1800" kern="1200" dirty="0" err="1">
                <a:latin typeface="+mj-lt"/>
                <a:ea typeface="+mj-ea"/>
                <a:cs typeface="+mj-cs"/>
              </a:rPr>
              <a:t>протягом</a:t>
            </a:r>
            <a:r>
              <a:rPr lang="en-US" sz="1800" kern="1200" dirty="0">
                <a:latin typeface="+mj-lt"/>
                <a:ea typeface="+mj-ea"/>
                <a:cs typeface="+mj-cs"/>
              </a:rPr>
              <a:t> </a:t>
            </a:r>
            <a:r>
              <a:rPr lang="en-US" sz="1800" kern="1200" dirty="0" err="1">
                <a:latin typeface="+mj-lt"/>
                <a:ea typeface="+mj-ea"/>
                <a:cs typeface="+mj-cs"/>
              </a:rPr>
              <a:t>всього</a:t>
            </a:r>
            <a:r>
              <a:rPr lang="en-US" sz="1800" kern="1200" dirty="0">
                <a:latin typeface="+mj-lt"/>
                <a:ea typeface="+mj-ea"/>
                <a:cs typeface="+mj-cs"/>
              </a:rPr>
              <a:t> </a:t>
            </a:r>
            <a:r>
              <a:rPr lang="en-US" sz="1800" kern="1200" dirty="0" err="1">
                <a:latin typeface="+mj-lt"/>
                <a:ea typeface="+mj-ea"/>
                <a:cs typeface="+mj-cs"/>
              </a:rPr>
              <a:t>життя</a:t>
            </a:r>
            <a:r>
              <a:rPr lang="en-US" sz="1800" kern="1200" dirty="0">
                <a:latin typeface="+mj-lt"/>
                <a:ea typeface="+mj-ea"/>
                <a:cs typeface="+mj-cs"/>
              </a:rPr>
              <a:t> </a:t>
            </a:r>
            <a:r>
              <a:rPr lang="en-US" sz="1800" kern="1200" dirty="0" err="1">
                <a:latin typeface="+mj-lt"/>
                <a:ea typeface="+mj-ea"/>
                <a:cs typeface="+mj-cs"/>
              </a:rPr>
              <a:t>автора</a:t>
            </a:r>
            <a:r>
              <a:rPr lang="en-US" sz="1800" kern="1200" dirty="0">
                <a:latin typeface="+mj-lt"/>
                <a:ea typeface="+mj-ea"/>
                <a:cs typeface="+mj-cs"/>
              </a:rPr>
              <a:t> і </a:t>
            </a:r>
            <a:r>
              <a:rPr lang="en-US" sz="1800" kern="1200" dirty="0" err="1">
                <a:latin typeface="+mj-lt"/>
                <a:ea typeface="+mj-ea"/>
                <a:cs typeface="+mj-cs"/>
              </a:rPr>
              <a:t>наступні</a:t>
            </a:r>
            <a:r>
              <a:rPr lang="en-US" sz="1800" kern="1200" dirty="0">
                <a:latin typeface="+mj-lt"/>
                <a:ea typeface="+mj-ea"/>
                <a:cs typeface="+mj-cs"/>
              </a:rPr>
              <a:t> 50 </a:t>
            </a:r>
            <a:r>
              <a:rPr lang="en-US" sz="1800" kern="1200" dirty="0" err="1">
                <a:latin typeface="+mj-lt"/>
                <a:ea typeface="+mj-ea"/>
                <a:cs typeface="+mj-cs"/>
              </a:rPr>
              <a:t>років</a:t>
            </a:r>
            <a:r>
              <a:rPr lang="en-US" sz="1800" kern="1200" dirty="0">
                <a:latin typeface="+mj-lt"/>
                <a:ea typeface="+mj-ea"/>
                <a:cs typeface="+mj-cs"/>
              </a:rPr>
              <a:t> </a:t>
            </a:r>
            <a:r>
              <a:rPr lang="en-US" sz="1800" kern="1200" dirty="0" err="1">
                <a:latin typeface="+mj-lt"/>
                <a:ea typeface="+mj-ea"/>
                <a:cs typeface="+mj-cs"/>
              </a:rPr>
              <a:t>після</a:t>
            </a:r>
            <a:r>
              <a:rPr lang="en-US" sz="1800" kern="1200" dirty="0">
                <a:latin typeface="+mj-lt"/>
                <a:ea typeface="+mj-ea"/>
                <a:cs typeface="+mj-cs"/>
              </a:rPr>
              <a:t> </a:t>
            </a:r>
            <a:r>
              <a:rPr lang="en-US" sz="1800" kern="1200" dirty="0" err="1">
                <a:latin typeface="+mj-lt"/>
                <a:ea typeface="+mj-ea"/>
                <a:cs typeface="+mj-cs"/>
              </a:rPr>
              <a:t>його</a:t>
            </a:r>
            <a:r>
              <a:rPr lang="en-US" sz="1800" kern="1200" dirty="0">
                <a:latin typeface="+mj-lt"/>
                <a:ea typeface="+mj-ea"/>
                <a:cs typeface="+mj-cs"/>
              </a:rPr>
              <a:t> </a:t>
            </a:r>
            <a:r>
              <a:rPr lang="en-US" sz="1800" kern="1200" dirty="0" err="1">
                <a:latin typeface="+mj-lt"/>
                <a:ea typeface="+mj-ea"/>
                <a:cs typeface="+mj-cs"/>
              </a:rPr>
              <a:t>смерті</a:t>
            </a:r>
            <a:r>
              <a:rPr lang="en-US" sz="1800" kern="1200" dirty="0">
                <a:latin typeface="+mj-lt"/>
                <a:ea typeface="+mj-ea"/>
                <a:cs typeface="+mj-cs"/>
              </a:rPr>
              <a:t>. </a:t>
            </a:r>
            <a:r>
              <a:rPr lang="en-US" sz="1800" kern="1200" dirty="0" err="1">
                <a:latin typeface="+mj-lt"/>
                <a:ea typeface="+mj-ea"/>
                <a:cs typeface="+mj-cs"/>
              </a:rPr>
              <a:t>Під</a:t>
            </a:r>
            <a:r>
              <a:rPr lang="en-US" sz="1800" kern="1200" dirty="0">
                <a:latin typeface="+mj-lt"/>
                <a:ea typeface="+mj-ea"/>
                <a:cs typeface="+mj-cs"/>
              </a:rPr>
              <a:t> </a:t>
            </a:r>
            <a:r>
              <a:rPr lang="en-US" sz="1800" kern="1200" dirty="0" err="1">
                <a:latin typeface="+mj-lt"/>
                <a:ea typeface="+mj-ea"/>
                <a:cs typeface="+mj-cs"/>
              </a:rPr>
              <a:t>псевдонімом</a:t>
            </a:r>
            <a:r>
              <a:rPr lang="en-US" sz="1800" kern="1200" dirty="0">
                <a:latin typeface="+mj-lt"/>
                <a:ea typeface="+mj-ea"/>
                <a:cs typeface="+mj-cs"/>
              </a:rPr>
              <a:t> </a:t>
            </a:r>
            <a:r>
              <a:rPr lang="en-US" sz="1800" kern="1200" dirty="0" err="1">
                <a:latin typeface="+mj-lt"/>
                <a:ea typeface="+mj-ea"/>
                <a:cs typeface="+mj-cs"/>
              </a:rPr>
              <a:t>або</a:t>
            </a:r>
            <a:r>
              <a:rPr lang="en-US" sz="1800" kern="1200" dirty="0">
                <a:latin typeface="+mj-lt"/>
                <a:ea typeface="+mj-ea"/>
                <a:cs typeface="+mj-cs"/>
              </a:rPr>
              <a:t> </a:t>
            </a:r>
            <a:r>
              <a:rPr lang="en-US" sz="1800" kern="1200" dirty="0" err="1">
                <a:latin typeface="+mj-lt"/>
                <a:ea typeface="+mj-ea"/>
                <a:cs typeface="+mj-cs"/>
              </a:rPr>
              <a:t>анонімне</a:t>
            </a:r>
            <a:r>
              <a:rPr lang="en-US" sz="1800" kern="1200" dirty="0">
                <a:latin typeface="+mj-lt"/>
                <a:ea typeface="+mj-ea"/>
                <a:cs typeface="+mj-cs"/>
              </a:rPr>
              <a:t> </a:t>
            </a:r>
            <a:r>
              <a:rPr lang="en-US" sz="1800" kern="1200" dirty="0" err="1">
                <a:latin typeface="+mj-lt"/>
                <a:ea typeface="+mj-ea"/>
                <a:cs typeface="+mj-cs"/>
              </a:rPr>
              <a:t>обнародування</a:t>
            </a:r>
            <a:r>
              <a:rPr lang="en-US" sz="1800" kern="1200" dirty="0">
                <a:latin typeface="+mj-lt"/>
                <a:ea typeface="+mj-ea"/>
                <a:cs typeface="+mj-cs"/>
              </a:rPr>
              <a:t> </a:t>
            </a:r>
            <a:r>
              <a:rPr lang="en-US" sz="1800" kern="1200" dirty="0" err="1">
                <a:latin typeface="+mj-lt"/>
                <a:ea typeface="+mj-ea"/>
                <a:cs typeface="+mj-cs"/>
              </a:rPr>
              <a:t>твору</a:t>
            </a:r>
            <a:r>
              <a:rPr lang="en-US" sz="1800" kern="1200" dirty="0">
                <a:latin typeface="+mj-lt"/>
                <a:ea typeface="+mj-ea"/>
                <a:cs typeface="+mj-cs"/>
              </a:rPr>
              <a:t> – </a:t>
            </a:r>
            <a:r>
              <a:rPr lang="en-US" sz="1800" kern="1200" dirty="0" err="1">
                <a:latin typeface="+mj-lt"/>
                <a:ea typeface="+mj-ea"/>
                <a:cs typeface="+mj-cs"/>
              </a:rPr>
              <a:t>авторське</a:t>
            </a:r>
            <a:r>
              <a:rPr lang="en-US" sz="1800" kern="1200" dirty="0">
                <a:latin typeface="+mj-lt"/>
                <a:ea typeface="+mj-ea"/>
                <a:cs typeface="+mj-cs"/>
              </a:rPr>
              <a:t> </a:t>
            </a:r>
            <a:r>
              <a:rPr lang="en-US" sz="1800" kern="1200" dirty="0" err="1">
                <a:latin typeface="+mj-lt"/>
                <a:ea typeface="+mj-ea"/>
                <a:cs typeface="+mj-cs"/>
              </a:rPr>
              <a:t>право</a:t>
            </a:r>
            <a:r>
              <a:rPr lang="en-US" sz="1800" kern="1200" dirty="0">
                <a:latin typeface="+mj-lt"/>
                <a:ea typeface="+mj-ea"/>
                <a:cs typeface="+mj-cs"/>
              </a:rPr>
              <a:t> </a:t>
            </a:r>
            <a:r>
              <a:rPr lang="en-US" sz="1800" kern="1200" dirty="0" err="1">
                <a:latin typeface="+mj-lt"/>
                <a:ea typeface="+mj-ea"/>
                <a:cs typeface="+mj-cs"/>
              </a:rPr>
              <a:t>діє</a:t>
            </a:r>
            <a:r>
              <a:rPr lang="en-US" sz="1800" kern="1200" dirty="0">
                <a:latin typeface="+mj-lt"/>
                <a:ea typeface="+mj-ea"/>
                <a:cs typeface="+mj-cs"/>
              </a:rPr>
              <a:t> </a:t>
            </a:r>
            <a:r>
              <a:rPr lang="en-US" sz="1800" kern="1200" dirty="0" err="1">
                <a:latin typeface="+mj-lt"/>
                <a:ea typeface="+mj-ea"/>
                <a:cs typeface="+mj-cs"/>
              </a:rPr>
              <a:t>протягом</a:t>
            </a:r>
            <a:r>
              <a:rPr lang="en-US" sz="1800" kern="1200" dirty="0">
                <a:latin typeface="+mj-lt"/>
                <a:ea typeface="+mj-ea"/>
                <a:cs typeface="+mj-cs"/>
              </a:rPr>
              <a:t> 50 </a:t>
            </a:r>
            <a:r>
              <a:rPr lang="en-US" sz="1800" kern="1200" dirty="0" err="1">
                <a:latin typeface="+mj-lt"/>
                <a:ea typeface="+mj-ea"/>
                <a:cs typeface="+mj-cs"/>
              </a:rPr>
              <a:t>років</a:t>
            </a:r>
            <a:r>
              <a:rPr lang="en-US" sz="1800" kern="1200" dirty="0">
                <a:latin typeface="+mj-lt"/>
                <a:ea typeface="+mj-ea"/>
                <a:cs typeface="+mj-cs"/>
              </a:rPr>
              <a:t> з </a:t>
            </a:r>
            <a:r>
              <a:rPr lang="en-US" sz="1800" kern="1200" dirty="0" err="1">
                <a:latin typeface="+mj-lt"/>
                <a:ea typeface="+mj-ea"/>
                <a:cs typeface="+mj-cs"/>
              </a:rPr>
              <a:t>моменту</a:t>
            </a:r>
            <a:r>
              <a:rPr lang="en-US" sz="1800" kern="1200" dirty="0">
                <a:latin typeface="+mj-lt"/>
                <a:ea typeface="+mj-ea"/>
                <a:cs typeface="+mj-cs"/>
              </a:rPr>
              <a:t> </a:t>
            </a:r>
            <a:r>
              <a:rPr lang="en-US" sz="1800" kern="1200" dirty="0" err="1">
                <a:latin typeface="+mj-lt"/>
                <a:ea typeface="+mj-ea"/>
                <a:cs typeface="+mj-cs"/>
              </a:rPr>
              <a:t>обнародування</a:t>
            </a:r>
            <a:r>
              <a:rPr lang="en-US" sz="1800" kern="1200" dirty="0">
                <a:latin typeface="+mj-lt"/>
                <a:ea typeface="+mj-ea"/>
                <a:cs typeface="+mj-cs"/>
              </a:rPr>
              <a:t>. </a:t>
            </a:r>
            <a:r>
              <a:rPr lang="en-US" sz="1800" kern="1200" dirty="0" err="1">
                <a:latin typeface="+mj-lt"/>
                <a:ea typeface="+mj-ea"/>
                <a:cs typeface="+mj-cs"/>
              </a:rPr>
              <a:t>Майнові</a:t>
            </a:r>
            <a:r>
              <a:rPr lang="en-US" sz="1800" kern="1200" dirty="0">
                <a:latin typeface="+mj-lt"/>
                <a:ea typeface="+mj-ea"/>
                <a:cs typeface="+mj-cs"/>
              </a:rPr>
              <a:t> </a:t>
            </a:r>
            <a:r>
              <a:rPr lang="en-US" sz="1800" kern="1200" dirty="0" err="1">
                <a:latin typeface="+mj-lt"/>
                <a:ea typeface="+mj-ea"/>
                <a:cs typeface="+mj-cs"/>
              </a:rPr>
              <a:t>права</a:t>
            </a:r>
            <a:r>
              <a:rPr lang="en-US" sz="1800" kern="1200" dirty="0">
                <a:latin typeface="+mj-lt"/>
                <a:ea typeface="+mj-ea"/>
                <a:cs typeface="+mj-cs"/>
              </a:rPr>
              <a:t> </a:t>
            </a:r>
            <a:r>
              <a:rPr lang="en-US" sz="1800" kern="1200" dirty="0" err="1">
                <a:latin typeface="+mj-lt"/>
                <a:ea typeface="+mj-ea"/>
                <a:cs typeface="+mj-cs"/>
              </a:rPr>
              <a:t>переходять</a:t>
            </a:r>
            <a:r>
              <a:rPr lang="en-US" sz="1800" kern="1200" dirty="0">
                <a:latin typeface="+mj-lt"/>
                <a:ea typeface="+mj-ea"/>
                <a:cs typeface="+mj-cs"/>
              </a:rPr>
              <a:t> у </a:t>
            </a:r>
            <a:r>
              <a:rPr lang="en-US" sz="1800" kern="1200" dirty="0" err="1">
                <a:latin typeface="+mj-lt"/>
                <a:ea typeface="+mj-ea"/>
                <a:cs typeface="+mj-cs"/>
              </a:rPr>
              <a:t>спадщину</a:t>
            </a:r>
            <a:r>
              <a:rPr lang="en-US" sz="1800" kern="1200" dirty="0">
                <a:latin typeface="+mj-lt"/>
                <a:ea typeface="+mj-ea"/>
                <a:cs typeface="+mj-cs"/>
              </a:rPr>
              <a:t>, а </a:t>
            </a:r>
            <a:r>
              <a:rPr lang="en-US" sz="1800" kern="1200" dirty="0" err="1">
                <a:latin typeface="+mj-lt"/>
                <a:ea typeface="+mj-ea"/>
                <a:cs typeface="+mj-cs"/>
              </a:rPr>
              <a:t>особисті</a:t>
            </a:r>
            <a:r>
              <a:rPr lang="en-US" sz="1800" kern="1200" dirty="0">
                <a:latin typeface="+mj-lt"/>
                <a:ea typeface="+mj-ea"/>
                <a:cs typeface="+mj-cs"/>
              </a:rPr>
              <a:t> </a:t>
            </a:r>
            <a:r>
              <a:rPr lang="en-US" sz="1800" kern="1200" dirty="0" err="1">
                <a:latin typeface="+mj-lt"/>
                <a:ea typeface="+mj-ea"/>
                <a:cs typeface="+mj-cs"/>
              </a:rPr>
              <a:t>немайнові</a:t>
            </a:r>
            <a:r>
              <a:rPr lang="en-US" sz="1800" kern="1200" dirty="0">
                <a:latin typeface="+mj-lt"/>
                <a:ea typeface="+mj-ea"/>
                <a:cs typeface="+mj-cs"/>
              </a:rPr>
              <a:t> </a:t>
            </a:r>
            <a:r>
              <a:rPr lang="en-US" sz="1800" kern="1200" dirty="0" err="1">
                <a:latin typeface="+mj-lt"/>
                <a:ea typeface="+mj-ea"/>
                <a:cs typeface="+mj-cs"/>
              </a:rPr>
              <a:t>права</a:t>
            </a:r>
            <a:r>
              <a:rPr lang="en-US" sz="1800" kern="1200" dirty="0">
                <a:latin typeface="+mj-lt"/>
                <a:ea typeface="+mj-ea"/>
                <a:cs typeface="+mj-cs"/>
              </a:rPr>
              <a:t> – </a:t>
            </a:r>
            <a:r>
              <a:rPr lang="en-US" sz="1800" kern="1200" dirty="0" err="1">
                <a:latin typeface="+mj-lt"/>
                <a:ea typeface="+mj-ea"/>
                <a:cs typeface="+mj-cs"/>
              </a:rPr>
              <a:t>ні</a:t>
            </a:r>
            <a:r>
              <a:rPr lang="en-US" sz="1800" kern="1200" dirty="0">
                <a:latin typeface="+mj-lt"/>
                <a:ea typeface="+mj-ea"/>
                <a:cs typeface="+mj-cs"/>
              </a:rPr>
              <a:t>.</a:t>
            </a:r>
            <a:endParaRPr lang="uk-UA">
              <a:ea typeface="+mj-ea"/>
              <a:cs typeface="+mj-cs"/>
            </a:endParaRPr>
          </a:p>
        </p:txBody>
      </p:sp>
      <p:sp>
        <p:nvSpPr>
          <p:cNvPr id="53" name="Oval 52">
            <a:extLst>
              <a:ext uri="{FF2B5EF4-FFF2-40B4-BE49-F238E27FC236}">
                <a16:creationId xmlns:a16="http://schemas.microsoft.com/office/drawing/2014/main" id="{C20267F5-D4E6-477A-A590-81F2ABD1B8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85109" y="2382976"/>
            <a:ext cx="1920240" cy="1920240"/>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5" name="Freeform: Shape 54">
            <a:extLst>
              <a:ext uri="{FF2B5EF4-FFF2-40B4-BE49-F238E27FC236}">
                <a16:creationId xmlns:a16="http://schemas.microsoft.com/office/drawing/2014/main" id="{F6E384F5-137A-40B1-97F0-694CC6ECD5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122218"/>
            <a:ext cx="3730752" cy="4735782"/>
          </a:xfrm>
          <a:custGeom>
            <a:avLst/>
            <a:gdLst>
              <a:gd name="connsiteX0" fmla="*/ 640080 w 3730752"/>
              <a:gd name="connsiteY0" fmla="*/ 0 h 4735782"/>
              <a:gd name="connsiteX1" fmla="*/ 3730752 w 3730752"/>
              <a:gd name="connsiteY1" fmla="*/ 3090672 h 4735782"/>
              <a:gd name="connsiteX2" fmla="*/ 3357725 w 3730752"/>
              <a:gd name="connsiteY2" fmla="*/ 4563870 h 4735782"/>
              <a:gd name="connsiteX3" fmla="*/ 3253285 w 3730752"/>
              <a:gd name="connsiteY3" fmla="*/ 4735782 h 4735782"/>
              <a:gd name="connsiteX4" fmla="*/ 0 w 3730752"/>
              <a:gd name="connsiteY4" fmla="*/ 4735782 h 4735782"/>
              <a:gd name="connsiteX5" fmla="*/ 0 w 3730752"/>
              <a:gd name="connsiteY5" fmla="*/ 67215 h 4735782"/>
              <a:gd name="connsiteX6" fmla="*/ 17202 w 3730752"/>
              <a:gd name="connsiteY6" fmla="*/ 62792 h 4735782"/>
              <a:gd name="connsiteX7" fmla="*/ 640080 w 3730752"/>
              <a:gd name="connsiteY7" fmla="*/ 0 h 47357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730752" h="4735782">
                <a:moveTo>
                  <a:pt x="640080" y="0"/>
                </a:moveTo>
                <a:cubicBezTo>
                  <a:pt x="2347011" y="0"/>
                  <a:pt x="3730752" y="1383741"/>
                  <a:pt x="3730752" y="3090672"/>
                </a:cubicBezTo>
                <a:cubicBezTo>
                  <a:pt x="3730752" y="3624088"/>
                  <a:pt x="3595621" y="4125943"/>
                  <a:pt x="3357725" y="4563870"/>
                </a:cubicBezTo>
                <a:lnTo>
                  <a:pt x="3253285" y="4735782"/>
                </a:lnTo>
                <a:lnTo>
                  <a:pt x="0" y="4735782"/>
                </a:lnTo>
                <a:lnTo>
                  <a:pt x="0" y="67215"/>
                </a:lnTo>
                <a:lnTo>
                  <a:pt x="17202" y="62792"/>
                </a:lnTo>
                <a:cubicBezTo>
                  <a:pt x="218397" y="21621"/>
                  <a:pt x="426714" y="0"/>
                  <a:pt x="64008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7" name="Freeform: Shape 56">
            <a:extLst>
              <a:ext uri="{FF2B5EF4-FFF2-40B4-BE49-F238E27FC236}">
                <a16:creationId xmlns:a16="http://schemas.microsoft.com/office/drawing/2014/main" id="{9DBC4630-03DA-474F-BBCB-BA3AE6B317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1982" y="-4332"/>
            <a:ext cx="4242816" cy="2454158"/>
          </a:xfrm>
          <a:custGeom>
            <a:avLst/>
            <a:gdLst>
              <a:gd name="connsiteX0" fmla="*/ 28633 w 4242816"/>
              <a:gd name="connsiteY0" fmla="*/ 0 h 2454158"/>
              <a:gd name="connsiteX1" fmla="*/ 4214183 w 4242816"/>
              <a:gd name="connsiteY1" fmla="*/ 0 h 2454158"/>
              <a:gd name="connsiteX2" fmla="*/ 4231864 w 4242816"/>
              <a:gd name="connsiteY2" fmla="*/ 115848 h 2454158"/>
              <a:gd name="connsiteX3" fmla="*/ 4242816 w 4242816"/>
              <a:gd name="connsiteY3" fmla="*/ 332750 h 2454158"/>
              <a:gd name="connsiteX4" fmla="*/ 2121408 w 4242816"/>
              <a:gd name="connsiteY4" fmla="*/ 2454158 h 2454158"/>
              <a:gd name="connsiteX5" fmla="*/ 0 w 4242816"/>
              <a:gd name="connsiteY5" fmla="*/ 332750 h 2454158"/>
              <a:gd name="connsiteX6" fmla="*/ 10953 w 4242816"/>
              <a:gd name="connsiteY6" fmla="*/ 115848 h 2454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42816" h="2454158">
                <a:moveTo>
                  <a:pt x="28633" y="0"/>
                </a:moveTo>
                <a:lnTo>
                  <a:pt x="4214183" y="0"/>
                </a:lnTo>
                <a:lnTo>
                  <a:pt x="4231864" y="115848"/>
                </a:lnTo>
                <a:cubicBezTo>
                  <a:pt x="4239106" y="187164"/>
                  <a:pt x="4242816" y="259524"/>
                  <a:pt x="4242816" y="332750"/>
                </a:cubicBezTo>
                <a:cubicBezTo>
                  <a:pt x="4242816" y="1504371"/>
                  <a:pt x="3293029" y="2454158"/>
                  <a:pt x="2121408" y="2454158"/>
                </a:cubicBezTo>
                <a:cubicBezTo>
                  <a:pt x="949787" y="2454158"/>
                  <a:pt x="0" y="1504371"/>
                  <a:pt x="0" y="332750"/>
                </a:cubicBezTo>
                <a:cubicBezTo>
                  <a:pt x="0" y="259524"/>
                  <a:pt x="3710" y="187164"/>
                  <a:pt x="10953" y="115848"/>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9" name="Freeform: Shape 58">
            <a:extLst>
              <a:ext uri="{FF2B5EF4-FFF2-40B4-BE49-F238E27FC236}">
                <a16:creationId xmlns:a16="http://schemas.microsoft.com/office/drawing/2014/main" id="{DB6FE6A8-3E05-4C40-9190-B19BFD5244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46574" y="0"/>
            <a:ext cx="3913632" cy="2285234"/>
          </a:xfrm>
          <a:custGeom>
            <a:avLst/>
            <a:gdLst>
              <a:gd name="connsiteX0" fmla="*/ 29691 w 3913632"/>
              <a:gd name="connsiteY0" fmla="*/ 0 h 2285234"/>
              <a:gd name="connsiteX1" fmla="*/ 3883942 w 3913632"/>
              <a:gd name="connsiteY1" fmla="*/ 0 h 2285234"/>
              <a:gd name="connsiteX2" fmla="*/ 3903529 w 3913632"/>
              <a:gd name="connsiteY2" fmla="*/ 128345 h 2285234"/>
              <a:gd name="connsiteX3" fmla="*/ 3913632 w 3913632"/>
              <a:gd name="connsiteY3" fmla="*/ 328418 h 2285234"/>
              <a:gd name="connsiteX4" fmla="*/ 1956816 w 3913632"/>
              <a:gd name="connsiteY4" fmla="*/ 2285234 h 2285234"/>
              <a:gd name="connsiteX5" fmla="*/ 0 w 3913632"/>
              <a:gd name="connsiteY5" fmla="*/ 328418 h 2285234"/>
              <a:gd name="connsiteX6" fmla="*/ 10103 w 3913632"/>
              <a:gd name="connsiteY6" fmla="*/ 128345 h 22852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913632" h="2285234">
                <a:moveTo>
                  <a:pt x="29691" y="0"/>
                </a:moveTo>
                <a:lnTo>
                  <a:pt x="3883942" y="0"/>
                </a:lnTo>
                <a:lnTo>
                  <a:pt x="3903529" y="128345"/>
                </a:lnTo>
                <a:cubicBezTo>
                  <a:pt x="3910210" y="194127"/>
                  <a:pt x="3913632" y="260873"/>
                  <a:pt x="3913632" y="328418"/>
                </a:cubicBezTo>
                <a:cubicBezTo>
                  <a:pt x="3913632" y="1409138"/>
                  <a:pt x="3037536" y="2285234"/>
                  <a:pt x="1956816" y="2285234"/>
                </a:cubicBezTo>
                <a:cubicBezTo>
                  <a:pt x="876096" y="2285234"/>
                  <a:pt x="0" y="1409138"/>
                  <a:pt x="0" y="328418"/>
                </a:cubicBezTo>
                <a:cubicBezTo>
                  <a:pt x="0" y="260873"/>
                  <a:pt x="3422" y="194127"/>
                  <a:pt x="10103" y="12834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0" name="Рисунок 11">
            <a:extLst>
              <a:ext uri="{FF2B5EF4-FFF2-40B4-BE49-F238E27FC236}">
                <a16:creationId xmlns:a16="http://schemas.microsoft.com/office/drawing/2014/main" id="{9CC7A657-1AD3-4A78-A875-8FEEE54709FC}"/>
              </a:ext>
            </a:extLst>
          </p:cNvPr>
          <p:cNvPicPr>
            <a:picLocks noChangeAspect="1"/>
          </p:cNvPicPr>
          <p:nvPr/>
        </p:nvPicPr>
        <p:blipFill>
          <a:blip r:embed="rId2"/>
          <a:stretch>
            <a:fillRect/>
          </a:stretch>
        </p:blipFill>
        <p:spPr>
          <a:xfrm>
            <a:off x="2180589" y="232142"/>
            <a:ext cx="2045602" cy="1532227"/>
          </a:xfrm>
          <a:prstGeom prst="rect">
            <a:avLst/>
          </a:prstGeom>
        </p:spPr>
      </p:pic>
      <p:sp>
        <p:nvSpPr>
          <p:cNvPr id="61" name="Freeform: Shape 60">
            <a:extLst>
              <a:ext uri="{FF2B5EF4-FFF2-40B4-BE49-F238E27FC236}">
                <a16:creationId xmlns:a16="http://schemas.microsoft.com/office/drawing/2014/main" id="{38315451-BA4E-4F56-BA8A-9CCCA5A0DC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2288331"/>
            <a:ext cx="3564638" cy="4569668"/>
          </a:xfrm>
          <a:custGeom>
            <a:avLst/>
            <a:gdLst>
              <a:gd name="connsiteX0" fmla="*/ 640080 w 3564638"/>
              <a:gd name="connsiteY0" fmla="*/ 0 h 4569668"/>
              <a:gd name="connsiteX1" fmla="*/ 3564638 w 3564638"/>
              <a:gd name="connsiteY1" fmla="*/ 2924558 h 4569668"/>
              <a:gd name="connsiteX2" fmla="*/ 3065170 w 3564638"/>
              <a:gd name="connsiteY2" fmla="*/ 4559707 h 4569668"/>
              <a:gd name="connsiteX3" fmla="*/ 3057720 w 3564638"/>
              <a:gd name="connsiteY3" fmla="*/ 4569668 h 4569668"/>
              <a:gd name="connsiteX4" fmla="*/ 0 w 3564638"/>
              <a:gd name="connsiteY4" fmla="*/ 4569668 h 4569668"/>
              <a:gd name="connsiteX5" fmla="*/ 0 w 3564638"/>
              <a:gd name="connsiteY5" fmla="*/ 72448 h 4569668"/>
              <a:gd name="connsiteX6" fmla="*/ 50679 w 3564638"/>
              <a:gd name="connsiteY6" fmla="*/ 59417 h 4569668"/>
              <a:gd name="connsiteX7" fmla="*/ 640080 w 3564638"/>
              <a:gd name="connsiteY7" fmla="*/ 0 h 45696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564638" h="4569668">
                <a:moveTo>
                  <a:pt x="640080" y="0"/>
                </a:moveTo>
                <a:cubicBezTo>
                  <a:pt x="2255269" y="0"/>
                  <a:pt x="3564638" y="1309369"/>
                  <a:pt x="3564638" y="2924558"/>
                </a:cubicBezTo>
                <a:cubicBezTo>
                  <a:pt x="3564638" y="3530254"/>
                  <a:pt x="3380508" y="4092944"/>
                  <a:pt x="3065170" y="4559707"/>
                </a:cubicBezTo>
                <a:lnTo>
                  <a:pt x="3057720" y="4569668"/>
                </a:lnTo>
                <a:lnTo>
                  <a:pt x="0" y="4569668"/>
                </a:lnTo>
                <a:lnTo>
                  <a:pt x="0" y="72448"/>
                </a:lnTo>
                <a:lnTo>
                  <a:pt x="50679" y="59417"/>
                </a:lnTo>
                <a:cubicBezTo>
                  <a:pt x="241061" y="20459"/>
                  <a:pt x="438181" y="0"/>
                  <a:pt x="640080"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3" name="Freeform: Shape 62">
            <a:extLst>
              <a:ext uri="{FF2B5EF4-FFF2-40B4-BE49-F238E27FC236}">
                <a16:creationId xmlns:a16="http://schemas.microsoft.com/office/drawing/2014/main" id="{5665E03E-3504-4366-BFC7-0CDEDC6370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49701" y="2547568"/>
            <a:ext cx="1591056" cy="1591056"/>
          </a:xfrm>
          <a:custGeom>
            <a:avLst/>
            <a:gdLst>
              <a:gd name="connsiteX0" fmla="*/ 795528 w 1591056"/>
              <a:gd name="connsiteY0" fmla="*/ 0 h 1591056"/>
              <a:gd name="connsiteX1" fmla="*/ 1591056 w 1591056"/>
              <a:gd name="connsiteY1" fmla="*/ 795528 h 1591056"/>
              <a:gd name="connsiteX2" fmla="*/ 795528 w 1591056"/>
              <a:gd name="connsiteY2" fmla="*/ 1591056 h 1591056"/>
              <a:gd name="connsiteX3" fmla="*/ 0 w 1591056"/>
              <a:gd name="connsiteY3" fmla="*/ 795528 h 1591056"/>
              <a:gd name="connsiteX4" fmla="*/ 795528 w 1591056"/>
              <a:gd name="connsiteY4" fmla="*/ 0 h 159105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1056" h="1591056">
                <a:moveTo>
                  <a:pt x="795528" y="0"/>
                </a:moveTo>
                <a:cubicBezTo>
                  <a:pt x="1234886" y="0"/>
                  <a:pt x="1591056" y="356170"/>
                  <a:pt x="1591056" y="795528"/>
                </a:cubicBezTo>
                <a:cubicBezTo>
                  <a:pt x="1591056" y="1234886"/>
                  <a:pt x="1234886" y="1591056"/>
                  <a:pt x="795528" y="1591056"/>
                </a:cubicBezTo>
                <a:cubicBezTo>
                  <a:pt x="356170" y="1591056"/>
                  <a:pt x="0" y="1234886"/>
                  <a:pt x="0" y="795528"/>
                </a:cubicBezTo>
                <a:cubicBezTo>
                  <a:pt x="0" y="356170"/>
                  <a:pt x="356170" y="0"/>
                  <a:pt x="795528"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5" name="Oval 64">
            <a:extLst>
              <a:ext uri="{FF2B5EF4-FFF2-40B4-BE49-F238E27FC236}">
                <a16:creationId xmlns:a16="http://schemas.microsoft.com/office/drawing/2014/main" id="{78418A25-6EAC-4140-BFE6-284E1925B5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29207" y="303879"/>
            <a:ext cx="3182112" cy="3182112"/>
          </a:xfrm>
          <a:prstGeom prst="ellipse">
            <a:avLst/>
          </a:pr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7" name="Freeform: Shape 66">
            <a:extLst>
              <a:ext uri="{FF2B5EF4-FFF2-40B4-BE49-F238E27FC236}">
                <a16:creationId xmlns:a16="http://schemas.microsoft.com/office/drawing/2014/main" id="{A9A95DA0-8F7C-4AB7-B890-22075705D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93799" y="468471"/>
            <a:ext cx="2852928" cy="2852928"/>
          </a:xfrm>
          <a:custGeom>
            <a:avLst/>
            <a:gdLst>
              <a:gd name="connsiteX0" fmla="*/ 1426464 w 2852928"/>
              <a:gd name="connsiteY0" fmla="*/ 0 h 2852928"/>
              <a:gd name="connsiteX1" fmla="*/ 2852928 w 2852928"/>
              <a:gd name="connsiteY1" fmla="*/ 1426464 h 2852928"/>
              <a:gd name="connsiteX2" fmla="*/ 1426464 w 2852928"/>
              <a:gd name="connsiteY2" fmla="*/ 2852928 h 2852928"/>
              <a:gd name="connsiteX3" fmla="*/ 0 w 2852928"/>
              <a:gd name="connsiteY3" fmla="*/ 1426464 h 2852928"/>
              <a:gd name="connsiteX4" fmla="*/ 1426464 w 2852928"/>
              <a:gd name="connsiteY4" fmla="*/ 0 h 2852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2928" h="2852928">
                <a:moveTo>
                  <a:pt x="1426464" y="0"/>
                </a:moveTo>
                <a:cubicBezTo>
                  <a:pt x="2214278" y="0"/>
                  <a:pt x="2852928" y="638650"/>
                  <a:pt x="2852928" y="1426464"/>
                </a:cubicBezTo>
                <a:cubicBezTo>
                  <a:pt x="2852928" y="2214278"/>
                  <a:pt x="2214278" y="2852928"/>
                  <a:pt x="1426464" y="2852928"/>
                </a:cubicBezTo>
                <a:cubicBezTo>
                  <a:pt x="638650" y="2852928"/>
                  <a:pt x="0" y="2214278"/>
                  <a:pt x="0" y="1426464"/>
                </a:cubicBezTo>
                <a:cubicBezTo>
                  <a:pt x="0" y="638650"/>
                  <a:pt x="638650" y="0"/>
                  <a:pt x="1426464"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Рисунок 4">
            <a:extLst>
              <a:ext uri="{FF2B5EF4-FFF2-40B4-BE49-F238E27FC236}">
                <a16:creationId xmlns:a16="http://schemas.microsoft.com/office/drawing/2014/main" id="{45EC07CC-C718-4DC3-B317-6E9AEF3D6A20}"/>
              </a:ext>
            </a:extLst>
          </p:cNvPr>
          <p:cNvPicPr>
            <a:picLocks noChangeAspect="1"/>
          </p:cNvPicPr>
          <p:nvPr/>
        </p:nvPicPr>
        <p:blipFill rotWithShape="1">
          <a:blip r:embed="rId3"/>
          <a:srcRect t="25633" r="-3" b="3683"/>
          <a:stretch/>
        </p:blipFill>
        <p:spPr>
          <a:xfrm>
            <a:off x="6130915" y="1424086"/>
            <a:ext cx="1778697" cy="941698"/>
          </a:xfrm>
          <a:prstGeom prst="rect">
            <a:avLst/>
          </a:prstGeom>
        </p:spPr>
      </p:pic>
      <p:sp>
        <p:nvSpPr>
          <p:cNvPr id="69" name="Freeform: Shape 68">
            <a:extLst>
              <a:ext uri="{FF2B5EF4-FFF2-40B4-BE49-F238E27FC236}">
                <a16:creationId xmlns:a16="http://schemas.microsoft.com/office/drawing/2014/main" id="{6B9D64DB-4D5C-4A91-B45F-F301E3174F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52568" y="-4332"/>
            <a:ext cx="3439432" cy="3550083"/>
          </a:xfrm>
          <a:custGeom>
            <a:avLst/>
            <a:gdLst>
              <a:gd name="connsiteX0" fmla="*/ 115336 w 3439432"/>
              <a:gd name="connsiteY0" fmla="*/ 0 h 3550083"/>
              <a:gd name="connsiteX1" fmla="*/ 3439432 w 3439432"/>
              <a:gd name="connsiteY1" fmla="*/ 0 h 3550083"/>
              <a:gd name="connsiteX2" fmla="*/ 3439432 w 3439432"/>
              <a:gd name="connsiteY2" fmla="*/ 3462762 h 3550083"/>
              <a:gd name="connsiteX3" fmla="*/ 3318024 w 3439432"/>
              <a:gd name="connsiteY3" fmla="*/ 3493980 h 3550083"/>
              <a:gd name="connsiteX4" fmla="*/ 2761488 w 3439432"/>
              <a:gd name="connsiteY4" fmla="*/ 3550083 h 3550083"/>
              <a:gd name="connsiteX5" fmla="*/ 0 w 3439432"/>
              <a:gd name="connsiteY5" fmla="*/ 788595 h 3550083"/>
              <a:gd name="connsiteX6" fmla="*/ 70713 w 3439432"/>
              <a:gd name="connsiteY6" fmla="*/ 164949 h 35500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439432" h="3550083">
                <a:moveTo>
                  <a:pt x="115336" y="0"/>
                </a:moveTo>
                <a:lnTo>
                  <a:pt x="3439432" y="0"/>
                </a:lnTo>
                <a:lnTo>
                  <a:pt x="3439432" y="3462762"/>
                </a:lnTo>
                <a:lnTo>
                  <a:pt x="3318024" y="3493980"/>
                </a:lnTo>
                <a:cubicBezTo>
                  <a:pt x="3138258" y="3530765"/>
                  <a:pt x="2952129" y="3550083"/>
                  <a:pt x="2761488" y="3550083"/>
                </a:cubicBezTo>
                <a:cubicBezTo>
                  <a:pt x="1236360" y="3550083"/>
                  <a:pt x="0" y="2313723"/>
                  <a:pt x="0" y="788595"/>
                </a:cubicBezTo>
                <a:cubicBezTo>
                  <a:pt x="0" y="574124"/>
                  <a:pt x="24450" y="365364"/>
                  <a:pt x="70713" y="164949"/>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71" name="Freeform: Shape 70">
            <a:extLst>
              <a:ext uri="{FF2B5EF4-FFF2-40B4-BE49-F238E27FC236}">
                <a16:creationId xmlns:a16="http://schemas.microsoft.com/office/drawing/2014/main" id="{E2193FF3-0731-4CB1-A0ED-1F3321A42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8761" y="-4331"/>
            <a:ext cx="3273238" cy="3383891"/>
          </a:xfrm>
          <a:custGeom>
            <a:avLst/>
            <a:gdLst>
              <a:gd name="connsiteX0" fmla="*/ 122841 w 3273238"/>
              <a:gd name="connsiteY0" fmla="*/ 0 h 3383891"/>
              <a:gd name="connsiteX1" fmla="*/ 3273238 w 3273238"/>
              <a:gd name="connsiteY1" fmla="*/ 0 h 3383891"/>
              <a:gd name="connsiteX2" fmla="*/ 3273238 w 3273238"/>
              <a:gd name="connsiteY2" fmla="*/ 3291335 h 3383891"/>
              <a:gd name="connsiteX3" fmla="*/ 3118338 w 3273238"/>
              <a:gd name="connsiteY3" fmla="*/ 3331164 h 3383891"/>
              <a:gd name="connsiteX4" fmla="*/ 2595295 w 3273238"/>
              <a:gd name="connsiteY4" fmla="*/ 3383891 h 3383891"/>
              <a:gd name="connsiteX5" fmla="*/ 0 w 3273238"/>
              <a:gd name="connsiteY5" fmla="*/ 788596 h 3383891"/>
              <a:gd name="connsiteX6" fmla="*/ 116679 w 3273238"/>
              <a:gd name="connsiteY6" fmla="*/ 16835 h 338389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273238" h="3383891">
                <a:moveTo>
                  <a:pt x="122841" y="0"/>
                </a:moveTo>
                <a:lnTo>
                  <a:pt x="3273238" y="0"/>
                </a:lnTo>
                <a:lnTo>
                  <a:pt x="3273238" y="3291335"/>
                </a:lnTo>
                <a:lnTo>
                  <a:pt x="3118338" y="3331164"/>
                </a:lnTo>
                <a:cubicBezTo>
                  <a:pt x="2949390" y="3365736"/>
                  <a:pt x="2774463" y="3383891"/>
                  <a:pt x="2595295" y="3383891"/>
                </a:cubicBezTo>
                <a:cubicBezTo>
                  <a:pt x="1161953" y="3383891"/>
                  <a:pt x="0" y="2221938"/>
                  <a:pt x="0" y="788596"/>
                </a:cubicBezTo>
                <a:cubicBezTo>
                  <a:pt x="0" y="519845"/>
                  <a:pt x="40850" y="260634"/>
                  <a:pt x="116679" y="16835"/>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9" name="Рисунок 9">
            <a:extLst>
              <a:ext uri="{FF2B5EF4-FFF2-40B4-BE49-F238E27FC236}">
                <a16:creationId xmlns:a16="http://schemas.microsoft.com/office/drawing/2014/main" id="{EA53B31B-F345-461C-9B8F-410524721D2E}"/>
              </a:ext>
            </a:extLst>
          </p:cNvPr>
          <p:cNvPicPr>
            <a:picLocks noChangeAspect="1"/>
          </p:cNvPicPr>
          <p:nvPr/>
        </p:nvPicPr>
        <p:blipFill rotWithShape="1">
          <a:blip r:embed="rId4"/>
          <a:srcRect l="9497" r="21389" b="-2"/>
          <a:stretch/>
        </p:blipFill>
        <p:spPr>
          <a:xfrm>
            <a:off x="9867806" y="303879"/>
            <a:ext cx="1918360" cy="2079097"/>
          </a:xfrm>
          <a:prstGeom prst="rect">
            <a:avLst/>
          </a:prstGeom>
        </p:spPr>
      </p:pic>
      <p:pic>
        <p:nvPicPr>
          <p:cNvPr id="5" name="Рисунок 5">
            <a:extLst>
              <a:ext uri="{FF2B5EF4-FFF2-40B4-BE49-F238E27FC236}">
                <a16:creationId xmlns:a16="http://schemas.microsoft.com/office/drawing/2014/main" id="{EA61D030-5A68-48E1-9D07-53D48EF404E5}"/>
              </a:ext>
            </a:extLst>
          </p:cNvPr>
          <p:cNvPicPr>
            <a:picLocks noGrp="1" noChangeAspect="1"/>
          </p:cNvPicPr>
          <p:nvPr>
            <p:ph idx="1"/>
          </p:nvPr>
        </p:nvPicPr>
        <p:blipFill rotWithShape="1">
          <a:blip r:embed="rId5"/>
          <a:srcRect t="24929" r="1" b="4315"/>
          <a:stretch/>
        </p:blipFill>
        <p:spPr>
          <a:xfrm>
            <a:off x="342910" y="4223409"/>
            <a:ext cx="2248275" cy="1193104"/>
          </a:xfrm>
          <a:prstGeom prst="rect">
            <a:avLst/>
          </a:prstGeom>
        </p:spPr>
      </p:pic>
      <p:pic>
        <p:nvPicPr>
          <p:cNvPr id="7" name="Рисунок 8">
            <a:extLst>
              <a:ext uri="{FF2B5EF4-FFF2-40B4-BE49-F238E27FC236}">
                <a16:creationId xmlns:a16="http://schemas.microsoft.com/office/drawing/2014/main" id="{96C447BA-6288-4768-A433-421F899FBEFA}"/>
              </a:ext>
            </a:extLst>
          </p:cNvPr>
          <p:cNvPicPr>
            <a:picLocks noChangeAspect="1"/>
          </p:cNvPicPr>
          <p:nvPr/>
        </p:nvPicPr>
        <p:blipFill rotWithShape="1">
          <a:blip r:embed="rId6"/>
          <a:srcRect l="10656" r="20148" b="-2"/>
          <a:stretch/>
        </p:blipFill>
        <p:spPr>
          <a:xfrm>
            <a:off x="4114253" y="2876562"/>
            <a:ext cx="861953" cy="933068"/>
          </a:xfrm>
          <a:prstGeom prst="rect">
            <a:avLst/>
          </a:prstGeom>
        </p:spPr>
      </p:pic>
      <p:sp>
        <p:nvSpPr>
          <p:cNvPr id="73" name="Freeform: Shape 72">
            <a:extLst>
              <a:ext uri="{FF2B5EF4-FFF2-40B4-BE49-F238E27FC236}">
                <a16:creationId xmlns:a16="http://schemas.microsoft.com/office/drawing/2014/main" id="{CB14CE1B-4BC5-4EF2-BE3D-05E4F580B3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99331" y="3907418"/>
            <a:ext cx="2992669" cy="2950582"/>
          </a:xfrm>
          <a:custGeom>
            <a:avLst/>
            <a:gdLst>
              <a:gd name="connsiteX0" fmla="*/ 2052140 w 2992669"/>
              <a:gd name="connsiteY0" fmla="*/ 0 h 2950582"/>
              <a:gd name="connsiteX1" fmla="*/ 2850926 w 2992669"/>
              <a:gd name="connsiteY1" fmla="*/ 161267 h 2950582"/>
              <a:gd name="connsiteX2" fmla="*/ 2992669 w 2992669"/>
              <a:gd name="connsiteY2" fmla="*/ 229549 h 2950582"/>
              <a:gd name="connsiteX3" fmla="*/ 2992669 w 2992669"/>
              <a:gd name="connsiteY3" fmla="*/ 2950582 h 2950582"/>
              <a:gd name="connsiteX4" fmla="*/ 209274 w 2992669"/>
              <a:gd name="connsiteY4" fmla="*/ 2950582 h 2950582"/>
              <a:gd name="connsiteX5" fmla="*/ 161267 w 2992669"/>
              <a:gd name="connsiteY5" fmla="*/ 2850926 h 2950582"/>
              <a:gd name="connsiteX6" fmla="*/ 0 w 2992669"/>
              <a:gd name="connsiteY6" fmla="*/ 2052140 h 2950582"/>
              <a:gd name="connsiteX7" fmla="*/ 2052140 w 2992669"/>
              <a:gd name="connsiteY7" fmla="*/ 0 h 29505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992669" h="2950582">
                <a:moveTo>
                  <a:pt x="2052140" y="0"/>
                </a:moveTo>
                <a:cubicBezTo>
                  <a:pt x="2335482" y="0"/>
                  <a:pt x="2605411" y="57424"/>
                  <a:pt x="2850926" y="161267"/>
                </a:cubicBezTo>
                <a:lnTo>
                  <a:pt x="2992669" y="229549"/>
                </a:lnTo>
                <a:lnTo>
                  <a:pt x="2992669" y="2950582"/>
                </a:lnTo>
                <a:lnTo>
                  <a:pt x="209274" y="2950582"/>
                </a:lnTo>
                <a:lnTo>
                  <a:pt x="161267" y="2850926"/>
                </a:lnTo>
                <a:cubicBezTo>
                  <a:pt x="57423" y="2605411"/>
                  <a:pt x="0" y="2335482"/>
                  <a:pt x="0" y="2052140"/>
                </a:cubicBezTo>
                <a:cubicBezTo>
                  <a:pt x="0" y="918774"/>
                  <a:pt x="918774" y="0"/>
                  <a:pt x="2052140" y="0"/>
                </a:cubicBez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A1CCC4E2-0E38-41AA-A1C5-DBB034387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63238" y="4071322"/>
            <a:ext cx="2828765" cy="2786678"/>
          </a:xfrm>
          <a:custGeom>
            <a:avLst/>
            <a:gdLst>
              <a:gd name="connsiteX0" fmla="*/ 1888236 w 2828765"/>
              <a:gd name="connsiteY0" fmla="*/ 0 h 2786678"/>
              <a:gd name="connsiteX1" fmla="*/ 2788281 w 2828765"/>
              <a:gd name="connsiteY1" fmla="*/ 227900 h 2786678"/>
              <a:gd name="connsiteX2" fmla="*/ 2828765 w 2828765"/>
              <a:gd name="connsiteY2" fmla="*/ 252495 h 2786678"/>
              <a:gd name="connsiteX3" fmla="*/ 2828765 w 2828765"/>
              <a:gd name="connsiteY3" fmla="*/ 2786678 h 2786678"/>
              <a:gd name="connsiteX4" fmla="*/ 227128 w 2828765"/>
              <a:gd name="connsiteY4" fmla="*/ 2786678 h 2786678"/>
              <a:gd name="connsiteX5" fmla="*/ 148387 w 2828765"/>
              <a:gd name="connsiteY5" fmla="*/ 2623223 h 2786678"/>
              <a:gd name="connsiteX6" fmla="*/ 0 w 2828765"/>
              <a:gd name="connsiteY6" fmla="*/ 1888236 h 2786678"/>
              <a:gd name="connsiteX7" fmla="*/ 1888236 w 2828765"/>
              <a:gd name="connsiteY7" fmla="*/ 0 h 27866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28765" h="2786678">
                <a:moveTo>
                  <a:pt x="1888236" y="0"/>
                </a:moveTo>
                <a:cubicBezTo>
                  <a:pt x="2214125" y="0"/>
                  <a:pt x="2520731" y="82558"/>
                  <a:pt x="2788281" y="227900"/>
                </a:cubicBezTo>
                <a:lnTo>
                  <a:pt x="2828765" y="252495"/>
                </a:lnTo>
                <a:lnTo>
                  <a:pt x="2828765" y="2786678"/>
                </a:lnTo>
                <a:lnTo>
                  <a:pt x="227128" y="2786678"/>
                </a:lnTo>
                <a:lnTo>
                  <a:pt x="148387" y="2623223"/>
                </a:lnTo>
                <a:cubicBezTo>
                  <a:pt x="52837" y="2397318"/>
                  <a:pt x="0" y="2148947"/>
                  <a:pt x="0" y="1888236"/>
                </a:cubicBezTo>
                <a:cubicBezTo>
                  <a:pt x="0" y="845392"/>
                  <a:pt x="845392" y="0"/>
                  <a:pt x="1888236" y="0"/>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6" name="Рисунок 6">
            <a:extLst>
              <a:ext uri="{FF2B5EF4-FFF2-40B4-BE49-F238E27FC236}">
                <a16:creationId xmlns:a16="http://schemas.microsoft.com/office/drawing/2014/main" id="{14B26C50-7E1D-4E26-B1EA-C17823DE37D4}"/>
              </a:ext>
            </a:extLst>
          </p:cNvPr>
          <p:cNvPicPr>
            <a:picLocks noChangeAspect="1"/>
          </p:cNvPicPr>
          <p:nvPr/>
        </p:nvPicPr>
        <p:blipFill rotWithShape="1">
          <a:blip r:embed="rId7"/>
          <a:srcRect t="23162" r="3" b="6106"/>
          <a:stretch/>
        </p:blipFill>
        <p:spPr>
          <a:xfrm>
            <a:off x="9903013" y="5175352"/>
            <a:ext cx="2052346" cy="1087380"/>
          </a:xfrm>
          <a:prstGeom prst="rect">
            <a:avLst/>
          </a:prstGeom>
        </p:spPr>
      </p:pic>
    </p:spTree>
    <p:extLst>
      <p:ext uri="{BB962C8B-B14F-4D97-AF65-F5344CB8AC3E}">
        <p14:creationId xmlns:p14="http://schemas.microsoft.com/office/powerpoint/2010/main" val="1103300443"/>
      </p:ext>
    </p:extLst>
  </p:cSld>
  <p:clrMapOvr>
    <a:overrideClrMapping bg1="dk1" tx1="lt1" bg2="dk2" tx2="lt2" accent1="accent1" accent2="accent2" accent3="accent3" accent4="accent4" accent5="accent5" accent6="accent6" hlink="hlink" folHlink="folHlink"/>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24170373-37AA-4E79-B67E-C5B8D4C8FC8C}"/>
              </a:ext>
            </a:extLst>
          </p:cNvPr>
          <p:cNvSpPr>
            <a:spLocks noGrp="1"/>
          </p:cNvSpPr>
          <p:nvPr>
            <p:ph type="title"/>
          </p:nvPr>
        </p:nvSpPr>
        <p:spPr>
          <a:xfrm>
            <a:off x="409208" y="303853"/>
            <a:ext cx="11551919" cy="1369101"/>
          </a:xfrm>
        </p:spPr>
        <p:txBody>
          <a:bodyPr anchor="b">
            <a:normAutofit fontScale="90000"/>
          </a:bodyPr>
          <a:lstStyle/>
          <a:p>
            <a:r>
              <a:rPr lang="uk-UA" sz="3200" b="1" dirty="0">
                <a:ea typeface="+mj-lt"/>
                <a:cs typeface="+mj-lt"/>
              </a:rPr>
              <a:t>Авторське право може бути передано (майнові права) самим автором іншим особам. Автор чи інша особа, що має авторські майнові права, може видати сторонній особі ліцензію на використання твору.</a:t>
            </a:r>
            <a:r>
              <a:rPr lang="uk-UA" sz="5400" b="1" dirty="0">
                <a:ea typeface="+mj-lt"/>
                <a:cs typeface="+mj-lt"/>
              </a:rPr>
              <a:t> </a:t>
            </a:r>
            <a:endParaRPr lang="uk-UA" b="1"/>
          </a:p>
        </p:txBody>
      </p:sp>
      <p:sp>
        <p:nvSpPr>
          <p:cNvPr id="1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ontent Placeholder 7">
            <a:extLst>
              <a:ext uri="{FF2B5EF4-FFF2-40B4-BE49-F238E27FC236}">
                <a16:creationId xmlns:a16="http://schemas.microsoft.com/office/drawing/2014/main" id="{4B644970-90E0-414E-9091-F3705F54C737}"/>
              </a:ext>
            </a:extLst>
          </p:cNvPr>
          <p:cNvSpPr>
            <a:spLocks noGrp="1"/>
          </p:cNvSpPr>
          <p:nvPr>
            <p:ph idx="1"/>
          </p:nvPr>
        </p:nvSpPr>
        <p:spPr>
          <a:xfrm>
            <a:off x="572493" y="2093087"/>
            <a:ext cx="6713552" cy="4837629"/>
          </a:xfrm>
        </p:spPr>
        <p:txBody>
          <a:bodyPr anchor="t">
            <a:normAutofit/>
          </a:bodyPr>
          <a:lstStyle/>
          <a:p>
            <a:pPr marL="0" indent="0">
              <a:buNone/>
            </a:pPr>
            <a:r>
              <a:rPr lang="en-US" sz="3200" dirty="0" err="1">
                <a:ea typeface="+mn-lt"/>
                <a:cs typeface="+mn-lt"/>
              </a:rPr>
              <a:t>Авторське</a:t>
            </a:r>
            <a:r>
              <a:rPr lang="en-US" sz="3200" dirty="0">
                <a:ea typeface="+mn-lt"/>
                <a:cs typeface="+mn-lt"/>
              </a:rPr>
              <a:t> </a:t>
            </a:r>
            <a:r>
              <a:rPr lang="en-US" sz="3200" dirty="0" err="1">
                <a:ea typeface="+mn-lt"/>
                <a:cs typeface="+mn-lt"/>
              </a:rPr>
              <a:t>право</a:t>
            </a:r>
            <a:r>
              <a:rPr lang="en-US" sz="3200" dirty="0">
                <a:ea typeface="+mn-lt"/>
                <a:cs typeface="+mn-lt"/>
              </a:rPr>
              <a:t> </a:t>
            </a:r>
            <a:r>
              <a:rPr lang="en-US" sz="3200" dirty="0" err="1">
                <a:ea typeface="+mn-lt"/>
                <a:cs typeface="+mn-lt"/>
              </a:rPr>
              <a:t>може</a:t>
            </a:r>
            <a:r>
              <a:rPr lang="en-US" sz="3200" dirty="0">
                <a:ea typeface="+mn-lt"/>
                <a:cs typeface="+mn-lt"/>
              </a:rPr>
              <a:t> </a:t>
            </a:r>
            <a:r>
              <a:rPr lang="en-US" sz="3200" dirty="0" err="1">
                <a:ea typeface="+mn-lt"/>
                <a:cs typeface="+mn-lt"/>
              </a:rPr>
              <a:t>бути</a:t>
            </a:r>
            <a:r>
              <a:rPr lang="en-US" sz="3200" dirty="0">
                <a:ea typeface="+mn-lt"/>
                <a:cs typeface="+mn-lt"/>
              </a:rPr>
              <a:t> </a:t>
            </a:r>
            <a:r>
              <a:rPr lang="en-US" sz="3200" dirty="0" err="1">
                <a:ea typeface="+mn-lt"/>
                <a:cs typeface="+mn-lt"/>
              </a:rPr>
              <a:t>передано</a:t>
            </a:r>
            <a:r>
              <a:rPr lang="en-US" sz="3200" dirty="0">
                <a:ea typeface="+mn-lt"/>
                <a:cs typeface="+mn-lt"/>
              </a:rPr>
              <a:t> (</a:t>
            </a:r>
            <a:r>
              <a:rPr lang="en-US" sz="3200" dirty="0" err="1">
                <a:ea typeface="+mn-lt"/>
                <a:cs typeface="+mn-lt"/>
              </a:rPr>
              <a:t>майнові</a:t>
            </a:r>
            <a:r>
              <a:rPr lang="en-US" sz="3200" dirty="0">
                <a:ea typeface="+mn-lt"/>
                <a:cs typeface="+mn-lt"/>
              </a:rPr>
              <a:t> </a:t>
            </a:r>
            <a:r>
              <a:rPr lang="en-US" sz="3200" dirty="0" err="1">
                <a:ea typeface="+mn-lt"/>
                <a:cs typeface="+mn-lt"/>
              </a:rPr>
              <a:t>права</a:t>
            </a:r>
            <a:r>
              <a:rPr lang="en-US" sz="3200" dirty="0">
                <a:ea typeface="+mn-lt"/>
                <a:cs typeface="+mn-lt"/>
              </a:rPr>
              <a:t>) </a:t>
            </a:r>
            <a:r>
              <a:rPr lang="en-US" sz="3200" dirty="0" err="1">
                <a:ea typeface="+mn-lt"/>
                <a:cs typeface="+mn-lt"/>
              </a:rPr>
              <a:t>самим</a:t>
            </a:r>
            <a:r>
              <a:rPr lang="en-US" sz="3200" dirty="0">
                <a:ea typeface="+mn-lt"/>
                <a:cs typeface="+mn-lt"/>
              </a:rPr>
              <a:t> </a:t>
            </a:r>
            <a:r>
              <a:rPr lang="en-US" sz="3200" dirty="0" err="1">
                <a:ea typeface="+mn-lt"/>
                <a:cs typeface="+mn-lt"/>
              </a:rPr>
              <a:t>автором</a:t>
            </a:r>
            <a:r>
              <a:rPr lang="en-US" sz="3200" dirty="0">
                <a:ea typeface="+mn-lt"/>
                <a:cs typeface="+mn-lt"/>
              </a:rPr>
              <a:t> </a:t>
            </a:r>
            <a:r>
              <a:rPr lang="en-US" sz="3200" dirty="0" err="1">
                <a:ea typeface="+mn-lt"/>
                <a:cs typeface="+mn-lt"/>
              </a:rPr>
              <a:t>іншим</a:t>
            </a:r>
            <a:r>
              <a:rPr lang="en-US" sz="3200" dirty="0">
                <a:ea typeface="+mn-lt"/>
                <a:cs typeface="+mn-lt"/>
              </a:rPr>
              <a:t> </a:t>
            </a:r>
            <a:r>
              <a:rPr lang="en-US" sz="3200" dirty="0" err="1">
                <a:ea typeface="+mn-lt"/>
                <a:cs typeface="+mn-lt"/>
              </a:rPr>
              <a:t>особам</a:t>
            </a:r>
            <a:r>
              <a:rPr lang="en-US" sz="3200" dirty="0">
                <a:ea typeface="+mn-lt"/>
                <a:cs typeface="+mn-lt"/>
              </a:rPr>
              <a:t>. </a:t>
            </a:r>
            <a:r>
              <a:rPr lang="en-US" sz="3200" dirty="0" err="1">
                <a:ea typeface="+mn-lt"/>
                <a:cs typeface="+mn-lt"/>
              </a:rPr>
              <a:t>Автор</a:t>
            </a:r>
            <a:r>
              <a:rPr lang="en-US" sz="3200" dirty="0">
                <a:ea typeface="+mn-lt"/>
                <a:cs typeface="+mn-lt"/>
              </a:rPr>
              <a:t> </a:t>
            </a:r>
            <a:r>
              <a:rPr lang="en-US" sz="3200" dirty="0" err="1">
                <a:ea typeface="+mn-lt"/>
                <a:cs typeface="+mn-lt"/>
              </a:rPr>
              <a:t>чи</a:t>
            </a:r>
            <a:r>
              <a:rPr lang="en-US" sz="3200" dirty="0">
                <a:ea typeface="+mn-lt"/>
                <a:cs typeface="+mn-lt"/>
              </a:rPr>
              <a:t> </a:t>
            </a:r>
            <a:r>
              <a:rPr lang="en-US" sz="3200" dirty="0" err="1">
                <a:ea typeface="+mn-lt"/>
                <a:cs typeface="+mn-lt"/>
              </a:rPr>
              <a:t>інша</a:t>
            </a:r>
            <a:r>
              <a:rPr lang="en-US" sz="3200" dirty="0">
                <a:ea typeface="+mn-lt"/>
                <a:cs typeface="+mn-lt"/>
              </a:rPr>
              <a:t> </a:t>
            </a:r>
            <a:r>
              <a:rPr lang="en-US" sz="3200" dirty="0" err="1">
                <a:ea typeface="+mn-lt"/>
                <a:cs typeface="+mn-lt"/>
              </a:rPr>
              <a:t>особа</a:t>
            </a:r>
            <a:r>
              <a:rPr lang="en-US" sz="3200" dirty="0">
                <a:ea typeface="+mn-lt"/>
                <a:cs typeface="+mn-lt"/>
              </a:rPr>
              <a:t>, </a:t>
            </a:r>
            <a:r>
              <a:rPr lang="en-US" sz="3200" dirty="0" err="1">
                <a:ea typeface="+mn-lt"/>
                <a:cs typeface="+mn-lt"/>
              </a:rPr>
              <a:t>що</a:t>
            </a:r>
            <a:r>
              <a:rPr lang="en-US" sz="3200" dirty="0">
                <a:ea typeface="+mn-lt"/>
                <a:cs typeface="+mn-lt"/>
              </a:rPr>
              <a:t> </a:t>
            </a:r>
            <a:r>
              <a:rPr lang="en-US" sz="3200" dirty="0" err="1">
                <a:ea typeface="+mn-lt"/>
                <a:cs typeface="+mn-lt"/>
              </a:rPr>
              <a:t>має</a:t>
            </a:r>
            <a:r>
              <a:rPr lang="en-US" sz="3200" dirty="0">
                <a:ea typeface="+mn-lt"/>
                <a:cs typeface="+mn-lt"/>
              </a:rPr>
              <a:t> </a:t>
            </a:r>
            <a:r>
              <a:rPr lang="en-US" sz="3200" dirty="0" err="1">
                <a:ea typeface="+mn-lt"/>
                <a:cs typeface="+mn-lt"/>
              </a:rPr>
              <a:t>авторські</a:t>
            </a:r>
            <a:r>
              <a:rPr lang="en-US" sz="3200" dirty="0">
                <a:ea typeface="+mn-lt"/>
                <a:cs typeface="+mn-lt"/>
              </a:rPr>
              <a:t> </a:t>
            </a:r>
            <a:r>
              <a:rPr lang="en-US" sz="3200" dirty="0" err="1">
                <a:ea typeface="+mn-lt"/>
                <a:cs typeface="+mn-lt"/>
              </a:rPr>
              <a:t>майнові</a:t>
            </a:r>
            <a:r>
              <a:rPr lang="en-US" sz="3200" dirty="0">
                <a:ea typeface="+mn-lt"/>
                <a:cs typeface="+mn-lt"/>
              </a:rPr>
              <a:t> </a:t>
            </a:r>
            <a:r>
              <a:rPr lang="en-US" sz="3200" dirty="0" err="1">
                <a:ea typeface="+mn-lt"/>
                <a:cs typeface="+mn-lt"/>
              </a:rPr>
              <a:t>права</a:t>
            </a:r>
            <a:r>
              <a:rPr lang="en-US" sz="3200" dirty="0">
                <a:ea typeface="+mn-lt"/>
                <a:cs typeface="+mn-lt"/>
              </a:rPr>
              <a:t>, </a:t>
            </a:r>
            <a:r>
              <a:rPr lang="en-US" sz="3200" dirty="0" err="1">
                <a:ea typeface="+mn-lt"/>
                <a:cs typeface="+mn-lt"/>
              </a:rPr>
              <a:t>може</a:t>
            </a:r>
            <a:r>
              <a:rPr lang="en-US" sz="3200" dirty="0">
                <a:ea typeface="+mn-lt"/>
                <a:cs typeface="+mn-lt"/>
              </a:rPr>
              <a:t> </a:t>
            </a:r>
            <a:r>
              <a:rPr lang="en-US" sz="3200" dirty="0" err="1">
                <a:ea typeface="+mn-lt"/>
                <a:cs typeface="+mn-lt"/>
              </a:rPr>
              <a:t>видати</a:t>
            </a:r>
            <a:r>
              <a:rPr lang="en-US" sz="3200" dirty="0">
                <a:ea typeface="+mn-lt"/>
                <a:cs typeface="+mn-lt"/>
              </a:rPr>
              <a:t> </a:t>
            </a:r>
            <a:r>
              <a:rPr lang="en-US" sz="3200" dirty="0" err="1">
                <a:ea typeface="+mn-lt"/>
                <a:cs typeface="+mn-lt"/>
              </a:rPr>
              <a:t>сторонній</a:t>
            </a:r>
            <a:r>
              <a:rPr lang="en-US" sz="3200" dirty="0">
                <a:ea typeface="+mn-lt"/>
                <a:cs typeface="+mn-lt"/>
              </a:rPr>
              <a:t> </a:t>
            </a:r>
            <a:r>
              <a:rPr lang="en-US" sz="3200" dirty="0" err="1">
                <a:ea typeface="+mn-lt"/>
                <a:cs typeface="+mn-lt"/>
              </a:rPr>
              <a:t>особі</a:t>
            </a:r>
            <a:r>
              <a:rPr lang="en-US" sz="3200" dirty="0">
                <a:ea typeface="+mn-lt"/>
                <a:cs typeface="+mn-lt"/>
              </a:rPr>
              <a:t> </a:t>
            </a:r>
            <a:r>
              <a:rPr lang="en-US" sz="3200" dirty="0" err="1">
                <a:ea typeface="+mn-lt"/>
                <a:cs typeface="+mn-lt"/>
              </a:rPr>
              <a:t>ліцензію</a:t>
            </a:r>
            <a:r>
              <a:rPr lang="en-US" sz="3200" dirty="0">
                <a:ea typeface="+mn-lt"/>
                <a:cs typeface="+mn-lt"/>
              </a:rPr>
              <a:t> </a:t>
            </a:r>
            <a:r>
              <a:rPr lang="en-US" sz="3200" dirty="0" err="1">
                <a:ea typeface="+mn-lt"/>
                <a:cs typeface="+mn-lt"/>
              </a:rPr>
              <a:t>на</a:t>
            </a:r>
            <a:r>
              <a:rPr lang="en-US" sz="3200" dirty="0">
                <a:ea typeface="+mn-lt"/>
                <a:cs typeface="+mn-lt"/>
              </a:rPr>
              <a:t> </a:t>
            </a:r>
            <a:r>
              <a:rPr lang="en-US" sz="3200" dirty="0" err="1">
                <a:ea typeface="+mn-lt"/>
                <a:cs typeface="+mn-lt"/>
              </a:rPr>
              <a:t>використання</a:t>
            </a:r>
            <a:r>
              <a:rPr lang="en-US" sz="3200" dirty="0">
                <a:ea typeface="+mn-lt"/>
                <a:cs typeface="+mn-lt"/>
              </a:rPr>
              <a:t> </a:t>
            </a:r>
            <a:r>
              <a:rPr lang="en-US" sz="3200" dirty="0" err="1">
                <a:ea typeface="+mn-lt"/>
                <a:cs typeface="+mn-lt"/>
              </a:rPr>
              <a:t>твору</a:t>
            </a:r>
            <a:r>
              <a:rPr lang="en-US" sz="3200" dirty="0">
                <a:ea typeface="+mn-lt"/>
                <a:cs typeface="+mn-lt"/>
              </a:rPr>
              <a:t>. </a:t>
            </a:r>
            <a:endParaRPr lang="uk-UA" sz="3200">
              <a:ea typeface="+mn-lt"/>
              <a:cs typeface="+mn-lt"/>
            </a:endParaRPr>
          </a:p>
        </p:txBody>
      </p:sp>
      <p:pic>
        <p:nvPicPr>
          <p:cNvPr id="4" name="Рисунок 4" descr="Зображення, що містить особа&#10;&#10;Опис створено автоматично">
            <a:extLst>
              <a:ext uri="{FF2B5EF4-FFF2-40B4-BE49-F238E27FC236}">
                <a16:creationId xmlns:a16="http://schemas.microsoft.com/office/drawing/2014/main" id="{B55DC7A5-4D97-4891-B674-7D68FB0667CB}"/>
              </a:ext>
            </a:extLst>
          </p:cNvPr>
          <p:cNvPicPr>
            <a:picLocks noChangeAspect="1"/>
          </p:cNvPicPr>
          <p:nvPr/>
        </p:nvPicPr>
        <p:blipFill rotWithShape="1">
          <a:blip r:embed="rId2"/>
          <a:srcRect l="15679" r="12260"/>
          <a:stretch/>
        </p:blipFill>
        <p:spPr>
          <a:xfrm>
            <a:off x="7675658" y="2093976"/>
            <a:ext cx="3941064" cy="4096512"/>
          </a:xfrm>
          <a:prstGeom prst="rect">
            <a:avLst/>
          </a:prstGeom>
        </p:spPr>
      </p:pic>
      <p:pic>
        <p:nvPicPr>
          <p:cNvPr id="5" name="Рисунок 5" descr="Зображення, що містить картинка&#10;&#10;Опис створено автоматично">
            <a:extLst>
              <a:ext uri="{FF2B5EF4-FFF2-40B4-BE49-F238E27FC236}">
                <a16:creationId xmlns:a16="http://schemas.microsoft.com/office/drawing/2014/main" id="{439E5FE2-3605-4342-8561-6B6DC4FE4240}"/>
              </a:ext>
            </a:extLst>
          </p:cNvPr>
          <p:cNvPicPr>
            <a:picLocks noChangeAspect="1"/>
          </p:cNvPicPr>
          <p:nvPr/>
        </p:nvPicPr>
        <p:blipFill>
          <a:blip r:embed="rId3"/>
          <a:stretch>
            <a:fillRect/>
          </a:stretch>
        </p:blipFill>
        <p:spPr>
          <a:xfrm>
            <a:off x="4264478" y="4987018"/>
            <a:ext cx="2705100" cy="1695450"/>
          </a:xfrm>
          <a:prstGeom prst="rect">
            <a:avLst/>
          </a:prstGeom>
        </p:spPr>
      </p:pic>
    </p:spTree>
    <p:extLst>
      <p:ext uri="{BB962C8B-B14F-4D97-AF65-F5344CB8AC3E}">
        <p14:creationId xmlns:p14="http://schemas.microsoft.com/office/powerpoint/2010/main" val="139198780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17AB3D3-3C9C-4DED-809A-78734805B8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5C081660-D7FC-4E08-82E8-488EA4B1920E}"/>
              </a:ext>
            </a:extLst>
          </p:cNvPr>
          <p:cNvSpPr>
            <a:spLocks noGrp="1"/>
          </p:cNvSpPr>
          <p:nvPr>
            <p:ph type="title"/>
          </p:nvPr>
        </p:nvSpPr>
        <p:spPr>
          <a:xfrm>
            <a:off x="793662" y="386930"/>
            <a:ext cx="10066122" cy="1298448"/>
          </a:xfrm>
        </p:spPr>
        <p:txBody>
          <a:bodyPr anchor="b">
            <a:normAutofit/>
          </a:bodyPr>
          <a:lstStyle/>
          <a:p>
            <a:r>
              <a:rPr lang="uk-UA" sz="2600" b="1">
                <a:ea typeface="+mj-lt"/>
                <a:cs typeface="+mj-lt"/>
              </a:rPr>
              <a:t>Суміжні права</a:t>
            </a:r>
            <a:r>
              <a:rPr lang="uk-UA" sz="2600">
                <a:ea typeface="+mj-lt"/>
                <a:cs typeface="+mj-lt"/>
              </a:rPr>
              <a:t> – це права виконавців на результати своєї творчої діяльності, права виробників фонограм, та організацій мовлення</a:t>
            </a:r>
            <a:endParaRPr lang="uk-UA" sz="2600"/>
          </a:p>
        </p:txBody>
      </p:sp>
      <p:sp>
        <p:nvSpPr>
          <p:cNvPr id="11" name="Rectangle 10">
            <a:extLst>
              <a:ext uri="{FF2B5EF4-FFF2-40B4-BE49-F238E27FC236}">
                <a16:creationId xmlns:a16="http://schemas.microsoft.com/office/drawing/2014/main" id="{3A9A4357-BD1D-4622-A4FE-766E6AB8DE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267991"/>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12B2ED3C-A987-47CC-849E-EB0E1B3ADD70}"/>
              </a:ext>
            </a:extLst>
          </p:cNvPr>
          <p:cNvSpPr>
            <a:spLocks noGrp="1"/>
          </p:cNvSpPr>
          <p:nvPr>
            <p:ph idx="1"/>
          </p:nvPr>
        </p:nvSpPr>
        <p:spPr>
          <a:xfrm>
            <a:off x="336461" y="2599509"/>
            <a:ext cx="6784240" cy="3639450"/>
          </a:xfrm>
        </p:spPr>
        <p:txBody>
          <a:bodyPr vert="horz" lIns="91440" tIns="45720" rIns="91440" bIns="45720" rtlCol="0" anchor="ctr">
            <a:noAutofit/>
          </a:bodyPr>
          <a:lstStyle/>
          <a:p>
            <a:pPr>
              <a:buNone/>
            </a:pPr>
            <a:r>
              <a:rPr lang="uk-UA" sz="1800" dirty="0">
                <a:ea typeface="+mn-lt"/>
                <a:cs typeface="+mn-lt"/>
              </a:rPr>
              <a:t>Виконавці здійснюють свої права за умови дотримання прав авторів виконуваних творів. Виробники фонограм та організації мовлення повинні дотримуватися прав авторів і виконавців. Суміжні права позначаються також значком ® на всіх примірниках відповідного твору, імені або найменуванні особи, що має суміжні права, і року першого обнародування. </a:t>
            </a:r>
          </a:p>
          <a:p>
            <a:pPr>
              <a:buNone/>
            </a:pPr>
            <a:r>
              <a:rPr lang="uk-UA" sz="1800" dirty="0">
                <a:ea typeface="+mn-lt"/>
                <a:cs typeface="+mn-lt"/>
              </a:rPr>
              <a:t>Виконавцям належить виключне право дозволяти чи забороняти публічне повідомлення їх </a:t>
            </a:r>
            <a:r>
              <a:rPr lang="uk-UA" sz="1800" dirty="0" err="1">
                <a:ea typeface="+mn-lt"/>
                <a:cs typeface="+mn-lt"/>
              </a:rPr>
              <a:t>виконань</a:t>
            </a:r>
            <a:r>
              <a:rPr lang="uk-UA" sz="1800" dirty="0">
                <a:ea typeface="+mn-lt"/>
                <a:cs typeface="+mn-lt"/>
              </a:rPr>
              <a:t>, фіксацію на матеріальному носії, передачу в ефір і по проводах своїх </a:t>
            </a:r>
            <a:r>
              <a:rPr lang="uk-UA" sz="1800" dirty="0" err="1">
                <a:ea typeface="+mn-lt"/>
                <a:cs typeface="+mn-lt"/>
              </a:rPr>
              <a:t>виконань</a:t>
            </a:r>
            <a:r>
              <a:rPr lang="uk-UA" sz="1800" dirty="0">
                <a:ea typeface="+mn-lt"/>
                <a:cs typeface="+mn-lt"/>
              </a:rPr>
              <a:t>, відтворювати і розповсюджувати ці фонограми. Виключні права виконавців можуть передаватися іншим особам на підставі договору, в якому визначаються спосіб використання </a:t>
            </a:r>
            <a:r>
              <a:rPr lang="uk-UA" sz="1800" dirty="0" err="1">
                <a:ea typeface="+mn-lt"/>
                <a:cs typeface="+mn-lt"/>
              </a:rPr>
              <a:t>виконань</a:t>
            </a:r>
            <a:r>
              <a:rPr lang="uk-UA" sz="1800" dirty="0">
                <a:ea typeface="+mn-lt"/>
                <a:cs typeface="+mn-lt"/>
              </a:rPr>
              <a:t>, розмір і порядок виплати винагороди, термін дії договору і використання </a:t>
            </a:r>
            <a:r>
              <a:rPr lang="uk-UA" sz="1800" dirty="0" err="1">
                <a:ea typeface="+mn-lt"/>
                <a:cs typeface="+mn-lt"/>
              </a:rPr>
              <a:t>виконань</a:t>
            </a:r>
            <a:r>
              <a:rPr lang="uk-UA" sz="1800" dirty="0">
                <a:ea typeface="+mn-lt"/>
                <a:cs typeface="+mn-lt"/>
              </a:rPr>
              <a:t> тощо. </a:t>
            </a:r>
          </a:p>
          <a:p>
            <a:pPr marL="0" indent="0">
              <a:buNone/>
            </a:pPr>
            <a:endParaRPr lang="uk-UA" sz="1300">
              <a:cs typeface="Calibri"/>
            </a:endParaRPr>
          </a:p>
        </p:txBody>
      </p:sp>
      <p:pic>
        <p:nvPicPr>
          <p:cNvPr id="4" name="Рисунок 4" descr="Зображення, що містить ключ&#10;&#10;Опис створено автоматично">
            <a:extLst>
              <a:ext uri="{FF2B5EF4-FFF2-40B4-BE49-F238E27FC236}">
                <a16:creationId xmlns:a16="http://schemas.microsoft.com/office/drawing/2014/main" id="{73652BBE-E525-4570-B5A6-F3F2DDBCFECF}"/>
              </a:ext>
            </a:extLst>
          </p:cNvPr>
          <p:cNvPicPr>
            <a:picLocks noChangeAspect="1"/>
          </p:cNvPicPr>
          <p:nvPr/>
        </p:nvPicPr>
        <p:blipFill rotWithShape="1">
          <a:blip r:embed="rId2"/>
          <a:srcRect l="2578" r="11000" b="-2"/>
          <a:stretch/>
        </p:blipFill>
        <p:spPr>
          <a:xfrm>
            <a:off x="6967446" y="2484255"/>
            <a:ext cx="4094363" cy="2952244"/>
          </a:xfrm>
          <a:prstGeom prst="rect">
            <a:avLst/>
          </a:prstGeom>
        </p:spPr>
      </p:pic>
      <p:sp>
        <p:nvSpPr>
          <p:cNvPr id="15" name="Rectangle 14">
            <a:extLst>
              <a:ext uri="{FF2B5EF4-FFF2-40B4-BE49-F238E27FC236}">
                <a16:creationId xmlns:a16="http://schemas.microsoft.com/office/drawing/2014/main" id="{E6995CE5-F890-4ABA-82A2-26507CE8D2A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6532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2B783EE-0239-4717-BBEA-8C9EAC61C8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B85692F-D97D-482D-84B4-ED64BC438056}"/>
              </a:ext>
            </a:extLst>
          </p:cNvPr>
          <p:cNvSpPr>
            <a:spLocks noGrp="1"/>
          </p:cNvSpPr>
          <p:nvPr>
            <p:ph type="title"/>
          </p:nvPr>
        </p:nvSpPr>
        <p:spPr>
          <a:xfrm>
            <a:off x="838201" y="345810"/>
            <a:ext cx="5120561" cy="1325563"/>
          </a:xfrm>
        </p:spPr>
        <p:txBody>
          <a:bodyPr>
            <a:normAutofit/>
          </a:bodyPr>
          <a:lstStyle/>
          <a:p>
            <a:r>
              <a:rPr lang="uk-UA" dirty="0">
                <a:ea typeface="+mj-lt"/>
                <a:cs typeface="+mj-lt"/>
              </a:rPr>
              <a:t>Виконавцям також можуть належать:</a:t>
            </a:r>
            <a:endParaRPr lang="uk-UA" dirty="0"/>
          </a:p>
        </p:txBody>
      </p:sp>
      <p:sp>
        <p:nvSpPr>
          <p:cNvPr id="3" name="Місце для вмісту 2">
            <a:extLst>
              <a:ext uri="{FF2B5EF4-FFF2-40B4-BE49-F238E27FC236}">
                <a16:creationId xmlns:a16="http://schemas.microsoft.com/office/drawing/2014/main" id="{1E139B22-BED3-43FA-8FA4-8631EF3F131D}"/>
              </a:ext>
            </a:extLst>
          </p:cNvPr>
          <p:cNvSpPr>
            <a:spLocks noGrp="1"/>
          </p:cNvSpPr>
          <p:nvPr>
            <p:ph idx="1"/>
          </p:nvPr>
        </p:nvSpPr>
        <p:spPr>
          <a:xfrm>
            <a:off x="838201" y="1825625"/>
            <a:ext cx="6224308" cy="4351338"/>
          </a:xfrm>
        </p:spPr>
        <p:txBody>
          <a:bodyPr vert="horz" lIns="91440" tIns="45720" rIns="91440" bIns="45720" rtlCol="0" anchor="t">
            <a:noAutofit/>
          </a:bodyPr>
          <a:lstStyle/>
          <a:p>
            <a:pPr>
              <a:buNone/>
            </a:pPr>
            <a:r>
              <a:rPr lang="uk-UA" sz="1400" dirty="0">
                <a:ea typeface="+mn-lt"/>
                <a:cs typeface="+mn-lt"/>
              </a:rPr>
              <a:t>1) право на згадування його ім‘я в зв‘язку з використанням його виконання;</a:t>
            </a:r>
          </a:p>
          <a:p>
            <a:pPr>
              <a:buNone/>
            </a:pPr>
            <a:r>
              <a:rPr lang="uk-UA" sz="1400" dirty="0">
                <a:ea typeface="+mn-lt"/>
                <a:cs typeface="+mn-lt"/>
              </a:rPr>
              <a:t>2) право на охорону свого виконання від спотворення та інше (див. ЗУ).</a:t>
            </a:r>
          </a:p>
          <a:p>
            <a:pPr>
              <a:buNone/>
            </a:pPr>
            <a:r>
              <a:rPr lang="uk-UA" sz="1400" dirty="0">
                <a:ea typeface="+mn-lt"/>
                <a:cs typeface="+mn-lt"/>
              </a:rPr>
              <a:t>Права виробників фонограм:</a:t>
            </a:r>
          </a:p>
          <a:p>
            <a:pPr>
              <a:buNone/>
            </a:pPr>
            <a:r>
              <a:rPr lang="uk-UA" sz="1400" dirty="0">
                <a:ea typeface="+mn-lt"/>
                <a:cs typeface="+mn-lt"/>
              </a:rPr>
              <a:t>1) право дозволяти або забороняти відтворення та розповсюдження примірників цих фонограм; </a:t>
            </a:r>
          </a:p>
          <a:p>
            <a:pPr>
              <a:buNone/>
            </a:pPr>
            <a:r>
              <a:rPr lang="uk-UA" sz="1400" dirty="0">
                <a:ea typeface="+mn-lt"/>
                <a:cs typeface="+mn-lt"/>
              </a:rPr>
              <a:t>2) право на переробку (забороняти чи дозволяти переробку). </a:t>
            </a:r>
          </a:p>
          <a:p>
            <a:pPr>
              <a:buNone/>
            </a:pPr>
            <a:r>
              <a:rPr lang="uk-UA" sz="1400" dirty="0">
                <a:ea typeface="+mn-lt"/>
                <a:cs typeface="+mn-lt"/>
              </a:rPr>
              <a:t>Право виробників фонограм можуть передаватися іншим особам на підставі договору. Організації мовлення мають виключне право дозволяти чи забороняти публічне сповіщення своїх програм в ефір або по проводах, також публічного сповіщення у місцях с платним входом. </a:t>
            </a:r>
          </a:p>
          <a:p>
            <a:pPr>
              <a:buNone/>
            </a:pPr>
            <a:r>
              <a:rPr lang="uk-UA" sz="1400" dirty="0">
                <a:ea typeface="+mn-lt"/>
                <a:cs typeface="+mn-lt"/>
              </a:rPr>
              <a:t>Допускається без угоди виробників фонограм і виконавців, записаних на таких фонограмах, але з обов‘язковою виплатою винагороди: </a:t>
            </a:r>
          </a:p>
          <a:p>
            <a:pPr>
              <a:buNone/>
            </a:pPr>
            <a:r>
              <a:rPr lang="uk-UA" sz="1400" dirty="0">
                <a:ea typeface="+mn-lt"/>
                <a:cs typeface="+mn-lt"/>
              </a:rPr>
              <a:t>1) публічне виконання фонограми;</a:t>
            </a:r>
          </a:p>
          <a:p>
            <a:pPr>
              <a:buNone/>
            </a:pPr>
            <a:r>
              <a:rPr lang="uk-UA" sz="1400" dirty="0">
                <a:ea typeface="+mn-lt"/>
                <a:cs typeface="+mn-lt"/>
              </a:rPr>
              <a:t>2) сповіщення фонограми в ефір; </a:t>
            </a:r>
          </a:p>
          <a:p>
            <a:pPr>
              <a:buNone/>
            </a:pPr>
            <a:r>
              <a:rPr lang="uk-UA" sz="1400" dirty="0">
                <a:ea typeface="+mn-lt"/>
                <a:cs typeface="+mn-lt"/>
              </a:rPr>
              <a:t>3) передачі фонограми по проводах. </a:t>
            </a:r>
          </a:p>
          <a:p>
            <a:pPr>
              <a:buNone/>
            </a:pPr>
            <a:r>
              <a:rPr lang="uk-UA" sz="1400" dirty="0">
                <a:ea typeface="+mn-lt"/>
                <a:cs typeface="+mn-lt"/>
              </a:rPr>
              <a:t>Права виробників фонограм охороняються протягом 50 років після першого обнародування фонограми. Якщо не було обнародувано – з моменту першої фіксації.</a:t>
            </a:r>
          </a:p>
          <a:p>
            <a:pPr marL="0" indent="0">
              <a:buNone/>
            </a:pPr>
            <a:endParaRPr lang="uk-UA" sz="1100">
              <a:cs typeface="Calibri"/>
            </a:endParaRPr>
          </a:p>
        </p:txBody>
      </p:sp>
      <p:sp>
        <p:nvSpPr>
          <p:cNvPr id="12" name="Oval 11">
            <a:extLst>
              <a:ext uri="{FF2B5EF4-FFF2-40B4-BE49-F238E27FC236}">
                <a16:creationId xmlns:a16="http://schemas.microsoft.com/office/drawing/2014/main" id="{A7B99495-F43F-4D80-A44F-2CB4764EB9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20569" y="1364732"/>
            <a:ext cx="947488" cy="921785"/>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pic>
        <p:nvPicPr>
          <p:cNvPr id="4" name="Рисунок 4">
            <a:extLst>
              <a:ext uri="{FF2B5EF4-FFF2-40B4-BE49-F238E27FC236}">
                <a16:creationId xmlns:a16="http://schemas.microsoft.com/office/drawing/2014/main" id="{4965867C-8CF2-4011-A6C6-0AB5FF0BB2F6}"/>
              </a:ext>
            </a:extLst>
          </p:cNvPr>
          <p:cNvPicPr>
            <a:picLocks noChangeAspect="1"/>
          </p:cNvPicPr>
          <p:nvPr/>
        </p:nvPicPr>
        <p:blipFill rotWithShape="1">
          <a:blip r:embed="rId2"/>
          <a:srcRect r="36657" b="2"/>
          <a:stretch/>
        </p:blipFill>
        <p:spPr>
          <a:xfrm>
            <a:off x="7901259" y="2727729"/>
            <a:ext cx="4290741" cy="4130271"/>
          </a:xfrm>
          <a:custGeom>
            <a:avLst/>
            <a:gdLst/>
            <a:ahLst/>
            <a:cxnLst/>
            <a:rect l="l" t="t" r="r" b="b"/>
            <a:pathLst>
              <a:path w="4290741" h="4130271">
                <a:moveTo>
                  <a:pt x="2503809" y="0"/>
                </a:moveTo>
                <a:cubicBezTo>
                  <a:pt x="3157405" y="0"/>
                  <a:pt x="3752509" y="250434"/>
                  <a:pt x="4198398" y="660580"/>
                </a:cubicBezTo>
                <a:lnTo>
                  <a:pt x="4290741" y="751286"/>
                </a:lnTo>
                <a:lnTo>
                  <a:pt x="4290741" y="4130271"/>
                </a:lnTo>
                <a:lnTo>
                  <a:pt x="604508" y="4130271"/>
                </a:lnTo>
                <a:lnTo>
                  <a:pt x="461940" y="3953232"/>
                </a:lnTo>
                <a:cubicBezTo>
                  <a:pt x="171051" y="3544183"/>
                  <a:pt x="0" y="3043971"/>
                  <a:pt x="0" y="2503809"/>
                </a:cubicBezTo>
                <a:cubicBezTo>
                  <a:pt x="0" y="1120992"/>
                  <a:pt x="1120992" y="0"/>
                  <a:pt x="2503809" y="0"/>
                </a:cubicBezTo>
                <a:close/>
              </a:path>
            </a:pathLst>
          </a:custGeom>
        </p:spPr>
      </p:pic>
      <p:sp>
        <p:nvSpPr>
          <p:cNvPr id="14" name="Arc 13">
            <a:extLst>
              <a:ext uri="{FF2B5EF4-FFF2-40B4-BE49-F238E27FC236}">
                <a16:creationId xmlns:a16="http://schemas.microsoft.com/office/drawing/2014/main" id="{70BEB1E7-2F88-40BC-B73D-42E5B6F80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4759070" flipV="1">
            <a:off x="6034138" y="-673140"/>
            <a:ext cx="4021193" cy="4021193"/>
          </a:xfrm>
          <a:prstGeom prst="arc">
            <a:avLst>
              <a:gd name="adj1" fmla="val 16200000"/>
              <a:gd name="adj2" fmla="val 20093138"/>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pic>
        <p:nvPicPr>
          <p:cNvPr id="5" name="Рисунок 5" descr="Зображення, що містить текст, триб&#10;&#10;Опис створено автоматично">
            <a:extLst>
              <a:ext uri="{FF2B5EF4-FFF2-40B4-BE49-F238E27FC236}">
                <a16:creationId xmlns:a16="http://schemas.microsoft.com/office/drawing/2014/main" id="{F57C4325-9FFD-4816-B48F-B6D25A6E3DDD}"/>
              </a:ext>
            </a:extLst>
          </p:cNvPr>
          <p:cNvPicPr>
            <a:picLocks noChangeAspect="1"/>
          </p:cNvPicPr>
          <p:nvPr/>
        </p:nvPicPr>
        <p:blipFill rotWithShape="1">
          <a:blip r:embed="rId3"/>
          <a:srcRect r="3759" b="2"/>
          <a:stretch/>
        </p:blipFill>
        <p:spPr>
          <a:xfrm>
            <a:off x="6261607" y="1"/>
            <a:ext cx="3519312" cy="3007909"/>
          </a:xfrm>
          <a:custGeom>
            <a:avLst/>
            <a:gdLst/>
            <a:ahLst/>
            <a:cxnLst/>
            <a:rect l="l" t="t" r="r" b="b"/>
            <a:pathLst>
              <a:path w="3519312" h="3007909">
                <a:moveTo>
                  <a:pt x="519780" y="0"/>
                </a:moveTo>
                <a:lnTo>
                  <a:pt x="2999532" y="0"/>
                </a:lnTo>
                <a:lnTo>
                  <a:pt x="3003921" y="3989"/>
                </a:lnTo>
                <a:cubicBezTo>
                  <a:pt x="3322356" y="322424"/>
                  <a:pt x="3519312" y="762338"/>
                  <a:pt x="3519312" y="1248253"/>
                </a:cubicBezTo>
                <a:cubicBezTo>
                  <a:pt x="3519312" y="2220084"/>
                  <a:pt x="2731487" y="3007909"/>
                  <a:pt x="1759656" y="3007909"/>
                </a:cubicBezTo>
                <a:cubicBezTo>
                  <a:pt x="787826" y="3007909"/>
                  <a:pt x="0" y="2220084"/>
                  <a:pt x="0" y="1248253"/>
                </a:cubicBezTo>
                <a:cubicBezTo>
                  <a:pt x="0" y="762338"/>
                  <a:pt x="196957" y="322424"/>
                  <a:pt x="515392" y="3989"/>
                </a:cubicBezTo>
                <a:close/>
              </a:path>
            </a:pathLst>
          </a:custGeom>
        </p:spPr>
      </p:pic>
    </p:spTree>
    <p:extLst>
      <p:ext uri="{BB962C8B-B14F-4D97-AF65-F5344CB8AC3E}">
        <p14:creationId xmlns:p14="http://schemas.microsoft.com/office/powerpoint/2010/main" val="1351391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2554CA6-288E-4202-BC52-2E5A8F0C0A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B10BB131-AC8E-4A8E-A5D1-36260F720C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9189" y="1119031"/>
            <a:ext cx="4619938" cy="4619938"/>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02E771C-37F3-4FC6-B3CA-CEA394FCAFFC}"/>
              </a:ext>
            </a:extLst>
          </p:cNvPr>
          <p:cNvSpPr>
            <a:spLocks noGrp="1"/>
          </p:cNvSpPr>
          <p:nvPr>
            <p:ph type="title"/>
          </p:nvPr>
        </p:nvSpPr>
        <p:spPr>
          <a:xfrm>
            <a:off x="1171074" y="1396686"/>
            <a:ext cx="3240506" cy="4064628"/>
          </a:xfrm>
        </p:spPr>
        <p:txBody>
          <a:bodyPr>
            <a:normAutofit/>
          </a:bodyPr>
          <a:lstStyle/>
          <a:p>
            <a:r>
              <a:rPr lang="uk-UA">
                <a:solidFill>
                  <a:srgbClr val="FFFFFF"/>
                </a:solidFill>
                <a:ea typeface="+mj-lt"/>
                <a:cs typeface="+mj-lt"/>
              </a:rPr>
              <a:t>Захист сімейних прав та інтересів</a:t>
            </a:r>
            <a:endParaRPr lang="uk-UA">
              <a:solidFill>
                <a:srgbClr val="FFFFFF"/>
              </a:solidFill>
            </a:endParaRPr>
          </a:p>
        </p:txBody>
      </p:sp>
      <p:sp>
        <p:nvSpPr>
          <p:cNvPr id="12" name="Arc 11">
            <a:extLst>
              <a:ext uri="{FF2B5EF4-FFF2-40B4-BE49-F238E27FC236}">
                <a16:creationId xmlns:a16="http://schemas.microsoft.com/office/drawing/2014/main" id="{5B7778FC-632E-4DCA-A7CB-0D7731CCF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9809111">
            <a:off x="8683720" y="941148"/>
            <a:ext cx="2987899" cy="2987899"/>
          </a:xfrm>
          <a:prstGeom prst="arc">
            <a:avLst>
              <a:gd name="adj1" fmla="val 15817365"/>
              <a:gd name="adj2" fmla="val 178138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FA23A907-97FB-4A8F-880A-DD77401C42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0048" y="4780992"/>
            <a:ext cx="546100" cy="546100"/>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3" name="Місце для вмісту 2">
            <a:extLst>
              <a:ext uri="{FF2B5EF4-FFF2-40B4-BE49-F238E27FC236}">
                <a16:creationId xmlns:a16="http://schemas.microsoft.com/office/drawing/2014/main" id="{CA4D0020-DBDA-43F9-83FE-65FD5257741C}"/>
              </a:ext>
            </a:extLst>
          </p:cNvPr>
          <p:cNvSpPr>
            <a:spLocks noGrp="1"/>
          </p:cNvSpPr>
          <p:nvPr>
            <p:ph idx="1"/>
          </p:nvPr>
        </p:nvSpPr>
        <p:spPr>
          <a:xfrm>
            <a:off x="5370153" y="1526033"/>
            <a:ext cx="6461682" cy="4762595"/>
          </a:xfrm>
        </p:spPr>
        <p:txBody>
          <a:bodyPr vert="horz" lIns="91440" tIns="45720" rIns="91440" bIns="45720" rtlCol="0" anchor="t">
            <a:normAutofit/>
          </a:bodyPr>
          <a:lstStyle/>
          <a:p>
            <a:pPr>
              <a:buNone/>
            </a:pPr>
            <a:r>
              <a:rPr lang="uk-UA" sz="1800" dirty="0">
                <a:ea typeface="+mn-lt"/>
                <a:cs typeface="+mn-lt"/>
              </a:rPr>
              <a:t>Кожен учасник сімейних відносин, який досяг чотирнадцяти років, має право на безпосереднє звернення до суду за захистом свого права або інтересу. </a:t>
            </a:r>
          </a:p>
          <a:p>
            <a:pPr>
              <a:buNone/>
            </a:pPr>
            <a:r>
              <a:rPr lang="uk-UA" sz="1800" dirty="0">
                <a:ea typeface="+mn-lt"/>
                <a:cs typeface="+mn-lt"/>
              </a:rPr>
              <a:t>Суд застосовує способи захисту, які встановлені законом або домовленістю (договором) сторін. Способами захисту сімейних прав та інтересів зокрема є: </a:t>
            </a:r>
          </a:p>
          <a:p>
            <a:pPr>
              <a:buNone/>
            </a:pPr>
            <a:r>
              <a:rPr lang="uk-UA" sz="1800" dirty="0">
                <a:ea typeface="+mn-lt"/>
                <a:cs typeface="+mn-lt"/>
              </a:rPr>
              <a:t>1) встановлення правовідношення; </a:t>
            </a:r>
          </a:p>
          <a:p>
            <a:pPr>
              <a:buNone/>
            </a:pPr>
            <a:r>
              <a:rPr lang="uk-UA" sz="1800" dirty="0">
                <a:ea typeface="+mn-lt"/>
                <a:cs typeface="+mn-lt"/>
              </a:rPr>
              <a:t>2) примусове виконання добровільно не виконаного обов'язку; </a:t>
            </a:r>
          </a:p>
          <a:p>
            <a:pPr>
              <a:buNone/>
            </a:pPr>
            <a:r>
              <a:rPr lang="uk-UA" sz="1800" dirty="0">
                <a:ea typeface="+mn-lt"/>
                <a:cs typeface="+mn-lt"/>
              </a:rPr>
              <a:t>3) припинення правовідношення, а також його анулювання; </a:t>
            </a:r>
          </a:p>
          <a:p>
            <a:pPr>
              <a:buNone/>
            </a:pPr>
            <a:r>
              <a:rPr lang="uk-UA" sz="1800" dirty="0">
                <a:ea typeface="+mn-lt"/>
                <a:cs typeface="+mn-lt"/>
              </a:rPr>
              <a:t>4) припинення дій, які порушують сімейні права;</a:t>
            </a:r>
          </a:p>
          <a:p>
            <a:pPr>
              <a:buNone/>
            </a:pPr>
            <a:r>
              <a:rPr lang="uk-UA" sz="1800" dirty="0">
                <a:ea typeface="+mn-lt"/>
                <a:cs typeface="+mn-lt"/>
              </a:rPr>
              <a:t>5) відновлення правовідношення, яке існувало до порушення права;</a:t>
            </a:r>
          </a:p>
          <a:p>
            <a:pPr>
              <a:buNone/>
            </a:pPr>
            <a:r>
              <a:rPr lang="uk-UA" sz="1800" dirty="0">
                <a:ea typeface="+mn-lt"/>
                <a:cs typeface="+mn-lt"/>
              </a:rPr>
              <a:t>6) відшкодування матеріальної та моральної шкоди, якщо це передбачено цим Кодексом або договором. </a:t>
            </a:r>
          </a:p>
          <a:p>
            <a:pPr marL="0" indent="0">
              <a:buNone/>
            </a:pPr>
            <a:endParaRPr lang="uk-UA" sz="1500">
              <a:cs typeface="Calibri"/>
            </a:endParaRPr>
          </a:p>
        </p:txBody>
      </p:sp>
    </p:spTree>
    <p:extLst>
      <p:ext uri="{BB962C8B-B14F-4D97-AF65-F5344CB8AC3E}">
        <p14:creationId xmlns:p14="http://schemas.microsoft.com/office/powerpoint/2010/main" val="29967113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8A3FB77-AD95-4682-AAE6-F6603EE570E9}"/>
              </a:ext>
            </a:extLst>
          </p:cNvPr>
          <p:cNvSpPr>
            <a:spLocks noGrp="1"/>
          </p:cNvSpPr>
          <p:nvPr>
            <p:ph type="title"/>
          </p:nvPr>
        </p:nvSpPr>
        <p:spPr>
          <a:xfrm>
            <a:off x="572493" y="238539"/>
            <a:ext cx="11018520" cy="1434415"/>
          </a:xfrm>
        </p:spPr>
        <p:txBody>
          <a:bodyPr anchor="b">
            <a:normAutofit/>
          </a:bodyPr>
          <a:lstStyle/>
          <a:p>
            <a:r>
              <a:rPr lang="uk-UA" sz="1400">
                <a:ea typeface="+mj-lt"/>
                <a:cs typeface="+mj-lt"/>
              </a:rPr>
              <a:t>Захист сімейних прав зазвичай здійснюється судом у позов­ному порядку на вимогу правомочних осіб. Водночас, як вже зазначалося, однією з його особливостей є те, що захист певної групи сімейних правовідносин, пов'язаних з реалізацією таких найважливіших принципів сімейного права, як рівноправність чоловіка та жінки, а також забезпечення інтересів матері й неповнолітніх дітей, здійснюється за ініціативою правомочних ор­ганів (органів опіки та піклування, прокурора тощо) незалежно від бажання суб'єктів сімейних правовідносин2 (про позови що­до позбавлення батьківських прав див. коментар до ст. 165; що­до скасування усиновлення див. коментар до ст. 240).</a:t>
            </a:r>
            <a:endParaRPr lang="uk-UA" sz="1400"/>
          </a:p>
          <a:p>
            <a:r>
              <a:rPr lang="uk-UA" sz="1400">
                <a:ea typeface="+mj-lt"/>
                <a:cs typeface="+mj-lt"/>
              </a:rPr>
              <a:t>Захист сімейних прав може здійснюватися судом і в порядку окремого провадження у разі встановлення факту батьківства і факту визнання батьківства (глава 37 ЦПК; див. також коментарі до статей 128 і 130 СК)3.</a:t>
            </a:r>
            <a:endParaRPr lang="uk-UA" sz="1400"/>
          </a:p>
          <a:p>
            <a:endParaRPr lang="uk-UA" sz="1400">
              <a:cs typeface="Calibri Light"/>
            </a:endParaRPr>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C0331AE5-B43C-4064-B25F-23767B83765D}"/>
              </a:ext>
            </a:extLst>
          </p:cNvPr>
          <p:cNvSpPr>
            <a:spLocks noGrp="1"/>
          </p:cNvSpPr>
          <p:nvPr>
            <p:ph idx="1"/>
          </p:nvPr>
        </p:nvSpPr>
        <p:spPr>
          <a:xfrm>
            <a:off x="572493" y="2071316"/>
            <a:ext cx="6713552" cy="4119172"/>
          </a:xfrm>
        </p:spPr>
        <p:txBody>
          <a:bodyPr vert="horz" lIns="91440" tIns="45720" rIns="91440" bIns="45720" rtlCol="0" anchor="t">
            <a:normAutofit/>
          </a:bodyPr>
          <a:lstStyle/>
          <a:p>
            <a:r>
              <a:rPr lang="uk-UA" sz="1200">
                <a:ea typeface="+mn-lt"/>
                <a:cs typeface="+mn-lt"/>
              </a:rPr>
              <a:t>Особливістю захисту сімейних прав є також те, що у деяких випадках він може здійснюватися не тільки судом, а й органами опіки та піклування (ч. 1 ст. 19 СК). Так, згідно з ч. З ст. 145 СК спір між батьками щодо прізвища дитини може вирішуватися органом опіки та піклування або судом, тобто передба­чена альтернативна підвідомчість цього спору. Особливість судового порядку захисту сімейних прав полягає й у тому, що іноді сімейно-правові спори суд розглядає за участю органів опіки та піклування (див. коментар до частин 4, 5 і 6 ст. 19).</a:t>
            </a:r>
            <a:endParaRPr lang="uk-UA" sz="1200">
              <a:cs typeface="Calibri" panose="020F0502020204030204"/>
            </a:endParaRPr>
          </a:p>
          <a:p>
            <a:r>
              <a:rPr lang="uk-UA" sz="1200">
                <a:ea typeface="+mn-lt"/>
                <a:cs typeface="+mn-lt"/>
              </a:rPr>
              <a:t>У тих випадках, коли спори, що виникають із сімейних правовідносин, може вирішувати не тільки суд, а й орган опіки та піклування, звернення до останнього не позбавляє особу права звернення до суду (ч. З ст. 19 СК). Це положення відповідає змісту ст. 124 Конституції, яка передбачає, що юрисдикція судів поширюється на всі правовідносини, які виникають у державі. Положення про підвідомчість усіх спорів, пов'язаних із захис­том прав та свобод громадян і про необов'язковість досудового порядку їх розгляду відповідно до ст. 124 Конституції передба­чене у п. 8 постанови Пленуму Верховного Суду України "Про застосування Конституції України при здійсненні правосуддя".</a:t>
            </a:r>
            <a:endParaRPr lang="uk-UA" sz="1200"/>
          </a:p>
          <a:p>
            <a:r>
              <a:rPr lang="uk-UA" sz="1200">
                <a:ea typeface="+mn-lt"/>
                <a:cs typeface="+mn-lt"/>
              </a:rPr>
              <a:t>Способом захисту сімейних прав та інтересів, як зазначено у п. 6 ч. 2 коментованої статті, є також відшкодування матеріаль­ної та моральної шкоди. Моральна шкода підлягає відшкодуванню, якщо потерпілий водночас за­знає й матеріальної шкоди. Питання ж про можливість майно­вого відшкодування суто моральної шкоди має вирішуватися негативно насамперед тому, що цей вид шкоди не може оціню­ватися у грошовому виразі. </a:t>
            </a:r>
            <a:endParaRPr lang="uk-UA" sz="1200"/>
          </a:p>
          <a:p>
            <a:endParaRPr lang="uk-UA" sz="1200">
              <a:cs typeface="Calibri"/>
            </a:endParaRPr>
          </a:p>
        </p:txBody>
      </p:sp>
      <p:pic>
        <p:nvPicPr>
          <p:cNvPr id="4" name="Рисунок 4">
            <a:extLst>
              <a:ext uri="{FF2B5EF4-FFF2-40B4-BE49-F238E27FC236}">
                <a16:creationId xmlns:a16="http://schemas.microsoft.com/office/drawing/2014/main" id="{805CE99A-5584-46FA-97F0-3BAAA76D1BFD}"/>
              </a:ext>
            </a:extLst>
          </p:cNvPr>
          <p:cNvPicPr>
            <a:picLocks noChangeAspect="1"/>
          </p:cNvPicPr>
          <p:nvPr/>
        </p:nvPicPr>
        <p:blipFill rotWithShape="1">
          <a:blip r:embed="rId2"/>
          <a:srcRect l="25089" r="10890" b="-1"/>
          <a:stretch/>
        </p:blipFill>
        <p:spPr>
          <a:xfrm>
            <a:off x="7675658" y="2093976"/>
            <a:ext cx="3941064" cy="4096512"/>
          </a:xfrm>
          <a:prstGeom prst="rect">
            <a:avLst/>
          </a:prstGeom>
        </p:spPr>
      </p:pic>
      <p:pic>
        <p:nvPicPr>
          <p:cNvPr id="5" name="Рисунок 5">
            <a:extLst>
              <a:ext uri="{FF2B5EF4-FFF2-40B4-BE49-F238E27FC236}">
                <a16:creationId xmlns:a16="http://schemas.microsoft.com/office/drawing/2014/main" id="{3D7FBAF2-BF4F-4415-A179-DBE240F7B3A9}"/>
              </a:ext>
            </a:extLst>
          </p:cNvPr>
          <p:cNvPicPr>
            <a:picLocks noChangeAspect="1"/>
          </p:cNvPicPr>
          <p:nvPr/>
        </p:nvPicPr>
        <p:blipFill>
          <a:blip r:embed="rId3"/>
          <a:stretch>
            <a:fillRect/>
          </a:stretch>
        </p:blipFill>
        <p:spPr>
          <a:xfrm>
            <a:off x="2416629" y="5583467"/>
            <a:ext cx="2743200" cy="1221009"/>
          </a:xfrm>
          <a:prstGeom prst="rect">
            <a:avLst/>
          </a:prstGeom>
        </p:spPr>
      </p:pic>
    </p:spTree>
    <p:extLst>
      <p:ext uri="{BB962C8B-B14F-4D97-AF65-F5344CB8AC3E}">
        <p14:creationId xmlns:p14="http://schemas.microsoft.com/office/powerpoint/2010/main" val="23147566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6">
            <a:extLst>
              <a:ext uri="{FF2B5EF4-FFF2-40B4-BE49-F238E27FC236}">
                <a16:creationId xmlns:a16="http://schemas.microsoft.com/office/drawing/2014/main" id="{FFD48BC7-DC40-47DE-87EE-9F4B6ECB9A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Freeform: Shape 8">
            <a:extLst>
              <a:ext uri="{FF2B5EF4-FFF2-40B4-BE49-F238E27FC236}">
                <a16:creationId xmlns:a16="http://schemas.microsoft.com/office/drawing/2014/main" id="{E502BBC7-2C76-46F3-BC24-5985BC13DB8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14425" y="0"/>
            <a:ext cx="9963150"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solidFill>
              <a:srgbClr val="EFEFEF"/>
            </a:solidFill>
          </a:ln>
          <a:effectLst>
            <a:outerShdw blurRad="139700" sx="102000" sy="102000" algn="ctr" rotWithShape="0">
              <a:schemeClr val="bg1">
                <a:lumMod val="85000"/>
                <a:alpha val="38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Freeform: Shape 10">
            <a:extLst>
              <a:ext uri="{FF2B5EF4-FFF2-40B4-BE49-F238E27FC236}">
                <a16:creationId xmlns:a16="http://schemas.microsoft.com/office/drawing/2014/main" id="{C7F28D52-2A5F-4D23-81AE-7CB8B591C7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1664" y="0"/>
            <a:ext cx="9948672" cy="6858000"/>
          </a:xfrm>
          <a:custGeom>
            <a:avLst/>
            <a:gdLst>
              <a:gd name="connsiteX0" fmla="*/ 1595771 w 9963150"/>
              <a:gd name="connsiteY0" fmla="*/ 0 h 6858000"/>
              <a:gd name="connsiteX1" fmla="*/ 8367379 w 9963150"/>
              <a:gd name="connsiteY1" fmla="*/ 0 h 6858000"/>
              <a:gd name="connsiteX2" fmla="*/ 8504080 w 9963150"/>
              <a:gd name="connsiteY2" fmla="*/ 130333 h 6858000"/>
              <a:gd name="connsiteX3" fmla="*/ 9963150 w 9963150"/>
              <a:gd name="connsiteY3" fmla="*/ 3652838 h 6858000"/>
              <a:gd name="connsiteX4" fmla="*/ 8825600 w 9963150"/>
              <a:gd name="connsiteY4" fmla="*/ 6821583 h 6858000"/>
              <a:gd name="connsiteX5" fmla="*/ 8794055 w 9963150"/>
              <a:gd name="connsiteY5" fmla="*/ 6858000 h 6858000"/>
              <a:gd name="connsiteX6" fmla="*/ 1169096 w 9963150"/>
              <a:gd name="connsiteY6" fmla="*/ 6858000 h 6858000"/>
              <a:gd name="connsiteX7" fmla="*/ 1137550 w 9963150"/>
              <a:gd name="connsiteY7" fmla="*/ 6821583 h 6858000"/>
              <a:gd name="connsiteX8" fmla="*/ 0 w 9963150"/>
              <a:gd name="connsiteY8" fmla="*/ 3652838 h 6858000"/>
              <a:gd name="connsiteX9" fmla="*/ 1459070 w 9963150"/>
              <a:gd name="connsiteY9" fmla="*/ 130333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963150" h="6858000">
                <a:moveTo>
                  <a:pt x="1595771" y="0"/>
                </a:moveTo>
                <a:lnTo>
                  <a:pt x="8367379" y="0"/>
                </a:lnTo>
                <a:lnTo>
                  <a:pt x="8504080" y="130333"/>
                </a:lnTo>
                <a:cubicBezTo>
                  <a:pt x="9405568" y="1031820"/>
                  <a:pt x="9963150" y="2277214"/>
                  <a:pt x="9963150" y="3652838"/>
                </a:cubicBezTo>
                <a:cubicBezTo>
                  <a:pt x="9963150" y="4856509"/>
                  <a:pt x="9536251" y="5960473"/>
                  <a:pt x="8825600" y="6821583"/>
                </a:cubicBezTo>
                <a:lnTo>
                  <a:pt x="8794055" y="6858000"/>
                </a:lnTo>
                <a:lnTo>
                  <a:pt x="1169096" y="6858000"/>
                </a:lnTo>
                <a:lnTo>
                  <a:pt x="1137550" y="6821583"/>
                </a:lnTo>
                <a:cubicBezTo>
                  <a:pt x="426899" y="5960473"/>
                  <a:pt x="0" y="4856509"/>
                  <a:pt x="0" y="3652838"/>
                </a:cubicBezTo>
                <a:cubicBezTo>
                  <a:pt x="0" y="2277214"/>
                  <a:pt x="557582" y="1031820"/>
                  <a:pt x="1459070" y="130333"/>
                </a:cubicBez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Заголовок 1">
            <a:extLst>
              <a:ext uri="{FF2B5EF4-FFF2-40B4-BE49-F238E27FC236}">
                <a16:creationId xmlns:a16="http://schemas.microsoft.com/office/drawing/2014/main" id="{CED89A66-B165-4344-906A-1F683AF719FB}"/>
              </a:ext>
            </a:extLst>
          </p:cNvPr>
          <p:cNvSpPr>
            <a:spLocks noGrp="1"/>
          </p:cNvSpPr>
          <p:nvPr>
            <p:ph type="title"/>
          </p:nvPr>
        </p:nvSpPr>
        <p:spPr>
          <a:xfrm>
            <a:off x="1524003" y="1999615"/>
            <a:ext cx="9144000" cy="2764028"/>
          </a:xfrm>
        </p:spPr>
        <p:txBody>
          <a:bodyPr vert="horz" lIns="91440" tIns="45720" rIns="91440" bIns="45720" rtlCol="0" anchor="ctr">
            <a:normAutofit/>
          </a:bodyPr>
          <a:lstStyle/>
          <a:p>
            <a:pPr algn="ctr"/>
            <a:r>
              <a:rPr lang="en-US" sz="7200" kern="1200" dirty="0" err="1">
                <a:latin typeface="+mj-lt"/>
                <a:ea typeface="+mj-ea"/>
                <a:cs typeface="+mj-cs"/>
              </a:rPr>
              <a:t>Дякую</a:t>
            </a:r>
            <a:r>
              <a:rPr lang="en-US" sz="7200" kern="1200" dirty="0">
                <a:latin typeface="+mj-lt"/>
                <a:ea typeface="+mj-ea"/>
                <a:cs typeface="+mj-cs"/>
              </a:rPr>
              <a:t> </a:t>
            </a:r>
            <a:r>
              <a:rPr lang="en-US" sz="7200" kern="1200" dirty="0" err="1">
                <a:latin typeface="+mj-lt"/>
                <a:ea typeface="+mj-ea"/>
                <a:cs typeface="+mj-cs"/>
              </a:rPr>
              <a:t>за</a:t>
            </a:r>
            <a:r>
              <a:rPr lang="en-US" sz="7200" kern="1200" dirty="0">
                <a:latin typeface="+mj-lt"/>
                <a:ea typeface="+mj-ea"/>
                <a:cs typeface="+mj-cs"/>
              </a:rPr>
              <a:t> </a:t>
            </a:r>
            <a:r>
              <a:rPr lang="en-US" sz="7200" kern="1200" dirty="0" err="1">
                <a:latin typeface="+mj-lt"/>
                <a:ea typeface="+mj-ea"/>
                <a:cs typeface="+mj-cs"/>
              </a:rPr>
              <a:t>увагу</a:t>
            </a:r>
            <a:r>
              <a:rPr lang="en-US" sz="7200" dirty="0"/>
              <a:t>!</a:t>
            </a:r>
            <a:endParaRPr lang="en-US" sz="7200" kern="1200" dirty="0">
              <a:latin typeface="+mj-lt"/>
              <a:cs typeface="Calibri Light"/>
            </a:endParaRPr>
          </a:p>
        </p:txBody>
      </p:sp>
      <p:sp>
        <p:nvSpPr>
          <p:cNvPr id="13" name="Rectangle 12">
            <a:extLst>
              <a:ext uri="{FF2B5EF4-FFF2-40B4-BE49-F238E27FC236}">
                <a16:creationId xmlns:a16="http://schemas.microsoft.com/office/drawing/2014/main" id="{3629484E-3792-4B3D-89AD-7C8A1ED0E0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718560" y="5524786"/>
            <a:ext cx="4754880" cy="274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6856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7" name="Rectangle 36">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Freeform: Shape 38">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CAAF275E-674B-4AD4-8661-BF5E348034F4}"/>
              </a:ext>
            </a:extLst>
          </p:cNvPr>
          <p:cNvSpPr>
            <a:spLocks noGrp="1"/>
          </p:cNvSpPr>
          <p:nvPr>
            <p:ph type="title"/>
          </p:nvPr>
        </p:nvSpPr>
        <p:spPr>
          <a:xfrm>
            <a:off x="1137034" y="609597"/>
            <a:ext cx="9392421" cy="1330841"/>
          </a:xfrm>
        </p:spPr>
        <p:txBody>
          <a:bodyPr>
            <a:normAutofit/>
          </a:bodyPr>
          <a:lstStyle/>
          <a:p>
            <a:r>
              <a:rPr lang="uk-UA" b="1">
                <a:ea typeface="+mj-lt"/>
                <a:cs typeface="+mj-lt"/>
              </a:rPr>
              <a:t>1.Способи захисту прав людини.</a:t>
            </a:r>
            <a:endParaRPr lang="uk-UA" b="1"/>
          </a:p>
        </p:txBody>
      </p:sp>
      <p:sp>
        <p:nvSpPr>
          <p:cNvPr id="14" name="Content Placeholder 13">
            <a:extLst>
              <a:ext uri="{FF2B5EF4-FFF2-40B4-BE49-F238E27FC236}">
                <a16:creationId xmlns:a16="http://schemas.microsoft.com/office/drawing/2014/main" id="{47291829-8CFC-4468-B03E-C074735B9E4A}"/>
              </a:ext>
            </a:extLst>
          </p:cNvPr>
          <p:cNvSpPr>
            <a:spLocks noGrp="1"/>
          </p:cNvSpPr>
          <p:nvPr>
            <p:ph idx="1"/>
          </p:nvPr>
        </p:nvSpPr>
        <p:spPr>
          <a:xfrm>
            <a:off x="1137034" y="2198362"/>
            <a:ext cx="4958966" cy="3917773"/>
          </a:xfrm>
        </p:spPr>
        <p:txBody>
          <a:bodyPr vert="horz" lIns="91440" tIns="45720" rIns="91440" bIns="45720" rtlCol="0">
            <a:normAutofit/>
          </a:bodyPr>
          <a:lstStyle/>
          <a:p>
            <a:pPr>
              <a:buNone/>
            </a:pPr>
            <a:r>
              <a:rPr lang="uk" sz="1300">
                <a:ea typeface="+mn-lt"/>
                <a:cs typeface="+mn-lt"/>
              </a:rPr>
              <a:t>1</a:t>
            </a:r>
            <a:r>
              <a:rPr lang="uk" sz="1300" b="1">
                <a:ea typeface="+mn-lt"/>
                <a:cs typeface="+mn-lt"/>
              </a:rPr>
              <a:t>. </a:t>
            </a:r>
            <a:r>
              <a:rPr lang="en-US" sz="1300" b="1">
                <a:ea typeface="+mn-lt"/>
                <a:cs typeface="+mn-lt"/>
              </a:rPr>
              <a:t>Формами захисту прав</a:t>
            </a:r>
            <a:r>
              <a:rPr lang="en-US" sz="1300">
                <a:ea typeface="+mn-lt"/>
                <a:cs typeface="+mn-lt"/>
              </a:rPr>
              <a:t> особи є:</a:t>
            </a:r>
            <a:endParaRPr lang="uk-UA" sz="1300"/>
          </a:p>
          <a:p>
            <a:pPr>
              <a:buNone/>
            </a:pPr>
            <a:r>
              <a:rPr lang="en-US" sz="1300">
                <a:ea typeface="+mn-lt"/>
                <a:cs typeface="+mn-lt"/>
              </a:rPr>
              <a:t>1) захист прав органами публічної влади;</a:t>
            </a:r>
            <a:endParaRPr lang="en-US" sz="1300"/>
          </a:p>
          <a:p>
            <a:pPr>
              <a:buNone/>
            </a:pPr>
            <a:r>
              <a:rPr lang="en-US" sz="1300">
                <a:ea typeface="+mn-lt"/>
                <a:cs typeface="+mn-lt"/>
              </a:rPr>
              <a:t>2) захист прав громадян громадськими об'єднаннями;</a:t>
            </a:r>
            <a:endParaRPr lang="en-US" sz="1300"/>
          </a:p>
          <a:p>
            <a:pPr>
              <a:buNone/>
            </a:pPr>
            <a:r>
              <a:rPr lang="en-US" sz="1300">
                <a:ea typeface="+mn-lt"/>
                <a:cs typeface="+mn-lt"/>
              </a:rPr>
              <a:t>3) самозахист прав людиною, що включає в себе:</a:t>
            </a:r>
            <a:endParaRPr lang="en-US" sz="1300"/>
          </a:p>
          <a:p>
            <a:pPr>
              <a:buNone/>
            </a:pPr>
            <a:r>
              <a:rPr lang="en-US" sz="1300">
                <a:ea typeface="+mn-lt"/>
                <a:cs typeface="+mn-lt"/>
              </a:rPr>
              <a:t>- звернення в державні органи та органи місцевого самоврядування;</a:t>
            </a:r>
            <a:endParaRPr lang="en-US" sz="1300"/>
          </a:p>
          <a:p>
            <a:pPr>
              <a:buNone/>
            </a:pPr>
            <a:r>
              <a:rPr lang="en-US" sz="1300">
                <a:ea typeface="+mn-lt"/>
                <a:cs typeface="+mn-lt"/>
              </a:rPr>
              <a:t>- оскарження дій (бездіяльності) посадових осіб, що порушують права громадян;</a:t>
            </a:r>
            <a:endParaRPr lang="en-US" sz="1300"/>
          </a:p>
          <a:p>
            <a:pPr>
              <a:buNone/>
            </a:pPr>
            <a:r>
              <a:rPr lang="en-US" sz="1300">
                <a:ea typeface="+mn-lt"/>
                <a:cs typeface="+mn-lt"/>
              </a:rPr>
              <a:t>- звернення в засоби масової інформації та правозахисні організації, громадські об'єднання;</a:t>
            </a:r>
            <a:endParaRPr lang="en-US" sz="1300"/>
          </a:p>
          <a:p>
            <a:pPr>
              <a:buNone/>
            </a:pPr>
            <a:r>
              <a:rPr lang="en-US" sz="1300">
                <a:ea typeface="+mn-lt"/>
                <a:cs typeface="+mn-lt"/>
              </a:rPr>
              <a:t>- публічні виступи громадян на захист своїх прав;</a:t>
            </a:r>
            <a:endParaRPr lang="en-US" sz="1300"/>
          </a:p>
          <a:p>
            <a:pPr>
              <a:buNone/>
            </a:pPr>
            <a:r>
              <a:rPr lang="en-US" sz="1300">
                <a:ea typeface="+mn-lt"/>
                <a:cs typeface="+mn-lt"/>
              </a:rPr>
              <a:t>- звернення в міжнародні органи із захисту прав людини.</a:t>
            </a:r>
            <a:endParaRPr lang="en-US" sz="1300"/>
          </a:p>
          <a:p>
            <a:pPr>
              <a:buNone/>
            </a:pPr>
            <a:r>
              <a:rPr lang="en-US" sz="1300">
                <a:ea typeface="+mn-lt"/>
                <a:cs typeface="+mn-lt"/>
              </a:rPr>
              <a:t>У правовій державі одним з найбільш ефективних і поширених засобів захисту прав і свобод є судовий захист.</a:t>
            </a:r>
            <a:endParaRPr lang="en-US" sz="1300"/>
          </a:p>
          <a:p>
            <a:pPr marL="0" indent="0">
              <a:buNone/>
            </a:pPr>
            <a:endParaRPr lang="en-US" sz="1300">
              <a:cs typeface="Calibri" panose="020F0502020204030204"/>
            </a:endParaRPr>
          </a:p>
        </p:txBody>
      </p:sp>
      <p:pic>
        <p:nvPicPr>
          <p:cNvPr id="4" name="Рисунок 4" descr="Зображення, що містить текст&#10;&#10;Опис створено автоматично">
            <a:extLst>
              <a:ext uri="{FF2B5EF4-FFF2-40B4-BE49-F238E27FC236}">
                <a16:creationId xmlns:a16="http://schemas.microsoft.com/office/drawing/2014/main" id="{A77E01C2-5AC7-4802-85D0-76EA2AFBD7AC}"/>
              </a:ext>
            </a:extLst>
          </p:cNvPr>
          <p:cNvPicPr>
            <a:picLocks noChangeAspect="1"/>
          </p:cNvPicPr>
          <p:nvPr/>
        </p:nvPicPr>
        <p:blipFill rotWithShape="1">
          <a:blip r:embed="rId2"/>
          <a:srcRect l="25806" r="23608"/>
          <a:stretch/>
        </p:blipFill>
        <p:spPr>
          <a:xfrm>
            <a:off x="7306902" y="2184914"/>
            <a:ext cx="3613434" cy="3755915"/>
          </a:xfrm>
          <a:prstGeom prst="rect">
            <a:avLst/>
          </a:prstGeom>
        </p:spPr>
      </p:pic>
      <p:sp>
        <p:nvSpPr>
          <p:cNvPr id="41" name="Freeform: Shape 40">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31840084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9B4CEFF9-C95A-4317-868D-A613E86836F0}"/>
              </a:ext>
            </a:extLst>
          </p:cNvPr>
          <p:cNvSpPr>
            <a:spLocks noGrp="1"/>
          </p:cNvSpPr>
          <p:nvPr>
            <p:ph type="title"/>
          </p:nvPr>
        </p:nvSpPr>
        <p:spPr>
          <a:xfrm>
            <a:off x="589560" y="856180"/>
            <a:ext cx="4560584" cy="1128068"/>
          </a:xfrm>
        </p:spPr>
        <p:txBody>
          <a:bodyPr anchor="ctr">
            <a:normAutofit/>
          </a:bodyPr>
          <a:lstStyle/>
          <a:p>
            <a:r>
              <a:rPr lang="uk-UA" sz="3700">
                <a:ea typeface="+mj-lt"/>
                <a:cs typeface="+mj-lt"/>
              </a:rPr>
              <a:t>Адміністративно-правовий захист прав</a:t>
            </a:r>
            <a:endParaRPr lang="uk-UA" sz="3700"/>
          </a:p>
        </p:txBody>
      </p:sp>
      <p:grpSp>
        <p:nvGrpSpPr>
          <p:cNvPr id="19" name="Group 18">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20" name="Rectangle 19">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Rectangle 22">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278B6C11-32A0-4E4C-93CC-138F76AEFC09}"/>
              </a:ext>
            </a:extLst>
          </p:cNvPr>
          <p:cNvSpPr>
            <a:spLocks noGrp="1"/>
          </p:cNvSpPr>
          <p:nvPr>
            <p:ph idx="1"/>
          </p:nvPr>
        </p:nvSpPr>
        <p:spPr>
          <a:xfrm>
            <a:off x="590719" y="2330505"/>
            <a:ext cx="4559425" cy="3979585"/>
          </a:xfrm>
        </p:spPr>
        <p:txBody>
          <a:bodyPr vert="horz" lIns="91440" tIns="45720" rIns="91440" bIns="45720" rtlCol="0" anchor="ctr">
            <a:normAutofit/>
          </a:bodyPr>
          <a:lstStyle/>
          <a:p>
            <a:pPr marL="0" indent="0">
              <a:buNone/>
            </a:pPr>
            <a:r>
              <a:rPr lang="uk" sz="1900" b="1">
                <a:ea typeface="+mn-lt"/>
                <a:cs typeface="+mn-lt"/>
              </a:rPr>
              <a:t>Адміністративно-правовий захист прав</a:t>
            </a:r>
            <a:r>
              <a:rPr lang="uk" sz="1900">
                <a:ea typeface="+mn-lt"/>
                <a:cs typeface="+mn-lt"/>
              </a:rPr>
              <a:t>, свобод і законних інтересів фізичних та юридичних осіб – це правозастосовна та правоохоронна владна діяльність публічної адміністрації щодо вирішення індивідуальних справ з метою присікання та відновлення порушень прав, свобод і законних інтересів фізичних та юридичних осіб, відшкодування збитків потерпілим і притягнення винних до адміністративної відповідальності, або/та створення умов для притягнення їх до іншого виду юридичної відповідальності.</a:t>
            </a:r>
            <a:endParaRPr lang="uk-UA" sz="1900"/>
          </a:p>
        </p:txBody>
      </p:sp>
      <p:sp>
        <p:nvSpPr>
          <p:cNvPr id="25" name="Rectangle 24">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a:extLst>
              <a:ext uri="{FF2B5EF4-FFF2-40B4-BE49-F238E27FC236}">
                <a16:creationId xmlns:a16="http://schemas.microsoft.com/office/drawing/2014/main" id="{4F402684-E5FB-4947-B229-20879AB2394D}"/>
              </a:ext>
            </a:extLst>
          </p:cNvPr>
          <p:cNvPicPr>
            <a:picLocks noChangeAspect="1"/>
          </p:cNvPicPr>
          <p:nvPr/>
        </p:nvPicPr>
        <p:blipFill rotWithShape="1">
          <a:blip r:embed="rId2"/>
          <a:srcRect l="4167" r="9097" b="2"/>
          <a:stretch/>
        </p:blipFill>
        <p:spPr>
          <a:xfrm>
            <a:off x="5977788" y="799352"/>
            <a:ext cx="5425410" cy="5259296"/>
          </a:xfrm>
          <a:prstGeom prst="rect">
            <a:avLst/>
          </a:prstGeom>
        </p:spPr>
      </p:pic>
    </p:spTree>
    <p:extLst>
      <p:ext uri="{BB962C8B-B14F-4D97-AF65-F5344CB8AC3E}">
        <p14:creationId xmlns:p14="http://schemas.microsoft.com/office/powerpoint/2010/main" val="4246685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777A147A-9ED8-46B4-8660-1B3C2AA880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837A4C1B-5DFA-44EA-A155-A9D7B3AEC6DC}"/>
              </a:ext>
            </a:extLst>
          </p:cNvPr>
          <p:cNvSpPr>
            <a:spLocks noGrp="1"/>
          </p:cNvSpPr>
          <p:nvPr>
            <p:ph type="title"/>
          </p:nvPr>
        </p:nvSpPr>
        <p:spPr>
          <a:xfrm>
            <a:off x="841248" y="548640"/>
            <a:ext cx="3600860" cy="5431536"/>
          </a:xfrm>
        </p:spPr>
        <p:txBody>
          <a:bodyPr>
            <a:normAutofit/>
          </a:bodyPr>
          <a:lstStyle/>
          <a:p>
            <a:r>
              <a:rPr lang="uk-UA" sz="2200">
                <a:ea typeface="+mj-lt"/>
                <a:cs typeface="+mj-lt"/>
              </a:rPr>
              <a:t>Провідним способом забезпечення законності у публічному управлінні є методи контролю (відомчий, міжвідомчий, позавідомчий) та адміністративний нагляд.</a:t>
            </a:r>
            <a:endParaRPr lang="uk-UA" sz="2200">
              <a:cs typeface="Calibri Light"/>
            </a:endParaRPr>
          </a:p>
          <a:p>
            <a:r>
              <a:rPr lang="uk-UA" sz="2200">
                <a:ea typeface="+mj-lt"/>
                <a:cs typeface="+mj-lt"/>
              </a:rPr>
              <a:t>До форм захисту прав свобод та законних інтересів фізичних і юридичних осіб засобами адміністративного права відносяться: </a:t>
            </a:r>
            <a:endParaRPr lang="uk-UA" sz="2200">
              <a:cs typeface="Calibri Light"/>
            </a:endParaRPr>
          </a:p>
        </p:txBody>
      </p:sp>
      <p:sp>
        <p:nvSpPr>
          <p:cNvPr id="10" name="sketch line">
            <a:extLst>
              <a:ext uri="{FF2B5EF4-FFF2-40B4-BE49-F238E27FC236}">
                <a16:creationId xmlns:a16="http://schemas.microsoft.com/office/drawing/2014/main" id="{5D6C15A0-C087-4593-8414-2B4EC1CDC3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43983" y="3258715"/>
            <a:ext cx="4480560" cy="18288"/>
          </a:xfrm>
          <a:custGeom>
            <a:avLst/>
            <a:gdLst>
              <a:gd name="connsiteX0" fmla="*/ 0 w 4480560"/>
              <a:gd name="connsiteY0" fmla="*/ 0 h 18288"/>
              <a:gd name="connsiteX1" fmla="*/ 595274 w 4480560"/>
              <a:gd name="connsiteY1" fmla="*/ 0 h 18288"/>
              <a:gd name="connsiteX2" fmla="*/ 1100938 w 4480560"/>
              <a:gd name="connsiteY2" fmla="*/ 0 h 18288"/>
              <a:gd name="connsiteX3" fmla="*/ 1651406 w 4480560"/>
              <a:gd name="connsiteY3" fmla="*/ 0 h 18288"/>
              <a:gd name="connsiteX4" fmla="*/ 2336292 w 4480560"/>
              <a:gd name="connsiteY4" fmla="*/ 0 h 18288"/>
              <a:gd name="connsiteX5" fmla="*/ 2931566 w 4480560"/>
              <a:gd name="connsiteY5" fmla="*/ 0 h 18288"/>
              <a:gd name="connsiteX6" fmla="*/ 3482035 w 4480560"/>
              <a:gd name="connsiteY6" fmla="*/ 0 h 18288"/>
              <a:gd name="connsiteX7" fmla="*/ 4480560 w 4480560"/>
              <a:gd name="connsiteY7" fmla="*/ 0 h 18288"/>
              <a:gd name="connsiteX8" fmla="*/ 4480560 w 4480560"/>
              <a:gd name="connsiteY8" fmla="*/ 18288 h 18288"/>
              <a:gd name="connsiteX9" fmla="*/ 3840480 w 4480560"/>
              <a:gd name="connsiteY9" fmla="*/ 18288 h 18288"/>
              <a:gd name="connsiteX10" fmla="*/ 3290011 w 4480560"/>
              <a:gd name="connsiteY10" fmla="*/ 18288 h 18288"/>
              <a:gd name="connsiteX11" fmla="*/ 2560320 w 4480560"/>
              <a:gd name="connsiteY11" fmla="*/ 18288 h 18288"/>
              <a:gd name="connsiteX12" fmla="*/ 1965046 w 4480560"/>
              <a:gd name="connsiteY12" fmla="*/ 18288 h 18288"/>
              <a:gd name="connsiteX13" fmla="*/ 1459382 w 4480560"/>
              <a:gd name="connsiteY13" fmla="*/ 18288 h 18288"/>
              <a:gd name="connsiteX14" fmla="*/ 774497 w 4480560"/>
              <a:gd name="connsiteY14" fmla="*/ 18288 h 18288"/>
              <a:gd name="connsiteX15" fmla="*/ 0 w 4480560"/>
              <a:gd name="connsiteY15" fmla="*/ 18288 h 18288"/>
              <a:gd name="connsiteX16" fmla="*/ 0 w 4480560"/>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480560" h="18288" fill="none" extrusionOk="0">
                <a:moveTo>
                  <a:pt x="0" y="0"/>
                </a:moveTo>
                <a:cubicBezTo>
                  <a:pt x="267821" y="8731"/>
                  <a:pt x="334105" y="2629"/>
                  <a:pt x="595274" y="0"/>
                </a:cubicBezTo>
                <a:cubicBezTo>
                  <a:pt x="856443" y="-2629"/>
                  <a:pt x="863808" y="-13353"/>
                  <a:pt x="1100938" y="0"/>
                </a:cubicBezTo>
                <a:cubicBezTo>
                  <a:pt x="1338068" y="13353"/>
                  <a:pt x="1431663" y="-25862"/>
                  <a:pt x="1651406" y="0"/>
                </a:cubicBezTo>
                <a:cubicBezTo>
                  <a:pt x="1871149" y="25862"/>
                  <a:pt x="2173163" y="23827"/>
                  <a:pt x="2336292" y="0"/>
                </a:cubicBezTo>
                <a:cubicBezTo>
                  <a:pt x="2499421" y="-23827"/>
                  <a:pt x="2720589" y="28148"/>
                  <a:pt x="2931566" y="0"/>
                </a:cubicBezTo>
                <a:cubicBezTo>
                  <a:pt x="3142543" y="-28148"/>
                  <a:pt x="3323630" y="27022"/>
                  <a:pt x="3482035" y="0"/>
                </a:cubicBezTo>
                <a:cubicBezTo>
                  <a:pt x="3640440" y="-27022"/>
                  <a:pt x="4012110" y="-20118"/>
                  <a:pt x="4480560" y="0"/>
                </a:cubicBezTo>
                <a:cubicBezTo>
                  <a:pt x="4480958" y="7429"/>
                  <a:pt x="4480540" y="10822"/>
                  <a:pt x="4480560" y="18288"/>
                </a:cubicBezTo>
                <a:cubicBezTo>
                  <a:pt x="4314132" y="14924"/>
                  <a:pt x="4028383" y="36632"/>
                  <a:pt x="3840480" y="18288"/>
                </a:cubicBezTo>
                <a:cubicBezTo>
                  <a:pt x="3652577" y="-56"/>
                  <a:pt x="3547615" y="2848"/>
                  <a:pt x="3290011" y="18288"/>
                </a:cubicBezTo>
                <a:cubicBezTo>
                  <a:pt x="3032407" y="33728"/>
                  <a:pt x="2830268" y="8719"/>
                  <a:pt x="2560320" y="18288"/>
                </a:cubicBezTo>
                <a:cubicBezTo>
                  <a:pt x="2290372" y="27857"/>
                  <a:pt x="2147422" y="6728"/>
                  <a:pt x="1965046" y="18288"/>
                </a:cubicBezTo>
                <a:cubicBezTo>
                  <a:pt x="1782670" y="29848"/>
                  <a:pt x="1689791" y="40680"/>
                  <a:pt x="1459382" y="18288"/>
                </a:cubicBezTo>
                <a:cubicBezTo>
                  <a:pt x="1228973" y="-4104"/>
                  <a:pt x="915486" y="36501"/>
                  <a:pt x="774497" y="18288"/>
                </a:cubicBezTo>
                <a:cubicBezTo>
                  <a:pt x="633508" y="75"/>
                  <a:pt x="361442" y="-11107"/>
                  <a:pt x="0" y="18288"/>
                </a:cubicBezTo>
                <a:cubicBezTo>
                  <a:pt x="-591" y="13205"/>
                  <a:pt x="-663" y="6329"/>
                  <a:pt x="0" y="0"/>
                </a:cubicBezTo>
                <a:close/>
              </a:path>
              <a:path w="4480560" h="18288" stroke="0" extrusionOk="0">
                <a:moveTo>
                  <a:pt x="0" y="0"/>
                </a:moveTo>
                <a:cubicBezTo>
                  <a:pt x="285465" y="225"/>
                  <a:pt x="322691" y="16223"/>
                  <a:pt x="595274" y="0"/>
                </a:cubicBezTo>
                <a:cubicBezTo>
                  <a:pt x="867857" y="-16223"/>
                  <a:pt x="989129" y="-11242"/>
                  <a:pt x="1100938" y="0"/>
                </a:cubicBezTo>
                <a:cubicBezTo>
                  <a:pt x="1212747" y="11242"/>
                  <a:pt x="1574350" y="-36410"/>
                  <a:pt x="1830629" y="0"/>
                </a:cubicBezTo>
                <a:cubicBezTo>
                  <a:pt x="2086908" y="36410"/>
                  <a:pt x="2180922" y="4645"/>
                  <a:pt x="2425903" y="0"/>
                </a:cubicBezTo>
                <a:cubicBezTo>
                  <a:pt x="2670884" y="-4645"/>
                  <a:pt x="2782024" y="22929"/>
                  <a:pt x="3021178" y="0"/>
                </a:cubicBezTo>
                <a:cubicBezTo>
                  <a:pt x="3260332" y="-22929"/>
                  <a:pt x="3456982" y="-1586"/>
                  <a:pt x="3750869" y="0"/>
                </a:cubicBezTo>
                <a:cubicBezTo>
                  <a:pt x="4044756" y="1586"/>
                  <a:pt x="4302726" y="17043"/>
                  <a:pt x="4480560" y="0"/>
                </a:cubicBezTo>
                <a:cubicBezTo>
                  <a:pt x="4479674" y="5429"/>
                  <a:pt x="4481381" y="14046"/>
                  <a:pt x="4480560" y="18288"/>
                </a:cubicBezTo>
                <a:cubicBezTo>
                  <a:pt x="4279652" y="-6850"/>
                  <a:pt x="4200762" y="41566"/>
                  <a:pt x="3930091" y="18288"/>
                </a:cubicBezTo>
                <a:cubicBezTo>
                  <a:pt x="3659420" y="-4990"/>
                  <a:pt x="3456052" y="22294"/>
                  <a:pt x="3290011" y="18288"/>
                </a:cubicBezTo>
                <a:cubicBezTo>
                  <a:pt x="3123970" y="14282"/>
                  <a:pt x="2882392" y="32818"/>
                  <a:pt x="2649931" y="18288"/>
                </a:cubicBezTo>
                <a:cubicBezTo>
                  <a:pt x="2417470" y="3758"/>
                  <a:pt x="2238426" y="7337"/>
                  <a:pt x="2054657" y="18288"/>
                </a:cubicBezTo>
                <a:cubicBezTo>
                  <a:pt x="1870888" y="29239"/>
                  <a:pt x="1566368" y="45040"/>
                  <a:pt x="1324966" y="18288"/>
                </a:cubicBezTo>
                <a:cubicBezTo>
                  <a:pt x="1083564" y="-8464"/>
                  <a:pt x="787410" y="10946"/>
                  <a:pt x="595274" y="18288"/>
                </a:cubicBezTo>
                <a:cubicBezTo>
                  <a:pt x="403138" y="25630"/>
                  <a:pt x="169622" y="10499"/>
                  <a:pt x="0" y="18288"/>
                </a:cubicBezTo>
                <a:cubicBezTo>
                  <a:pt x="668" y="13665"/>
                  <a:pt x="578" y="5675"/>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20366B37-3F86-40D6-97F1-C5B8B8F9B057}"/>
              </a:ext>
            </a:extLst>
          </p:cNvPr>
          <p:cNvSpPr>
            <a:spLocks noGrp="1"/>
          </p:cNvSpPr>
          <p:nvPr>
            <p:ph idx="1"/>
          </p:nvPr>
        </p:nvSpPr>
        <p:spPr>
          <a:xfrm>
            <a:off x="5126418" y="552091"/>
            <a:ext cx="6224335" cy="5431536"/>
          </a:xfrm>
        </p:spPr>
        <p:txBody>
          <a:bodyPr vert="horz" lIns="91440" tIns="45720" rIns="91440" bIns="45720" rtlCol="0" anchor="ctr">
            <a:normAutofit/>
          </a:bodyPr>
          <a:lstStyle/>
          <a:p>
            <a:pPr>
              <a:buNone/>
            </a:pPr>
            <a:r>
              <a:rPr lang="uk-UA" sz="2200">
                <a:ea typeface="+mn-lt"/>
                <a:cs typeface="+mn-lt"/>
              </a:rPr>
              <a:t>- забезпечення прав свобод людини і громадянина Президентом України; провадження по заявам, скаргам та пропозиціям громадян; </a:t>
            </a:r>
          </a:p>
          <a:p>
            <a:pPr>
              <a:buNone/>
            </a:pPr>
            <a:r>
              <a:rPr lang="uk-UA" sz="2200">
                <a:ea typeface="+mn-lt"/>
                <a:cs typeface="+mn-lt"/>
              </a:rPr>
              <a:t>- дисциплінарні провадження в адміністративному праві;</a:t>
            </a:r>
          </a:p>
          <a:p>
            <a:pPr>
              <a:buNone/>
            </a:pPr>
            <a:r>
              <a:rPr lang="uk-UA" sz="2200">
                <a:ea typeface="+mn-lt"/>
                <a:cs typeface="+mn-lt"/>
              </a:rPr>
              <a:t>- запобігання та протидія корупції;</a:t>
            </a:r>
          </a:p>
          <a:p>
            <a:pPr>
              <a:buNone/>
            </a:pPr>
            <a:r>
              <a:rPr lang="uk-UA" sz="2200">
                <a:ea typeface="+mn-lt"/>
                <a:cs typeface="+mn-lt"/>
              </a:rPr>
              <a:t>- захист від порушень з боку суб’єктів владних повноважень у системі адміністративного судочинства;</a:t>
            </a:r>
          </a:p>
          <a:p>
            <a:pPr>
              <a:buNone/>
            </a:pPr>
            <a:r>
              <a:rPr lang="uk-UA" sz="2200">
                <a:ea typeface="+mn-lt"/>
                <a:cs typeface="+mn-lt"/>
              </a:rPr>
              <a:t>- публічний захист прав і свобод фізичних і юридичних осіб засобами громадянського суспільства та захист прав і свобод громадян України в Європейському суді з прав людини.</a:t>
            </a:r>
          </a:p>
          <a:p>
            <a:pPr marL="0" indent="0">
              <a:buNone/>
            </a:pPr>
            <a:endParaRPr lang="uk-UA" sz="2200">
              <a:cs typeface="Calibri"/>
            </a:endParaRPr>
          </a:p>
        </p:txBody>
      </p:sp>
    </p:spTree>
    <p:extLst>
      <p:ext uri="{BB962C8B-B14F-4D97-AF65-F5344CB8AC3E}">
        <p14:creationId xmlns:p14="http://schemas.microsoft.com/office/powerpoint/2010/main" val="34071758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1EA652-8C6A-4E69-BEB9-1708094745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ight Triangle 9">
            <a:extLst>
              <a:ext uri="{FF2B5EF4-FFF2-40B4-BE49-F238E27FC236}">
                <a16:creationId xmlns:a16="http://schemas.microsoft.com/office/drawing/2014/main" id="{5298780A-33B9-4EA2-8F67-DE68AD62841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a:extLst>
              <a:ext uri="{FF2B5EF4-FFF2-40B4-BE49-F238E27FC236}">
                <a16:creationId xmlns:a16="http://schemas.microsoft.com/office/drawing/2014/main" id="{7F488E8B-4E1E-4402-8935-D4E6C02615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1774" y="623275"/>
            <a:ext cx="10905053"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62A4FA6-21F1-46DB-B08F-F8548B0A8E05}"/>
              </a:ext>
            </a:extLst>
          </p:cNvPr>
          <p:cNvSpPr>
            <a:spLocks noGrp="1"/>
          </p:cNvSpPr>
          <p:nvPr>
            <p:ph type="title"/>
          </p:nvPr>
        </p:nvSpPr>
        <p:spPr>
          <a:xfrm>
            <a:off x="1075767" y="1188637"/>
            <a:ext cx="2988234" cy="4480726"/>
          </a:xfrm>
        </p:spPr>
        <p:txBody>
          <a:bodyPr>
            <a:normAutofit/>
          </a:bodyPr>
          <a:lstStyle/>
          <a:p>
            <a:pPr algn="r"/>
            <a:r>
              <a:rPr lang="uk-UA" sz="2600">
                <a:ea typeface="+mj-lt"/>
                <a:cs typeface="+mj-lt"/>
              </a:rPr>
              <a:t>Адміністративно-правове забезпечення прав, свобод і законних інтересів фізичних і юридичних осіб у процесі проваджень за заявами, скаргами та пропозиціями громадян має такі особливості:</a:t>
            </a:r>
            <a:endParaRPr lang="uk-UA" sz="2600">
              <a:cs typeface="Calibri Light"/>
            </a:endParaRPr>
          </a:p>
        </p:txBody>
      </p:sp>
      <p:cxnSp>
        <p:nvCxnSpPr>
          <p:cNvPr id="14" name="Straight Connector 13">
            <a:extLst>
              <a:ext uri="{FF2B5EF4-FFF2-40B4-BE49-F238E27FC236}">
                <a16:creationId xmlns:a16="http://schemas.microsoft.com/office/drawing/2014/main" id="{23AAC9B5-8015-485C-ACF9-A750390E9A5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1852863"/>
            <a:ext cx="0" cy="3236495"/>
          </a:xfrm>
          <a:prstGeom prst="line">
            <a:avLst/>
          </a:prstGeom>
          <a:ln w="19050" cap="sq">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Місце для вмісту 2">
            <a:extLst>
              <a:ext uri="{FF2B5EF4-FFF2-40B4-BE49-F238E27FC236}">
                <a16:creationId xmlns:a16="http://schemas.microsoft.com/office/drawing/2014/main" id="{3AC970FC-A77A-4294-B0F4-E63F32A565AD}"/>
              </a:ext>
            </a:extLst>
          </p:cNvPr>
          <p:cNvSpPr>
            <a:spLocks noGrp="1"/>
          </p:cNvSpPr>
          <p:nvPr>
            <p:ph idx="1"/>
          </p:nvPr>
        </p:nvSpPr>
        <p:spPr>
          <a:xfrm>
            <a:off x="5255260" y="723585"/>
            <a:ext cx="5856733" cy="5312859"/>
          </a:xfrm>
        </p:spPr>
        <p:txBody>
          <a:bodyPr vert="horz" lIns="91440" tIns="45720" rIns="91440" bIns="45720" rtlCol="0" anchor="ctr">
            <a:normAutofit/>
          </a:bodyPr>
          <a:lstStyle/>
          <a:p>
            <a:pPr algn="just">
              <a:buNone/>
            </a:pPr>
            <a:r>
              <a:rPr lang="uk-UA" sz="1400" dirty="0">
                <a:ea typeface="+mn-lt"/>
                <a:cs typeface="+mn-lt"/>
              </a:rPr>
              <a:t>- адміністративно-правові відносини виникають у цій сфері після подання фізичною особою заяви скарги чи пропозиції;</a:t>
            </a:r>
            <a:endParaRPr lang="uk-UA" sz="1400">
              <a:cs typeface="Calibri"/>
            </a:endParaRPr>
          </a:p>
          <a:p>
            <a:pPr algn="just">
              <a:buNone/>
            </a:pPr>
            <a:r>
              <a:rPr lang="uk-UA" sz="1400" dirty="0">
                <a:ea typeface="+mn-lt"/>
                <a:cs typeface="+mn-lt"/>
              </a:rPr>
              <a:t>- вони розглядаються у встановлені законодавством короткі терміни суб’єктами публічної адміністрації у позасудовому порядку в процесі їх владної діяльності;</a:t>
            </a:r>
            <a:endParaRPr lang="uk-UA" sz="1400">
              <a:cs typeface="Calibri"/>
            </a:endParaRPr>
          </a:p>
          <a:p>
            <a:pPr algn="just">
              <a:buNone/>
            </a:pPr>
            <a:r>
              <a:rPr lang="uk-UA" sz="1400" dirty="0">
                <a:ea typeface="+mn-lt"/>
                <a:cs typeface="+mn-lt"/>
              </a:rPr>
              <a:t>- прийняті публічною адміністрацією рішення, як правило, призводять до ефективного відновлення порушених прав, свобод та законних інтересів фізичних і юридичних осіб;</a:t>
            </a:r>
            <a:endParaRPr lang="uk-UA" sz="1400">
              <a:cs typeface="Calibri"/>
            </a:endParaRPr>
          </a:p>
          <a:p>
            <a:pPr algn="just">
              <a:buNone/>
            </a:pPr>
            <a:r>
              <a:rPr lang="uk-UA" sz="1400" dirty="0">
                <a:ea typeface="+mn-lt"/>
                <a:cs typeface="+mn-lt"/>
              </a:rPr>
              <a:t>- посадові особи, які допустили порушення, притягуються до дисциплінарної відповідальності, а у випадку виявлення в їх діяннях ознак злочину матеріали щодо них передаються в органи Прокуратури;</a:t>
            </a:r>
            <a:endParaRPr lang="uk-UA" sz="1400">
              <a:cs typeface="Calibri"/>
            </a:endParaRPr>
          </a:p>
          <a:p>
            <a:pPr algn="just">
              <a:buNone/>
            </a:pPr>
            <a:r>
              <a:rPr lang="uk-UA" sz="1400" dirty="0">
                <a:ea typeface="+mn-lt"/>
                <a:cs typeface="+mn-lt"/>
              </a:rPr>
              <a:t>- незалежно від рішення заявнику обов’язково надається мотивована відповідь</a:t>
            </a:r>
            <a:endParaRPr lang="uk-UA" sz="1400" dirty="0">
              <a:cs typeface="Calibri" panose="020F0502020204030204"/>
            </a:endParaRPr>
          </a:p>
          <a:p>
            <a:pPr algn="just">
              <a:buNone/>
            </a:pPr>
            <a:endParaRPr lang="uk-UA" sz="1400" dirty="0">
              <a:ea typeface="+mn-lt"/>
              <a:cs typeface="+mn-lt"/>
            </a:endParaRPr>
          </a:p>
          <a:p>
            <a:pPr marL="0" indent="0" algn="just">
              <a:buNone/>
            </a:pPr>
            <a:r>
              <a:rPr lang="uk-UA" sz="1300" dirty="0">
                <a:ea typeface="+mn-lt"/>
                <a:cs typeface="+mn-lt"/>
              </a:rPr>
              <a:t>Конституція України встановлює вихідні положення в аналізованій сфері, зокрема ст. 40 визначає: “</a:t>
            </a:r>
            <a:r>
              <a:rPr lang="uk-UA" sz="1300" b="1" dirty="0">
                <a:ea typeface="+mn-lt"/>
                <a:cs typeface="+mn-lt"/>
              </a:rPr>
              <a:t>Усі мають право направляти індивідуальні чи колективні письмові звернення або особисто звертатися до органів державної влади, органів місцевого самоврядування та посадових і службових осіб цих органів, що зобов’язані розглянути звернення і дати обґрунтовану відповідь у встановлений законом строк”.</a:t>
            </a:r>
            <a:endParaRPr lang="uk-UA" b="1">
              <a:cs typeface="Calibri"/>
            </a:endParaRPr>
          </a:p>
        </p:txBody>
      </p:sp>
    </p:spTree>
    <p:extLst>
      <p:ext uri="{BB962C8B-B14F-4D97-AF65-F5344CB8AC3E}">
        <p14:creationId xmlns:p14="http://schemas.microsoft.com/office/powerpoint/2010/main" val="2454132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7143865E-298E-4538-9D4E-CE4B0FCBEBC1}"/>
              </a:ext>
            </a:extLst>
          </p:cNvPr>
          <p:cNvSpPr>
            <a:spLocks noGrp="1"/>
          </p:cNvSpPr>
          <p:nvPr>
            <p:ph type="title"/>
          </p:nvPr>
        </p:nvSpPr>
        <p:spPr>
          <a:xfrm>
            <a:off x="572493" y="238539"/>
            <a:ext cx="11018520" cy="1434415"/>
          </a:xfrm>
        </p:spPr>
        <p:txBody>
          <a:bodyPr anchor="b">
            <a:normAutofit/>
          </a:bodyPr>
          <a:lstStyle/>
          <a:p>
            <a:r>
              <a:rPr lang="uk-UA" sz="5400">
                <a:ea typeface="+mj-lt"/>
                <a:cs typeface="+mj-lt"/>
              </a:rPr>
              <a:t>Судовий захист порушених прав</a:t>
            </a:r>
            <a:endParaRPr lang="uk-UA" sz="5400"/>
          </a:p>
        </p:txBody>
      </p:sp>
      <p:sp>
        <p:nvSpPr>
          <p:cNvPr id="11"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37C4EAC3-D0BE-4755-AD96-E697EFF8BE39}"/>
              </a:ext>
            </a:extLst>
          </p:cNvPr>
          <p:cNvSpPr>
            <a:spLocks noGrp="1"/>
          </p:cNvSpPr>
          <p:nvPr>
            <p:ph idx="1"/>
          </p:nvPr>
        </p:nvSpPr>
        <p:spPr>
          <a:xfrm>
            <a:off x="572493" y="2071316"/>
            <a:ext cx="6713552" cy="4119172"/>
          </a:xfrm>
        </p:spPr>
        <p:txBody>
          <a:bodyPr vert="horz" lIns="91440" tIns="45720" rIns="91440" bIns="45720" rtlCol="0" anchor="t">
            <a:normAutofit/>
          </a:bodyPr>
          <a:lstStyle/>
          <a:p>
            <a:pPr>
              <a:buNone/>
            </a:pPr>
            <a:r>
              <a:rPr lang="uk" sz="1200">
                <a:ea typeface="+mn-lt"/>
                <a:cs typeface="+mn-lt"/>
              </a:rPr>
              <a:t>1. Кожна особа має право в порядку, встановленому цим Кодексом, звернутися до адміністративного суду, якщо вважає, що рішенням, дією чи бездіяльністю суб'єкта владних повноважень порушені її права, свободи або інтереси.</a:t>
            </a:r>
            <a:endParaRPr lang="uk-UA" sz="1200"/>
          </a:p>
          <a:p>
            <a:pPr>
              <a:buNone/>
            </a:pPr>
            <a:r>
              <a:rPr lang="uk-UA" sz="1200">
                <a:ea typeface="+mn-lt"/>
                <a:cs typeface="+mn-lt"/>
              </a:rPr>
              <a:t>2. У випадках, установлених законом, до суду можуть звертатися органи та особи, яким надано право захищати права, свободи та інтереси інших осіб.</a:t>
            </a:r>
            <a:endParaRPr lang="uk-UA" sz="1200">
              <a:cs typeface="Calibri" panose="020F0502020204030204"/>
            </a:endParaRPr>
          </a:p>
          <a:p>
            <a:pPr>
              <a:buNone/>
            </a:pPr>
            <a:r>
              <a:rPr lang="uk-UA" sz="1200">
                <a:ea typeface="+mn-lt"/>
                <a:cs typeface="+mn-lt"/>
              </a:rPr>
              <a:t>3. Суб'єкти владних повноважень мають право звернутися до адміністративного суду у випадках, передбачених Конституцією та законами України.</a:t>
            </a:r>
            <a:endParaRPr lang="uk-UA" sz="1200"/>
          </a:p>
          <a:p>
            <a:pPr>
              <a:buNone/>
            </a:pPr>
            <a:r>
              <a:rPr lang="uk-UA" sz="1200">
                <a:ea typeface="+mn-lt"/>
                <a:cs typeface="+mn-lt"/>
              </a:rPr>
              <a:t>4. Ніхто не може бути позбавлений права на розгляд його справи в адміністративному суді, до підсудності якого вона віднесена цим Кодексом.</a:t>
            </a:r>
            <a:endParaRPr lang="uk-UA" sz="1200"/>
          </a:p>
          <a:p>
            <a:pPr>
              <a:buNone/>
            </a:pPr>
            <a:r>
              <a:rPr lang="uk-UA" sz="1200">
                <a:ea typeface="+mn-lt"/>
                <a:cs typeface="+mn-lt"/>
              </a:rPr>
              <a:t>5. Відмова від права на звернення до суду є недійсною.</a:t>
            </a:r>
            <a:endParaRPr lang="uk-UA" sz="1200"/>
          </a:p>
          <a:p>
            <a:pPr>
              <a:buNone/>
            </a:pPr>
            <a:r>
              <a:rPr lang="uk-UA" sz="1200">
                <a:ea typeface="+mn-lt"/>
                <a:cs typeface="+mn-lt"/>
              </a:rPr>
              <a:t>6. Іноземці, особи без громадянства та іноземні юридичні особи користуються в Україні таким самим правом на судовий захист, що і громадяни та юридичні особи України.</a:t>
            </a:r>
            <a:endParaRPr lang="uk-UA" sz="1200"/>
          </a:p>
          <a:p>
            <a:pPr>
              <a:buNone/>
            </a:pPr>
            <a:r>
              <a:rPr lang="uk-UA" sz="1200">
                <a:ea typeface="+mn-lt"/>
                <a:cs typeface="+mn-lt"/>
              </a:rPr>
              <a:t>Права і свободи людини і громадянина захищаються судом.</a:t>
            </a:r>
            <a:endParaRPr lang="uk-UA" sz="1200"/>
          </a:p>
          <a:p>
            <a:pPr>
              <a:buNone/>
            </a:pPr>
            <a:r>
              <a:rPr lang="uk-UA" sz="1200">
                <a:ea typeface="+mn-lt"/>
                <a:cs typeface="+mn-lt"/>
              </a:rPr>
              <a:t>Кожному гарантується право на оскарження в суді рішень, дій чи бездіяльності органів державної органів місцевого самоврядування, посадових і службових осіб"</a:t>
            </a:r>
            <a:endParaRPr lang="uk-UA" sz="1200"/>
          </a:p>
          <a:p>
            <a:pPr marL="0" indent="0">
              <a:buNone/>
            </a:pPr>
            <a:endParaRPr lang="uk-UA" sz="1200">
              <a:cs typeface="Calibri" panose="020F0502020204030204"/>
            </a:endParaRPr>
          </a:p>
        </p:txBody>
      </p:sp>
      <p:pic>
        <p:nvPicPr>
          <p:cNvPr id="4" name="Рисунок 4">
            <a:extLst>
              <a:ext uri="{FF2B5EF4-FFF2-40B4-BE49-F238E27FC236}">
                <a16:creationId xmlns:a16="http://schemas.microsoft.com/office/drawing/2014/main" id="{D15B8F3A-1075-42A8-AEA5-FE5D9530C57B}"/>
              </a:ext>
            </a:extLst>
          </p:cNvPr>
          <p:cNvPicPr>
            <a:picLocks noChangeAspect="1"/>
          </p:cNvPicPr>
          <p:nvPr/>
        </p:nvPicPr>
        <p:blipFill rotWithShape="1">
          <a:blip r:embed="rId2"/>
          <a:srcRect l="8927" r="14034" b="2"/>
          <a:stretch/>
        </p:blipFill>
        <p:spPr>
          <a:xfrm>
            <a:off x="7675658" y="2093976"/>
            <a:ext cx="3941064" cy="4096512"/>
          </a:xfrm>
          <a:prstGeom prst="rect">
            <a:avLst/>
          </a:prstGeom>
        </p:spPr>
      </p:pic>
    </p:spTree>
    <p:extLst>
      <p:ext uri="{BB962C8B-B14F-4D97-AF65-F5344CB8AC3E}">
        <p14:creationId xmlns:p14="http://schemas.microsoft.com/office/powerpoint/2010/main" val="593764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1CC55D-ED54-4C5C-95E6-10947BD110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B7E9E2B-6E4F-4A17-A89C-20D4DD796E95}"/>
              </a:ext>
            </a:extLst>
          </p:cNvPr>
          <p:cNvSpPr>
            <a:spLocks noGrp="1"/>
          </p:cNvSpPr>
          <p:nvPr>
            <p:ph type="title"/>
          </p:nvPr>
        </p:nvSpPr>
        <p:spPr>
          <a:xfrm>
            <a:off x="589560" y="856180"/>
            <a:ext cx="4560584" cy="1128068"/>
          </a:xfrm>
        </p:spPr>
        <p:txBody>
          <a:bodyPr anchor="ctr">
            <a:normAutofit/>
          </a:bodyPr>
          <a:lstStyle/>
          <a:p>
            <a:r>
              <a:rPr lang="uk-UA" sz="3700">
                <a:ea typeface="+mj-lt"/>
                <a:cs typeface="+mj-lt"/>
              </a:rPr>
              <a:t>Судовий захист порушених прав</a:t>
            </a:r>
            <a:endParaRPr lang="uk-UA" sz="3700"/>
          </a:p>
        </p:txBody>
      </p:sp>
      <p:grpSp>
        <p:nvGrpSpPr>
          <p:cNvPr id="11" name="Group 10">
            <a:extLst>
              <a:ext uri="{FF2B5EF4-FFF2-40B4-BE49-F238E27FC236}">
                <a16:creationId xmlns:a16="http://schemas.microsoft.com/office/drawing/2014/main" id="{1DE889C7-FAD6-4397-98E2-05D50348445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1083484"/>
            <a:ext cx="355196" cy="673460"/>
            <a:chOff x="0" y="823811"/>
            <a:chExt cx="355196" cy="673460"/>
          </a:xfrm>
        </p:grpSpPr>
        <p:sp>
          <p:nvSpPr>
            <p:cNvPr id="12" name="Rectangle 11">
              <a:extLst>
                <a:ext uri="{FF2B5EF4-FFF2-40B4-BE49-F238E27FC236}">
                  <a16:creationId xmlns:a16="http://schemas.microsoft.com/office/drawing/2014/main" id="{F399A70F-F8CD-4992-9EF5-6CF15472E73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823811"/>
              <a:ext cx="87363"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48F4FEDC-6D80-458C-A665-075D9B9500F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59341" y="823811"/>
              <a:ext cx="195855" cy="67346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angle 14">
            <a:extLst>
              <a:ext uri="{FF2B5EF4-FFF2-40B4-BE49-F238E27FC236}">
                <a16:creationId xmlns:a16="http://schemas.microsoft.com/office/drawing/2014/main" id="{3873B707-463F-40B0-8227-E8CC6C67EB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665085" y="2090569"/>
            <a:ext cx="4297680" cy="2743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Місце для вмісту 2">
            <a:extLst>
              <a:ext uri="{FF2B5EF4-FFF2-40B4-BE49-F238E27FC236}">
                <a16:creationId xmlns:a16="http://schemas.microsoft.com/office/drawing/2014/main" id="{182E3602-46B7-49B8-AF98-50AAF7BD9883}"/>
              </a:ext>
            </a:extLst>
          </p:cNvPr>
          <p:cNvSpPr>
            <a:spLocks noGrp="1"/>
          </p:cNvSpPr>
          <p:nvPr>
            <p:ph idx="1"/>
          </p:nvPr>
        </p:nvSpPr>
        <p:spPr>
          <a:xfrm>
            <a:off x="275033" y="2232534"/>
            <a:ext cx="5266996" cy="4001356"/>
          </a:xfrm>
        </p:spPr>
        <p:txBody>
          <a:bodyPr vert="horz" lIns="91440" tIns="45720" rIns="91440" bIns="45720" rtlCol="0" anchor="ctr">
            <a:noAutofit/>
          </a:bodyPr>
          <a:lstStyle/>
          <a:p>
            <a:pPr>
              <a:buNone/>
            </a:pPr>
            <a:r>
              <a:rPr lang="uk-UA" sz="1400" dirty="0">
                <a:ea typeface="+mn-lt"/>
                <a:cs typeface="+mn-lt"/>
              </a:rPr>
              <a:t>Судова влада в Україні виступає як основна юридична гарантія захисту прав і свобод людини і громадянина. Саме тому одним із найважливіших кроків на шляху здійснюваної в Україні </a:t>
            </a:r>
            <a:r>
              <a:rPr lang="uk-UA" sz="1400" dirty="0" err="1">
                <a:ea typeface="+mn-lt"/>
                <a:cs typeface="+mn-lt"/>
              </a:rPr>
              <a:t>судовоправової</a:t>
            </a:r>
            <a:r>
              <a:rPr lang="uk-UA" sz="1400" dirty="0">
                <a:ea typeface="+mn-lt"/>
                <a:cs typeface="+mn-lt"/>
              </a:rPr>
              <a:t> реформи та розбудови демократичної системи судової влади стала реалізація основоположних правових гарантій здійснення правосуддя із забезпечення гарантованих Конституцією прав і свобод людини і громадянина</a:t>
            </a:r>
            <a:r>
              <a:rPr lang="uk" sz="1400" dirty="0">
                <a:ea typeface="+mn-lt"/>
                <a:cs typeface="+mn-lt"/>
              </a:rPr>
              <a:t>.</a:t>
            </a:r>
            <a:endParaRPr lang="uk-UA" sz="1400" dirty="0">
              <a:ea typeface="+mn-lt"/>
              <a:cs typeface="+mn-lt"/>
            </a:endParaRPr>
          </a:p>
          <a:p>
            <a:pPr>
              <a:buNone/>
            </a:pPr>
            <a:r>
              <a:rPr lang="uk-UA" sz="1400" dirty="0">
                <a:ea typeface="+mn-lt"/>
                <a:cs typeface="+mn-lt"/>
              </a:rPr>
              <a:t>У разі порушення прав, свобод і законних інтересів кожна людина має право на захист з боку держави. З цією метою держава створила систему юридичних засобів: </a:t>
            </a:r>
          </a:p>
          <a:p>
            <a:pPr>
              <a:buNone/>
            </a:pPr>
            <a:r>
              <a:rPr lang="uk-UA" sz="1400" dirty="0">
                <a:ea typeface="+mn-lt"/>
                <a:cs typeface="+mn-lt"/>
              </a:rPr>
              <a:t>1) судові;</a:t>
            </a:r>
          </a:p>
          <a:p>
            <a:pPr>
              <a:buNone/>
            </a:pPr>
            <a:r>
              <a:rPr lang="uk-UA" sz="1400" dirty="0">
                <a:ea typeface="+mn-lt"/>
                <a:cs typeface="+mn-lt"/>
              </a:rPr>
              <a:t>2) парламентські;</a:t>
            </a:r>
          </a:p>
          <a:p>
            <a:pPr>
              <a:buNone/>
            </a:pPr>
            <a:r>
              <a:rPr lang="uk-UA" sz="1400" dirty="0">
                <a:ea typeface="+mn-lt"/>
                <a:cs typeface="+mn-lt"/>
              </a:rPr>
              <a:t>3) адміністративні;</a:t>
            </a:r>
          </a:p>
          <a:p>
            <a:pPr>
              <a:buNone/>
            </a:pPr>
            <a:r>
              <a:rPr lang="uk-UA" sz="1400" dirty="0">
                <a:ea typeface="+mn-lt"/>
                <a:cs typeface="+mn-lt"/>
              </a:rPr>
              <a:t>4) </a:t>
            </a:r>
            <a:r>
              <a:rPr lang="uk-UA" sz="1400" dirty="0" err="1">
                <a:ea typeface="+mn-lt"/>
                <a:cs typeface="+mn-lt"/>
              </a:rPr>
              <a:t>контрольнонаглядові</a:t>
            </a:r>
            <a:r>
              <a:rPr lang="uk-UA" sz="1400" dirty="0">
                <a:ea typeface="+mn-lt"/>
                <a:cs typeface="+mn-lt"/>
              </a:rPr>
              <a:t>;</a:t>
            </a:r>
          </a:p>
          <a:p>
            <a:pPr>
              <a:buNone/>
            </a:pPr>
            <a:r>
              <a:rPr lang="uk-UA" sz="1400" dirty="0">
                <a:ea typeface="+mn-lt"/>
                <a:cs typeface="+mn-lt"/>
              </a:rPr>
              <a:t>5) адвокатські;</a:t>
            </a:r>
          </a:p>
          <a:p>
            <a:pPr>
              <a:buNone/>
            </a:pPr>
            <a:r>
              <a:rPr lang="uk-UA" sz="1400" dirty="0">
                <a:ea typeface="+mn-lt"/>
                <a:cs typeface="+mn-lt"/>
              </a:rPr>
              <a:t>6) Уповноважений Верховної Ради з прав людини</a:t>
            </a:r>
            <a:r>
              <a:rPr lang="uk" sz="1400" dirty="0">
                <a:ea typeface="+mn-lt"/>
                <a:cs typeface="+mn-lt"/>
              </a:rPr>
              <a:t>.</a:t>
            </a:r>
            <a:endParaRPr lang="uk-UA" sz="1400" dirty="0">
              <a:ea typeface="+mn-lt"/>
              <a:cs typeface="+mn-lt"/>
            </a:endParaRPr>
          </a:p>
          <a:p>
            <a:pPr marL="0" indent="0">
              <a:buNone/>
            </a:pPr>
            <a:endParaRPr lang="uk-UA" sz="1100">
              <a:cs typeface="Calibri"/>
            </a:endParaRPr>
          </a:p>
        </p:txBody>
      </p:sp>
      <p:sp>
        <p:nvSpPr>
          <p:cNvPr id="17" name="Rectangle 16">
            <a:extLst>
              <a:ext uri="{FF2B5EF4-FFF2-40B4-BE49-F238E27FC236}">
                <a16:creationId xmlns:a16="http://schemas.microsoft.com/office/drawing/2014/main" id="{C13237C8-E62C-4F0D-A318-BD6FB6C2D1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0697670" y="0"/>
            <a:ext cx="1494330"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19C9EAEA-39D0-4B0E-A0EB-51E7B26740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685810" y="513853"/>
            <a:ext cx="6009366" cy="5834577"/>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Рисунок 4" descr="Зображення, що містить стіл, у приміщенні&#10;&#10;Опис створено автоматично">
            <a:extLst>
              <a:ext uri="{FF2B5EF4-FFF2-40B4-BE49-F238E27FC236}">
                <a16:creationId xmlns:a16="http://schemas.microsoft.com/office/drawing/2014/main" id="{38BB3AA2-7AF7-460D-8B4E-5E43E1D3CA9D}"/>
              </a:ext>
            </a:extLst>
          </p:cNvPr>
          <p:cNvPicPr>
            <a:picLocks noChangeAspect="1"/>
          </p:cNvPicPr>
          <p:nvPr/>
        </p:nvPicPr>
        <p:blipFill rotWithShape="1">
          <a:blip r:embed="rId2"/>
          <a:srcRect l="24132" r="14541" b="1"/>
          <a:stretch/>
        </p:blipFill>
        <p:spPr>
          <a:xfrm>
            <a:off x="5977788" y="799352"/>
            <a:ext cx="5425410" cy="5259296"/>
          </a:xfrm>
          <a:prstGeom prst="rect">
            <a:avLst/>
          </a:prstGeom>
        </p:spPr>
      </p:pic>
    </p:spTree>
    <p:extLst>
      <p:ext uri="{BB962C8B-B14F-4D97-AF65-F5344CB8AC3E}">
        <p14:creationId xmlns:p14="http://schemas.microsoft.com/office/powerpoint/2010/main" val="35345833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reeform: Shape 10">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Заголовок 1">
            <a:extLst>
              <a:ext uri="{FF2B5EF4-FFF2-40B4-BE49-F238E27FC236}">
                <a16:creationId xmlns:a16="http://schemas.microsoft.com/office/drawing/2014/main" id="{1B7C1FBA-CC7F-4AA4-A4CF-7248F4D57023}"/>
              </a:ext>
            </a:extLst>
          </p:cNvPr>
          <p:cNvSpPr>
            <a:spLocks noGrp="1"/>
          </p:cNvSpPr>
          <p:nvPr>
            <p:ph type="title"/>
          </p:nvPr>
        </p:nvSpPr>
        <p:spPr>
          <a:xfrm>
            <a:off x="7788204" y="468083"/>
            <a:ext cx="3252879" cy="1668298"/>
          </a:xfrm>
        </p:spPr>
        <p:txBody>
          <a:bodyPr>
            <a:normAutofit fontScale="90000"/>
          </a:bodyPr>
          <a:lstStyle/>
          <a:p>
            <a:r>
              <a:rPr lang="uk-UA" dirty="0">
                <a:ea typeface="+mj-lt"/>
                <a:cs typeface="+mj-lt"/>
              </a:rPr>
              <a:t>Способи захисту цивільних прав</a:t>
            </a:r>
            <a:endParaRPr lang="uk-UA" dirty="0"/>
          </a:p>
        </p:txBody>
      </p:sp>
      <p:sp>
        <p:nvSpPr>
          <p:cNvPr id="3" name="Місце для вмісту 2">
            <a:extLst>
              <a:ext uri="{FF2B5EF4-FFF2-40B4-BE49-F238E27FC236}">
                <a16:creationId xmlns:a16="http://schemas.microsoft.com/office/drawing/2014/main" id="{769A74A7-92B4-4E2D-B7EF-6DEF1D773C95}"/>
              </a:ext>
            </a:extLst>
          </p:cNvPr>
          <p:cNvSpPr>
            <a:spLocks noGrp="1"/>
          </p:cNvSpPr>
          <p:nvPr>
            <p:ph idx="1"/>
          </p:nvPr>
        </p:nvSpPr>
        <p:spPr>
          <a:xfrm>
            <a:off x="244406" y="64763"/>
            <a:ext cx="6929278" cy="5028115"/>
          </a:xfrm>
        </p:spPr>
        <p:txBody>
          <a:bodyPr vert="horz" lIns="91440" tIns="45720" rIns="91440" bIns="45720" rtlCol="0" anchor="t">
            <a:noAutofit/>
          </a:bodyPr>
          <a:lstStyle/>
          <a:p>
            <a:pPr marL="0" indent="0" algn="just">
              <a:buNone/>
            </a:pPr>
            <a:r>
              <a:rPr lang="uk-UA" sz="1400" b="1" dirty="0">
                <a:ea typeface="+mn-lt"/>
                <a:cs typeface="+mn-lt"/>
              </a:rPr>
              <a:t>Способи захисту цивільних прав —</a:t>
            </a:r>
            <a:r>
              <a:rPr lang="uk-UA" sz="1400" dirty="0">
                <a:ea typeface="+mn-lt"/>
                <a:cs typeface="+mn-lt"/>
              </a:rPr>
              <a:t> це поняття, що характеризують конкретні види захисту. Суди, арбітражні суди застосовують відповідні види захисту цивільних прав залежно від змісту суб'єктивного права і характеру його порушення.</a:t>
            </a:r>
            <a:endParaRPr lang="uk-UA"/>
          </a:p>
          <a:p>
            <a:pPr algn="just">
              <a:buNone/>
            </a:pPr>
            <a:r>
              <a:rPr lang="uk-UA" sz="1400" dirty="0">
                <a:ea typeface="+mn-lt"/>
                <a:cs typeface="+mn-lt"/>
              </a:rPr>
              <a:t>а) визнання права (наприклад, на жиле приміщення за членом сім'ї наймача, якщо останній незаконно позбавляє його можливості володіти і користуватися жилим приміщенням);</a:t>
            </a:r>
            <a:endParaRPr lang="uk-UA" sz="1400" dirty="0">
              <a:cs typeface="Calibri"/>
            </a:endParaRPr>
          </a:p>
          <a:p>
            <a:pPr algn="just">
              <a:buNone/>
            </a:pPr>
            <a:r>
              <a:rPr lang="uk-UA" sz="1400" dirty="0">
                <a:ea typeface="+mn-lt"/>
                <a:cs typeface="+mn-lt"/>
              </a:rPr>
              <a:t>б) відновлення становища, яке існувало до порушення права, і припинення дій, що порушують право (наприклад, у разі використання чужого твору без договору з автором або його правонаступниками автор, а після його смерті спадкоємці та інші особи, передбачені у законі, вправі вимагати поновлення порушеного права і заборони дій, що порушують право: заборона випуску твору у світ чи припинення йото розповсюдження);</a:t>
            </a:r>
            <a:endParaRPr lang="uk-UA" sz="1400" dirty="0">
              <a:cs typeface="Calibri"/>
            </a:endParaRPr>
          </a:p>
          <a:p>
            <a:pPr algn="just">
              <a:buNone/>
            </a:pPr>
            <a:r>
              <a:rPr lang="uk-UA" sz="1400" dirty="0">
                <a:ea typeface="+mn-lt"/>
                <a:cs typeface="+mn-lt"/>
              </a:rPr>
              <a:t>в) присудження до виконання обоє '</a:t>
            </a:r>
            <a:r>
              <a:rPr lang="uk-UA" sz="1400" dirty="0" err="1">
                <a:ea typeface="+mn-lt"/>
                <a:cs typeface="+mn-lt"/>
              </a:rPr>
              <a:t>язку</a:t>
            </a:r>
            <a:r>
              <a:rPr lang="uk-UA" sz="1400" dirty="0">
                <a:ea typeface="+mn-lt"/>
                <a:cs typeface="+mn-lt"/>
              </a:rPr>
              <a:t> у натурі (скажімо, коли наймодавець не надає у користування наймачеві зданого у </a:t>
            </a:r>
            <a:r>
              <a:rPr lang="uk-UA" sz="1400" dirty="0" err="1">
                <a:ea typeface="+mn-lt"/>
                <a:cs typeface="+mn-lt"/>
              </a:rPr>
              <a:t>найом</a:t>
            </a:r>
            <a:r>
              <a:rPr lang="uk-UA" sz="1400" dirty="0">
                <a:ea typeface="+mn-lt"/>
                <a:cs typeface="+mn-lt"/>
              </a:rPr>
              <a:t> майна, наймач вправі у примусовому порядку через суд витребувати у нього це майно (ст.263 ЦК України));</a:t>
            </a:r>
            <a:endParaRPr lang="uk-UA" sz="1400" dirty="0">
              <a:cs typeface="Calibri"/>
            </a:endParaRPr>
          </a:p>
          <a:p>
            <a:pPr algn="just">
              <a:buNone/>
            </a:pPr>
            <a:r>
              <a:rPr lang="uk-UA" sz="1400" dirty="0">
                <a:ea typeface="+mn-lt"/>
                <a:cs typeface="+mn-lt"/>
              </a:rPr>
              <a:t>г) припинення або зміна правовідношення (так, після закінчення строку договору </a:t>
            </a:r>
            <a:r>
              <a:rPr lang="uk-UA" sz="1400" dirty="0" err="1">
                <a:ea typeface="+mn-lt"/>
                <a:cs typeface="+mn-lt"/>
              </a:rPr>
              <a:t>піднайому</a:t>
            </a:r>
            <a:r>
              <a:rPr lang="uk-UA" sz="1400" dirty="0">
                <a:ea typeface="+mn-lt"/>
                <a:cs typeface="+mn-lt"/>
              </a:rPr>
              <a:t> піднаймач не вправі вимагати його поновлення і зобов'язаний звільнити жиле приміщення — ст.97 Житлового кодексу України). Припинення договору </a:t>
            </a:r>
            <a:r>
              <a:rPr lang="uk-UA" sz="1400" dirty="0" err="1">
                <a:ea typeface="+mn-lt"/>
                <a:cs typeface="+mn-lt"/>
              </a:rPr>
              <a:t>піднайому</a:t>
            </a:r>
            <a:r>
              <a:rPr lang="uk-UA" sz="1400" dirty="0">
                <a:ea typeface="+mn-lt"/>
                <a:cs typeface="+mn-lt"/>
              </a:rPr>
              <a:t> жилого приміщення означає припинення житлових правовідносин, що виникли із зазначеного договору.</a:t>
            </a:r>
            <a:endParaRPr lang="uk-UA" sz="1400" dirty="0">
              <a:cs typeface="Calibri"/>
            </a:endParaRPr>
          </a:p>
          <a:p>
            <a:pPr algn="just">
              <a:buNone/>
            </a:pPr>
            <a:r>
              <a:rPr lang="uk-UA" sz="1400" dirty="0">
                <a:ea typeface="+mn-lt"/>
                <a:cs typeface="+mn-lt"/>
              </a:rPr>
              <a:t>Якщо предметом договору піднайму, укладеного без зазначення строку були дві кімнати, то часткове припинення договору </a:t>
            </a:r>
            <a:r>
              <a:rPr lang="uk-UA" sz="1400" dirty="0" err="1">
                <a:ea typeface="+mn-lt"/>
                <a:cs typeface="+mn-lt"/>
              </a:rPr>
              <a:t>піднайому</a:t>
            </a:r>
            <a:r>
              <a:rPr lang="uk-UA" sz="1400" dirty="0">
                <a:ea typeface="+mn-lt"/>
                <a:cs typeface="+mn-lt"/>
              </a:rPr>
              <a:t> відносно однієї кімнати призводить до зміни правовідносин, які виникли з даного договору (ст.97 Житлового кодексу України).</a:t>
            </a:r>
            <a:endParaRPr lang="uk-UA" sz="1400" dirty="0">
              <a:cs typeface="Calibri"/>
            </a:endParaRPr>
          </a:p>
          <a:p>
            <a:pPr algn="just">
              <a:buNone/>
            </a:pPr>
            <a:r>
              <a:rPr lang="uk-UA" sz="1400" dirty="0">
                <a:ea typeface="+mn-lt"/>
                <a:cs typeface="+mn-lt"/>
              </a:rPr>
              <a:t>д) стягнення з особи, яка порушила право завданих збитків, а у випадках передбачених законом або договором, — неустойки (штрафу, пені). Йдеться про відшкодування збитків, завданих підрядчику з вини замовника, який не виконав вимог підрядчика (ст. 341 ЦК України).</a:t>
            </a:r>
            <a:endParaRPr lang="uk-UA" sz="1400" dirty="0">
              <a:cs typeface="Calibri" panose="020F0502020204030204"/>
            </a:endParaRPr>
          </a:p>
          <a:p>
            <a:pPr marL="0" indent="0">
              <a:buNone/>
            </a:pPr>
            <a:endParaRPr lang="uk-UA" sz="800">
              <a:ea typeface="+mn-lt"/>
              <a:cs typeface="+mn-lt"/>
            </a:endParaRPr>
          </a:p>
        </p:txBody>
      </p:sp>
      <p:pic>
        <p:nvPicPr>
          <p:cNvPr id="4" name="Рисунок 4">
            <a:extLst>
              <a:ext uri="{FF2B5EF4-FFF2-40B4-BE49-F238E27FC236}">
                <a16:creationId xmlns:a16="http://schemas.microsoft.com/office/drawing/2014/main" id="{1E8CC890-4B14-4D61-97F0-547D51D1C0C8}"/>
              </a:ext>
            </a:extLst>
          </p:cNvPr>
          <p:cNvPicPr>
            <a:picLocks noChangeAspect="1"/>
          </p:cNvPicPr>
          <p:nvPr/>
        </p:nvPicPr>
        <p:blipFill>
          <a:blip r:embed="rId2"/>
          <a:stretch>
            <a:fillRect/>
          </a:stretch>
        </p:blipFill>
        <p:spPr>
          <a:xfrm>
            <a:off x="7252767" y="2843974"/>
            <a:ext cx="4788505" cy="2394252"/>
          </a:xfrm>
          <a:prstGeom prst="rect">
            <a:avLst/>
          </a:prstGeom>
        </p:spPr>
      </p:pic>
      <p:sp>
        <p:nvSpPr>
          <p:cNvPr id="13" name="Freeform: Shape 12">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50148410"/>
      </p:ext>
    </p:extLst>
  </p:cSld>
  <p:clrMapOvr>
    <a:masterClrMapping/>
  </p:clrMapOvr>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Широкий екран</PresentationFormat>
  <Paragraphs>0</Paragraphs>
  <Slides>28</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28</vt:i4>
      </vt:variant>
    </vt:vector>
  </HeadingPairs>
  <TitlesOfParts>
    <vt:vector size="29" baseType="lpstr">
      <vt:lpstr>Тема Office</vt:lpstr>
      <vt:lpstr>ТЕМА 6. Захист порушених суб’єктивних прав</vt:lpstr>
      <vt:lpstr>План</vt:lpstr>
      <vt:lpstr>1.Способи захисту прав людини.</vt:lpstr>
      <vt:lpstr>Адміністративно-правовий захист прав</vt:lpstr>
      <vt:lpstr>Провідним способом забезпечення законності у публічному управлінні є методи контролю (відомчий, міжвідомчий, позавідомчий) та адміністративний нагляд. До форм захисту прав свобод та законних інтересів фізичних і юридичних осіб засобами адміністративного права відносяться: </vt:lpstr>
      <vt:lpstr>Адміністративно-правове забезпечення прав, свобод і законних інтересів фізичних і юридичних осіб у процесі проваджень за заявами, скаргами та пропозиціями громадян має такі особливості:</vt:lpstr>
      <vt:lpstr>Судовий захист порушених прав</vt:lpstr>
      <vt:lpstr>Судовий захист порушених прав</vt:lpstr>
      <vt:lpstr>Способи захисту цивільних прав</vt:lpstr>
      <vt:lpstr>У ст. 16 ЦК норма ч. 1 надає право кожній особі на звернення до суду за захистом свого особистого права та інтересу, але не конкретизує, вичерпний чи орієнтовний перелік таких осіб. Не вирішують повною мірою цієї проблеми ні ЦПК, ні ГПК України.  </vt:lpstr>
      <vt:lpstr>Перелік  основних способів захисту цивільних прав та інтересів</vt:lpstr>
      <vt:lpstr>Презентація PowerPoint</vt:lpstr>
      <vt:lpstr>Презентація PowerPoint</vt:lpstr>
      <vt:lpstr>Своєрідними способами самозахисту можна вважати так звані "оперативні санкції", які отримали досить детальне врегулювання в ГК України (статті 235- 237). Такими оперативно-господарськими санкціями є, зокрема:</vt:lpstr>
      <vt:lpstr>Особливої уваги надано в ч. З ст. 16 ЦК підставам для відмови суду в захисті порушеного права чи інтересу. Зокрема підставою для відмови суду в захисті порушеного права чи інтересу слугують:</vt:lpstr>
      <vt:lpstr>Захист прав споживачів</vt:lpstr>
      <vt:lpstr>Презентація PowerPoint</vt:lpstr>
      <vt:lpstr>Презентація PowerPoint</vt:lpstr>
      <vt:lpstr>Презентація PowerPoint</vt:lpstr>
      <vt:lpstr>Авторське право та суміжні права</vt:lpstr>
      <vt:lpstr>Майнові права автора – права, в результаті реалізації яких у автора виникає певне майно: 1) право використання (самостійного) твору в будь-якій формі та будь-яким способом; 2) право дозволяти або забороняти наступні дії: відтворення твору без згоди автора, публічне виконання, публічний показ, переклади творів, різні переробки, адаптації, аранжування, розповсюдження творів, та інші дії. Якщо автор працює за наймом, то авторське право належить йому, а виключне право використання твору належить наймачу (напр.: майстерня і працюючі в ній художники). </vt:lpstr>
      <vt:lpstr>Авторське право діє протягом всього життя автора і наступні 50 років після його смерті. Під псевдонімом або анонімне обнародування твору – авторське право діє протягом 50 років з моменту обнародування. Майнові права переходять у спадщину, а особисті немайнові права – ні.</vt:lpstr>
      <vt:lpstr>Авторське право може бути передано (майнові права) самим автором іншим особам. Автор чи інша особа, що має авторські майнові права, може видати сторонній особі ліцензію на використання твору. </vt:lpstr>
      <vt:lpstr>Суміжні права – це права виконавців на результати своєї творчої діяльності, права виробників фонограм, та організацій мовлення</vt:lpstr>
      <vt:lpstr>Виконавцям також можуть належать:</vt:lpstr>
      <vt:lpstr>Захист сімейних прав та інтересів</vt:lpstr>
      <vt:lpstr>Захист сімейних прав зазвичай здійснюється судом у позов­ному порядку на вимогу правомочних осіб. Водночас, як вже зазначалося, однією з його особливостей є те, що захист певної групи сімейних правовідносин, пов'язаних з реалізацією таких найважливіших принципів сімейного права, як рівноправність чоловіка та жінки, а також забезпечення інтересів матері й неповнолітніх дітей, здійснюється за ініціативою правомочних ор­ганів (органів опіки та піклування, прокурора тощо) незалежно від бажання суб'єктів сімейних правовідносин2 (про позови що­до позбавлення батьківських прав див. коментар до ст. 165; що­до скасування усиновлення див. коментар до ст. 240). Захист сімейних прав може здійснюватися судом і в порядку окремого провадження у разі встановлення факту батьківства і факту визнання батьківства (глава 37 ЦПК; див. також коментарі до статей 128 і 130 СК)3. </vt:lpstr>
      <vt:lpstr>Дякую за увагу!</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6. Захист порушених суб’єктивних прав </dc:title>
  <dc:creator/>
  <cp:lastModifiedBy/>
  <cp:revision>330</cp:revision>
  <dcterms:created xsi:type="dcterms:W3CDTF">2022-02-07T10:22:19Z</dcterms:created>
  <dcterms:modified xsi:type="dcterms:W3CDTF">2022-02-07T18:56:02Z</dcterms:modified>
</cp:coreProperties>
</file>