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07E2B-98D2-45E5-89F2-F3B6E864DB28}" type="slidenum">
              <a:rPr lang="ru-RU"/>
              <a:pPr/>
              <a:t>1</a:t>
            </a:fld>
            <a:endParaRPr 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нарної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F29A-83F1-4969-AC16-3EBAEBEF4DE3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39862"/>
          </a:xfrm>
        </p:spPr>
        <p:txBody>
          <a:bodyPr/>
          <a:lstStyle/>
          <a:p>
            <a:r>
              <a:rPr lang="ru-RU" sz="4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Коронавірусний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ентерит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собак </a:t>
            </a:r>
            <a:endParaRPr lang="ru-RU" u="sng" dirty="0">
              <a:solidFill>
                <a:schemeClr val="accent2"/>
              </a:solidFill>
              <a:latin typeface="Traditional Arabic" pitchFamily="18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8137525" cy="269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>
                <a:solidFill>
                  <a:srgbClr val="800000"/>
                </a:solidFill>
                <a:latin typeface="Times New Roman" pitchFamily="18" charset="0"/>
              </a:rPr>
              <a:t>навчальн</a:t>
            </a:r>
            <a:r>
              <a:rPr lang="uk-UA" sz="1800" b="1">
                <a:solidFill>
                  <a:srgbClr val="800000"/>
                </a:solidFill>
                <a:latin typeface="Times New Roman" pitchFamily="18" charset="0"/>
              </a:rPr>
              <a:t>а</a:t>
            </a:r>
            <a:r>
              <a:rPr lang="ru-RU" sz="1800" b="1">
                <a:solidFill>
                  <a:srgbClr val="800000"/>
                </a:solidFill>
                <a:latin typeface="Times New Roman" pitchFamily="18" charset="0"/>
              </a:rPr>
              <a:t> дисципліна</a:t>
            </a:r>
            <a:br>
              <a:rPr lang="ru-RU" sz="1800" b="1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1800" b="1">
                <a:solidFill>
                  <a:srgbClr val="800000"/>
                </a:solidFill>
                <a:latin typeface="Times New Roman" pitchFamily="18" charset="0"/>
              </a:rPr>
              <a:t>“Превентивні ветеринарні технології заразних хвороб собак і котів” </a:t>
            </a:r>
            <a:endParaRPr lang="uk-UA" sz="1800" b="1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uk-UA" sz="1800" b="1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>
                <a:solidFill>
                  <a:srgbClr val="800000"/>
                </a:solidFill>
                <a:latin typeface="Times New Roman" pitchFamily="18" charset="0"/>
              </a:rPr>
              <a:t>к. вет. наук, доцент </a:t>
            </a:r>
            <a:br>
              <a:rPr lang="uk-UA" sz="1800" b="1">
                <a:solidFill>
                  <a:srgbClr val="800000"/>
                </a:solidFill>
                <a:latin typeface="Times New Roman" pitchFamily="18" charset="0"/>
              </a:rPr>
            </a:br>
            <a:endParaRPr lang="uk-UA" sz="1800" b="1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>
                <a:solidFill>
                  <a:srgbClr val="800000"/>
                </a:solidFill>
                <a:latin typeface="Times New Roman" pitchFamily="18" charset="0"/>
              </a:rPr>
              <a:t>Сорокіна Наталія Григорівна</a:t>
            </a:r>
          </a:p>
          <a:p>
            <a:pPr>
              <a:lnSpc>
                <a:spcPct val="90000"/>
              </a:lnSpc>
            </a:pPr>
            <a:endParaRPr lang="uk-UA" sz="1800" b="1">
              <a:solidFill>
                <a:srgbClr val="8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800" b="1">
                <a:solidFill>
                  <a:srgbClr val="800000"/>
                </a:solidFill>
                <a:latin typeface="Times New Roman" pitchFamily="18" charset="0"/>
              </a:rPr>
              <a:t>Київ, 20</a:t>
            </a:r>
            <a:r>
              <a:rPr lang="en-US" sz="1800" b="1">
                <a:solidFill>
                  <a:srgbClr val="800000"/>
                </a:solidFill>
                <a:latin typeface="Times New Roman" pitchFamily="18" charset="0"/>
              </a:rPr>
              <a:t>20</a:t>
            </a:r>
            <a:endParaRPr lang="ru-RU" sz="1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260350"/>
            <a:ext cx="7920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993300"/>
                </a:solidFill>
              </a:rPr>
              <a:t>НАЦІОНАЛЬНИЙ УНІВЕРСИТЕТ БІОРЕСУРСІВ І ПРИРОДОКОРИСТУВАННЯ УКРАЇНИ</a:t>
            </a:r>
            <a:endParaRPr lang="uk-UA">
              <a:solidFill>
                <a:srgbClr val="993300"/>
              </a:solidFill>
            </a:endParaRPr>
          </a:p>
          <a:p>
            <a:pPr algn="ctr"/>
            <a:r>
              <a:rPr lang="uk-UA">
                <a:solidFill>
                  <a:srgbClr val="993300"/>
                </a:solidFill>
              </a:rPr>
              <a:t>Кафедра епізоотології, мікробіології і вірусології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020" y="339231"/>
            <a:ext cx="3953602" cy="296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 l="3617" t="3281" r="9637" b="11706"/>
          <a:stretch/>
        </p:blipFill>
        <p:spPr>
          <a:xfrm>
            <a:off x="443092" y="3553568"/>
            <a:ext cx="3846747" cy="296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1586" y="326384"/>
            <a:ext cx="3735651" cy="299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5374" y="3533600"/>
            <a:ext cx="3735651" cy="280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Патолого-анатомічні зміни</a:t>
            </a:r>
            <a:r>
              <a:rPr lang="ru-RU"/>
              <a:t> </a:t>
            </a:r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179512" y="1417638"/>
            <a:ext cx="8784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  <a:t>Для патоморфології органів імуногенезу при парвовірусному ентериті собак характерні акцидентальна трансформація тимуса, серозно-альтеративне запалення селезінки, лімфатичних вузлів тонкої кишки;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Д</a:t>
            </a:r>
            <a: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  <a:t>ля патоморфології тонкої кишки - серозно-геморагічний-альтеративний ентерит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  <a:t>для патоморфології серця - некроз м'язових волокон і міокардит. </a:t>
            </a:r>
            <a:b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0" i="0">
                <a:latin typeface="Times New Roman"/>
                <a:ea typeface="Times New Roman"/>
                <a:cs typeface="Times New Roman"/>
                <a:sym typeface="Times New Roman"/>
              </a:rPr>
              <a:t>Парвовірусний ентерит у новонароджених цуценят може протікати в генералізованої формі, супроводжуючись пневмонією, гепатитом, спленітом, гломерулонефритом, запаленням багатьох лімфатичних вузлів.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[4]</a:t>
            </a:r>
            <a:endParaRPr sz="2400" b="0" i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23528" y="3417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Діагноз</a:t>
            </a:r>
            <a:r>
              <a:rPr lang="ru-RU"/>
              <a:t> 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443260" y="1484784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Times New Roman"/>
              <a:buChar char="•"/>
            </a:pPr>
            <a:r>
              <a:rPr lang="ru-RU" sz="2400" b="0" i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 ставиться на основі анамнезу, клінічних ознак та лабораторних досліджень. Остаточний  діагноз без лабораторних досліджень встановити неможливо, так як більшість ентеритів у собак перебігає зі схожими клінічними симптомами. 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На сьогоднішній день існують експрес-методи для діагностики ентеритів собак (CITO TEST FPV Ag). Аналіз проводиться за допомогою спеціальних тест-смужок. Він досить легкий у постановці, не потребує додаткових зусиль. [1]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Диференційна діагностика</a:t>
            </a:r>
            <a:r>
              <a:rPr lang="ru-RU"/>
              <a:t> </a:t>
            </a: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При диференціальної діагностики виключають вірусні та бактеріальні кишкові інфекції (парво-, ротавірусна ентерити, чуму м'ясоїдних, інфекційний гепатит собак і ін.).</a:t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8709" y="2887638"/>
            <a:ext cx="5726582" cy="3813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/>
          </p:nvPr>
        </p:nvSpPr>
        <p:spPr>
          <a:xfrm>
            <a:off x="457200" y="-2009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Лікування</a:t>
            </a:r>
            <a:r>
              <a:rPr lang="ru-RU"/>
              <a:t> 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323528" y="620688"/>
            <a:ext cx="8229600" cy="4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/>
              <a:t>Застосовують полівалентну сироватку проти чуми м’ясоїдних, парвовірусного, коронавірусного ентеритів і аденовірусних інфекцій («Гиксан-5») і полівалентний імуноглобулін призначений для профілактики і лікування собак від чуми, парвовірусного, коронавірусного ентеритів і аденовірусних інфекцій собак («Глобкан-5»), що випускає НВО «Нарвак». Найбільший терапевтичний ефект досягається при використанні імуноглобуліну на початковій стадії хвороби. Препарат вводять тварині підшкірно або внутрішньом’язово: для профілактики вірусних інфекцій тваринам масою до 5 кг вводять 2,0 мл, понад 5 кг - 4,0 мл препарату; з лікувальною метою «Глобкан-5» вводять в зазначених дозах 1-3 рази з інтервалом 12-24 години в залежності від тяжкості патологічного процесу. [1]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t="12679" b="11849"/>
          <a:stretch/>
        </p:blipFill>
        <p:spPr>
          <a:xfrm>
            <a:off x="1924819" y="3699221"/>
            <a:ext cx="5294363" cy="3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23528" y="14391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i="1"/>
              <a:t>Також показані: </a:t>
            </a:r>
            <a:endParaRPr i="1"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- імуностимулююча терапія;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ru-RU"/>
              <a:t>вітамінотерапія;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ru-RU"/>
              <a:t>антибактерійна терапія (для пригнічення вторинних бактеріальних інфекцій);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ru-RU"/>
              <a:t>компенсація втрат рідини і електролітів (крапельниці з відповідними розчинами); </a:t>
            </a:r>
            <a:endParaRPr/>
          </a:p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- за необхідності використовуються симптоматичні препарати (спазмолітики, кровоспинні, сорбенти, протинудотні, лікувальні дієти). [1]</a:t>
            </a: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457200" y="-1738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Профілактика</a:t>
            </a:r>
            <a:r>
              <a:rPr lang="ru-RU"/>
              <a:t> 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179512" y="690873"/>
            <a:ext cx="62031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Загальна профілактика вірусних кишкових інфекцій, особливо в разі групового методу утримання тварин, полягає в дотриманні комплексу ветеринарно-санітарних, зоотехнічних і організаційно-господарських заходів. Основні з них: </a:t>
            </a: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– охоронно-обмежувальні заходи при перевезеннях тварин і участі їх у масових заходах (виставки, виводки, ярмарки); </a:t>
            </a: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– збалансована годівля, правильне утримання (з урахуванням вікових груп) і раціональне використання тварин; </a:t>
            </a: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– планові профілактичні заходи щодо дезінфекції, дезінсекції, дератизації приміщень;</a:t>
            </a: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 – попереднє карантинування нових тварин впродовж 30 діб. Після прогулянок рекомендується мити собаці лапи 5 % розчином гіпохлориту натрію або будь-яким інших хлорвмісним дезінфікуючим засобом. </a:t>
            </a:r>
            <a:endParaRPr sz="1400"/>
          </a:p>
          <a:p>
            <a:pPr marL="0" lvl="0" indent="0" algn="just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/>
              <a:t>У випадку виявлення випадків парвовірусного ентериту велике значення має ізоляція захворівших тварин і проведення ретельної багаторазової дезінфекції. Для специфічної профілактики використовують асоційовані вакцини проти коронавірусного ентериту собак:, «Vanguard Plus 5/L», «Biocan C». При застосуванні «Duramune Max 5-CvK/4L» щенят щеплюють у віці 6–9 тижнів двократно у дозі 1 см3 з інтервалом 2–3 тижні. Вакцину вводять підшкірно. Колостральний імунітет заважає створенню поствакцинального імунітету. При щепленні собак і цуценят старше 12 місяців вакцину вводять двічі по 1 мл з інтервалом 2–3 тижні. Стійкий імунітет формується через 8–10 діб після другого введення вакцини. У подальшому тварин ревакцинують один раз на рік. Застосування у першу половину вагітності забезпечує створення високих титрів антитіл. [1]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216" y="969169"/>
            <a:ext cx="2161442" cy="506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i="1"/>
              <a:t>Література</a:t>
            </a:r>
            <a:br>
              <a:rPr lang="ru-RU" sz="4000" i="1"/>
            </a:br>
            <a:r>
              <a:rPr lang="ru-RU" sz="4000" i="1"/>
              <a:t> та інформаційні джерела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457324" y="195738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Галатюк О. Є., Передера О. О., Лавріненко І. В., Жерносік І. А. Інфекційні хвороби собак. Навчальний посібник для вузів ІІ–ІV рівнів акредитації. – Житомир : ПП “Рута”, 2018. – 276с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Стаття: М. Л. Радзиховський; «ЕПІЗООТОЛОГІЧНІ ОСОБЛИВОСТІ КОРОНАВІРУСНОГО ЕНТЕРИТУ СОБАК» Інтернет джерело [http://nbuv.gov.ua/j-pdf/nvnau_vet_2016_237_41.pdf]</a:t>
            </a:r>
            <a:endParaRPr/>
          </a:p>
          <a:p>
            <a:pPr marL="457200" lvl="0" indent="-4572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 Інтернет джерело: «Коронавирусный энтерит собак» [http://kotofey.dp.ua/cure/89-canine-coronavirus-infection-in-dogs]</a:t>
            </a:r>
            <a:endParaRPr/>
          </a:p>
          <a:p>
            <a:pPr marL="457200" lvl="0" indent="-4572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Інтернет джерело: «Патоморфология парвовирусного энтерита собак» [http://medical-diss.com/veterinariya/patomorfologiya-parvovirusnogo-enterita-sobak]</a:t>
            </a:r>
            <a:endParaRPr/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1"/>
          <p:cNvSpPr txBox="1"/>
          <p:nvPr/>
        </p:nvSpPr>
        <p:spPr>
          <a:xfrm>
            <a:off x="1187450" y="476672"/>
            <a:ext cx="676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 !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5" y="2212777"/>
            <a:ext cx="6912768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827584" y="332656"/>
            <a:ext cx="7488900" cy="7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Означення хвороби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Історична довідка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Характеристика збудника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Епізоотологічні дані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Патогенез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Клінічні ознаки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Паталого-анатомічні зміни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Діагноз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Диференційна діагностика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Лікування 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Профілактика</a:t>
            </a:r>
            <a:endParaRPr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Література та інформаційні джерела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97;p14"/>
          <p:cNvPicPr preferRelativeResize="0"/>
          <p:nvPr/>
        </p:nvPicPr>
        <p:blipFill rotWithShape="1">
          <a:blip r:embed="rId3">
            <a:alphaModFix/>
          </a:blip>
          <a:srcRect l="33858" r="5505"/>
          <a:stretch/>
        </p:blipFill>
        <p:spPr>
          <a:xfrm>
            <a:off x="5698232" y="2360876"/>
            <a:ext cx="2989448" cy="328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Означення хвороби</a:t>
            </a:r>
            <a:r>
              <a:rPr lang="ru-RU"/>
              <a:t>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16601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b="1">
                <a:latin typeface="Times New Roman"/>
                <a:ea typeface="Times New Roman"/>
                <a:cs typeface="Times New Roman"/>
                <a:sym typeface="Times New Roman"/>
              </a:rPr>
              <a:t>Коронавірусний ентерит </a:t>
            </a: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– висококонтагіозне вірусне захворювання собак, що характеризується геморагічним запаленням слизової оболонки шлунково-кишкового тракту, зневодненням і загальним виснаженням організму. У разі відсутності своєчасного лікування захворювання часто призводить до загибелі тварини. [1]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t="14072" b="11941"/>
          <a:stretch/>
        </p:blipFill>
        <p:spPr>
          <a:xfrm>
            <a:off x="2448272" y="4396498"/>
            <a:ext cx="4247455" cy="209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Історична довідка</a:t>
            </a:r>
            <a:r>
              <a:rPr lang="ru-RU"/>
              <a:t> 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У 1971 році в Німеччині був виділений коронавірус із фекалій військових собак за підозри на інфекційний ентерит. Деякі автори стверджують, що коронавірусний ентерит вперше був виділений від німецької вівчарки у США. Значне розповсюдження коронавірусного ентериту відмічали в 1978 році на території США. Особливо важкий перебіг даної хвороби спостерігався у породних собак. З того часу в світі було відмічено значну кількість спалахів коронавірусного ентериту у собак з клінічними ознаками ураження шлунково-кишкового тракту. [2]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Характеристика збудника</a:t>
            </a:r>
            <a:r>
              <a:rPr lang="ru-RU"/>
              <a:t> 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210836" y="1166018"/>
            <a:ext cx="476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РНК-вірус, родини коронавірусів (Canine Coronavirus), який має на своїй оболонці своєрідні виступи у вигляді зубців корони, що і відображено у його назві. Незважаючи на спорідненість збудника коронавірусної інфекції собак з коронавірусами людини, котів та інших тварин, людині цей вірус від собаки не передається, хоча котів і свиней може інфікувати. Вірус не стійкий у зовнішньому середовищі і зберігається у фекаліях за кімнатної температури не більше двох діб. Також вірус чутливий до розчинників ліпідів (ефір, хлороформ), гине при 56 оС протягом 10 хвилин, 10 % розчин соди може зруйнувати його за 10 хвилин. [1]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 l="16519" r="15444"/>
          <a:stretch/>
        </p:blipFill>
        <p:spPr>
          <a:xfrm>
            <a:off x="5173832" y="1988840"/>
            <a:ext cx="3512967" cy="3319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-825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Епізоотологічні дані</a:t>
            </a:r>
            <a:r>
              <a:rPr lang="ru-RU"/>
              <a:t> 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179512" y="1038226"/>
            <a:ext cx="8784900" cy="4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/>
              <a:t>Коронавірус поширений повсюдно, антитіла до нього виявляються в сироватці близько 54 % собак, що живуть в сім’ях, а в деяких популяціях, що утримуються групами у вольєрах, ця цифра досягає 100 %. Хворіють собаки різного віку і порід, але найбільш сприйнятливі щенята у віці до п’яти місяців. Джерелом збудника інфекції є хворі тварини та тварини-вірусоносії, які виділяють вірус із фекаліями. Термін виділення вірусу досягає 3–14 днів, іноді довше. Найбільш поширеним є фекально-оральний (аліментарний) шлях передачі збудника, рідко – фекально-назальний (аерогенний) та контактний. Факторами передачі є контаміновані збудником корми і вода, грунт, повітря, іграшки та предмети догляду. Інкубаційний період складає від одного до семи днів. Вірус виділяється в навколишнє середовище протягом 14 днів після захворювання, віруснейтралізуючі антитіла виявляють до п’ятого дня інфекції. [1]</a:t>
            </a:r>
            <a:endParaRPr sz="1600"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t="50000" b="13251"/>
          <a:stretch/>
        </p:blipFill>
        <p:spPr>
          <a:xfrm>
            <a:off x="1259632" y="3963070"/>
            <a:ext cx="6858001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457200" y="-3102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i="1"/>
              <a:t>Епізоотологічні дані</a:t>
            </a:r>
            <a:endParaRPr sz="3600" i="1"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532440" y="62452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[2]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971" y="494407"/>
            <a:ext cx="7596058" cy="320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71" y="3704319"/>
            <a:ext cx="7596058" cy="308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-1738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Патогенез</a:t>
            </a:r>
            <a:r>
              <a:rPr lang="ru-RU"/>
              <a:t> 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764704"/>
            <a:ext cx="8229600" cy="57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   В організм вірус зазвичай проникає аліментарно та аерогенно. Потрапивши в організм, вірус розмножується в епітеліальних клітинах тонкого відділу кишківника, ободової кишки та слизової носоглотки, викликаючи їх руйнування. Потрапивши в кровоносну систему, вірус, розмножуючись, викликає зміни в стінках кровоносних судин. Морфологічний склад крові, як відповідна реакція на проникнення і розмноження вірусу, змінюється раніше, ніж з’являються перші клінічні ознаки захворювання. Вже в перші 1–2 дні після зараження відзначається різка лейкопенія. Морфологічні зміни крові вказують на патологічні та запальні процеси в кровотворних органах. У цей час відзначається незначне підвищення температури. Внаслідок пошкодження кровоносних судин відбувається гіперемія і набряк слизових оболонок, особливо шлунково-кишкового тракту. Під дією вірусу слизова оболонка кишківника некротизується, утворюються дрібні ерозії і виразки. На місці ерозій і виразок відкриваються ворота для інших патогенних мікроорганізмів, що провокує ускладнення, інтоксикацію та виснаження. [1]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t="8833"/>
          <a:stretch/>
        </p:blipFill>
        <p:spPr>
          <a:xfrm>
            <a:off x="906549" y="4339046"/>
            <a:ext cx="7330900" cy="228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57200" y="-2460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/>
              <a:t>Клінічні ознаки</a:t>
            </a:r>
            <a:r>
              <a:rPr lang="ru-RU"/>
              <a:t> 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215516" y="548680"/>
            <a:ext cx="8712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Захворювання може протікати в трьох формах: надгострій, гострої і прихованої.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Надгострую форму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відзначають в основному при змішаних кишкових вірусних інфекціях (корона-, парво-, ротавірусних ентеритах) у цуценят у віці 2-8 тижнів. Тварина різко відмовляється від їжі, спостерігається млявість, постійна неприборкана блювота, смердючий пронос темного кольору. Температура підвищується до 41 градуса. Тварини гинуть протягом 24-48 годин.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Гостру форму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також спостерігають у цуценят в ранньому віці. Хвороба супроводжується блювотою, анорексією, різким зневодненням організму і серцево-судинною недостатністю. Калові маси спочатку кашкоподібного, потім водянисті з домішкою крові і різким неприємним запахом.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Прихована (латентна) форма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хвороби характеризується тривалим безсимптомним перебігом, при цьому можуть спостерігатися окремі слабко виражені клінічні ознаки вірусних кишкових інфекцій: депресія (пригнічений стан), втрата апетиту, хронічний пронос, зниження ритму серцевої діяльності, виснаження.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Прихована форма може проявлятися у собак-вірусоносіїв, а також у тварин з ослабленою імунною системою. [3]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(Прізвище) (Назва хвороби)">
  <a:themeElements>
    <a:clrScheme name="20201019 Шаблон презентаці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1348</Words>
  <Application>Microsoft Office PowerPoint</Application>
  <PresentationFormat>Экран (4:3)</PresentationFormat>
  <Paragraphs>91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(Прізвище) (Назва хвороби)</vt:lpstr>
      <vt:lpstr>Коронавірусний ентерит  собак </vt:lpstr>
      <vt:lpstr>Слайд 2</vt:lpstr>
      <vt:lpstr>Означення хвороби </vt:lpstr>
      <vt:lpstr>Історична довідка </vt:lpstr>
      <vt:lpstr>Характеристика збудника </vt:lpstr>
      <vt:lpstr>Епізоотологічні дані </vt:lpstr>
      <vt:lpstr>Епізоотологічні дані</vt:lpstr>
      <vt:lpstr>Патогенез </vt:lpstr>
      <vt:lpstr>Клінічні ознаки </vt:lpstr>
      <vt:lpstr>Слайд 10</vt:lpstr>
      <vt:lpstr>Патолого-анатомічні зміни </vt:lpstr>
      <vt:lpstr>Діагноз </vt:lpstr>
      <vt:lpstr>Диференційна діагностика </vt:lpstr>
      <vt:lpstr>Лікування </vt:lpstr>
      <vt:lpstr>Слайд 15</vt:lpstr>
      <vt:lpstr>Профілактика </vt:lpstr>
      <vt:lpstr>Література  та інформаційні джерела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Коронавірусний ентерит  собак </dc:title>
  <dc:subject>Коронавірусний ентерит собак</dc:subject>
  <dc:creator>Сорокіна Н. Г.</dc:creator>
  <cp:lastModifiedBy>Яся</cp:lastModifiedBy>
  <cp:revision>2</cp:revision>
  <dcterms:modified xsi:type="dcterms:W3CDTF">2020-11-09T21:40:09Z</dcterms:modified>
</cp:coreProperties>
</file>