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70" r:id="rId8"/>
    <p:sldMasterId id="2147483779" r:id="rId9"/>
    <p:sldMasterId id="2147483791" r:id="rId10"/>
  </p:sldMasterIdLst>
  <p:notesMasterIdLst>
    <p:notesMasterId r:id="rId34"/>
  </p:notesMasterIdLst>
  <p:sldIdLst>
    <p:sldId id="346" r:id="rId11"/>
    <p:sldId id="359" r:id="rId12"/>
    <p:sldId id="357" r:id="rId13"/>
    <p:sldId id="361" r:id="rId14"/>
    <p:sldId id="360" r:id="rId15"/>
    <p:sldId id="364" r:id="rId16"/>
    <p:sldId id="362" r:id="rId17"/>
    <p:sldId id="365" r:id="rId18"/>
    <p:sldId id="366" r:id="rId19"/>
    <p:sldId id="367" r:id="rId20"/>
    <p:sldId id="368" r:id="rId21"/>
    <p:sldId id="380" r:id="rId22"/>
    <p:sldId id="381" r:id="rId23"/>
    <p:sldId id="369" r:id="rId24"/>
    <p:sldId id="382" r:id="rId25"/>
    <p:sldId id="371" r:id="rId26"/>
    <p:sldId id="383" r:id="rId27"/>
    <p:sldId id="379" r:id="rId28"/>
    <p:sldId id="373" r:id="rId29"/>
    <p:sldId id="374" r:id="rId30"/>
    <p:sldId id="375" r:id="rId31"/>
    <p:sldId id="376" r:id="rId32"/>
    <p:sldId id="3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0" d="100"/>
          <a:sy n="80" d="100"/>
        </p:scale>
        <p:origin x="1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BF1CD-4B76-44B2-9ED0-C452E37445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7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29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11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72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8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87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2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5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69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0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46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37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6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935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0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44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80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58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57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1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5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27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33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9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6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670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72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794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48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06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02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21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92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059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05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48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89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62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494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96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8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0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0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60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06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69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966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1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46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6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275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196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6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073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709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176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562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379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882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72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12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51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8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592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81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95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62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693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0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305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477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42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0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867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61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54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20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209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652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519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6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127" y="1465729"/>
            <a:ext cx="6810223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0" y="1"/>
            <a:ext cx="678404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r="21320"/>
          <a:stretch/>
        </p:blipFill>
        <p:spPr>
          <a:xfrm>
            <a:off x="0" y="1"/>
            <a:ext cx="1714500" cy="6857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87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28/09/2020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B7A0F-5B99-4F35-9BDD-321CD3C098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3369-7666-44EB-AEA9-5FA9440DB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8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903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91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r="26111"/>
          <a:stretch/>
        </p:blipFill>
        <p:spPr>
          <a:xfrm>
            <a:off x="1" y="0"/>
            <a:ext cx="1712912" cy="6858000"/>
          </a:xfrm>
          <a:prstGeom prst="rect">
            <a:avLst/>
          </a:prstGeom>
        </p:spPr>
      </p:pic>
      <p:sp>
        <p:nvSpPr>
          <p:cNvPr id="20" name="Прямоугольник 1"/>
          <p:cNvSpPr/>
          <p:nvPr userDrawn="1"/>
        </p:nvSpPr>
        <p:spPr>
          <a:xfrm rot="5400000" flipV="1">
            <a:off x="688751" y="60101"/>
            <a:ext cx="6858001" cy="6737796"/>
          </a:xfrm>
          <a:custGeom>
            <a:avLst/>
            <a:gdLst>
              <a:gd name="connsiteX0" fmla="*/ 0 w 9144001"/>
              <a:gd name="connsiteY0" fmla="*/ 0 h 1255690"/>
              <a:gd name="connsiteX1" fmla="*/ 9144001 w 9144001"/>
              <a:gd name="connsiteY1" fmla="*/ 0 h 1255690"/>
              <a:gd name="connsiteX2" fmla="*/ 9144001 w 9144001"/>
              <a:gd name="connsiteY2" fmla="*/ 1255690 h 1255690"/>
              <a:gd name="connsiteX3" fmla="*/ 0 w 9144001"/>
              <a:gd name="connsiteY3" fmla="*/ 1255690 h 1255690"/>
              <a:gd name="connsiteX4" fmla="*/ 0 w 9144001"/>
              <a:gd name="connsiteY4" fmla="*/ 0 h 1255690"/>
              <a:gd name="connsiteX0" fmla="*/ 0 w 9144001"/>
              <a:gd name="connsiteY0" fmla="*/ 109470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1094704 h 2350394"/>
              <a:gd name="connsiteX0" fmla="*/ 0 w 9144001"/>
              <a:gd name="connsiteY0" fmla="*/ 32384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323844 h 23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2350394">
                <a:moveTo>
                  <a:pt x="0" y="323844"/>
                </a:moveTo>
                <a:lnTo>
                  <a:pt x="9144001" y="0"/>
                </a:lnTo>
                <a:lnTo>
                  <a:pt x="9144001" y="2350394"/>
                </a:lnTo>
                <a:lnTo>
                  <a:pt x="0" y="2350394"/>
                </a:lnTo>
                <a:lnTo>
                  <a:pt x="0" y="323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913" y="1"/>
            <a:ext cx="6785628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2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09875" y="4267200"/>
            <a:ext cx="6324600" cy="32956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r">
              <a:defRPr/>
            </a:pPr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</a:t>
            </a:r>
            <a:r>
              <a:rPr lang="uk-U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за правопорушення в аграрному секторі </a:t>
            </a:r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655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Майнова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є </a:t>
            </a:r>
            <a:r>
              <a:rPr lang="ru-RU" sz="2000" dirty="0" err="1"/>
              <a:t>обов'язком</a:t>
            </a:r>
            <a:r>
              <a:rPr lang="ru-RU" sz="2000" dirty="0"/>
              <a:t> </a:t>
            </a:r>
            <a:r>
              <a:rPr lang="ru-RU" sz="2000" dirty="0" err="1"/>
              <a:t>суб'єкта</a:t>
            </a:r>
            <a:r>
              <a:rPr lang="ru-RU" sz="2000" dirty="0"/>
              <a:t>, винного в </a:t>
            </a:r>
            <a:r>
              <a:rPr lang="ru-RU" sz="2000" dirty="0" err="1"/>
              <a:t>заподіянні</a:t>
            </a:r>
            <a:r>
              <a:rPr lang="ru-RU" sz="2000" dirty="0"/>
              <a:t> </a:t>
            </a:r>
            <a:r>
              <a:rPr lang="ru-RU" sz="2000" dirty="0" err="1"/>
              <a:t>шкоди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збитків</a:t>
            </a:r>
            <a:r>
              <a:rPr lang="ru-RU" sz="2000" dirty="0"/>
              <a:t>, </a:t>
            </a:r>
            <a:r>
              <a:rPr lang="ru-RU" sz="2000" dirty="0" err="1"/>
              <a:t>відшкодувати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компенсувати</a:t>
            </a:r>
            <a:r>
              <a:rPr lang="ru-RU" sz="2000" dirty="0"/>
              <a:t> </a:t>
            </a:r>
            <a:r>
              <a:rPr lang="ru-RU" sz="2000" dirty="0" err="1"/>
              <a:t>збитки</a:t>
            </a:r>
            <a:r>
              <a:rPr lang="ru-RU" sz="2000" dirty="0"/>
              <a:t>, </a:t>
            </a:r>
            <a:r>
              <a:rPr lang="ru-RU" sz="2000" dirty="0" err="1"/>
              <a:t>завдані</a:t>
            </a:r>
            <a:r>
              <a:rPr lang="ru-RU" sz="2000" dirty="0"/>
              <a:t> </a:t>
            </a:r>
            <a:r>
              <a:rPr lang="ru-RU" sz="2000" dirty="0" err="1"/>
              <a:t>власнику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законному </a:t>
            </a:r>
            <a:r>
              <a:rPr lang="ru-RU" sz="2000" dirty="0" err="1"/>
              <a:t>володільцю</a:t>
            </a:r>
            <a:r>
              <a:rPr lang="ru-RU" sz="2000" dirty="0"/>
              <a:t> майна. </a:t>
            </a:r>
            <a:r>
              <a:rPr lang="ru-RU" sz="2000" dirty="0" err="1"/>
              <a:t>Майнова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порушення</a:t>
            </a:r>
            <a:r>
              <a:rPr lang="ru-RU" sz="2000" dirty="0"/>
              <a:t> аграрного й </a:t>
            </a:r>
            <a:r>
              <a:rPr lang="ru-RU" sz="2000" dirty="0" err="1"/>
              <a:t>іншого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 </a:t>
            </a:r>
            <a:r>
              <a:rPr lang="ru-RU" sz="2000" dirty="0" err="1"/>
              <a:t>передбачена</a:t>
            </a:r>
            <a:r>
              <a:rPr lang="ru-RU" sz="2000" dirty="0"/>
              <a:t> в основному нормами,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містяться</a:t>
            </a:r>
            <a:r>
              <a:rPr lang="ru-RU" sz="2000" dirty="0"/>
              <a:t> в </a:t>
            </a:r>
            <a:r>
              <a:rPr lang="ru-RU" sz="2000" dirty="0" err="1"/>
              <a:t>цивільному</a:t>
            </a:r>
            <a:r>
              <a:rPr lang="ru-RU" sz="2000" dirty="0"/>
              <a:t>, земельному й аграрному </a:t>
            </a:r>
            <a:r>
              <a:rPr lang="ru-RU" sz="2000" dirty="0" err="1"/>
              <a:t>законодавствах</a:t>
            </a:r>
            <a:r>
              <a:rPr lang="ru-RU" sz="2000" dirty="0"/>
              <a:t>. Вона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повному</a:t>
            </a:r>
            <a:r>
              <a:rPr lang="ru-RU" sz="2000" dirty="0"/>
              <a:t> </a:t>
            </a:r>
            <a:r>
              <a:rPr lang="ru-RU" sz="2000" dirty="0" err="1"/>
              <a:t>відшкодуванні</a:t>
            </a:r>
            <a:r>
              <a:rPr lang="ru-RU" sz="2000" dirty="0"/>
              <a:t> </a:t>
            </a:r>
            <a:r>
              <a:rPr lang="ru-RU" sz="2000" dirty="0" err="1"/>
              <a:t>заподіяних</a:t>
            </a:r>
            <a:r>
              <a:rPr lang="ru-RU" sz="2000" dirty="0"/>
              <a:t> </a:t>
            </a:r>
            <a:r>
              <a:rPr lang="ru-RU" sz="2000" dirty="0" err="1"/>
              <a:t>збитків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упущеної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. </a:t>
            </a:r>
            <a:r>
              <a:rPr lang="ru-RU" sz="2000" dirty="0" err="1"/>
              <a:t>Аграрне</a:t>
            </a:r>
            <a:r>
              <a:rPr lang="ru-RU" sz="2000" dirty="0"/>
              <a:t> 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закріплює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майнової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зручніше</a:t>
            </a:r>
            <a:r>
              <a:rPr lang="ru-RU" sz="2000" dirty="0"/>
              <a:t> </a:t>
            </a:r>
            <a:r>
              <a:rPr lang="ru-RU" sz="2000" dirty="0" err="1"/>
              <a:t>розрізняти</a:t>
            </a:r>
            <a:r>
              <a:rPr lang="ru-RU" sz="2000" dirty="0"/>
              <a:t> за характером </a:t>
            </a:r>
            <a:r>
              <a:rPr lang="ru-RU" sz="2000" dirty="0" err="1"/>
              <a:t>вчиненого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. </a:t>
            </a:r>
            <a:r>
              <a:rPr lang="ru-RU" sz="2000" dirty="0" err="1"/>
              <a:t>Оскільки</a:t>
            </a:r>
            <a:r>
              <a:rPr lang="ru-RU" sz="2000" dirty="0"/>
              <a:t> земля </a:t>
            </a:r>
            <a:r>
              <a:rPr lang="ru-RU" sz="2000" dirty="0" err="1"/>
              <a:t>виконує</a:t>
            </a:r>
            <a:r>
              <a:rPr lang="ru-RU" sz="2000" dirty="0"/>
              <a:t> в </a:t>
            </a:r>
            <a:r>
              <a:rPr lang="ru-RU" sz="2000" dirty="0" err="1"/>
              <a:t>сільському</a:t>
            </a:r>
            <a:r>
              <a:rPr lang="ru-RU" sz="2000" dirty="0"/>
              <a:t> </a:t>
            </a:r>
            <a:r>
              <a:rPr lang="ru-RU" sz="2000" dirty="0" err="1"/>
              <a:t>господарстві</a:t>
            </a:r>
            <a:r>
              <a:rPr lang="ru-RU" sz="2000" dirty="0"/>
              <a:t> роль основного </a:t>
            </a:r>
            <a:r>
              <a:rPr lang="ru-RU" sz="2000" dirty="0" err="1"/>
              <a:t>засобу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</a:t>
            </a:r>
            <a:r>
              <a:rPr lang="ru-RU" sz="2000" dirty="0" err="1"/>
              <a:t>слушно</a:t>
            </a:r>
            <a:r>
              <a:rPr lang="ru-RU" sz="2000" dirty="0"/>
              <a:t> вести </a:t>
            </a:r>
            <a:r>
              <a:rPr lang="ru-RU" sz="2000" dirty="0" err="1"/>
              <a:t>мову</a:t>
            </a:r>
            <a:r>
              <a:rPr lang="ru-RU" sz="2000" dirty="0"/>
              <a:t> </a:t>
            </a:r>
            <a:r>
              <a:rPr lang="ru-RU" sz="2000" dirty="0" err="1"/>
              <a:t>насамперед</a:t>
            </a:r>
            <a:r>
              <a:rPr lang="ru-RU" sz="2000" dirty="0"/>
              <a:t> про </a:t>
            </a:r>
            <a:r>
              <a:rPr lang="ru-RU" sz="2000" dirty="0" err="1"/>
              <a:t>майнову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земельних</a:t>
            </a:r>
            <a:r>
              <a:rPr lang="ru-RU" sz="2000" dirty="0"/>
              <a:t> прав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невиконання</a:t>
            </a:r>
            <a:r>
              <a:rPr lang="ru-RU" sz="2000" dirty="0"/>
              <a:t> </a:t>
            </a:r>
            <a:r>
              <a:rPr lang="ru-RU" sz="2000" dirty="0" err="1"/>
              <a:t>земельних</a:t>
            </a:r>
            <a:r>
              <a:rPr lang="ru-RU" sz="2000" dirty="0"/>
              <a:t> </a:t>
            </a:r>
            <a:r>
              <a:rPr lang="ru-RU" sz="2000" dirty="0" err="1"/>
              <a:t>обов'язків</a:t>
            </a:r>
            <a:r>
              <a:rPr lang="ru-RU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Google Shape;475;p56" descr="Jurghummer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5553135"/>
            <a:ext cx="1676400" cy="127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/>
              <a:t>Відшкодуванню</a:t>
            </a:r>
            <a:r>
              <a:rPr lang="ru-RU" sz="2000" dirty="0"/>
              <a:t> </a:t>
            </a:r>
            <a:r>
              <a:rPr lang="ru-RU" sz="2000" dirty="0" err="1"/>
              <a:t>підлягає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: </a:t>
            </a:r>
            <a:r>
              <a:rPr lang="ru-RU" sz="2000" dirty="0" err="1"/>
              <a:t>житлових</a:t>
            </a:r>
            <a:r>
              <a:rPr lang="ru-RU" sz="2000" dirty="0"/>
              <a:t> </a:t>
            </a:r>
            <a:r>
              <a:rPr lang="ru-RU" sz="2000" dirty="0" err="1"/>
              <a:t>будинків</a:t>
            </a:r>
            <a:r>
              <a:rPr lang="ru-RU" sz="2000" dirty="0"/>
              <a:t>, </a:t>
            </a:r>
            <a:r>
              <a:rPr lang="ru-RU" sz="2000" dirty="0" err="1"/>
              <a:t>виробничих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будівель</a:t>
            </a:r>
            <a:r>
              <a:rPr lang="ru-RU" sz="2000" dirty="0"/>
              <a:t> і </a:t>
            </a:r>
            <a:r>
              <a:rPr lang="ru-RU" sz="2000" dirty="0" err="1"/>
              <a:t>споруд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незавершеного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; </a:t>
            </a:r>
            <a:r>
              <a:rPr lang="ru-RU" sz="2000" dirty="0" err="1"/>
              <a:t>плодоягідних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багаторічних</a:t>
            </a:r>
            <a:r>
              <a:rPr lang="ru-RU" sz="2000" dirty="0"/>
              <a:t> </a:t>
            </a:r>
            <a:r>
              <a:rPr lang="ru-RU" sz="2000" dirty="0" err="1"/>
              <a:t>насаджень</a:t>
            </a:r>
            <a:r>
              <a:rPr lang="ru-RU" sz="2000" dirty="0"/>
              <a:t>; </a:t>
            </a:r>
            <a:r>
              <a:rPr lang="ru-RU" sz="2000" dirty="0" err="1"/>
              <a:t>лісових</a:t>
            </a:r>
            <a:r>
              <a:rPr lang="ru-RU" sz="2000" dirty="0"/>
              <a:t> і дерево-</a:t>
            </a:r>
            <a:r>
              <a:rPr lang="ru-RU" sz="2000" dirty="0" err="1"/>
              <a:t>чагарникових</a:t>
            </a:r>
            <a:r>
              <a:rPr lang="ru-RU" sz="2000" dirty="0"/>
              <a:t> </a:t>
            </a:r>
            <a:r>
              <a:rPr lang="ru-RU" sz="2000" dirty="0" err="1"/>
              <a:t>насаджень</a:t>
            </a:r>
            <a:r>
              <a:rPr lang="ru-RU" sz="2000" dirty="0"/>
              <a:t>; </a:t>
            </a:r>
            <a:r>
              <a:rPr lang="ru-RU" sz="2000" dirty="0" err="1"/>
              <a:t>водних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(</a:t>
            </a:r>
            <a:r>
              <a:rPr lang="ru-RU" sz="2000" dirty="0" err="1"/>
              <a:t>колодязів</a:t>
            </a:r>
            <a:r>
              <a:rPr lang="ru-RU" sz="2000" dirty="0"/>
              <a:t>, </a:t>
            </a:r>
            <a:r>
              <a:rPr lang="ru-RU" sz="2000" dirty="0" err="1"/>
              <a:t>ставків</a:t>
            </a:r>
            <a:r>
              <a:rPr lang="ru-RU" sz="2000" dirty="0"/>
              <a:t>, </a:t>
            </a:r>
            <a:r>
              <a:rPr lang="ru-RU" sz="2000" dirty="0" err="1"/>
              <a:t>водоймищ</a:t>
            </a:r>
            <a:r>
              <a:rPr lang="ru-RU" sz="2000" dirty="0"/>
              <a:t>, </a:t>
            </a:r>
            <a:r>
              <a:rPr lang="ru-RU" sz="2000" dirty="0" err="1"/>
              <a:t>свердловин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.), </a:t>
            </a:r>
            <a:r>
              <a:rPr lang="ru-RU" sz="2000" dirty="0" err="1"/>
              <a:t>зрошувальних</a:t>
            </a:r>
            <a:r>
              <a:rPr lang="ru-RU" sz="2000" dirty="0"/>
              <a:t> і </a:t>
            </a:r>
            <a:r>
              <a:rPr lang="ru-RU" sz="2000" dirty="0" err="1"/>
              <a:t>осушувальних</a:t>
            </a:r>
            <a:r>
              <a:rPr lang="ru-RU" sz="2000" dirty="0"/>
              <a:t> систем, </a:t>
            </a:r>
            <a:r>
              <a:rPr lang="ru-RU" sz="2000" dirty="0" err="1"/>
              <a:t>протиерозійних</a:t>
            </a:r>
            <a:r>
              <a:rPr lang="ru-RU" sz="2000" dirty="0"/>
              <a:t> і </a:t>
            </a:r>
            <a:r>
              <a:rPr lang="ru-RU" sz="2000" dirty="0" err="1"/>
              <a:t>протиселевих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; </a:t>
            </a:r>
            <a:r>
              <a:rPr lang="ru-RU" sz="2000" dirty="0" err="1"/>
              <a:t>витрати</a:t>
            </a:r>
            <a:r>
              <a:rPr lang="ru-RU" sz="2000" dirty="0"/>
              <a:t> на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земель за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земельних</a:t>
            </a:r>
            <a:r>
              <a:rPr lang="ru-RU" sz="2000" dirty="0"/>
              <a:t> </a:t>
            </a:r>
            <a:r>
              <a:rPr lang="ru-RU" sz="2000" dirty="0" err="1"/>
              <a:t>ділянок</a:t>
            </a:r>
            <a:r>
              <a:rPr lang="ru-RU" sz="2000" dirty="0"/>
              <a:t>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, на </a:t>
            </a:r>
            <a:r>
              <a:rPr lang="ru-RU" sz="2000" dirty="0" err="1"/>
              <a:t>незавершене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сільськогосподарське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 (</a:t>
            </a:r>
            <a:r>
              <a:rPr lang="ru-RU" sz="2000" dirty="0" err="1"/>
              <a:t>оранка</a:t>
            </a:r>
            <a:r>
              <a:rPr lang="ru-RU" sz="2000" dirty="0"/>
              <a:t>, </a:t>
            </a:r>
            <a:r>
              <a:rPr lang="ru-RU" sz="2000" dirty="0" err="1"/>
              <a:t>внесення</a:t>
            </a:r>
            <a:r>
              <a:rPr lang="ru-RU" sz="2000" dirty="0"/>
              <a:t> добрив, </a:t>
            </a:r>
            <a:r>
              <a:rPr lang="ru-RU" sz="2000" dirty="0" err="1"/>
              <a:t>посів</a:t>
            </a:r>
            <a:r>
              <a:rPr lang="ru-RU" sz="2000" dirty="0"/>
              <a:t>,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), на </a:t>
            </a:r>
            <a:r>
              <a:rPr lang="ru-RU" sz="2000" dirty="0" err="1"/>
              <a:t>розвідувальні</a:t>
            </a:r>
            <a:r>
              <a:rPr lang="ru-RU" sz="2000" dirty="0"/>
              <a:t> та </a:t>
            </a:r>
            <a:r>
              <a:rPr lang="ru-RU" sz="2000" dirty="0" err="1"/>
              <a:t>проектні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;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збитки</a:t>
            </a:r>
            <a:r>
              <a:rPr lang="ru-RU" sz="2000" dirty="0"/>
              <a:t> </a:t>
            </a:r>
            <a:r>
              <a:rPr lang="ru-RU" sz="2000" dirty="0" err="1"/>
              <a:t>власників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й </a:t>
            </a:r>
            <a:r>
              <a:rPr lang="ru-RU" sz="2000" dirty="0" err="1"/>
              <a:t>землекористувачів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орендарів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й не </a:t>
            </a:r>
            <a:r>
              <a:rPr lang="ru-RU" sz="2000" dirty="0" err="1"/>
              <a:t>одержані</a:t>
            </a:r>
            <a:r>
              <a:rPr lang="ru-RU" sz="2000" dirty="0"/>
              <a:t> доходи, </a:t>
            </a:r>
            <a:r>
              <a:rPr lang="ru-RU" sz="2000" dirty="0" err="1"/>
              <a:t>якщо</a:t>
            </a:r>
            <a:r>
              <a:rPr lang="ru-RU" sz="2000" dirty="0"/>
              <a:t> вони </a:t>
            </a:r>
            <a:r>
              <a:rPr lang="ru-RU" sz="2000" dirty="0" err="1"/>
              <a:t>обґрунтовані</a:t>
            </a:r>
            <a:r>
              <a:rPr lang="ru-RU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мінено порядок відшкодування збитків власникам землі – Кабмін — АГРОПОЛІ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57738"/>
            <a:ext cx="373380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юридичних</a:t>
            </a:r>
            <a:r>
              <a:rPr lang="ru-RU" sz="2000" dirty="0"/>
              <a:t> і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відшкодування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й </a:t>
            </a:r>
            <a:r>
              <a:rPr lang="ru-RU" sz="2000" dirty="0" err="1"/>
              <a:t>лісогосподарського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  <a:r>
              <a:rPr lang="ru-RU" sz="2000" dirty="0" err="1"/>
              <a:t>Від</a:t>
            </a:r>
            <a:r>
              <a:rPr lang="ru-RU" sz="2000" dirty="0"/>
              <a:t> такого </a:t>
            </a:r>
            <a:r>
              <a:rPr lang="ru-RU" sz="2000" dirty="0" err="1"/>
              <a:t>відшкодування</a:t>
            </a:r>
            <a:r>
              <a:rPr lang="ru-RU" sz="2000" dirty="0"/>
              <a:t> </a:t>
            </a:r>
            <a:r>
              <a:rPr lang="ru-RU" sz="2000" dirty="0" err="1"/>
              <a:t>звільняються</a:t>
            </a:r>
            <a:r>
              <a:rPr lang="ru-RU" sz="2000" dirty="0"/>
              <a:t> </a:t>
            </a:r>
            <a:r>
              <a:rPr lang="ru-RU" sz="2000" dirty="0" err="1"/>
              <a:t>громадяни</a:t>
            </a:r>
            <a:r>
              <a:rPr lang="ru-RU" sz="2000" dirty="0"/>
              <a:t> та </a:t>
            </a:r>
            <a:r>
              <a:rPr lang="ru-RU" sz="2000" dirty="0" err="1"/>
              <a:t>юридичні</a:t>
            </a:r>
            <a:r>
              <a:rPr lang="ru-RU" sz="2000" dirty="0"/>
              <a:t> особи в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земельних</a:t>
            </a:r>
            <a:r>
              <a:rPr lang="ru-RU" sz="2000" dirty="0"/>
              <a:t> </a:t>
            </a:r>
            <a:r>
              <a:rPr lang="ru-RU" sz="2000" dirty="0" err="1"/>
              <a:t>ділянок</a:t>
            </a:r>
            <a:r>
              <a:rPr lang="ru-RU" sz="2000" dirty="0"/>
              <a:t>: для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, </a:t>
            </a:r>
            <a:r>
              <a:rPr lang="ru-RU" sz="2000" dirty="0" err="1"/>
              <a:t>дошкільних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,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, </a:t>
            </a:r>
            <a:r>
              <a:rPr lang="ru-RU" sz="2000" dirty="0" err="1"/>
              <a:t>культури</a:t>
            </a:r>
            <a:r>
              <a:rPr lang="ru-RU" sz="2000" dirty="0"/>
              <a:t>, </a:t>
            </a:r>
            <a:r>
              <a:rPr lang="ru-RU" sz="2000" dirty="0" err="1"/>
              <a:t>фізкультури</a:t>
            </a:r>
            <a:r>
              <a:rPr lang="ru-RU" sz="2000" dirty="0"/>
              <a:t> та спорту, для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,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дорожного </a:t>
            </a:r>
            <a:r>
              <a:rPr lang="ru-RU" sz="2000" dirty="0" err="1"/>
              <a:t>будівництва</a:t>
            </a:r>
            <a:r>
              <a:rPr lang="ru-RU" sz="2000" dirty="0"/>
              <a:t>, </a:t>
            </a:r>
            <a:r>
              <a:rPr lang="ru-RU" sz="2000" dirty="0" err="1"/>
              <a:t>культових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 </a:t>
            </a:r>
            <a:r>
              <a:rPr lang="ru-RU" sz="2000" dirty="0" err="1"/>
              <a:t>релігійних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, </a:t>
            </a:r>
            <a:r>
              <a:rPr lang="ru-RU" sz="2000" dirty="0" err="1" smtClean="0"/>
              <a:t>кладовищ</a:t>
            </a:r>
            <a:r>
              <a:rPr lang="ru-RU" sz="2000" dirty="0" smtClean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2" descr="В Укравтодорі повідомили, як проходитиме анонсоване масштабне будівництво  дорі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627299"/>
            <a:ext cx="5362575" cy="32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/>
              <a:t>Відшкодування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і </a:t>
            </a:r>
            <a:r>
              <a:rPr lang="ru-RU" sz="2000" dirty="0" err="1"/>
              <a:t>лісогосподарського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</a:t>
            </a:r>
            <a:r>
              <a:rPr lang="ru-RU" sz="2000" dirty="0" err="1"/>
              <a:t>зазначенні</a:t>
            </a:r>
            <a:r>
              <a:rPr lang="ru-RU" sz="2000" dirty="0"/>
              <a:t> </a:t>
            </a:r>
            <a:r>
              <a:rPr lang="ru-RU" sz="2000" dirty="0" err="1"/>
              <a:t>угіддя</a:t>
            </a:r>
            <a:r>
              <a:rPr lang="ru-RU" sz="2000" dirty="0"/>
              <a:t>; </a:t>
            </a:r>
            <a:r>
              <a:rPr lang="ru-RU" sz="2000" dirty="0" err="1"/>
              <a:t>важливим</a:t>
            </a:r>
            <a:r>
              <a:rPr lang="ru-RU" sz="2000" dirty="0"/>
              <a:t> є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рілля</a:t>
            </a:r>
            <a:r>
              <a:rPr lang="ru-RU" sz="2000" dirty="0"/>
              <a:t>, </a:t>
            </a:r>
            <a:r>
              <a:rPr lang="ru-RU" sz="2000" dirty="0" err="1"/>
              <a:t>багаторічні</a:t>
            </a:r>
            <a:r>
              <a:rPr lang="ru-RU" sz="2000" dirty="0"/>
              <a:t> </a:t>
            </a:r>
            <a:r>
              <a:rPr lang="ru-RU" sz="2000" dirty="0" err="1"/>
              <a:t>насадження</a:t>
            </a:r>
            <a:r>
              <a:rPr lang="ru-RU" sz="2000" dirty="0"/>
              <a:t>, перелоги, </a:t>
            </a:r>
            <a:r>
              <a:rPr lang="ru-RU" sz="2000" dirty="0" err="1"/>
              <a:t>сінокоси</a:t>
            </a:r>
            <a:r>
              <a:rPr lang="ru-RU" sz="2000" dirty="0"/>
              <a:t>, </a:t>
            </a:r>
            <a:r>
              <a:rPr lang="ru-RU" sz="2000" dirty="0" err="1"/>
              <a:t>пасовища</a:t>
            </a:r>
            <a:r>
              <a:rPr lang="ru-RU" sz="2000" dirty="0"/>
              <a:t>, </a:t>
            </a:r>
            <a:r>
              <a:rPr lang="ru-RU" sz="2000" dirty="0" err="1"/>
              <a:t>лісові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та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чагарниками</a:t>
            </a:r>
            <a:r>
              <a:rPr lang="ru-RU" sz="2000" dirty="0"/>
              <a:t> </a:t>
            </a:r>
            <a:r>
              <a:rPr lang="ru-RU" sz="2000" dirty="0" err="1"/>
              <a:t>втрачають</a:t>
            </a:r>
            <a:r>
              <a:rPr lang="ru-RU" sz="2000" dirty="0"/>
              <a:t> свою </a:t>
            </a:r>
            <a:r>
              <a:rPr lang="ru-RU" sz="2000" dirty="0" err="1"/>
              <a:t>функцію</a:t>
            </a:r>
            <a:r>
              <a:rPr lang="ru-RU" sz="2000" dirty="0"/>
              <a:t> головного </a:t>
            </a:r>
            <a:r>
              <a:rPr lang="ru-RU" sz="2000" dirty="0" err="1"/>
              <a:t>засобу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в </a:t>
            </a:r>
            <a:r>
              <a:rPr lang="ru-RU" sz="2000" dirty="0" err="1"/>
              <a:t>сільському</a:t>
            </a:r>
            <a:r>
              <a:rPr lang="ru-RU" sz="2000" dirty="0"/>
              <a:t> й </a:t>
            </a:r>
            <a:r>
              <a:rPr lang="ru-RU" sz="2000" dirty="0" err="1"/>
              <a:t>лісовому</a:t>
            </a:r>
            <a:r>
              <a:rPr lang="ru-RU" sz="2000" dirty="0"/>
              <a:t> </a:t>
            </a:r>
            <a:r>
              <a:rPr lang="ru-RU" sz="2000" dirty="0" err="1"/>
              <a:t>господарствах</a:t>
            </a:r>
            <a:r>
              <a:rPr lang="ru-RU" sz="2000" dirty="0"/>
              <a:t> та </a:t>
            </a:r>
            <a:r>
              <a:rPr lang="ru-RU" sz="2000" dirty="0" err="1"/>
              <a:t>вибувають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господарського</a:t>
            </a:r>
            <a:r>
              <a:rPr lang="ru-RU" sz="2000" dirty="0"/>
              <a:t> </a:t>
            </a:r>
            <a:r>
              <a:rPr lang="ru-RU" sz="2000" dirty="0" err="1"/>
              <a:t>обігу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погіршується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 smtClean="0"/>
              <a:t>встановлюється</a:t>
            </a:r>
            <a:r>
              <a:rPr lang="ru-RU" sz="2000" dirty="0" smtClean="0"/>
              <a:t> </a:t>
            </a:r>
            <a:r>
              <a:rPr lang="ru-RU" sz="2000" dirty="0" err="1"/>
              <a:t>обмежений</a:t>
            </a:r>
            <a:r>
              <a:rPr lang="ru-RU" sz="2000" dirty="0"/>
              <a:t> режим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за </a:t>
            </a:r>
            <a:r>
              <a:rPr lang="ru-RU" sz="2000" dirty="0" err="1"/>
              <a:t>цільовим</a:t>
            </a:r>
            <a:r>
              <a:rPr lang="ru-RU" sz="2000" dirty="0"/>
              <a:t> </a:t>
            </a:r>
            <a:r>
              <a:rPr lang="ru-RU" sz="2000" dirty="0" err="1"/>
              <a:t>призначенням</a:t>
            </a:r>
            <a:r>
              <a:rPr lang="ru-RU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ошти, що надійшли у порядку відшкодування втрат сільсько- та лісогосподарського  виробництва до бюджетів Полтавщини, використовуються за цільовим  призначенням – Головне управління Держгеокадастру у Полтавській облас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2655"/>
            <a:ext cx="4572000" cy="32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-76200" y="4419600"/>
            <a:ext cx="92202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4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4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4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4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так і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проступки,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вини. </a:t>
            </a:r>
          </a:p>
        </p:txBody>
      </p:sp>
    </p:spTree>
    <p:extLst>
      <p:ext uri="{BB962C8B-B14F-4D97-AF65-F5344CB8AC3E}">
        <p14:creationId xmlns:p14="http://schemas.microsoft.com/office/powerpoint/2010/main" val="17322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275" y="304800"/>
            <a:ext cx="6781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sz="3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  <a:endParaRPr lang="en-US" sz="3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5" y="2286000"/>
            <a:ext cx="75438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Потрава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зіпсуття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зібраного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карантинну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снотворного маку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конопель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карантину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ветеринарно-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Грубе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механізаторами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 і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7277100" cy="1337732"/>
          </a:xfrm>
        </p:spPr>
        <p:txBody>
          <a:bodyPr>
            <a:normAutofit/>
          </a:bodyPr>
          <a:lstStyle/>
          <a:p>
            <a:pPr lvl="0" latinLnBrk="1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endParaRPr kumimoji="1" lang="en-US" altLang="ko-KR" dirty="0">
              <a:solidFill>
                <a:srgbClr val="FFFFFF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47850" y="1524000"/>
            <a:ext cx="701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до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до 88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752600"/>
            <a:ext cx="822959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60000"/>
              </a:lnSpc>
            </a:pP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Майнова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лісогосподарського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завданих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сільськогосподарському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лісогосподарському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виробництву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Відшкодуванню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завдані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землекористувачів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орендарів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погіршенням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спричиненого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800" dirty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 smtClean="0">
                <a:solidFill>
                  <a:srgbClr val="262626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60000"/>
              </a:lnSpc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>
                  <a:lumMod val="10000"/>
                  <a:lumOff val="9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981200" y="990600"/>
            <a:ext cx="93726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A3E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3E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Шо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таке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майнова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відповідальність</a:t>
            </a:r>
            <a:r>
              <a:rPr lang="ru-RU" sz="2400" dirty="0">
                <a:solidFill>
                  <a:srgbClr val="FFFFFF"/>
                </a:solidFill>
              </a:rPr>
              <a:t>?</a:t>
            </a:r>
            <a:endParaRPr kumimoji="1" lang="en-US" altLang="ko-KR" sz="2400" dirty="0">
              <a:solidFill>
                <a:srgbClr val="FFFFFF"/>
              </a:solidFill>
              <a:ea typeface="굴림" pitchFamily="34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95800"/>
            <a:ext cx="3022222" cy="26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ctrTitle"/>
          </p:nvPr>
        </p:nvSpPr>
        <p:spPr>
          <a:xfrm>
            <a:off x="1763712" y="1196975"/>
            <a:ext cx="7151687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 b="1" i="0" u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Кримінальне</a:t>
            </a:r>
            <a:r>
              <a:rPr lang="en-US" sz="3600" b="1" i="0" u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право</a:t>
            </a:r>
            <a:r>
              <a:rPr lang="en-US" sz="3600" b="1" i="0" u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600" b="1" i="0" u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Кримінальна</a:t>
            </a:r>
            <a:r>
              <a:rPr lang="en-US" sz="3600" b="1" i="0" u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відповідальність</a:t>
            </a:r>
            <a:endParaRPr dirty="0"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>
            <a:off x="457200" y="4343400"/>
            <a:ext cx="8001000" cy="257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>
              <a:spcBef>
                <a:spcPts val="0"/>
              </a:spcBef>
            </a:pPr>
            <a:r>
              <a:rPr lang="ru-RU" dirty="0" err="1"/>
              <a:t>Підставою</a:t>
            </a:r>
            <a:r>
              <a:rPr lang="ru-RU" dirty="0"/>
              <a:t>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є </a:t>
            </a:r>
            <a:r>
              <a:rPr lang="ru-RU" dirty="0" err="1"/>
              <a:t>вчинення</a:t>
            </a:r>
            <a:r>
              <a:rPr lang="ru-RU" dirty="0"/>
              <a:t> особою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, яке </a:t>
            </a:r>
            <a:r>
              <a:rPr lang="ru-RU" dirty="0" err="1"/>
              <a:t>містить</a:t>
            </a:r>
            <a:r>
              <a:rPr lang="ru-RU" dirty="0"/>
              <a:t> склад </a:t>
            </a:r>
            <a:r>
              <a:rPr lang="ru-RU" dirty="0" err="1"/>
              <a:t>злочину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 </a:t>
            </a:r>
            <a:r>
              <a:rPr lang="ru-RU" dirty="0" err="1"/>
              <a:t>Кримінальним</a:t>
            </a:r>
            <a:r>
              <a:rPr lang="ru-RU" dirty="0"/>
              <a:t> кодексом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dirty="0"/>
          </a:p>
        </p:txBody>
      </p:sp>
      <p:pic>
        <p:nvPicPr>
          <p:cNvPr id="179" name="Google Shape;179;p18" descr="Lady_justice_standing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49425" cy="306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9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371600" y="23622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вітчизняній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chemeClr val="tx1">
                  <a:lumMod val="10000"/>
                  <a:lumOff val="9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-381000" y="1219200"/>
            <a:ext cx="93726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lang="en-US" sz="2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 за порушення аграрного законодавства</a:t>
            </a:r>
            <a:endParaRPr kumimoji="1" lang="en-US" altLang="ko-KR" sz="23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4350"/>
            <a:ext cx="3022222" cy="260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4000" b="1" i="0" u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000" b="1" i="0" u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dirty="0"/>
              <a:t>В </a:t>
            </a:r>
            <a:r>
              <a:rPr lang="ru-RU" dirty="0" err="1"/>
              <a:t>останні</a:t>
            </a:r>
            <a:r>
              <a:rPr lang="ru-RU" dirty="0"/>
              <a:t> роки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масовим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стали </a:t>
            </a:r>
            <a:r>
              <a:rPr lang="ru-RU" dirty="0" err="1"/>
              <a:t>порушення</a:t>
            </a:r>
            <a:r>
              <a:rPr lang="ru-RU" dirty="0"/>
              <a:t> земельного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-9525" y="2514600"/>
            <a:ext cx="9067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 smtClean="0"/>
              <a:t>Самовільне</a:t>
            </a:r>
            <a:r>
              <a:rPr lang="ru-RU" dirty="0" smtClean="0"/>
              <a:t> </a:t>
            </a:r>
            <a:r>
              <a:rPr lang="ru-RU" dirty="0" err="1"/>
              <a:t>зайняття</a:t>
            </a:r>
            <a:r>
              <a:rPr lang="ru-RU" dirty="0"/>
              <a:t> </a:t>
            </a:r>
            <a:r>
              <a:rPr lang="ru-RU" dirty="0" smtClean="0"/>
              <a:t>земель</a:t>
            </a:r>
          </a:p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порядку </a:t>
            </a:r>
            <a:r>
              <a:rPr lang="ru-RU" dirty="0" err="1"/>
              <a:t>зайняття</a:t>
            </a:r>
            <a:r>
              <a:rPr lang="ru-RU" dirty="0"/>
              <a:t>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 smtClean="0"/>
              <a:t>діяльністю</a:t>
            </a:r>
            <a:endParaRPr lang="ru-RU" dirty="0" smtClean="0"/>
          </a:p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правил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en-US" sz="2800" b="0" i="0" u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  <a:p>
            <a:pPr marL="365125" lvl="0" indent="-255587">
              <a:buSzPts val="2800"/>
            </a:pP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псування</a:t>
            </a:r>
            <a:r>
              <a:rPr lang="ru-RU" dirty="0"/>
              <a:t> </a:t>
            </a:r>
            <a:r>
              <a:rPr lang="ru-RU" dirty="0" smtClean="0"/>
              <a:t>земель</a:t>
            </a:r>
          </a:p>
          <a:p>
            <a:pPr marL="365125" lvl="0" indent="-255587">
              <a:buSzPts val="2800"/>
            </a:pPr>
            <a:r>
              <a:rPr lang="ru-RU" dirty="0" err="1"/>
              <a:t>П</a:t>
            </a:r>
            <a:r>
              <a:rPr lang="ru-RU" dirty="0" err="1" smtClean="0"/>
              <a:t>орушення</a:t>
            </a:r>
            <a:r>
              <a:rPr lang="ru-RU" dirty="0" smtClean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endParaRPr lang="ru-RU" dirty="0" smtClean="0"/>
          </a:p>
          <a:p>
            <a:pPr marL="365125" lvl="0" indent="-255587">
              <a:buSzPts val="2800"/>
            </a:pPr>
            <a:r>
              <a:rPr lang="ru-RU" dirty="0" err="1" smtClean="0"/>
              <a:t>Безгосподарне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земель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9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-76200" y="2286000"/>
            <a:ext cx="9067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 smtClean="0"/>
              <a:t>Невжиття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та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endParaRPr lang="ru-RU" dirty="0" smtClean="0"/>
          </a:p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 smtClean="0"/>
              <a:t>Невжиття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по </a:t>
            </a:r>
            <a:r>
              <a:rPr lang="ru-RU" dirty="0" err="1"/>
              <a:t>утилізації</a:t>
            </a:r>
            <a:r>
              <a:rPr lang="ru-RU" dirty="0"/>
              <a:t> та </a:t>
            </a:r>
            <a:r>
              <a:rPr lang="ru-RU" dirty="0" err="1"/>
              <a:t>знищенню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яка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і </a:t>
            </a:r>
            <a:r>
              <a:rPr lang="ru-RU" dirty="0" err="1" smtClean="0"/>
              <a:t>агрохімікатів</a:t>
            </a:r>
            <a:endParaRPr lang="ru-RU" dirty="0" smtClean="0"/>
          </a:p>
          <a:p>
            <a:pPr marL="365125" lvl="0" indent="-255587">
              <a:spcBef>
                <a:spcPts val="0"/>
              </a:spcBef>
              <a:buSzPts val="2800"/>
            </a:pPr>
            <a:r>
              <a:rPr lang="ru-RU" dirty="0" err="1"/>
              <a:t>Безгосподарне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земель,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спричинило</a:t>
            </a:r>
            <a:r>
              <a:rPr lang="ru-RU" dirty="0"/>
              <a:t>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524000"/>
          </a:xfrm>
        </p:spPr>
        <p:txBody>
          <a:bodyPr/>
          <a:lstStyle/>
          <a:p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smtClean="0"/>
              <a:t>шляхом: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76200" y="3048000"/>
            <a:ext cx="9067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738" indent="-457200">
              <a:spcBef>
                <a:spcPts val="0"/>
              </a:spcBef>
              <a:buSzPts val="2800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66738" indent="-457200">
              <a:spcBef>
                <a:spcPts val="0"/>
              </a:spcBef>
              <a:buSzPts val="2800"/>
            </a:pPr>
            <a:r>
              <a:rPr lang="ru-RU" dirty="0" err="1" smtClean="0"/>
              <a:t>Майно</a:t>
            </a:r>
            <a:r>
              <a:rPr lang="ru-RU" dirty="0"/>
              <a:t>,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майнові</a:t>
            </a:r>
            <a:r>
              <a:rPr lang="ru-RU" dirty="0"/>
              <a:t> </a:t>
            </a:r>
            <a:r>
              <a:rPr lang="ru-RU" dirty="0" err="1" smtClean="0"/>
              <a:t>об'єкти</a:t>
            </a:r>
            <a:endParaRPr lang="ru-RU" dirty="0" smtClean="0"/>
          </a:p>
          <a:p>
            <a:pPr marL="566738" indent="-457200">
              <a:spcBef>
                <a:spcPts val="0"/>
              </a:spcBef>
              <a:buSzPts val="2800"/>
            </a:pP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/>
              <a:t>правила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566738" indent="-457200">
              <a:spcBef>
                <a:spcPts val="0"/>
              </a:spcBef>
              <a:buSzPts val="2800"/>
            </a:pPr>
            <a:r>
              <a:rPr lang="ru-RU" dirty="0" err="1" smtClean="0"/>
              <a:t>Довкілля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земля як основа товарного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endParaRPr lang="ru-RU" dirty="0" smtClean="0"/>
          </a:p>
          <a:p>
            <a:pPr marL="566738" indent="-457200">
              <a:spcBef>
                <a:spcPts val="0"/>
              </a:spcBef>
              <a:buSzPts val="2800"/>
            </a:pPr>
            <a:r>
              <a:rPr lang="ru-RU" dirty="0" err="1" smtClean="0"/>
              <a:t>Службова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2209800"/>
          </a:xfrm>
        </p:spPr>
        <p:txBody>
          <a:bodyPr/>
          <a:lstStyle/>
          <a:p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/>
              <a:t>злочинів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товаровиробництва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4038600"/>
          </a:xfrm>
        </p:spPr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штрафом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Звичайні злочинці і кримінальна політика | LexInform - Правові новини,  юридична практика, коментар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640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76200"/>
            <a:ext cx="7772400" cy="1325563"/>
          </a:xfrm>
        </p:spPr>
        <p:txBody>
          <a:bodyPr>
            <a:normAutofit fontScale="90000"/>
          </a:bodyPr>
          <a:lstStyle/>
          <a:p>
            <a:pPr latinLnBrk="1">
              <a:defRPr/>
            </a:pP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відповідальності за 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аграрного законодавства</a:t>
            </a:r>
            <a:endParaRPr kumimoji="1" lang="en-US" altLang="ko-KR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 </a:t>
            </a:r>
            <a:r>
              <a:rPr lang="ru-RU" sz="2000" dirty="0" err="1"/>
              <a:t>сучасній</a:t>
            </a:r>
            <a:r>
              <a:rPr lang="ru-RU" sz="2000" dirty="0"/>
              <a:t> </a:t>
            </a:r>
            <a:r>
              <a:rPr lang="ru-RU" sz="2000" dirty="0" err="1"/>
              <a:t>юридичній</a:t>
            </a:r>
            <a:r>
              <a:rPr lang="ru-RU" sz="2000" dirty="0"/>
              <a:t> </a:t>
            </a:r>
            <a:r>
              <a:rPr lang="ru-RU" sz="2000" dirty="0" err="1"/>
              <a:t>науці</a:t>
            </a:r>
            <a:r>
              <a:rPr lang="ru-RU" sz="2000" dirty="0"/>
              <a:t> </a:t>
            </a:r>
            <a:r>
              <a:rPr lang="ru-RU" sz="2000" dirty="0" err="1"/>
              <a:t>розглядають</a:t>
            </a:r>
            <a:r>
              <a:rPr lang="ru-RU" sz="2000" dirty="0"/>
              <a:t> </a:t>
            </a:r>
            <a:r>
              <a:rPr lang="ru-RU" sz="2000" dirty="0" err="1"/>
              <a:t>юридичну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у </a:t>
            </a:r>
            <a:r>
              <a:rPr lang="ru-RU" sz="2000" dirty="0" err="1"/>
              <a:t>двох</a:t>
            </a:r>
            <a:r>
              <a:rPr lang="ru-RU" sz="2000" dirty="0"/>
              <a:t> аспектах – «негативному» (ретроспективному) та «позитивному» (перспективному). Позитивна </a:t>
            </a: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- </a:t>
            </a:r>
            <a:r>
              <a:rPr lang="ru-RU" sz="2000" dirty="0" err="1"/>
              <a:t>сумлінне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обов'язків</a:t>
            </a:r>
            <a:r>
              <a:rPr lang="ru-RU" sz="2000" dirty="0"/>
              <a:t> перед </a:t>
            </a:r>
            <a:r>
              <a:rPr lang="ru-RU" sz="2000" dirty="0" err="1"/>
              <a:t>громадянським</a:t>
            </a:r>
            <a:r>
              <a:rPr lang="ru-RU" sz="2000" dirty="0"/>
              <a:t> </a:t>
            </a:r>
            <a:r>
              <a:rPr lang="ru-RU" sz="2000" dirty="0" err="1"/>
              <a:t>суспільством</a:t>
            </a:r>
            <a:r>
              <a:rPr lang="ru-RU" sz="2000" dirty="0"/>
              <a:t>, правовою державою, </a:t>
            </a:r>
            <a:r>
              <a:rPr lang="ru-RU" sz="2000" dirty="0" err="1"/>
              <a:t>колективом</a:t>
            </a:r>
            <a:r>
              <a:rPr lang="ru-RU" sz="2000" dirty="0"/>
              <a:t> людей та </a:t>
            </a:r>
            <a:r>
              <a:rPr lang="ru-RU" sz="2000" dirty="0" err="1"/>
              <a:t>окремою</a:t>
            </a:r>
            <a:r>
              <a:rPr lang="ru-RU" sz="2000" dirty="0"/>
              <a:t> особою. </a:t>
            </a:r>
            <a:r>
              <a:rPr lang="ru-RU" sz="2000" dirty="0" err="1"/>
              <a:t>Однак</a:t>
            </a:r>
            <a:r>
              <a:rPr lang="ru-RU" sz="2000" dirty="0"/>
              <a:t>, позитивна </a:t>
            </a: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механічне</a:t>
            </a:r>
            <a:r>
              <a:rPr lang="ru-RU" sz="2000" dirty="0"/>
              <a:t> </a:t>
            </a:r>
            <a:r>
              <a:rPr lang="ru-RU" sz="2000" dirty="0" err="1"/>
              <a:t>підкорення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 закону, </a:t>
            </a:r>
            <a:r>
              <a:rPr lang="ru-RU" sz="2000" dirty="0" err="1"/>
              <a:t>викликане</a:t>
            </a:r>
            <a:r>
              <a:rPr lang="ru-RU" sz="2000" dirty="0"/>
              <a:t> страхом перед </a:t>
            </a:r>
            <a:r>
              <a:rPr lang="ru-RU" sz="2000" dirty="0" err="1"/>
              <a:t>покаранням</a:t>
            </a:r>
            <a:r>
              <a:rPr lang="ru-RU" sz="2000" dirty="0"/>
              <a:t>, а </a:t>
            </a:r>
            <a:r>
              <a:rPr lang="ru-RU" sz="2000" dirty="0" err="1"/>
              <a:t>добровільне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законів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високій</a:t>
            </a:r>
            <a:r>
              <a:rPr lang="ru-RU" sz="2000" dirty="0"/>
              <a:t> </a:t>
            </a:r>
            <a:r>
              <a:rPr lang="ru-RU" sz="2000" dirty="0" err="1"/>
              <a:t>правовій</a:t>
            </a:r>
            <a:r>
              <a:rPr lang="ru-RU" sz="2000" dirty="0"/>
              <a:t> і </a:t>
            </a:r>
            <a:r>
              <a:rPr lang="ru-RU" sz="2000" dirty="0" err="1"/>
              <a:t>політичній</a:t>
            </a:r>
            <a:r>
              <a:rPr lang="ru-RU" sz="2000" dirty="0"/>
              <a:t> </a:t>
            </a:r>
            <a:r>
              <a:rPr lang="ru-RU" sz="2000" dirty="0" err="1"/>
              <a:t>культурі</a:t>
            </a:r>
            <a:r>
              <a:rPr lang="ru-RU" sz="2000" dirty="0"/>
              <a:t> </a:t>
            </a:r>
            <a:r>
              <a:rPr lang="ru-RU" sz="2000" dirty="0" err="1"/>
              <a:t>громадянина</a:t>
            </a:r>
            <a:r>
              <a:rPr lang="ru-RU" sz="2000" dirty="0"/>
              <a:t>.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76200"/>
            <a:ext cx="7772400" cy="1325563"/>
          </a:xfrm>
        </p:spPr>
        <p:txBody>
          <a:bodyPr>
            <a:normAutofit fontScale="90000"/>
          </a:bodyPr>
          <a:lstStyle/>
          <a:p>
            <a:pPr latinLnBrk="1">
              <a:defRPr/>
            </a:pP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відповідальності за 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аграрного законодавства</a:t>
            </a:r>
            <a:endParaRPr kumimoji="1" lang="en-US" altLang="ko-KR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Ретроспективна </a:t>
            </a: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- </a:t>
            </a:r>
            <a:r>
              <a:rPr lang="ru-RU" sz="2000" dirty="0" err="1"/>
              <a:t>специфічні</a:t>
            </a:r>
            <a:r>
              <a:rPr lang="ru-RU" sz="2000" dirty="0"/>
              <a:t> </a:t>
            </a:r>
            <a:r>
              <a:rPr lang="ru-RU" sz="2000" dirty="0" err="1"/>
              <a:t>правовідносини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державою і </a:t>
            </a:r>
            <a:r>
              <a:rPr lang="ru-RU" sz="2000" dirty="0" err="1"/>
              <a:t>правопорушником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державноправового</a:t>
            </a:r>
            <a:r>
              <a:rPr lang="ru-RU" sz="2000" dirty="0"/>
              <a:t> примусу,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характеризуються</a:t>
            </a:r>
            <a:r>
              <a:rPr lang="ru-RU" sz="2000" dirty="0"/>
              <a:t> </a:t>
            </a:r>
            <a:r>
              <a:rPr lang="ru-RU" sz="2000" dirty="0" err="1"/>
              <a:t>засудженням</a:t>
            </a:r>
            <a:r>
              <a:rPr lang="ru-RU" sz="2000" dirty="0"/>
              <a:t> </a:t>
            </a:r>
            <a:r>
              <a:rPr lang="ru-RU" sz="2000" dirty="0" err="1"/>
              <a:t>протиправного</a:t>
            </a:r>
            <a:r>
              <a:rPr lang="ru-RU" sz="2000" dirty="0"/>
              <a:t> </a:t>
            </a:r>
            <a:r>
              <a:rPr lang="ru-RU" sz="2000" dirty="0" err="1"/>
              <a:t>діяння</a:t>
            </a:r>
            <a:r>
              <a:rPr lang="ru-RU" sz="2000" dirty="0"/>
              <a:t> і </a:t>
            </a:r>
            <a:r>
              <a:rPr lang="ru-RU" sz="2000" dirty="0" err="1"/>
              <a:t>суб'єкта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, </a:t>
            </a:r>
            <a:r>
              <a:rPr lang="ru-RU" sz="2000" dirty="0" err="1"/>
              <a:t>покладанням</a:t>
            </a:r>
            <a:r>
              <a:rPr lang="ru-RU" sz="2000" dirty="0"/>
              <a:t> на </a:t>
            </a:r>
            <a:r>
              <a:rPr lang="ru-RU" sz="2000" dirty="0" err="1"/>
              <a:t>останнього</a:t>
            </a:r>
            <a:r>
              <a:rPr lang="ru-RU" sz="2000" dirty="0"/>
              <a:t> </a:t>
            </a:r>
            <a:r>
              <a:rPr lang="ru-RU" sz="2000" dirty="0" err="1"/>
              <a:t>обов'язку</a:t>
            </a:r>
            <a:r>
              <a:rPr lang="ru-RU" sz="2000" dirty="0"/>
              <a:t> </a:t>
            </a:r>
            <a:r>
              <a:rPr lang="ru-RU" sz="2000" dirty="0" err="1"/>
              <a:t>перетерпіти</a:t>
            </a:r>
            <a:r>
              <a:rPr lang="ru-RU" sz="2000" dirty="0"/>
              <a:t> </a:t>
            </a:r>
            <a:r>
              <a:rPr lang="ru-RU" sz="2000" dirty="0" err="1"/>
              <a:t>позбавлення</a:t>
            </a:r>
            <a:r>
              <a:rPr lang="ru-RU" sz="2000" dirty="0"/>
              <a:t> і </a:t>
            </a:r>
            <a:r>
              <a:rPr lang="ru-RU" sz="2000" dirty="0" err="1"/>
              <a:t>несприятливі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 </a:t>
            </a:r>
            <a:r>
              <a:rPr lang="ru-RU" sz="2000" dirty="0" err="1"/>
              <a:t>особистого</a:t>
            </a:r>
            <a:r>
              <a:rPr lang="ru-RU" sz="2000" dirty="0"/>
              <a:t>, </a:t>
            </a:r>
            <a:r>
              <a:rPr lang="ru-RU" sz="2000" dirty="0" err="1"/>
              <a:t>майнового</a:t>
            </a:r>
            <a:r>
              <a:rPr lang="ru-RU" sz="2000" dirty="0"/>
              <a:t>, </a:t>
            </a:r>
            <a:r>
              <a:rPr lang="ru-RU" sz="2000" dirty="0" err="1"/>
              <a:t>організаційного</a:t>
            </a:r>
            <a:r>
              <a:rPr lang="ru-RU" sz="2000" dirty="0"/>
              <a:t> характеру за </a:t>
            </a:r>
            <a:r>
              <a:rPr lang="ru-RU" sz="2000" dirty="0" err="1"/>
              <a:t>скоєне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Ознаки</a:t>
            </a:r>
            <a:r>
              <a:rPr lang="ru-RU" sz="2000" dirty="0"/>
              <a:t> </a:t>
            </a:r>
            <a:r>
              <a:rPr lang="ru-RU" sz="2000" dirty="0" err="1"/>
              <a:t>ретроспективної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: </a:t>
            </a:r>
            <a:r>
              <a:rPr lang="ru-RU" sz="2000" dirty="0" err="1"/>
              <a:t>державноправовий</a:t>
            </a:r>
            <a:r>
              <a:rPr lang="ru-RU" sz="2000" dirty="0"/>
              <a:t> примус; негативна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правопорушення</a:t>
            </a:r>
            <a:r>
              <a:rPr lang="ru-RU" sz="2000" dirty="0"/>
              <a:t> і </a:t>
            </a:r>
            <a:r>
              <a:rPr lang="ru-RU" sz="2000" dirty="0" err="1"/>
              <a:t>суб'єкта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винний</a:t>
            </a:r>
            <a:r>
              <a:rPr lang="ru-RU" sz="2000" dirty="0"/>
              <a:t> у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скоєнні</a:t>
            </a:r>
            <a:r>
              <a:rPr lang="ru-RU" sz="2000" dirty="0"/>
              <a:t>; </a:t>
            </a:r>
            <a:r>
              <a:rPr lang="ru-RU" sz="2000" dirty="0" err="1"/>
              <a:t>обов'язок</a:t>
            </a:r>
            <a:r>
              <a:rPr lang="ru-RU" sz="2000" dirty="0"/>
              <a:t> </a:t>
            </a:r>
            <a:r>
              <a:rPr lang="ru-RU" sz="2000" dirty="0" err="1"/>
              <a:t>правопорушника</a:t>
            </a:r>
            <a:r>
              <a:rPr lang="ru-RU" sz="2000" dirty="0"/>
              <a:t> </a:t>
            </a:r>
            <a:r>
              <a:rPr lang="ru-RU" sz="2000" dirty="0" err="1"/>
              <a:t>перетерпіти</a:t>
            </a:r>
            <a:r>
              <a:rPr lang="ru-RU" sz="2000" dirty="0"/>
              <a:t> </a:t>
            </a:r>
            <a:r>
              <a:rPr lang="ru-RU" sz="2000" dirty="0" err="1"/>
              <a:t>несприятливі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 за свою </a:t>
            </a:r>
            <a:r>
              <a:rPr lang="ru-RU" sz="2000" dirty="0" err="1"/>
              <a:t>протиправну</a:t>
            </a:r>
            <a:r>
              <a:rPr lang="ru-RU" sz="2000" dirty="0"/>
              <a:t> </a:t>
            </a:r>
            <a:r>
              <a:rPr lang="ru-RU" sz="2000" dirty="0" err="1"/>
              <a:t>поведінку</a:t>
            </a:r>
            <a:r>
              <a:rPr lang="ru-RU" sz="2000" dirty="0"/>
              <a:t>.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76200"/>
            <a:ext cx="7772400" cy="1325563"/>
          </a:xfrm>
        </p:spPr>
        <p:txBody>
          <a:bodyPr>
            <a:normAutofit fontScale="90000"/>
          </a:bodyPr>
          <a:lstStyle/>
          <a:p>
            <a:pPr latinLnBrk="1">
              <a:defRPr/>
            </a:pP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відповідальності за 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аграрного законодавства</a:t>
            </a:r>
            <a:endParaRPr kumimoji="1" lang="en-US" altLang="ko-KR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373188"/>
            <a:ext cx="6096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порушення</a:t>
            </a:r>
            <a:r>
              <a:rPr lang="ru-RU" sz="2000" dirty="0"/>
              <a:t> аграрного </a:t>
            </a:r>
            <a:r>
              <a:rPr lang="ru-RU" sz="2000" dirty="0" err="1"/>
              <a:t>законодавства</a:t>
            </a:r>
            <a:r>
              <a:rPr lang="ru-RU" sz="2000" dirty="0"/>
              <a:t> як </a:t>
            </a:r>
            <a:r>
              <a:rPr lang="ru-RU" sz="2000" dirty="0" err="1"/>
              <a:t>комплексний</a:t>
            </a:r>
            <a:r>
              <a:rPr lang="ru-RU" sz="2000" dirty="0"/>
              <a:t> </a:t>
            </a:r>
            <a:r>
              <a:rPr lang="ru-RU" sz="2000" dirty="0" err="1" smtClean="0"/>
              <a:t>інститут</a:t>
            </a:r>
            <a:r>
              <a:rPr lang="ru-RU" sz="2000" dirty="0" smtClean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дисциплінарну</a:t>
            </a:r>
            <a:r>
              <a:rPr lang="ru-RU" sz="2000" dirty="0"/>
              <a:t> та </a:t>
            </a:r>
            <a:r>
              <a:rPr lang="ru-RU" sz="2000" dirty="0" err="1"/>
              <a:t>матеріальну</a:t>
            </a:r>
            <a:r>
              <a:rPr lang="ru-RU" sz="2000" dirty="0"/>
              <a:t>, </a:t>
            </a:r>
            <a:r>
              <a:rPr lang="ru-RU" sz="2000" dirty="0" err="1"/>
              <a:t>адміністративну</a:t>
            </a:r>
            <a:r>
              <a:rPr lang="ru-RU" sz="2000" dirty="0"/>
              <a:t>, </a:t>
            </a:r>
            <a:r>
              <a:rPr lang="ru-RU" sz="2000" dirty="0" err="1"/>
              <a:t>кримінальну</a:t>
            </a:r>
            <a:r>
              <a:rPr lang="ru-RU" sz="2000" dirty="0"/>
              <a:t>, </a:t>
            </a:r>
            <a:r>
              <a:rPr lang="ru-RU" sz="2000" dirty="0" err="1"/>
              <a:t>цивільну</a:t>
            </a:r>
            <a:r>
              <a:rPr lang="ru-RU" sz="2000" dirty="0"/>
              <a:t> (</a:t>
            </a:r>
            <a:r>
              <a:rPr lang="ru-RU" sz="2000" dirty="0" err="1"/>
              <a:t>майнову</a:t>
            </a:r>
            <a:r>
              <a:rPr lang="ru-RU" sz="2000" dirty="0"/>
              <a:t>) </a:t>
            </a:r>
            <a:r>
              <a:rPr lang="ru-RU" sz="2000" dirty="0" err="1"/>
              <a:t>відповідальність</a:t>
            </a:r>
            <a:r>
              <a:rPr lang="ru-RU" sz="2000" dirty="0"/>
              <a:t>. </a:t>
            </a:r>
            <a:r>
              <a:rPr lang="ru-RU" sz="2000" dirty="0" err="1"/>
              <a:t>Санкції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згаданими</a:t>
            </a:r>
            <a:r>
              <a:rPr lang="ru-RU" sz="2000" dirty="0"/>
              <a:t> </a:t>
            </a:r>
            <a:r>
              <a:rPr lang="ru-RU" sz="2000" dirty="0" err="1"/>
              <a:t>галузями</a:t>
            </a:r>
            <a:r>
              <a:rPr lang="ru-RU" sz="2000" dirty="0"/>
              <a:t> права, </a:t>
            </a:r>
            <a:r>
              <a:rPr lang="ru-RU" sz="2000" dirty="0" err="1"/>
              <a:t>застосовуються</a:t>
            </a:r>
            <a:r>
              <a:rPr lang="ru-RU" sz="2000" dirty="0"/>
              <a:t> за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аграрного </a:t>
            </a:r>
            <a:r>
              <a:rPr lang="ru-RU" sz="2000" dirty="0" err="1"/>
              <a:t>законодавства</a:t>
            </a:r>
            <a:r>
              <a:rPr lang="ru-RU" sz="2000" dirty="0"/>
              <a:t>. При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втрачають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первинне</a:t>
            </a:r>
            <a:r>
              <a:rPr lang="ru-RU" sz="2000" dirty="0"/>
              <a:t>, ясно </a:t>
            </a:r>
            <a:r>
              <a:rPr lang="ru-RU" sz="2000" dirty="0" err="1"/>
              <a:t>виражене</a:t>
            </a:r>
            <a:r>
              <a:rPr lang="ru-RU" sz="2000" dirty="0"/>
              <a:t> </a:t>
            </a:r>
            <a:r>
              <a:rPr lang="ru-RU" sz="2000" dirty="0" err="1"/>
              <a:t>галузеве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і </a:t>
            </a:r>
            <a:r>
              <a:rPr lang="ru-RU" sz="2000" dirty="0" err="1"/>
              <a:t>набувають</a:t>
            </a:r>
            <a:r>
              <a:rPr lang="ru-RU" sz="2000" dirty="0"/>
              <a:t> </a:t>
            </a:r>
            <a:r>
              <a:rPr lang="ru-RU" sz="2000" dirty="0" err="1"/>
              <a:t>міжгалузевого</a:t>
            </a:r>
            <a:r>
              <a:rPr lang="ru-RU" sz="2000" dirty="0"/>
              <a:t>, </a:t>
            </a:r>
            <a:r>
              <a:rPr lang="ru-RU" sz="2000" dirty="0" err="1"/>
              <a:t>загальноправового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 </a:t>
            </a: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відповідальность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наступати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при </a:t>
            </a:r>
            <a:r>
              <a:rPr lang="ru-RU" sz="2000" dirty="0" err="1"/>
              <a:t>настанні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підстав</a:t>
            </a:r>
            <a:r>
              <a:rPr lang="ru-RU" sz="2000" dirty="0"/>
              <a:t>. </a:t>
            </a:r>
            <a:r>
              <a:rPr lang="ru-RU" sz="2000" dirty="0" err="1"/>
              <a:t>Сучасна</a:t>
            </a:r>
            <a:r>
              <a:rPr lang="ru-RU" sz="2000" dirty="0"/>
              <a:t> </a:t>
            </a:r>
            <a:r>
              <a:rPr lang="ru-RU" sz="2000" dirty="0" err="1"/>
              <a:t>правова</a:t>
            </a:r>
            <a:r>
              <a:rPr lang="ru-RU" sz="2000" dirty="0"/>
              <a:t> наука </a:t>
            </a:r>
            <a:r>
              <a:rPr lang="ru-RU" sz="2000" dirty="0" err="1"/>
              <a:t>визнає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підстави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: перша – закон як </a:t>
            </a:r>
            <a:r>
              <a:rPr lang="ru-RU" sz="2000" dirty="0" err="1"/>
              <a:t>правова</a:t>
            </a:r>
            <a:r>
              <a:rPr lang="ru-RU" sz="2000" dirty="0"/>
              <a:t> </a:t>
            </a:r>
            <a:r>
              <a:rPr lang="ru-RU" sz="2000" dirty="0" err="1"/>
              <a:t>підстава</a:t>
            </a:r>
            <a:r>
              <a:rPr lang="ru-RU" sz="2000" dirty="0"/>
              <a:t>, друга –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, </a:t>
            </a:r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кажучи</a:t>
            </a:r>
            <a:r>
              <a:rPr lang="ru-RU" sz="2000" dirty="0"/>
              <a:t> – </a:t>
            </a:r>
            <a:r>
              <a:rPr lang="ru-RU" sz="2000" dirty="0" err="1"/>
              <a:t>фактична</a:t>
            </a:r>
            <a:r>
              <a:rPr lang="ru-RU" sz="2000" dirty="0"/>
              <a:t> основа, яка приводить в </a:t>
            </a:r>
            <a:r>
              <a:rPr lang="ru-RU" sz="2000" dirty="0" err="1"/>
              <a:t>рух</a:t>
            </a:r>
            <a:r>
              <a:rPr lang="ru-RU" sz="2000" dirty="0"/>
              <a:t> всю структуру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.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2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4CE05-D116-4A9A-8C18-FE985871AE3E}" type="slidenum">
              <a:rPr kumimoji="0" lang="uk-UA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28600" y="4244975"/>
            <a:ext cx="9149872" cy="49530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трудового права. Вона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передбаченому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трудового права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понести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18" flipH="1">
            <a:off x="-1137181" y="849743"/>
            <a:ext cx="4271008" cy="3678810"/>
          </a:xfrm>
          <a:prstGeom prst="rect">
            <a:avLst/>
          </a:prstGeom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381000" y="222995"/>
            <a:ext cx="8305800" cy="1682005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endParaRPr lang="ru-RU" alt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160114" y="5082328"/>
            <a:ext cx="2825146" cy="17972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465660" y="1928870"/>
            <a:ext cx="2519600" cy="3244101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4936623" y="2829338"/>
            <a:ext cx="495348" cy="493268"/>
            <a:chOff x="6493081" y="1742364"/>
            <a:chExt cx="660464" cy="6576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FAA62A-B5B9-49CF-B2F5-E9C5369268D9}"/>
              </a:ext>
            </a:extLst>
          </p:cNvPr>
          <p:cNvSpPr txBox="1"/>
          <p:nvPr/>
        </p:nvSpPr>
        <p:spPr>
          <a:xfrm>
            <a:off x="5735824" y="3026885"/>
            <a:ext cx="232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en-GB" sz="1400" dirty="0">
              <a:solidFill>
                <a:srgbClr val="282F39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EF0DB3-6780-4955-A9AC-6120553D0EBB}"/>
              </a:ext>
            </a:extLst>
          </p:cNvPr>
          <p:cNvGrpSpPr/>
          <p:nvPr/>
        </p:nvGrpSpPr>
        <p:grpSpPr>
          <a:xfrm>
            <a:off x="4936623" y="4313911"/>
            <a:ext cx="495348" cy="493268"/>
            <a:chOff x="6493081" y="1742364"/>
            <a:chExt cx="660464" cy="65769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080828-2C0C-49AD-BAB5-3A3969C24F8D}"/>
              </a:ext>
            </a:extLst>
          </p:cNvPr>
          <p:cNvSpPr txBox="1"/>
          <p:nvPr/>
        </p:nvSpPr>
        <p:spPr>
          <a:xfrm>
            <a:off x="1160114" y="391269"/>
            <a:ext cx="6687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750" b="1" dirty="0" err="1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Види</a:t>
            </a:r>
            <a:r>
              <a:rPr lang="ru-RU" sz="375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в</a:t>
            </a:r>
            <a:r>
              <a:rPr lang="uk-UA" sz="3750" b="1" dirty="0" err="1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ідповідальності</a:t>
            </a:r>
            <a:r>
              <a:rPr lang="uk-UA" sz="375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в трудовому праві</a:t>
            </a:r>
            <a:endParaRPr lang="en-GB" sz="375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A3202A-290F-40F8-B2BF-8600143622AC}"/>
              </a:ext>
            </a:extLst>
          </p:cNvPr>
          <p:cNvSpPr txBox="1"/>
          <p:nvPr/>
        </p:nvSpPr>
        <p:spPr>
          <a:xfrm>
            <a:off x="5735824" y="2728670"/>
            <a:ext cx="208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</a:t>
            </a:r>
            <a:endParaRPr lang="en-GB" sz="1500" b="1" dirty="0">
              <a:solidFill>
                <a:srgbClr val="282F39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469279-16FD-4A80-99DF-6C485353C880}"/>
              </a:ext>
            </a:extLst>
          </p:cNvPr>
          <p:cNvSpPr txBox="1"/>
          <p:nvPr/>
        </p:nvSpPr>
        <p:spPr>
          <a:xfrm>
            <a:off x="5735824" y="4612174"/>
            <a:ext cx="265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1400" dirty="0" err="1" smtClean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двосторонній</a:t>
            </a:r>
            <a:r>
              <a:rPr lang="ru-RU" sz="1400" dirty="0" smtClean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endParaRPr lang="ru-RU" sz="1400" dirty="0">
              <a:solidFill>
                <a:srgbClr val="282F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defRPr/>
            </a:pP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і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1400" dirty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400" dirty="0" err="1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</a:t>
            </a:r>
            <a:endParaRPr lang="en-GB" sz="1400" dirty="0">
              <a:solidFill>
                <a:srgbClr val="282F39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2EB65-9A2A-42FC-AA18-CF1D2DEFF4C6}"/>
              </a:ext>
            </a:extLst>
          </p:cNvPr>
          <p:cNvSpPr txBox="1"/>
          <p:nvPr/>
        </p:nvSpPr>
        <p:spPr>
          <a:xfrm>
            <a:off x="5735824" y="4319884"/>
            <a:ext cx="208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uk-UA" sz="1600" b="1" dirty="0" smtClean="0">
                <a:solidFill>
                  <a:srgbClr val="282F39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Матеріальна</a:t>
            </a:r>
            <a:endParaRPr lang="en-GB" sz="1600" b="1" dirty="0">
              <a:solidFill>
                <a:srgbClr val="282F39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0"/>
            <a:ext cx="65532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органом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скоєний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проступок і понести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трудового права.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6553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Матеріальна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обов'язок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—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роботодавця</a:t>
            </a:r>
            <a:r>
              <a:rPr lang="ru-RU" sz="2000" dirty="0"/>
              <a:t> </a:t>
            </a:r>
            <a:r>
              <a:rPr lang="ru-RU" sz="2000" dirty="0" err="1"/>
              <a:t>відшкодувати</a:t>
            </a:r>
            <a:r>
              <a:rPr lang="ru-RU" sz="2000" dirty="0"/>
              <a:t> </a:t>
            </a:r>
            <a:r>
              <a:rPr lang="ru-RU" sz="2000" dirty="0" err="1"/>
              <a:t>іншій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шкоду, </a:t>
            </a:r>
            <a:r>
              <a:rPr lang="ru-RU" sz="2000" dirty="0" err="1"/>
              <a:t>заподіяну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винного, </a:t>
            </a:r>
            <a:r>
              <a:rPr lang="ru-RU" sz="2000" dirty="0" err="1"/>
              <a:t>протиправного</a:t>
            </a:r>
            <a:r>
              <a:rPr lang="ru-RU" sz="2000" dirty="0"/>
              <a:t> </a:t>
            </a:r>
            <a:r>
              <a:rPr lang="ru-RU" sz="2000" dirty="0" err="1"/>
              <a:t>невиконання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неналежного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 smtClean="0"/>
              <a:t>обов'язків</a:t>
            </a:r>
            <a:endParaRPr lang="en-US" sz="2000" dirty="0" smtClean="0"/>
          </a:p>
          <a:p>
            <a:pPr lvl="0"/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Матеріальній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</a:t>
            </a:r>
            <a:r>
              <a:rPr lang="ru-RU" sz="2000" dirty="0" err="1"/>
              <a:t>властиві</a:t>
            </a:r>
            <a:r>
              <a:rPr lang="ru-RU" sz="2000" dirty="0"/>
              <a:t>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: 1) </a:t>
            </a:r>
            <a:r>
              <a:rPr lang="ru-RU" sz="2000" dirty="0" err="1"/>
              <a:t>підставою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є </a:t>
            </a:r>
            <a:r>
              <a:rPr lang="ru-RU" sz="2000" dirty="0" err="1"/>
              <a:t>вчинене</a:t>
            </a:r>
            <a:r>
              <a:rPr lang="ru-RU" sz="2000" dirty="0"/>
              <a:t> </a:t>
            </a:r>
            <a:r>
              <a:rPr lang="ru-RU" sz="2000" dirty="0" err="1"/>
              <a:t>майнове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обов’язків</a:t>
            </a:r>
            <a:r>
              <a:rPr lang="ru-RU" sz="2000" dirty="0"/>
              <a:t>; 2) </a:t>
            </a:r>
            <a:r>
              <a:rPr lang="ru-RU" sz="2000" dirty="0" err="1"/>
              <a:t>передбачається</a:t>
            </a:r>
            <a:r>
              <a:rPr lang="ru-RU" sz="2000" dirty="0"/>
              <a:t> нормами трудового 116 права; 3) </a:t>
            </a:r>
            <a:r>
              <a:rPr lang="ru-RU" sz="2000" dirty="0" err="1"/>
              <a:t>спирається</a:t>
            </a:r>
            <a:r>
              <a:rPr lang="ru-RU" sz="2000" dirty="0"/>
              <a:t> на </a:t>
            </a:r>
            <a:r>
              <a:rPr lang="ru-RU" sz="2000" dirty="0" err="1"/>
              <a:t>державний</a:t>
            </a:r>
            <a:r>
              <a:rPr lang="ru-RU" sz="2000" dirty="0"/>
              <a:t> примус,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й </a:t>
            </a:r>
            <a:r>
              <a:rPr lang="ru-RU" sz="2000" dirty="0" err="1"/>
              <a:t>добровільного</a:t>
            </a:r>
            <a:r>
              <a:rPr lang="ru-RU" sz="2000" dirty="0"/>
              <a:t> </a:t>
            </a:r>
            <a:r>
              <a:rPr lang="ru-RU" sz="2000" dirty="0" err="1"/>
              <a:t>відшкодування</a:t>
            </a:r>
            <a:r>
              <a:rPr lang="ru-RU" sz="2000" dirty="0"/>
              <a:t> </a:t>
            </a:r>
            <a:r>
              <a:rPr lang="ru-RU" sz="2000" dirty="0" err="1"/>
              <a:t>заподіяної</a:t>
            </a:r>
            <a:r>
              <a:rPr lang="ru-RU" sz="2000" dirty="0"/>
              <a:t> </a:t>
            </a:r>
            <a:r>
              <a:rPr lang="ru-RU" sz="2000" dirty="0" err="1"/>
              <a:t>шкоди</a:t>
            </a:r>
            <a:r>
              <a:rPr lang="ru-RU" sz="2000" dirty="0"/>
              <a:t>; 3) </a:t>
            </a:r>
            <a:r>
              <a:rPr lang="ru-RU" sz="2000" dirty="0" err="1"/>
              <a:t>виражається</a:t>
            </a:r>
            <a:r>
              <a:rPr lang="ru-RU" sz="2000" dirty="0"/>
              <a:t> у </a:t>
            </a:r>
            <a:r>
              <a:rPr lang="ru-RU" sz="2000" dirty="0" err="1"/>
              <a:t>обов’язку</a:t>
            </a:r>
            <a:r>
              <a:rPr lang="ru-RU" sz="2000" dirty="0"/>
              <a:t> особи </a:t>
            </a:r>
            <a:r>
              <a:rPr lang="ru-RU" sz="2000" dirty="0" err="1"/>
              <a:t>зазнати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</a:t>
            </a:r>
            <a:r>
              <a:rPr lang="ru-RU" sz="2000" dirty="0" err="1"/>
              <a:t>майнового</a:t>
            </a:r>
            <a:r>
              <a:rPr lang="ru-RU" sz="2000" dirty="0"/>
              <a:t> характеру; 4) носить </a:t>
            </a:r>
            <a:r>
              <a:rPr lang="ru-RU" sz="2000" dirty="0" err="1"/>
              <a:t>двосторонній</a:t>
            </a:r>
            <a:r>
              <a:rPr lang="ru-RU" sz="2000" dirty="0"/>
              <a:t> </a:t>
            </a:r>
            <a:r>
              <a:rPr lang="ru-RU" sz="2000" dirty="0" err="1"/>
              <a:t>взаємний</a:t>
            </a:r>
            <a:r>
              <a:rPr lang="ru-RU" sz="2000" dirty="0"/>
              <a:t> характер (</a:t>
            </a:r>
            <a:r>
              <a:rPr lang="ru-RU" sz="2000" dirty="0" err="1"/>
              <a:t>складовими</a:t>
            </a:r>
            <a:r>
              <a:rPr lang="ru-RU" sz="2000" dirty="0"/>
              <a:t> </a:t>
            </a:r>
            <a:r>
              <a:rPr lang="ru-RU" sz="2000" dirty="0" err="1"/>
              <a:t>частинами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є: </a:t>
            </a:r>
            <a:r>
              <a:rPr lang="ru-RU" sz="2000" dirty="0" err="1"/>
              <a:t>матеріальна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і </a:t>
            </a:r>
            <a:r>
              <a:rPr lang="ru-RU" sz="2000" dirty="0" err="1"/>
              <a:t>матеріальна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</a:t>
            </a:r>
            <a:r>
              <a:rPr lang="ru-RU" sz="2000" dirty="0" err="1"/>
              <a:t>роботодавця</a:t>
            </a:r>
            <a:r>
              <a:rPr lang="ru-RU" sz="2000" dirty="0"/>
              <a:t>); 5) </a:t>
            </a:r>
            <a:r>
              <a:rPr lang="ru-RU" sz="2000" dirty="0" err="1"/>
              <a:t>здійснюється</a:t>
            </a:r>
            <a:r>
              <a:rPr lang="ru-RU" sz="2000" dirty="0"/>
              <a:t> за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додержання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процедурнопроцесуального</a:t>
            </a:r>
            <a:r>
              <a:rPr lang="ru-RU" sz="2000" dirty="0"/>
              <a:t> порядку.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атеріальна відповідальність працівників: позиція ВС / Публикации /  Судебно-юридическая 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8604"/>
            <a:ext cx="2438400" cy="16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3">
      <a:dk1>
        <a:srgbClr val="262626"/>
      </a:dk1>
      <a:lt1>
        <a:srgbClr val="FFFFFF"/>
      </a:lt1>
      <a:dk2>
        <a:srgbClr val="494429"/>
      </a:dk2>
      <a:lt2>
        <a:srgbClr val="EEECE1"/>
      </a:lt2>
      <a:accent1>
        <a:srgbClr val="FF921B"/>
      </a:accent1>
      <a:accent2>
        <a:srgbClr val="9A6912"/>
      </a:accent2>
      <a:accent3>
        <a:srgbClr val="DA3E00"/>
      </a:accent3>
      <a:accent4>
        <a:srgbClr val="0070C0"/>
      </a:accent4>
      <a:accent5>
        <a:srgbClr val="FF921B"/>
      </a:accent5>
      <a:accent6>
        <a:srgbClr val="0070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2">
      <a:dk1>
        <a:srgbClr val="FFFFFF"/>
      </a:dk1>
      <a:lt1>
        <a:srgbClr val="FFFFFF"/>
      </a:lt1>
      <a:dk2>
        <a:srgbClr val="FFFFFF"/>
      </a:dk2>
      <a:lt2>
        <a:srgbClr val="5015A7"/>
      </a:lt2>
      <a:accent1>
        <a:srgbClr val="792F06"/>
      </a:accent1>
      <a:accent2>
        <a:srgbClr val="B64709"/>
      </a:accent2>
      <a:accent3>
        <a:srgbClr val="F25F0E"/>
      </a:accent3>
      <a:accent4>
        <a:srgbClr val="FC9024"/>
      </a:accent4>
      <a:accent5>
        <a:srgbClr val="F79F6E"/>
      </a:accent5>
      <a:accent6>
        <a:srgbClr val="792F06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1314</Words>
  <Application>Microsoft Office PowerPoint</Application>
  <PresentationFormat>Экран (4:3)</PresentationFormat>
  <Paragraphs>65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굴림</vt:lpstr>
      <vt:lpstr>Noto Sans</vt:lpstr>
      <vt:lpstr>Noto Sans Symbols</vt:lpstr>
      <vt:lpstr>Times New Roman</vt:lpstr>
      <vt:lpstr>Trebuchet MS</vt:lpstr>
      <vt:lpstr>1_Office Theme</vt:lpstr>
      <vt:lpstr>Office Theme</vt:lpstr>
      <vt:lpstr>Тема Office</vt:lpstr>
      <vt:lpstr>3_Office Theme</vt:lpstr>
      <vt:lpstr>15_Office Theme</vt:lpstr>
      <vt:lpstr>5_Office Theme</vt:lpstr>
      <vt:lpstr>1_Городская</vt:lpstr>
      <vt:lpstr>Городская</vt:lpstr>
      <vt:lpstr>2_Office Theme</vt:lpstr>
      <vt:lpstr>4_Office Theme</vt:lpstr>
      <vt:lpstr>Юридична відповідальність за правопорушення в аграрному секторі економіки</vt:lpstr>
      <vt:lpstr>Презентация PowerPoint</vt:lpstr>
      <vt:lpstr>Поняття відповідальності за  порушення аграрного законодавства</vt:lpstr>
      <vt:lpstr>Поняття відповідальності за  порушення аграрного законодавства</vt:lpstr>
      <vt:lpstr>Поняття відповідальності за   порушення аграрного законодавства</vt:lpstr>
      <vt:lpstr>Дисциплінарна відповідальність осіб, зайнятих у сільськогосподарському виробництві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Адміністративній відповідальності за порушення аграрного законодавства підлягають як службові особи, так і особи, що вчинили проступки, не пов'язані з виконанням службових обов'язків. Підставою для притягнення до адміністративної відповідальності є вчинення особою адміністративного порушення, що містить склад адміністративного порушення, і застосовування відповідних адміністративних стягнень залежно від виду правопорушення щодо об'єкта аграрних правовідносин. Неодмінними умовами притягнення до адміністративної відповідальності є протиправність дії (бездіяльність) особи та наявність вини. </vt:lpstr>
      <vt:lpstr>Адміністративна відповідальність за правопорушення у сільському господарстві передбачена за:</vt:lpstr>
      <vt:lpstr>Види адміністративних стягнень</vt:lpstr>
      <vt:lpstr>Презентация PowerPoint</vt:lpstr>
      <vt:lpstr>Кримінальне право. Кримінальна відповідальність</vt:lpstr>
      <vt:lpstr> В останні роки в Україні масовим явищем стали порушення земельного законодавства:</vt:lpstr>
      <vt:lpstr>Здебільшого порушення законодавства про захист рослин здійснюється шляхом:</vt:lpstr>
      <vt:lpstr>Об'єктами злочинів у сфері сільськогосподарського товаровиробництва можуть виступати:</vt:lpstr>
      <vt:lpstr>Винні громадяни та посадові особи залежно від характеру злочину за порушення аграрного законодавства і суспільної небезпеки караються позбавленням волі, штрафом та додатковими покараннями у вигляді позбавлення права обіймати певні посади або займатися певною діяльністю, а також конфіскацією знарядь і засобів злочину та всього незаконно добутого.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Polska)))</cp:lastModifiedBy>
  <cp:revision>272</cp:revision>
  <dcterms:created xsi:type="dcterms:W3CDTF">2012-04-26T17:06:14Z</dcterms:created>
  <dcterms:modified xsi:type="dcterms:W3CDTF">2020-09-28T16:41:46Z</dcterms:modified>
</cp:coreProperties>
</file>