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91" r:id="rId3"/>
    <p:sldId id="292" r:id="rId4"/>
    <p:sldId id="308" r:id="rId5"/>
    <p:sldId id="309" r:id="rId6"/>
    <p:sldId id="311" r:id="rId7"/>
    <p:sldId id="314" r:id="rId8"/>
    <p:sldId id="315" r:id="rId9"/>
    <p:sldId id="317" r:id="rId10"/>
    <p:sldId id="321" r:id="rId11"/>
    <p:sldId id="323" r:id="rId12"/>
    <p:sldId id="324" r:id="rId13"/>
    <p:sldId id="322" r:id="rId14"/>
    <p:sldId id="327" r:id="rId15"/>
    <p:sldId id="328" r:id="rId16"/>
    <p:sldId id="329" r:id="rId17"/>
    <p:sldId id="330" r:id="rId18"/>
    <p:sldId id="339" r:id="rId19"/>
    <p:sldId id="340" r:id="rId20"/>
    <p:sldId id="332" r:id="rId21"/>
    <p:sldId id="341" r:id="rId22"/>
    <p:sldId id="342" r:id="rId23"/>
    <p:sldId id="337" r:id="rId24"/>
  </p:sldIdLst>
  <p:sldSz cx="9144000" cy="5143500" type="screen16x9"/>
  <p:notesSz cx="6858000" cy="9144000"/>
  <p:embeddedFontLst>
    <p:embeddedFont>
      <p:font typeface="Source Sans Pro" panose="020B0604020202020204" charset="0"/>
      <p:regular r:id="rId26"/>
      <p:bold r:id="rId27"/>
      <p:italic r:id="rId28"/>
      <p:boldItalic r:id="rId29"/>
    </p:embeddedFont>
    <p:embeddedFont>
      <p:font typeface="Oswald" panose="020B0604020202020204" charset="-52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otype Corsiva" panose="03010101010201010101" pitchFamily="66" charset="0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C5398-9A8D-43CD-BCBD-394F39ECECFF}">
  <a:tblStyle styleId="{F1FC5398-9A8D-43CD-BCBD-394F39ECE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9.wmf"/><Relationship Id="rId1" Type="http://schemas.openxmlformats.org/officeDocument/2006/relationships/image" Target="../media/image21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9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73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88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37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11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32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69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79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862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58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06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3841-0C8D-46F8-9693-FB54EF4A3F77}" type="datetime1">
              <a:rPr lang="uk-UA"/>
              <a:pPr>
                <a:defRPr/>
              </a:pPr>
              <a:t>01.05.2023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9B97-FFA0-40A5-9194-DDF4220A01C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9566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7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3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14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19400" y="2839550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ЕКОНОМЕТРИКА</a:t>
            </a:r>
            <a:br>
              <a:rPr lang="uk-UA" dirty="0" smtClean="0"/>
            </a:br>
            <a:r>
              <a:rPr lang="uk-UA" sz="2800" dirty="0" smtClean="0"/>
              <a:t>лектор доцент кафедри статистики та економічного аналізу </a:t>
            </a:r>
            <a:br>
              <a:rPr lang="uk-UA" sz="2800" dirty="0" smtClean="0"/>
            </a:br>
            <a:r>
              <a:rPr lang="uk-UA" sz="2800" dirty="0" smtClean="0"/>
              <a:t>Симоненко Олена Іванівна 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126808"/>
            <a:ext cx="1524001" cy="1056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6948" y="1278498"/>
            <a:ext cx="8998527" cy="15465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є </a:t>
            </a:r>
            <a:r>
              <a:rPr lang="ru-RU" sz="2400" b="1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строгоідентифікованим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 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непрямий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 </a:t>
            </a:r>
            <a:r>
              <a:rPr lang="ru-RU" sz="2400" b="1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найменших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квадратів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(НМНК). Алгоритм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чотирьох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6948" y="2925288"/>
            <a:ext cx="8998527" cy="11772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Перевіряється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ідентифікованості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кожного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точноідентифіковане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перехід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18209" y="4344897"/>
            <a:ext cx="888726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Перехід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приведеної</a:t>
            </a:r>
            <a:r>
              <a:rPr lang="uk-UA" sz="24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9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0" y="1346552"/>
            <a:ext cx="9105475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1МНК.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оцінок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338216"/>
              </p:ext>
            </p:extLst>
          </p:nvPr>
        </p:nvGraphicFramePr>
        <p:xfrm>
          <a:off x="2824044" y="3101937"/>
          <a:ext cx="2444147" cy="687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Формула" r:id="rId4" imgW="838080" imgH="317160" progId="Equation.3">
                  <p:embed/>
                </p:oleObj>
              </mc:Choice>
              <mc:Fallback>
                <p:oleObj name="Формула" r:id="rId4" imgW="838080" imgH="317160" progId="Equation.3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044" y="3101937"/>
                        <a:ext cx="2444147" cy="68710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4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8590" y="3852762"/>
            <a:ext cx="642918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609505" y="3876644"/>
            <a:ext cx="5139869" cy="4385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196802"/>
              </p:ext>
            </p:extLst>
          </p:nvPr>
        </p:nvGraphicFramePr>
        <p:xfrm>
          <a:off x="1158568" y="3839105"/>
          <a:ext cx="375050" cy="36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Формула" r:id="rId6" imgW="190417" imgH="190417" progId="Equation.3">
                  <p:embed/>
                </p:oleObj>
              </mc:Choice>
              <mc:Fallback>
                <p:oleObj name="Формула" r:id="rId6" imgW="190417" imgH="190417" progId="Equation.3">
                  <p:embed/>
                  <p:pic>
                    <p:nvPicPr>
                      <p:cNvPr id="358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568" y="3839105"/>
                        <a:ext cx="375050" cy="3616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20678" y="3852762"/>
            <a:ext cx="318036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109508"/>
              </p:ext>
            </p:extLst>
          </p:nvPr>
        </p:nvGraphicFramePr>
        <p:xfrm>
          <a:off x="2282788" y="3872609"/>
          <a:ext cx="321471" cy="352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Формула" r:id="rId8" imgW="177646" imgH="190335" progId="Equation.3">
                  <p:embed/>
                </p:oleObj>
              </mc:Choice>
              <mc:Fallback>
                <p:oleObj name="Формула" r:id="rId8" imgW="177646" imgH="190335" progId="Equation.3">
                  <p:embed/>
                  <p:pic>
                    <p:nvPicPr>
                      <p:cNvPr id="35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788" y="3872609"/>
                        <a:ext cx="321471" cy="3527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953718" y="4430902"/>
            <a:ext cx="8093578" cy="4385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оцінок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797266"/>
              </p:ext>
            </p:extLst>
          </p:nvPr>
        </p:nvGraphicFramePr>
        <p:xfrm>
          <a:off x="484220" y="4430902"/>
          <a:ext cx="267893" cy="357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Формула" r:id="rId10" imgW="177646" imgH="190335" progId="Equation.3">
                  <p:embed/>
                </p:oleObj>
              </mc:Choice>
              <mc:Fallback>
                <p:oleObj name="Формула" r:id="rId10" imgW="177646" imgH="190335" progId="Equation.3">
                  <p:embed/>
                  <p:pic>
                    <p:nvPicPr>
                      <p:cNvPr id="35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20" y="4430902"/>
                        <a:ext cx="267893" cy="3571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94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93518" y="-11579"/>
            <a:ext cx="8946573" cy="191590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надідентифіковані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 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двокроковий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найменших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(2МНК). Система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оцінок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двокроковим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методом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найменших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запишеться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34667"/>
              </p:ext>
            </p:extLst>
          </p:nvPr>
        </p:nvGraphicFramePr>
        <p:xfrm>
          <a:off x="275011" y="2005887"/>
          <a:ext cx="8557262" cy="125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Формула" r:id="rId3" imgW="4508500" imgH="685800" progId="Equation.3">
                  <p:embed/>
                </p:oleObj>
              </mc:Choice>
              <mc:Fallback>
                <p:oleObj name="Формула" r:id="rId3" imgW="4508500" imgH="685800" progId="Equation.3">
                  <p:embed/>
                  <p:pic>
                    <p:nvPicPr>
                      <p:cNvPr id="36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11" y="2005887"/>
                        <a:ext cx="8557262" cy="125192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75011" y="3419900"/>
            <a:ext cx="5893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</a:t>
            </a: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075664"/>
              </p:ext>
            </p:extLst>
          </p:nvPr>
        </p:nvGraphicFramePr>
        <p:xfrm>
          <a:off x="1034455" y="3418890"/>
          <a:ext cx="317469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Формула" r:id="rId5" imgW="164957" imgH="190335" progId="Equation.3">
                  <p:embed/>
                </p:oleObj>
              </mc:Choice>
              <mc:Fallback>
                <p:oleObj name="Формула" r:id="rId5" imgW="164957" imgH="190335" progId="Equation.3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455" y="3418890"/>
                        <a:ext cx="317469" cy="32147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518026" y="3418890"/>
            <a:ext cx="5854808" cy="43858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вектор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ендогенної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14300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103682"/>
              </p:ext>
            </p:extLst>
          </p:nvPr>
        </p:nvGraphicFramePr>
        <p:xfrm>
          <a:off x="1030453" y="3825115"/>
          <a:ext cx="321471" cy="3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Формула" r:id="rId7" imgW="203112" imgH="228501" progId="Equation.3">
                  <p:embed/>
                </p:oleObj>
              </mc:Choice>
              <mc:Fallback>
                <p:oleObj name="Формула" r:id="rId7" imgW="203112" imgH="228501" progId="Equation.3">
                  <p:embed/>
                  <p:pic>
                    <p:nvPicPr>
                      <p:cNvPr id="368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453" y="3825115"/>
                        <a:ext cx="321471" cy="3750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518026" y="3825115"/>
            <a:ext cx="7428547" cy="71558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поточних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ендогенних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входять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праву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частину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oogle Shape;1114;p41"/>
          <p:cNvGrpSpPr/>
          <p:nvPr/>
        </p:nvGrpSpPr>
        <p:grpSpPr>
          <a:xfrm>
            <a:off x="275011" y="4027961"/>
            <a:ext cx="579430" cy="512735"/>
            <a:chOff x="8841135" y="2681940"/>
            <a:chExt cx="720990" cy="720527"/>
          </a:xfrm>
        </p:grpSpPr>
        <p:sp>
          <p:nvSpPr>
            <p:cNvPr id="12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279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7038" y="1266964"/>
            <a:ext cx="8393965" cy="4385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матриця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поясню</a:t>
            </a:r>
            <a:r>
              <a:rPr lang="uk-UA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вальних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екзогенних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2819" y="1930770"/>
            <a:ext cx="8271164" cy="8079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матриця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поясню</a:t>
            </a:r>
            <a:r>
              <a:rPr lang="uk-UA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вальних 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екзогенних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даного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02819" y="2917741"/>
            <a:ext cx="8271164" cy="8079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вектор 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належать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матриці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02819" y="4087164"/>
            <a:ext cx="8216294" cy="71558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вектор 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належать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097404"/>
              </p:ext>
            </p:extLst>
          </p:nvPr>
        </p:nvGraphicFramePr>
        <p:xfrm>
          <a:off x="528638" y="2017713"/>
          <a:ext cx="2809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Формула" r:id="rId4" imgW="266400" imgH="241200" progId="Equation.3">
                  <p:embed/>
                </p:oleObj>
              </mc:Choice>
              <mc:Fallback>
                <p:oleObj name="Формула" r:id="rId4" imgW="266400" imgH="241200" progId="Equation.3">
                  <p:embed/>
                  <p:pic>
                    <p:nvPicPr>
                      <p:cNvPr id="37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017713"/>
                        <a:ext cx="2809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489565"/>
              </p:ext>
            </p:extLst>
          </p:nvPr>
        </p:nvGraphicFramePr>
        <p:xfrm>
          <a:off x="535754" y="2971894"/>
          <a:ext cx="321471" cy="46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Формула" r:id="rId6" imgW="190417" imgH="241195" progId="Equation.3">
                  <p:embed/>
                </p:oleObj>
              </mc:Choice>
              <mc:Fallback>
                <p:oleObj name="Формула" r:id="rId6" imgW="190417" imgH="241195" progId="Equation.3">
                  <p:embed/>
                  <p:pic>
                    <p:nvPicPr>
                      <p:cNvPr id="37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54" y="2971894"/>
                        <a:ext cx="321471" cy="4648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629967"/>
              </p:ext>
            </p:extLst>
          </p:nvPr>
        </p:nvGraphicFramePr>
        <p:xfrm>
          <a:off x="562542" y="3986202"/>
          <a:ext cx="267893" cy="48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Формула" r:id="rId8" imgW="139579" imgH="215713" progId="Equation.3">
                  <p:embed/>
                </p:oleObj>
              </mc:Choice>
              <mc:Fallback>
                <p:oleObj name="Формула" r:id="rId8" imgW="139579" imgH="215713" progId="Equation.3">
                  <p:embed/>
                  <p:pic>
                    <p:nvPicPr>
                      <p:cNvPr id="378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42" y="3986202"/>
                        <a:ext cx="267893" cy="482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899729"/>
              </p:ext>
            </p:extLst>
          </p:nvPr>
        </p:nvGraphicFramePr>
        <p:xfrm>
          <a:off x="1972001" y="4364182"/>
          <a:ext cx="375050" cy="49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Формула" r:id="rId10" imgW="253890" imgH="228501" progId="Equation.3">
                  <p:embed/>
                </p:oleObj>
              </mc:Choice>
              <mc:Fallback>
                <p:oleObj name="Формула" r:id="rId10" imgW="253890" imgH="228501" progId="Equation.3">
                  <p:embed/>
                  <p:pic>
                    <p:nvPicPr>
                      <p:cNvPr id="378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001" y="4364182"/>
                        <a:ext cx="375050" cy="4974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109904"/>
              </p:ext>
            </p:extLst>
          </p:nvPr>
        </p:nvGraphicFramePr>
        <p:xfrm>
          <a:off x="1846985" y="3255007"/>
          <a:ext cx="500066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Формула" r:id="rId12" imgW="203112" imgH="228501" progId="Equation.3">
                  <p:embed/>
                </p:oleObj>
              </mc:Choice>
              <mc:Fallback>
                <p:oleObj name="Формула" r:id="rId12" imgW="203112" imgH="228501" progId="Equation.3">
                  <p:embed/>
                  <p:pic>
                    <p:nvPicPr>
                      <p:cNvPr id="37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985" y="3255007"/>
                        <a:ext cx="500066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63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90896" y="191214"/>
            <a:ext cx="4388061" cy="4385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Oператор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2МНК: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690543"/>
              </p:ext>
            </p:extLst>
          </p:nvPr>
        </p:nvGraphicFramePr>
        <p:xfrm>
          <a:off x="727364" y="910817"/>
          <a:ext cx="8052954" cy="1232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Формула" r:id="rId3" imgW="4508500" imgH="647700" progId="Equation.3">
                  <p:embed/>
                </p:oleObj>
              </mc:Choice>
              <mc:Fallback>
                <p:oleObj name="Формула" r:id="rId3" imgW="4508500" imgH="647700" progId="Equation.3">
                  <p:embed/>
                  <p:pic>
                    <p:nvPicPr>
                      <p:cNvPr id="3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64" y="910817"/>
                        <a:ext cx="8052954" cy="123230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18451" y="2424144"/>
            <a:ext cx="6130524" cy="4385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Дисперсія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кожного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894568"/>
              </p:ext>
            </p:extLst>
          </p:nvPr>
        </p:nvGraphicFramePr>
        <p:xfrm>
          <a:off x="2053810" y="3161112"/>
          <a:ext cx="5791326" cy="133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Формула" r:id="rId5" imgW="2133600" imgH="596900" progId="Equation.3">
                  <p:embed/>
                </p:oleObj>
              </mc:Choice>
              <mc:Fallback>
                <p:oleObj name="Формула" r:id="rId5" imgW="2133600" imgH="596900" progId="Equation.3">
                  <p:embed/>
                  <p:pic>
                    <p:nvPicPr>
                      <p:cNvPr id="38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810" y="3161112"/>
                        <a:ext cx="5791326" cy="133815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oogle Shape;1114;p41"/>
          <p:cNvGrpSpPr/>
          <p:nvPr/>
        </p:nvGrpSpPr>
        <p:grpSpPr>
          <a:xfrm>
            <a:off x="502229" y="3830187"/>
            <a:ext cx="579430" cy="512735"/>
            <a:chOff x="8841135" y="2681940"/>
            <a:chExt cx="720990" cy="720527"/>
          </a:xfrm>
        </p:grpSpPr>
        <p:sp>
          <p:nvSpPr>
            <p:cNvPr id="9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15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5473" y="103768"/>
            <a:ext cx="8738754" cy="8079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коваріацій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710767"/>
              </p:ext>
            </p:extLst>
          </p:nvPr>
        </p:nvGraphicFramePr>
        <p:xfrm>
          <a:off x="280555" y="1236663"/>
          <a:ext cx="8301470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Формула" r:id="rId3" imgW="3657600" imgH="660240" progId="Equation.3">
                  <p:embed/>
                </p:oleObj>
              </mc:Choice>
              <mc:Fallback>
                <p:oleObj name="Формула" r:id="rId3" imgW="3657600" imgH="660240" progId="Equation.3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55" y="1236663"/>
                        <a:ext cx="8301470" cy="15478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4463" y="3114030"/>
            <a:ext cx="8416636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кроковий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найменших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квадратів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(3МНК),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одночасної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5466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3284" y="114551"/>
            <a:ext cx="6590587" cy="4385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Оператор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3МНК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мати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вигляд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34278"/>
              </p:ext>
            </p:extLst>
          </p:nvPr>
        </p:nvGraphicFramePr>
        <p:xfrm>
          <a:off x="197427" y="783100"/>
          <a:ext cx="8645237" cy="355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Формула" r:id="rId3" imgW="5448300" imgH="2552700" progId="Equation.3">
                  <p:embed/>
                </p:oleObj>
              </mc:Choice>
              <mc:Fallback>
                <p:oleObj name="Формула" r:id="rId3" imgW="5448300" imgH="2552700" progId="Equation.3">
                  <p:embed/>
                  <p:pic>
                    <p:nvPicPr>
                      <p:cNvPr id="40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27" y="783100"/>
                        <a:ext cx="8645237" cy="355674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69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541070"/>
              </p:ext>
            </p:extLst>
          </p:nvPr>
        </p:nvGraphicFramePr>
        <p:xfrm>
          <a:off x="1020345" y="286867"/>
          <a:ext cx="1500492" cy="140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Формула" r:id="rId3" imgW="685800" imgH="520700" progId="Equation.3">
                  <p:embed/>
                </p:oleObj>
              </mc:Choice>
              <mc:Fallback>
                <p:oleObj name="Формула" r:id="rId3" imgW="685800" imgH="520700" progId="Equation.3">
                  <p:embed/>
                  <p:pic>
                    <p:nvPicPr>
                      <p:cNvPr id="41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345" y="286867"/>
                        <a:ext cx="1500492" cy="140808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665787" y="830010"/>
            <a:ext cx="3969676" cy="438582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960661"/>
              </p:ext>
            </p:extLst>
          </p:nvPr>
        </p:nvGraphicFramePr>
        <p:xfrm>
          <a:off x="1464446" y="1769680"/>
          <a:ext cx="5809189" cy="84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Формула" r:id="rId5" imgW="2171520" imgH="330120" progId="Equation.3">
                  <p:embed/>
                </p:oleObj>
              </mc:Choice>
              <mc:Fallback>
                <p:oleObj name="Формула" r:id="rId5" imgW="2171520" imgH="330120" progId="Equation.3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446" y="1769680"/>
                        <a:ext cx="5809189" cy="8488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16958"/>
              </p:ext>
            </p:extLst>
          </p:nvPr>
        </p:nvGraphicFramePr>
        <p:xfrm>
          <a:off x="591717" y="2822075"/>
          <a:ext cx="428628" cy="48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Формула" r:id="rId7" imgW="215713" imgH="253780" progId="Equation.3">
                  <p:embed/>
                </p:oleObj>
              </mc:Choice>
              <mc:Fallback>
                <p:oleObj name="Формула" r:id="rId7" imgW="215713" imgH="253780" progId="Equation.3">
                  <p:embed/>
                  <p:pic>
                    <p:nvPicPr>
                      <p:cNvPr id="41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17" y="2822075"/>
                        <a:ext cx="428628" cy="48220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070746"/>
              </p:ext>
            </p:extLst>
          </p:nvPr>
        </p:nvGraphicFramePr>
        <p:xfrm>
          <a:off x="2743500" y="3207102"/>
          <a:ext cx="320665" cy="39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7" name="Формула" r:id="rId9" imgW="126835" imgH="139518" progId="Equation.3">
                  <p:embed/>
                </p:oleObj>
              </mc:Choice>
              <mc:Fallback>
                <p:oleObj name="Формула" r:id="rId9" imgW="126835" imgH="139518" progId="Equation.3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500" y="3207102"/>
                        <a:ext cx="320665" cy="3972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14300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1281565" y="2768015"/>
            <a:ext cx="6107925" cy="8079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правій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3194775" y="3141900"/>
            <a:ext cx="298781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53488"/>
              </p:ext>
            </p:extLst>
          </p:nvPr>
        </p:nvGraphicFramePr>
        <p:xfrm>
          <a:off x="419994" y="3753443"/>
          <a:ext cx="515521" cy="53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8" name="Формула" r:id="rId11" imgW="304536" imgH="317225" progId="Equation.3">
                  <p:embed/>
                </p:oleObj>
              </mc:Choice>
              <mc:Fallback>
                <p:oleObj name="Формула" r:id="rId11" imgW="304536" imgH="317225" progId="Equation.3">
                  <p:embed/>
                  <p:pic>
                    <p:nvPicPr>
                      <p:cNvPr id="419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994" y="3753443"/>
                        <a:ext cx="515521" cy="5357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467070"/>
              </p:ext>
            </p:extLst>
          </p:nvPr>
        </p:nvGraphicFramePr>
        <p:xfrm>
          <a:off x="4185978" y="4021336"/>
          <a:ext cx="589364" cy="61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9" name="Формула" r:id="rId13" imgW="304668" imgH="330057" progId="Equation.3">
                  <p:embed/>
                </p:oleObj>
              </mc:Choice>
              <mc:Fallback>
                <p:oleObj name="Формула" r:id="rId13" imgW="304668" imgH="330057" progId="Equation.3">
                  <p:embed/>
                  <p:pic>
                    <p:nvPicPr>
                      <p:cNvPr id="419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978" y="4021336"/>
                        <a:ext cx="589364" cy="6179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114300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1009359" y="3707602"/>
            <a:ext cx="7531967" cy="8079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дисперсії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кожного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наближеною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оцінкою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311191" y="713260"/>
            <a:ext cx="5216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2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38991" y="1132590"/>
            <a:ext cx="8717973" cy="31854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105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algn="just" defTabSz="685800" fontAlgn="base">
              <a:spcBef>
                <a:spcPct val="0"/>
              </a:spcBef>
              <a:spcAft>
                <a:spcPct val="0"/>
              </a:spcAft>
              <a:buClrTx/>
              <a:buAutoNum type="arabicParenR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приступаючи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виключити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тотожності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 defTabSz="685800" fontAlgn="base">
              <a:spcBef>
                <a:spcPct val="0"/>
              </a:spcBef>
              <a:spcAft>
                <a:spcPct val="0"/>
              </a:spcAft>
              <a:buClrTx/>
              <a:buAutoNum type="arabicParenR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виключити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неідентифіковане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точноідентифікованих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надідентифікованих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3МНК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окремо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87037" y="134549"/>
            <a:ext cx="876992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3МНК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практиці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дотримання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таких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вимог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3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207818" y="2410691"/>
            <a:ext cx="8520543" cy="2732909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0" name="Google Shape;760;p36"/>
          <p:cNvSpPr txBox="1">
            <a:spLocks noGrp="1"/>
          </p:cNvSpPr>
          <p:nvPr>
            <p:ph type="body" idx="4294967295"/>
          </p:nvPr>
        </p:nvSpPr>
        <p:spPr>
          <a:xfrm>
            <a:off x="207818" y="1226127"/>
            <a:ext cx="8520543" cy="950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надідентифікованих</a:t>
            </a:r>
            <a:r>
              <a:rPr lang="ru-RU" sz="24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3МНК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перетворюється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2МНК.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1" name="Google Shape;761;p3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644234" y="2583678"/>
            <a:ext cx="7647709" cy="2012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коваріацій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є </a:t>
            </a:r>
            <a:r>
              <a:rPr lang="ru-RU" sz="2400" b="1" i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блочно-діагональною</a:t>
            </a:r>
            <a:r>
              <a:rPr lang="ru-RU" sz="24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вся процедура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3МНК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застосована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окремо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одному блоку.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uk-UA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8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Прямоугольник 3"/>
          <p:cNvSpPr/>
          <p:nvPr/>
        </p:nvSpPr>
        <p:spPr>
          <a:xfrm>
            <a:off x="258565" y="125969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Побудова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економетричної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моделі на основі системи одночасних структурних рівнянь.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62236" y="124786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1.Системи одночасних структурних рівнянь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2.Проблеми ідентифікації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3.Непрямий метод найменших квадратів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45657" y="114551"/>
            <a:ext cx="8299578" cy="8079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Точковий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прогноз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</a:t>
            </a:r>
          </a:p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63137"/>
              </p:ext>
            </p:extLst>
          </p:nvPr>
        </p:nvGraphicFramePr>
        <p:xfrm>
          <a:off x="2633215" y="1188664"/>
          <a:ext cx="2915530" cy="85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Формула" r:id="rId3" imgW="1117440" imgH="342720" progId="Equation.3">
                  <p:embed/>
                </p:oleObj>
              </mc:Choice>
              <mc:Fallback>
                <p:oleObj name="Формула" r:id="rId3" imgW="1117440" imgH="342720" progId="Equation.3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215" y="1188664"/>
                        <a:ext cx="2915530" cy="8570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674476"/>
              </p:ext>
            </p:extLst>
          </p:nvPr>
        </p:nvGraphicFramePr>
        <p:xfrm>
          <a:off x="1814396" y="2105889"/>
          <a:ext cx="428628" cy="53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Формула" r:id="rId5" imgW="368140" imgH="291973" progId="Equation.3">
                  <p:embed/>
                </p:oleObj>
              </mc:Choice>
              <mc:Fallback>
                <p:oleObj name="Формула" r:id="rId5" imgW="368140" imgH="291973" progId="Equation.3">
                  <p:embed/>
                  <p:pic>
                    <p:nvPicPr>
                      <p:cNvPr id="44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396" y="2105889"/>
                        <a:ext cx="428628" cy="5357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33215" y="2105889"/>
            <a:ext cx="579998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вектор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екзогенних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45656" y="2996143"/>
            <a:ext cx="8299579" cy="117724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довірчих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інтервалів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прогнозу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методу, за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одержана          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272646"/>
              </p:ext>
            </p:extLst>
          </p:nvPr>
        </p:nvGraphicFramePr>
        <p:xfrm>
          <a:off x="2243024" y="3744760"/>
          <a:ext cx="535785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Формула" r:id="rId7" imgW="241195" imgH="291973" progId="Equation.3">
                  <p:embed/>
                </p:oleObj>
              </mc:Choice>
              <mc:Fallback>
                <p:oleObj name="Формула" r:id="rId7" imgW="241195" imgH="291973" progId="Equation.3">
                  <p:embed/>
                  <p:pic>
                    <p:nvPicPr>
                      <p:cNvPr id="44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024" y="3744760"/>
                        <a:ext cx="535785" cy="42862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727139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94517" y="283101"/>
            <a:ext cx="8447808" cy="807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Довірчі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інтервали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ендогенної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задаються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сіввідношенням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182740"/>
              </p:ext>
            </p:extLst>
          </p:nvPr>
        </p:nvGraphicFramePr>
        <p:xfrm>
          <a:off x="1485900" y="1258699"/>
          <a:ext cx="6005945" cy="101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Формула" r:id="rId3" imgW="1524000" imgH="393700" progId="Equation.3">
                  <p:embed/>
                </p:oleObj>
              </mc:Choice>
              <mc:Fallback>
                <p:oleObj name="Формула" r:id="rId3" imgW="1524000" imgH="393700" progId="Equation.3">
                  <p:embed/>
                  <p:pic>
                    <p:nvPicPr>
                      <p:cNvPr id="44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258699"/>
                        <a:ext cx="6005945" cy="101691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82109" y="2773953"/>
            <a:ext cx="2971006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дисперсія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29670" y="2773954"/>
            <a:ext cx="2881238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6113" y="2773953"/>
            <a:ext cx="482207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916091"/>
              </p:ext>
            </p:extLst>
          </p:nvPr>
        </p:nvGraphicFramePr>
        <p:xfrm>
          <a:off x="734047" y="2757117"/>
          <a:ext cx="535785" cy="53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Формула" r:id="rId5" imgW="291847" imgH="317225" progId="Equation.3">
                  <p:embed/>
                </p:oleObj>
              </mc:Choice>
              <mc:Fallback>
                <p:oleObj name="Формула" r:id="rId5" imgW="291847" imgH="317225" progId="Equation.3">
                  <p:embed/>
                  <p:pic>
                    <p:nvPicPr>
                      <p:cNvPr id="450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47" y="2757117"/>
                        <a:ext cx="535785" cy="5357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612895"/>
              </p:ext>
            </p:extLst>
          </p:nvPr>
        </p:nvGraphicFramePr>
        <p:xfrm>
          <a:off x="4747350" y="2757117"/>
          <a:ext cx="448103" cy="45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Формула" r:id="rId7" imgW="126835" imgH="139518" progId="Equation.3">
                  <p:embed/>
                </p:oleObj>
              </mc:Choice>
              <mc:Fallback>
                <p:oleObj name="Формула" r:id="rId7" imgW="126835" imgH="139518" progId="Equation.3">
                  <p:embed/>
                  <p:pic>
                    <p:nvPicPr>
                      <p:cNvPr id="450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7350" y="2757117"/>
                        <a:ext cx="448103" cy="45541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650673"/>
              </p:ext>
            </p:extLst>
          </p:nvPr>
        </p:nvGraphicFramePr>
        <p:xfrm>
          <a:off x="2318362" y="3471106"/>
          <a:ext cx="3084910" cy="81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Формула" r:id="rId9" imgW="1130040" imgH="330120" progId="Equation.3">
                  <p:embed/>
                </p:oleObj>
              </mc:Choice>
              <mc:Fallback>
                <p:oleObj name="Формула" r:id="rId9" imgW="1130040" imgH="330120" progId="Equation.3">
                  <p:embed/>
                  <p:pic>
                    <p:nvPicPr>
                      <p:cNvPr id="450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8362" y="3471106"/>
                        <a:ext cx="3084910" cy="81200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85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1359900"/>
            <a:ext cx="9143999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Довірчі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інтервали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ендогенних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14770"/>
              </p:ext>
            </p:extLst>
          </p:nvPr>
        </p:nvGraphicFramePr>
        <p:xfrm>
          <a:off x="155864" y="2140786"/>
          <a:ext cx="8832272" cy="167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Формула" r:id="rId4" imgW="4445000" imgH="838200" progId="Equation.3">
                  <p:embed/>
                </p:oleObj>
              </mc:Choice>
              <mc:Fallback>
                <p:oleObj name="Формула" r:id="rId4" imgW="4445000" imgH="838200" progId="Equation.3">
                  <p:embed/>
                  <p:pic>
                    <p:nvPicPr>
                      <p:cNvPr id="45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64" y="2140786"/>
                        <a:ext cx="8832272" cy="167267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5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245970"/>
              </p:ext>
            </p:extLst>
          </p:nvPr>
        </p:nvGraphicFramePr>
        <p:xfrm>
          <a:off x="990620" y="4118211"/>
          <a:ext cx="589364" cy="51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Формула" r:id="rId6" imgW="330057" imgH="330057" progId="Equation.3">
                  <p:embed/>
                </p:oleObj>
              </mc:Choice>
              <mc:Fallback>
                <p:oleObj name="Формула" r:id="rId6" imgW="330057" imgH="330057" progId="Equation.3">
                  <p:embed/>
                  <p:pic>
                    <p:nvPicPr>
                      <p:cNvPr id="450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20" y="4118211"/>
                        <a:ext cx="589364" cy="51369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993154" y="4178850"/>
            <a:ext cx="6837971" cy="39241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незміщена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дисперсія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рівнянь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97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" name="Прямоугольник 1"/>
          <p:cNvSpPr/>
          <p:nvPr/>
        </p:nvSpPr>
        <p:spPr>
          <a:xfrm>
            <a:off x="1736540" y="2049275"/>
            <a:ext cx="5786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  <a:latin typeface="Monotype Corsiva" pitchFamily="66" charset="0"/>
              </a:rPr>
              <a:t>Лекцію закінчено. </a:t>
            </a:r>
            <a:br>
              <a:rPr lang="uk-UA" sz="60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6000" b="1" dirty="0">
                <a:solidFill>
                  <a:schemeClr val="bg1"/>
                </a:solidFill>
                <a:latin typeface="Monotype Corsiva" pitchFamily="66" charset="0"/>
              </a:rPr>
              <a:t>Дякую за увагу!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9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E4B45-77CA-47E3-8D4B-88A358391260}" type="slidenum">
              <a:rPr lang="en-US" altLang="uk-UA"/>
              <a:pPr eaLnBrk="1" hangingPunct="1"/>
              <a:t>3</a:t>
            </a:fld>
            <a:endParaRPr lang="en-US" altLang="uk-UA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241" y="195262"/>
            <a:ext cx="6060281" cy="432197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eaLnBrk="1" hangingPunct="1"/>
            <a:r>
              <a:rPr lang="uk-UA" altLang="uk-UA" sz="2700" dirty="0">
                <a:latin typeface="Times New Roman" panose="02020603050405020304" pitchFamily="18" charset="0"/>
              </a:rPr>
              <a:t>Рекомендована література:</a:t>
            </a:r>
            <a:endParaRPr lang="en-US" altLang="uk-UA" sz="2700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118" y="844154"/>
            <a:ext cx="7104669" cy="3780234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Наконечний С. І., Терещенко Т. О. 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.-метод. Посібник для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диск. </a:t>
            </a:r>
            <a:r>
              <a:rPr lang="en-US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К.: КНЕУ, 2001. – 192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Наконечний С.І., Терещенко Т.О., Романюк Т.П. Економетрія: Підручник.-Вид. 3-тє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перероб.-К.:КНЕУ, 2004.-520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Назаренко О. М. Основи економетрики : Підручник. – К.: Центр навчальної літератури, 2004.-392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Лугінін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О.Є., Білоусова С.В., Білоусов О.М.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Центр навчальної літератури, 2005. – 252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алов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Эконометрика: Учебное пособие для студентов экономических специальностей вузов. – К.: Кондор, 2007. – 196 с.</a:t>
            </a: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	Эконометрика: учебник / В.Н. Афанасьев, М.М. </a:t>
            </a:r>
            <a:r>
              <a:rPr lang="ru-RU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Юзбашев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Т.И. Гуляева; под ред.. В.Н. Афанасьева. – М.: Финансы и статистика, 2005. – 256 с.</a:t>
            </a:r>
            <a:endParaRPr lang="en-US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3517" y="16179"/>
            <a:ext cx="8894619" cy="371640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П.1.</a:t>
            </a:r>
          </a:p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зворотн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зв’язків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вимагає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одночасових</a:t>
            </a:r>
            <a:r>
              <a:rPr lang="ru-RU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Вони, як правило,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містять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Нелінійність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зв’язків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апроксимується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лінійними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співвідношеннями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Динаміка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зв’язків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ураховується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часових</a:t>
            </a:r>
            <a:r>
              <a:rPr lang="ru-RU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лагів</a:t>
            </a:r>
            <a:r>
              <a:rPr lang="ru-RU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лагових</a:t>
            </a:r>
            <a:r>
              <a:rPr lang="ru-RU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21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одночасових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матричн</a:t>
            </a:r>
            <a:r>
              <a:rPr lang="uk-UA" sz="2400" b="1" i="1" dirty="0" err="1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ій</a:t>
            </a:r>
            <a:r>
              <a:rPr lang="uk-UA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формі</a:t>
            </a:r>
            <a:r>
              <a:rPr lang="ru-RU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lang="uk-UA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такий вигляд</a:t>
            </a:r>
            <a:r>
              <a:rPr lang="ru-RU" sz="24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29623"/>
              </p:ext>
            </p:extLst>
          </p:nvPr>
        </p:nvGraphicFramePr>
        <p:xfrm>
          <a:off x="2606493" y="3864176"/>
          <a:ext cx="4054079" cy="645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Формула" r:id="rId3" imgW="1257300" imgH="241300" progId="Equation.3">
                  <p:embed/>
                </p:oleObj>
              </mc:Choice>
              <mc:Fallback>
                <p:oleObj name="Формула" r:id="rId3" imgW="1257300" imgH="241300" progId="Equation.3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493" y="3864176"/>
                        <a:ext cx="4054079" cy="64547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59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299" y="56982"/>
            <a:ext cx="7792329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розв’язати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549052"/>
            <a:ext cx="8455914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одержимо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вигляд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995689"/>
              </p:ext>
            </p:extLst>
          </p:nvPr>
        </p:nvGraphicFramePr>
        <p:xfrm>
          <a:off x="2867891" y="999014"/>
          <a:ext cx="2836718" cy="651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Формула" r:id="rId3" imgW="926698" imgH="317362" progId="Equation.3">
                  <p:embed/>
                </p:oleObj>
              </mc:Choice>
              <mc:Fallback>
                <p:oleObj name="Формула" r:id="rId3" imgW="926698" imgH="317362" progId="Equation.3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891" y="999014"/>
                        <a:ext cx="2836718" cy="65181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379779"/>
              </p:ext>
            </p:extLst>
          </p:nvPr>
        </p:nvGraphicFramePr>
        <p:xfrm>
          <a:off x="2112889" y="1708905"/>
          <a:ext cx="482207" cy="39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Формула" r:id="rId5" imgW="152202" imgH="177569" progId="Equation.3">
                  <p:embed/>
                </p:oleObj>
              </mc:Choice>
              <mc:Fallback>
                <p:oleObj name="Формула" r:id="rId5" imgW="152202" imgH="177569" progId="Equation.3">
                  <p:embed/>
                  <p:pic>
                    <p:nvPicPr>
                      <p:cNvPr id="174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889" y="1708905"/>
                        <a:ext cx="482207" cy="39241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098379"/>
              </p:ext>
            </p:extLst>
          </p:nvPr>
        </p:nvGraphicFramePr>
        <p:xfrm>
          <a:off x="7906629" y="1707360"/>
          <a:ext cx="321471" cy="30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name="Формула" r:id="rId7" imgW="139700" imgH="139700" progId="Equation.3">
                  <p:embed/>
                </p:oleObj>
              </mc:Choice>
              <mc:Fallback>
                <p:oleObj name="Формула" r:id="rId7" imgW="139700" imgH="139700" progId="Equation.3">
                  <p:embed/>
                  <p:pic>
                    <p:nvPicPr>
                      <p:cNvPr id="17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6629" y="1707360"/>
                        <a:ext cx="321471" cy="30538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85875" y="1658343"/>
            <a:ext cx="1714252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762802" y="1685822"/>
            <a:ext cx="4694234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лінійною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комбінацією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091647" y="1331186"/>
            <a:ext cx="17536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14299" y="2199358"/>
            <a:ext cx="8725508" cy="8079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Зв’язок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коефіцієнтами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визначиться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021295"/>
              </p:ext>
            </p:extLst>
          </p:nvPr>
        </p:nvGraphicFramePr>
        <p:xfrm>
          <a:off x="2295184" y="3029788"/>
          <a:ext cx="3700153" cy="71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" name="Формула" r:id="rId9" imgW="1282700" imgH="292100" progId="Equation.3">
                  <p:embed/>
                </p:oleObj>
              </mc:Choice>
              <mc:Fallback>
                <p:oleObj name="Формула" r:id="rId9" imgW="1282700" imgH="292100" progId="Equation.3">
                  <p:embed/>
                  <p:pic>
                    <p:nvPicPr>
                      <p:cNvPr id="174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184" y="3029788"/>
                        <a:ext cx="3700153" cy="71151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74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984773"/>
              </p:ext>
            </p:extLst>
          </p:nvPr>
        </p:nvGraphicFramePr>
        <p:xfrm>
          <a:off x="873287" y="3863506"/>
          <a:ext cx="2961410" cy="698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Формула" r:id="rId11" imgW="952200" imgH="317160" progId="Equation.3">
                  <p:embed/>
                </p:oleObj>
              </mc:Choice>
              <mc:Fallback>
                <p:oleObj name="Формула" r:id="rId11" imgW="952200" imgH="317160" progId="Equation.3">
                  <p:embed/>
                  <p:pic>
                    <p:nvPicPr>
                      <p:cNvPr id="174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87" y="3863506"/>
                        <a:ext cx="2961410" cy="69862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74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806902"/>
              </p:ext>
            </p:extLst>
          </p:nvPr>
        </p:nvGraphicFramePr>
        <p:xfrm>
          <a:off x="4527435" y="3863506"/>
          <a:ext cx="3700664" cy="710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Формула" r:id="rId13" imgW="914400" imgH="317160" progId="Equation.3">
                  <p:embed/>
                </p:oleObj>
              </mc:Choice>
              <mc:Fallback>
                <p:oleObj name="Формула" r:id="rId13" imgW="914400" imgH="317160" progId="Equation.3">
                  <p:embed/>
                  <p:pic>
                    <p:nvPicPr>
                      <p:cNvPr id="174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435" y="3863506"/>
                        <a:ext cx="3700664" cy="71097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242564"/>
              </p:ext>
            </p:extLst>
          </p:nvPr>
        </p:nvGraphicFramePr>
        <p:xfrm>
          <a:off x="8067364" y="83873"/>
          <a:ext cx="321471" cy="346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Формула" r:id="rId15" imgW="164957" imgH="190335" progId="Equation.3">
                  <p:embed/>
                </p:oleObj>
              </mc:Choice>
              <mc:Fallback>
                <p:oleObj name="Формула" r:id="rId15" imgW="164957" imgH="190335" progId="Equation.3">
                  <p:embed/>
                  <p:pic>
                    <p:nvPicPr>
                      <p:cNvPr id="1740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364" y="83873"/>
                        <a:ext cx="321471" cy="34619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31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1237641"/>
            <a:ext cx="8884227" cy="807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Оцінка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одночас</a:t>
            </a:r>
            <a:r>
              <a:rPr lang="uk-UA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методом 1МНК буде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давати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зміщення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яке буде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дорівнювати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008516"/>
              </p:ext>
            </p:extLst>
          </p:nvPr>
        </p:nvGraphicFramePr>
        <p:xfrm>
          <a:off x="1018309" y="2165777"/>
          <a:ext cx="6120245" cy="1772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Формула" r:id="rId4" imgW="1231366" imgH="863225" progId="Equation.3">
                  <p:embed/>
                </p:oleObj>
              </mc:Choice>
              <mc:Fallback>
                <p:oleObj name="Формула" r:id="rId4" imgW="1231366" imgH="863225" progId="Equation.3">
                  <p:embed/>
                  <p:pic>
                    <p:nvPicPr>
                      <p:cNvPr id="174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309" y="2165777"/>
                        <a:ext cx="6120245" cy="17723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1511" y="4184724"/>
            <a:ext cx="7813964" cy="8079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момент другого порядку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прямує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деякої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константи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226446"/>
            <a:ext cx="508794" cy="4385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24926"/>
              </p:ext>
            </p:extLst>
          </p:nvPr>
        </p:nvGraphicFramePr>
        <p:xfrm>
          <a:off x="437493" y="4177845"/>
          <a:ext cx="925320" cy="53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Формула" r:id="rId6" imgW="380835" imgH="241195" progId="Equation.3">
                  <p:embed/>
                </p:oleObj>
              </mc:Choice>
              <mc:Fallback>
                <p:oleObj name="Формула" r:id="rId6" imgW="380835" imgH="241195" progId="Equation.3">
                  <p:embed/>
                  <p:pic>
                    <p:nvPicPr>
                      <p:cNvPr id="184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93" y="4177845"/>
                        <a:ext cx="925320" cy="535784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97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3670" y="1185399"/>
            <a:ext cx="8825160" cy="154657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 2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Чисельна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одночас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пов’язана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проблемою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ідентифікації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ідентифікації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справедливість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нерівності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кожного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34363"/>
              </p:ext>
            </p:extLst>
          </p:nvPr>
        </p:nvGraphicFramePr>
        <p:xfrm>
          <a:off x="1454727" y="2895041"/>
          <a:ext cx="5579917" cy="81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Формула" r:id="rId4" imgW="1320227" imgH="253890" progId="Equation.3">
                  <p:embed/>
                </p:oleObj>
              </mc:Choice>
              <mc:Fallback>
                <p:oleObj name="Формула" r:id="rId4" imgW="1320227" imgH="253890" progId="Equation.3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727" y="2895041"/>
                        <a:ext cx="5579917" cy="81481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705867" y="3829448"/>
            <a:ext cx="6428683" cy="43858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ендогенних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входять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43305" y="3840989"/>
            <a:ext cx="482183" cy="43858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75898" y="4387618"/>
            <a:ext cx="5634155" cy="43858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497355"/>
              </p:ext>
            </p:extLst>
          </p:nvPr>
        </p:nvGraphicFramePr>
        <p:xfrm>
          <a:off x="1043415" y="3732944"/>
          <a:ext cx="471374" cy="654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Формула" r:id="rId6" imgW="203024" imgH="253780" progId="Equation.3">
                  <p:embed/>
                </p:oleObj>
              </mc:Choice>
              <mc:Fallback>
                <p:oleObj name="Формула" r:id="rId6" imgW="203024" imgH="253780" progId="Equation.3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415" y="3732944"/>
                        <a:ext cx="471374" cy="65467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188242"/>
              </p:ext>
            </p:extLst>
          </p:nvPr>
        </p:nvGraphicFramePr>
        <p:xfrm>
          <a:off x="1043415" y="4410701"/>
          <a:ext cx="471374" cy="51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Формула" r:id="rId8" imgW="126835" imgH="139518" progId="Equation.3">
                  <p:embed/>
                </p:oleObj>
              </mc:Choice>
              <mc:Fallback>
                <p:oleObj name="Формула" r:id="rId8" imgW="126835" imgH="139518" progId="Equation.3">
                  <p:embed/>
                  <p:pic>
                    <p:nvPicPr>
                      <p:cNvPr id="18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415" y="4410701"/>
                        <a:ext cx="471374" cy="51459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30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14300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197606"/>
              </p:ext>
            </p:extLst>
          </p:nvPr>
        </p:nvGraphicFramePr>
        <p:xfrm>
          <a:off x="617408" y="282967"/>
          <a:ext cx="482207" cy="32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Формула" r:id="rId3" imgW="177646" imgH="139579" progId="Equation.3">
                  <p:embed/>
                </p:oleObj>
              </mc:Choice>
              <mc:Fallback>
                <p:oleObj name="Формула" r:id="rId3" imgW="177646" imgH="139579" progId="Equation.3">
                  <p:embed/>
                  <p:pic>
                    <p:nvPicPr>
                      <p:cNvPr id="3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08" y="282967"/>
                        <a:ext cx="482207" cy="32147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182046" y="206452"/>
            <a:ext cx="6960880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екзогенних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168481"/>
              </p:ext>
            </p:extLst>
          </p:nvPr>
        </p:nvGraphicFramePr>
        <p:xfrm>
          <a:off x="595996" y="637274"/>
          <a:ext cx="482207" cy="52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Формула" r:id="rId5" imgW="241195" imgH="253890" progId="Equation.3">
                  <p:embed/>
                </p:oleObj>
              </mc:Choice>
              <mc:Fallback>
                <p:oleObj name="Формула" r:id="rId5" imgW="241195" imgH="253890" progId="Equation.3">
                  <p:embed/>
                  <p:pic>
                    <p:nvPicPr>
                      <p:cNvPr id="338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96" y="637274"/>
                        <a:ext cx="482207" cy="5220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38262"/>
              </p:ext>
            </p:extLst>
          </p:nvPr>
        </p:nvGraphicFramePr>
        <p:xfrm>
          <a:off x="670987" y="1264875"/>
          <a:ext cx="428628" cy="38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Формула" r:id="rId7" imgW="126835" imgH="139518" progId="Equation.3">
                  <p:embed/>
                </p:oleObj>
              </mc:Choice>
              <mc:Fallback>
                <p:oleObj name="Формула" r:id="rId7" imgW="126835" imgH="139518" progId="Equation.3">
                  <p:embed/>
                  <p:pic>
                    <p:nvPicPr>
                      <p:cNvPr id="33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987" y="1264875"/>
                        <a:ext cx="428628" cy="38963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14300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211869" y="731851"/>
            <a:ext cx="7303923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екзогенних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входять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393271" y="1264875"/>
            <a:ext cx="5728171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93490" y="1748957"/>
            <a:ext cx="8915400" cy="11772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строгоідентифікованим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коли — як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нерівність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надідентифікованим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038942"/>
              </p:ext>
            </p:extLst>
          </p:nvPr>
        </p:nvGraphicFramePr>
        <p:xfrm>
          <a:off x="5182011" y="3092004"/>
          <a:ext cx="3878862" cy="634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Формула" r:id="rId9" imgW="1422400" imgH="190500" progId="Equation.3">
                  <p:embed/>
                </p:oleObj>
              </mc:Choice>
              <mc:Fallback>
                <p:oleObj name="Формула" r:id="rId9" imgW="1422400" imgH="190500" progId="Equation.3">
                  <p:embed/>
                  <p:pic>
                    <p:nvPicPr>
                      <p:cNvPr id="338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011" y="3092004"/>
                        <a:ext cx="3878862" cy="63419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55768"/>
              </p:ext>
            </p:extLst>
          </p:nvPr>
        </p:nvGraphicFramePr>
        <p:xfrm>
          <a:off x="1619632" y="3788720"/>
          <a:ext cx="406902" cy="40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Формула" r:id="rId11" imgW="190417" imgH="190417" progId="Equation.3">
                  <p:embed/>
                </p:oleObj>
              </mc:Choice>
              <mc:Fallback>
                <p:oleObj name="Формула" r:id="rId11" imgW="190417" imgH="190417" progId="Equation.3">
                  <p:embed/>
                  <p:pic>
                    <p:nvPicPr>
                      <p:cNvPr id="338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32" y="3788720"/>
                        <a:ext cx="406902" cy="40690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138170"/>
            <a:ext cx="5208363" cy="4385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структурній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134078" y="3765637"/>
            <a:ext cx="1374415" cy="4385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088573" y="3742554"/>
            <a:ext cx="6972300" cy="8079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трикутною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діагональною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матрицею виду: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7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103910" y="499582"/>
            <a:ext cx="8452865" cy="354330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1" name="Google Shape;761;p3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24083"/>
              </p:ext>
            </p:extLst>
          </p:nvPr>
        </p:nvGraphicFramePr>
        <p:xfrm>
          <a:off x="935183" y="1138988"/>
          <a:ext cx="6650182" cy="2051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Формула" r:id="rId4" imgW="2705100" imgH="863600" progId="Equation.3">
                  <p:embed/>
                </p:oleObj>
              </mc:Choice>
              <mc:Fallback>
                <p:oleObj name="Формула" r:id="rId4" imgW="2705100" imgH="863600" progId="Equation.3">
                  <p:embed/>
                  <p:pic>
                    <p:nvPicPr>
                      <p:cNvPr id="348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183" y="1138988"/>
                        <a:ext cx="6650182" cy="20510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7820" y="4176987"/>
            <a:ext cx="8780318" cy="807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рекурсивною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1МНК.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24872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468BC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764</Words>
  <Application>Microsoft Office PowerPoint</Application>
  <PresentationFormat>Екран (16:9)</PresentationFormat>
  <Paragraphs>99</Paragraphs>
  <Slides>23</Slides>
  <Notes>11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2" baseType="lpstr">
      <vt:lpstr>Source Sans Pro</vt:lpstr>
      <vt:lpstr>Arial</vt:lpstr>
      <vt:lpstr>Times New Roman</vt:lpstr>
      <vt:lpstr>Oswald</vt:lpstr>
      <vt:lpstr>Calibri</vt:lpstr>
      <vt:lpstr>Monotype Corsiva</vt:lpstr>
      <vt:lpstr>Wingdings</vt:lpstr>
      <vt:lpstr>Quince template</vt:lpstr>
      <vt:lpstr>Формула</vt:lpstr>
      <vt:lpstr>ЕКОНОМЕТРИКА лектор доцент кафедри статистики та економічного аналізу  Симоненко Олена Іванівна </vt:lpstr>
      <vt:lpstr>Презентація PowerPoint</vt:lpstr>
      <vt:lpstr>Рекомендована література: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Symonenko</cp:lastModifiedBy>
  <cp:revision>85</cp:revision>
  <dcterms:modified xsi:type="dcterms:W3CDTF">2023-05-01T06:13:46Z</dcterms:modified>
</cp:coreProperties>
</file>