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65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0D64-5EF3-4C26-915B-CCB34A06BEF1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2561-2344-4533-9CBA-CBB1A3A37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312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0D64-5EF3-4C26-915B-CCB34A06BEF1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2561-2344-4533-9CBA-CBB1A3A37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784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0D64-5EF3-4C26-915B-CCB34A06BEF1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2561-2344-4533-9CBA-CBB1A3A37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117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0D64-5EF3-4C26-915B-CCB34A06BEF1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2561-2344-4533-9CBA-CBB1A3A37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326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0D64-5EF3-4C26-915B-CCB34A06BEF1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2561-2344-4533-9CBA-CBB1A3A37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877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0D64-5EF3-4C26-915B-CCB34A06BEF1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2561-2344-4533-9CBA-CBB1A3A37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4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0D64-5EF3-4C26-915B-CCB34A06BEF1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2561-2344-4533-9CBA-CBB1A3A37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0D64-5EF3-4C26-915B-CCB34A06BEF1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2561-2344-4533-9CBA-CBB1A3A37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663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0D64-5EF3-4C26-915B-CCB34A06BEF1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2561-2344-4533-9CBA-CBB1A3A37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646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0D64-5EF3-4C26-915B-CCB34A06BEF1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2561-2344-4533-9CBA-CBB1A3A37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808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0D64-5EF3-4C26-915B-CCB34A06BEF1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2561-2344-4533-9CBA-CBB1A3A37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605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70D64-5EF3-4C26-915B-CCB34A06BEF1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12561-2344-4533-9CBA-CBB1A3A37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79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Тема 14.Холод і холодильне обладнання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538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027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uk-UA" dirty="0" smtClean="0"/>
              <a:t>Компресор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32560"/>
            <a:ext cx="10515600" cy="501396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Компресор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пристрій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забирає</a:t>
            </a:r>
            <a:r>
              <a:rPr lang="ru-RU" dirty="0" smtClean="0"/>
              <a:t> пари холодильного агента з </a:t>
            </a:r>
            <a:r>
              <a:rPr lang="ru-RU" dirty="0" err="1" smtClean="0"/>
              <a:t>випарника</a:t>
            </a:r>
            <a:r>
              <a:rPr lang="ru-RU" dirty="0" smtClean="0"/>
              <a:t> та </a:t>
            </a:r>
            <a:r>
              <a:rPr lang="ru-RU" dirty="0" err="1" smtClean="0"/>
              <a:t>направляє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в конденсатор в </a:t>
            </a:r>
            <a:r>
              <a:rPr lang="ru-RU" dirty="0" err="1" smtClean="0"/>
              <a:t>стисненому</a:t>
            </a:r>
            <a:r>
              <a:rPr lang="ru-RU" dirty="0" smtClean="0"/>
              <a:t> </a:t>
            </a:r>
            <a:r>
              <a:rPr lang="ru-RU" dirty="0" err="1" smtClean="0"/>
              <a:t>стані</a:t>
            </a:r>
            <a:r>
              <a:rPr lang="ru-RU" dirty="0" smtClean="0"/>
              <a:t>. </a:t>
            </a:r>
            <a:r>
              <a:rPr lang="ru-RU" dirty="0" err="1" smtClean="0"/>
              <a:t>Компресор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з </a:t>
            </a:r>
            <a:r>
              <a:rPr lang="ru-RU" dirty="0" err="1" smtClean="0"/>
              <a:t>циліндра</a:t>
            </a:r>
            <a:r>
              <a:rPr lang="ru-RU" dirty="0" smtClean="0"/>
              <a:t>, поршня та </a:t>
            </a:r>
            <a:r>
              <a:rPr lang="ru-RU" dirty="0" err="1" smtClean="0"/>
              <a:t>електродвигуна</a:t>
            </a:r>
            <a:r>
              <a:rPr lang="ru-RU" dirty="0" smtClean="0"/>
              <a:t>. </a:t>
            </a:r>
            <a:r>
              <a:rPr lang="ru-RU" dirty="0" err="1" smtClean="0"/>
              <a:t>Компресор</a:t>
            </a:r>
            <a:r>
              <a:rPr lang="ru-RU" dirty="0" smtClean="0"/>
              <a:t>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: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відсмоктує</a:t>
            </a:r>
            <a:r>
              <a:rPr lang="ru-RU" dirty="0" smtClean="0"/>
              <a:t> пари холодильного агента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випарника</a:t>
            </a:r>
            <a:r>
              <a:rPr lang="ru-RU" dirty="0" smtClean="0"/>
              <a:t>, </a:t>
            </a:r>
            <a:r>
              <a:rPr lang="ru-RU" dirty="0" err="1" smtClean="0"/>
              <a:t>знижуючи</a:t>
            </a:r>
            <a:r>
              <a:rPr lang="ru-RU" dirty="0" smtClean="0"/>
              <a:t> в </a:t>
            </a:r>
            <a:r>
              <a:rPr lang="ru-RU" dirty="0" err="1" smtClean="0"/>
              <a:t>ньому</a:t>
            </a:r>
            <a:r>
              <a:rPr lang="ru-RU" dirty="0" smtClean="0"/>
              <a:t> </a:t>
            </a:r>
            <a:r>
              <a:rPr lang="ru-RU" dirty="0" err="1" smtClean="0"/>
              <a:t>тиск</a:t>
            </a:r>
            <a:r>
              <a:rPr lang="ru-RU" dirty="0" smtClean="0"/>
              <a:t> і </a:t>
            </a:r>
            <a:r>
              <a:rPr lang="ru-RU" dirty="0" err="1" smtClean="0"/>
              <a:t>тим</a:t>
            </a:r>
            <a:r>
              <a:rPr lang="ru-RU" dirty="0" smtClean="0"/>
              <a:t> самим </a:t>
            </a:r>
            <a:r>
              <a:rPr lang="ru-RU" dirty="0" err="1" smtClean="0"/>
              <a:t>підтримуючи</a:t>
            </a:r>
            <a:r>
              <a:rPr lang="ru-RU" dirty="0" smtClean="0"/>
              <a:t> </a:t>
            </a:r>
            <a:r>
              <a:rPr lang="ru-RU" dirty="0" err="1" smtClean="0"/>
              <a:t>низьку</a:t>
            </a:r>
            <a:r>
              <a:rPr lang="ru-RU" dirty="0" smtClean="0"/>
              <a:t> температуру </a:t>
            </a:r>
            <a:r>
              <a:rPr lang="ru-RU" dirty="0" err="1" smtClean="0"/>
              <a:t>кипіння</a:t>
            </a:r>
            <a:r>
              <a:rPr lang="ru-RU" dirty="0" smtClean="0"/>
              <a:t> </a:t>
            </a:r>
            <a:r>
              <a:rPr lang="ru-RU" dirty="0" err="1" smtClean="0"/>
              <a:t>робочого</a:t>
            </a:r>
            <a:r>
              <a:rPr lang="ru-RU" dirty="0" smtClean="0"/>
              <a:t> </a:t>
            </a:r>
            <a:r>
              <a:rPr lang="ru-RU" dirty="0" err="1" smtClean="0"/>
              <a:t>тіла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стискає</a:t>
            </a:r>
            <a:r>
              <a:rPr lang="ru-RU" dirty="0" smtClean="0"/>
              <a:t> пари холодильного агента;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нагнітає</a:t>
            </a:r>
            <a:r>
              <a:rPr lang="ru-RU" dirty="0" smtClean="0"/>
              <a:t> пари холодильного агента в конденсатор.</a:t>
            </a:r>
          </a:p>
          <a:p>
            <a:r>
              <a:rPr lang="ru-RU" dirty="0" smtClean="0"/>
              <a:t>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компресор</a:t>
            </a:r>
            <a:r>
              <a:rPr lang="ru-RU" dirty="0" smtClean="0"/>
              <a:t> </a:t>
            </a:r>
            <a:r>
              <a:rPr lang="ru-RU" dirty="0" err="1" smtClean="0"/>
              <a:t>працює</a:t>
            </a:r>
            <a:r>
              <a:rPr lang="ru-RU" dirty="0" smtClean="0"/>
              <a:t> як </a:t>
            </a:r>
            <a:r>
              <a:rPr lang="ru-RU" dirty="0" err="1" smtClean="0"/>
              <a:t>тепловий</a:t>
            </a:r>
            <a:r>
              <a:rPr lang="ru-RU" dirty="0" smtClean="0"/>
              <a:t> насос,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відрізняє</a:t>
            </a:r>
            <a:r>
              <a:rPr lang="ru-RU" dirty="0" smtClean="0"/>
              <a:t> </a:t>
            </a:r>
            <a:r>
              <a:rPr lang="ru-RU" dirty="0" err="1" smtClean="0"/>
              <a:t>холодильний</a:t>
            </a:r>
            <a:r>
              <a:rPr lang="ru-RU" dirty="0" smtClean="0"/>
              <a:t> </a:t>
            </a:r>
            <a:r>
              <a:rPr lang="ru-RU" dirty="0" err="1" smtClean="0"/>
              <a:t>компресор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компресорів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Компресори</a:t>
            </a:r>
            <a:r>
              <a:rPr lang="ru-RU" dirty="0" smtClean="0"/>
              <a:t> для </a:t>
            </a:r>
            <a:r>
              <a:rPr lang="ru-RU" dirty="0" err="1" smtClean="0"/>
              <a:t>холодильної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 </a:t>
            </a:r>
            <a:r>
              <a:rPr lang="ru-RU" dirty="0" err="1" smtClean="0"/>
              <a:t>класифікуються</a:t>
            </a:r>
            <a:r>
              <a:rPr lang="ru-RU" dirty="0" smtClean="0"/>
              <a:t> по </a:t>
            </a:r>
            <a:r>
              <a:rPr lang="ru-RU" dirty="0" err="1" smtClean="0"/>
              <a:t>конструкції</a:t>
            </a:r>
            <a:r>
              <a:rPr lang="ru-RU" dirty="0" smtClean="0"/>
              <a:t>, принципу </a:t>
            </a:r>
            <a:r>
              <a:rPr lang="ru-RU" dirty="0" err="1" smtClean="0"/>
              <a:t>роботи</a:t>
            </a:r>
            <a:r>
              <a:rPr lang="ru-RU" dirty="0" smtClean="0"/>
              <a:t>, </a:t>
            </a:r>
            <a:r>
              <a:rPr lang="ru-RU" dirty="0" err="1" smtClean="0"/>
              <a:t>розміщенням</a:t>
            </a:r>
            <a:r>
              <a:rPr lang="ru-RU" dirty="0" smtClean="0"/>
              <a:t> привода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За принципом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холодильні</a:t>
            </a:r>
            <a:r>
              <a:rPr lang="ru-RU" dirty="0" smtClean="0"/>
              <a:t> </a:t>
            </a:r>
            <a:r>
              <a:rPr lang="ru-RU" dirty="0" err="1" smtClean="0"/>
              <a:t>компресори</a:t>
            </a:r>
            <a:r>
              <a:rPr lang="ru-RU" dirty="0" smtClean="0"/>
              <a:t> </a:t>
            </a:r>
            <a:r>
              <a:rPr lang="ru-RU" dirty="0" err="1" smtClean="0"/>
              <a:t>поділяються</a:t>
            </a:r>
            <a:r>
              <a:rPr lang="ru-RU" dirty="0" smtClean="0"/>
              <a:t> на </a:t>
            </a:r>
            <a:r>
              <a:rPr lang="ru-RU" dirty="0" err="1" smtClean="0"/>
              <a:t>поршневі</a:t>
            </a:r>
            <a:r>
              <a:rPr lang="ru-RU" dirty="0" smtClean="0"/>
              <a:t>, </a:t>
            </a:r>
            <a:r>
              <a:rPr lang="ru-RU" dirty="0" err="1" smtClean="0"/>
              <a:t>ротаційні</a:t>
            </a:r>
            <a:r>
              <a:rPr lang="ru-RU" dirty="0" smtClean="0"/>
              <a:t>, </a:t>
            </a:r>
            <a:r>
              <a:rPr lang="ru-RU" dirty="0" err="1" smtClean="0"/>
              <a:t>гвинтові</a:t>
            </a:r>
            <a:r>
              <a:rPr lang="ru-RU" dirty="0" smtClean="0"/>
              <a:t>, </a:t>
            </a:r>
            <a:r>
              <a:rPr lang="ru-RU" dirty="0" err="1" smtClean="0"/>
              <a:t>відцентрові</a:t>
            </a:r>
            <a:r>
              <a:rPr lang="ru-RU" dirty="0" smtClean="0"/>
              <a:t> (</a:t>
            </a:r>
            <a:r>
              <a:rPr lang="ru-RU" dirty="0" err="1" smtClean="0"/>
              <a:t>турбокомпресори</a:t>
            </a:r>
            <a:r>
              <a:rPr lang="ru-RU" dirty="0" smtClean="0"/>
              <a:t>), </a:t>
            </a:r>
            <a:r>
              <a:rPr lang="ru-RU" dirty="0" err="1" smtClean="0"/>
              <a:t>спіральні</a:t>
            </a:r>
            <a:r>
              <a:rPr lang="ru-RU" dirty="0" smtClean="0"/>
              <a:t>.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розповсюджені</a:t>
            </a:r>
            <a:r>
              <a:rPr lang="ru-RU" dirty="0" smtClean="0"/>
              <a:t> </a:t>
            </a:r>
            <a:r>
              <a:rPr lang="ru-RU" dirty="0" err="1" smtClean="0"/>
              <a:t>поршневі</a:t>
            </a:r>
            <a:r>
              <a:rPr lang="ru-RU" dirty="0" smtClean="0"/>
              <a:t> </a:t>
            </a:r>
            <a:r>
              <a:rPr lang="ru-RU" dirty="0" err="1" smtClean="0"/>
              <a:t>компресори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8458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63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uk-UA" dirty="0" smtClean="0"/>
              <a:t>Випарник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95400"/>
            <a:ext cx="10515600" cy="5288280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Випарник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теплообмінний</a:t>
            </a:r>
            <a:r>
              <a:rPr lang="ru-RU" dirty="0" smtClean="0"/>
              <a:t> </a:t>
            </a:r>
            <a:r>
              <a:rPr lang="ru-RU" dirty="0" err="1" smtClean="0"/>
              <a:t>апарат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кипіння</a:t>
            </a:r>
            <a:r>
              <a:rPr lang="ru-RU" dirty="0" smtClean="0"/>
              <a:t> холодильного агента теплота </a:t>
            </a:r>
            <a:r>
              <a:rPr lang="ru-RU" dirty="0" err="1" smtClean="0"/>
              <a:t>відводиться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об'єкта</a:t>
            </a:r>
            <a:r>
              <a:rPr lang="ru-RU" dirty="0" smtClean="0"/>
              <a:t> </a:t>
            </a:r>
            <a:r>
              <a:rPr lang="ru-RU" dirty="0" err="1" smtClean="0"/>
              <a:t>охолодження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торговому холодильному </a:t>
            </a:r>
            <a:r>
              <a:rPr lang="ru-RU" dirty="0" err="1" smtClean="0"/>
              <a:t>устаткуванні</a:t>
            </a:r>
            <a:r>
              <a:rPr lang="ru-RU" dirty="0" smtClean="0"/>
              <a:t> </a:t>
            </a:r>
            <a:r>
              <a:rPr lang="ru-RU" dirty="0" err="1" smtClean="0"/>
              <a:t>розповсюджені</a:t>
            </a:r>
            <a:r>
              <a:rPr lang="ru-RU" dirty="0" smtClean="0"/>
              <a:t> </a:t>
            </a:r>
            <a:r>
              <a:rPr lang="ru-RU" dirty="0" err="1" smtClean="0"/>
              <a:t>випарники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охолоджують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, з </a:t>
            </a:r>
            <a:r>
              <a:rPr lang="ru-RU" dirty="0" err="1" smtClean="0"/>
              <a:t>примусовою</a:t>
            </a:r>
            <a:r>
              <a:rPr lang="ru-RU" dirty="0" smtClean="0"/>
              <a:t> та </a:t>
            </a:r>
            <a:r>
              <a:rPr lang="ru-RU" dirty="0" err="1" smtClean="0"/>
              <a:t>природньою</a:t>
            </a:r>
            <a:r>
              <a:rPr lang="ru-RU" dirty="0" smtClean="0"/>
              <a:t> </a:t>
            </a:r>
            <a:r>
              <a:rPr lang="ru-RU" dirty="0" err="1" smtClean="0"/>
              <a:t>циркуляцією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Випарники</a:t>
            </a:r>
            <a:r>
              <a:rPr lang="ru-RU" dirty="0" smtClean="0"/>
              <a:t> з </a:t>
            </a:r>
            <a:r>
              <a:rPr lang="ru-RU" dirty="0" err="1" smtClean="0"/>
              <a:t>примусовою</a:t>
            </a:r>
            <a:r>
              <a:rPr lang="ru-RU" dirty="0" smtClean="0"/>
              <a:t> </a:t>
            </a:r>
            <a:r>
              <a:rPr lang="ru-RU" dirty="0" err="1" smtClean="0"/>
              <a:t>циркуляцією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 </a:t>
            </a:r>
            <a:r>
              <a:rPr lang="ru-RU" dirty="0" err="1" smtClean="0"/>
              <a:t>називаються</a:t>
            </a:r>
            <a:r>
              <a:rPr lang="ru-RU" dirty="0" smtClean="0"/>
              <a:t> </a:t>
            </a:r>
            <a:r>
              <a:rPr lang="ru-RU" dirty="0" err="1" smtClean="0"/>
              <a:t>повітроохолоджувачами</a:t>
            </a:r>
            <a:r>
              <a:rPr lang="ru-RU" dirty="0" smtClean="0"/>
              <a:t>. Вони на </a:t>
            </a:r>
            <a:r>
              <a:rPr lang="ru-RU" dirty="0" err="1" smtClean="0"/>
              <a:t>сьогодні</a:t>
            </a:r>
            <a:r>
              <a:rPr lang="ru-RU" dirty="0" smtClean="0"/>
              <a:t> </a:t>
            </a:r>
            <a:r>
              <a:rPr lang="ru-RU" dirty="0" err="1" smtClean="0"/>
              <a:t>переважають</a:t>
            </a:r>
            <a:r>
              <a:rPr lang="ru-RU" dirty="0" smtClean="0"/>
              <a:t> у </a:t>
            </a:r>
            <a:r>
              <a:rPr lang="ru-RU" dirty="0" err="1" smtClean="0"/>
              <a:t>малих</a:t>
            </a:r>
            <a:r>
              <a:rPr lang="ru-RU" dirty="0" smtClean="0"/>
              <a:t> та великих </a:t>
            </a:r>
            <a:r>
              <a:rPr lang="ru-RU" dirty="0" err="1" smtClean="0"/>
              <a:t>холодильних</a:t>
            </a:r>
            <a:r>
              <a:rPr lang="ru-RU" dirty="0" smtClean="0"/>
              <a:t> установках.</a:t>
            </a:r>
          </a:p>
          <a:p>
            <a:r>
              <a:rPr lang="ru-RU" dirty="0" smtClean="0"/>
              <a:t>За </a:t>
            </a:r>
            <a:r>
              <a:rPr lang="ru-RU" dirty="0" err="1" smtClean="0"/>
              <a:t>конструкцією</a:t>
            </a:r>
            <a:r>
              <a:rPr lang="ru-RU" dirty="0" smtClean="0"/>
              <a:t> </a:t>
            </a:r>
            <a:r>
              <a:rPr lang="ru-RU" dirty="0" err="1" smtClean="0"/>
              <a:t>випарники</a:t>
            </a:r>
            <a:r>
              <a:rPr lang="ru-RU" dirty="0" smtClean="0"/>
              <a:t> </a:t>
            </a:r>
            <a:r>
              <a:rPr lang="ru-RU" dirty="0" err="1" smtClean="0"/>
              <a:t>поділяються</a:t>
            </a:r>
            <a:r>
              <a:rPr lang="ru-RU" dirty="0" smtClean="0"/>
              <a:t> на </a:t>
            </a:r>
            <a:r>
              <a:rPr lang="ru-RU" dirty="0" err="1" smtClean="0"/>
              <a:t>ребристотрубні</a:t>
            </a:r>
            <a:r>
              <a:rPr lang="ru-RU" dirty="0" smtClean="0"/>
              <a:t>, </a:t>
            </a:r>
            <a:r>
              <a:rPr lang="ru-RU" dirty="0" err="1" smtClean="0"/>
              <a:t>листотрубні</a:t>
            </a:r>
            <a:r>
              <a:rPr lang="ru-RU" dirty="0" smtClean="0"/>
              <a:t> та </a:t>
            </a:r>
            <a:r>
              <a:rPr lang="ru-RU" dirty="0" err="1" smtClean="0"/>
              <a:t>гладкотрубні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ребристотрубних</a:t>
            </a:r>
            <a:r>
              <a:rPr lang="ru-RU" dirty="0" smtClean="0"/>
              <a:t> </a:t>
            </a:r>
            <a:r>
              <a:rPr lang="ru-RU" dirty="0" err="1" smtClean="0"/>
              <a:t>повітроохолоджувачах</a:t>
            </a:r>
            <a:r>
              <a:rPr lang="ru-RU" dirty="0" smtClean="0"/>
              <a:t> </a:t>
            </a:r>
            <a:r>
              <a:rPr lang="ru-RU" dirty="0" err="1" smtClean="0"/>
              <a:t>холодильний</a:t>
            </a:r>
            <a:r>
              <a:rPr lang="ru-RU" dirty="0" smtClean="0"/>
              <a:t> агент </a:t>
            </a:r>
            <a:r>
              <a:rPr lang="ru-RU" dirty="0" err="1" smtClean="0"/>
              <a:t>кипить</a:t>
            </a:r>
            <a:r>
              <a:rPr lang="ru-RU" dirty="0" smtClean="0"/>
              <a:t> в </a:t>
            </a:r>
            <a:r>
              <a:rPr lang="ru-RU" dirty="0" err="1" smtClean="0"/>
              <a:t>оребрених</a:t>
            </a:r>
            <a:r>
              <a:rPr lang="ru-RU" dirty="0" smtClean="0"/>
              <a:t> трубах, </a:t>
            </a:r>
            <a:r>
              <a:rPr lang="ru-RU" dirty="0" err="1" smtClean="0"/>
              <a:t>абсорбуючи</a:t>
            </a:r>
            <a:r>
              <a:rPr lang="ru-RU" dirty="0" smtClean="0"/>
              <a:t> теплоту з </a:t>
            </a:r>
            <a:r>
              <a:rPr lang="ru-RU" dirty="0" err="1" smtClean="0"/>
              <a:t>повітря</a:t>
            </a:r>
            <a:r>
              <a:rPr lang="ru-RU" dirty="0" smtClean="0"/>
              <a:t>, яке </a:t>
            </a:r>
            <a:r>
              <a:rPr lang="ru-RU" dirty="0" err="1" smtClean="0"/>
              <a:t>продувається</a:t>
            </a:r>
            <a:r>
              <a:rPr lang="ru-RU" dirty="0" smtClean="0"/>
              <a:t> вентилятором </a:t>
            </a:r>
            <a:r>
              <a:rPr lang="ru-RU" dirty="0" err="1" smtClean="0"/>
              <a:t>крізь</a:t>
            </a:r>
            <a:r>
              <a:rPr lang="ru-RU" dirty="0" smtClean="0"/>
              <a:t> </a:t>
            </a:r>
            <a:r>
              <a:rPr lang="ru-RU" dirty="0" err="1" smtClean="0"/>
              <a:t>випарник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9167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219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r>
              <a:rPr lang="uk-UA" dirty="0" err="1" smtClean="0"/>
              <a:t>Ребристотрубний</a:t>
            </a:r>
            <a:r>
              <a:rPr lang="uk-UA" dirty="0" smtClean="0"/>
              <a:t> випарник: 1 ребра; 2 труба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4960" y="1996440"/>
            <a:ext cx="86106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651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uk-UA" dirty="0" smtClean="0"/>
              <a:t>Конденсатор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25880"/>
            <a:ext cx="10515600" cy="485108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Конденсатор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теплообмінний</a:t>
            </a:r>
            <a:r>
              <a:rPr lang="ru-RU" dirty="0" smtClean="0"/>
              <a:t> </a:t>
            </a:r>
            <a:r>
              <a:rPr lang="ru-RU" dirty="0" err="1" smtClean="0"/>
              <a:t>апарат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пари холодильного агента </a:t>
            </a:r>
            <a:r>
              <a:rPr lang="ru-RU" dirty="0" err="1" smtClean="0"/>
              <a:t>охолоджуються</a:t>
            </a:r>
            <a:r>
              <a:rPr lang="ru-RU" dirty="0" smtClean="0"/>
              <a:t> до </a:t>
            </a:r>
            <a:r>
              <a:rPr lang="ru-RU" dirty="0" err="1" smtClean="0"/>
              <a:t>температури</a:t>
            </a:r>
            <a:r>
              <a:rPr lang="ru-RU" dirty="0" smtClean="0"/>
              <a:t> </a:t>
            </a:r>
            <a:r>
              <a:rPr lang="ru-RU" dirty="0" err="1" smtClean="0"/>
              <a:t>конденсації</a:t>
            </a:r>
            <a:r>
              <a:rPr lang="ru-RU" dirty="0" smtClean="0"/>
              <a:t>, а </a:t>
            </a:r>
            <a:r>
              <a:rPr lang="ru-RU" dirty="0" err="1" smtClean="0"/>
              <a:t>потім</a:t>
            </a:r>
            <a:r>
              <a:rPr lang="ru-RU" dirty="0" smtClean="0"/>
              <a:t> при </a:t>
            </a:r>
            <a:r>
              <a:rPr lang="ru-RU" dirty="0" err="1" smtClean="0"/>
              <a:t>подальшому</a:t>
            </a:r>
            <a:r>
              <a:rPr lang="ru-RU" dirty="0" smtClean="0"/>
              <a:t> </a:t>
            </a:r>
            <a:r>
              <a:rPr lang="ru-RU" dirty="0" err="1" smtClean="0"/>
              <a:t>відведенні</a:t>
            </a:r>
            <a:r>
              <a:rPr lang="ru-RU" dirty="0" smtClean="0"/>
              <a:t> </a:t>
            </a:r>
            <a:r>
              <a:rPr lang="ru-RU" dirty="0" err="1" smtClean="0"/>
              <a:t>теплоти</a:t>
            </a:r>
            <a:r>
              <a:rPr lang="ru-RU" dirty="0" smtClean="0"/>
              <a:t> </a:t>
            </a:r>
            <a:r>
              <a:rPr lang="ru-RU" dirty="0" err="1" smtClean="0"/>
              <a:t>конденсуються</a:t>
            </a:r>
            <a:r>
              <a:rPr lang="ru-RU" dirty="0" smtClean="0"/>
              <a:t> (</a:t>
            </a:r>
            <a:r>
              <a:rPr lang="ru-RU" dirty="0" err="1" smtClean="0"/>
              <a:t>зріджуються</a:t>
            </a:r>
            <a:r>
              <a:rPr lang="ru-RU" dirty="0" smtClean="0"/>
              <a:t>).</a:t>
            </a:r>
          </a:p>
          <a:p>
            <a:r>
              <a:rPr lang="ru-RU" dirty="0" smtClean="0"/>
              <a:t>За типом </a:t>
            </a:r>
            <a:r>
              <a:rPr lang="ru-RU" dirty="0" err="1" smtClean="0"/>
              <a:t>охолоджуючого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конденсатори</a:t>
            </a:r>
            <a:r>
              <a:rPr lang="ru-RU" dirty="0" smtClean="0"/>
              <a:t> </a:t>
            </a:r>
            <a:r>
              <a:rPr lang="ru-RU" dirty="0" err="1" smtClean="0"/>
              <a:t>поділяються</a:t>
            </a:r>
            <a:r>
              <a:rPr lang="ru-RU" dirty="0" smtClean="0"/>
              <a:t> на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: - з </a:t>
            </a:r>
            <a:r>
              <a:rPr lang="ru-RU" dirty="0" err="1" smtClean="0"/>
              <a:t>повітряним</a:t>
            </a:r>
            <a:r>
              <a:rPr lang="ru-RU" dirty="0" smtClean="0"/>
              <a:t> </a:t>
            </a:r>
            <a:r>
              <a:rPr lang="ru-RU" dirty="0" err="1" smtClean="0"/>
              <a:t>охолодженням</a:t>
            </a:r>
            <a:r>
              <a:rPr lang="ru-RU" dirty="0" smtClean="0"/>
              <a:t>; - з </a:t>
            </a:r>
            <a:r>
              <a:rPr lang="ru-RU" dirty="0" err="1" smtClean="0"/>
              <a:t>водяним</a:t>
            </a:r>
            <a:r>
              <a:rPr lang="ru-RU" dirty="0" smtClean="0"/>
              <a:t> </a:t>
            </a:r>
            <a:r>
              <a:rPr lang="ru-RU" dirty="0" err="1" smtClean="0"/>
              <a:t>охолодженням</a:t>
            </a:r>
            <a:r>
              <a:rPr lang="ru-RU" dirty="0" smtClean="0"/>
              <a:t>; - з </a:t>
            </a:r>
            <a:r>
              <a:rPr lang="ru-RU" dirty="0" err="1" smtClean="0"/>
              <a:t>повітряноводяним</a:t>
            </a:r>
            <a:r>
              <a:rPr lang="ru-RU" dirty="0" smtClean="0"/>
              <a:t> </a:t>
            </a:r>
            <a:r>
              <a:rPr lang="ru-RU" dirty="0" err="1" smtClean="0"/>
              <a:t>охолодженням</a:t>
            </a:r>
            <a:r>
              <a:rPr lang="ru-RU" dirty="0" smtClean="0"/>
              <a:t>; - з </a:t>
            </a:r>
            <a:r>
              <a:rPr lang="ru-RU" dirty="0" err="1" smtClean="0"/>
              <a:t>охолодженням</a:t>
            </a:r>
            <a:r>
              <a:rPr lang="ru-RU" dirty="0" smtClean="0"/>
              <a:t> </a:t>
            </a:r>
            <a:r>
              <a:rPr lang="ru-RU" dirty="0" err="1" smtClean="0"/>
              <a:t>киплячим</a:t>
            </a:r>
            <a:r>
              <a:rPr lang="ru-RU" dirty="0" smtClean="0"/>
              <a:t> </a:t>
            </a:r>
            <a:r>
              <a:rPr lang="ru-RU" dirty="0" err="1" smtClean="0"/>
              <a:t>холодильним</a:t>
            </a:r>
            <a:r>
              <a:rPr lang="ru-RU" dirty="0" smtClean="0"/>
              <a:t> агентом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технологічною</a:t>
            </a:r>
            <a:r>
              <a:rPr lang="ru-RU" dirty="0" smtClean="0"/>
              <a:t> </a:t>
            </a:r>
            <a:r>
              <a:rPr lang="ru-RU" dirty="0" err="1" smtClean="0"/>
              <a:t>рідиною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За характером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охолоджувального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конденсатори</a:t>
            </a:r>
            <a:r>
              <a:rPr lang="ru-RU" dirty="0" smtClean="0"/>
              <a:t> </a:t>
            </a:r>
            <a:r>
              <a:rPr lang="ru-RU" dirty="0" err="1" smtClean="0"/>
              <a:t>поділяють</a:t>
            </a:r>
            <a:r>
              <a:rPr lang="ru-RU" dirty="0" smtClean="0"/>
              <a:t> на </a:t>
            </a:r>
            <a:r>
              <a:rPr lang="ru-RU" dirty="0" err="1" smtClean="0"/>
              <a:t>групи</a:t>
            </a:r>
            <a:r>
              <a:rPr lang="ru-RU" dirty="0" smtClean="0"/>
              <a:t>: - з </a:t>
            </a:r>
            <a:r>
              <a:rPr lang="ru-RU" dirty="0" err="1" smtClean="0"/>
              <a:t>природньою</a:t>
            </a:r>
            <a:r>
              <a:rPr lang="ru-RU" dirty="0" smtClean="0"/>
              <a:t> </a:t>
            </a:r>
            <a:r>
              <a:rPr lang="ru-RU" dirty="0" err="1" smtClean="0"/>
              <a:t>циркуляцією</a:t>
            </a:r>
            <a:r>
              <a:rPr lang="ru-RU" dirty="0" smtClean="0"/>
              <a:t> </a:t>
            </a:r>
            <a:r>
              <a:rPr lang="ru-RU" dirty="0" err="1" smtClean="0"/>
              <a:t>охолоджувального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; - з </a:t>
            </a:r>
            <a:r>
              <a:rPr lang="ru-RU" dirty="0" err="1" smtClean="0"/>
              <a:t>примусовою</a:t>
            </a:r>
            <a:r>
              <a:rPr lang="ru-RU" dirty="0" smtClean="0"/>
              <a:t> </a:t>
            </a:r>
            <a:r>
              <a:rPr lang="ru-RU" dirty="0" err="1" smtClean="0"/>
              <a:t>циркуляцією</a:t>
            </a:r>
            <a:r>
              <a:rPr lang="ru-RU" dirty="0" smtClean="0"/>
              <a:t> </a:t>
            </a:r>
            <a:r>
              <a:rPr lang="ru-RU" dirty="0" err="1" smtClean="0"/>
              <a:t>охолоджувального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; -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зрошенням</a:t>
            </a:r>
            <a:r>
              <a:rPr lang="ru-RU" dirty="0" smtClean="0"/>
              <a:t> </a:t>
            </a:r>
            <a:r>
              <a:rPr lang="ru-RU" dirty="0" err="1" smtClean="0"/>
              <a:t>охолоджувальною</a:t>
            </a:r>
            <a:r>
              <a:rPr lang="ru-RU" dirty="0" smtClean="0"/>
              <a:t> </a:t>
            </a:r>
            <a:r>
              <a:rPr lang="ru-RU" dirty="0" err="1" smtClean="0"/>
              <a:t>рідиною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9684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9964" y="212725"/>
            <a:ext cx="10515600" cy="118935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uk-UA" dirty="0" smtClean="0"/>
              <a:t>Конденсатор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87040" y="1933876"/>
            <a:ext cx="6121448" cy="4070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344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73685"/>
            <a:ext cx="10515600" cy="68643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ru-RU" sz="1800" dirty="0" smtClean="0"/>
              <a:t>Будова </a:t>
            </a:r>
            <a:r>
              <a:rPr lang="ru-RU" sz="1800" dirty="0" err="1" smtClean="0"/>
              <a:t>найпростіших</a:t>
            </a:r>
            <a:r>
              <a:rPr lang="ru-RU" sz="1800" dirty="0" smtClean="0"/>
              <a:t> </a:t>
            </a:r>
            <a:r>
              <a:rPr lang="ru-RU" sz="1800" dirty="0" err="1" smtClean="0"/>
              <a:t>холодильних</a:t>
            </a:r>
            <a:r>
              <a:rPr lang="ru-RU" sz="1800" dirty="0" smtClean="0"/>
              <a:t> машин на </a:t>
            </a:r>
            <a:r>
              <a:rPr lang="ru-RU" sz="1800" dirty="0" err="1" smtClean="0"/>
              <a:t>прикладі</a:t>
            </a:r>
            <a:r>
              <a:rPr lang="ru-RU" sz="1800" dirty="0" smtClean="0"/>
              <a:t> </a:t>
            </a:r>
            <a:r>
              <a:rPr lang="ru-RU" sz="1800" dirty="0" err="1" smtClean="0"/>
              <a:t>холодильних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агрегатів</a:t>
            </a:r>
            <a:r>
              <a:rPr lang="ru-RU" sz="1800" dirty="0" smtClean="0"/>
              <a:t> </a:t>
            </a:r>
            <a:r>
              <a:rPr lang="ru-RU" sz="1800" dirty="0" err="1" smtClean="0"/>
              <a:t>побутових</a:t>
            </a:r>
            <a:r>
              <a:rPr lang="ru-RU" sz="1800" dirty="0" smtClean="0"/>
              <a:t> </a:t>
            </a:r>
            <a:br>
              <a:rPr lang="ru-RU" sz="1800" dirty="0" smtClean="0"/>
            </a:br>
            <a:r>
              <a:rPr lang="ru-RU" sz="1800" dirty="0" err="1" smtClean="0"/>
              <a:t>холодильників</a:t>
            </a:r>
            <a:endParaRPr lang="ru-RU" sz="1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0281" y="960120"/>
            <a:ext cx="6982798" cy="367095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41960" y="4582846"/>
            <a:ext cx="116281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Схеми</a:t>
            </a:r>
            <a:r>
              <a:rPr lang="ru-RU" dirty="0" smtClean="0"/>
              <a:t> </a:t>
            </a:r>
            <a:r>
              <a:rPr lang="ru-RU" dirty="0" err="1" smtClean="0"/>
              <a:t>холодильних</a:t>
            </a:r>
            <a:r>
              <a:rPr lang="ru-RU" dirty="0" smtClean="0"/>
              <a:t> </a:t>
            </a:r>
            <a:r>
              <a:rPr lang="ru-RU" dirty="0" err="1" smtClean="0"/>
              <a:t>агрегатів</a:t>
            </a:r>
            <a:r>
              <a:rPr lang="ru-RU" dirty="0" smtClean="0"/>
              <a:t> </a:t>
            </a:r>
            <a:r>
              <a:rPr lang="ru-RU" dirty="0" err="1" smtClean="0"/>
              <a:t>побутових</a:t>
            </a:r>
            <a:r>
              <a:rPr lang="ru-RU" dirty="0" smtClean="0"/>
              <a:t> </a:t>
            </a:r>
            <a:r>
              <a:rPr lang="ru-RU" dirty="0" err="1" smtClean="0"/>
              <a:t>холодильників</a:t>
            </a:r>
            <a:r>
              <a:rPr lang="ru-RU" dirty="0" smtClean="0"/>
              <a:t> </a:t>
            </a:r>
          </a:p>
          <a:p>
            <a:r>
              <a:rPr lang="ru-RU" dirty="0" smtClean="0"/>
              <a:t>а – </a:t>
            </a:r>
            <a:r>
              <a:rPr lang="ru-RU" dirty="0" err="1" smtClean="0"/>
              <a:t>холодильний</a:t>
            </a:r>
            <a:r>
              <a:rPr lang="ru-RU" dirty="0" smtClean="0"/>
              <a:t> агрегат </a:t>
            </a:r>
            <a:r>
              <a:rPr lang="ru-RU" dirty="0" err="1" smtClean="0"/>
              <a:t>двокамерного</a:t>
            </a:r>
            <a:r>
              <a:rPr lang="ru-RU" dirty="0" smtClean="0"/>
              <a:t> холодильника з одним </a:t>
            </a:r>
            <a:r>
              <a:rPr lang="ru-RU" dirty="0" err="1" smtClean="0"/>
              <a:t>компресором</a:t>
            </a:r>
            <a:r>
              <a:rPr lang="ru-RU" dirty="0" smtClean="0"/>
              <a:t>: 1 – </a:t>
            </a:r>
            <a:r>
              <a:rPr lang="ru-RU" dirty="0" err="1" smtClean="0"/>
              <a:t>компресор</a:t>
            </a:r>
            <a:r>
              <a:rPr lang="ru-RU" dirty="0" smtClean="0"/>
              <a:t>; 2 – </a:t>
            </a:r>
            <a:r>
              <a:rPr lang="ru-RU" dirty="0" err="1" smtClean="0"/>
              <a:t>лінія</a:t>
            </a:r>
            <a:r>
              <a:rPr lang="ru-RU" dirty="0" smtClean="0"/>
              <a:t> </a:t>
            </a:r>
            <a:r>
              <a:rPr lang="ru-RU" dirty="0" err="1" smtClean="0"/>
              <a:t>нагнітання</a:t>
            </a:r>
            <a:r>
              <a:rPr lang="ru-RU" dirty="0" smtClean="0"/>
              <a:t>; 3 – конденсатор; 4 – </a:t>
            </a:r>
            <a:r>
              <a:rPr lang="ru-RU" dirty="0" err="1" smtClean="0"/>
              <a:t>фільтр-осушувач</a:t>
            </a:r>
            <a:r>
              <a:rPr lang="ru-RU" dirty="0" smtClean="0"/>
              <a:t>; 5 – </a:t>
            </a:r>
            <a:r>
              <a:rPr lang="ru-RU" dirty="0" err="1" smtClean="0"/>
              <a:t>дросельний</a:t>
            </a:r>
            <a:r>
              <a:rPr lang="ru-RU" dirty="0" smtClean="0"/>
              <a:t> вентиль; 6 – </a:t>
            </a:r>
            <a:r>
              <a:rPr lang="ru-RU" dirty="0" err="1" smtClean="0"/>
              <a:t>випарник</a:t>
            </a:r>
            <a:r>
              <a:rPr lang="ru-RU" dirty="0" smtClean="0"/>
              <a:t> </a:t>
            </a:r>
            <a:r>
              <a:rPr lang="ru-RU" dirty="0" err="1" smtClean="0"/>
              <a:t>холодильної</a:t>
            </a:r>
            <a:r>
              <a:rPr lang="ru-RU" dirty="0" smtClean="0"/>
              <a:t> </a:t>
            </a:r>
            <a:r>
              <a:rPr lang="ru-RU" dirty="0" err="1" smtClean="0"/>
              <a:t>камери</a:t>
            </a:r>
            <a:r>
              <a:rPr lang="ru-RU" dirty="0" smtClean="0"/>
              <a:t>; 7 – </a:t>
            </a:r>
            <a:r>
              <a:rPr lang="ru-RU" dirty="0" err="1" smtClean="0"/>
              <a:t>випарник</a:t>
            </a:r>
            <a:r>
              <a:rPr lang="ru-RU" dirty="0" smtClean="0"/>
              <a:t> </a:t>
            </a:r>
            <a:r>
              <a:rPr lang="ru-RU" dirty="0" err="1" smtClean="0"/>
              <a:t>морозильної</a:t>
            </a:r>
            <a:r>
              <a:rPr lang="ru-RU" dirty="0" smtClean="0"/>
              <a:t> </a:t>
            </a:r>
            <a:r>
              <a:rPr lang="ru-RU" dirty="0" err="1" smtClean="0"/>
              <a:t>камери</a:t>
            </a:r>
            <a:r>
              <a:rPr lang="ru-RU" dirty="0" smtClean="0"/>
              <a:t>; 8 – </a:t>
            </a:r>
            <a:r>
              <a:rPr lang="ru-RU" dirty="0" err="1" smtClean="0"/>
              <a:t>лінія</a:t>
            </a:r>
            <a:r>
              <a:rPr lang="ru-RU" dirty="0" smtClean="0"/>
              <a:t> </a:t>
            </a:r>
            <a:r>
              <a:rPr lang="ru-RU" dirty="0" err="1" smtClean="0"/>
              <a:t>всмоктування</a:t>
            </a:r>
            <a:r>
              <a:rPr lang="ru-RU" dirty="0" smtClean="0"/>
              <a:t> холодильного агента; </a:t>
            </a:r>
          </a:p>
          <a:p>
            <a:r>
              <a:rPr lang="ru-RU" dirty="0" smtClean="0"/>
              <a:t>б – </a:t>
            </a:r>
            <a:r>
              <a:rPr lang="ru-RU" dirty="0" err="1" smtClean="0"/>
              <a:t>холодильний</a:t>
            </a:r>
            <a:r>
              <a:rPr lang="ru-RU" dirty="0" smtClean="0"/>
              <a:t> агрегат </a:t>
            </a:r>
            <a:r>
              <a:rPr lang="ru-RU" dirty="0" err="1" smtClean="0"/>
              <a:t>двокамерного</a:t>
            </a:r>
            <a:r>
              <a:rPr lang="ru-RU" dirty="0" smtClean="0"/>
              <a:t> холодильника з </a:t>
            </a:r>
            <a:r>
              <a:rPr lang="ru-RU" dirty="0" err="1" smtClean="0"/>
              <a:t>двома</a:t>
            </a:r>
            <a:r>
              <a:rPr lang="ru-RU" dirty="0" smtClean="0"/>
              <a:t> </a:t>
            </a:r>
            <a:r>
              <a:rPr lang="ru-RU" dirty="0" err="1" smtClean="0"/>
              <a:t>компресорами</a:t>
            </a:r>
            <a:r>
              <a:rPr lang="ru-RU" dirty="0" smtClean="0"/>
              <a:t> (</a:t>
            </a:r>
            <a:r>
              <a:rPr lang="ru-RU" dirty="0" err="1" smtClean="0"/>
              <a:t>окремо</a:t>
            </a:r>
            <a:r>
              <a:rPr lang="ru-RU" dirty="0" smtClean="0"/>
              <a:t> для  </a:t>
            </a:r>
            <a:r>
              <a:rPr lang="ru-RU" dirty="0" err="1" smtClean="0"/>
              <a:t>холодильної</a:t>
            </a:r>
            <a:r>
              <a:rPr lang="ru-RU" dirty="0" smtClean="0"/>
              <a:t> та </a:t>
            </a:r>
            <a:r>
              <a:rPr lang="ru-RU" dirty="0" err="1" smtClean="0"/>
              <a:t>морозильної</a:t>
            </a:r>
            <a:r>
              <a:rPr lang="ru-RU" dirty="0" smtClean="0"/>
              <a:t> камер): 1 – </a:t>
            </a:r>
            <a:r>
              <a:rPr lang="ru-RU" dirty="0" err="1" smtClean="0"/>
              <a:t>герметичні</a:t>
            </a:r>
            <a:r>
              <a:rPr lang="ru-RU" dirty="0" smtClean="0"/>
              <a:t> </a:t>
            </a:r>
            <a:r>
              <a:rPr lang="ru-RU" dirty="0" err="1" smtClean="0"/>
              <a:t>компресори</a:t>
            </a:r>
            <a:r>
              <a:rPr lang="ru-RU" dirty="0" smtClean="0"/>
              <a:t>; 2 – </a:t>
            </a:r>
            <a:r>
              <a:rPr lang="ru-RU" dirty="0" err="1" smtClean="0"/>
              <a:t>лінії</a:t>
            </a:r>
            <a:r>
              <a:rPr lang="ru-RU" dirty="0" smtClean="0"/>
              <a:t> </a:t>
            </a:r>
            <a:r>
              <a:rPr lang="ru-RU" dirty="0" err="1" smtClean="0"/>
              <a:t>всмоктування</a:t>
            </a:r>
            <a:r>
              <a:rPr lang="ru-RU" dirty="0" smtClean="0"/>
              <a:t> холодильного агента; 3 – </a:t>
            </a:r>
            <a:r>
              <a:rPr lang="ru-RU" dirty="0" err="1" smtClean="0"/>
              <a:t>дросельні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вентилі</a:t>
            </a:r>
            <a:r>
              <a:rPr lang="ru-RU" dirty="0" smtClean="0"/>
              <a:t>; 4 – </a:t>
            </a:r>
            <a:r>
              <a:rPr lang="ru-RU" dirty="0" err="1" smtClean="0"/>
              <a:t>випарник</a:t>
            </a:r>
            <a:r>
              <a:rPr lang="ru-RU" dirty="0" smtClean="0"/>
              <a:t> </a:t>
            </a:r>
            <a:r>
              <a:rPr lang="ru-RU" dirty="0" err="1" smtClean="0"/>
              <a:t>холодильної</a:t>
            </a:r>
            <a:r>
              <a:rPr lang="ru-RU" dirty="0" smtClean="0"/>
              <a:t> </a:t>
            </a:r>
            <a:r>
              <a:rPr lang="ru-RU" dirty="0" err="1" smtClean="0"/>
              <a:t>камери</a:t>
            </a:r>
            <a:r>
              <a:rPr lang="ru-RU" dirty="0" smtClean="0"/>
              <a:t>; 5 – </a:t>
            </a:r>
            <a:r>
              <a:rPr lang="ru-RU" dirty="0" err="1" smtClean="0"/>
              <a:t>випарник</a:t>
            </a:r>
            <a:r>
              <a:rPr lang="ru-RU" dirty="0" smtClean="0"/>
              <a:t> </a:t>
            </a:r>
            <a:r>
              <a:rPr lang="ru-RU" dirty="0" err="1" smtClean="0"/>
              <a:t>морозильної</a:t>
            </a:r>
            <a:r>
              <a:rPr lang="ru-RU" dirty="0" smtClean="0"/>
              <a:t> </a:t>
            </a:r>
            <a:r>
              <a:rPr lang="ru-RU" dirty="0" err="1" smtClean="0"/>
              <a:t>камери</a:t>
            </a:r>
            <a:r>
              <a:rPr lang="ru-RU" dirty="0" smtClean="0"/>
              <a:t>; 6 – конденсатор; 7 –</a:t>
            </a:r>
          </a:p>
          <a:p>
            <a:r>
              <a:rPr lang="ru-RU" dirty="0" err="1" smtClean="0"/>
              <a:t>фільтри-осушувачі</a:t>
            </a:r>
            <a:r>
              <a:rPr lang="ru-RU" dirty="0" smtClean="0"/>
              <a:t>; 8 – </a:t>
            </a:r>
            <a:r>
              <a:rPr lang="ru-RU" dirty="0" err="1" smtClean="0"/>
              <a:t>лінії</a:t>
            </a:r>
            <a:r>
              <a:rPr lang="ru-RU" dirty="0" smtClean="0"/>
              <a:t> </a:t>
            </a:r>
            <a:r>
              <a:rPr lang="ru-RU" dirty="0" err="1" smtClean="0"/>
              <a:t>нагнітання</a:t>
            </a:r>
            <a:r>
              <a:rPr lang="ru-RU" dirty="0" smtClean="0"/>
              <a:t> холодильного агента в </a:t>
            </a:r>
            <a:r>
              <a:rPr lang="ru-RU" dirty="0" err="1" smtClean="0"/>
              <a:t>компресор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1059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743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uk-UA" dirty="0" smtClean="0"/>
              <a:t>Абсорбційна холодильна установка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</a:t>
            </a:r>
            <a:r>
              <a:rPr lang="ru-RU" dirty="0" err="1" smtClean="0"/>
              <a:t>абсорбційних</a:t>
            </a:r>
            <a:r>
              <a:rPr lang="ru-RU" dirty="0" smtClean="0"/>
              <a:t> </a:t>
            </a:r>
            <a:r>
              <a:rPr lang="ru-RU" dirty="0" err="1" smtClean="0"/>
              <a:t>апаратах</a:t>
            </a:r>
            <a:r>
              <a:rPr lang="ru-RU" dirty="0" smtClean="0"/>
              <a:t> </a:t>
            </a:r>
            <a:r>
              <a:rPr lang="ru-RU" dirty="0" err="1" smtClean="0"/>
              <a:t>замість</a:t>
            </a:r>
            <a:r>
              <a:rPr lang="ru-RU" dirty="0" smtClean="0"/>
              <a:t> </a:t>
            </a:r>
            <a:r>
              <a:rPr lang="ru-RU" dirty="0" err="1" smtClean="0"/>
              <a:t>механічного</a:t>
            </a:r>
            <a:r>
              <a:rPr lang="ru-RU" dirty="0" smtClean="0"/>
              <a:t> </a:t>
            </a:r>
            <a:r>
              <a:rPr lang="ru-RU" dirty="0" err="1" smtClean="0"/>
              <a:t>компресора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 err="1" smtClean="0"/>
              <a:t>термохімічний</a:t>
            </a:r>
            <a:r>
              <a:rPr lang="ru-RU" dirty="0" smtClean="0"/>
              <a:t>, робота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забезпечується</a:t>
            </a:r>
            <a:r>
              <a:rPr lang="ru-RU" dirty="0" smtClean="0"/>
              <a:t> </a:t>
            </a:r>
            <a:r>
              <a:rPr lang="ru-RU" dirty="0" err="1" smtClean="0"/>
              <a:t>двома</a:t>
            </a:r>
            <a:r>
              <a:rPr lang="ru-RU" dirty="0" smtClean="0"/>
              <a:t> </a:t>
            </a:r>
            <a:r>
              <a:rPr lang="ru-RU" dirty="0" err="1" smtClean="0"/>
              <a:t>механізмами</a:t>
            </a:r>
            <a:r>
              <a:rPr lang="ru-RU" dirty="0" smtClean="0"/>
              <a:t>: абсорбером та генератором.</a:t>
            </a:r>
          </a:p>
          <a:p>
            <a:r>
              <a:rPr lang="ru-RU" dirty="0" smtClean="0"/>
              <a:t>Принцип </a:t>
            </a:r>
            <a:r>
              <a:rPr lang="ru-RU" dirty="0" err="1" smtClean="0"/>
              <a:t>дії</a:t>
            </a:r>
            <a:r>
              <a:rPr lang="ru-RU" dirty="0" smtClean="0"/>
              <a:t> конденсатора, </a:t>
            </a:r>
            <a:r>
              <a:rPr lang="ru-RU" dirty="0" err="1" smtClean="0"/>
              <a:t>регулюючого</a:t>
            </a:r>
            <a:r>
              <a:rPr lang="ru-RU" dirty="0" smtClean="0"/>
              <a:t> вентиля та </a:t>
            </a:r>
            <a:r>
              <a:rPr lang="ru-RU" dirty="0" err="1" smtClean="0"/>
              <a:t>випарника</a:t>
            </a:r>
            <a:r>
              <a:rPr lang="ru-RU" dirty="0" smtClean="0"/>
              <a:t> </a:t>
            </a:r>
            <a:r>
              <a:rPr lang="ru-RU" dirty="0" err="1" smtClean="0"/>
              <a:t>такий</a:t>
            </a:r>
            <a:r>
              <a:rPr lang="ru-RU" dirty="0" smtClean="0"/>
              <a:t> же як і в </a:t>
            </a:r>
            <a:r>
              <a:rPr lang="ru-RU" dirty="0" err="1" smtClean="0"/>
              <a:t>компресійній</a:t>
            </a:r>
            <a:r>
              <a:rPr lang="ru-RU" dirty="0" smtClean="0"/>
              <a:t> </a:t>
            </a:r>
            <a:r>
              <a:rPr lang="ru-RU" dirty="0" err="1" smtClean="0"/>
              <a:t>установці</a:t>
            </a:r>
            <a:r>
              <a:rPr lang="ru-RU" dirty="0" smtClean="0"/>
              <a:t>. В </a:t>
            </a:r>
            <a:r>
              <a:rPr lang="ru-RU" dirty="0" err="1" smtClean="0"/>
              <a:t>абсорбційних</a:t>
            </a:r>
            <a:r>
              <a:rPr lang="ru-RU" dirty="0" smtClean="0"/>
              <a:t> установках для </a:t>
            </a:r>
            <a:r>
              <a:rPr lang="ru-RU" dirty="0" err="1" smtClean="0"/>
              <a:t>стиснення</a:t>
            </a:r>
            <a:r>
              <a:rPr lang="ru-RU" dirty="0" smtClean="0"/>
              <a:t> </a:t>
            </a:r>
            <a:r>
              <a:rPr lang="ru-RU" dirty="0" err="1" smtClean="0"/>
              <a:t>парів</a:t>
            </a:r>
            <a:r>
              <a:rPr lang="ru-RU" dirty="0" smtClean="0"/>
              <a:t> </a:t>
            </a:r>
            <a:r>
              <a:rPr lang="ru-RU" dirty="0" err="1" smtClean="0"/>
              <a:t>застосовують</a:t>
            </a:r>
            <a:r>
              <a:rPr lang="ru-RU" dirty="0" smtClean="0"/>
              <a:t> </a:t>
            </a:r>
            <a:r>
              <a:rPr lang="ru-RU" dirty="0" err="1" smtClean="0"/>
              <a:t>термохімічний</a:t>
            </a:r>
            <a:r>
              <a:rPr lang="ru-RU" dirty="0" smtClean="0"/>
              <a:t> </a:t>
            </a:r>
            <a:r>
              <a:rPr lang="ru-RU" dirty="0" err="1" smtClean="0"/>
              <a:t>компресор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абсорберу, генератора, насосу для </a:t>
            </a:r>
            <a:r>
              <a:rPr lang="ru-RU" dirty="0" err="1" smtClean="0"/>
              <a:t>перекачування</a:t>
            </a:r>
            <a:r>
              <a:rPr lang="ru-RU" dirty="0" smtClean="0"/>
              <a:t> водно-</a:t>
            </a:r>
            <a:r>
              <a:rPr lang="ru-RU" dirty="0" err="1" smtClean="0"/>
              <a:t>аміачного</a:t>
            </a:r>
            <a:r>
              <a:rPr lang="ru-RU" dirty="0" smtClean="0"/>
              <a:t> </a:t>
            </a:r>
            <a:r>
              <a:rPr lang="ru-RU" dirty="0" err="1" smtClean="0"/>
              <a:t>розчину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абсорберу в генератор, </a:t>
            </a:r>
            <a:r>
              <a:rPr lang="ru-RU" dirty="0" err="1" smtClean="0"/>
              <a:t>регулюючого</a:t>
            </a:r>
            <a:r>
              <a:rPr lang="ru-RU" dirty="0" smtClean="0"/>
              <a:t> вентиля для </a:t>
            </a:r>
            <a:r>
              <a:rPr lang="ru-RU" dirty="0" err="1" smtClean="0"/>
              <a:t>слабкого</a:t>
            </a:r>
            <a:r>
              <a:rPr lang="ru-RU" dirty="0" smtClean="0"/>
              <a:t> </a:t>
            </a:r>
            <a:r>
              <a:rPr lang="ru-RU" dirty="0" err="1" smtClean="0"/>
              <a:t>розчину</a:t>
            </a:r>
            <a:r>
              <a:rPr lang="ru-RU" dirty="0" smtClean="0"/>
              <a:t> і </a:t>
            </a:r>
            <a:r>
              <a:rPr lang="ru-RU" dirty="0" err="1" smtClean="0"/>
              <a:t>з‘єднувальних</a:t>
            </a:r>
            <a:r>
              <a:rPr lang="ru-RU" dirty="0" smtClean="0"/>
              <a:t> </a:t>
            </a:r>
            <a:r>
              <a:rPr lang="ru-RU" dirty="0" err="1" smtClean="0"/>
              <a:t>трубопроводів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653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83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uk-UA" sz="2800" dirty="0" smtClean="0"/>
              <a:t>Принцип роботи абсорбційної холодильної установки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21080"/>
            <a:ext cx="10515600" cy="515588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 </a:t>
            </a:r>
            <a:r>
              <a:rPr lang="ru-RU" dirty="0" err="1" smtClean="0"/>
              <a:t>абсорбційній</a:t>
            </a:r>
            <a:r>
              <a:rPr lang="ru-RU" dirty="0" smtClean="0"/>
              <a:t> </a:t>
            </a:r>
            <a:r>
              <a:rPr lang="ru-RU" dirty="0" err="1" smtClean="0"/>
              <a:t>машині</a:t>
            </a:r>
            <a:r>
              <a:rPr lang="ru-RU" dirty="0" smtClean="0"/>
              <a:t> </a:t>
            </a:r>
            <a:r>
              <a:rPr lang="ru-RU" dirty="0" err="1" smtClean="0"/>
              <a:t>застосовують</a:t>
            </a:r>
            <a:r>
              <a:rPr lang="ru-RU" dirty="0" smtClean="0"/>
              <a:t>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робочих</a:t>
            </a:r>
            <a:r>
              <a:rPr lang="ru-RU" dirty="0" smtClean="0"/>
              <a:t> </a:t>
            </a:r>
            <a:r>
              <a:rPr lang="ru-RU" dirty="0" err="1" smtClean="0"/>
              <a:t>рідини</a:t>
            </a:r>
            <a:r>
              <a:rPr lang="ru-RU" dirty="0" smtClean="0"/>
              <a:t>: </a:t>
            </a:r>
            <a:r>
              <a:rPr lang="ru-RU" dirty="0" err="1" smtClean="0"/>
              <a:t>холодоагент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легко </a:t>
            </a:r>
            <a:r>
              <a:rPr lang="ru-RU" dirty="0" err="1" smtClean="0"/>
              <a:t>кипить</a:t>
            </a:r>
            <a:r>
              <a:rPr lang="ru-RU" dirty="0" smtClean="0"/>
              <a:t> (</a:t>
            </a:r>
            <a:r>
              <a:rPr lang="ru-RU" dirty="0" err="1" smtClean="0"/>
              <a:t>аміак</a:t>
            </a:r>
            <a:r>
              <a:rPr lang="ru-RU" dirty="0" smtClean="0"/>
              <a:t>) і </a:t>
            </a:r>
            <a:r>
              <a:rPr lang="ru-RU" dirty="0" err="1" smtClean="0"/>
              <a:t>поглинач</a:t>
            </a:r>
            <a:r>
              <a:rPr lang="ru-RU" dirty="0" smtClean="0"/>
              <a:t> (абсорбент) вода, яка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високу</a:t>
            </a:r>
            <a:r>
              <a:rPr lang="ru-RU" dirty="0" smtClean="0"/>
              <a:t> температуру </a:t>
            </a:r>
            <a:r>
              <a:rPr lang="ru-RU" dirty="0" err="1" smtClean="0"/>
              <a:t>кипіння</a:t>
            </a:r>
            <a:r>
              <a:rPr lang="ru-RU" dirty="0" smtClean="0"/>
              <a:t> при атмосферному </a:t>
            </a:r>
            <a:r>
              <a:rPr lang="ru-RU" dirty="0" err="1" smtClean="0"/>
              <a:t>тиску</a:t>
            </a:r>
            <a:r>
              <a:rPr lang="ru-RU" dirty="0" smtClean="0"/>
              <a:t>. Пари </a:t>
            </a:r>
            <a:r>
              <a:rPr lang="ru-RU" dirty="0" err="1" smtClean="0"/>
              <a:t>аміаку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утворюються</a:t>
            </a:r>
            <a:r>
              <a:rPr lang="ru-RU" dirty="0" smtClean="0"/>
              <a:t> у </a:t>
            </a:r>
            <a:r>
              <a:rPr lang="ru-RU" dirty="0" err="1" smtClean="0"/>
              <a:t>випарнику</a:t>
            </a:r>
            <a:r>
              <a:rPr lang="ru-RU" dirty="0" smtClean="0"/>
              <a:t>, легко </a:t>
            </a:r>
            <a:r>
              <a:rPr lang="ru-RU" dirty="0" err="1" smtClean="0"/>
              <a:t>поглинаються</a:t>
            </a:r>
            <a:r>
              <a:rPr lang="ru-RU" dirty="0" smtClean="0"/>
              <a:t> водою і  </a:t>
            </a:r>
            <a:r>
              <a:rPr lang="ru-RU" dirty="0" err="1" smtClean="0"/>
              <a:t>утворюють</a:t>
            </a:r>
            <a:r>
              <a:rPr lang="ru-RU" dirty="0" smtClean="0"/>
              <a:t> водно-</a:t>
            </a:r>
            <a:r>
              <a:rPr lang="ru-RU" dirty="0" err="1" smtClean="0"/>
              <a:t>аміачний</a:t>
            </a:r>
            <a:r>
              <a:rPr lang="ru-RU" dirty="0" smtClean="0"/>
              <a:t> </a:t>
            </a:r>
            <a:r>
              <a:rPr lang="ru-RU" dirty="0" err="1" smtClean="0"/>
              <a:t>розчин</a:t>
            </a:r>
            <a:r>
              <a:rPr lang="ru-RU" dirty="0" smtClean="0"/>
              <a:t>. Проходить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абсорбції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супроводжується</a:t>
            </a:r>
            <a:r>
              <a:rPr lang="ru-RU" dirty="0" smtClean="0"/>
              <a:t> </a:t>
            </a:r>
            <a:r>
              <a:rPr lang="ru-RU" dirty="0" err="1" smtClean="0"/>
              <a:t>виділенням</a:t>
            </a:r>
            <a:r>
              <a:rPr lang="ru-RU" dirty="0" smtClean="0"/>
              <a:t> тепла, яке </a:t>
            </a:r>
            <a:r>
              <a:rPr lang="ru-RU" dirty="0" err="1" smtClean="0"/>
              <a:t>із</a:t>
            </a:r>
            <a:r>
              <a:rPr lang="ru-RU" dirty="0" smtClean="0"/>
              <a:t> абсорбера </a:t>
            </a:r>
            <a:r>
              <a:rPr lang="ru-RU" dirty="0" err="1" smtClean="0"/>
              <a:t>відводиться</a:t>
            </a:r>
            <a:r>
              <a:rPr lang="ru-RU" dirty="0" smtClean="0"/>
              <a:t> водою,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охолоджує</a:t>
            </a:r>
            <a:r>
              <a:rPr lang="ru-RU" dirty="0" smtClean="0"/>
              <a:t>. </a:t>
            </a:r>
            <a:r>
              <a:rPr lang="ru-RU" dirty="0" err="1" smtClean="0"/>
              <a:t>Збагачений</a:t>
            </a:r>
            <a:r>
              <a:rPr lang="ru-RU" dirty="0" smtClean="0"/>
              <a:t> водно-</a:t>
            </a:r>
            <a:r>
              <a:rPr lang="ru-RU" dirty="0" err="1" smtClean="0"/>
              <a:t>аміачний</a:t>
            </a:r>
            <a:r>
              <a:rPr lang="ru-RU" dirty="0" smtClean="0"/>
              <a:t> </a:t>
            </a:r>
            <a:r>
              <a:rPr lang="ru-RU" dirty="0" err="1" smtClean="0"/>
              <a:t>розчин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абсорбера </a:t>
            </a:r>
            <a:r>
              <a:rPr lang="ru-RU" dirty="0" err="1" smtClean="0"/>
              <a:t>перекачується</a:t>
            </a:r>
            <a:r>
              <a:rPr lang="ru-RU" dirty="0" smtClean="0"/>
              <a:t> насосом в генератор,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тиск</a:t>
            </a:r>
            <a:r>
              <a:rPr lang="ru-RU" dirty="0" smtClean="0"/>
              <a:t> </a:t>
            </a:r>
            <a:r>
              <a:rPr lang="ru-RU" dirty="0" err="1" smtClean="0"/>
              <a:t>рівний</a:t>
            </a:r>
            <a:r>
              <a:rPr lang="ru-RU" dirty="0" smtClean="0"/>
              <a:t> </a:t>
            </a:r>
            <a:r>
              <a:rPr lang="ru-RU" dirty="0" err="1" smtClean="0"/>
              <a:t>тиску</a:t>
            </a:r>
            <a:r>
              <a:rPr lang="ru-RU" dirty="0" smtClean="0"/>
              <a:t> </a:t>
            </a:r>
            <a:r>
              <a:rPr lang="ru-RU" dirty="0" err="1" smtClean="0"/>
              <a:t>конденсації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генераторі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підведенню</a:t>
            </a:r>
            <a:r>
              <a:rPr lang="ru-RU" dirty="0" smtClean="0"/>
              <a:t> тепла </a:t>
            </a:r>
            <a:r>
              <a:rPr lang="ru-RU" dirty="0" err="1" smtClean="0"/>
              <a:t>концентрований</a:t>
            </a:r>
            <a:r>
              <a:rPr lang="ru-RU" dirty="0" smtClean="0"/>
              <a:t> </a:t>
            </a:r>
            <a:r>
              <a:rPr lang="ru-RU" dirty="0" err="1" smtClean="0"/>
              <a:t>розчин</a:t>
            </a:r>
            <a:r>
              <a:rPr lang="ru-RU" dirty="0" smtClean="0"/>
              <a:t> </a:t>
            </a:r>
            <a:r>
              <a:rPr lang="ru-RU" dirty="0" err="1" smtClean="0"/>
              <a:t>кипить</a:t>
            </a:r>
            <a:r>
              <a:rPr lang="ru-RU" dirty="0" smtClean="0"/>
              <a:t>, </a:t>
            </a:r>
            <a:r>
              <a:rPr lang="ru-RU" dirty="0" err="1" smtClean="0"/>
              <a:t>виділяючи</a:t>
            </a:r>
            <a:r>
              <a:rPr lang="ru-RU" dirty="0" smtClean="0"/>
              <a:t> пари </a:t>
            </a:r>
            <a:r>
              <a:rPr lang="ru-RU" dirty="0" err="1" smtClean="0"/>
              <a:t>аміаку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пари,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звільнені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пари води, </a:t>
            </a:r>
            <a:r>
              <a:rPr lang="ru-RU" dirty="0" err="1" smtClean="0"/>
              <a:t>надходять</a:t>
            </a:r>
            <a:r>
              <a:rPr lang="ru-RU" dirty="0" smtClean="0"/>
              <a:t> в конденсатор, де </a:t>
            </a:r>
            <a:r>
              <a:rPr lang="ru-RU" dirty="0" err="1" smtClean="0"/>
              <a:t>зріджуються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відведення</a:t>
            </a:r>
            <a:r>
              <a:rPr lang="ru-RU" dirty="0" smtClean="0"/>
              <a:t> тепла холодною водою. </a:t>
            </a:r>
            <a:r>
              <a:rPr lang="ru-RU" dirty="0" err="1" smtClean="0"/>
              <a:t>Рідкий</a:t>
            </a:r>
            <a:r>
              <a:rPr lang="ru-RU" dirty="0" smtClean="0"/>
              <a:t> </a:t>
            </a:r>
            <a:r>
              <a:rPr lang="ru-RU" dirty="0" err="1" smtClean="0"/>
              <a:t>аміак</a:t>
            </a:r>
            <a:r>
              <a:rPr lang="ru-RU" dirty="0" smtClean="0"/>
              <a:t> через </a:t>
            </a:r>
            <a:r>
              <a:rPr lang="ru-RU" dirty="0" err="1" smtClean="0"/>
              <a:t>регулюючий</a:t>
            </a:r>
            <a:r>
              <a:rPr lang="ru-RU" dirty="0" smtClean="0"/>
              <a:t> вентиль </a:t>
            </a:r>
            <a:r>
              <a:rPr lang="ru-RU" dirty="0" err="1" smtClean="0"/>
              <a:t>надходить</a:t>
            </a:r>
            <a:r>
              <a:rPr lang="ru-RU" dirty="0" smtClean="0"/>
              <a:t> у </a:t>
            </a:r>
            <a:r>
              <a:rPr lang="ru-RU" dirty="0" err="1" smtClean="0"/>
              <a:t>випарник</a:t>
            </a:r>
            <a:r>
              <a:rPr lang="ru-RU" dirty="0" smtClean="0"/>
              <a:t>. </a:t>
            </a:r>
            <a:r>
              <a:rPr lang="ru-RU" dirty="0" err="1" smtClean="0"/>
              <a:t>Збіднений</a:t>
            </a:r>
            <a:r>
              <a:rPr lang="ru-RU" dirty="0" smtClean="0"/>
              <a:t> </a:t>
            </a:r>
            <a:r>
              <a:rPr lang="ru-RU" dirty="0" err="1" smtClean="0"/>
              <a:t>розчин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генератора через </a:t>
            </a:r>
            <a:r>
              <a:rPr lang="ru-RU" dirty="0" err="1" smtClean="0"/>
              <a:t>другий</a:t>
            </a:r>
            <a:r>
              <a:rPr lang="ru-RU" dirty="0" smtClean="0"/>
              <a:t> </a:t>
            </a:r>
            <a:r>
              <a:rPr lang="ru-RU" dirty="0" err="1" smtClean="0"/>
              <a:t>регулюючий</a:t>
            </a:r>
            <a:r>
              <a:rPr lang="ru-RU" dirty="0" smtClean="0"/>
              <a:t> вентиль (8) </a:t>
            </a:r>
            <a:r>
              <a:rPr lang="ru-RU" dirty="0" err="1" smtClean="0"/>
              <a:t>вертається</a:t>
            </a:r>
            <a:r>
              <a:rPr lang="ru-RU" dirty="0" smtClean="0"/>
              <a:t> у абсорбер, де </a:t>
            </a:r>
            <a:r>
              <a:rPr lang="ru-RU" dirty="0" err="1" smtClean="0"/>
              <a:t>знову</a:t>
            </a:r>
            <a:r>
              <a:rPr lang="ru-RU" dirty="0" smtClean="0"/>
              <a:t> </a:t>
            </a:r>
            <a:r>
              <a:rPr lang="ru-RU" dirty="0" err="1" smtClean="0"/>
              <a:t>насичується</a:t>
            </a:r>
            <a:r>
              <a:rPr lang="ru-RU" dirty="0" smtClean="0"/>
              <a:t> парами </a:t>
            </a:r>
            <a:r>
              <a:rPr lang="ru-RU" dirty="0" err="1" smtClean="0"/>
              <a:t>аміаку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надходять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випарника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26698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027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uk-UA" dirty="0" smtClean="0"/>
              <a:t>Абсорбційна холодильна установка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60320" y="1168961"/>
            <a:ext cx="6339840" cy="433196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54480" y="5500921"/>
            <a:ext cx="92811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Схема </a:t>
            </a:r>
            <a:r>
              <a:rPr lang="ru-RU" sz="2000" dirty="0" err="1" smtClean="0"/>
              <a:t>абсорбційної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холодильної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машини</a:t>
            </a:r>
            <a:r>
              <a:rPr lang="ru-RU" sz="2000" dirty="0" smtClean="0"/>
              <a:t> :</a:t>
            </a:r>
          </a:p>
          <a:p>
            <a:r>
              <a:rPr lang="ru-RU" sz="2000" dirty="0" smtClean="0"/>
              <a:t>В – </a:t>
            </a:r>
            <a:r>
              <a:rPr lang="ru-RU" sz="2000" dirty="0" err="1" smtClean="0"/>
              <a:t>випарник</a:t>
            </a:r>
            <a:r>
              <a:rPr lang="ru-RU" sz="2000" dirty="0" smtClean="0"/>
              <a:t>; Аб – абсорбер; Н – насос; КП – генератор (</a:t>
            </a:r>
            <a:r>
              <a:rPr lang="ru-RU" sz="2000" dirty="0" err="1" smtClean="0"/>
              <a:t>кип'ятильник</a:t>
            </a:r>
            <a:r>
              <a:rPr lang="ru-RU" sz="2000" dirty="0" smtClean="0"/>
              <a:t>); КД – конденсатор; РВ1 і РВ2 – </a:t>
            </a:r>
            <a:r>
              <a:rPr lang="ru-RU" sz="2000" dirty="0" err="1" smtClean="0"/>
              <a:t>регулювальні</a:t>
            </a:r>
            <a:r>
              <a:rPr lang="ru-RU" sz="2000" dirty="0" smtClean="0"/>
              <a:t> (</a:t>
            </a:r>
            <a:r>
              <a:rPr lang="ru-RU" sz="2000" dirty="0" err="1" smtClean="0"/>
              <a:t>дросельні</a:t>
            </a:r>
            <a:r>
              <a:rPr lang="ru-RU" sz="2000" dirty="0" smtClean="0"/>
              <a:t>) </a:t>
            </a:r>
            <a:r>
              <a:rPr lang="ru-RU" sz="2000" dirty="0" err="1" smtClean="0"/>
              <a:t>вентилі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94511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ru-RU" dirty="0" smtClean="0"/>
              <a:t>4.	Холодильники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dirty="0" smtClean="0"/>
              <a:t>  Холодильники </a:t>
            </a:r>
            <a:r>
              <a:rPr lang="ru-RU" dirty="0" err="1" smtClean="0"/>
              <a:t>поділяються</a:t>
            </a:r>
            <a:r>
              <a:rPr lang="ru-RU" dirty="0" smtClean="0"/>
              <a:t> на : </a:t>
            </a:r>
            <a:r>
              <a:rPr lang="ru-RU" dirty="0" err="1" smtClean="0"/>
              <a:t>виробничі</a:t>
            </a:r>
            <a:r>
              <a:rPr lang="ru-RU" dirty="0" smtClean="0"/>
              <a:t>, </a:t>
            </a:r>
            <a:r>
              <a:rPr lang="ru-RU" dirty="0" err="1" smtClean="0"/>
              <a:t>заготівельні</a:t>
            </a:r>
            <a:r>
              <a:rPr lang="ru-RU" dirty="0" smtClean="0"/>
              <a:t>, </a:t>
            </a:r>
            <a:r>
              <a:rPr lang="ru-RU" dirty="0" err="1" smtClean="0"/>
              <a:t>розподільні</a:t>
            </a:r>
            <a:r>
              <a:rPr lang="ru-RU" dirty="0" smtClean="0"/>
              <a:t>, </a:t>
            </a:r>
            <a:r>
              <a:rPr lang="ru-RU" dirty="0" err="1" smtClean="0"/>
              <a:t>портові</a:t>
            </a:r>
            <a:r>
              <a:rPr lang="ru-RU" dirty="0" smtClean="0"/>
              <a:t>,  </a:t>
            </a:r>
            <a:r>
              <a:rPr lang="ru-RU" dirty="0" err="1" smtClean="0"/>
              <a:t>торгові</a:t>
            </a:r>
            <a:r>
              <a:rPr lang="ru-RU" dirty="0" smtClean="0"/>
              <a:t>, </a:t>
            </a:r>
            <a:r>
              <a:rPr lang="ru-RU" dirty="0" err="1" smtClean="0"/>
              <a:t>транспортні</a:t>
            </a:r>
            <a:r>
              <a:rPr lang="ru-RU" dirty="0" smtClean="0"/>
              <a:t> та </a:t>
            </a:r>
            <a:r>
              <a:rPr lang="ru-RU" dirty="0" err="1" smtClean="0"/>
              <a:t>спеціальні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Виробничі</a:t>
            </a:r>
            <a:r>
              <a:rPr lang="ru-RU" dirty="0" smtClean="0"/>
              <a:t> холодильники </a:t>
            </a:r>
            <a:r>
              <a:rPr lang="ru-RU" dirty="0" err="1" smtClean="0"/>
              <a:t>призначені</a:t>
            </a:r>
            <a:r>
              <a:rPr lang="ru-RU" dirty="0" smtClean="0"/>
              <a:t> для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технологічного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харчових</a:t>
            </a:r>
            <a:r>
              <a:rPr lang="ru-RU" dirty="0" smtClean="0"/>
              <a:t> </a:t>
            </a:r>
            <a:r>
              <a:rPr lang="ru-RU" dirty="0" err="1" smtClean="0"/>
              <a:t>виробництв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для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сировини</a:t>
            </a:r>
            <a:r>
              <a:rPr lang="ru-RU" dirty="0" smtClean="0"/>
              <a:t>, </a:t>
            </a:r>
            <a:r>
              <a:rPr lang="ru-RU" dirty="0" err="1" smtClean="0"/>
              <a:t>напівфабрикатів</a:t>
            </a:r>
            <a:r>
              <a:rPr lang="ru-RU" dirty="0" smtClean="0"/>
              <a:t> та </a:t>
            </a:r>
            <a:r>
              <a:rPr lang="ru-RU" dirty="0" err="1" smtClean="0"/>
              <a:t>готової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Холодильники </a:t>
            </a:r>
            <a:r>
              <a:rPr lang="ru-RU" dirty="0" err="1" smtClean="0"/>
              <a:t>можуть</a:t>
            </a:r>
            <a:r>
              <a:rPr lang="ru-RU" dirty="0" smtClean="0"/>
              <a:t> бути одно-, </a:t>
            </a:r>
            <a:r>
              <a:rPr lang="ru-RU" dirty="0" err="1" smtClean="0"/>
              <a:t>дво</a:t>
            </a:r>
            <a:r>
              <a:rPr lang="ru-RU" dirty="0" smtClean="0"/>
              <a:t>- і </a:t>
            </a:r>
            <a:r>
              <a:rPr lang="ru-RU" dirty="0" err="1" smtClean="0"/>
              <a:t>багатоповерховими</a:t>
            </a:r>
            <a:r>
              <a:rPr lang="ru-RU" dirty="0" smtClean="0"/>
              <a:t>. В </a:t>
            </a:r>
            <a:r>
              <a:rPr lang="ru-RU" dirty="0" err="1" smtClean="0"/>
              <a:t>одноповерхових</a:t>
            </a:r>
            <a:r>
              <a:rPr lang="ru-RU" dirty="0" smtClean="0"/>
              <a:t> </a:t>
            </a:r>
            <a:r>
              <a:rPr lang="ru-RU" dirty="0" err="1" smtClean="0"/>
              <a:t>легше</a:t>
            </a:r>
            <a:r>
              <a:rPr lang="ru-RU" dirty="0" smtClean="0"/>
              <a:t> </a:t>
            </a:r>
            <a:r>
              <a:rPr lang="ru-RU" dirty="0" err="1" smtClean="0"/>
              <a:t>механізувати</a:t>
            </a:r>
            <a:r>
              <a:rPr lang="ru-RU" dirty="0" smtClean="0"/>
              <a:t> </a:t>
            </a:r>
            <a:r>
              <a:rPr lang="ru-RU" dirty="0" err="1" smtClean="0"/>
              <a:t>транспортування</a:t>
            </a:r>
            <a:r>
              <a:rPr lang="ru-RU" dirty="0" smtClean="0"/>
              <a:t> </a:t>
            </a:r>
            <a:r>
              <a:rPr lang="ru-RU" dirty="0" err="1" smtClean="0"/>
              <a:t>вантажів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Приміщення</a:t>
            </a:r>
            <a:r>
              <a:rPr lang="ru-RU" dirty="0" smtClean="0"/>
              <a:t> з холодильниками </a:t>
            </a:r>
            <a:r>
              <a:rPr lang="ru-RU" dirty="0" err="1" smtClean="0"/>
              <a:t>повинні</a:t>
            </a:r>
            <a:r>
              <a:rPr lang="ru-RU" dirty="0" smtClean="0"/>
              <a:t> бути </a:t>
            </a:r>
            <a:r>
              <a:rPr lang="ru-RU" dirty="0" err="1" smtClean="0"/>
              <a:t>відокремленими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обпалювальних</a:t>
            </a:r>
            <a:r>
              <a:rPr lang="ru-RU" dirty="0" smtClean="0"/>
              <a:t> </a:t>
            </a:r>
            <a:r>
              <a:rPr lang="ru-RU" dirty="0" err="1" smtClean="0"/>
              <a:t>приміщень</a:t>
            </a:r>
            <a:r>
              <a:rPr lang="ru-RU" dirty="0" smtClean="0"/>
              <a:t> і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мінімальні</a:t>
            </a:r>
            <a:r>
              <a:rPr lang="ru-RU" dirty="0" smtClean="0"/>
              <a:t> </a:t>
            </a:r>
            <a:r>
              <a:rPr lang="ru-RU" dirty="0" err="1" smtClean="0"/>
              <a:t>зовнішні</a:t>
            </a:r>
            <a:r>
              <a:rPr lang="ru-RU" dirty="0" smtClean="0"/>
              <a:t> </a:t>
            </a:r>
            <a:r>
              <a:rPr lang="ru-RU" dirty="0" err="1" smtClean="0"/>
              <a:t>периметри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8757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uk-UA" dirty="0" smtClean="0"/>
              <a:t>                    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	</a:t>
            </a:r>
            <a:r>
              <a:rPr lang="ru-RU" dirty="0" err="1" smtClean="0"/>
              <a:t>Способи</a:t>
            </a:r>
            <a:r>
              <a:rPr lang="ru-RU" dirty="0" smtClean="0"/>
              <a:t> </a:t>
            </a:r>
            <a:r>
              <a:rPr lang="ru-RU" dirty="0" err="1" smtClean="0"/>
              <a:t>отримання</a:t>
            </a:r>
            <a:r>
              <a:rPr lang="ru-RU" dirty="0" smtClean="0"/>
              <a:t> холоду.</a:t>
            </a:r>
          </a:p>
          <a:p>
            <a:r>
              <a:rPr lang="ru-RU" dirty="0" smtClean="0"/>
              <a:t>2.	</a:t>
            </a:r>
            <a:r>
              <a:rPr lang="ru-RU" dirty="0" err="1" smtClean="0"/>
              <a:t>Компресорна</a:t>
            </a:r>
            <a:r>
              <a:rPr lang="ru-RU" dirty="0" smtClean="0"/>
              <a:t> </a:t>
            </a:r>
            <a:r>
              <a:rPr lang="ru-RU" dirty="0" err="1" smtClean="0"/>
              <a:t>холодильна</a:t>
            </a:r>
            <a:r>
              <a:rPr lang="ru-RU" dirty="0" smtClean="0"/>
              <a:t> установка.</a:t>
            </a:r>
          </a:p>
          <a:p>
            <a:r>
              <a:rPr lang="ru-RU" dirty="0" smtClean="0"/>
              <a:t>3.	</a:t>
            </a:r>
            <a:r>
              <a:rPr lang="ru-RU" dirty="0" err="1" smtClean="0"/>
              <a:t>Абсорбційна</a:t>
            </a:r>
            <a:r>
              <a:rPr lang="ru-RU" dirty="0" smtClean="0"/>
              <a:t> </a:t>
            </a:r>
            <a:r>
              <a:rPr lang="ru-RU" dirty="0" err="1" smtClean="0"/>
              <a:t>холодильна</a:t>
            </a:r>
            <a:r>
              <a:rPr lang="ru-RU" dirty="0" smtClean="0"/>
              <a:t> установка.</a:t>
            </a:r>
          </a:p>
          <a:p>
            <a:r>
              <a:rPr lang="ru-RU" dirty="0" smtClean="0"/>
              <a:t>4.	Холодильники.</a:t>
            </a:r>
          </a:p>
          <a:p>
            <a:r>
              <a:rPr lang="uk-UA" dirty="0" smtClean="0"/>
              <a:t>5.     Льодогенератори.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22804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377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Ширина </a:t>
            </a:r>
            <a:r>
              <a:rPr lang="ru-RU" dirty="0" err="1" smtClean="0"/>
              <a:t>дво</a:t>
            </a:r>
            <a:r>
              <a:rPr lang="ru-RU" dirty="0" smtClean="0"/>
              <a:t>- і </a:t>
            </a:r>
            <a:r>
              <a:rPr lang="ru-RU" dirty="0" err="1" smtClean="0"/>
              <a:t>багатоповерхових</a:t>
            </a:r>
            <a:r>
              <a:rPr lang="ru-RU" dirty="0" smtClean="0"/>
              <a:t> </a:t>
            </a:r>
            <a:r>
              <a:rPr lang="ru-RU" dirty="0" err="1" smtClean="0"/>
              <a:t>холодильників</a:t>
            </a:r>
            <a:r>
              <a:rPr lang="ru-RU" dirty="0" smtClean="0"/>
              <a:t> повинна бути не </a:t>
            </a:r>
            <a:r>
              <a:rPr lang="ru-RU" dirty="0" err="1" smtClean="0"/>
              <a:t>більше</a:t>
            </a:r>
            <a:r>
              <a:rPr lang="ru-RU" dirty="0" smtClean="0"/>
              <a:t> 40м. Ширина </a:t>
            </a:r>
            <a:r>
              <a:rPr lang="ru-RU" dirty="0" err="1" smtClean="0"/>
              <a:t>одноповерхових</a:t>
            </a:r>
            <a:r>
              <a:rPr lang="ru-RU" dirty="0" smtClean="0"/>
              <a:t> при центральному </a:t>
            </a:r>
            <a:r>
              <a:rPr lang="ru-RU" dirty="0" err="1" smtClean="0"/>
              <a:t>розміщенні</a:t>
            </a:r>
            <a:r>
              <a:rPr lang="ru-RU" dirty="0" smtClean="0"/>
              <a:t> коридору </a:t>
            </a:r>
            <a:r>
              <a:rPr lang="ru-RU" dirty="0" err="1" smtClean="0"/>
              <a:t>складає</a:t>
            </a:r>
            <a:r>
              <a:rPr lang="ru-RU" dirty="0" smtClean="0"/>
              <a:t> 12, 24, 36, 48, 60, 72м. </a:t>
            </a:r>
            <a:r>
              <a:rPr lang="ru-RU" dirty="0" err="1" smtClean="0"/>
              <a:t>Висота</a:t>
            </a:r>
            <a:r>
              <a:rPr lang="ru-RU" dirty="0" smtClean="0"/>
              <a:t> холодильника повинна бути не </a:t>
            </a:r>
            <a:r>
              <a:rPr lang="ru-RU" dirty="0" err="1" smtClean="0"/>
              <a:t>меншою</a:t>
            </a:r>
            <a:r>
              <a:rPr lang="ru-RU" dirty="0" smtClean="0"/>
              <a:t> 6м, при </a:t>
            </a:r>
            <a:r>
              <a:rPr lang="ru-RU" dirty="0" err="1" smtClean="0"/>
              <a:t>малій</a:t>
            </a:r>
            <a:r>
              <a:rPr lang="ru-RU" dirty="0" smtClean="0"/>
              <a:t> </a:t>
            </a:r>
            <a:r>
              <a:rPr lang="ru-RU" dirty="0" err="1" smtClean="0"/>
              <a:t>вмістимості</a:t>
            </a:r>
            <a:r>
              <a:rPr lang="ru-RU" dirty="0" smtClean="0"/>
              <a:t> – не </a:t>
            </a:r>
            <a:r>
              <a:rPr lang="ru-RU" dirty="0" err="1" smtClean="0"/>
              <a:t>менше</a:t>
            </a:r>
            <a:r>
              <a:rPr lang="ru-RU" dirty="0" smtClean="0"/>
              <a:t> 3,6м.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зменшення</a:t>
            </a:r>
            <a:r>
              <a:rPr lang="ru-RU" dirty="0" smtClean="0"/>
              <a:t> притоку тепла, </a:t>
            </a:r>
            <a:r>
              <a:rPr lang="ru-RU" dirty="0" err="1" smtClean="0"/>
              <a:t>камери</a:t>
            </a:r>
            <a:r>
              <a:rPr lang="ru-RU" dirty="0" smtClean="0"/>
              <a:t> з </a:t>
            </a:r>
            <a:r>
              <a:rPr lang="ru-RU" dirty="0" err="1" smtClean="0"/>
              <a:t>однаковою</a:t>
            </a:r>
            <a:r>
              <a:rPr lang="ru-RU" dirty="0" smtClean="0"/>
              <a:t> температурою, </a:t>
            </a:r>
            <a:r>
              <a:rPr lang="ru-RU" dirty="0" err="1" smtClean="0"/>
              <a:t>розміщують</a:t>
            </a:r>
            <a:r>
              <a:rPr lang="ru-RU" dirty="0" smtClean="0"/>
              <a:t> в </a:t>
            </a:r>
            <a:r>
              <a:rPr lang="ru-RU" dirty="0" err="1" smtClean="0"/>
              <a:t>одній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 </a:t>
            </a:r>
            <a:r>
              <a:rPr lang="ru-RU" dirty="0" err="1" smtClean="0"/>
              <a:t>приміщення</a:t>
            </a:r>
            <a:r>
              <a:rPr lang="ru-RU" dirty="0" smtClean="0"/>
              <a:t> холодильника.</a:t>
            </a:r>
          </a:p>
          <a:p>
            <a:r>
              <a:rPr lang="ru-RU" dirty="0" err="1" smtClean="0"/>
              <a:t>Підвальні</a:t>
            </a:r>
            <a:r>
              <a:rPr lang="ru-RU" dirty="0" smtClean="0"/>
              <a:t> </a:t>
            </a:r>
            <a:r>
              <a:rPr lang="ru-RU" dirty="0" err="1" smtClean="0"/>
              <a:t>поверхи</a:t>
            </a:r>
            <a:r>
              <a:rPr lang="ru-RU" dirty="0" smtClean="0"/>
              <a:t> холодильника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для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охолоджених</a:t>
            </a:r>
            <a:r>
              <a:rPr lang="ru-RU" dirty="0" smtClean="0"/>
              <a:t>, а не </a:t>
            </a:r>
            <a:r>
              <a:rPr lang="ru-RU" dirty="0" err="1" smtClean="0"/>
              <a:t>заморожених</a:t>
            </a:r>
            <a:r>
              <a:rPr lang="ru-RU" dirty="0" smtClean="0"/>
              <a:t> </a:t>
            </a:r>
            <a:r>
              <a:rPr lang="ru-RU" dirty="0" err="1" smtClean="0"/>
              <a:t>вантажів</a:t>
            </a:r>
            <a:r>
              <a:rPr lang="ru-RU" dirty="0" smtClean="0"/>
              <a:t> з метою </a:t>
            </a:r>
            <a:r>
              <a:rPr lang="ru-RU" dirty="0" err="1" smtClean="0"/>
              <a:t>запобігання</a:t>
            </a:r>
            <a:r>
              <a:rPr lang="ru-RU" dirty="0" smtClean="0"/>
              <a:t> </a:t>
            </a:r>
            <a:r>
              <a:rPr lang="ru-RU" dirty="0" err="1" smtClean="0"/>
              <a:t>промерзання</a:t>
            </a:r>
            <a:r>
              <a:rPr lang="ru-RU" dirty="0" smtClean="0"/>
              <a:t> грунту. </a:t>
            </a:r>
            <a:r>
              <a:rPr lang="ru-RU" dirty="0" err="1" smtClean="0"/>
              <a:t>Місткість</a:t>
            </a:r>
            <a:r>
              <a:rPr lang="ru-RU" dirty="0" smtClean="0"/>
              <a:t> </a:t>
            </a:r>
            <a:r>
              <a:rPr lang="ru-RU" dirty="0" err="1" smtClean="0"/>
              <a:t>камери</a:t>
            </a:r>
            <a:r>
              <a:rPr lang="ru-RU" dirty="0" smtClean="0"/>
              <a:t> великих </a:t>
            </a:r>
            <a:r>
              <a:rPr lang="ru-RU" dirty="0" err="1" smtClean="0"/>
              <a:t>холодильників</a:t>
            </a:r>
            <a:r>
              <a:rPr lang="ru-RU" dirty="0" smtClean="0"/>
              <a:t> </a:t>
            </a:r>
            <a:r>
              <a:rPr lang="ru-RU" dirty="0" err="1" smtClean="0"/>
              <a:t>складає</a:t>
            </a:r>
            <a:r>
              <a:rPr lang="ru-RU" dirty="0" smtClean="0"/>
              <a:t> 500-600т для </a:t>
            </a:r>
            <a:r>
              <a:rPr lang="ru-RU" dirty="0" err="1" smtClean="0"/>
              <a:t>заморожених</a:t>
            </a:r>
            <a:r>
              <a:rPr lang="ru-RU" dirty="0" smtClean="0"/>
              <a:t> </a:t>
            </a:r>
            <a:r>
              <a:rPr lang="ru-RU" dirty="0" err="1" smtClean="0"/>
              <a:t>вантажів</a:t>
            </a:r>
            <a:r>
              <a:rPr lang="ru-RU" dirty="0" smtClean="0"/>
              <a:t> і 100-400т для </a:t>
            </a:r>
            <a:r>
              <a:rPr lang="ru-RU" dirty="0" err="1" smtClean="0"/>
              <a:t>охолоджених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Камери</a:t>
            </a:r>
            <a:r>
              <a:rPr lang="ru-RU" dirty="0" smtClean="0"/>
              <a:t>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заморожених</a:t>
            </a:r>
            <a:r>
              <a:rPr lang="ru-RU" dirty="0" smtClean="0"/>
              <a:t> </a:t>
            </a:r>
            <a:r>
              <a:rPr lang="ru-RU" dirty="0" err="1" smtClean="0"/>
              <a:t>вантажів</a:t>
            </a:r>
            <a:r>
              <a:rPr lang="ru-RU" dirty="0" smtClean="0"/>
              <a:t> на </a:t>
            </a:r>
            <a:r>
              <a:rPr lang="ru-RU" dirty="0" err="1" smtClean="0"/>
              <a:t>верхньому</a:t>
            </a:r>
            <a:r>
              <a:rPr lang="ru-RU" dirty="0" smtClean="0"/>
              <a:t> </a:t>
            </a:r>
            <a:r>
              <a:rPr lang="ru-RU" dirty="0" err="1" smtClean="0"/>
              <a:t>поверсі</a:t>
            </a:r>
            <a:r>
              <a:rPr lang="ru-RU" dirty="0" smtClean="0"/>
              <a:t> </a:t>
            </a:r>
            <a:r>
              <a:rPr lang="ru-RU" dirty="0" err="1" smtClean="0"/>
              <a:t>багатоповерхового</a:t>
            </a:r>
            <a:r>
              <a:rPr lang="ru-RU" dirty="0" smtClean="0"/>
              <a:t> холодильника </a:t>
            </a:r>
            <a:r>
              <a:rPr lang="ru-RU" dirty="0" err="1" smtClean="0"/>
              <a:t>обладнуються</a:t>
            </a:r>
            <a:r>
              <a:rPr lang="ru-RU" dirty="0" smtClean="0"/>
              <a:t> </a:t>
            </a:r>
            <a:r>
              <a:rPr lang="ru-RU" dirty="0" err="1" smtClean="0"/>
              <a:t>панельними</a:t>
            </a:r>
            <a:r>
              <a:rPr lang="ru-RU" dirty="0" smtClean="0"/>
              <a:t> батареями на </a:t>
            </a:r>
            <a:r>
              <a:rPr lang="ru-RU" dirty="0" err="1" smtClean="0"/>
              <a:t>стелі</a:t>
            </a:r>
            <a:r>
              <a:rPr lang="ru-RU" dirty="0" smtClean="0"/>
              <a:t>, а в </a:t>
            </a:r>
            <a:r>
              <a:rPr lang="ru-RU" dirty="0" err="1" smtClean="0"/>
              <a:t>наземних</a:t>
            </a:r>
            <a:r>
              <a:rPr lang="ru-RU" dirty="0" smtClean="0"/>
              <a:t> </a:t>
            </a:r>
            <a:r>
              <a:rPr lang="ru-RU" dirty="0" err="1" smtClean="0"/>
              <a:t>поверхах</a:t>
            </a:r>
            <a:r>
              <a:rPr lang="ru-RU" dirty="0" smtClean="0"/>
              <a:t>  -  </a:t>
            </a:r>
            <a:r>
              <a:rPr lang="ru-RU" dirty="0" err="1" smtClean="0"/>
              <a:t>ще</a:t>
            </a:r>
            <a:r>
              <a:rPr lang="ru-RU" dirty="0" smtClean="0"/>
              <a:t> і </a:t>
            </a:r>
            <a:r>
              <a:rPr lang="ru-RU" dirty="0" err="1" smtClean="0"/>
              <a:t>пристінними</a:t>
            </a:r>
            <a:r>
              <a:rPr lang="ru-RU" dirty="0" smtClean="0"/>
              <a:t> </a:t>
            </a:r>
            <a:r>
              <a:rPr lang="ru-RU" dirty="0" err="1" smtClean="0"/>
              <a:t>панельними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гладко </a:t>
            </a:r>
            <a:r>
              <a:rPr lang="ru-RU" dirty="0" err="1" smtClean="0"/>
              <a:t>трубними</a:t>
            </a:r>
            <a:r>
              <a:rPr lang="ru-RU" dirty="0" smtClean="0"/>
              <a:t> батареями.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404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9755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82040"/>
            <a:ext cx="10515600" cy="5486399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В одноповерхових холодильниках з метою кращого використання площі рекомендується для морозильних камер застосовувати повітроохолоджувачі, що встановлені в коридорах та антресолях. </a:t>
            </a:r>
          </a:p>
          <a:p>
            <a:r>
              <a:rPr lang="uk-UA" dirty="0" smtClean="0"/>
              <a:t>Камери зберігання заморожених вантажів обладнуються панельними або </a:t>
            </a:r>
            <a:r>
              <a:rPr lang="uk-UA" dirty="0" err="1" smtClean="0"/>
              <a:t>оребреними</a:t>
            </a:r>
            <a:r>
              <a:rPr lang="uk-UA" dirty="0" smtClean="0"/>
              <a:t> </a:t>
            </a:r>
            <a:r>
              <a:rPr lang="uk-UA" dirty="0" err="1" smtClean="0"/>
              <a:t>батареями</a:t>
            </a:r>
            <a:r>
              <a:rPr lang="uk-UA" dirty="0" smtClean="0"/>
              <a:t> на стелі.</a:t>
            </a:r>
          </a:p>
          <a:p>
            <a:r>
              <a:rPr lang="uk-UA" dirty="0" smtClean="0"/>
              <a:t>Для зниження притоку тепла зовнішню камеру холодильників покривають ізоляційними матеріалами, які мають малий коефіцієнт теплопровідності. Вартість ізоляції холодильника складає 20-40% від вартості будівництва, зате вона швидко окупається, так як при добрій ізоляції необхідна менша потужність холодильних установок. Крім того добра ізоляція понижує надходження тепла, осушування продукту, зберігає якість продукції. </a:t>
            </a:r>
          </a:p>
          <a:p>
            <a:r>
              <a:rPr lang="uk-UA" dirty="0" smtClean="0"/>
              <a:t>Теплоізоляційні матеріали повинні мати малий коефіцієнт теплопровідності, малу густину, бути не гігроскопічними і невологоємкими, так як із збільшенням вмісту вологи в матеріалі коефіцієнт теплопровідності зростає. </a:t>
            </a: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412913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55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21080"/>
            <a:ext cx="10515600" cy="563880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Теплоізоляційний</a:t>
            </a:r>
            <a:r>
              <a:rPr lang="ru-RU" dirty="0" smtClean="0"/>
              <a:t> </a:t>
            </a:r>
            <a:r>
              <a:rPr lang="ru-RU" dirty="0" err="1" smtClean="0"/>
              <a:t>матеріал</a:t>
            </a:r>
            <a:r>
              <a:rPr lang="ru-RU" dirty="0" smtClean="0"/>
              <a:t> повинен </a:t>
            </a:r>
            <a:r>
              <a:rPr lang="ru-RU" dirty="0" err="1" smtClean="0"/>
              <a:t>протистояти</a:t>
            </a:r>
            <a:r>
              <a:rPr lang="ru-RU" dirty="0" smtClean="0"/>
              <a:t> </a:t>
            </a:r>
            <a:r>
              <a:rPr lang="ru-RU" dirty="0" err="1" smtClean="0"/>
              <a:t>грибковим</a:t>
            </a:r>
            <a:r>
              <a:rPr lang="ru-RU" dirty="0" smtClean="0"/>
              <a:t> </a:t>
            </a:r>
            <a:r>
              <a:rPr lang="ru-RU" dirty="0" err="1" smtClean="0"/>
              <a:t>захворюванням</a:t>
            </a:r>
            <a:r>
              <a:rPr lang="ru-RU" dirty="0" smtClean="0"/>
              <a:t>, бути </a:t>
            </a:r>
            <a:r>
              <a:rPr lang="ru-RU" dirty="0" err="1" smtClean="0"/>
              <a:t>вогнестійким</a:t>
            </a:r>
            <a:r>
              <a:rPr lang="ru-RU" dirty="0" smtClean="0"/>
              <a:t>, не </a:t>
            </a:r>
            <a:r>
              <a:rPr lang="ru-RU" dirty="0" err="1" smtClean="0"/>
              <a:t>мати</a:t>
            </a:r>
            <a:r>
              <a:rPr lang="ru-RU" dirty="0" smtClean="0"/>
              <a:t> запаху,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передаватися</a:t>
            </a:r>
            <a:r>
              <a:rPr lang="ru-RU" dirty="0" smtClean="0"/>
              <a:t> продукту, </a:t>
            </a:r>
            <a:r>
              <a:rPr lang="ru-RU" dirty="0" err="1" smtClean="0"/>
              <a:t>морозостійким</a:t>
            </a:r>
            <a:r>
              <a:rPr lang="ru-RU" dirty="0" smtClean="0"/>
              <a:t>, </a:t>
            </a:r>
            <a:r>
              <a:rPr lang="ru-RU" dirty="0" err="1" smtClean="0"/>
              <a:t>міцним</a:t>
            </a:r>
            <a:r>
              <a:rPr lang="ru-RU" dirty="0" smtClean="0"/>
              <a:t>, </a:t>
            </a:r>
            <a:r>
              <a:rPr lang="ru-RU" dirty="0" err="1" smtClean="0"/>
              <a:t>недефіцитним</a:t>
            </a:r>
            <a:r>
              <a:rPr lang="ru-RU" dirty="0" smtClean="0"/>
              <a:t>, недорогим.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ізоляції</a:t>
            </a:r>
            <a:r>
              <a:rPr lang="ru-RU" dirty="0" smtClean="0"/>
              <a:t> </a:t>
            </a:r>
            <a:r>
              <a:rPr lang="ru-RU" dirty="0" err="1" smtClean="0"/>
              <a:t>холодильників</a:t>
            </a:r>
            <a:r>
              <a:rPr lang="ru-RU" dirty="0" smtClean="0"/>
              <a:t>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</a:t>
            </a:r>
            <a:r>
              <a:rPr lang="ru-RU" dirty="0" err="1" smtClean="0"/>
              <a:t>пінобетон</a:t>
            </a:r>
            <a:r>
              <a:rPr lang="ru-RU" dirty="0" smtClean="0"/>
              <a:t>, шлаковата, </a:t>
            </a:r>
            <a:r>
              <a:rPr lang="ru-RU" dirty="0" err="1" smtClean="0"/>
              <a:t>мінеральна</a:t>
            </a:r>
            <a:r>
              <a:rPr lang="ru-RU" dirty="0" smtClean="0"/>
              <a:t> пробка, </a:t>
            </a:r>
            <a:r>
              <a:rPr lang="ru-RU" dirty="0" err="1" smtClean="0"/>
              <a:t>шлаковойлок</a:t>
            </a:r>
            <a:r>
              <a:rPr lang="ru-RU" dirty="0" smtClean="0"/>
              <a:t>, </a:t>
            </a:r>
            <a:r>
              <a:rPr lang="ru-RU" dirty="0" err="1" smtClean="0"/>
              <a:t>піноскло</a:t>
            </a:r>
            <a:r>
              <a:rPr lang="ru-RU" dirty="0" smtClean="0"/>
              <a:t>, </a:t>
            </a:r>
            <a:r>
              <a:rPr lang="ru-RU" dirty="0" err="1" smtClean="0"/>
              <a:t>доменні</a:t>
            </a:r>
            <a:r>
              <a:rPr lang="ru-RU" dirty="0" smtClean="0"/>
              <a:t> та </a:t>
            </a:r>
            <a:r>
              <a:rPr lang="ru-RU" dirty="0" err="1" smtClean="0"/>
              <a:t>котельні</a:t>
            </a:r>
            <a:r>
              <a:rPr lang="ru-RU" dirty="0" smtClean="0"/>
              <a:t> шлаки, </a:t>
            </a:r>
            <a:r>
              <a:rPr lang="ru-RU" dirty="0" err="1" smtClean="0"/>
              <a:t>алюмінієва</a:t>
            </a:r>
            <a:r>
              <a:rPr lang="ru-RU" dirty="0" smtClean="0"/>
              <a:t> фольга.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даний</a:t>
            </a:r>
            <a:r>
              <a:rPr lang="ru-RU" dirty="0" smtClean="0"/>
              <a:t> час вони </a:t>
            </a:r>
            <a:r>
              <a:rPr lang="ru-RU" dirty="0" err="1" smtClean="0"/>
              <a:t>витісняються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ефективними</a:t>
            </a:r>
            <a:r>
              <a:rPr lang="ru-RU" dirty="0" smtClean="0"/>
              <a:t> </a:t>
            </a:r>
            <a:r>
              <a:rPr lang="ru-RU" dirty="0" err="1" smtClean="0"/>
              <a:t>матеріалами</a:t>
            </a:r>
            <a:r>
              <a:rPr lang="ru-RU" dirty="0" smtClean="0"/>
              <a:t> – </a:t>
            </a:r>
            <a:r>
              <a:rPr lang="ru-RU" dirty="0" err="1" smtClean="0"/>
              <a:t>пінополістиролом</a:t>
            </a:r>
            <a:r>
              <a:rPr lang="ru-RU" dirty="0" smtClean="0"/>
              <a:t> марки ПСБ-С, </a:t>
            </a:r>
            <a:r>
              <a:rPr lang="ru-RU" dirty="0" err="1" smtClean="0"/>
              <a:t>пінопластом</a:t>
            </a:r>
            <a:r>
              <a:rPr lang="ru-RU" dirty="0" smtClean="0"/>
              <a:t> ФРП-1, ПХВ-1, ПХВ-2, </a:t>
            </a:r>
            <a:r>
              <a:rPr lang="ru-RU" dirty="0" err="1" smtClean="0"/>
              <a:t>пінополіуретаном</a:t>
            </a:r>
            <a:r>
              <a:rPr lang="ru-RU" dirty="0" smtClean="0"/>
              <a:t>. </a:t>
            </a:r>
            <a:r>
              <a:rPr lang="ru-RU" dirty="0" err="1" smtClean="0"/>
              <a:t>Піностірол</a:t>
            </a:r>
            <a:r>
              <a:rPr lang="ru-RU" dirty="0" smtClean="0"/>
              <a:t> і </a:t>
            </a:r>
            <a:r>
              <a:rPr lang="ru-RU" dirty="0" err="1" smtClean="0"/>
              <a:t>пінопласт</a:t>
            </a:r>
            <a:r>
              <a:rPr lang="ru-RU" dirty="0" smtClean="0"/>
              <a:t> </a:t>
            </a:r>
            <a:r>
              <a:rPr lang="ru-RU" dirty="0" err="1" smtClean="0"/>
              <a:t>випускається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плит </a:t>
            </a:r>
            <a:r>
              <a:rPr lang="ru-RU" dirty="0" err="1" smtClean="0"/>
              <a:t>довжиною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0,9м до 2м і шириною </a:t>
            </a:r>
            <a:r>
              <a:rPr lang="ru-RU" dirty="0" err="1" smtClean="0"/>
              <a:t>від</a:t>
            </a:r>
            <a:r>
              <a:rPr lang="ru-RU" dirty="0" smtClean="0"/>
              <a:t> 1м до 5м, </a:t>
            </a:r>
            <a:r>
              <a:rPr lang="ru-RU" dirty="0" err="1" smtClean="0"/>
              <a:t>товщиною</a:t>
            </a:r>
            <a:r>
              <a:rPr lang="ru-RU" dirty="0" smtClean="0"/>
              <a:t> 2,5см; 3; 5; 10см.</a:t>
            </a:r>
          </a:p>
          <a:p>
            <a:r>
              <a:rPr lang="ru-RU" dirty="0" err="1" smtClean="0"/>
              <a:t>Заливний</a:t>
            </a:r>
            <a:r>
              <a:rPr lang="ru-RU" dirty="0" smtClean="0"/>
              <a:t> </a:t>
            </a:r>
            <a:r>
              <a:rPr lang="ru-RU" dirty="0" err="1" smtClean="0"/>
              <a:t>пінопласт</a:t>
            </a:r>
            <a:r>
              <a:rPr lang="ru-RU" dirty="0" smtClean="0"/>
              <a:t> ФРП-1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плит,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утворюються</a:t>
            </a:r>
            <a:r>
              <a:rPr lang="ru-RU" dirty="0" smtClean="0"/>
              <a:t> шляхом </a:t>
            </a:r>
            <a:r>
              <a:rPr lang="ru-RU" dirty="0" err="1" smtClean="0"/>
              <a:t>заливання</a:t>
            </a:r>
            <a:r>
              <a:rPr lang="ru-RU" dirty="0" smtClean="0"/>
              <a:t> в сам </a:t>
            </a:r>
            <a:r>
              <a:rPr lang="ru-RU" dirty="0" err="1" smtClean="0"/>
              <a:t>виріб</a:t>
            </a:r>
            <a:r>
              <a:rPr lang="ru-RU" dirty="0" smtClean="0"/>
              <a:t>, тому і </a:t>
            </a:r>
            <a:r>
              <a:rPr lang="ru-RU" dirty="0" err="1" smtClean="0"/>
              <a:t>називається</a:t>
            </a:r>
            <a:r>
              <a:rPr lang="ru-RU" dirty="0" smtClean="0"/>
              <a:t> </a:t>
            </a:r>
            <a:r>
              <a:rPr lang="ru-RU" dirty="0" err="1" smtClean="0"/>
              <a:t>заливним</a:t>
            </a:r>
            <a:r>
              <a:rPr lang="ru-RU" dirty="0" smtClean="0"/>
              <a:t> </a:t>
            </a:r>
            <a:r>
              <a:rPr lang="ru-RU" dirty="0" err="1" smtClean="0"/>
              <a:t>пінопластом</a:t>
            </a:r>
            <a:r>
              <a:rPr lang="ru-RU" dirty="0" smtClean="0"/>
              <a:t> (</a:t>
            </a:r>
            <a:r>
              <a:rPr lang="ru-RU" dirty="0" err="1" smtClean="0"/>
              <a:t>піноізол</a:t>
            </a:r>
            <a:r>
              <a:rPr lang="ru-RU" dirty="0" smtClean="0"/>
              <a:t>).</a:t>
            </a:r>
          </a:p>
          <a:p>
            <a:r>
              <a:rPr lang="ru-RU" dirty="0" err="1" smtClean="0"/>
              <a:t>Пінополіуретани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пінопласти</a:t>
            </a:r>
            <a:r>
              <a:rPr lang="ru-RU" dirty="0" smtClean="0"/>
              <a:t> </a:t>
            </a:r>
            <a:r>
              <a:rPr lang="ru-RU" dirty="0" err="1" smtClean="0"/>
              <a:t>пористої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отримані</a:t>
            </a:r>
            <a:r>
              <a:rPr lang="ru-RU" dirty="0" smtClean="0"/>
              <a:t> шляхом </a:t>
            </a:r>
            <a:r>
              <a:rPr lang="ru-RU" dirty="0" err="1" smtClean="0"/>
              <a:t>вспучування</a:t>
            </a:r>
            <a:r>
              <a:rPr lang="ru-RU" dirty="0" smtClean="0"/>
              <a:t> з </a:t>
            </a:r>
            <a:r>
              <a:rPr lang="ru-RU" dirty="0" err="1" smtClean="0"/>
              <a:t>напилюванням</a:t>
            </a:r>
            <a:r>
              <a:rPr lang="ru-RU" dirty="0" smtClean="0"/>
              <a:t> на </a:t>
            </a:r>
            <a:r>
              <a:rPr lang="ru-RU" dirty="0" err="1" smtClean="0"/>
              <a:t>поверхню</a:t>
            </a:r>
            <a:r>
              <a:rPr lang="ru-RU" dirty="0" smtClean="0"/>
              <a:t> </a:t>
            </a:r>
            <a:r>
              <a:rPr lang="ru-RU" dirty="0" err="1" smtClean="0"/>
              <a:t>поліуретанових</a:t>
            </a:r>
            <a:r>
              <a:rPr lang="ru-RU" dirty="0" smtClean="0"/>
              <a:t> смол, разом з </a:t>
            </a:r>
            <a:r>
              <a:rPr lang="ru-RU" dirty="0" err="1" smtClean="0"/>
              <a:t>відповідними</a:t>
            </a:r>
            <a:r>
              <a:rPr lang="ru-RU" dirty="0" smtClean="0"/>
              <a:t> </a:t>
            </a:r>
            <a:r>
              <a:rPr lang="ru-RU" dirty="0" err="1" smtClean="0"/>
              <a:t>каталізаторами</a:t>
            </a:r>
            <a:r>
              <a:rPr lang="ru-RU" dirty="0" smtClean="0"/>
              <a:t> і </a:t>
            </a:r>
            <a:r>
              <a:rPr lang="ru-RU" dirty="0" err="1" smtClean="0"/>
              <a:t>емульгаторами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Напилювання</a:t>
            </a:r>
            <a:r>
              <a:rPr lang="ru-RU" dirty="0" smtClean="0"/>
              <a:t> </a:t>
            </a:r>
            <a:r>
              <a:rPr lang="ru-RU" dirty="0" err="1" smtClean="0"/>
              <a:t>пінополіуретану</a:t>
            </a:r>
            <a:r>
              <a:rPr lang="ru-RU" dirty="0" smtClean="0"/>
              <a:t> на </a:t>
            </a:r>
            <a:r>
              <a:rPr lang="ru-RU" dirty="0" err="1" smtClean="0"/>
              <a:t>поверхню</a:t>
            </a:r>
            <a:r>
              <a:rPr lang="ru-RU" dirty="0" smtClean="0"/>
              <a:t> </a:t>
            </a:r>
            <a:r>
              <a:rPr lang="ru-RU" dirty="0" err="1" smtClean="0"/>
              <a:t>холодильників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спрощує</a:t>
            </a:r>
            <a:r>
              <a:rPr lang="ru-RU" dirty="0" smtClean="0"/>
              <a:t>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будівельно-монтажних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65596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 </a:t>
            </a:r>
            <a:r>
              <a:rPr lang="ru-RU" dirty="0" err="1" smtClean="0"/>
              <a:t>Льодогенератори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 </a:t>
            </a:r>
            <a:r>
              <a:rPr lang="ru-RU" dirty="0" err="1" smtClean="0"/>
              <a:t>льодогенераторах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виробляють</a:t>
            </a:r>
            <a:r>
              <a:rPr lang="ru-RU" dirty="0" smtClean="0"/>
              <a:t> </a:t>
            </a:r>
            <a:r>
              <a:rPr lang="ru-RU" dirty="0" err="1" smtClean="0"/>
              <a:t>лід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стаканчиків</a:t>
            </a:r>
            <a:r>
              <a:rPr lang="ru-RU" dirty="0" smtClean="0"/>
              <a:t>, </a:t>
            </a:r>
            <a:r>
              <a:rPr lang="ru-RU" dirty="0" err="1" smtClean="0"/>
              <a:t>випарник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форму </a:t>
            </a:r>
            <a:r>
              <a:rPr lang="ru-RU" dirty="0" err="1" smtClean="0"/>
              <a:t>пальців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занурені</a:t>
            </a:r>
            <a:r>
              <a:rPr lang="ru-RU" dirty="0" smtClean="0"/>
              <a:t> у ванночку з водою, і на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наростає</a:t>
            </a:r>
            <a:r>
              <a:rPr lang="ru-RU" dirty="0" smtClean="0"/>
              <a:t> шар </a:t>
            </a:r>
            <a:r>
              <a:rPr lang="ru-RU" dirty="0" err="1" smtClean="0"/>
              <a:t>льоду</a:t>
            </a:r>
            <a:r>
              <a:rPr lang="ru-RU" dirty="0" smtClean="0"/>
              <a:t> (рис. 1, 2). На </a:t>
            </a:r>
            <a:r>
              <a:rPr lang="ru-RU" dirty="0" err="1" smtClean="0"/>
              <a:t>дні</a:t>
            </a:r>
            <a:r>
              <a:rPr lang="ru-RU" dirty="0" smtClean="0"/>
              <a:t> </a:t>
            </a:r>
            <a:r>
              <a:rPr lang="ru-RU" dirty="0" err="1" smtClean="0"/>
              <a:t>ванни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встановлена</a:t>
            </a:r>
            <a:r>
              <a:rPr lang="ru-RU" dirty="0" smtClean="0"/>
              <a:t> </a:t>
            </a:r>
            <a:r>
              <a:rPr lang="ru-RU" dirty="0" err="1" smtClean="0"/>
              <a:t>мішалка</a:t>
            </a:r>
            <a:r>
              <a:rPr lang="ru-RU" dirty="0" smtClean="0"/>
              <a:t>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льодом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товщини</a:t>
            </a:r>
            <a:r>
              <a:rPr lang="ru-RU" dirty="0" smtClean="0"/>
              <a:t>, </a:t>
            </a:r>
            <a:r>
              <a:rPr lang="ru-RU" dirty="0" err="1" smtClean="0"/>
              <a:t>обертання</a:t>
            </a:r>
            <a:r>
              <a:rPr lang="ru-RU" dirty="0" smtClean="0"/>
              <a:t> </a:t>
            </a:r>
            <a:r>
              <a:rPr lang="ru-RU" dirty="0" err="1" smtClean="0"/>
              <a:t>мішалки</a:t>
            </a:r>
            <a:r>
              <a:rPr lang="ru-RU" dirty="0" smtClean="0"/>
              <a:t> </a:t>
            </a:r>
            <a:r>
              <a:rPr lang="ru-RU" dirty="0" err="1" smtClean="0"/>
              <a:t>блокується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ініціює</a:t>
            </a:r>
            <a:r>
              <a:rPr lang="ru-RU" dirty="0" smtClean="0"/>
              <a:t> подачу </a:t>
            </a:r>
            <a:r>
              <a:rPr lang="ru-RU" dirty="0" err="1" smtClean="0"/>
              <a:t>гарячих</a:t>
            </a:r>
            <a:r>
              <a:rPr lang="ru-RU" dirty="0" smtClean="0"/>
              <a:t> </a:t>
            </a:r>
            <a:r>
              <a:rPr lang="ru-RU" dirty="0" err="1" smtClean="0"/>
              <a:t>парів</a:t>
            </a:r>
            <a:r>
              <a:rPr lang="ru-RU" dirty="0" smtClean="0"/>
              <a:t> холодильного агента у </a:t>
            </a:r>
            <a:r>
              <a:rPr lang="ru-RU" dirty="0" err="1" smtClean="0"/>
              <a:t>випарник</a:t>
            </a:r>
            <a:r>
              <a:rPr lang="ru-RU" dirty="0" smtClean="0"/>
              <a:t>. </a:t>
            </a:r>
            <a:r>
              <a:rPr lang="ru-RU" dirty="0" err="1" smtClean="0"/>
              <a:t>Далі</a:t>
            </a:r>
            <a:r>
              <a:rPr lang="ru-RU" dirty="0" smtClean="0"/>
              <a:t> </a:t>
            </a:r>
            <a:r>
              <a:rPr lang="ru-RU" dirty="0" err="1" smtClean="0"/>
              <a:t>вмикається</a:t>
            </a:r>
            <a:r>
              <a:rPr lang="ru-RU" dirty="0" smtClean="0"/>
              <a:t> </a:t>
            </a:r>
            <a:r>
              <a:rPr lang="ru-RU" dirty="0" err="1" smtClean="0"/>
              <a:t>привід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перевертає</a:t>
            </a:r>
            <a:r>
              <a:rPr lang="ru-RU" dirty="0" smtClean="0"/>
              <a:t> ванночку, і </a:t>
            </a:r>
            <a:r>
              <a:rPr lang="ru-RU" dirty="0" err="1" smtClean="0"/>
              <a:t>лід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залишками</a:t>
            </a:r>
            <a:r>
              <a:rPr lang="ru-RU" dirty="0" smtClean="0"/>
              <a:t> води </a:t>
            </a:r>
            <a:r>
              <a:rPr lang="ru-RU" dirty="0" err="1" smtClean="0"/>
              <a:t>потрапляє</a:t>
            </a:r>
            <a:r>
              <a:rPr lang="ru-RU" dirty="0" smtClean="0"/>
              <a:t> в бункер. Вода через </a:t>
            </a:r>
            <a:r>
              <a:rPr lang="ru-RU" dirty="0" err="1" smtClean="0"/>
              <a:t>спеціальний</a:t>
            </a:r>
            <a:r>
              <a:rPr lang="ru-RU" dirty="0" smtClean="0"/>
              <a:t> </a:t>
            </a:r>
            <a:r>
              <a:rPr lang="ru-RU" dirty="0" err="1" smtClean="0"/>
              <a:t>отвір</a:t>
            </a:r>
            <a:r>
              <a:rPr lang="ru-RU" dirty="0" smtClean="0"/>
              <a:t> в </a:t>
            </a:r>
            <a:r>
              <a:rPr lang="ru-RU" dirty="0" err="1" smtClean="0"/>
              <a:t>бункері</a:t>
            </a:r>
            <a:r>
              <a:rPr lang="ru-RU" dirty="0" smtClean="0"/>
              <a:t> </a:t>
            </a:r>
            <a:r>
              <a:rPr lang="ru-RU" dirty="0" err="1" smtClean="0"/>
              <a:t>стікає</a:t>
            </a:r>
            <a:r>
              <a:rPr lang="ru-RU" dirty="0" smtClean="0"/>
              <a:t> в </a:t>
            </a:r>
            <a:r>
              <a:rPr lang="ru-RU" dirty="0" err="1" smtClean="0"/>
              <a:t>каналізацію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Перевагою</a:t>
            </a:r>
            <a:r>
              <a:rPr lang="ru-RU" dirty="0" smtClean="0"/>
              <a:t> </a:t>
            </a:r>
            <a:r>
              <a:rPr lang="ru-RU" dirty="0" err="1" smtClean="0"/>
              <a:t>даного</a:t>
            </a:r>
            <a:r>
              <a:rPr lang="ru-RU" dirty="0" smtClean="0"/>
              <a:t> способу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льоду</a:t>
            </a:r>
            <a:r>
              <a:rPr lang="ru-RU" dirty="0" smtClean="0"/>
              <a:t> є </a:t>
            </a:r>
            <a:r>
              <a:rPr lang="ru-RU" dirty="0" err="1" smtClean="0"/>
              <a:t>низька</a:t>
            </a:r>
            <a:r>
              <a:rPr lang="ru-RU" dirty="0" smtClean="0"/>
              <a:t> </a:t>
            </a:r>
            <a:r>
              <a:rPr lang="ru-RU" dirty="0" err="1" smtClean="0"/>
              <a:t>чутливість</a:t>
            </a:r>
            <a:r>
              <a:rPr lang="ru-RU" dirty="0" smtClean="0"/>
              <a:t> до </a:t>
            </a:r>
            <a:r>
              <a:rPr lang="ru-RU" dirty="0" err="1" smtClean="0"/>
              <a:t>чистоти</a:t>
            </a:r>
            <a:r>
              <a:rPr lang="ru-RU" dirty="0" smtClean="0"/>
              <a:t> та </a:t>
            </a:r>
            <a:r>
              <a:rPr lang="ru-RU" dirty="0" err="1" smtClean="0"/>
              <a:t>жорсткості</a:t>
            </a:r>
            <a:r>
              <a:rPr lang="ru-RU" dirty="0" smtClean="0"/>
              <a:t> води, </a:t>
            </a:r>
            <a:r>
              <a:rPr lang="ru-RU" dirty="0" err="1" smtClean="0"/>
              <a:t>оскільки</a:t>
            </a:r>
            <a:r>
              <a:rPr lang="ru-RU" dirty="0" smtClean="0"/>
              <a:t> на </a:t>
            </a:r>
            <a:r>
              <a:rPr lang="ru-RU" dirty="0" err="1" smtClean="0"/>
              <a:t>кожний</a:t>
            </a:r>
            <a:r>
              <a:rPr lang="ru-RU" dirty="0" smtClean="0"/>
              <a:t> цикл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льоду</a:t>
            </a:r>
            <a:r>
              <a:rPr lang="ru-RU" dirty="0" smtClean="0"/>
              <a:t> вода </a:t>
            </a:r>
            <a:r>
              <a:rPr lang="ru-RU" dirty="0" err="1" smtClean="0"/>
              <a:t>подається</a:t>
            </a:r>
            <a:r>
              <a:rPr lang="ru-RU" dirty="0" smtClean="0"/>
              <a:t> нова. Форма </a:t>
            </a:r>
            <a:r>
              <a:rPr lang="ru-RU" dirty="0" err="1" smtClean="0"/>
              <a:t>льоду</a:t>
            </a:r>
            <a:r>
              <a:rPr lang="ru-RU" dirty="0" smtClean="0"/>
              <a:t> – стаканчики (</a:t>
            </a:r>
            <a:r>
              <a:rPr lang="ru-RU" dirty="0" err="1" smtClean="0"/>
              <a:t>пальці</a:t>
            </a:r>
            <a:r>
              <a:rPr lang="ru-RU" dirty="0" smtClean="0"/>
              <a:t>) з </a:t>
            </a:r>
            <a:r>
              <a:rPr lang="ru-RU" dirty="0" err="1" smtClean="0"/>
              <a:t>внутрішнім</a:t>
            </a:r>
            <a:r>
              <a:rPr lang="ru-RU" dirty="0" smtClean="0"/>
              <a:t> каналом.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99817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5115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uk-UA" sz="2400" dirty="0" smtClean="0"/>
              <a:t>Схема утворення льоду в стаканчиках</a:t>
            </a: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6112" y="941061"/>
            <a:ext cx="5099616" cy="161925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07588" y="2785101"/>
            <a:ext cx="54596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Рис. 1- Принцип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льоду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стаканчиків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2692" y="941061"/>
            <a:ext cx="5782148" cy="591693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89406" y="4737730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Рис. 2 - Схема </a:t>
            </a:r>
            <a:r>
              <a:rPr lang="ru-RU" dirty="0" err="1" smtClean="0"/>
              <a:t>льодогенератора</a:t>
            </a:r>
            <a:r>
              <a:rPr lang="ru-RU" dirty="0" smtClean="0"/>
              <a:t> для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льоду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стаканчиків</a:t>
            </a:r>
            <a:r>
              <a:rPr lang="ru-RU" dirty="0" smtClean="0"/>
              <a:t>: 1 – </a:t>
            </a:r>
            <a:r>
              <a:rPr lang="ru-RU" dirty="0" err="1" smtClean="0"/>
              <a:t>вмикач</a:t>
            </a:r>
            <a:r>
              <a:rPr lang="ru-RU" dirty="0" smtClean="0"/>
              <a:t>; 2 – кабель </a:t>
            </a:r>
            <a:r>
              <a:rPr lang="ru-RU" dirty="0" err="1" smtClean="0"/>
              <a:t>живлення</a:t>
            </a:r>
            <a:r>
              <a:rPr lang="ru-RU" dirty="0" smtClean="0"/>
              <a:t>; 3 – </a:t>
            </a:r>
            <a:r>
              <a:rPr lang="ru-RU" dirty="0" err="1" smtClean="0"/>
              <a:t>перекидна</a:t>
            </a:r>
            <a:r>
              <a:rPr lang="ru-RU" dirty="0" smtClean="0"/>
              <a:t> ванна; 4 – патрубок для </a:t>
            </a:r>
            <a:r>
              <a:rPr lang="ru-RU" dirty="0" err="1" smtClean="0"/>
              <a:t>заливання</a:t>
            </a:r>
            <a:r>
              <a:rPr lang="ru-RU" dirty="0" smtClean="0"/>
              <a:t> води у ванну; 5 – </a:t>
            </a:r>
            <a:r>
              <a:rPr lang="ru-RU" dirty="0" err="1" smtClean="0"/>
              <a:t>випарник</a:t>
            </a:r>
            <a:r>
              <a:rPr lang="ru-RU" dirty="0" smtClean="0"/>
              <a:t>; 6 – </a:t>
            </a:r>
            <a:r>
              <a:rPr lang="ru-RU" dirty="0" err="1" smtClean="0"/>
              <a:t>електроклапан</a:t>
            </a:r>
            <a:r>
              <a:rPr lang="ru-RU" dirty="0" smtClean="0"/>
              <a:t> для </a:t>
            </a:r>
            <a:r>
              <a:rPr lang="ru-RU" dirty="0" err="1" smtClean="0"/>
              <a:t>подачі</a:t>
            </a:r>
            <a:r>
              <a:rPr lang="ru-RU" dirty="0" smtClean="0"/>
              <a:t> води; 7 – патрубок для </a:t>
            </a:r>
            <a:r>
              <a:rPr lang="ru-RU" dirty="0" err="1" smtClean="0"/>
              <a:t>зливання</a:t>
            </a:r>
            <a:r>
              <a:rPr lang="ru-RU" dirty="0" smtClean="0"/>
              <a:t> води; 8 – шланг для води; 9 – стоп-кран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98723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Лід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луски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форму 1-3 </a:t>
            </a:r>
            <a:r>
              <a:rPr lang="ru-RU" dirty="0" err="1" smtClean="0"/>
              <a:t>міліметрових</a:t>
            </a:r>
            <a:r>
              <a:rPr lang="ru-RU" dirty="0" smtClean="0"/>
              <a:t> пластинок. </a:t>
            </a:r>
            <a:r>
              <a:rPr lang="ru-RU" dirty="0" err="1" smtClean="0"/>
              <a:t>Лускатий</a:t>
            </a:r>
            <a:r>
              <a:rPr lang="ru-RU" dirty="0" smtClean="0"/>
              <a:t> </a:t>
            </a:r>
            <a:r>
              <a:rPr lang="ru-RU" dirty="0" err="1" smtClean="0"/>
              <a:t>лід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для </a:t>
            </a:r>
            <a:r>
              <a:rPr lang="ru-RU" dirty="0" err="1" smtClean="0"/>
              <a:t>оформлення</a:t>
            </a:r>
            <a:r>
              <a:rPr lang="ru-RU" dirty="0" smtClean="0"/>
              <a:t> </a:t>
            </a:r>
            <a:r>
              <a:rPr lang="ru-RU" dirty="0" err="1" smtClean="0"/>
              <a:t>прилавків</a:t>
            </a:r>
            <a:r>
              <a:rPr lang="ru-RU" dirty="0" smtClean="0"/>
              <a:t> та </a:t>
            </a:r>
            <a:r>
              <a:rPr lang="ru-RU" dirty="0" err="1" smtClean="0"/>
              <a:t>вітрин</a:t>
            </a:r>
            <a:r>
              <a:rPr lang="ru-RU" dirty="0" smtClean="0"/>
              <a:t> з </a:t>
            </a:r>
            <a:r>
              <a:rPr lang="ru-RU" dirty="0" err="1" smtClean="0"/>
              <a:t>рибою</a:t>
            </a:r>
            <a:r>
              <a:rPr lang="ru-RU" dirty="0" smtClean="0"/>
              <a:t>, фруктами та </a:t>
            </a:r>
            <a:r>
              <a:rPr lang="ru-RU" dirty="0" err="1" smtClean="0"/>
              <a:t>делікатесною</a:t>
            </a:r>
            <a:r>
              <a:rPr lang="ru-RU" dirty="0" smtClean="0"/>
              <a:t> </a:t>
            </a:r>
            <a:r>
              <a:rPr lang="ru-RU" dirty="0" err="1" smtClean="0"/>
              <a:t>продукцією</a:t>
            </a:r>
            <a:r>
              <a:rPr lang="ru-RU" dirty="0" smtClean="0"/>
              <a:t>.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додавати</a:t>
            </a:r>
            <a:r>
              <a:rPr lang="ru-RU" dirty="0" smtClean="0"/>
              <a:t> в куттер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подрібнення</a:t>
            </a:r>
            <a:r>
              <a:rPr lang="ru-RU" dirty="0" smtClean="0"/>
              <a:t> </a:t>
            </a:r>
            <a:r>
              <a:rPr lang="ru-RU" dirty="0" err="1" smtClean="0"/>
              <a:t>м'яса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уникнути</a:t>
            </a:r>
            <a:r>
              <a:rPr lang="ru-RU" dirty="0" smtClean="0"/>
              <a:t> </a:t>
            </a:r>
            <a:r>
              <a:rPr lang="ru-RU" dirty="0" err="1" smtClean="0"/>
              <a:t>перегрівання</a:t>
            </a:r>
            <a:r>
              <a:rPr lang="ru-RU" dirty="0" smtClean="0"/>
              <a:t> </a:t>
            </a:r>
            <a:r>
              <a:rPr lang="ru-RU" dirty="0" err="1" smtClean="0"/>
              <a:t>м'яса</a:t>
            </a:r>
            <a:r>
              <a:rPr lang="ru-RU" dirty="0" smtClean="0"/>
              <a:t> та </a:t>
            </a:r>
            <a:r>
              <a:rPr lang="ru-RU" dirty="0" err="1" smtClean="0"/>
              <a:t>денатурації</a:t>
            </a:r>
            <a:r>
              <a:rPr lang="ru-RU" dirty="0" smtClean="0"/>
              <a:t> </a:t>
            </a:r>
            <a:r>
              <a:rPr lang="ru-RU" dirty="0" err="1" smtClean="0"/>
              <a:t>білків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На рис. 3 </a:t>
            </a:r>
            <a:r>
              <a:rPr lang="ru-RU" dirty="0" err="1" smtClean="0"/>
              <a:t>зображено</a:t>
            </a:r>
            <a:r>
              <a:rPr lang="ru-RU" dirty="0" smtClean="0"/>
              <a:t> </a:t>
            </a:r>
            <a:r>
              <a:rPr lang="ru-RU" dirty="0" err="1" smtClean="0"/>
              <a:t>льодогенератор</a:t>
            </a:r>
            <a:r>
              <a:rPr lang="ru-RU" dirty="0" smtClean="0"/>
              <a:t> для </a:t>
            </a:r>
            <a:r>
              <a:rPr lang="ru-RU" dirty="0" err="1" smtClean="0"/>
              <a:t>приготування</a:t>
            </a:r>
            <a:r>
              <a:rPr lang="ru-RU" dirty="0" smtClean="0"/>
              <a:t> </a:t>
            </a:r>
            <a:r>
              <a:rPr lang="ru-RU" dirty="0" err="1" smtClean="0"/>
              <a:t>льоду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луски</a:t>
            </a:r>
            <a:r>
              <a:rPr lang="ru-RU" dirty="0" smtClean="0"/>
              <a:t>. Вода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піддону</a:t>
            </a:r>
            <a:r>
              <a:rPr lang="ru-RU" dirty="0" smtClean="0"/>
              <a:t> 3 насосом </a:t>
            </a:r>
            <a:r>
              <a:rPr lang="ru-RU" dirty="0" err="1" smtClean="0"/>
              <a:t>подається</a:t>
            </a:r>
            <a:r>
              <a:rPr lang="ru-RU" dirty="0" smtClean="0"/>
              <a:t> через отвори 7 на </a:t>
            </a:r>
            <a:r>
              <a:rPr lang="ru-RU" dirty="0" err="1" smtClean="0"/>
              <a:t>внутрішні</a:t>
            </a:r>
            <a:r>
              <a:rPr lang="ru-RU" dirty="0" smtClean="0"/>
              <a:t> </a:t>
            </a:r>
            <a:r>
              <a:rPr lang="ru-RU" dirty="0" err="1" smtClean="0"/>
              <a:t>стінки</a:t>
            </a:r>
            <a:r>
              <a:rPr lang="ru-RU" dirty="0" smtClean="0"/>
              <a:t> </a:t>
            </a:r>
            <a:r>
              <a:rPr lang="ru-RU" dirty="0" err="1" smtClean="0"/>
              <a:t>циліндра</a:t>
            </a:r>
            <a:r>
              <a:rPr lang="ru-RU" dirty="0" smtClean="0"/>
              <a:t> 1,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охолоджуються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кипіння</a:t>
            </a:r>
            <a:r>
              <a:rPr lang="ru-RU" dirty="0" smtClean="0"/>
              <a:t> холодильного агента в </a:t>
            </a:r>
            <a:r>
              <a:rPr lang="ru-RU" dirty="0" err="1" smtClean="0"/>
              <a:t>просторі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стінками</a:t>
            </a:r>
            <a:r>
              <a:rPr lang="ru-RU" dirty="0" smtClean="0"/>
              <a:t> 5. На </a:t>
            </a:r>
            <a:r>
              <a:rPr lang="ru-RU" dirty="0" err="1" smtClean="0"/>
              <a:t>внутрішній</a:t>
            </a:r>
            <a:r>
              <a:rPr lang="ru-RU" dirty="0" smtClean="0"/>
              <a:t> </a:t>
            </a:r>
            <a:r>
              <a:rPr lang="ru-RU" dirty="0" err="1" smtClean="0"/>
              <a:t>поверхні</a:t>
            </a:r>
            <a:r>
              <a:rPr lang="ru-RU" dirty="0" smtClean="0"/>
              <a:t> барабана </a:t>
            </a:r>
            <a:r>
              <a:rPr lang="ru-RU" dirty="0" err="1" smtClean="0"/>
              <a:t>утворюється</a:t>
            </a:r>
            <a:r>
              <a:rPr lang="ru-RU" dirty="0" smtClean="0"/>
              <a:t> тонкий шар </a:t>
            </a:r>
            <a:r>
              <a:rPr lang="ru-RU" dirty="0" err="1" smtClean="0"/>
              <a:t>льоду</a:t>
            </a:r>
            <a:r>
              <a:rPr lang="ru-RU" dirty="0" smtClean="0"/>
              <a:t>. В </a:t>
            </a:r>
            <a:r>
              <a:rPr lang="ru-RU" dirty="0" err="1" smtClean="0"/>
              <a:t>середині</a:t>
            </a:r>
            <a:r>
              <a:rPr lang="ru-RU" dirty="0" smtClean="0"/>
              <a:t> барабана </a:t>
            </a:r>
            <a:r>
              <a:rPr lang="ru-RU" dirty="0" err="1" smtClean="0"/>
              <a:t>паралельно</a:t>
            </a:r>
            <a:r>
              <a:rPr lang="ru-RU" dirty="0" smtClean="0"/>
              <a:t> до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циліндричної</a:t>
            </a:r>
            <a:r>
              <a:rPr lang="ru-RU" dirty="0" smtClean="0"/>
              <a:t> </a:t>
            </a:r>
            <a:r>
              <a:rPr lang="ru-RU" dirty="0" err="1" smtClean="0"/>
              <a:t>осі</a:t>
            </a:r>
            <a:r>
              <a:rPr lang="ru-RU" dirty="0" smtClean="0"/>
              <a:t> </a:t>
            </a:r>
            <a:r>
              <a:rPr lang="ru-RU" dirty="0" err="1" smtClean="0"/>
              <a:t>розміщена</a:t>
            </a:r>
            <a:r>
              <a:rPr lang="ru-RU" dirty="0" smtClean="0"/>
              <a:t> </a:t>
            </a:r>
            <a:r>
              <a:rPr lang="ru-RU" dirty="0" err="1" smtClean="0"/>
              <a:t>спіральна</a:t>
            </a:r>
            <a:r>
              <a:rPr lang="ru-RU" dirty="0" smtClean="0"/>
              <a:t> фреза 4.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двигуна</a:t>
            </a:r>
            <a:r>
              <a:rPr lang="ru-RU" dirty="0" smtClean="0"/>
              <a:t> 8 і </a:t>
            </a:r>
            <a:r>
              <a:rPr lang="ru-RU" dirty="0" err="1" smtClean="0"/>
              <a:t>сателітного</a:t>
            </a:r>
            <a:r>
              <a:rPr lang="ru-RU" dirty="0" smtClean="0"/>
              <a:t> </a:t>
            </a:r>
            <a:r>
              <a:rPr lang="ru-RU" dirty="0" err="1" smtClean="0"/>
              <a:t>механізму</a:t>
            </a:r>
            <a:r>
              <a:rPr lang="ru-RU" dirty="0" smtClean="0"/>
              <a:t> фреза </a:t>
            </a:r>
            <a:r>
              <a:rPr lang="ru-RU" dirty="0" err="1" smtClean="0"/>
              <a:t>обертається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осі</a:t>
            </a:r>
            <a:r>
              <a:rPr lang="ru-RU" dirty="0" smtClean="0"/>
              <a:t> барабана та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власної</a:t>
            </a:r>
            <a:r>
              <a:rPr lang="ru-RU" dirty="0" smtClean="0"/>
              <a:t> </a:t>
            </a:r>
            <a:r>
              <a:rPr lang="ru-RU" dirty="0" err="1" smtClean="0"/>
              <a:t>осі</a:t>
            </a:r>
            <a:r>
              <a:rPr lang="ru-RU" dirty="0" smtClean="0"/>
              <a:t>. При </a:t>
            </a:r>
            <a:r>
              <a:rPr lang="ru-RU" dirty="0" err="1" smtClean="0"/>
              <a:t>обертанні</a:t>
            </a:r>
            <a:r>
              <a:rPr lang="ru-RU" dirty="0" smtClean="0"/>
              <a:t> фреза </a:t>
            </a:r>
            <a:r>
              <a:rPr lang="ru-RU" dirty="0" err="1" smtClean="0"/>
              <a:t>зрізує</a:t>
            </a:r>
            <a:r>
              <a:rPr lang="ru-RU" dirty="0" smtClean="0"/>
              <a:t> </a:t>
            </a:r>
            <a:r>
              <a:rPr lang="ru-RU" dirty="0" err="1" smtClean="0"/>
              <a:t>наморожений</a:t>
            </a:r>
            <a:r>
              <a:rPr lang="ru-RU" dirty="0" smtClean="0"/>
              <a:t> </a:t>
            </a:r>
            <a:r>
              <a:rPr lang="ru-RU" dirty="0" err="1" smtClean="0"/>
              <a:t>лід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луски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6202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Льодогенератор для виготовлення лускатого льоду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39840" y="1675447"/>
            <a:ext cx="4395324" cy="469770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43840" y="3026956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Рис. 3- </a:t>
            </a:r>
            <a:r>
              <a:rPr lang="ru-RU" sz="2400" dirty="0" err="1" smtClean="0"/>
              <a:t>Льодогенератор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виробництва</a:t>
            </a:r>
            <a:r>
              <a:rPr lang="ru-RU" sz="2400" dirty="0" smtClean="0"/>
              <a:t> </a:t>
            </a:r>
            <a:r>
              <a:rPr lang="ru-RU" sz="2400" dirty="0" err="1" smtClean="0"/>
              <a:t>лускатого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льоду</a:t>
            </a:r>
            <a:r>
              <a:rPr lang="ru-RU" sz="2400" dirty="0" smtClean="0"/>
              <a:t>: 1 – </a:t>
            </a:r>
            <a:r>
              <a:rPr lang="ru-RU" sz="2400" dirty="0" err="1" smtClean="0"/>
              <a:t>циліндр</a:t>
            </a:r>
            <a:r>
              <a:rPr lang="ru-RU" sz="2400" dirty="0" smtClean="0"/>
              <a:t>; 2 – насос; 3 – фреза; 4 – </a:t>
            </a:r>
            <a:r>
              <a:rPr lang="ru-RU" sz="2400" dirty="0" err="1" smtClean="0"/>
              <a:t>простір</a:t>
            </a:r>
            <a:r>
              <a:rPr lang="ru-RU" sz="2400" dirty="0" smtClean="0"/>
              <a:t> </a:t>
            </a:r>
            <a:r>
              <a:rPr lang="ru-RU" sz="2400" dirty="0" err="1" smtClean="0"/>
              <a:t>між</a:t>
            </a:r>
            <a:r>
              <a:rPr lang="ru-RU" sz="2400" dirty="0" smtClean="0"/>
              <a:t> </a:t>
            </a:r>
            <a:r>
              <a:rPr lang="ru-RU" sz="2400" dirty="0" err="1" smtClean="0"/>
              <a:t>стінками</a:t>
            </a:r>
            <a:r>
              <a:rPr lang="ru-RU" sz="2400" dirty="0" smtClean="0"/>
              <a:t>; 6 – </a:t>
            </a:r>
            <a:r>
              <a:rPr lang="ru-RU" sz="2400" dirty="0" err="1" smtClean="0"/>
              <a:t>внутрішній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простір</a:t>
            </a:r>
            <a:r>
              <a:rPr lang="ru-RU" sz="2400" dirty="0" smtClean="0"/>
              <a:t>; 7 – отвори; 8 – </a:t>
            </a:r>
            <a:r>
              <a:rPr lang="ru-RU" sz="2400" dirty="0" err="1" smtClean="0"/>
              <a:t>електродвигун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513772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163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3520" y="990600"/>
            <a:ext cx="9631680" cy="5547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8004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uk-UA" sz="6000" dirty="0" smtClean="0"/>
              <a:t>ДЯКУЮ ЗА УВАГУ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583755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931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uk-UA" dirty="0" smtClean="0"/>
              <a:t>Вступ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34440"/>
            <a:ext cx="10515600" cy="5227320"/>
          </a:xfrm>
        </p:spPr>
        <p:txBody>
          <a:bodyPr>
            <a:normAutofit/>
          </a:bodyPr>
          <a:lstStyle/>
          <a:p>
            <a:r>
              <a:rPr lang="uk-UA" sz="2900" dirty="0" smtClean="0"/>
              <a:t>Холод отримав широке застосування особливо в закладах ресторанного господарства, охолодження напоїв, виготовлення кускового льоду  та в консервній промисловості для охолодження продуктів, при необхідності зупинити дію високих температур після бланшування, ошпарювання, пастеризації і знизити температуру перед фасуванням. Крім того охолодження продукту здійснюється для прискорення і повноти дифузійних процесів (насичення соків вуглекислим газом, сульфітації фруктового пюре, дифузії цукру в плоди), а також при підготовці продуктів до тривалого зберігання при понижених температурах. Холод також застосовується при концентрації соків методом виморожування</a:t>
            </a:r>
            <a:r>
              <a:rPr lang="ru-RU" sz="2900" dirty="0" smtClean="0"/>
              <a:t>.</a:t>
            </a:r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2253229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979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uk-UA" dirty="0" smtClean="0"/>
              <a:t>Способи отримання холоду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4920"/>
            <a:ext cx="10515600" cy="5196840"/>
          </a:xfrm>
        </p:spPr>
        <p:txBody>
          <a:bodyPr/>
          <a:lstStyle/>
          <a:p>
            <a:r>
              <a:rPr lang="uk-UA" sz="3000" dirty="0" smtClean="0"/>
              <a:t>Існує декілька способів отримання низьких температур – штучного холоду. </a:t>
            </a:r>
          </a:p>
          <a:p>
            <a:r>
              <a:rPr lang="uk-UA" sz="3000" dirty="0" smtClean="0"/>
              <a:t>Найбільш простий із них – охолодження продукту за </a:t>
            </a:r>
            <a:r>
              <a:rPr lang="uk-UA" sz="3000" dirty="0" smtClean="0">
                <a:solidFill>
                  <a:srgbClr val="FF0000"/>
                </a:solidFill>
              </a:rPr>
              <a:t>допомогою </a:t>
            </a:r>
            <a:r>
              <a:rPr lang="uk-UA" sz="3000" dirty="0" err="1" smtClean="0">
                <a:solidFill>
                  <a:srgbClr val="FF0000"/>
                </a:solidFill>
              </a:rPr>
              <a:t>таючого</a:t>
            </a:r>
            <a:r>
              <a:rPr lang="uk-UA" sz="3000" dirty="0" smtClean="0">
                <a:solidFill>
                  <a:srgbClr val="FF0000"/>
                </a:solidFill>
              </a:rPr>
              <a:t> льоду,</a:t>
            </a:r>
            <a:r>
              <a:rPr lang="uk-UA" sz="3000" dirty="0" smtClean="0"/>
              <a:t> теплота розтавання якого рівна 335кДж/кг.</a:t>
            </a:r>
          </a:p>
          <a:p>
            <a:r>
              <a:rPr lang="uk-UA" sz="3000" dirty="0" smtClean="0"/>
              <a:t>Другий спосіб – охолодження продукту </a:t>
            </a:r>
            <a:r>
              <a:rPr lang="uk-UA" sz="3000" dirty="0" smtClean="0">
                <a:solidFill>
                  <a:srgbClr val="FF0000"/>
                </a:solidFill>
              </a:rPr>
              <a:t>сухим льодом </a:t>
            </a:r>
            <a:r>
              <a:rPr lang="uk-UA" sz="3000" dirty="0" smtClean="0"/>
              <a:t>(твердою вуглекислотою) сухий лід має властивість сублімації, тобто із твердого стану переходити в газоподібний. Температура сублімації сухого льоду при атмосферному тиску - -78,90С, при цьому кожний кілограм </a:t>
            </a:r>
            <a:r>
              <a:rPr lang="uk-UA" sz="3000" dirty="0" err="1" smtClean="0"/>
              <a:t>сублімірованого</a:t>
            </a:r>
            <a:r>
              <a:rPr lang="uk-UA" sz="3000" dirty="0" smtClean="0"/>
              <a:t> льоду забирає 574 </a:t>
            </a:r>
            <a:r>
              <a:rPr lang="uk-UA" sz="3000" dirty="0" err="1" smtClean="0"/>
              <a:t>кДж</a:t>
            </a:r>
            <a:r>
              <a:rPr lang="uk-UA" sz="3000" dirty="0" smtClean="0"/>
              <a:t>/кг тепла.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5040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171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uk-UA" dirty="0" smtClean="0"/>
              <a:t>Способи отримання холоду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08760"/>
            <a:ext cx="10515600" cy="4668203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Третій спосіб -  отримання холоду </a:t>
            </a:r>
            <a:r>
              <a:rPr lang="uk-UA" dirty="0" smtClean="0">
                <a:solidFill>
                  <a:srgbClr val="FF0000"/>
                </a:solidFill>
              </a:rPr>
              <a:t>за допомогою холодильної машини </a:t>
            </a:r>
            <a:r>
              <a:rPr lang="uk-UA" dirty="0" smtClean="0"/>
              <a:t>– оснований на кипінні рідких тіл (при низьких температурах кипіння). Понижений тиск в випарниках холодильної установки підтримується при цьому компресором. При кипінні теплоносій поглинає із охолоджуючого середовища тепло, що веде до її охолодження.</a:t>
            </a:r>
          </a:p>
          <a:p>
            <a:r>
              <a:rPr lang="uk-UA" dirty="0" smtClean="0"/>
              <a:t>Установки в яких використовується третій спосіб отримання холоду називаються компресійними.</a:t>
            </a:r>
          </a:p>
          <a:p>
            <a:r>
              <a:rPr lang="uk-UA" dirty="0" smtClean="0"/>
              <a:t>Отримати низькі температури можна термоелектричним способом (ефект </a:t>
            </a:r>
            <a:r>
              <a:rPr lang="uk-UA" dirty="0" err="1" smtClean="0"/>
              <a:t>Пельтьє</a:t>
            </a:r>
            <a:r>
              <a:rPr lang="uk-UA" dirty="0" smtClean="0"/>
              <a:t>), магнітним вихровим способами. Проте із-за високої вартості виробництва холоду ці способи не найшли застосування в промисловості.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90723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123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ru-RU" dirty="0" smtClean="0"/>
              <a:t>2. </a:t>
            </a:r>
            <a:r>
              <a:rPr lang="ru-RU" dirty="0" err="1" smtClean="0"/>
              <a:t>Компресорна</a:t>
            </a:r>
            <a:r>
              <a:rPr lang="ru-RU" dirty="0" smtClean="0"/>
              <a:t>  </a:t>
            </a:r>
            <a:r>
              <a:rPr lang="ru-RU" dirty="0" err="1" smtClean="0"/>
              <a:t>холодильна</a:t>
            </a:r>
            <a:r>
              <a:rPr lang="ru-RU" dirty="0" smtClean="0"/>
              <a:t> установка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713923"/>
          </a:xfrm>
        </p:spPr>
        <p:txBody>
          <a:bodyPr/>
          <a:lstStyle/>
          <a:p>
            <a:r>
              <a:rPr lang="ru-RU" dirty="0" err="1" smtClean="0">
                <a:solidFill>
                  <a:srgbClr val="FF0000"/>
                </a:solidFill>
              </a:rPr>
              <a:t>Компресорною</a:t>
            </a:r>
            <a:r>
              <a:rPr lang="ru-RU" dirty="0" smtClean="0">
                <a:solidFill>
                  <a:srgbClr val="FF0000"/>
                </a:solidFill>
              </a:rPr>
              <a:t>  холодильною </a:t>
            </a:r>
            <a:r>
              <a:rPr lang="ru-RU" dirty="0" err="1" smtClean="0">
                <a:solidFill>
                  <a:srgbClr val="FF0000"/>
                </a:solidFill>
              </a:rPr>
              <a:t>установкою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комплекс машин і </a:t>
            </a:r>
            <a:r>
              <a:rPr lang="ru-RU" dirty="0" err="1" smtClean="0"/>
              <a:t>апаратів</a:t>
            </a:r>
            <a:r>
              <a:rPr lang="ru-RU" dirty="0" smtClean="0"/>
              <a:t>,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цикл холодильного агента. </a:t>
            </a:r>
            <a:r>
              <a:rPr lang="ru-RU" dirty="0" err="1" smtClean="0"/>
              <a:t>Холодильна</a:t>
            </a:r>
            <a:r>
              <a:rPr lang="ru-RU" dirty="0" smtClean="0"/>
              <a:t> установка служить для </a:t>
            </a:r>
            <a:r>
              <a:rPr lang="ru-RU" dirty="0" err="1" smtClean="0"/>
              <a:t>охолодження</a:t>
            </a:r>
            <a:r>
              <a:rPr lang="ru-RU" dirty="0" smtClean="0"/>
              <a:t> </a:t>
            </a:r>
            <a:r>
              <a:rPr lang="ru-RU" dirty="0" err="1" smtClean="0"/>
              <a:t>приміщень</a:t>
            </a:r>
            <a:r>
              <a:rPr lang="ru-RU" dirty="0" smtClean="0"/>
              <a:t> </a:t>
            </a:r>
            <a:r>
              <a:rPr lang="ru-RU" dirty="0" err="1" smtClean="0"/>
              <a:t>холодильників</a:t>
            </a:r>
            <a:r>
              <a:rPr lang="ru-RU" dirty="0" smtClean="0"/>
              <a:t>, </a:t>
            </a:r>
            <a:r>
              <a:rPr lang="ru-RU" dirty="0" err="1" smtClean="0"/>
              <a:t>апаратів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об‘єктів</a:t>
            </a:r>
            <a:r>
              <a:rPr lang="ru-RU" dirty="0" smtClean="0"/>
              <a:t>. Тепло </a:t>
            </a:r>
            <a:r>
              <a:rPr lang="ru-RU" dirty="0" err="1" smtClean="0"/>
              <a:t>тіл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охолоджується</a:t>
            </a:r>
            <a:r>
              <a:rPr lang="ru-RU" dirty="0" smtClean="0"/>
              <a:t> </a:t>
            </a:r>
            <a:r>
              <a:rPr lang="ru-RU" dirty="0" err="1" smtClean="0"/>
              <a:t>відводиться</a:t>
            </a:r>
            <a:r>
              <a:rPr lang="ru-RU" dirty="0" smtClean="0"/>
              <a:t> в </a:t>
            </a:r>
            <a:r>
              <a:rPr lang="ru-RU" dirty="0" err="1" smtClean="0"/>
              <a:t>навколишнє</a:t>
            </a:r>
            <a:r>
              <a:rPr lang="ru-RU" dirty="0" smtClean="0"/>
              <a:t> </a:t>
            </a:r>
            <a:r>
              <a:rPr lang="ru-RU" dirty="0" err="1" smtClean="0"/>
              <a:t>середовище</a:t>
            </a:r>
            <a:r>
              <a:rPr lang="ru-RU" dirty="0" smtClean="0"/>
              <a:t>. </a:t>
            </a:r>
            <a:r>
              <a:rPr lang="ru-RU" dirty="0" err="1" smtClean="0"/>
              <a:t>Холодильна</a:t>
            </a:r>
            <a:r>
              <a:rPr lang="ru-RU" dirty="0" smtClean="0"/>
              <a:t> машина </a:t>
            </a:r>
            <a:r>
              <a:rPr lang="ru-RU" dirty="0" err="1" smtClean="0"/>
              <a:t>забирає</a:t>
            </a:r>
            <a:r>
              <a:rPr lang="ru-RU" dirty="0" smtClean="0"/>
              <a:t> тепло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тіла</a:t>
            </a:r>
            <a:r>
              <a:rPr lang="ru-RU" dirty="0" smtClean="0"/>
              <a:t> з </a:t>
            </a:r>
            <a:r>
              <a:rPr lang="ru-RU" dirty="0" err="1" smtClean="0"/>
              <a:t>низькою</a:t>
            </a:r>
            <a:r>
              <a:rPr lang="ru-RU" dirty="0" smtClean="0"/>
              <a:t> температурою і переводить </a:t>
            </a:r>
            <a:r>
              <a:rPr lang="ru-RU" dirty="0" err="1" smtClean="0"/>
              <a:t>його</a:t>
            </a:r>
            <a:r>
              <a:rPr lang="ru-RU" dirty="0" smtClean="0"/>
              <a:t> на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температурний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. </a:t>
            </a:r>
            <a:r>
              <a:rPr lang="ru-RU" dirty="0" err="1" smtClean="0"/>
              <a:t>Пониження</a:t>
            </a:r>
            <a:r>
              <a:rPr lang="ru-RU" dirty="0" smtClean="0"/>
              <a:t> </a:t>
            </a:r>
            <a:r>
              <a:rPr lang="ru-RU" dirty="0" err="1" smtClean="0"/>
              <a:t>температури</a:t>
            </a:r>
            <a:r>
              <a:rPr lang="ru-RU" dirty="0" smtClean="0"/>
              <a:t> </a:t>
            </a:r>
            <a:r>
              <a:rPr lang="ru-RU" dirty="0" err="1" smtClean="0"/>
              <a:t>охолоджуючого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для </a:t>
            </a:r>
            <a:r>
              <a:rPr lang="ru-RU" dirty="0" err="1" smtClean="0"/>
              <a:t>попадання</a:t>
            </a:r>
            <a:r>
              <a:rPr lang="ru-RU" dirty="0" smtClean="0"/>
              <a:t> до </a:t>
            </a:r>
            <a:r>
              <a:rPr lang="ru-RU" dirty="0" err="1" smtClean="0"/>
              <a:t>нього</a:t>
            </a:r>
            <a:r>
              <a:rPr lang="ru-RU" dirty="0" smtClean="0"/>
              <a:t> тепла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навколишнього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. Для </a:t>
            </a:r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попадання</a:t>
            </a:r>
            <a:r>
              <a:rPr lang="ru-RU" dirty="0" smtClean="0"/>
              <a:t> тепла </a:t>
            </a:r>
            <a:r>
              <a:rPr lang="ru-RU" dirty="0" err="1" smtClean="0"/>
              <a:t>стінки</a:t>
            </a:r>
            <a:r>
              <a:rPr lang="ru-RU" dirty="0" smtClean="0"/>
              <a:t> камер </a:t>
            </a:r>
            <a:r>
              <a:rPr lang="ru-RU" dirty="0" err="1" smtClean="0"/>
              <a:t>покривають</a:t>
            </a:r>
            <a:r>
              <a:rPr lang="ru-RU" dirty="0" smtClean="0"/>
              <a:t> тепловою </a:t>
            </a:r>
            <a:r>
              <a:rPr lang="ru-RU" dirty="0" err="1" smtClean="0"/>
              <a:t>ізоляцією</a:t>
            </a:r>
            <a:r>
              <a:rPr lang="ru-RU" dirty="0" smtClean="0"/>
              <a:t>,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холодильну</a:t>
            </a:r>
            <a:r>
              <a:rPr lang="ru-RU" dirty="0" smtClean="0"/>
              <a:t> установку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тепловим</a:t>
            </a:r>
            <a:r>
              <a:rPr lang="ru-RU" dirty="0" smtClean="0"/>
              <a:t> насосом.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6404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455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uk-UA" dirty="0" smtClean="0"/>
              <a:t>Холодильні агенти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49680"/>
            <a:ext cx="10515600" cy="547116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 </a:t>
            </a:r>
            <a:r>
              <a:rPr lang="ru-RU" dirty="0" err="1" smtClean="0"/>
              <a:t>більшості</a:t>
            </a:r>
            <a:r>
              <a:rPr lang="ru-RU" dirty="0" smtClean="0"/>
              <a:t> </a:t>
            </a:r>
            <a:r>
              <a:rPr lang="ru-RU" dirty="0" err="1" smtClean="0"/>
              <a:t>холодильних</a:t>
            </a:r>
            <a:r>
              <a:rPr lang="ru-RU" dirty="0" smtClean="0"/>
              <a:t> машин для </a:t>
            </a:r>
            <a:r>
              <a:rPr lang="ru-RU" dirty="0" err="1" smtClean="0"/>
              <a:t>охолодження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теплоту </a:t>
            </a:r>
            <a:r>
              <a:rPr lang="ru-RU" dirty="0" err="1" smtClean="0"/>
              <a:t>випарювання</a:t>
            </a:r>
            <a:r>
              <a:rPr lang="ru-RU" dirty="0" smtClean="0"/>
              <a:t> легко </a:t>
            </a:r>
            <a:r>
              <a:rPr lang="ru-RU" dirty="0" err="1" smtClean="0"/>
              <a:t>киплячих</a:t>
            </a:r>
            <a:r>
              <a:rPr lang="ru-RU" dirty="0" smtClean="0"/>
              <a:t> </a:t>
            </a:r>
            <a:r>
              <a:rPr lang="ru-RU" dirty="0" err="1" smtClean="0"/>
              <a:t>рідин</a:t>
            </a:r>
            <a:r>
              <a:rPr lang="ru-RU" dirty="0" smtClean="0"/>
              <a:t>. </a:t>
            </a:r>
            <a:r>
              <a:rPr lang="ru-RU" dirty="0" err="1" smtClean="0"/>
              <a:t>Холодильними</a:t>
            </a:r>
            <a:r>
              <a:rPr lang="ru-RU" dirty="0" smtClean="0"/>
              <a:t> агентами є </a:t>
            </a:r>
            <a:r>
              <a:rPr lang="ru-RU" dirty="0" err="1" smtClean="0"/>
              <a:t>аміак</a:t>
            </a:r>
            <a:r>
              <a:rPr lang="ru-RU" dirty="0" smtClean="0"/>
              <a:t> і фреон </a:t>
            </a:r>
            <a:r>
              <a:rPr lang="ru-RU" dirty="0" err="1" smtClean="0"/>
              <a:t>або</a:t>
            </a:r>
            <a:r>
              <a:rPr lang="ru-RU" dirty="0" smtClean="0"/>
              <a:t> хладон. Температура </a:t>
            </a:r>
            <a:r>
              <a:rPr lang="ru-RU" dirty="0" err="1" smtClean="0"/>
              <a:t>кипіння</a:t>
            </a:r>
            <a:r>
              <a:rPr lang="ru-RU" dirty="0" smtClean="0"/>
              <a:t> </a:t>
            </a:r>
            <a:r>
              <a:rPr lang="ru-RU" dirty="0" err="1" smtClean="0"/>
              <a:t>аміаку</a:t>
            </a:r>
            <a:r>
              <a:rPr lang="ru-RU" dirty="0" smtClean="0"/>
              <a:t> NH3 при 0,1 МПа становить 33,4 °С. </a:t>
            </a:r>
            <a:r>
              <a:rPr lang="ru-RU" dirty="0" err="1" smtClean="0"/>
              <a:t>Фреони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галогенопохідні</a:t>
            </a:r>
            <a:r>
              <a:rPr lang="ru-RU" dirty="0" smtClean="0"/>
              <a:t> </a:t>
            </a:r>
            <a:r>
              <a:rPr lang="ru-RU" dirty="0" err="1" smtClean="0"/>
              <a:t>насичених</a:t>
            </a:r>
            <a:r>
              <a:rPr lang="ru-RU" dirty="0" smtClean="0"/>
              <a:t> </a:t>
            </a:r>
            <a:r>
              <a:rPr lang="ru-RU" dirty="0" err="1" smtClean="0"/>
              <a:t>вуглеводнів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отримують</a:t>
            </a:r>
            <a:r>
              <a:rPr lang="ru-RU" dirty="0" smtClean="0"/>
              <a:t> </a:t>
            </a:r>
            <a:r>
              <a:rPr lang="ru-RU" dirty="0" err="1" smtClean="0"/>
              <a:t>заміною</a:t>
            </a:r>
            <a:r>
              <a:rPr lang="ru-RU" dirty="0" smtClean="0"/>
              <a:t> </a:t>
            </a:r>
            <a:r>
              <a:rPr lang="ru-RU" dirty="0" err="1" smtClean="0"/>
              <a:t>атомів</a:t>
            </a:r>
            <a:r>
              <a:rPr lang="ru-RU" dirty="0" smtClean="0"/>
              <a:t> </a:t>
            </a:r>
            <a:r>
              <a:rPr lang="ru-RU" dirty="0" err="1" smtClean="0"/>
              <a:t>водню</a:t>
            </a:r>
            <a:r>
              <a:rPr lang="ru-RU" dirty="0" smtClean="0"/>
              <a:t> в </a:t>
            </a:r>
            <a:r>
              <a:rPr lang="ru-RU" dirty="0" err="1" smtClean="0"/>
              <a:t>насиченому</a:t>
            </a:r>
            <a:r>
              <a:rPr lang="ru-RU" dirty="0" smtClean="0"/>
              <a:t> </a:t>
            </a:r>
            <a:r>
              <a:rPr lang="ru-RU" dirty="0" err="1" smtClean="0"/>
              <a:t>вуглеводні</a:t>
            </a:r>
            <a:r>
              <a:rPr lang="ru-RU" dirty="0" smtClean="0"/>
              <a:t> С</a:t>
            </a:r>
            <a:r>
              <a:rPr lang="en-US" dirty="0" smtClean="0"/>
              <a:t>nH2n+2 </a:t>
            </a:r>
            <a:r>
              <a:rPr lang="ru-RU" dirty="0" smtClean="0"/>
              <a:t>атомами фтору, хлору, брому. </a:t>
            </a:r>
            <a:r>
              <a:rPr lang="ru-RU" dirty="0" err="1" smtClean="0"/>
              <a:t>Фреони</a:t>
            </a:r>
            <a:r>
              <a:rPr lang="ru-RU" dirty="0" smtClean="0"/>
              <a:t> є </a:t>
            </a:r>
            <a:r>
              <a:rPr lang="ru-RU" dirty="0" err="1" smtClean="0"/>
              <a:t>хімічно</a:t>
            </a:r>
            <a:r>
              <a:rPr lang="ru-RU" dirty="0" smtClean="0"/>
              <a:t> </a:t>
            </a:r>
            <a:r>
              <a:rPr lang="ru-RU" dirty="0" err="1" smtClean="0"/>
              <a:t>інертними</a:t>
            </a:r>
            <a:r>
              <a:rPr lang="ru-RU" dirty="0" smtClean="0"/>
              <a:t> і  практично </a:t>
            </a:r>
            <a:r>
              <a:rPr lang="ru-RU" dirty="0" err="1" smtClean="0"/>
              <a:t>вибухобезпечними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Холодильні</a:t>
            </a:r>
            <a:r>
              <a:rPr lang="ru-RU" dirty="0" smtClean="0"/>
              <a:t> </a:t>
            </a:r>
            <a:r>
              <a:rPr lang="ru-RU" dirty="0" err="1" smtClean="0"/>
              <a:t>машини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у </a:t>
            </a:r>
            <a:r>
              <a:rPr lang="ru-RU" dirty="0" err="1" smtClean="0"/>
              <a:t>харчовій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 та ресторанному </a:t>
            </a:r>
            <a:r>
              <a:rPr lang="ru-RU" dirty="0" err="1" smtClean="0"/>
              <a:t>господарстві</a:t>
            </a:r>
            <a:r>
              <a:rPr lang="ru-RU" dirty="0" smtClean="0"/>
              <a:t>, </a:t>
            </a:r>
            <a:r>
              <a:rPr lang="ru-RU" dirty="0" err="1" smtClean="0"/>
              <a:t>складаються</a:t>
            </a:r>
            <a:r>
              <a:rPr lang="ru-RU" dirty="0" smtClean="0"/>
              <a:t> з таких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: </a:t>
            </a:r>
            <a:r>
              <a:rPr lang="ru-RU" dirty="0" err="1" smtClean="0"/>
              <a:t>компресор</a:t>
            </a:r>
            <a:r>
              <a:rPr lang="ru-RU" dirty="0" smtClean="0"/>
              <a:t>, конденсатор, </a:t>
            </a:r>
            <a:r>
              <a:rPr lang="ru-RU" dirty="0" err="1" smtClean="0"/>
              <a:t>випарник</a:t>
            </a:r>
            <a:r>
              <a:rPr lang="ru-RU" dirty="0" smtClean="0"/>
              <a:t>, </a:t>
            </a:r>
            <a:r>
              <a:rPr lang="ru-RU" dirty="0" err="1" smtClean="0"/>
              <a:t>регулювальний</a:t>
            </a:r>
            <a:r>
              <a:rPr lang="ru-RU" dirty="0" smtClean="0"/>
              <a:t> (</a:t>
            </a:r>
            <a:r>
              <a:rPr lang="ru-RU" dirty="0" err="1" smtClean="0"/>
              <a:t>дросельний</a:t>
            </a:r>
            <a:r>
              <a:rPr lang="ru-RU" dirty="0" smtClean="0"/>
              <a:t>) вентиль.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машини</a:t>
            </a:r>
            <a:r>
              <a:rPr lang="ru-RU" dirty="0" smtClean="0"/>
              <a:t> </a:t>
            </a:r>
            <a:r>
              <a:rPr lang="ru-RU" dirty="0" err="1" smtClean="0"/>
              <a:t>називаються</a:t>
            </a:r>
            <a:r>
              <a:rPr lang="ru-RU" dirty="0" smtClean="0"/>
              <a:t> </a:t>
            </a:r>
            <a:r>
              <a:rPr lang="ru-RU" dirty="0" err="1" smtClean="0"/>
              <a:t>паровими</a:t>
            </a:r>
            <a:r>
              <a:rPr lang="ru-RU" dirty="0" smtClean="0"/>
              <a:t> </a:t>
            </a:r>
            <a:r>
              <a:rPr lang="ru-RU" dirty="0" err="1" smtClean="0"/>
              <a:t>компресорними</a:t>
            </a:r>
            <a:r>
              <a:rPr lang="ru-RU" dirty="0" smtClean="0"/>
              <a:t> </a:t>
            </a:r>
            <a:r>
              <a:rPr lang="ru-RU" dirty="0" err="1" smtClean="0"/>
              <a:t>холодильними</a:t>
            </a:r>
            <a:r>
              <a:rPr lang="ru-RU" dirty="0" smtClean="0"/>
              <a:t> машинами. Принцип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компресорної</a:t>
            </a:r>
            <a:r>
              <a:rPr lang="ru-RU" dirty="0" smtClean="0"/>
              <a:t> </a:t>
            </a:r>
            <a:r>
              <a:rPr lang="ru-RU" dirty="0" err="1" smtClean="0"/>
              <a:t>холодильної</a:t>
            </a:r>
            <a:r>
              <a:rPr lang="ru-RU" dirty="0" smtClean="0"/>
              <a:t> </a:t>
            </a:r>
            <a:r>
              <a:rPr lang="ru-RU" dirty="0" err="1" smtClean="0"/>
              <a:t>машини</a:t>
            </a:r>
            <a:r>
              <a:rPr lang="ru-RU" dirty="0" smtClean="0"/>
              <a:t> </a:t>
            </a:r>
            <a:r>
              <a:rPr lang="ru-RU" dirty="0" err="1" smtClean="0"/>
              <a:t>розглянемо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схеми</a:t>
            </a:r>
            <a:r>
              <a:rPr lang="ru-RU" dirty="0" smtClean="0"/>
              <a:t> на рис. 2.1.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0268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743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r>
              <a:rPr lang="uk-UA" dirty="0" smtClean="0"/>
              <a:t>Схема роботи компресорної холодильної установки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0760" y="2214926"/>
            <a:ext cx="6370320" cy="372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653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7485"/>
            <a:ext cx="10515600" cy="94551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Принцип роботи компресорної холодильної установки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51687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uk-UA" dirty="0" smtClean="0">
                <a:solidFill>
                  <a:srgbClr val="FF0000"/>
                </a:solidFill>
              </a:rPr>
              <a:t>Рідкий холодильний агент </a:t>
            </a:r>
            <a:r>
              <a:rPr lang="uk-UA" dirty="0" smtClean="0"/>
              <a:t>(робоче тіло) кипить у випарнику. Кипіння супроводжується поглинанням теплоти з охолоджуваного об'єму (камери холодильника) холодильним агентом. </a:t>
            </a:r>
          </a:p>
          <a:p>
            <a:pPr>
              <a:spcBef>
                <a:spcPts val="0"/>
              </a:spcBef>
            </a:pPr>
            <a:r>
              <a:rPr lang="uk-UA" dirty="0" smtClean="0">
                <a:solidFill>
                  <a:srgbClr val="FF0000"/>
                </a:solidFill>
              </a:rPr>
              <a:t>Компресор</a:t>
            </a:r>
            <a:r>
              <a:rPr lang="uk-UA" dirty="0" smtClean="0"/>
              <a:t> безперервно відсмоктує пари </a:t>
            </a:r>
            <a:r>
              <a:rPr lang="uk-UA" dirty="0" err="1" smtClean="0"/>
              <a:t>хладона</a:t>
            </a:r>
            <a:r>
              <a:rPr lang="uk-UA" dirty="0" smtClean="0"/>
              <a:t>, що утворилися, знижуючи тиск у випарнику. В компресорі хладон стискається, а його тиск збільшується. </a:t>
            </a:r>
          </a:p>
          <a:p>
            <a:pPr>
              <a:spcBef>
                <a:spcPts val="0"/>
              </a:spcBef>
            </a:pPr>
            <a:r>
              <a:rPr lang="uk-UA" dirty="0" smtClean="0"/>
              <a:t>Далі холодильний агент за високого тиску нагнітається компресором у </a:t>
            </a:r>
            <a:r>
              <a:rPr lang="uk-UA" dirty="0" smtClean="0">
                <a:solidFill>
                  <a:srgbClr val="FF0000"/>
                </a:solidFill>
              </a:rPr>
              <a:t>конденсатор</a:t>
            </a:r>
            <a:r>
              <a:rPr lang="uk-UA" dirty="0" smtClean="0"/>
              <a:t>, віддає теплоту у навколишнє середовище і зріджується. </a:t>
            </a:r>
          </a:p>
          <a:p>
            <a:pPr>
              <a:spcBef>
                <a:spcPts val="0"/>
              </a:spcBef>
            </a:pPr>
            <a:r>
              <a:rPr lang="uk-UA" dirty="0" smtClean="0"/>
              <a:t>Зріджений холодильний агент подається у </a:t>
            </a:r>
            <a:r>
              <a:rPr lang="uk-UA" dirty="0" smtClean="0">
                <a:solidFill>
                  <a:srgbClr val="FF0000"/>
                </a:solidFill>
              </a:rPr>
              <a:t>випарник</a:t>
            </a:r>
            <a:r>
              <a:rPr lang="uk-UA" dirty="0" smtClean="0"/>
              <a:t> через регулювальний (</a:t>
            </a:r>
            <a:r>
              <a:rPr lang="uk-UA" dirty="0" smtClean="0">
                <a:solidFill>
                  <a:srgbClr val="FF0000"/>
                </a:solidFill>
              </a:rPr>
              <a:t>дросельний</a:t>
            </a:r>
            <a:r>
              <a:rPr lang="uk-UA" dirty="0" smtClean="0"/>
              <a:t>) вентиль. Цикл повторюється. </a:t>
            </a:r>
          </a:p>
          <a:p>
            <a:pPr>
              <a:spcBef>
                <a:spcPts val="0"/>
              </a:spcBef>
            </a:pPr>
            <a:r>
              <a:rPr lang="uk-UA" dirty="0" smtClean="0"/>
              <a:t>Регулювальний вентиль  (дросель) забезпечує зниження тиску і температури створенням необхідного опору між сторонами високого (у конденсаторі) та низького (у випарнику) тиску.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235168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2186</Words>
  <Application>Microsoft Office PowerPoint</Application>
  <PresentationFormat>Широкоэкранный</PresentationFormat>
  <Paragraphs>96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Тема Office</vt:lpstr>
      <vt:lpstr>Тема 14.Холод і холодильне обладнання</vt:lpstr>
      <vt:lpstr>                    План</vt:lpstr>
      <vt:lpstr>Вступ</vt:lpstr>
      <vt:lpstr>Способи отримання холоду</vt:lpstr>
      <vt:lpstr>Способи отримання холоду</vt:lpstr>
      <vt:lpstr>2. Компресорна  холодильна установка</vt:lpstr>
      <vt:lpstr>Холодильні агенти</vt:lpstr>
      <vt:lpstr>Схема роботи компресорної холодильної установки</vt:lpstr>
      <vt:lpstr>Принцип роботи компресорної холодильної установки</vt:lpstr>
      <vt:lpstr>Компресор</vt:lpstr>
      <vt:lpstr>Випарник</vt:lpstr>
      <vt:lpstr>Ребристотрубний випарник: 1 ребра; 2 труба</vt:lpstr>
      <vt:lpstr>Конденсатор</vt:lpstr>
      <vt:lpstr>Конденсатор</vt:lpstr>
      <vt:lpstr>Будова найпростіших холодильних машин на прикладі холодильних агрегатів побутових  холодильників</vt:lpstr>
      <vt:lpstr>Абсорбційна холодильна установка</vt:lpstr>
      <vt:lpstr>Принцип роботи абсорбційної холодильної установки</vt:lpstr>
      <vt:lpstr>Абсорбційна холодильна установка</vt:lpstr>
      <vt:lpstr>4. Холодильники</vt:lpstr>
      <vt:lpstr>Презентация PowerPoint</vt:lpstr>
      <vt:lpstr>Презентация PowerPoint</vt:lpstr>
      <vt:lpstr>Презентация PowerPoint</vt:lpstr>
      <vt:lpstr>5 Льодогенератори</vt:lpstr>
      <vt:lpstr>Схема утворення льоду в стаканчиках</vt:lpstr>
      <vt:lpstr>Презентация PowerPoint</vt:lpstr>
      <vt:lpstr>Льодогенератор для виготовлення лускатого льоду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14.Холод і холодильне обладнання</dc:title>
  <dc:creator>Валентина</dc:creator>
  <cp:lastModifiedBy>Валентина</cp:lastModifiedBy>
  <cp:revision>12</cp:revision>
  <dcterms:created xsi:type="dcterms:W3CDTF">2021-11-25T10:13:58Z</dcterms:created>
  <dcterms:modified xsi:type="dcterms:W3CDTF">2021-11-25T12:15:49Z</dcterms:modified>
</cp:coreProperties>
</file>