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1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78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2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87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6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4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0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0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0D64-5EF3-4C26-915B-CCB34A06BEF1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12561-2344-4533-9CBA-CBB1A3A37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9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14.Холод і холодильне обладнання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Компресор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501396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Компресор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забирає</a:t>
            </a:r>
            <a:r>
              <a:rPr lang="ru-RU" dirty="0" smtClean="0"/>
              <a:t> пари холодильного агента з </a:t>
            </a:r>
            <a:r>
              <a:rPr lang="ru-RU" dirty="0" err="1" smtClean="0"/>
              <a:t>випарника</a:t>
            </a:r>
            <a:r>
              <a:rPr lang="ru-RU" dirty="0" smtClean="0"/>
              <a:t> та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конденсатор в </a:t>
            </a:r>
            <a:r>
              <a:rPr lang="ru-RU" dirty="0" err="1" smtClean="0"/>
              <a:t>стисненому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. </a:t>
            </a:r>
            <a:r>
              <a:rPr lang="ru-RU" dirty="0" err="1" smtClean="0"/>
              <a:t>Компресор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циліндра</a:t>
            </a:r>
            <a:r>
              <a:rPr lang="ru-RU" dirty="0" smtClean="0"/>
              <a:t>, поршня та </a:t>
            </a:r>
            <a:r>
              <a:rPr lang="ru-RU" dirty="0" err="1" smtClean="0"/>
              <a:t>електродвигуна</a:t>
            </a:r>
            <a:r>
              <a:rPr lang="ru-RU" dirty="0" smtClean="0"/>
              <a:t>. </a:t>
            </a:r>
            <a:r>
              <a:rPr lang="ru-RU" dirty="0" err="1" smtClean="0"/>
              <a:t>Компресор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відсмоктує</a:t>
            </a:r>
            <a:r>
              <a:rPr lang="ru-RU" dirty="0" smtClean="0"/>
              <a:t> пари холодильного агента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випарника</a:t>
            </a:r>
            <a:r>
              <a:rPr lang="ru-RU" dirty="0" smtClean="0"/>
              <a:t>, </a:t>
            </a:r>
            <a:r>
              <a:rPr lang="ru-RU" dirty="0" err="1" smtClean="0"/>
              <a:t>знижуючи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і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підтримуючи</a:t>
            </a:r>
            <a:r>
              <a:rPr lang="ru-RU" dirty="0" smtClean="0"/>
              <a:t> </a:t>
            </a:r>
            <a:r>
              <a:rPr lang="ru-RU" dirty="0" err="1" smtClean="0"/>
              <a:t>низьку</a:t>
            </a:r>
            <a:r>
              <a:rPr lang="ru-RU" dirty="0" smtClean="0"/>
              <a:t> температуру </a:t>
            </a:r>
            <a:r>
              <a:rPr lang="ru-RU" dirty="0" err="1" smtClean="0"/>
              <a:t>кипіння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стискає</a:t>
            </a:r>
            <a:r>
              <a:rPr lang="ru-RU" dirty="0" smtClean="0"/>
              <a:t> пари холодильного агента;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нагнітає</a:t>
            </a:r>
            <a:r>
              <a:rPr lang="ru-RU" dirty="0" smtClean="0"/>
              <a:t> пари холодильного агента в конденсатор.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компресор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як </a:t>
            </a:r>
            <a:r>
              <a:rPr lang="ru-RU" dirty="0" err="1" smtClean="0"/>
              <a:t>тепловий</a:t>
            </a:r>
            <a:r>
              <a:rPr lang="ru-RU" dirty="0" smtClean="0"/>
              <a:t> насос,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відрізняє</a:t>
            </a:r>
            <a:r>
              <a:rPr lang="ru-RU" dirty="0" smtClean="0"/>
              <a:t> </a:t>
            </a:r>
            <a:r>
              <a:rPr lang="ru-RU" dirty="0" err="1" smtClean="0"/>
              <a:t>холодильний</a:t>
            </a:r>
            <a:r>
              <a:rPr lang="ru-RU" dirty="0" smtClean="0"/>
              <a:t> </a:t>
            </a:r>
            <a:r>
              <a:rPr lang="ru-RU" dirty="0" err="1" smtClean="0"/>
              <a:t>компресор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компресорів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Компресори</a:t>
            </a:r>
            <a:r>
              <a:rPr lang="ru-RU" dirty="0" smtClean="0"/>
              <a:t> для </a:t>
            </a:r>
            <a:r>
              <a:rPr lang="ru-RU" dirty="0" err="1" smtClean="0"/>
              <a:t>холодильної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по </a:t>
            </a:r>
            <a:r>
              <a:rPr lang="ru-RU" dirty="0" err="1" smtClean="0"/>
              <a:t>конструкції</a:t>
            </a:r>
            <a:r>
              <a:rPr lang="ru-RU" dirty="0" smtClean="0"/>
              <a:t>, принципу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розміщенням</a:t>
            </a:r>
            <a:r>
              <a:rPr lang="ru-RU" dirty="0" smtClean="0"/>
              <a:t> привода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принципом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холодильні</a:t>
            </a:r>
            <a:r>
              <a:rPr lang="ru-RU" dirty="0" smtClean="0"/>
              <a:t> </a:t>
            </a:r>
            <a:r>
              <a:rPr lang="ru-RU" dirty="0" err="1" smtClean="0"/>
              <a:t>компресори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поршневі</a:t>
            </a:r>
            <a:r>
              <a:rPr lang="ru-RU" dirty="0" smtClean="0"/>
              <a:t>, </a:t>
            </a:r>
            <a:r>
              <a:rPr lang="ru-RU" dirty="0" err="1" smtClean="0"/>
              <a:t>ротаційні</a:t>
            </a:r>
            <a:r>
              <a:rPr lang="ru-RU" dirty="0" smtClean="0"/>
              <a:t>, </a:t>
            </a:r>
            <a:r>
              <a:rPr lang="ru-RU" dirty="0" err="1" smtClean="0"/>
              <a:t>гвинтові</a:t>
            </a:r>
            <a:r>
              <a:rPr lang="ru-RU" dirty="0" smtClean="0"/>
              <a:t>, </a:t>
            </a:r>
            <a:r>
              <a:rPr lang="ru-RU" dirty="0" err="1" smtClean="0"/>
              <a:t>відцентрові</a:t>
            </a:r>
            <a:r>
              <a:rPr lang="ru-RU" dirty="0" smtClean="0"/>
              <a:t> (</a:t>
            </a:r>
            <a:r>
              <a:rPr lang="ru-RU" dirty="0" err="1" smtClean="0"/>
              <a:t>турбокомпресори</a:t>
            </a:r>
            <a:r>
              <a:rPr lang="ru-RU" dirty="0" smtClean="0"/>
              <a:t>), </a:t>
            </a:r>
            <a:r>
              <a:rPr lang="ru-RU" dirty="0" err="1" smtClean="0"/>
              <a:t>спіральні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поршневі</a:t>
            </a:r>
            <a:r>
              <a:rPr lang="ru-RU" dirty="0" smtClean="0"/>
              <a:t> </a:t>
            </a:r>
            <a:r>
              <a:rPr lang="ru-RU" dirty="0" err="1" smtClean="0"/>
              <a:t>компресори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45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6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Випарник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28828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Випарник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теплообмінний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кипіння</a:t>
            </a:r>
            <a:r>
              <a:rPr lang="ru-RU" dirty="0" smtClean="0"/>
              <a:t> холодильного агента теплота </a:t>
            </a:r>
            <a:r>
              <a:rPr lang="ru-RU" dirty="0" err="1" smtClean="0"/>
              <a:t>відводиться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охолодження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торговому холодильному </a:t>
            </a:r>
            <a:r>
              <a:rPr lang="ru-RU" dirty="0" err="1" smtClean="0"/>
              <a:t>устаткуванні</a:t>
            </a:r>
            <a:r>
              <a:rPr lang="ru-RU" dirty="0" smtClean="0"/>
              <a:t>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випарники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охолоджують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з </a:t>
            </a:r>
            <a:r>
              <a:rPr lang="ru-RU" dirty="0" err="1" smtClean="0"/>
              <a:t>примусовою</a:t>
            </a:r>
            <a:r>
              <a:rPr lang="ru-RU" dirty="0" smtClean="0"/>
              <a:t> та </a:t>
            </a:r>
            <a:r>
              <a:rPr lang="ru-RU" dirty="0" err="1" smtClean="0"/>
              <a:t>природньою</a:t>
            </a:r>
            <a:r>
              <a:rPr lang="ru-RU" dirty="0" smtClean="0"/>
              <a:t> </a:t>
            </a:r>
            <a:r>
              <a:rPr lang="ru-RU" dirty="0" err="1" smtClean="0"/>
              <a:t>циркуляцією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Випарники</a:t>
            </a:r>
            <a:r>
              <a:rPr lang="ru-RU" dirty="0" smtClean="0"/>
              <a:t> з </a:t>
            </a:r>
            <a:r>
              <a:rPr lang="ru-RU" dirty="0" err="1" smtClean="0"/>
              <a:t>примусовою</a:t>
            </a:r>
            <a:r>
              <a:rPr lang="ru-RU" dirty="0" smtClean="0"/>
              <a:t> </a:t>
            </a:r>
            <a:r>
              <a:rPr lang="ru-RU" dirty="0" err="1" smtClean="0"/>
              <a:t>циркуляцією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повітроохолоджувачами</a:t>
            </a:r>
            <a:r>
              <a:rPr lang="ru-RU" dirty="0" smtClean="0"/>
              <a:t>. Вони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у </a:t>
            </a:r>
            <a:r>
              <a:rPr lang="ru-RU" dirty="0" err="1" smtClean="0"/>
              <a:t>малих</a:t>
            </a:r>
            <a:r>
              <a:rPr lang="ru-RU" dirty="0" smtClean="0"/>
              <a:t> та великих </a:t>
            </a:r>
            <a:r>
              <a:rPr lang="ru-RU" dirty="0" err="1" smtClean="0"/>
              <a:t>холодильних</a:t>
            </a:r>
            <a:r>
              <a:rPr lang="ru-RU" dirty="0" smtClean="0"/>
              <a:t> установках.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конструкцією</a:t>
            </a:r>
            <a:r>
              <a:rPr lang="ru-RU" dirty="0" smtClean="0"/>
              <a:t> </a:t>
            </a:r>
            <a:r>
              <a:rPr lang="ru-RU" dirty="0" err="1" smtClean="0"/>
              <a:t>випарники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ребристотрубні</a:t>
            </a:r>
            <a:r>
              <a:rPr lang="ru-RU" dirty="0" smtClean="0"/>
              <a:t>, </a:t>
            </a:r>
            <a:r>
              <a:rPr lang="ru-RU" dirty="0" err="1" smtClean="0"/>
              <a:t>листотрубні</a:t>
            </a:r>
            <a:r>
              <a:rPr lang="ru-RU" dirty="0" smtClean="0"/>
              <a:t> та </a:t>
            </a:r>
            <a:r>
              <a:rPr lang="ru-RU" dirty="0" err="1" smtClean="0"/>
              <a:t>гладкотрубні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ребристотрубних</a:t>
            </a:r>
            <a:r>
              <a:rPr lang="ru-RU" dirty="0" smtClean="0"/>
              <a:t> </a:t>
            </a:r>
            <a:r>
              <a:rPr lang="ru-RU" dirty="0" err="1" smtClean="0"/>
              <a:t>повітроохолоджувачах</a:t>
            </a:r>
            <a:r>
              <a:rPr lang="ru-RU" dirty="0" smtClean="0"/>
              <a:t> </a:t>
            </a:r>
            <a:r>
              <a:rPr lang="ru-RU" dirty="0" err="1" smtClean="0"/>
              <a:t>холодильний</a:t>
            </a:r>
            <a:r>
              <a:rPr lang="ru-RU" dirty="0" smtClean="0"/>
              <a:t> агент </a:t>
            </a:r>
            <a:r>
              <a:rPr lang="ru-RU" dirty="0" err="1" smtClean="0"/>
              <a:t>кипить</a:t>
            </a:r>
            <a:r>
              <a:rPr lang="ru-RU" dirty="0" smtClean="0"/>
              <a:t> в </a:t>
            </a:r>
            <a:r>
              <a:rPr lang="ru-RU" dirty="0" err="1" smtClean="0"/>
              <a:t>оребрених</a:t>
            </a:r>
            <a:r>
              <a:rPr lang="ru-RU" dirty="0" smtClean="0"/>
              <a:t> трубах, </a:t>
            </a:r>
            <a:r>
              <a:rPr lang="ru-RU" dirty="0" err="1" smtClean="0"/>
              <a:t>абсорбуючи</a:t>
            </a:r>
            <a:r>
              <a:rPr lang="ru-RU" dirty="0" smtClean="0"/>
              <a:t> теплоту з </a:t>
            </a:r>
            <a:r>
              <a:rPr lang="ru-RU" dirty="0" err="1" smtClean="0"/>
              <a:t>повітря</a:t>
            </a:r>
            <a:r>
              <a:rPr lang="ru-RU" dirty="0" smtClean="0"/>
              <a:t>, яке </a:t>
            </a:r>
            <a:r>
              <a:rPr lang="ru-RU" dirty="0" err="1" smtClean="0"/>
              <a:t>продувається</a:t>
            </a:r>
            <a:r>
              <a:rPr lang="ru-RU" dirty="0" smtClean="0"/>
              <a:t> вентилятором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випарник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16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uk-UA" dirty="0" err="1" smtClean="0"/>
              <a:t>Ребристотрубний</a:t>
            </a:r>
            <a:r>
              <a:rPr lang="uk-UA" dirty="0" smtClean="0"/>
              <a:t> випарник: 1 ребра; 2 труба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960" y="1996440"/>
            <a:ext cx="8610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5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Конденсатор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Конденсатор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теплообмінний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пари холодильного агента </a:t>
            </a:r>
            <a:r>
              <a:rPr lang="ru-RU" dirty="0" err="1" smtClean="0"/>
              <a:t>охолоджуються</a:t>
            </a:r>
            <a:r>
              <a:rPr lang="ru-RU" dirty="0" smtClean="0"/>
              <a:t> до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конденсації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при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відведенні</a:t>
            </a:r>
            <a:r>
              <a:rPr lang="ru-RU" dirty="0" smtClean="0"/>
              <a:t> </a:t>
            </a:r>
            <a:r>
              <a:rPr lang="ru-RU" dirty="0" err="1" smtClean="0"/>
              <a:t>теплоти</a:t>
            </a:r>
            <a:r>
              <a:rPr lang="ru-RU" dirty="0" smtClean="0"/>
              <a:t> </a:t>
            </a:r>
            <a:r>
              <a:rPr lang="ru-RU" dirty="0" err="1" smtClean="0"/>
              <a:t>конденсуються</a:t>
            </a:r>
            <a:r>
              <a:rPr lang="ru-RU" dirty="0" smtClean="0"/>
              <a:t> (</a:t>
            </a:r>
            <a:r>
              <a:rPr lang="ru-RU" dirty="0" err="1" smtClean="0"/>
              <a:t>зріджуються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За типом </a:t>
            </a:r>
            <a:r>
              <a:rPr lang="ru-RU" dirty="0" err="1" smtClean="0"/>
              <a:t>охолоджуючого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конденсатори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 - з </a:t>
            </a:r>
            <a:r>
              <a:rPr lang="ru-RU" dirty="0" err="1" smtClean="0"/>
              <a:t>повітряним</a:t>
            </a:r>
            <a:r>
              <a:rPr lang="ru-RU" dirty="0" smtClean="0"/>
              <a:t> </a:t>
            </a:r>
            <a:r>
              <a:rPr lang="ru-RU" dirty="0" err="1" smtClean="0"/>
              <a:t>охолодженням</a:t>
            </a:r>
            <a:r>
              <a:rPr lang="ru-RU" dirty="0" smtClean="0"/>
              <a:t>; - з </a:t>
            </a:r>
            <a:r>
              <a:rPr lang="ru-RU" dirty="0" err="1" smtClean="0"/>
              <a:t>водяним</a:t>
            </a:r>
            <a:r>
              <a:rPr lang="ru-RU" dirty="0" smtClean="0"/>
              <a:t> </a:t>
            </a:r>
            <a:r>
              <a:rPr lang="ru-RU" dirty="0" err="1" smtClean="0"/>
              <a:t>охолодженням</a:t>
            </a:r>
            <a:r>
              <a:rPr lang="ru-RU" dirty="0" smtClean="0"/>
              <a:t>; - з </a:t>
            </a:r>
            <a:r>
              <a:rPr lang="ru-RU" dirty="0" err="1" smtClean="0"/>
              <a:t>повітряноводяним</a:t>
            </a:r>
            <a:r>
              <a:rPr lang="ru-RU" dirty="0" smtClean="0"/>
              <a:t> </a:t>
            </a:r>
            <a:r>
              <a:rPr lang="ru-RU" dirty="0" err="1" smtClean="0"/>
              <a:t>охолодженням</a:t>
            </a:r>
            <a:r>
              <a:rPr lang="ru-RU" dirty="0" smtClean="0"/>
              <a:t>; - з </a:t>
            </a:r>
            <a:r>
              <a:rPr lang="ru-RU" dirty="0" err="1" smtClean="0"/>
              <a:t>охолодженням</a:t>
            </a:r>
            <a:r>
              <a:rPr lang="ru-RU" dirty="0" smtClean="0"/>
              <a:t> </a:t>
            </a:r>
            <a:r>
              <a:rPr lang="ru-RU" dirty="0" err="1" smtClean="0"/>
              <a:t>киплячим</a:t>
            </a:r>
            <a:r>
              <a:rPr lang="ru-RU" dirty="0" smtClean="0"/>
              <a:t> </a:t>
            </a:r>
            <a:r>
              <a:rPr lang="ru-RU" dirty="0" err="1" smtClean="0"/>
              <a:t>холодильним</a:t>
            </a:r>
            <a:r>
              <a:rPr lang="ru-RU" dirty="0" smtClean="0"/>
              <a:t> агентом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технологічною</a:t>
            </a:r>
            <a:r>
              <a:rPr lang="ru-RU" dirty="0" smtClean="0"/>
              <a:t> </a:t>
            </a:r>
            <a:r>
              <a:rPr lang="ru-RU" dirty="0" err="1" smtClean="0"/>
              <a:t>рідиною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 характером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охолоджувального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конденсатори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: - з </a:t>
            </a:r>
            <a:r>
              <a:rPr lang="ru-RU" dirty="0" err="1" smtClean="0"/>
              <a:t>природньою</a:t>
            </a:r>
            <a:r>
              <a:rPr lang="ru-RU" dirty="0" smtClean="0"/>
              <a:t> </a:t>
            </a:r>
            <a:r>
              <a:rPr lang="ru-RU" dirty="0" err="1" smtClean="0"/>
              <a:t>циркуляцією</a:t>
            </a:r>
            <a:r>
              <a:rPr lang="ru-RU" dirty="0" smtClean="0"/>
              <a:t> </a:t>
            </a:r>
            <a:r>
              <a:rPr lang="ru-RU" dirty="0" err="1" smtClean="0"/>
              <a:t>охолоджувального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 - з </a:t>
            </a:r>
            <a:r>
              <a:rPr lang="ru-RU" dirty="0" err="1" smtClean="0"/>
              <a:t>примусовою</a:t>
            </a:r>
            <a:r>
              <a:rPr lang="ru-RU" dirty="0" smtClean="0"/>
              <a:t> </a:t>
            </a:r>
            <a:r>
              <a:rPr lang="ru-RU" dirty="0" err="1" smtClean="0"/>
              <a:t>циркуляцією</a:t>
            </a:r>
            <a:r>
              <a:rPr lang="ru-RU" dirty="0" smtClean="0"/>
              <a:t> </a:t>
            </a:r>
            <a:r>
              <a:rPr lang="ru-RU" dirty="0" err="1" smtClean="0"/>
              <a:t>охолоджувального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; -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зрошенням</a:t>
            </a:r>
            <a:r>
              <a:rPr lang="ru-RU" dirty="0" smtClean="0"/>
              <a:t> </a:t>
            </a:r>
            <a:r>
              <a:rPr lang="ru-RU" dirty="0" err="1" smtClean="0"/>
              <a:t>охолоджувальною</a:t>
            </a:r>
            <a:r>
              <a:rPr lang="ru-RU" dirty="0" smtClean="0"/>
              <a:t> </a:t>
            </a:r>
            <a:r>
              <a:rPr lang="ru-RU" dirty="0" err="1" smtClean="0"/>
              <a:t>рідиною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68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964" y="212725"/>
            <a:ext cx="10515600" cy="11893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Конденсатор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040" y="1933876"/>
            <a:ext cx="6121448" cy="407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44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6864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ru-RU" sz="1800" dirty="0" smtClean="0"/>
              <a:t>Будова </a:t>
            </a:r>
            <a:r>
              <a:rPr lang="ru-RU" sz="1800" dirty="0" err="1" smtClean="0"/>
              <a:t>найпростіших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холодильних</a:t>
            </a:r>
            <a:r>
              <a:rPr lang="ru-RU" sz="1800" dirty="0" smtClean="0"/>
              <a:t> машин на </a:t>
            </a:r>
            <a:r>
              <a:rPr lang="ru-RU" sz="1800" dirty="0" err="1" smtClean="0"/>
              <a:t>прикладі</a:t>
            </a:r>
            <a:r>
              <a:rPr lang="ru-RU" sz="1800" dirty="0" smtClean="0"/>
              <a:t> </a:t>
            </a:r>
            <a:r>
              <a:rPr lang="ru-RU" sz="1800" dirty="0" err="1" smtClean="0"/>
              <a:t>холодильних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агрегатів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побутових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err="1" smtClean="0"/>
              <a:t>холодильників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281" y="960120"/>
            <a:ext cx="6982798" cy="36709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1960" y="4582846"/>
            <a:ext cx="116281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Схеми</a:t>
            </a:r>
            <a:r>
              <a:rPr lang="ru-RU" dirty="0" smtClean="0"/>
              <a:t> </a:t>
            </a:r>
            <a:r>
              <a:rPr lang="ru-RU" dirty="0" err="1" smtClean="0"/>
              <a:t>холодильних</a:t>
            </a:r>
            <a:r>
              <a:rPr lang="ru-RU" dirty="0" smtClean="0"/>
              <a:t> </a:t>
            </a:r>
            <a:r>
              <a:rPr lang="ru-RU" dirty="0" err="1" smtClean="0"/>
              <a:t>агрегатів</a:t>
            </a:r>
            <a:r>
              <a:rPr lang="ru-RU" dirty="0" smtClean="0"/>
              <a:t>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холодильників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 – </a:t>
            </a:r>
            <a:r>
              <a:rPr lang="ru-RU" dirty="0" err="1" smtClean="0"/>
              <a:t>холодильний</a:t>
            </a:r>
            <a:r>
              <a:rPr lang="ru-RU" dirty="0" smtClean="0"/>
              <a:t> агрегат </a:t>
            </a:r>
            <a:r>
              <a:rPr lang="ru-RU" dirty="0" err="1" smtClean="0"/>
              <a:t>двокамерного</a:t>
            </a:r>
            <a:r>
              <a:rPr lang="ru-RU" dirty="0" smtClean="0"/>
              <a:t> холодильника з одним </a:t>
            </a:r>
            <a:r>
              <a:rPr lang="ru-RU" dirty="0" err="1" smtClean="0"/>
              <a:t>компресором</a:t>
            </a:r>
            <a:r>
              <a:rPr lang="ru-RU" dirty="0" smtClean="0"/>
              <a:t>: 1 – </a:t>
            </a:r>
            <a:r>
              <a:rPr lang="ru-RU" dirty="0" err="1" smtClean="0"/>
              <a:t>компресор</a:t>
            </a:r>
            <a:r>
              <a:rPr lang="ru-RU" dirty="0" smtClean="0"/>
              <a:t>; 2 – </a:t>
            </a:r>
            <a:r>
              <a:rPr lang="ru-RU" dirty="0" err="1" smtClean="0"/>
              <a:t>лінія</a:t>
            </a:r>
            <a:r>
              <a:rPr lang="ru-RU" dirty="0" smtClean="0"/>
              <a:t> </a:t>
            </a:r>
            <a:r>
              <a:rPr lang="ru-RU" dirty="0" err="1" smtClean="0"/>
              <a:t>нагнітання</a:t>
            </a:r>
            <a:r>
              <a:rPr lang="ru-RU" dirty="0" smtClean="0"/>
              <a:t>; 3 – конденсатор; 4 – </a:t>
            </a:r>
            <a:r>
              <a:rPr lang="ru-RU" dirty="0" err="1" smtClean="0"/>
              <a:t>фільтр-осушувач</a:t>
            </a:r>
            <a:r>
              <a:rPr lang="ru-RU" dirty="0" smtClean="0"/>
              <a:t>; 5 – </a:t>
            </a:r>
            <a:r>
              <a:rPr lang="ru-RU" dirty="0" err="1" smtClean="0"/>
              <a:t>дросельний</a:t>
            </a:r>
            <a:r>
              <a:rPr lang="ru-RU" dirty="0" smtClean="0"/>
              <a:t> вентиль; 6 – </a:t>
            </a:r>
            <a:r>
              <a:rPr lang="ru-RU" dirty="0" err="1" smtClean="0"/>
              <a:t>випарник</a:t>
            </a:r>
            <a:r>
              <a:rPr lang="ru-RU" dirty="0" smtClean="0"/>
              <a:t> </a:t>
            </a:r>
            <a:r>
              <a:rPr lang="ru-RU" dirty="0" err="1" smtClean="0"/>
              <a:t>холодильної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; 7 – </a:t>
            </a:r>
            <a:r>
              <a:rPr lang="ru-RU" dirty="0" err="1" smtClean="0"/>
              <a:t>випарник</a:t>
            </a:r>
            <a:r>
              <a:rPr lang="ru-RU" dirty="0" smtClean="0"/>
              <a:t> </a:t>
            </a:r>
            <a:r>
              <a:rPr lang="ru-RU" dirty="0" err="1" smtClean="0"/>
              <a:t>морозильної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; 8 – </a:t>
            </a:r>
            <a:r>
              <a:rPr lang="ru-RU" dirty="0" err="1" smtClean="0"/>
              <a:t>лінія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 холодильного агента; </a:t>
            </a:r>
          </a:p>
          <a:p>
            <a:r>
              <a:rPr lang="ru-RU" dirty="0" smtClean="0"/>
              <a:t>б – </a:t>
            </a:r>
            <a:r>
              <a:rPr lang="ru-RU" dirty="0" err="1" smtClean="0"/>
              <a:t>холодильний</a:t>
            </a:r>
            <a:r>
              <a:rPr lang="ru-RU" dirty="0" smtClean="0"/>
              <a:t> агрегат </a:t>
            </a:r>
            <a:r>
              <a:rPr lang="ru-RU" dirty="0" err="1" smtClean="0"/>
              <a:t>двокамерного</a:t>
            </a:r>
            <a:r>
              <a:rPr lang="ru-RU" dirty="0" smtClean="0"/>
              <a:t> холодильника з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компресорами</a:t>
            </a:r>
            <a:r>
              <a:rPr lang="ru-RU" dirty="0" smtClean="0"/>
              <a:t> (</a:t>
            </a:r>
            <a:r>
              <a:rPr lang="ru-RU" dirty="0" err="1" smtClean="0"/>
              <a:t>окремо</a:t>
            </a:r>
            <a:r>
              <a:rPr lang="ru-RU" dirty="0" smtClean="0"/>
              <a:t> для  </a:t>
            </a:r>
            <a:r>
              <a:rPr lang="ru-RU" dirty="0" err="1" smtClean="0"/>
              <a:t>холодильної</a:t>
            </a:r>
            <a:r>
              <a:rPr lang="ru-RU" dirty="0" smtClean="0"/>
              <a:t> та </a:t>
            </a:r>
            <a:r>
              <a:rPr lang="ru-RU" dirty="0" err="1" smtClean="0"/>
              <a:t>морозильної</a:t>
            </a:r>
            <a:r>
              <a:rPr lang="ru-RU" dirty="0" smtClean="0"/>
              <a:t> камер): 1 – </a:t>
            </a:r>
            <a:r>
              <a:rPr lang="ru-RU" dirty="0" err="1" smtClean="0"/>
              <a:t>герметичні</a:t>
            </a:r>
            <a:r>
              <a:rPr lang="ru-RU" dirty="0" smtClean="0"/>
              <a:t> </a:t>
            </a:r>
            <a:r>
              <a:rPr lang="ru-RU" dirty="0" err="1" smtClean="0"/>
              <a:t>компресори</a:t>
            </a:r>
            <a:r>
              <a:rPr lang="ru-RU" dirty="0" smtClean="0"/>
              <a:t>; 2 –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 холодильного агента; 3 – </a:t>
            </a:r>
            <a:r>
              <a:rPr lang="ru-RU" dirty="0" err="1" smtClean="0"/>
              <a:t>дросельні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вентилі</a:t>
            </a:r>
            <a:r>
              <a:rPr lang="ru-RU" dirty="0" smtClean="0"/>
              <a:t>; 4 – </a:t>
            </a:r>
            <a:r>
              <a:rPr lang="ru-RU" dirty="0" err="1" smtClean="0"/>
              <a:t>випарник</a:t>
            </a:r>
            <a:r>
              <a:rPr lang="ru-RU" dirty="0" smtClean="0"/>
              <a:t> </a:t>
            </a:r>
            <a:r>
              <a:rPr lang="ru-RU" dirty="0" err="1" smtClean="0"/>
              <a:t>холодильної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; 5 – </a:t>
            </a:r>
            <a:r>
              <a:rPr lang="ru-RU" dirty="0" err="1" smtClean="0"/>
              <a:t>випарник</a:t>
            </a:r>
            <a:r>
              <a:rPr lang="ru-RU" dirty="0" smtClean="0"/>
              <a:t> </a:t>
            </a:r>
            <a:r>
              <a:rPr lang="ru-RU" dirty="0" err="1" smtClean="0"/>
              <a:t>морозильної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; 6 – конденсатор; 7 –</a:t>
            </a:r>
          </a:p>
          <a:p>
            <a:r>
              <a:rPr lang="ru-RU" dirty="0" err="1" smtClean="0"/>
              <a:t>фільтри-осушувачі</a:t>
            </a:r>
            <a:r>
              <a:rPr lang="ru-RU" dirty="0" smtClean="0"/>
              <a:t>; 8 – </a:t>
            </a:r>
            <a:r>
              <a:rPr lang="ru-RU" dirty="0" err="1" smtClean="0"/>
              <a:t>лінії</a:t>
            </a:r>
            <a:r>
              <a:rPr lang="ru-RU" dirty="0" smtClean="0"/>
              <a:t> </a:t>
            </a:r>
            <a:r>
              <a:rPr lang="ru-RU" dirty="0" err="1" smtClean="0"/>
              <a:t>нагнітання</a:t>
            </a:r>
            <a:r>
              <a:rPr lang="ru-RU" dirty="0" smtClean="0"/>
              <a:t> холодильного агента в </a:t>
            </a:r>
            <a:r>
              <a:rPr lang="ru-RU" dirty="0" err="1" smtClean="0"/>
              <a:t>компресор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05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Абсорбційна холодильна установка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абсорбційних</a:t>
            </a:r>
            <a:r>
              <a:rPr lang="ru-RU" dirty="0" smtClean="0"/>
              <a:t> </a:t>
            </a:r>
            <a:r>
              <a:rPr lang="ru-RU" dirty="0" err="1" smtClean="0"/>
              <a:t>апаратах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механічного</a:t>
            </a:r>
            <a:r>
              <a:rPr lang="ru-RU" dirty="0" smtClean="0"/>
              <a:t> </a:t>
            </a:r>
            <a:r>
              <a:rPr lang="ru-RU" dirty="0" err="1" smtClean="0"/>
              <a:t>компресора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термохімічний</a:t>
            </a:r>
            <a:r>
              <a:rPr lang="ru-RU" dirty="0" smtClean="0"/>
              <a:t>, робота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механізмами</a:t>
            </a:r>
            <a:r>
              <a:rPr lang="ru-RU" dirty="0" smtClean="0"/>
              <a:t>: абсорбером та генератором.</a:t>
            </a:r>
          </a:p>
          <a:p>
            <a:r>
              <a:rPr lang="ru-RU" dirty="0" smtClean="0"/>
              <a:t>Принцип </a:t>
            </a:r>
            <a:r>
              <a:rPr lang="ru-RU" dirty="0" err="1" smtClean="0"/>
              <a:t>дії</a:t>
            </a:r>
            <a:r>
              <a:rPr lang="ru-RU" dirty="0" smtClean="0"/>
              <a:t> конденсатора, </a:t>
            </a:r>
            <a:r>
              <a:rPr lang="ru-RU" dirty="0" err="1" smtClean="0"/>
              <a:t>регулюючого</a:t>
            </a:r>
            <a:r>
              <a:rPr lang="ru-RU" dirty="0" smtClean="0"/>
              <a:t> вентиля та </a:t>
            </a:r>
            <a:r>
              <a:rPr lang="ru-RU" dirty="0" err="1" smtClean="0"/>
              <a:t>випарника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же як і в </a:t>
            </a:r>
            <a:r>
              <a:rPr lang="ru-RU" dirty="0" err="1" smtClean="0"/>
              <a:t>компресійній</a:t>
            </a:r>
            <a:r>
              <a:rPr lang="ru-RU" dirty="0" smtClean="0"/>
              <a:t> </a:t>
            </a:r>
            <a:r>
              <a:rPr lang="ru-RU" dirty="0" err="1" smtClean="0"/>
              <a:t>установці</a:t>
            </a:r>
            <a:r>
              <a:rPr lang="ru-RU" dirty="0" smtClean="0"/>
              <a:t>. В </a:t>
            </a:r>
            <a:r>
              <a:rPr lang="ru-RU" dirty="0" err="1" smtClean="0"/>
              <a:t>абсорбційних</a:t>
            </a:r>
            <a:r>
              <a:rPr lang="ru-RU" dirty="0" smtClean="0"/>
              <a:t> установках для </a:t>
            </a:r>
            <a:r>
              <a:rPr lang="ru-RU" dirty="0" err="1" smtClean="0"/>
              <a:t>стиснення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термохімічний</a:t>
            </a:r>
            <a:r>
              <a:rPr lang="ru-RU" dirty="0" smtClean="0"/>
              <a:t> </a:t>
            </a:r>
            <a:r>
              <a:rPr lang="ru-RU" dirty="0" err="1" smtClean="0"/>
              <a:t>компресор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абсорберу, генератора, насосу для </a:t>
            </a:r>
            <a:r>
              <a:rPr lang="ru-RU" dirty="0" err="1" smtClean="0"/>
              <a:t>перекачування</a:t>
            </a:r>
            <a:r>
              <a:rPr lang="ru-RU" dirty="0" smtClean="0"/>
              <a:t> водно-</a:t>
            </a:r>
            <a:r>
              <a:rPr lang="ru-RU" dirty="0" err="1" smtClean="0"/>
              <a:t>аміачного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абсорберу в генератор, </a:t>
            </a:r>
            <a:r>
              <a:rPr lang="ru-RU" dirty="0" err="1" smtClean="0"/>
              <a:t>регулюючого</a:t>
            </a:r>
            <a:r>
              <a:rPr lang="ru-RU" dirty="0" smtClean="0"/>
              <a:t> вентиля для </a:t>
            </a:r>
            <a:r>
              <a:rPr lang="ru-RU" dirty="0" err="1" smtClean="0"/>
              <a:t>слабкого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і </a:t>
            </a:r>
            <a:r>
              <a:rPr lang="ru-RU" dirty="0" err="1" smtClean="0"/>
              <a:t>з‘єднувальних</a:t>
            </a:r>
            <a:r>
              <a:rPr lang="ru-RU" dirty="0" smtClean="0"/>
              <a:t> </a:t>
            </a:r>
            <a:r>
              <a:rPr lang="ru-RU" dirty="0" err="1" smtClean="0"/>
              <a:t>трубопроводів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65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uk-UA" sz="2800" dirty="0" smtClean="0"/>
              <a:t>Принцип роботи абсорбційної холодильної установки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1080"/>
            <a:ext cx="10515600" cy="51558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абсорбційній</a:t>
            </a:r>
            <a:r>
              <a:rPr lang="ru-RU" dirty="0" smtClean="0"/>
              <a:t> </a:t>
            </a:r>
            <a:r>
              <a:rPr lang="ru-RU" dirty="0" err="1" smtClean="0"/>
              <a:t>машині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: </a:t>
            </a:r>
            <a:r>
              <a:rPr lang="ru-RU" dirty="0" err="1" smtClean="0"/>
              <a:t>холодоагент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легко </a:t>
            </a:r>
            <a:r>
              <a:rPr lang="ru-RU" dirty="0" err="1" smtClean="0"/>
              <a:t>кипить</a:t>
            </a:r>
            <a:r>
              <a:rPr lang="ru-RU" dirty="0" smtClean="0"/>
              <a:t> (</a:t>
            </a:r>
            <a:r>
              <a:rPr lang="ru-RU" dirty="0" err="1" smtClean="0"/>
              <a:t>аміак</a:t>
            </a:r>
            <a:r>
              <a:rPr lang="ru-RU" dirty="0" smtClean="0"/>
              <a:t>) і </a:t>
            </a:r>
            <a:r>
              <a:rPr lang="ru-RU" dirty="0" err="1" smtClean="0"/>
              <a:t>поглинач</a:t>
            </a:r>
            <a:r>
              <a:rPr lang="ru-RU" dirty="0" smtClean="0"/>
              <a:t> (абсорбент) вода,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температуру </a:t>
            </a:r>
            <a:r>
              <a:rPr lang="ru-RU" dirty="0" err="1" smtClean="0"/>
              <a:t>кипіння</a:t>
            </a:r>
            <a:r>
              <a:rPr lang="ru-RU" dirty="0" smtClean="0"/>
              <a:t> при атмосферному </a:t>
            </a:r>
            <a:r>
              <a:rPr lang="ru-RU" dirty="0" err="1" smtClean="0"/>
              <a:t>тиску</a:t>
            </a:r>
            <a:r>
              <a:rPr lang="ru-RU" dirty="0" smtClean="0"/>
              <a:t>. Пари </a:t>
            </a:r>
            <a:r>
              <a:rPr lang="ru-RU" dirty="0" err="1" smtClean="0"/>
              <a:t>аміаку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випарнику</a:t>
            </a:r>
            <a:r>
              <a:rPr lang="ru-RU" dirty="0" smtClean="0"/>
              <a:t>, легко </a:t>
            </a:r>
            <a:r>
              <a:rPr lang="ru-RU" dirty="0" err="1" smtClean="0"/>
              <a:t>поглинаються</a:t>
            </a:r>
            <a:r>
              <a:rPr lang="ru-RU" dirty="0" smtClean="0"/>
              <a:t> водою і  </a:t>
            </a:r>
            <a:r>
              <a:rPr lang="ru-RU" dirty="0" err="1" smtClean="0"/>
              <a:t>утворюють</a:t>
            </a:r>
            <a:r>
              <a:rPr lang="ru-RU" dirty="0" smtClean="0"/>
              <a:t> водно-</a:t>
            </a:r>
            <a:r>
              <a:rPr lang="ru-RU" dirty="0" err="1" smtClean="0"/>
              <a:t>аміачний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. Проходить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абсорбції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тепла, яке </a:t>
            </a:r>
            <a:r>
              <a:rPr lang="ru-RU" dirty="0" err="1" smtClean="0"/>
              <a:t>із</a:t>
            </a:r>
            <a:r>
              <a:rPr lang="ru-RU" dirty="0" smtClean="0"/>
              <a:t> абсорбера </a:t>
            </a:r>
            <a:r>
              <a:rPr lang="ru-RU" dirty="0" err="1" smtClean="0"/>
              <a:t>відводиться</a:t>
            </a:r>
            <a:r>
              <a:rPr lang="ru-RU" dirty="0" smtClean="0"/>
              <a:t> водою,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охолоджує</a:t>
            </a:r>
            <a:r>
              <a:rPr lang="ru-RU" dirty="0" smtClean="0"/>
              <a:t>. </a:t>
            </a:r>
            <a:r>
              <a:rPr lang="ru-RU" dirty="0" err="1" smtClean="0"/>
              <a:t>Збагачений</a:t>
            </a:r>
            <a:r>
              <a:rPr lang="ru-RU" dirty="0" smtClean="0"/>
              <a:t> водно-</a:t>
            </a:r>
            <a:r>
              <a:rPr lang="ru-RU" dirty="0" err="1" smtClean="0"/>
              <a:t>аміачний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абсорбера </a:t>
            </a:r>
            <a:r>
              <a:rPr lang="ru-RU" dirty="0" err="1" smtClean="0"/>
              <a:t>перекачується</a:t>
            </a:r>
            <a:r>
              <a:rPr lang="ru-RU" dirty="0" smtClean="0"/>
              <a:t> насосом в генератор,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рівний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конденсації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генераторі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підведенню</a:t>
            </a:r>
            <a:r>
              <a:rPr lang="ru-RU" dirty="0" smtClean="0"/>
              <a:t> тепла </a:t>
            </a:r>
            <a:r>
              <a:rPr lang="ru-RU" dirty="0" err="1" smtClean="0"/>
              <a:t>концентрований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кипить</a:t>
            </a:r>
            <a:r>
              <a:rPr lang="ru-RU" dirty="0" smtClean="0"/>
              <a:t>, </a:t>
            </a:r>
            <a:r>
              <a:rPr lang="ru-RU" dirty="0" err="1" smtClean="0"/>
              <a:t>виділяючи</a:t>
            </a:r>
            <a:r>
              <a:rPr lang="ru-RU" dirty="0" smtClean="0"/>
              <a:t> пари </a:t>
            </a:r>
            <a:r>
              <a:rPr lang="ru-RU" dirty="0" err="1" smtClean="0"/>
              <a:t>аміаку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пари,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звільнені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пари води, </a:t>
            </a:r>
            <a:r>
              <a:rPr lang="ru-RU" dirty="0" err="1" smtClean="0"/>
              <a:t>надходять</a:t>
            </a:r>
            <a:r>
              <a:rPr lang="ru-RU" dirty="0" smtClean="0"/>
              <a:t> в конденсатор, де </a:t>
            </a:r>
            <a:r>
              <a:rPr lang="ru-RU" dirty="0" err="1" smtClean="0"/>
              <a:t>зріджуються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відведення</a:t>
            </a:r>
            <a:r>
              <a:rPr lang="ru-RU" dirty="0" smtClean="0"/>
              <a:t> тепла холодною водою. </a:t>
            </a:r>
            <a:r>
              <a:rPr lang="ru-RU" dirty="0" err="1" smtClean="0"/>
              <a:t>Рідкий</a:t>
            </a:r>
            <a:r>
              <a:rPr lang="ru-RU" dirty="0" smtClean="0"/>
              <a:t> </a:t>
            </a:r>
            <a:r>
              <a:rPr lang="ru-RU" dirty="0" err="1" smtClean="0"/>
              <a:t>аміак</a:t>
            </a:r>
            <a:r>
              <a:rPr lang="ru-RU" dirty="0" smtClean="0"/>
              <a:t> через </a:t>
            </a:r>
            <a:r>
              <a:rPr lang="ru-RU" dirty="0" err="1" smtClean="0"/>
              <a:t>регулюючий</a:t>
            </a:r>
            <a:r>
              <a:rPr lang="ru-RU" dirty="0" smtClean="0"/>
              <a:t> вентиль </a:t>
            </a:r>
            <a:r>
              <a:rPr lang="ru-RU" dirty="0" err="1" smtClean="0"/>
              <a:t>надходить</a:t>
            </a:r>
            <a:r>
              <a:rPr lang="ru-RU" dirty="0" smtClean="0"/>
              <a:t> у </a:t>
            </a:r>
            <a:r>
              <a:rPr lang="ru-RU" dirty="0" err="1" smtClean="0"/>
              <a:t>випарник</a:t>
            </a:r>
            <a:r>
              <a:rPr lang="ru-RU" dirty="0" smtClean="0"/>
              <a:t>. </a:t>
            </a:r>
            <a:r>
              <a:rPr lang="ru-RU" dirty="0" err="1" smtClean="0"/>
              <a:t>Збіднений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генератора через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регулюючий</a:t>
            </a:r>
            <a:r>
              <a:rPr lang="ru-RU" dirty="0" smtClean="0"/>
              <a:t> вентиль (8) </a:t>
            </a:r>
            <a:r>
              <a:rPr lang="ru-RU" dirty="0" err="1" smtClean="0"/>
              <a:t>вертається</a:t>
            </a:r>
            <a:r>
              <a:rPr lang="ru-RU" dirty="0" smtClean="0"/>
              <a:t> у абсорбер, де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насичується</a:t>
            </a:r>
            <a:r>
              <a:rPr lang="ru-RU" dirty="0" smtClean="0"/>
              <a:t> парами </a:t>
            </a:r>
            <a:r>
              <a:rPr lang="ru-RU" dirty="0" err="1" smtClean="0"/>
              <a:t>аміаку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випарника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69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Абсорбційна холодильна установка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0320" y="1168961"/>
            <a:ext cx="6339840" cy="43319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4480" y="5500921"/>
            <a:ext cx="9281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Схема </a:t>
            </a:r>
            <a:r>
              <a:rPr lang="ru-RU" sz="2000" dirty="0" err="1" smtClean="0"/>
              <a:t>абсорбційної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холодильної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машини</a:t>
            </a:r>
            <a:r>
              <a:rPr lang="ru-RU" sz="2000" dirty="0" smtClean="0"/>
              <a:t> :</a:t>
            </a:r>
          </a:p>
          <a:p>
            <a:r>
              <a:rPr lang="ru-RU" sz="2000" dirty="0" smtClean="0"/>
              <a:t>В – </a:t>
            </a:r>
            <a:r>
              <a:rPr lang="ru-RU" sz="2000" dirty="0" err="1" smtClean="0"/>
              <a:t>випарник</a:t>
            </a:r>
            <a:r>
              <a:rPr lang="ru-RU" sz="2000" dirty="0" smtClean="0"/>
              <a:t>; Аб – абсорбер; Н – насос; КП – генератор (</a:t>
            </a:r>
            <a:r>
              <a:rPr lang="ru-RU" sz="2000" dirty="0" err="1" smtClean="0"/>
              <a:t>кип'ятильник</a:t>
            </a:r>
            <a:r>
              <a:rPr lang="ru-RU" sz="2000" dirty="0" smtClean="0"/>
              <a:t>); КД – конденсатор; РВ1 і РВ2 – </a:t>
            </a:r>
            <a:r>
              <a:rPr lang="ru-RU" sz="2000" dirty="0" err="1" smtClean="0"/>
              <a:t>регулювальні</a:t>
            </a:r>
            <a:r>
              <a:rPr lang="ru-RU" sz="2000" dirty="0" smtClean="0"/>
              <a:t> (</a:t>
            </a:r>
            <a:r>
              <a:rPr lang="ru-RU" sz="2000" dirty="0" err="1" smtClean="0"/>
              <a:t>дросельні</a:t>
            </a:r>
            <a:r>
              <a:rPr lang="ru-RU" sz="2000" dirty="0" smtClean="0"/>
              <a:t>) </a:t>
            </a:r>
            <a:r>
              <a:rPr lang="ru-RU" sz="2000" dirty="0" err="1" smtClean="0"/>
              <a:t>вентилі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94511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dirty="0" smtClean="0"/>
              <a:t>4.	Холодильники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Холодильники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: </a:t>
            </a:r>
            <a:r>
              <a:rPr lang="ru-RU" dirty="0" err="1" smtClean="0"/>
              <a:t>виробничі</a:t>
            </a:r>
            <a:r>
              <a:rPr lang="ru-RU" dirty="0" smtClean="0"/>
              <a:t>, </a:t>
            </a:r>
            <a:r>
              <a:rPr lang="ru-RU" dirty="0" err="1" smtClean="0"/>
              <a:t>заготівельні</a:t>
            </a:r>
            <a:r>
              <a:rPr lang="ru-RU" dirty="0" smtClean="0"/>
              <a:t>, </a:t>
            </a:r>
            <a:r>
              <a:rPr lang="ru-RU" dirty="0" err="1" smtClean="0"/>
              <a:t>розподільні</a:t>
            </a:r>
            <a:r>
              <a:rPr lang="ru-RU" dirty="0" smtClean="0"/>
              <a:t>, </a:t>
            </a:r>
            <a:r>
              <a:rPr lang="ru-RU" dirty="0" err="1" smtClean="0"/>
              <a:t>портові</a:t>
            </a:r>
            <a:r>
              <a:rPr lang="ru-RU" dirty="0" smtClean="0"/>
              <a:t>,  </a:t>
            </a:r>
            <a:r>
              <a:rPr lang="ru-RU" dirty="0" err="1" smtClean="0"/>
              <a:t>торгові</a:t>
            </a:r>
            <a:r>
              <a:rPr lang="ru-RU" dirty="0" smtClean="0"/>
              <a:t>, </a:t>
            </a:r>
            <a:r>
              <a:rPr lang="ru-RU" dirty="0" err="1" smtClean="0"/>
              <a:t>транспортні</a:t>
            </a:r>
            <a:r>
              <a:rPr lang="ru-RU" dirty="0" smtClean="0"/>
              <a:t> та </a:t>
            </a:r>
            <a:r>
              <a:rPr lang="ru-RU" dirty="0" err="1" smtClean="0"/>
              <a:t>спеціальні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Виробничі</a:t>
            </a:r>
            <a:r>
              <a:rPr lang="ru-RU" dirty="0" smtClean="0"/>
              <a:t> холодильники </a:t>
            </a:r>
            <a:r>
              <a:rPr lang="ru-RU" dirty="0" err="1" smtClean="0"/>
              <a:t>призначені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виробництв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напівфабрикатів</a:t>
            </a:r>
            <a:r>
              <a:rPr lang="ru-RU" dirty="0" smtClean="0"/>
              <a:t> та </a:t>
            </a:r>
            <a:r>
              <a:rPr lang="ru-RU" dirty="0" err="1" smtClean="0"/>
              <a:t>готової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Холодильники </a:t>
            </a:r>
            <a:r>
              <a:rPr lang="ru-RU" dirty="0" err="1" smtClean="0"/>
              <a:t>можуть</a:t>
            </a:r>
            <a:r>
              <a:rPr lang="ru-RU" dirty="0" smtClean="0"/>
              <a:t> бути одно-, </a:t>
            </a:r>
            <a:r>
              <a:rPr lang="ru-RU" dirty="0" err="1" smtClean="0"/>
              <a:t>дво</a:t>
            </a:r>
            <a:r>
              <a:rPr lang="ru-RU" dirty="0" smtClean="0"/>
              <a:t>- і </a:t>
            </a:r>
            <a:r>
              <a:rPr lang="ru-RU" dirty="0" err="1" smtClean="0"/>
              <a:t>багатоповерховими</a:t>
            </a:r>
            <a:r>
              <a:rPr lang="ru-RU" dirty="0" smtClean="0"/>
              <a:t>. В </a:t>
            </a:r>
            <a:r>
              <a:rPr lang="ru-RU" dirty="0" err="1" smtClean="0"/>
              <a:t>одноповерхових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механізувати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Приміщення</a:t>
            </a:r>
            <a:r>
              <a:rPr lang="ru-RU" dirty="0" smtClean="0"/>
              <a:t> з холодильниками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відокремленими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обпалювальних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 і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мінімальні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периметри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75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                   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	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холоду.</a:t>
            </a:r>
          </a:p>
          <a:p>
            <a:r>
              <a:rPr lang="ru-RU" dirty="0" smtClean="0"/>
              <a:t>2.	</a:t>
            </a:r>
            <a:r>
              <a:rPr lang="ru-RU" dirty="0" err="1" smtClean="0"/>
              <a:t>Компресорна</a:t>
            </a:r>
            <a:r>
              <a:rPr lang="ru-RU" dirty="0" smtClean="0"/>
              <a:t> </a:t>
            </a:r>
            <a:r>
              <a:rPr lang="ru-RU" dirty="0" err="1" smtClean="0"/>
              <a:t>холодильна</a:t>
            </a:r>
            <a:r>
              <a:rPr lang="ru-RU" dirty="0" smtClean="0"/>
              <a:t> установка.</a:t>
            </a:r>
          </a:p>
          <a:p>
            <a:r>
              <a:rPr lang="ru-RU" dirty="0" smtClean="0"/>
              <a:t>3.	</a:t>
            </a:r>
            <a:r>
              <a:rPr lang="ru-RU" dirty="0" err="1" smtClean="0"/>
              <a:t>Абсорбційна</a:t>
            </a:r>
            <a:r>
              <a:rPr lang="ru-RU" dirty="0" smtClean="0"/>
              <a:t> </a:t>
            </a:r>
            <a:r>
              <a:rPr lang="ru-RU" dirty="0" err="1" smtClean="0"/>
              <a:t>холодильна</a:t>
            </a:r>
            <a:r>
              <a:rPr lang="ru-RU" dirty="0" smtClean="0"/>
              <a:t> установка.</a:t>
            </a:r>
          </a:p>
          <a:p>
            <a:r>
              <a:rPr lang="ru-RU" dirty="0" smtClean="0"/>
              <a:t>4.	Холодильники.</a:t>
            </a:r>
          </a:p>
          <a:p>
            <a:r>
              <a:rPr lang="uk-UA" dirty="0" smtClean="0"/>
              <a:t>5.     Льодогенератори.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80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Ширина </a:t>
            </a:r>
            <a:r>
              <a:rPr lang="ru-RU" dirty="0" err="1" smtClean="0"/>
              <a:t>дво</a:t>
            </a:r>
            <a:r>
              <a:rPr lang="ru-RU" dirty="0" smtClean="0"/>
              <a:t>- і </a:t>
            </a:r>
            <a:r>
              <a:rPr lang="ru-RU" dirty="0" err="1" smtClean="0"/>
              <a:t>багатоповерхових</a:t>
            </a:r>
            <a:r>
              <a:rPr lang="ru-RU" dirty="0" smtClean="0"/>
              <a:t> </a:t>
            </a:r>
            <a:r>
              <a:rPr lang="ru-RU" dirty="0" err="1" smtClean="0"/>
              <a:t>холодильників</a:t>
            </a:r>
            <a:r>
              <a:rPr lang="ru-RU" dirty="0" smtClean="0"/>
              <a:t> повинна бути не </a:t>
            </a:r>
            <a:r>
              <a:rPr lang="ru-RU" dirty="0" err="1" smtClean="0"/>
              <a:t>більше</a:t>
            </a:r>
            <a:r>
              <a:rPr lang="ru-RU" dirty="0" smtClean="0"/>
              <a:t> 40м. Ширина </a:t>
            </a:r>
            <a:r>
              <a:rPr lang="ru-RU" dirty="0" err="1" smtClean="0"/>
              <a:t>одноповерхових</a:t>
            </a:r>
            <a:r>
              <a:rPr lang="ru-RU" dirty="0" smtClean="0"/>
              <a:t> при центральному </a:t>
            </a:r>
            <a:r>
              <a:rPr lang="ru-RU" dirty="0" err="1" smtClean="0"/>
              <a:t>розміщенні</a:t>
            </a:r>
            <a:r>
              <a:rPr lang="ru-RU" dirty="0" smtClean="0"/>
              <a:t> коридору </a:t>
            </a:r>
            <a:r>
              <a:rPr lang="ru-RU" dirty="0" err="1" smtClean="0"/>
              <a:t>складає</a:t>
            </a:r>
            <a:r>
              <a:rPr lang="ru-RU" dirty="0" smtClean="0"/>
              <a:t> 12, 24, 36, 48, 60, 72м. </a:t>
            </a:r>
            <a:r>
              <a:rPr lang="ru-RU" dirty="0" err="1" smtClean="0"/>
              <a:t>Висота</a:t>
            </a:r>
            <a:r>
              <a:rPr lang="ru-RU" dirty="0" smtClean="0"/>
              <a:t> холодильника повинна бути не </a:t>
            </a:r>
            <a:r>
              <a:rPr lang="ru-RU" dirty="0" err="1" smtClean="0"/>
              <a:t>меншою</a:t>
            </a:r>
            <a:r>
              <a:rPr lang="ru-RU" dirty="0" smtClean="0"/>
              <a:t> 6м, при </a:t>
            </a:r>
            <a:r>
              <a:rPr lang="ru-RU" dirty="0" err="1" smtClean="0"/>
              <a:t>малій</a:t>
            </a:r>
            <a:r>
              <a:rPr lang="ru-RU" dirty="0" smtClean="0"/>
              <a:t> </a:t>
            </a:r>
            <a:r>
              <a:rPr lang="ru-RU" dirty="0" err="1" smtClean="0"/>
              <a:t>вмістимості</a:t>
            </a:r>
            <a:r>
              <a:rPr lang="ru-RU" dirty="0" smtClean="0"/>
              <a:t> – не </a:t>
            </a:r>
            <a:r>
              <a:rPr lang="ru-RU" dirty="0" err="1" smtClean="0"/>
              <a:t>менше</a:t>
            </a:r>
            <a:r>
              <a:rPr lang="ru-RU" dirty="0" smtClean="0"/>
              <a:t> 3,6м.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зменшення</a:t>
            </a:r>
            <a:r>
              <a:rPr lang="ru-RU" dirty="0" smtClean="0"/>
              <a:t> притоку тепла, </a:t>
            </a:r>
            <a:r>
              <a:rPr lang="ru-RU" dirty="0" err="1" smtClean="0"/>
              <a:t>камери</a:t>
            </a:r>
            <a:r>
              <a:rPr lang="ru-RU" dirty="0" smtClean="0"/>
              <a:t> з </a:t>
            </a:r>
            <a:r>
              <a:rPr lang="ru-RU" dirty="0" err="1" smtClean="0"/>
              <a:t>однаковою</a:t>
            </a:r>
            <a:r>
              <a:rPr lang="ru-RU" dirty="0" smtClean="0"/>
              <a:t> температурою, </a:t>
            </a:r>
            <a:r>
              <a:rPr lang="ru-RU" dirty="0" err="1" smtClean="0"/>
              <a:t>розміщують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приміщення</a:t>
            </a:r>
            <a:r>
              <a:rPr lang="ru-RU" dirty="0" smtClean="0"/>
              <a:t> холодильника.</a:t>
            </a:r>
          </a:p>
          <a:p>
            <a:r>
              <a:rPr lang="ru-RU" dirty="0" err="1" smtClean="0"/>
              <a:t>Підвальні</a:t>
            </a:r>
            <a:r>
              <a:rPr lang="ru-RU" dirty="0" smtClean="0"/>
              <a:t> </a:t>
            </a:r>
            <a:r>
              <a:rPr lang="ru-RU" dirty="0" err="1" smtClean="0"/>
              <a:t>поверхи</a:t>
            </a:r>
            <a:r>
              <a:rPr lang="ru-RU" dirty="0" smtClean="0"/>
              <a:t> холодильника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охолоджених</a:t>
            </a:r>
            <a:r>
              <a:rPr lang="ru-RU" dirty="0" smtClean="0"/>
              <a:t>, а не </a:t>
            </a:r>
            <a:r>
              <a:rPr lang="ru-RU" dirty="0" err="1" smtClean="0"/>
              <a:t>заморожених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з метою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промерзання</a:t>
            </a:r>
            <a:r>
              <a:rPr lang="ru-RU" dirty="0" smtClean="0"/>
              <a:t> грунту. </a:t>
            </a:r>
            <a:r>
              <a:rPr lang="ru-RU" dirty="0" err="1" smtClean="0"/>
              <a:t>Місткість</a:t>
            </a:r>
            <a:r>
              <a:rPr lang="ru-RU" dirty="0" smtClean="0"/>
              <a:t> </a:t>
            </a:r>
            <a:r>
              <a:rPr lang="ru-RU" dirty="0" err="1" smtClean="0"/>
              <a:t>камери</a:t>
            </a:r>
            <a:r>
              <a:rPr lang="ru-RU" dirty="0" smtClean="0"/>
              <a:t> великих </a:t>
            </a:r>
            <a:r>
              <a:rPr lang="ru-RU" dirty="0" err="1" smtClean="0"/>
              <a:t>холодильників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500-600т для </a:t>
            </a:r>
            <a:r>
              <a:rPr lang="ru-RU" dirty="0" err="1" smtClean="0"/>
              <a:t>заморожених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і 100-400т для </a:t>
            </a:r>
            <a:r>
              <a:rPr lang="ru-RU" dirty="0" err="1" smtClean="0"/>
              <a:t>охолоджених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Камери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заморожених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на </a:t>
            </a:r>
            <a:r>
              <a:rPr lang="ru-RU" dirty="0" err="1" smtClean="0"/>
              <a:t>верхньому</a:t>
            </a:r>
            <a:r>
              <a:rPr lang="ru-RU" dirty="0" smtClean="0"/>
              <a:t> </a:t>
            </a:r>
            <a:r>
              <a:rPr lang="ru-RU" dirty="0" err="1" smtClean="0"/>
              <a:t>поверсі</a:t>
            </a:r>
            <a:r>
              <a:rPr lang="ru-RU" dirty="0" smtClean="0"/>
              <a:t> </a:t>
            </a:r>
            <a:r>
              <a:rPr lang="ru-RU" dirty="0" err="1" smtClean="0"/>
              <a:t>багатоповерхового</a:t>
            </a:r>
            <a:r>
              <a:rPr lang="ru-RU" dirty="0" smtClean="0"/>
              <a:t> холодильника </a:t>
            </a:r>
            <a:r>
              <a:rPr lang="ru-RU" dirty="0" err="1" smtClean="0"/>
              <a:t>обладнуються</a:t>
            </a:r>
            <a:r>
              <a:rPr lang="ru-RU" dirty="0" smtClean="0"/>
              <a:t> </a:t>
            </a:r>
            <a:r>
              <a:rPr lang="ru-RU" dirty="0" err="1" smtClean="0"/>
              <a:t>панельними</a:t>
            </a:r>
            <a:r>
              <a:rPr lang="ru-RU" dirty="0" smtClean="0"/>
              <a:t> батареями на </a:t>
            </a:r>
            <a:r>
              <a:rPr lang="ru-RU" dirty="0" err="1" smtClean="0"/>
              <a:t>стелі</a:t>
            </a:r>
            <a:r>
              <a:rPr lang="ru-RU" dirty="0" smtClean="0"/>
              <a:t>, а в </a:t>
            </a:r>
            <a:r>
              <a:rPr lang="ru-RU" dirty="0" err="1" smtClean="0"/>
              <a:t>наземних</a:t>
            </a:r>
            <a:r>
              <a:rPr lang="ru-RU" dirty="0" smtClean="0"/>
              <a:t> </a:t>
            </a:r>
            <a:r>
              <a:rPr lang="ru-RU" dirty="0" err="1" smtClean="0"/>
              <a:t>поверхах</a:t>
            </a:r>
            <a:r>
              <a:rPr lang="ru-RU" dirty="0" smtClean="0"/>
              <a:t>  -  </a:t>
            </a:r>
            <a:r>
              <a:rPr lang="ru-RU" dirty="0" err="1" smtClean="0"/>
              <a:t>ще</a:t>
            </a:r>
            <a:r>
              <a:rPr lang="ru-RU" dirty="0" smtClean="0"/>
              <a:t> і </a:t>
            </a:r>
            <a:r>
              <a:rPr lang="ru-RU" dirty="0" err="1" smtClean="0"/>
              <a:t>пристінними</a:t>
            </a:r>
            <a:r>
              <a:rPr lang="ru-RU" dirty="0" smtClean="0"/>
              <a:t> </a:t>
            </a:r>
            <a:r>
              <a:rPr lang="ru-RU" dirty="0" err="1" smtClean="0"/>
              <a:t>панельними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гладко </a:t>
            </a:r>
            <a:r>
              <a:rPr lang="ru-RU" dirty="0" err="1" smtClean="0"/>
              <a:t>трубними</a:t>
            </a:r>
            <a:r>
              <a:rPr lang="ru-RU" dirty="0" smtClean="0"/>
              <a:t> батареями.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75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2040"/>
            <a:ext cx="10515600" cy="5486399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 одноповерхових холодильниках з метою кращого використання площі рекомендується для морозильних камер застосовувати повітроохолоджувачі, що встановлені в коридорах та антресолях. </a:t>
            </a:r>
          </a:p>
          <a:p>
            <a:r>
              <a:rPr lang="uk-UA" dirty="0" smtClean="0"/>
              <a:t>Камери зберігання заморожених вантажів обладнуються панельними або </a:t>
            </a:r>
            <a:r>
              <a:rPr lang="uk-UA" dirty="0" err="1" smtClean="0"/>
              <a:t>оребреними</a:t>
            </a:r>
            <a:r>
              <a:rPr lang="uk-UA" dirty="0" smtClean="0"/>
              <a:t> </a:t>
            </a:r>
            <a:r>
              <a:rPr lang="uk-UA" dirty="0" err="1" smtClean="0"/>
              <a:t>батареями</a:t>
            </a:r>
            <a:r>
              <a:rPr lang="uk-UA" dirty="0" smtClean="0"/>
              <a:t> на стелі.</a:t>
            </a:r>
          </a:p>
          <a:p>
            <a:r>
              <a:rPr lang="uk-UA" dirty="0" smtClean="0"/>
              <a:t>Для зниження притоку тепла зовнішню камеру холодильників покривають ізоляційними матеріалами, які мають малий коефіцієнт теплопровідності. Вартість ізоляції холодильника складає 20-40% від вартості будівництва, зате вона швидко окупається, так як при добрій ізоляції необхідна менша потужність холодильних установок. Крім того добра ізоляція понижує надходження тепла, осушування продукту, зберігає якість продукції. </a:t>
            </a:r>
          </a:p>
          <a:p>
            <a:r>
              <a:rPr lang="uk-UA" dirty="0" smtClean="0"/>
              <a:t>Теплоізоляційні матеріали повинні мати малий коефіцієнт теплопровідності, малу густину, бути не гігроскопічними і невологоємкими, так як із збільшенням вмісту вологи в матеріалі коефіцієнт теплопровідності зростає. 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1291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1080"/>
            <a:ext cx="10515600" cy="56388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Теплоізоляційний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повинен </a:t>
            </a:r>
            <a:r>
              <a:rPr lang="ru-RU" dirty="0" err="1" smtClean="0"/>
              <a:t>протистояти</a:t>
            </a:r>
            <a:r>
              <a:rPr lang="ru-RU" dirty="0" smtClean="0"/>
              <a:t> </a:t>
            </a:r>
            <a:r>
              <a:rPr lang="ru-RU" dirty="0" err="1" smtClean="0"/>
              <a:t>грибковим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, бути </a:t>
            </a:r>
            <a:r>
              <a:rPr lang="ru-RU" dirty="0" err="1" smtClean="0"/>
              <a:t>вогнестійким</a:t>
            </a:r>
            <a:r>
              <a:rPr lang="ru-RU" dirty="0" smtClean="0"/>
              <a:t>, не </a:t>
            </a:r>
            <a:r>
              <a:rPr lang="ru-RU" dirty="0" err="1" smtClean="0"/>
              <a:t>мати</a:t>
            </a:r>
            <a:r>
              <a:rPr lang="ru-RU" dirty="0" smtClean="0"/>
              <a:t> запаху,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передаватися</a:t>
            </a:r>
            <a:r>
              <a:rPr lang="ru-RU" dirty="0" smtClean="0"/>
              <a:t> продукту, </a:t>
            </a:r>
            <a:r>
              <a:rPr lang="ru-RU" dirty="0" err="1" smtClean="0"/>
              <a:t>морозостійким</a:t>
            </a:r>
            <a:r>
              <a:rPr lang="ru-RU" dirty="0" smtClean="0"/>
              <a:t>, </a:t>
            </a:r>
            <a:r>
              <a:rPr lang="ru-RU" dirty="0" err="1" smtClean="0"/>
              <a:t>міцним</a:t>
            </a:r>
            <a:r>
              <a:rPr lang="ru-RU" dirty="0" smtClean="0"/>
              <a:t>, </a:t>
            </a:r>
            <a:r>
              <a:rPr lang="ru-RU" dirty="0" err="1" smtClean="0"/>
              <a:t>недефіцитним</a:t>
            </a:r>
            <a:r>
              <a:rPr lang="ru-RU" dirty="0" smtClean="0"/>
              <a:t>, недорогим.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холодильників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пінобетон</a:t>
            </a:r>
            <a:r>
              <a:rPr lang="ru-RU" dirty="0" smtClean="0"/>
              <a:t>, шлаковата, </a:t>
            </a:r>
            <a:r>
              <a:rPr lang="ru-RU" dirty="0" err="1" smtClean="0"/>
              <a:t>мінеральна</a:t>
            </a:r>
            <a:r>
              <a:rPr lang="ru-RU" dirty="0" smtClean="0"/>
              <a:t> пробка, </a:t>
            </a:r>
            <a:r>
              <a:rPr lang="ru-RU" dirty="0" err="1" smtClean="0"/>
              <a:t>шлаковойлок</a:t>
            </a:r>
            <a:r>
              <a:rPr lang="ru-RU" dirty="0" smtClean="0"/>
              <a:t>, </a:t>
            </a:r>
            <a:r>
              <a:rPr lang="ru-RU" dirty="0" err="1" smtClean="0"/>
              <a:t>піноскло</a:t>
            </a:r>
            <a:r>
              <a:rPr lang="ru-RU" dirty="0" smtClean="0"/>
              <a:t>, </a:t>
            </a:r>
            <a:r>
              <a:rPr lang="ru-RU" dirty="0" err="1" smtClean="0"/>
              <a:t>доменні</a:t>
            </a:r>
            <a:r>
              <a:rPr lang="ru-RU" dirty="0" smtClean="0"/>
              <a:t> та </a:t>
            </a:r>
            <a:r>
              <a:rPr lang="ru-RU" dirty="0" err="1" smtClean="0"/>
              <a:t>котельні</a:t>
            </a:r>
            <a:r>
              <a:rPr lang="ru-RU" dirty="0" smtClean="0"/>
              <a:t> шлаки, </a:t>
            </a:r>
            <a:r>
              <a:rPr lang="ru-RU" dirty="0" err="1" smtClean="0"/>
              <a:t>алюмінієва</a:t>
            </a:r>
            <a:r>
              <a:rPr lang="ru-RU" dirty="0" smtClean="0"/>
              <a:t> фольга.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даний</a:t>
            </a:r>
            <a:r>
              <a:rPr lang="ru-RU" dirty="0" smtClean="0"/>
              <a:t> час вони </a:t>
            </a:r>
            <a:r>
              <a:rPr lang="ru-RU" dirty="0" err="1" smtClean="0"/>
              <a:t>витісняються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– </a:t>
            </a:r>
            <a:r>
              <a:rPr lang="ru-RU" dirty="0" err="1" smtClean="0"/>
              <a:t>пінополістиролом</a:t>
            </a:r>
            <a:r>
              <a:rPr lang="ru-RU" dirty="0" smtClean="0"/>
              <a:t> марки ПСБ-С, </a:t>
            </a:r>
            <a:r>
              <a:rPr lang="ru-RU" dirty="0" err="1" smtClean="0"/>
              <a:t>пінопластом</a:t>
            </a:r>
            <a:r>
              <a:rPr lang="ru-RU" dirty="0" smtClean="0"/>
              <a:t> ФРП-1, ПХВ-1, ПХВ-2, </a:t>
            </a:r>
            <a:r>
              <a:rPr lang="ru-RU" dirty="0" err="1" smtClean="0"/>
              <a:t>пінополіуретаном</a:t>
            </a:r>
            <a:r>
              <a:rPr lang="ru-RU" dirty="0" smtClean="0"/>
              <a:t>. </a:t>
            </a:r>
            <a:r>
              <a:rPr lang="ru-RU" dirty="0" err="1" smtClean="0"/>
              <a:t>Піностірол</a:t>
            </a:r>
            <a:r>
              <a:rPr lang="ru-RU" dirty="0" smtClean="0"/>
              <a:t> і </a:t>
            </a:r>
            <a:r>
              <a:rPr lang="ru-RU" dirty="0" err="1" smtClean="0"/>
              <a:t>пінопласт</a:t>
            </a:r>
            <a:r>
              <a:rPr lang="ru-RU" dirty="0" smtClean="0"/>
              <a:t> </a:t>
            </a:r>
            <a:r>
              <a:rPr lang="ru-RU" dirty="0" err="1" smtClean="0"/>
              <a:t>випускається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плит </a:t>
            </a:r>
            <a:r>
              <a:rPr lang="ru-RU" dirty="0" err="1" smtClean="0"/>
              <a:t>довжиною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0,9м до 2м і шириною </a:t>
            </a:r>
            <a:r>
              <a:rPr lang="ru-RU" dirty="0" err="1" smtClean="0"/>
              <a:t>від</a:t>
            </a:r>
            <a:r>
              <a:rPr lang="ru-RU" dirty="0" smtClean="0"/>
              <a:t> 1м до 5м, </a:t>
            </a:r>
            <a:r>
              <a:rPr lang="ru-RU" dirty="0" err="1" smtClean="0"/>
              <a:t>товщиною</a:t>
            </a:r>
            <a:r>
              <a:rPr lang="ru-RU" dirty="0" smtClean="0"/>
              <a:t> 2,5см; 3; 5; 10см.</a:t>
            </a:r>
          </a:p>
          <a:p>
            <a:r>
              <a:rPr lang="ru-RU" dirty="0" err="1" smtClean="0"/>
              <a:t>Заливний</a:t>
            </a:r>
            <a:r>
              <a:rPr lang="ru-RU" dirty="0" smtClean="0"/>
              <a:t> </a:t>
            </a:r>
            <a:r>
              <a:rPr lang="ru-RU" dirty="0" err="1" smtClean="0"/>
              <a:t>пінопласт</a:t>
            </a:r>
            <a:r>
              <a:rPr lang="ru-RU" dirty="0" smtClean="0"/>
              <a:t> ФРП-1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плит,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шляхом </a:t>
            </a:r>
            <a:r>
              <a:rPr lang="ru-RU" dirty="0" err="1" smtClean="0"/>
              <a:t>заливання</a:t>
            </a:r>
            <a:r>
              <a:rPr lang="ru-RU" dirty="0" smtClean="0"/>
              <a:t> в сам </a:t>
            </a:r>
            <a:r>
              <a:rPr lang="ru-RU" dirty="0" err="1" smtClean="0"/>
              <a:t>виріб</a:t>
            </a:r>
            <a:r>
              <a:rPr lang="ru-RU" dirty="0" smtClean="0"/>
              <a:t>, тому і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заливним</a:t>
            </a:r>
            <a:r>
              <a:rPr lang="ru-RU" dirty="0" smtClean="0"/>
              <a:t> </a:t>
            </a:r>
            <a:r>
              <a:rPr lang="ru-RU" dirty="0" err="1" smtClean="0"/>
              <a:t>пінопластом</a:t>
            </a:r>
            <a:r>
              <a:rPr lang="ru-RU" dirty="0" smtClean="0"/>
              <a:t> (</a:t>
            </a:r>
            <a:r>
              <a:rPr lang="ru-RU" dirty="0" err="1" smtClean="0"/>
              <a:t>піноізол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Пінополіуретани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пінопласти</a:t>
            </a:r>
            <a:r>
              <a:rPr lang="ru-RU" dirty="0" smtClean="0"/>
              <a:t> </a:t>
            </a:r>
            <a:r>
              <a:rPr lang="ru-RU" dirty="0" err="1" smtClean="0"/>
              <a:t>пористої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шляхом </a:t>
            </a:r>
            <a:r>
              <a:rPr lang="ru-RU" dirty="0" err="1" smtClean="0"/>
              <a:t>вспучування</a:t>
            </a:r>
            <a:r>
              <a:rPr lang="ru-RU" dirty="0" smtClean="0"/>
              <a:t> з </a:t>
            </a:r>
            <a:r>
              <a:rPr lang="ru-RU" dirty="0" err="1" smtClean="0"/>
              <a:t>напилюванням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поліуретанових</a:t>
            </a:r>
            <a:r>
              <a:rPr lang="ru-RU" dirty="0" smtClean="0"/>
              <a:t> смол, разом з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каталізаторами</a:t>
            </a:r>
            <a:r>
              <a:rPr lang="ru-RU" dirty="0" smtClean="0"/>
              <a:t> і </a:t>
            </a:r>
            <a:r>
              <a:rPr lang="ru-RU" dirty="0" err="1" smtClean="0"/>
              <a:t>емульгаторами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Напилювання</a:t>
            </a:r>
            <a:r>
              <a:rPr lang="ru-RU" dirty="0" smtClean="0"/>
              <a:t> </a:t>
            </a:r>
            <a:r>
              <a:rPr lang="ru-RU" dirty="0" err="1" smtClean="0"/>
              <a:t>пінополіуретану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холодильників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спрощує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будівельно-монтажних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59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</a:t>
            </a:r>
            <a:r>
              <a:rPr lang="ru-RU" dirty="0" err="1" smtClean="0"/>
              <a:t>Льодогенератори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льодогенераторах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стаканчиків</a:t>
            </a:r>
            <a:r>
              <a:rPr lang="ru-RU" dirty="0" smtClean="0"/>
              <a:t>, </a:t>
            </a:r>
            <a:r>
              <a:rPr lang="ru-RU" dirty="0" err="1" smtClean="0"/>
              <a:t>випарник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форму </a:t>
            </a:r>
            <a:r>
              <a:rPr lang="ru-RU" dirty="0" err="1" smtClean="0"/>
              <a:t>пальців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занурені</a:t>
            </a:r>
            <a:r>
              <a:rPr lang="ru-RU" dirty="0" smtClean="0"/>
              <a:t> у ванночку з водою, і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наростає</a:t>
            </a:r>
            <a:r>
              <a:rPr lang="ru-RU" dirty="0" smtClean="0"/>
              <a:t> шар </a:t>
            </a:r>
            <a:r>
              <a:rPr lang="ru-RU" dirty="0" err="1" smtClean="0"/>
              <a:t>льоду</a:t>
            </a:r>
            <a:r>
              <a:rPr lang="ru-RU" dirty="0" smtClean="0"/>
              <a:t> (рис. 1, 2). На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ванни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встановлена</a:t>
            </a:r>
            <a:r>
              <a:rPr lang="ru-RU" dirty="0" smtClean="0"/>
              <a:t> </a:t>
            </a:r>
            <a:r>
              <a:rPr lang="ru-RU" dirty="0" err="1" smtClean="0"/>
              <a:t>мішалка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льодом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товщини</a:t>
            </a:r>
            <a:r>
              <a:rPr lang="ru-RU" dirty="0" smtClean="0"/>
              <a:t>,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мішалки</a:t>
            </a:r>
            <a:r>
              <a:rPr lang="ru-RU" dirty="0" smtClean="0"/>
              <a:t> </a:t>
            </a:r>
            <a:r>
              <a:rPr lang="ru-RU" dirty="0" err="1" smtClean="0"/>
              <a:t>блокується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ініціює</a:t>
            </a:r>
            <a:r>
              <a:rPr lang="ru-RU" dirty="0" smtClean="0"/>
              <a:t> подачу </a:t>
            </a:r>
            <a:r>
              <a:rPr lang="ru-RU" dirty="0" err="1" smtClean="0"/>
              <a:t>гарячих</a:t>
            </a:r>
            <a:r>
              <a:rPr lang="ru-RU" dirty="0" smtClean="0"/>
              <a:t> </a:t>
            </a:r>
            <a:r>
              <a:rPr lang="ru-RU" dirty="0" err="1" smtClean="0"/>
              <a:t>парів</a:t>
            </a:r>
            <a:r>
              <a:rPr lang="ru-RU" dirty="0" smtClean="0"/>
              <a:t> холодильного агента у </a:t>
            </a:r>
            <a:r>
              <a:rPr lang="ru-RU" dirty="0" err="1" smtClean="0"/>
              <a:t>випарник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вмикається</a:t>
            </a:r>
            <a:r>
              <a:rPr lang="ru-RU" dirty="0" smtClean="0"/>
              <a:t> </a:t>
            </a:r>
            <a:r>
              <a:rPr lang="ru-RU" dirty="0" err="1" smtClean="0"/>
              <a:t>привід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перевертає</a:t>
            </a:r>
            <a:r>
              <a:rPr lang="ru-RU" dirty="0" smtClean="0"/>
              <a:t> ванночку, і </a:t>
            </a:r>
            <a:r>
              <a:rPr lang="ru-RU" dirty="0" err="1" smtClean="0"/>
              <a:t>лід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залишками</a:t>
            </a:r>
            <a:r>
              <a:rPr lang="ru-RU" dirty="0" smtClean="0"/>
              <a:t> води </a:t>
            </a:r>
            <a:r>
              <a:rPr lang="ru-RU" dirty="0" err="1" smtClean="0"/>
              <a:t>потрапляє</a:t>
            </a:r>
            <a:r>
              <a:rPr lang="ru-RU" dirty="0" smtClean="0"/>
              <a:t> в бункер. Вода через </a:t>
            </a:r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 smtClean="0"/>
              <a:t>отвір</a:t>
            </a:r>
            <a:r>
              <a:rPr lang="ru-RU" dirty="0" smtClean="0"/>
              <a:t> в </a:t>
            </a:r>
            <a:r>
              <a:rPr lang="ru-RU" dirty="0" err="1" smtClean="0"/>
              <a:t>бункері</a:t>
            </a:r>
            <a:r>
              <a:rPr lang="ru-RU" dirty="0" smtClean="0"/>
              <a:t> </a:t>
            </a:r>
            <a:r>
              <a:rPr lang="ru-RU" dirty="0" err="1" smtClean="0"/>
              <a:t>стікає</a:t>
            </a:r>
            <a:r>
              <a:rPr lang="ru-RU" dirty="0" smtClean="0"/>
              <a:t> в </a:t>
            </a:r>
            <a:r>
              <a:rPr lang="ru-RU" dirty="0" err="1" smtClean="0"/>
              <a:t>каналізацію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Перевагою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способу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є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чистоти</a:t>
            </a:r>
            <a:r>
              <a:rPr lang="ru-RU" dirty="0" smtClean="0"/>
              <a:t> та </a:t>
            </a:r>
            <a:r>
              <a:rPr lang="ru-RU" dirty="0" err="1" smtClean="0"/>
              <a:t>жорсткості</a:t>
            </a:r>
            <a:r>
              <a:rPr lang="ru-RU" dirty="0" smtClean="0"/>
              <a:t> води, </a:t>
            </a:r>
            <a:r>
              <a:rPr lang="ru-RU" dirty="0" err="1" smtClean="0"/>
              <a:t>оскільки</a:t>
            </a:r>
            <a:r>
              <a:rPr lang="ru-RU" dirty="0" smtClean="0"/>
              <a:t> на </a:t>
            </a:r>
            <a:r>
              <a:rPr lang="ru-RU" dirty="0" err="1" smtClean="0"/>
              <a:t>кожний</a:t>
            </a:r>
            <a:r>
              <a:rPr lang="ru-RU" dirty="0" smtClean="0"/>
              <a:t> цикл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вода </a:t>
            </a:r>
            <a:r>
              <a:rPr lang="ru-RU" dirty="0" err="1" smtClean="0"/>
              <a:t>подається</a:t>
            </a:r>
            <a:r>
              <a:rPr lang="ru-RU" dirty="0" smtClean="0"/>
              <a:t> нова. Форма </a:t>
            </a:r>
            <a:r>
              <a:rPr lang="ru-RU" dirty="0" err="1" smtClean="0"/>
              <a:t>льоду</a:t>
            </a:r>
            <a:r>
              <a:rPr lang="ru-RU" dirty="0" smtClean="0"/>
              <a:t> – стаканчики (</a:t>
            </a:r>
            <a:r>
              <a:rPr lang="ru-RU" dirty="0" err="1" smtClean="0"/>
              <a:t>пальці</a:t>
            </a:r>
            <a:r>
              <a:rPr lang="ru-RU" dirty="0" smtClean="0"/>
              <a:t>) з </a:t>
            </a:r>
            <a:r>
              <a:rPr lang="ru-RU" dirty="0" err="1" smtClean="0"/>
              <a:t>внутрішнім</a:t>
            </a:r>
            <a:r>
              <a:rPr lang="ru-RU" dirty="0" smtClean="0"/>
              <a:t> каналом.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81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11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uk-UA" sz="2400" dirty="0" smtClean="0"/>
              <a:t>Схема утворення льоду в стаканчиках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112" y="941061"/>
            <a:ext cx="5099616" cy="16192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7588" y="2785101"/>
            <a:ext cx="5459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Рис. 1- Принцип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стаканчиків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692" y="941061"/>
            <a:ext cx="5782148" cy="591693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9406" y="473773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Рис. 2 - Схема </a:t>
            </a:r>
            <a:r>
              <a:rPr lang="ru-RU" dirty="0" err="1" smtClean="0"/>
              <a:t>льодогенератора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стаканчиків</a:t>
            </a:r>
            <a:r>
              <a:rPr lang="ru-RU" dirty="0" smtClean="0"/>
              <a:t>: 1 – </a:t>
            </a:r>
            <a:r>
              <a:rPr lang="ru-RU" dirty="0" err="1" smtClean="0"/>
              <a:t>вмикач</a:t>
            </a:r>
            <a:r>
              <a:rPr lang="ru-RU" dirty="0" smtClean="0"/>
              <a:t>; 2 – кабель </a:t>
            </a:r>
            <a:r>
              <a:rPr lang="ru-RU" dirty="0" err="1" smtClean="0"/>
              <a:t>живлення</a:t>
            </a:r>
            <a:r>
              <a:rPr lang="ru-RU" dirty="0" smtClean="0"/>
              <a:t>; 3 – </a:t>
            </a:r>
            <a:r>
              <a:rPr lang="ru-RU" dirty="0" err="1" smtClean="0"/>
              <a:t>перекидна</a:t>
            </a:r>
            <a:r>
              <a:rPr lang="ru-RU" dirty="0" smtClean="0"/>
              <a:t> ванна; 4 – патрубок для </a:t>
            </a:r>
            <a:r>
              <a:rPr lang="ru-RU" dirty="0" err="1" smtClean="0"/>
              <a:t>заливання</a:t>
            </a:r>
            <a:r>
              <a:rPr lang="ru-RU" dirty="0" smtClean="0"/>
              <a:t> води у ванну; 5 – </a:t>
            </a:r>
            <a:r>
              <a:rPr lang="ru-RU" dirty="0" err="1" smtClean="0"/>
              <a:t>випарник</a:t>
            </a:r>
            <a:r>
              <a:rPr lang="ru-RU" dirty="0" smtClean="0"/>
              <a:t>; 6 – </a:t>
            </a:r>
            <a:r>
              <a:rPr lang="ru-RU" dirty="0" err="1" smtClean="0"/>
              <a:t>електроклапан</a:t>
            </a:r>
            <a:r>
              <a:rPr lang="ru-RU" dirty="0" smtClean="0"/>
              <a:t> для </a:t>
            </a:r>
            <a:r>
              <a:rPr lang="ru-RU" dirty="0" err="1" smtClean="0"/>
              <a:t>подачі</a:t>
            </a:r>
            <a:r>
              <a:rPr lang="ru-RU" dirty="0" smtClean="0"/>
              <a:t> води; 7 – патрубок для </a:t>
            </a:r>
            <a:r>
              <a:rPr lang="ru-RU" dirty="0" err="1" smtClean="0"/>
              <a:t>зливання</a:t>
            </a:r>
            <a:r>
              <a:rPr lang="ru-RU" dirty="0" smtClean="0"/>
              <a:t> води; 8 – шланг для води; 9 – стоп-кран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872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Лід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луски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форму 1-3 </a:t>
            </a:r>
            <a:r>
              <a:rPr lang="ru-RU" dirty="0" err="1" smtClean="0"/>
              <a:t>міліметрових</a:t>
            </a:r>
            <a:r>
              <a:rPr lang="ru-RU" dirty="0" smtClean="0"/>
              <a:t> пластинок. </a:t>
            </a:r>
            <a:r>
              <a:rPr lang="ru-RU" dirty="0" err="1" smtClean="0"/>
              <a:t>Лускатий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прилавків</a:t>
            </a:r>
            <a:r>
              <a:rPr lang="ru-RU" dirty="0" smtClean="0"/>
              <a:t> та </a:t>
            </a:r>
            <a:r>
              <a:rPr lang="ru-RU" dirty="0" err="1" smtClean="0"/>
              <a:t>вітрин</a:t>
            </a:r>
            <a:r>
              <a:rPr lang="ru-RU" dirty="0" smtClean="0"/>
              <a:t> з </a:t>
            </a:r>
            <a:r>
              <a:rPr lang="ru-RU" dirty="0" err="1" smtClean="0"/>
              <a:t>рибою</a:t>
            </a:r>
            <a:r>
              <a:rPr lang="ru-RU" dirty="0" smtClean="0"/>
              <a:t>, фруктами та </a:t>
            </a:r>
            <a:r>
              <a:rPr lang="ru-RU" dirty="0" err="1" smtClean="0"/>
              <a:t>делікатесною</a:t>
            </a:r>
            <a:r>
              <a:rPr lang="ru-RU" dirty="0" smtClean="0"/>
              <a:t> </a:t>
            </a:r>
            <a:r>
              <a:rPr lang="ru-RU" dirty="0" err="1" smtClean="0"/>
              <a:t>продукцією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додавати</a:t>
            </a:r>
            <a:r>
              <a:rPr lang="ru-RU" dirty="0" smtClean="0"/>
              <a:t> в куттер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подрібнення</a:t>
            </a:r>
            <a:r>
              <a:rPr lang="ru-RU" dirty="0" smtClean="0"/>
              <a:t> </a:t>
            </a:r>
            <a:r>
              <a:rPr lang="ru-RU" dirty="0" err="1" smtClean="0"/>
              <a:t>м'яса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</a:t>
            </a:r>
            <a:r>
              <a:rPr lang="ru-RU" dirty="0" err="1" smtClean="0"/>
              <a:t>перегрівання</a:t>
            </a:r>
            <a:r>
              <a:rPr lang="ru-RU" dirty="0" smtClean="0"/>
              <a:t> </a:t>
            </a:r>
            <a:r>
              <a:rPr lang="ru-RU" dirty="0" err="1" smtClean="0"/>
              <a:t>м'яса</a:t>
            </a:r>
            <a:r>
              <a:rPr lang="ru-RU" dirty="0" smtClean="0"/>
              <a:t> та </a:t>
            </a:r>
            <a:r>
              <a:rPr lang="ru-RU" dirty="0" err="1" smtClean="0"/>
              <a:t>денатурації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рис. 3 </a:t>
            </a:r>
            <a:r>
              <a:rPr lang="ru-RU" dirty="0" err="1" smtClean="0"/>
              <a:t>зображено</a:t>
            </a:r>
            <a:r>
              <a:rPr lang="ru-RU" dirty="0" smtClean="0"/>
              <a:t> </a:t>
            </a:r>
            <a:r>
              <a:rPr lang="ru-RU" dirty="0" err="1" smtClean="0"/>
              <a:t>льодогенератор</a:t>
            </a:r>
            <a:r>
              <a:rPr lang="ru-RU" dirty="0" smtClean="0"/>
              <a:t> для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льоду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луски</a:t>
            </a:r>
            <a:r>
              <a:rPr lang="ru-RU" dirty="0" smtClean="0"/>
              <a:t>. Вода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піддону</a:t>
            </a:r>
            <a:r>
              <a:rPr lang="ru-RU" dirty="0" smtClean="0"/>
              <a:t> 3 насосом </a:t>
            </a:r>
            <a:r>
              <a:rPr lang="ru-RU" dirty="0" err="1" smtClean="0"/>
              <a:t>подається</a:t>
            </a:r>
            <a:r>
              <a:rPr lang="ru-RU" dirty="0" smtClean="0"/>
              <a:t> через отвори 7 на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стінки</a:t>
            </a:r>
            <a:r>
              <a:rPr lang="ru-RU" dirty="0" smtClean="0"/>
              <a:t> </a:t>
            </a:r>
            <a:r>
              <a:rPr lang="ru-RU" dirty="0" err="1" smtClean="0"/>
              <a:t>циліндра</a:t>
            </a:r>
            <a:r>
              <a:rPr lang="ru-RU" dirty="0" smtClean="0"/>
              <a:t> 1,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охолоджуються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кипіння</a:t>
            </a:r>
            <a:r>
              <a:rPr lang="ru-RU" dirty="0" smtClean="0"/>
              <a:t> холодильного агента в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стінками</a:t>
            </a:r>
            <a:r>
              <a:rPr lang="ru-RU" dirty="0" smtClean="0"/>
              <a:t> 5. На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барабана </a:t>
            </a:r>
            <a:r>
              <a:rPr lang="ru-RU" dirty="0" err="1" smtClean="0"/>
              <a:t>утворюється</a:t>
            </a:r>
            <a:r>
              <a:rPr lang="ru-RU" dirty="0" smtClean="0"/>
              <a:t> тонкий шар </a:t>
            </a:r>
            <a:r>
              <a:rPr lang="ru-RU" dirty="0" err="1" smtClean="0"/>
              <a:t>льоду</a:t>
            </a:r>
            <a:r>
              <a:rPr lang="ru-RU" dirty="0" smtClean="0"/>
              <a:t>. В </a:t>
            </a:r>
            <a:r>
              <a:rPr lang="ru-RU" dirty="0" err="1" smtClean="0"/>
              <a:t>середині</a:t>
            </a:r>
            <a:r>
              <a:rPr lang="ru-RU" dirty="0" smtClean="0"/>
              <a:t> барабана </a:t>
            </a:r>
            <a:r>
              <a:rPr lang="ru-RU" dirty="0" err="1" smtClean="0"/>
              <a:t>паралельно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циліндричної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розміщена</a:t>
            </a:r>
            <a:r>
              <a:rPr lang="ru-RU" dirty="0" smtClean="0"/>
              <a:t> </a:t>
            </a:r>
            <a:r>
              <a:rPr lang="ru-RU" dirty="0" err="1" smtClean="0"/>
              <a:t>спіральна</a:t>
            </a:r>
            <a:r>
              <a:rPr lang="ru-RU" dirty="0" smtClean="0"/>
              <a:t> фреза 4.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двигуна</a:t>
            </a:r>
            <a:r>
              <a:rPr lang="ru-RU" dirty="0" smtClean="0"/>
              <a:t> 8 і </a:t>
            </a:r>
            <a:r>
              <a:rPr lang="ru-RU" dirty="0" err="1" smtClean="0"/>
              <a:t>сателітного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фреза </a:t>
            </a:r>
            <a:r>
              <a:rPr lang="ru-RU" dirty="0" err="1" smtClean="0"/>
              <a:t>обертається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барабана та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. При </a:t>
            </a:r>
            <a:r>
              <a:rPr lang="ru-RU" dirty="0" err="1" smtClean="0"/>
              <a:t>обертанні</a:t>
            </a:r>
            <a:r>
              <a:rPr lang="ru-RU" dirty="0" smtClean="0"/>
              <a:t> фреза </a:t>
            </a:r>
            <a:r>
              <a:rPr lang="ru-RU" dirty="0" err="1" smtClean="0"/>
              <a:t>зрізує</a:t>
            </a:r>
            <a:r>
              <a:rPr lang="ru-RU" dirty="0" smtClean="0"/>
              <a:t> </a:t>
            </a:r>
            <a:r>
              <a:rPr lang="ru-RU" dirty="0" err="1" smtClean="0"/>
              <a:t>наморожений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луски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20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Льодогенератор для виготовлення лускатого льоду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840" y="1675447"/>
            <a:ext cx="4395324" cy="46977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3840" y="302695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Рис. 3- </a:t>
            </a:r>
            <a:r>
              <a:rPr lang="ru-RU" sz="2400" dirty="0" err="1" smtClean="0"/>
              <a:t>Льодогенератор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лускатого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льоду</a:t>
            </a:r>
            <a:r>
              <a:rPr lang="ru-RU" sz="2400" dirty="0" smtClean="0"/>
              <a:t>: 1 – </a:t>
            </a:r>
            <a:r>
              <a:rPr lang="ru-RU" sz="2400" dirty="0" err="1" smtClean="0"/>
              <a:t>циліндр</a:t>
            </a:r>
            <a:r>
              <a:rPr lang="ru-RU" sz="2400" dirty="0" smtClean="0"/>
              <a:t>; 2 – насос; 3 – фреза; 4 – </a:t>
            </a:r>
            <a:r>
              <a:rPr lang="ru-RU" sz="2400" dirty="0" err="1" smtClean="0"/>
              <a:t>простір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стінками</a:t>
            </a:r>
            <a:r>
              <a:rPr lang="ru-RU" sz="2400" dirty="0" smtClean="0"/>
              <a:t>; 6 – </a:t>
            </a:r>
            <a:r>
              <a:rPr lang="ru-RU" sz="2400" dirty="0" err="1" smtClean="0"/>
              <a:t>внутрішній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простір</a:t>
            </a:r>
            <a:r>
              <a:rPr lang="ru-RU" sz="2400" dirty="0" smtClean="0"/>
              <a:t>; 7 – отвори; 8 – </a:t>
            </a:r>
            <a:r>
              <a:rPr lang="ru-RU" sz="2400" dirty="0" err="1" smtClean="0"/>
              <a:t>електродвигун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1377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16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520" y="990600"/>
            <a:ext cx="9631680" cy="554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00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ДЯКУЮ ЗА УВАГУ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8375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4440"/>
            <a:ext cx="10515600" cy="5227320"/>
          </a:xfrm>
        </p:spPr>
        <p:txBody>
          <a:bodyPr>
            <a:normAutofit/>
          </a:bodyPr>
          <a:lstStyle/>
          <a:p>
            <a:r>
              <a:rPr lang="uk-UA" sz="2900" dirty="0" smtClean="0"/>
              <a:t>Холод отримав широке застосування особливо в закладах ресторанного господарства, охолодження напоїв, виготовлення кускового льоду  та в консервній промисловості для охолодження продуктів, при необхідності зупинити дію високих температур після бланшування, ошпарювання, пастеризації і знизити температуру перед фасуванням. Крім того охолодження продукту здійснюється для прискорення і повноти дифузійних процесів (насичення соків вуглекислим газом, сульфітації фруктового пюре, дифузії цукру в плоди), а також при підготовці продуктів до тривалого зберігання при понижених температурах. Холод також застосовується при концентрації соків методом виморожування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25322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79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Способи отримання холоду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4920"/>
            <a:ext cx="10515600" cy="5196840"/>
          </a:xfrm>
        </p:spPr>
        <p:txBody>
          <a:bodyPr/>
          <a:lstStyle/>
          <a:p>
            <a:r>
              <a:rPr lang="uk-UA" sz="3000" dirty="0" smtClean="0"/>
              <a:t>Існує декілька способів отримання низьких температур – штучного холоду. </a:t>
            </a:r>
          </a:p>
          <a:p>
            <a:r>
              <a:rPr lang="uk-UA" sz="3000" dirty="0" smtClean="0"/>
              <a:t>Найбільш простий із них – охолодження продукту за </a:t>
            </a:r>
            <a:r>
              <a:rPr lang="uk-UA" sz="3000" dirty="0" smtClean="0">
                <a:solidFill>
                  <a:srgbClr val="FF0000"/>
                </a:solidFill>
              </a:rPr>
              <a:t>допомогою </a:t>
            </a:r>
            <a:r>
              <a:rPr lang="uk-UA" sz="3000" dirty="0" err="1" smtClean="0">
                <a:solidFill>
                  <a:srgbClr val="FF0000"/>
                </a:solidFill>
              </a:rPr>
              <a:t>таючого</a:t>
            </a:r>
            <a:r>
              <a:rPr lang="uk-UA" sz="3000" dirty="0" smtClean="0">
                <a:solidFill>
                  <a:srgbClr val="FF0000"/>
                </a:solidFill>
              </a:rPr>
              <a:t> льоду,</a:t>
            </a:r>
            <a:r>
              <a:rPr lang="uk-UA" sz="3000" dirty="0" smtClean="0"/>
              <a:t> теплота розтавання якого рівна 335кДж/кг.</a:t>
            </a:r>
          </a:p>
          <a:p>
            <a:r>
              <a:rPr lang="uk-UA" sz="3000" dirty="0" smtClean="0"/>
              <a:t>Другий спосіб – охолодження продукту </a:t>
            </a:r>
            <a:r>
              <a:rPr lang="uk-UA" sz="3000" dirty="0" smtClean="0">
                <a:solidFill>
                  <a:srgbClr val="FF0000"/>
                </a:solidFill>
              </a:rPr>
              <a:t>сухим льодом </a:t>
            </a:r>
            <a:r>
              <a:rPr lang="uk-UA" sz="3000" dirty="0" smtClean="0"/>
              <a:t>(твердою вуглекислотою) сухий лід має властивість сублімації, тобто із твердого стану переходити в газоподібний. Температура сублімації сухого льоду при атмосферному тиску - -78,90С, при цьому кожний кілограм </a:t>
            </a:r>
            <a:r>
              <a:rPr lang="uk-UA" sz="3000" dirty="0" err="1" smtClean="0"/>
              <a:t>сублімірованого</a:t>
            </a:r>
            <a:r>
              <a:rPr lang="uk-UA" sz="3000" dirty="0" smtClean="0"/>
              <a:t> льоду забирає 574 </a:t>
            </a:r>
            <a:r>
              <a:rPr lang="uk-UA" sz="3000" dirty="0" err="1" smtClean="0"/>
              <a:t>кДж</a:t>
            </a:r>
            <a:r>
              <a:rPr lang="uk-UA" sz="3000" dirty="0" smtClean="0"/>
              <a:t>/кг тепла.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04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17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Способи отримання холоду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Третій спосіб -  отримання холоду </a:t>
            </a:r>
            <a:r>
              <a:rPr lang="uk-UA" dirty="0" smtClean="0">
                <a:solidFill>
                  <a:srgbClr val="FF0000"/>
                </a:solidFill>
              </a:rPr>
              <a:t>за допомогою холодильної машини </a:t>
            </a:r>
            <a:r>
              <a:rPr lang="uk-UA" dirty="0" smtClean="0"/>
              <a:t>– оснований на кипінні рідких тіл (при низьких температурах кипіння). Понижений тиск в випарниках холодильної установки підтримується при цьому компресором. При кипінні теплоносій поглинає із охолоджуючого середовища тепло, що веде до її охолодження.</a:t>
            </a:r>
          </a:p>
          <a:p>
            <a:r>
              <a:rPr lang="uk-UA" dirty="0" smtClean="0"/>
              <a:t>Установки в яких використовується третій спосіб отримання холоду називаються компресійними.</a:t>
            </a:r>
          </a:p>
          <a:p>
            <a:r>
              <a:rPr lang="uk-UA" dirty="0" smtClean="0"/>
              <a:t>Отримати низькі температури можна термоелектричним способом (ефект </a:t>
            </a:r>
            <a:r>
              <a:rPr lang="uk-UA" dirty="0" err="1" smtClean="0"/>
              <a:t>Пельтьє</a:t>
            </a:r>
            <a:r>
              <a:rPr lang="uk-UA" dirty="0" smtClean="0"/>
              <a:t>), магнітним вихровим способами. Проте із-за високої вартості виробництва холоду ці способи не найшли застосування в промисловості.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072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2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Компресорна</a:t>
            </a:r>
            <a:r>
              <a:rPr lang="ru-RU" dirty="0" smtClean="0"/>
              <a:t>  </a:t>
            </a:r>
            <a:r>
              <a:rPr lang="ru-RU" dirty="0" err="1" smtClean="0"/>
              <a:t>холодильна</a:t>
            </a:r>
            <a:r>
              <a:rPr lang="ru-RU" dirty="0" smtClean="0"/>
              <a:t> установка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Компресорною</a:t>
            </a:r>
            <a:r>
              <a:rPr lang="ru-RU" dirty="0" smtClean="0">
                <a:solidFill>
                  <a:srgbClr val="FF0000"/>
                </a:solidFill>
              </a:rPr>
              <a:t>  холодильною </a:t>
            </a:r>
            <a:r>
              <a:rPr lang="ru-RU" dirty="0" err="1" smtClean="0">
                <a:solidFill>
                  <a:srgbClr val="FF0000"/>
                </a:solidFill>
              </a:rPr>
              <a:t>установкою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комплекс машин і </a:t>
            </a:r>
            <a:r>
              <a:rPr lang="ru-RU" dirty="0" err="1" smtClean="0"/>
              <a:t>апаратів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цикл холодильного агента. </a:t>
            </a:r>
            <a:r>
              <a:rPr lang="ru-RU" dirty="0" err="1" smtClean="0"/>
              <a:t>Холодильна</a:t>
            </a:r>
            <a:r>
              <a:rPr lang="ru-RU" dirty="0" smtClean="0"/>
              <a:t> установка служить для </a:t>
            </a:r>
            <a:r>
              <a:rPr lang="ru-RU" dirty="0" err="1" smtClean="0"/>
              <a:t>охолодження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 </a:t>
            </a:r>
            <a:r>
              <a:rPr lang="ru-RU" dirty="0" err="1" smtClean="0"/>
              <a:t>холодильників</a:t>
            </a:r>
            <a:r>
              <a:rPr lang="ru-RU" dirty="0" smtClean="0"/>
              <a:t>, </a:t>
            </a:r>
            <a:r>
              <a:rPr lang="ru-RU" dirty="0" err="1" smtClean="0"/>
              <a:t>апаратів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об‘єктів</a:t>
            </a:r>
            <a:r>
              <a:rPr lang="ru-RU" dirty="0" smtClean="0"/>
              <a:t>. Тепло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охолоджується</a:t>
            </a:r>
            <a:r>
              <a:rPr lang="ru-RU" dirty="0" smtClean="0"/>
              <a:t> </a:t>
            </a:r>
            <a:r>
              <a:rPr lang="ru-RU" dirty="0" err="1" smtClean="0"/>
              <a:t>відводиться</a:t>
            </a:r>
            <a:r>
              <a:rPr lang="ru-RU" dirty="0" smtClean="0"/>
              <a:t> в </a:t>
            </a:r>
            <a:r>
              <a:rPr lang="ru-RU" dirty="0" err="1" smtClean="0"/>
              <a:t>навколишнє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. </a:t>
            </a:r>
            <a:r>
              <a:rPr lang="ru-RU" dirty="0" err="1" smtClean="0"/>
              <a:t>Холодильна</a:t>
            </a:r>
            <a:r>
              <a:rPr lang="ru-RU" dirty="0" smtClean="0"/>
              <a:t> машина </a:t>
            </a:r>
            <a:r>
              <a:rPr lang="ru-RU" dirty="0" err="1" smtClean="0"/>
              <a:t>забирає</a:t>
            </a:r>
            <a:r>
              <a:rPr lang="ru-RU" dirty="0" smtClean="0"/>
              <a:t> тепло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з </a:t>
            </a:r>
            <a:r>
              <a:rPr lang="ru-RU" dirty="0" err="1" smtClean="0"/>
              <a:t>низькою</a:t>
            </a:r>
            <a:r>
              <a:rPr lang="ru-RU" dirty="0" smtClean="0"/>
              <a:t> температурою і переводить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температурний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 </a:t>
            </a:r>
            <a:r>
              <a:rPr lang="ru-RU" dirty="0" err="1" smtClean="0"/>
              <a:t>Пониження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охолоджуючого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попадання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тепла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попадання</a:t>
            </a:r>
            <a:r>
              <a:rPr lang="ru-RU" dirty="0" smtClean="0"/>
              <a:t> тепла </a:t>
            </a:r>
            <a:r>
              <a:rPr lang="ru-RU" dirty="0" err="1" smtClean="0"/>
              <a:t>стінки</a:t>
            </a:r>
            <a:r>
              <a:rPr lang="ru-RU" dirty="0" smtClean="0"/>
              <a:t> камер </a:t>
            </a:r>
            <a:r>
              <a:rPr lang="ru-RU" dirty="0" err="1" smtClean="0"/>
              <a:t>покривають</a:t>
            </a:r>
            <a:r>
              <a:rPr lang="ru-RU" dirty="0" smtClean="0"/>
              <a:t> тепловою </a:t>
            </a:r>
            <a:r>
              <a:rPr lang="ru-RU" dirty="0" err="1" smtClean="0"/>
              <a:t>ізоляцією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холодильну</a:t>
            </a:r>
            <a:r>
              <a:rPr lang="ru-RU" dirty="0" smtClean="0"/>
              <a:t> установку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тепловим</a:t>
            </a:r>
            <a:r>
              <a:rPr lang="ru-RU" dirty="0" smtClean="0"/>
              <a:t> насосом.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40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uk-UA" dirty="0" smtClean="0"/>
              <a:t>Холодильні агенти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471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холодильних</a:t>
            </a:r>
            <a:r>
              <a:rPr lang="ru-RU" dirty="0" smtClean="0"/>
              <a:t> машин для </a:t>
            </a:r>
            <a:r>
              <a:rPr lang="ru-RU" dirty="0" err="1" smtClean="0"/>
              <a:t>охолодження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теплоту </a:t>
            </a:r>
            <a:r>
              <a:rPr lang="ru-RU" dirty="0" err="1" smtClean="0"/>
              <a:t>випарювання</a:t>
            </a:r>
            <a:r>
              <a:rPr lang="ru-RU" dirty="0" smtClean="0"/>
              <a:t> легко </a:t>
            </a:r>
            <a:r>
              <a:rPr lang="ru-RU" dirty="0" err="1" smtClean="0"/>
              <a:t>киплячих</a:t>
            </a:r>
            <a:r>
              <a:rPr lang="ru-RU" dirty="0" smtClean="0"/>
              <a:t> </a:t>
            </a:r>
            <a:r>
              <a:rPr lang="ru-RU" dirty="0" err="1" smtClean="0"/>
              <a:t>рідин</a:t>
            </a:r>
            <a:r>
              <a:rPr lang="ru-RU" dirty="0" smtClean="0"/>
              <a:t>. </a:t>
            </a:r>
            <a:r>
              <a:rPr lang="ru-RU" dirty="0" err="1" smtClean="0"/>
              <a:t>Холодильними</a:t>
            </a:r>
            <a:r>
              <a:rPr lang="ru-RU" dirty="0" smtClean="0"/>
              <a:t> агентами є </a:t>
            </a:r>
            <a:r>
              <a:rPr lang="ru-RU" dirty="0" err="1" smtClean="0"/>
              <a:t>аміак</a:t>
            </a:r>
            <a:r>
              <a:rPr lang="ru-RU" dirty="0" smtClean="0"/>
              <a:t> і фреон </a:t>
            </a:r>
            <a:r>
              <a:rPr lang="ru-RU" dirty="0" err="1" smtClean="0"/>
              <a:t>або</a:t>
            </a:r>
            <a:r>
              <a:rPr lang="ru-RU" dirty="0" smtClean="0"/>
              <a:t> хладон. Температура </a:t>
            </a:r>
            <a:r>
              <a:rPr lang="ru-RU" dirty="0" err="1" smtClean="0"/>
              <a:t>кипіння</a:t>
            </a:r>
            <a:r>
              <a:rPr lang="ru-RU" dirty="0" smtClean="0"/>
              <a:t> </a:t>
            </a:r>
            <a:r>
              <a:rPr lang="ru-RU" dirty="0" err="1" smtClean="0"/>
              <a:t>аміаку</a:t>
            </a:r>
            <a:r>
              <a:rPr lang="ru-RU" dirty="0" smtClean="0"/>
              <a:t> NH3 при 0,1 МПа становить 33,4 °С. </a:t>
            </a:r>
            <a:r>
              <a:rPr lang="ru-RU" dirty="0" err="1" smtClean="0"/>
              <a:t>Фреони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галогенопохідні</a:t>
            </a:r>
            <a:r>
              <a:rPr lang="ru-RU" dirty="0" smtClean="0"/>
              <a:t> </a:t>
            </a:r>
            <a:r>
              <a:rPr lang="ru-RU" dirty="0" err="1" smtClean="0"/>
              <a:t>насичених</a:t>
            </a:r>
            <a:r>
              <a:rPr lang="ru-RU" dirty="0" smtClean="0"/>
              <a:t> </a:t>
            </a:r>
            <a:r>
              <a:rPr lang="ru-RU" dirty="0" err="1" smtClean="0"/>
              <a:t>вуглеводнів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заміною</a:t>
            </a:r>
            <a:r>
              <a:rPr lang="ru-RU" dirty="0" smtClean="0"/>
              <a:t> </a:t>
            </a:r>
            <a:r>
              <a:rPr lang="ru-RU" dirty="0" err="1" smtClean="0"/>
              <a:t>атомів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 в </a:t>
            </a:r>
            <a:r>
              <a:rPr lang="ru-RU" dirty="0" err="1" smtClean="0"/>
              <a:t>насиченому</a:t>
            </a:r>
            <a:r>
              <a:rPr lang="ru-RU" dirty="0" smtClean="0"/>
              <a:t> </a:t>
            </a:r>
            <a:r>
              <a:rPr lang="ru-RU" dirty="0" err="1" smtClean="0"/>
              <a:t>вуглеводні</a:t>
            </a:r>
            <a:r>
              <a:rPr lang="ru-RU" dirty="0" smtClean="0"/>
              <a:t> С</a:t>
            </a:r>
            <a:r>
              <a:rPr lang="en-US" dirty="0" smtClean="0"/>
              <a:t>nH2n+2 </a:t>
            </a:r>
            <a:r>
              <a:rPr lang="ru-RU" dirty="0" smtClean="0"/>
              <a:t>атомами фтору, хлору, брому. </a:t>
            </a:r>
            <a:r>
              <a:rPr lang="ru-RU" dirty="0" err="1" smtClean="0"/>
              <a:t>Фреони</a:t>
            </a:r>
            <a:r>
              <a:rPr lang="ru-RU" dirty="0" smtClean="0"/>
              <a:t> є </a:t>
            </a:r>
            <a:r>
              <a:rPr lang="ru-RU" dirty="0" err="1" smtClean="0"/>
              <a:t>хімічно</a:t>
            </a:r>
            <a:r>
              <a:rPr lang="ru-RU" dirty="0" smtClean="0"/>
              <a:t> </a:t>
            </a:r>
            <a:r>
              <a:rPr lang="ru-RU" dirty="0" err="1" smtClean="0"/>
              <a:t>інертними</a:t>
            </a:r>
            <a:r>
              <a:rPr lang="ru-RU" dirty="0" smtClean="0"/>
              <a:t> і  практично </a:t>
            </a:r>
            <a:r>
              <a:rPr lang="ru-RU" dirty="0" err="1" smtClean="0"/>
              <a:t>вибухобезпечними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Холодильні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у </a:t>
            </a:r>
            <a:r>
              <a:rPr lang="ru-RU" dirty="0" err="1" smtClean="0"/>
              <a:t>харчовій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та ресторанному </a:t>
            </a:r>
            <a:r>
              <a:rPr lang="ru-RU" dirty="0" err="1" smtClean="0"/>
              <a:t>господарстві</a:t>
            </a:r>
            <a:r>
              <a:rPr lang="ru-RU" dirty="0" smtClean="0"/>
              <a:t>, </a:t>
            </a:r>
            <a:r>
              <a:rPr lang="ru-RU" dirty="0" err="1" smtClean="0"/>
              <a:t>складаються</a:t>
            </a:r>
            <a:r>
              <a:rPr lang="ru-RU" dirty="0" smtClean="0"/>
              <a:t> з таких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: </a:t>
            </a:r>
            <a:r>
              <a:rPr lang="ru-RU" dirty="0" err="1" smtClean="0"/>
              <a:t>компресор</a:t>
            </a:r>
            <a:r>
              <a:rPr lang="ru-RU" dirty="0" smtClean="0"/>
              <a:t>, конденсатор, </a:t>
            </a:r>
            <a:r>
              <a:rPr lang="ru-RU" dirty="0" err="1" smtClean="0"/>
              <a:t>випарник</a:t>
            </a:r>
            <a:r>
              <a:rPr lang="ru-RU" dirty="0" smtClean="0"/>
              <a:t>, </a:t>
            </a:r>
            <a:r>
              <a:rPr lang="ru-RU" dirty="0" err="1" smtClean="0"/>
              <a:t>регулювальний</a:t>
            </a:r>
            <a:r>
              <a:rPr lang="ru-RU" dirty="0" smtClean="0"/>
              <a:t> (</a:t>
            </a:r>
            <a:r>
              <a:rPr lang="ru-RU" dirty="0" err="1" smtClean="0"/>
              <a:t>дросельний</a:t>
            </a:r>
            <a:r>
              <a:rPr lang="ru-RU" dirty="0" smtClean="0"/>
              <a:t>) вентиль.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паровими</a:t>
            </a:r>
            <a:r>
              <a:rPr lang="ru-RU" dirty="0" smtClean="0"/>
              <a:t> </a:t>
            </a:r>
            <a:r>
              <a:rPr lang="ru-RU" dirty="0" err="1" smtClean="0"/>
              <a:t>компресорними</a:t>
            </a:r>
            <a:r>
              <a:rPr lang="ru-RU" dirty="0" smtClean="0"/>
              <a:t> </a:t>
            </a:r>
            <a:r>
              <a:rPr lang="ru-RU" dirty="0" err="1" smtClean="0"/>
              <a:t>холодильними</a:t>
            </a:r>
            <a:r>
              <a:rPr lang="ru-RU" dirty="0" smtClean="0"/>
              <a:t> машинами. Принцип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компресорної</a:t>
            </a:r>
            <a:r>
              <a:rPr lang="ru-RU" dirty="0" smtClean="0"/>
              <a:t> </a:t>
            </a:r>
            <a:r>
              <a:rPr lang="ru-RU" dirty="0" err="1" smtClean="0"/>
              <a:t>холодильної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розглянемо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схеми</a:t>
            </a:r>
            <a:r>
              <a:rPr lang="ru-RU" dirty="0" smtClean="0"/>
              <a:t> на рис. 2.1.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26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uk-UA" dirty="0" smtClean="0"/>
              <a:t>Схема роботи компресорної холодильної установки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760" y="2214926"/>
            <a:ext cx="6370320" cy="3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5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94551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Принцип роботи компресорної холодильної установки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51687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dirty="0" smtClean="0">
                <a:solidFill>
                  <a:srgbClr val="FF0000"/>
                </a:solidFill>
              </a:rPr>
              <a:t>Рідкий холодильний агент </a:t>
            </a:r>
            <a:r>
              <a:rPr lang="uk-UA" dirty="0" smtClean="0"/>
              <a:t>(робоче тіло) кипить у випарнику. Кипіння супроводжується поглинанням теплоти з охолоджуваного об'єму (камери холодильника) холодильним агентом. 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solidFill>
                  <a:srgbClr val="FF0000"/>
                </a:solidFill>
              </a:rPr>
              <a:t>Компресор</a:t>
            </a:r>
            <a:r>
              <a:rPr lang="uk-UA" dirty="0" smtClean="0"/>
              <a:t> безперервно відсмоктує пари </a:t>
            </a:r>
            <a:r>
              <a:rPr lang="uk-UA" dirty="0" err="1" smtClean="0"/>
              <a:t>хладона</a:t>
            </a:r>
            <a:r>
              <a:rPr lang="uk-UA" dirty="0" smtClean="0"/>
              <a:t>, що утворилися, знижуючи тиск у випарнику. В компресорі хладон стискається, а його тиск збільшується. 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Далі холодильний агент за високого тиску нагнітається компресором у </a:t>
            </a:r>
            <a:r>
              <a:rPr lang="uk-UA" dirty="0" smtClean="0">
                <a:solidFill>
                  <a:srgbClr val="FF0000"/>
                </a:solidFill>
              </a:rPr>
              <a:t>конденсатор</a:t>
            </a:r>
            <a:r>
              <a:rPr lang="uk-UA" dirty="0" smtClean="0"/>
              <a:t>, віддає теплоту у навколишнє середовище і зріджується. 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Зріджений холодильний агент подається у </a:t>
            </a:r>
            <a:r>
              <a:rPr lang="uk-UA" dirty="0" smtClean="0">
                <a:solidFill>
                  <a:srgbClr val="FF0000"/>
                </a:solidFill>
              </a:rPr>
              <a:t>випарник</a:t>
            </a:r>
            <a:r>
              <a:rPr lang="uk-UA" dirty="0" smtClean="0"/>
              <a:t> через регулювальний (</a:t>
            </a:r>
            <a:r>
              <a:rPr lang="uk-UA" dirty="0" smtClean="0">
                <a:solidFill>
                  <a:srgbClr val="FF0000"/>
                </a:solidFill>
              </a:rPr>
              <a:t>дросельний</a:t>
            </a:r>
            <a:r>
              <a:rPr lang="uk-UA" dirty="0" smtClean="0"/>
              <a:t>) вентиль. Цикл повторюється. </a:t>
            </a:r>
          </a:p>
          <a:p>
            <a:pPr>
              <a:spcBef>
                <a:spcPts val="0"/>
              </a:spcBef>
            </a:pPr>
            <a:r>
              <a:rPr lang="uk-UA" dirty="0" smtClean="0"/>
              <a:t>Регулювальний вентиль  (дросель) забезпечує зниження тиску і температури створенням необхідного опору між сторонами високого (у конденсаторі) та низького (у випарнику) тиску.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3516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2186</Words>
  <Application>Microsoft Office PowerPoint</Application>
  <PresentationFormat>Широкоэкранный</PresentationFormat>
  <Paragraphs>96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Тема Office</vt:lpstr>
      <vt:lpstr>Тема 14.Холод і холодильне обладнання</vt:lpstr>
      <vt:lpstr>                    План</vt:lpstr>
      <vt:lpstr>Вступ</vt:lpstr>
      <vt:lpstr>Способи отримання холоду</vt:lpstr>
      <vt:lpstr>Способи отримання холоду</vt:lpstr>
      <vt:lpstr>2. Компресорна  холодильна установка</vt:lpstr>
      <vt:lpstr>Холодильні агенти</vt:lpstr>
      <vt:lpstr>Схема роботи компресорної холодильної установки</vt:lpstr>
      <vt:lpstr>Принцип роботи компресорної холодильної установки</vt:lpstr>
      <vt:lpstr>Компресор</vt:lpstr>
      <vt:lpstr>Випарник</vt:lpstr>
      <vt:lpstr>Ребристотрубний випарник: 1 ребра; 2 труба</vt:lpstr>
      <vt:lpstr>Конденсатор</vt:lpstr>
      <vt:lpstr>Конденсатор</vt:lpstr>
      <vt:lpstr>Будова найпростіших холодильних машин на прикладі холодильних агрегатів побутових  холодильників</vt:lpstr>
      <vt:lpstr>Абсорбційна холодильна установка</vt:lpstr>
      <vt:lpstr>Принцип роботи абсорбційної холодильної установки</vt:lpstr>
      <vt:lpstr>Абсорбційна холодильна установка</vt:lpstr>
      <vt:lpstr>4. Холодильники</vt:lpstr>
      <vt:lpstr>Презентация PowerPoint</vt:lpstr>
      <vt:lpstr>Презентация PowerPoint</vt:lpstr>
      <vt:lpstr>Презентация PowerPoint</vt:lpstr>
      <vt:lpstr>5 Льодогенератори</vt:lpstr>
      <vt:lpstr>Схема утворення льоду в стаканчиках</vt:lpstr>
      <vt:lpstr>Презентация PowerPoint</vt:lpstr>
      <vt:lpstr>Льодогенератор для виготовлення лускатого льоду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14.Холод і холодильне обладнання</dc:title>
  <dc:creator>Валентина</dc:creator>
  <cp:lastModifiedBy>Валентина</cp:lastModifiedBy>
  <cp:revision>12</cp:revision>
  <dcterms:created xsi:type="dcterms:W3CDTF">2021-11-25T10:13:58Z</dcterms:created>
  <dcterms:modified xsi:type="dcterms:W3CDTF">2021-11-25T12:15:49Z</dcterms:modified>
</cp:coreProperties>
</file>