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4" r:id="rId10"/>
    <p:sldId id="263" r:id="rId11"/>
    <p:sldId id="266" r:id="rId1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i Pylypenko" initials="AP" lastIdx="1" clrIdx="0">
    <p:extLst>
      <p:ext uri="{19B8F6BF-5375-455C-9EA6-DF929625EA0E}">
        <p15:presenceInfo xmlns:p15="http://schemas.microsoft.com/office/powerpoint/2012/main" userId="19fdf25d124cea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6F57D-247D-46B9-8C78-3C23C815C412}" type="doc">
      <dgm:prSet loTypeId="urn:microsoft.com/office/officeart/2005/8/layout/chevron2" loCatId="process" qsTypeId="urn:microsoft.com/office/officeart/2005/8/quickstyle/3d3" qsCatId="3D" csTypeId="urn:microsoft.com/office/officeart/2005/8/colors/colorful4" csCatId="colorful" phldr="1"/>
      <dgm:spPr/>
      <dgm:t>
        <a:bodyPr/>
        <a:lstStyle/>
        <a:p>
          <a:endParaRPr lang="uk-UA"/>
        </a:p>
      </dgm:t>
    </dgm:pt>
    <dgm:pt modelId="{6E3E10F9-BE09-4678-85B2-55DC7AE0D800}">
      <dgm:prSet phldrT="[Текст]" phldr="1"/>
      <dgm:spPr/>
      <dgm:t>
        <a:bodyPr/>
        <a:lstStyle/>
        <a:p>
          <a:endParaRPr lang="uk-UA"/>
        </a:p>
      </dgm:t>
    </dgm:pt>
    <dgm:pt modelId="{85F0CE8C-F7D8-4DE6-8BCC-74432F6723DF}" type="parTrans" cxnId="{C6A4BA4B-C1B1-4158-B989-2DB904CC33D0}">
      <dgm:prSet/>
      <dgm:spPr/>
      <dgm:t>
        <a:bodyPr/>
        <a:lstStyle/>
        <a:p>
          <a:endParaRPr lang="uk-UA"/>
        </a:p>
      </dgm:t>
    </dgm:pt>
    <dgm:pt modelId="{C5313E42-35F5-4E25-B4BA-803DD4FC3B35}" type="sibTrans" cxnId="{C6A4BA4B-C1B1-4158-B989-2DB904CC33D0}">
      <dgm:prSet/>
      <dgm:spPr/>
      <dgm:t>
        <a:bodyPr/>
        <a:lstStyle/>
        <a:p>
          <a:endParaRPr lang="uk-UA"/>
        </a:p>
      </dgm:t>
    </dgm:pt>
    <dgm:pt modelId="{0AD56B9F-0B6A-40F4-A102-F5FF45FDC7FB}">
      <dgm:prSet phldrT="[Текст]"/>
      <dgm:spPr/>
      <dgm:t>
        <a:bodyPr/>
        <a:lstStyle/>
        <a:p>
          <a:r>
            <a:rPr lang="uk-UA" dirty="0"/>
            <a:t>Навантаження розподілене по всій довжині (ширині)</a:t>
          </a:r>
        </a:p>
      </dgm:t>
    </dgm:pt>
    <dgm:pt modelId="{8129CD8A-5593-47D8-A440-C7D57F2DA15C}" type="parTrans" cxnId="{FE8FA1C4-804C-450E-8871-750643FBC051}">
      <dgm:prSet/>
      <dgm:spPr/>
      <dgm:t>
        <a:bodyPr/>
        <a:lstStyle/>
        <a:p>
          <a:endParaRPr lang="uk-UA"/>
        </a:p>
      </dgm:t>
    </dgm:pt>
    <dgm:pt modelId="{1FBC582D-4BA1-40C6-A4FB-7BDF902E921A}" type="sibTrans" cxnId="{FE8FA1C4-804C-450E-8871-750643FBC051}">
      <dgm:prSet/>
      <dgm:spPr/>
      <dgm:t>
        <a:bodyPr/>
        <a:lstStyle/>
        <a:p>
          <a:endParaRPr lang="uk-UA"/>
        </a:p>
      </dgm:t>
    </dgm:pt>
    <dgm:pt modelId="{427D7CCE-72DA-49B4-AD63-89A2955C5E60}">
      <dgm:prSet phldrT="[Текст]" phldr="1"/>
      <dgm:spPr/>
      <dgm:t>
        <a:bodyPr/>
        <a:lstStyle/>
        <a:p>
          <a:endParaRPr lang="uk-UA"/>
        </a:p>
      </dgm:t>
    </dgm:pt>
    <dgm:pt modelId="{6C40CC16-1D1F-4349-9D9C-ED29B721894D}" type="parTrans" cxnId="{29BB24DF-5791-4AAB-AC2D-80F3940FA418}">
      <dgm:prSet/>
      <dgm:spPr/>
      <dgm:t>
        <a:bodyPr/>
        <a:lstStyle/>
        <a:p>
          <a:endParaRPr lang="uk-UA"/>
        </a:p>
      </dgm:t>
    </dgm:pt>
    <dgm:pt modelId="{BFDFD887-2AC2-41C2-904E-077B033BD5C7}" type="sibTrans" cxnId="{29BB24DF-5791-4AAB-AC2D-80F3940FA418}">
      <dgm:prSet/>
      <dgm:spPr/>
      <dgm:t>
        <a:bodyPr/>
        <a:lstStyle/>
        <a:p>
          <a:endParaRPr lang="uk-UA"/>
        </a:p>
      </dgm:t>
    </dgm:pt>
    <dgm:pt modelId="{8DC42FFE-BC67-4FE3-9996-EDB0FB721914}">
      <dgm:prSet phldrT="[Текст]"/>
      <dgm:spPr/>
      <dgm:t>
        <a:bodyPr/>
        <a:lstStyle/>
        <a:p>
          <a:r>
            <a:rPr lang="uk-UA" dirty="0"/>
            <a:t>Еквівалентне розподілене навантаження </a:t>
          </a:r>
        </a:p>
      </dgm:t>
    </dgm:pt>
    <dgm:pt modelId="{4B53E02D-91F0-4910-895C-9F6779A8813A}" type="parTrans" cxnId="{07837F83-42FB-4196-80C5-1F2B28419859}">
      <dgm:prSet/>
      <dgm:spPr/>
      <dgm:t>
        <a:bodyPr/>
        <a:lstStyle/>
        <a:p>
          <a:endParaRPr lang="uk-UA"/>
        </a:p>
      </dgm:t>
    </dgm:pt>
    <dgm:pt modelId="{90EBD971-8F34-4FCE-B060-54F6F3F9B82E}" type="sibTrans" cxnId="{07837F83-42FB-4196-80C5-1F2B28419859}">
      <dgm:prSet/>
      <dgm:spPr/>
      <dgm:t>
        <a:bodyPr/>
        <a:lstStyle/>
        <a:p>
          <a:endParaRPr lang="uk-UA"/>
        </a:p>
      </dgm:t>
    </dgm:pt>
    <dgm:pt modelId="{4462531C-3515-49AB-9D75-74407A5FCC20}">
      <dgm:prSet phldrT="[Текст]" phldr="1"/>
      <dgm:spPr/>
      <dgm:t>
        <a:bodyPr/>
        <a:lstStyle/>
        <a:p>
          <a:endParaRPr lang="uk-UA"/>
        </a:p>
      </dgm:t>
    </dgm:pt>
    <dgm:pt modelId="{3DE05C2E-9945-419C-B7FC-42A594EBD3BA}" type="parTrans" cxnId="{DAAD6FFF-AD0A-4CA9-A506-739AFD6CDC73}">
      <dgm:prSet/>
      <dgm:spPr/>
      <dgm:t>
        <a:bodyPr/>
        <a:lstStyle/>
        <a:p>
          <a:endParaRPr lang="uk-UA"/>
        </a:p>
      </dgm:t>
    </dgm:pt>
    <dgm:pt modelId="{EF2498EC-7CD7-4C98-8B93-2F8811DAF143}" type="sibTrans" cxnId="{DAAD6FFF-AD0A-4CA9-A506-739AFD6CDC73}">
      <dgm:prSet/>
      <dgm:spPr/>
      <dgm:t>
        <a:bodyPr/>
        <a:lstStyle/>
        <a:p>
          <a:endParaRPr lang="uk-UA"/>
        </a:p>
      </dgm:t>
    </dgm:pt>
    <dgm:pt modelId="{1DDE0ED4-6EF2-4016-B57B-2BA2A0BAE546}">
      <dgm:prSet phldrT="[Текст]"/>
      <dgm:spPr/>
      <dgm:t>
        <a:bodyPr/>
        <a:lstStyle/>
        <a:p>
          <a:r>
            <a:rPr lang="uk-UA" dirty="0"/>
            <a:t>Еквівалентне (зведене) зосереджене навантаження </a:t>
          </a:r>
        </a:p>
      </dgm:t>
    </dgm:pt>
    <dgm:pt modelId="{A7E78056-AA95-4B42-B421-9C69C0DF30A3}" type="parTrans" cxnId="{FA1D217F-C13E-4942-B14E-B680F3F8A369}">
      <dgm:prSet/>
      <dgm:spPr/>
      <dgm:t>
        <a:bodyPr/>
        <a:lstStyle/>
        <a:p>
          <a:endParaRPr lang="uk-UA"/>
        </a:p>
      </dgm:t>
    </dgm:pt>
    <dgm:pt modelId="{924ED478-A952-400A-AFD2-A919EFC20E92}" type="sibTrans" cxnId="{FA1D217F-C13E-4942-B14E-B680F3F8A369}">
      <dgm:prSet/>
      <dgm:spPr/>
      <dgm:t>
        <a:bodyPr/>
        <a:lstStyle/>
        <a:p>
          <a:endParaRPr lang="uk-UA"/>
        </a:p>
      </dgm:t>
    </dgm:pt>
    <dgm:pt modelId="{2D44F8C2-C782-419D-909A-DCB9F9939035}" type="pres">
      <dgm:prSet presAssocID="{E306F57D-247D-46B9-8C78-3C23C815C412}" presName="linearFlow" presStyleCnt="0">
        <dgm:presLayoutVars>
          <dgm:dir/>
          <dgm:animLvl val="lvl"/>
          <dgm:resizeHandles val="exact"/>
        </dgm:presLayoutVars>
      </dgm:prSet>
      <dgm:spPr/>
    </dgm:pt>
    <dgm:pt modelId="{1131CFAA-7750-4F2A-9B2E-DD3654BB8B62}" type="pres">
      <dgm:prSet presAssocID="{6E3E10F9-BE09-4678-85B2-55DC7AE0D800}" presName="composite" presStyleCnt="0"/>
      <dgm:spPr/>
    </dgm:pt>
    <dgm:pt modelId="{D6C29552-1B14-40C9-9393-8BD20F6FB387}" type="pres">
      <dgm:prSet presAssocID="{6E3E10F9-BE09-4678-85B2-55DC7AE0D800}" presName="parentText" presStyleLbl="alignNode1" presStyleIdx="0" presStyleCnt="3">
        <dgm:presLayoutVars>
          <dgm:chMax val="1"/>
          <dgm:bulletEnabled val="1"/>
        </dgm:presLayoutVars>
      </dgm:prSet>
      <dgm:spPr/>
    </dgm:pt>
    <dgm:pt modelId="{59088EC1-9447-4705-A210-1B56F4295C90}" type="pres">
      <dgm:prSet presAssocID="{6E3E10F9-BE09-4678-85B2-55DC7AE0D800}" presName="descendantText" presStyleLbl="alignAcc1" presStyleIdx="0" presStyleCnt="3">
        <dgm:presLayoutVars>
          <dgm:bulletEnabled val="1"/>
        </dgm:presLayoutVars>
      </dgm:prSet>
      <dgm:spPr/>
    </dgm:pt>
    <dgm:pt modelId="{92D196B7-00F9-440D-8C34-7D7FB8C2CBB1}" type="pres">
      <dgm:prSet presAssocID="{C5313E42-35F5-4E25-B4BA-803DD4FC3B35}" presName="sp" presStyleCnt="0"/>
      <dgm:spPr/>
    </dgm:pt>
    <dgm:pt modelId="{E936A262-20B6-41E8-A46D-D98C84BEB4DC}" type="pres">
      <dgm:prSet presAssocID="{427D7CCE-72DA-49B4-AD63-89A2955C5E60}" presName="composite" presStyleCnt="0"/>
      <dgm:spPr/>
    </dgm:pt>
    <dgm:pt modelId="{4091870C-6743-4D78-A8DA-74B2BDE8EB81}" type="pres">
      <dgm:prSet presAssocID="{427D7CCE-72DA-49B4-AD63-89A2955C5E60}" presName="parentText" presStyleLbl="alignNode1" presStyleIdx="1" presStyleCnt="3">
        <dgm:presLayoutVars>
          <dgm:chMax val="1"/>
          <dgm:bulletEnabled val="1"/>
        </dgm:presLayoutVars>
      </dgm:prSet>
      <dgm:spPr/>
    </dgm:pt>
    <dgm:pt modelId="{E9CC3469-CBF8-4E98-8B19-6BD2B08B7834}" type="pres">
      <dgm:prSet presAssocID="{427D7CCE-72DA-49B4-AD63-89A2955C5E60}" presName="descendantText" presStyleLbl="alignAcc1" presStyleIdx="1" presStyleCnt="3">
        <dgm:presLayoutVars>
          <dgm:bulletEnabled val="1"/>
        </dgm:presLayoutVars>
      </dgm:prSet>
      <dgm:spPr/>
    </dgm:pt>
    <dgm:pt modelId="{7E7567DA-1764-4EAD-B9A6-C0DCCFDCC6D4}" type="pres">
      <dgm:prSet presAssocID="{BFDFD887-2AC2-41C2-904E-077B033BD5C7}" presName="sp" presStyleCnt="0"/>
      <dgm:spPr/>
    </dgm:pt>
    <dgm:pt modelId="{59EAFD86-D9B1-4D61-ACB8-7374E930383E}" type="pres">
      <dgm:prSet presAssocID="{4462531C-3515-49AB-9D75-74407A5FCC20}" presName="composite" presStyleCnt="0"/>
      <dgm:spPr/>
    </dgm:pt>
    <dgm:pt modelId="{7D022C39-D9CD-4EB2-9959-FE783ECF171A}" type="pres">
      <dgm:prSet presAssocID="{4462531C-3515-49AB-9D75-74407A5FCC20}" presName="parentText" presStyleLbl="alignNode1" presStyleIdx="2" presStyleCnt="3">
        <dgm:presLayoutVars>
          <dgm:chMax val="1"/>
          <dgm:bulletEnabled val="1"/>
        </dgm:presLayoutVars>
      </dgm:prSet>
      <dgm:spPr/>
    </dgm:pt>
    <dgm:pt modelId="{D3D5155A-C7D1-4B11-9C22-F12D04E04AFA}" type="pres">
      <dgm:prSet presAssocID="{4462531C-3515-49AB-9D75-74407A5FCC20}" presName="descendantText" presStyleLbl="alignAcc1" presStyleIdx="2" presStyleCnt="3">
        <dgm:presLayoutVars>
          <dgm:bulletEnabled val="1"/>
        </dgm:presLayoutVars>
      </dgm:prSet>
      <dgm:spPr/>
    </dgm:pt>
  </dgm:ptLst>
  <dgm:cxnLst>
    <dgm:cxn modelId="{6201C11A-F483-46A3-A04D-617ADDC010E7}" type="presOf" srcId="{6E3E10F9-BE09-4678-85B2-55DC7AE0D800}" destId="{D6C29552-1B14-40C9-9393-8BD20F6FB387}" srcOrd="0" destOrd="0" presId="urn:microsoft.com/office/officeart/2005/8/layout/chevron2"/>
    <dgm:cxn modelId="{E6DE701B-E12A-4E33-A2AC-EE7CB710516A}" type="presOf" srcId="{4462531C-3515-49AB-9D75-74407A5FCC20}" destId="{7D022C39-D9CD-4EB2-9959-FE783ECF171A}" srcOrd="0" destOrd="0" presId="urn:microsoft.com/office/officeart/2005/8/layout/chevron2"/>
    <dgm:cxn modelId="{01BF371E-DBA2-4D09-8E73-3FB944EB38B9}" type="presOf" srcId="{1DDE0ED4-6EF2-4016-B57B-2BA2A0BAE546}" destId="{D3D5155A-C7D1-4B11-9C22-F12D04E04AFA}" srcOrd="0" destOrd="0" presId="urn:microsoft.com/office/officeart/2005/8/layout/chevron2"/>
    <dgm:cxn modelId="{8258D120-4DCC-4669-9D30-80917D9EA5E7}" type="presOf" srcId="{8DC42FFE-BC67-4FE3-9996-EDB0FB721914}" destId="{E9CC3469-CBF8-4E98-8B19-6BD2B08B7834}" srcOrd="0" destOrd="0" presId="urn:microsoft.com/office/officeart/2005/8/layout/chevron2"/>
    <dgm:cxn modelId="{C6A4BA4B-C1B1-4158-B989-2DB904CC33D0}" srcId="{E306F57D-247D-46B9-8C78-3C23C815C412}" destId="{6E3E10F9-BE09-4678-85B2-55DC7AE0D800}" srcOrd="0" destOrd="0" parTransId="{85F0CE8C-F7D8-4DE6-8BCC-74432F6723DF}" sibTransId="{C5313E42-35F5-4E25-B4BA-803DD4FC3B35}"/>
    <dgm:cxn modelId="{FA1D217F-C13E-4942-B14E-B680F3F8A369}" srcId="{4462531C-3515-49AB-9D75-74407A5FCC20}" destId="{1DDE0ED4-6EF2-4016-B57B-2BA2A0BAE546}" srcOrd="0" destOrd="0" parTransId="{A7E78056-AA95-4B42-B421-9C69C0DF30A3}" sibTransId="{924ED478-A952-400A-AFD2-A919EFC20E92}"/>
    <dgm:cxn modelId="{07837F83-42FB-4196-80C5-1F2B28419859}" srcId="{427D7CCE-72DA-49B4-AD63-89A2955C5E60}" destId="{8DC42FFE-BC67-4FE3-9996-EDB0FB721914}" srcOrd="0" destOrd="0" parTransId="{4B53E02D-91F0-4910-895C-9F6779A8813A}" sibTransId="{90EBD971-8F34-4FCE-B060-54F6F3F9B82E}"/>
    <dgm:cxn modelId="{07F16FAC-0409-4AEC-B041-3F4A55816AF2}" type="presOf" srcId="{427D7CCE-72DA-49B4-AD63-89A2955C5E60}" destId="{4091870C-6743-4D78-A8DA-74B2BDE8EB81}" srcOrd="0" destOrd="0" presId="urn:microsoft.com/office/officeart/2005/8/layout/chevron2"/>
    <dgm:cxn modelId="{F3EC9BB2-5794-4EDD-9C2A-40ADA5BABFCC}" type="presOf" srcId="{0AD56B9F-0B6A-40F4-A102-F5FF45FDC7FB}" destId="{59088EC1-9447-4705-A210-1B56F4295C90}" srcOrd="0" destOrd="0" presId="urn:microsoft.com/office/officeart/2005/8/layout/chevron2"/>
    <dgm:cxn modelId="{D20539BF-3145-420F-AC7E-4A3108523ABB}" type="presOf" srcId="{E306F57D-247D-46B9-8C78-3C23C815C412}" destId="{2D44F8C2-C782-419D-909A-DCB9F9939035}" srcOrd="0" destOrd="0" presId="urn:microsoft.com/office/officeart/2005/8/layout/chevron2"/>
    <dgm:cxn modelId="{FE8FA1C4-804C-450E-8871-750643FBC051}" srcId="{6E3E10F9-BE09-4678-85B2-55DC7AE0D800}" destId="{0AD56B9F-0B6A-40F4-A102-F5FF45FDC7FB}" srcOrd="0" destOrd="0" parTransId="{8129CD8A-5593-47D8-A440-C7D57F2DA15C}" sibTransId="{1FBC582D-4BA1-40C6-A4FB-7BDF902E921A}"/>
    <dgm:cxn modelId="{29BB24DF-5791-4AAB-AC2D-80F3940FA418}" srcId="{E306F57D-247D-46B9-8C78-3C23C815C412}" destId="{427D7CCE-72DA-49B4-AD63-89A2955C5E60}" srcOrd="1" destOrd="0" parTransId="{6C40CC16-1D1F-4349-9D9C-ED29B721894D}" sibTransId="{BFDFD887-2AC2-41C2-904E-077B033BD5C7}"/>
    <dgm:cxn modelId="{DAAD6FFF-AD0A-4CA9-A506-739AFD6CDC73}" srcId="{E306F57D-247D-46B9-8C78-3C23C815C412}" destId="{4462531C-3515-49AB-9D75-74407A5FCC20}" srcOrd="2" destOrd="0" parTransId="{3DE05C2E-9945-419C-B7FC-42A594EBD3BA}" sibTransId="{EF2498EC-7CD7-4C98-8B93-2F8811DAF143}"/>
    <dgm:cxn modelId="{57089318-E23B-4B1A-A69A-E65F829AFD7D}" type="presParOf" srcId="{2D44F8C2-C782-419D-909A-DCB9F9939035}" destId="{1131CFAA-7750-4F2A-9B2E-DD3654BB8B62}" srcOrd="0" destOrd="0" presId="urn:microsoft.com/office/officeart/2005/8/layout/chevron2"/>
    <dgm:cxn modelId="{91F130D0-1FA7-4455-9421-4A4FFB6CB9F7}" type="presParOf" srcId="{1131CFAA-7750-4F2A-9B2E-DD3654BB8B62}" destId="{D6C29552-1B14-40C9-9393-8BD20F6FB387}" srcOrd="0" destOrd="0" presId="urn:microsoft.com/office/officeart/2005/8/layout/chevron2"/>
    <dgm:cxn modelId="{08371594-CE2E-41C1-9008-179FCCF6E9D3}" type="presParOf" srcId="{1131CFAA-7750-4F2A-9B2E-DD3654BB8B62}" destId="{59088EC1-9447-4705-A210-1B56F4295C90}" srcOrd="1" destOrd="0" presId="urn:microsoft.com/office/officeart/2005/8/layout/chevron2"/>
    <dgm:cxn modelId="{890E9C63-F769-4077-92A0-E931DE7D1E19}" type="presParOf" srcId="{2D44F8C2-C782-419D-909A-DCB9F9939035}" destId="{92D196B7-00F9-440D-8C34-7D7FB8C2CBB1}" srcOrd="1" destOrd="0" presId="urn:microsoft.com/office/officeart/2005/8/layout/chevron2"/>
    <dgm:cxn modelId="{68B10E83-7BED-408C-8A97-2AA717CF403D}" type="presParOf" srcId="{2D44F8C2-C782-419D-909A-DCB9F9939035}" destId="{E936A262-20B6-41E8-A46D-D98C84BEB4DC}" srcOrd="2" destOrd="0" presId="urn:microsoft.com/office/officeart/2005/8/layout/chevron2"/>
    <dgm:cxn modelId="{DFD77134-3FC0-454C-8FFA-2298DA9BDF54}" type="presParOf" srcId="{E936A262-20B6-41E8-A46D-D98C84BEB4DC}" destId="{4091870C-6743-4D78-A8DA-74B2BDE8EB81}" srcOrd="0" destOrd="0" presId="urn:microsoft.com/office/officeart/2005/8/layout/chevron2"/>
    <dgm:cxn modelId="{5780AE70-0EE0-415A-A65B-E4BC9F741941}" type="presParOf" srcId="{E936A262-20B6-41E8-A46D-D98C84BEB4DC}" destId="{E9CC3469-CBF8-4E98-8B19-6BD2B08B7834}" srcOrd="1" destOrd="0" presId="urn:microsoft.com/office/officeart/2005/8/layout/chevron2"/>
    <dgm:cxn modelId="{DE153812-DA96-4B20-BA0A-0261C8AAC5AE}" type="presParOf" srcId="{2D44F8C2-C782-419D-909A-DCB9F9939035}" destId="{7E7567DA-1764-4EAD-B9A6-C0DCCFDCC6D4}" srcOrd="3" destOrd="0" presId="urn:microsoft.com/office/officeart/2005/8/layout/chevron2"/>
    <dgm:cxn modelId="{1EEECD23-465C-448C-95C1-7BE6D6B638CF}" type="presParOf" srcId="{2D44F8C2-C782-419D-909A-DCB9F9939035}" destId="{59EAFD86-D9B1-4D61-ACB8-7374E930383E}" srcOrd="4" destOrd="0" presId="urn:microsoft.com/office/officeart/2005/8/layout/chevron2"/>
    <dgm:cxn modelId="{FAFA5657-16E5-4FF6-BF00-95C43140626D}" type="presParOf" srcId="{59EAFD86-D9B1-4D61-ACB8-7374E930383E}" destId="{7D022C39-D9CD-4EB2-9959-FE783ECF171A}" srcOrd="0" destOrd="0" presId="urn:microsoft.com/office/officeart/2005/8/layout/chevron2"/>
    <dgm:cxn modelId="{FA7FB157-598E-4B4C-B67B-4E1DE6A50FDD}" type="presParOf" srcId="{59EAFD86-D9B1-4D61-ACB8-7374E930383E}" destId="{D3D5155A-C7D1-4B11-9C22-F12D04E04A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29552-1B14-40C9-9393-8BD20F6FB387}">
      <dsp:nvSpPr>
        <dsp:cNvPr id="0" name=""/>
        <dsp:cNvSpPr/>
      </dsp:nvSpPr>
      <dsp:spPr>
        <a:xfrm rot="5400000">
          <a:off x="-236795" y="238852"/>
          <a:ext cx="1578634" cy="1105044"/>
        </a:xfrm>
        <a:prstGeom prst="chevron">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uk-UA" sz="3000" kern="1200"/>
        </a:p>
      </dsp:txBody>
      <dsp:txXfrm rot="-5400000">
        <a:off x="0" y="554579"/>
        <a:ext cx="1105044" cy="473590"/>
      </dsp:txXfrm>
    </dsp:sp>
    <dsp:sp modelId="{59088EC1-9447-4705-A210-1B56F4295C90}">
      <dsp:nvSpPr>
        <dsp:cNvPr id="0" name=""/>
        <dsp:cNvSpPr/>
      </dsp:nvSpPr>
      <dsp:spPr>
        <a:xfrm rot="5400000">
          <a:off x="5297265" y="-4190163"/>
          <a:ext cx="1026112" cy="94105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uk-UA" sz="3100" kern="1200" dirty="0"/>
            <a:t>Навантаження розподілене по всій довжині (ширині)</a:t>
          </a:r>
        </a:p>
      </dsp:txBody>
      <dsp:txXfrm rot="-5400000">
        <a:off x="1105044" y="52149"/>
        <a:ext cx="9360464" cy="925930"/>
      </dsp:txXfrm>
    </dsp:sp>
    <dsp:sp modelId="{4091870C-6743-4D78-A8DA-74B2BDE8EB81}">
      <dsp:nvSpPr>
        <dsp:cNvPr id="0" name=""/>
        <dsp:cNvSpPr/>
      </dsp:nvSpPr>
      <dsp:spPr>
        <a:xfrm rot="5400000">
          <a:off x="-236795" y="1623146"/>
          <a:ext cx="1578634" cy="1105044"/>
        </a:xfrm>
        <a:prstGeom prst="chevron">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uk-UA" sz="3000" kern="1200"/>
        </a:p>
      </dsp:txBody>
      <dsp:txXfrm rot="-5400000">
        <a:off x="0" y="1938873"/>
        <a:ext cx="1105044" cy="473590"/>
      </dsp:txXfrm>
    </dsp:sp>
    <dsp:sp modelId="{E9CC3469-CBF8-4E98-8B19-6BD2B08B7834}">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uk-UA" sz="3100" kern="1200" dirty="0"/>
            <a:t>Еквівалентне розподілене навантаження </a:t>
          </a:r>
        </a:p>
      </dsp:txBody>
      <dsp:txXfrm rot="-5400000">
        <a:off x="1105044" y="1436443"/>
        <a:ext cx="9360464" cy="925930"/>
      </dsp:txXfrm>
    </dsp:sp>
    <dsp:sp modelId="{7D022C39-D9CD-4EB2-9959-FE783ECF171A}">
      <dsp:nvSpPr>
        <dsp:cNvPr id="0" name=""/>
        <dsp:cNvSpPr/>
      </dsp:nvSpPr>
      <dsp:spPr>
        <a:xfrm rot="5400000">
          <a:off x="-236795" y="3007440"/>
          <a:ext cx="1578634" cy="1105044"/>
        </a:xfrm>
        <a:prstGeom prst="chevron">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endParaRPr lang="uk-UA" sz="3000" kern="1200"/>
        </a:p>
      </dsp:txBody>
      <dsp:txXfrm rot="-5400000">
        <a:off x="0" y="3323167"/>
        <a:ext cx="1105044" cy="473590"/>
      </dsp:txXfrm>
    </dsp:sp>
    <dsp:sp modelId="{D3D5155A-C7D1-4B11-9C22-F12D04E04AFA}">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uk-UA" sz="3100" kern="1200" dirty="0"/>
            <a:t>Еквівалентне (зведене) зосереджене навантаження </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93DD05-A671-44C8-A2E4-5C58029C80FF}"/>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D9B6885-2956-4224-803D-F04D6E1B9F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ABDC230A-101D-4666-B6EF-4EFE2E3FD65E}"/>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5" name="Місце для нижнього колонтитула 4">
            <a:extLst>
              <a:ext uri="{FF2B5EF4-FFF2-40B4-BE49-F238E27FC236}">
                <a16:creationId xmlns:a16="http://schemas.microsoft.com/office/drawing/2014/main" id="{CDA91772-3627-4608-BCF0-BFD55140443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9A7B03A-AC12-4ABC-9A50-E52348614ABB}"/>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378778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70C094-85AC-488D-A46E-CD91CA50D69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F35CB869-E828-4B09-8D36-BE95C0D95638}"/>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8468789-3794-4C3B-9962-CDB05E958649}"/>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5" name="Місце для нижнього колонтитула 4">
            <a:extLst>
              <a:ext uri="{FF2B5EF4-FFF2-40B4-BE49-F238E27FC236}">
                <a16:creationId xmlns:a16="http://schemas.microsoft.com/office/drawing/2014/main" id="{7800395B-D159-4321-8C37-51914C6E3B3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4588CD2-8781-4DAA-95D2-BF62AEC33570}"/>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2159469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D90F3239-E313-4289-9F9A-49C5A2D46EDA}"/>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43B4C48-4182-422B-A9A0-7C540214F226}"/>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9E2948B-DB53-4E89-816D-52945DF443C9}"/>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5" name="Місце для нижнього колонтитула 4">
            <a:extLst>
              <a:ext uri="{FF2B5EF4-FFF2-40B4-BE49-F238E27FC236}">
                <a16:creationId xmlns:a16="http://schemas.microsoft.com/office/drawing/2014/main" id="{F0A63AB9-237F-48E6-BAA8-8FA4805BB14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CEB154B-12D7-4BE1-A757-67ACD74BBAC2}"/>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3837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71F684-FE71-4E42-85D4-D87F44BF34F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06929A3-FE43-43DE-84A3-CF30650E8603}"/>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62E90F5-1F10-4249-9C7F-F3571E5DDFE3}"/>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5" name="Місце для нижнього колонтитула 4">
            <a:extLst>
              <a:ext uri="{FF2B5EF4-FFF2-40B4-BE49-F238E27FC236}">
                <a16:creationId xmlns:a16="http://schemas.microsoft.com/office/drawing/2014/main" id="{F0226E52-D468-4E95-B471-BD92D71661C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025CF2D-57DB-44B4-B613-5A849F71CAF8}"/>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107224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827214-1E99-4934-9282-0BE74953AC18}"/>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4D724DB-70B4-482E-85CD-0B6CEC786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C85CD378-B4F6-4FD8-9617-1E9F2EA4AEEA}"/>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5" name="Місце для нижнього колонтитула 4">
            <a:extLst>
              <a:ext uri="{FF2B5EF4-FFF2-40B4-BE49-F238E27FC236}">
                <a16:creationId xmlns:a16="http://schemas.microsoft.com/office/drawing/2014/main" id="{AF03CD5D-2E66-4DC3-BCEF-B51BE5679CC2}"/>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0BBBF3E-E5DE-475A-B330-289D23EA0C06}"/>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218665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154C2-968B-4450-8426-27FB7F1920D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0D39C89-6097-47A4-9FB8-D2DC168ABC47}"/>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76DF8C7-DC2B-4104-8A7B-85FA84892380}"/>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4FB3BCCB-9F66-4A3D-824E-2C25961D8EAE}"/>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6" name="Місце для нижнього колонтитула 5">
            <a:extLst>
              <a:ext uri="{FF2B5EF4-FFF2-40B4-BE49-F238E27FC236}">
                <a16:creationId xmlns:a16="http://schemas.microsoft.com/office/drawing/2014/main" id="{55BC94B9-EB6A-4DF4-B480-0BD78BB0397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5289B8F-AB3B-4059-83B7-BB619231277B}"/>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10097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FE509A-A5A7-4109-BF3A-511A6D17888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2D6F626-3B93-4A27-A294-1DE2E6013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A211E435-D639-4F97-BE13-2622B09E1E61}"/>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667994CB-8B52-45F6-A035-E8F70C264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5D9EFFFC-80B8-4216-A596-7987DA9CF51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2C11F26A-922B-4704-9884-D620317E8A0E}"/>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8" name="Місце для нижнього колонтитула 7">
            <a:extLst>
              <a:ext uri="{FF2B5EF4-FFF2-40B4-BE49-F238E27FC236}">
                <a16:creationId xmlns:a16="http://schemas.microsoft.com/office/drawing/2014/main" id="{1B64CD29-F2CF-487C-96D6-08474EB6C3C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FD403EC8-B62F-4723-8B3D-68A0BACC1317}"/>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17420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02FAC3-77FA-4D4C-BCB5-3BFB103E114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F099C008-4668-4CC8-BF50-800C165C8F10}"/>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4" name="Місце для нижнього колонтитула 3">
            <a:extLst>
              <a:ext uri="{FF2B5EF4-FFF2-40B4-BE49-F238E27FC236}">
                <a16:creationId xmlns:a16="http://schemas.microsoft.com/office/drawing/2014/main" id="{55C9FC47-0D20-4206-9BEE-F6551607DA06}"/>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98EAE166-5DF4-42D9-A6EB-D84F831FE1AF}"/>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90795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356DC06-E4EA-47ED-B3EA-7F354067BB79}"/>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3" name="Місце для нижнього колонтитула 2">
            <a:extLst>
              <a:ext uri="{FF2B5EF4-FFF2-40B4-BE49-F238E27FC236}">
                <a16:creationId xmlns:a16="http://schemas.microsoft.com/office/drawing/2014/main" id="{BB9825DC-330A-4DF1-89D7-7E41677525CE}"/>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22CB4195-1441-48FA-8632-E41A4428F506}"/>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3880761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948165-EAAD-4DE7-9C11-BEA3C61162C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0DDD8113-3A95-4ACA-A955-EDF91714C4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FA8E73F5-036D-4319-91C9-F86541D898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104CDDC-7F81-44C3-97AB-1C6B1649623E}"/>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6" name="Місце для нижнього колонтитула 5">
            <a:extLst>
              <a:ext uri="{FF2B5EF4-FFF2-40B4-BE49-F238E27FC236}">
                <a16:creationId xmlns:a16="http://schemas.microsoft.com/office/drawing/2014/main" id="{A0291248-0C3C-4085-BFC0-930AA882543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1D798C5-F611-42A4-AD86-26F4DA39951A}"/>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21114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84E95A-C904-432B-B905-6AF14E2FA48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3CDC4CFC-0E4A-48C2-9C82-CD19A4422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B7BE6B0F-8D83-4FC3-8563-EF2761A06D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05B1F65-EA0B-4121-84BF-A19F1A0A120D}"/>
              </a:ext>
            </a:extLst>
          </p:cNvPr>
          <p:cNvSpPr>
            <a:spLocks noGrp="1"/>
          </p:cNvSpPr>
          <p:nvPr>
            <p:ph type="dt" sz="half" idx="10"/>
          </p:nvPr>
        </p:nvSpPr>
        <p:spPr/>
        <p:txBody>
          <a:bodyPr/>
          <a:lstStyle/>
          <a:p>
            <a:fld id="{6542E9F9-1B5C-4E46-8494-041BCFCD10B1}" type="datetimeFigureOut">
              <a:rPr lang="uk-UA" smtClean="0"/>
              <a:t>25.03.2021</a:t>
            </a:fld>
            <a:endParaRPr lang="uk-UA"/>
          </a:p>
        </p:txBody>
      </p:sp>
      <p:sp>
        <p:nvSpPr>
          <p:cNvPr id="6" name="Місце для нижнього колонтитула 5">
            <a:extLst>
              <a:ext uri="{FF2B5EF4-FFF2-40B4-BE49-F238E27FC236}">
                <a16:creationId xmlns:a16="http://schemas.microsoft.com/office/drawing/2014/main" id="{D92FE55D-AB1D-4491-BADD-91A684FABFE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198F679-F4DC-42B0-BC4D-751E7D438CE2}"/>
              </a:ext>
            </a:extLst>
          </p:cNvPr>
          <p:cNvSpPr>
            <a:spLocks noGrp="1"/>
          </p:cNvSpPr>
          <p:nvPr>
            <p:ph type="sldNum" sz="quarter" idx="12"/>
          </p:nvPr>
        </p:nvSpPr>
        <p:spPr/>
        <p:txBody>
          <a:bodyPr/>
          <a:lstStyle/>
          <a:p>
            <a:fld id="{1D5C937A-09BA-4FA7-A0D6-DF23A087B1A3}" type="slidenum">
              <a:rPr lang="uk-UA" smtClean="0"/>
              <a:t>‹№›</a:t>
            </a:fld>
            <a:endParaRPr lang="uk-UA"/>
          </a:p>
        </p:txBody>
      </p:sp>
    </p:spTree>
    <p:extLst>
      <p:ext uri="{BB962C8B-B14F-4D97-AF65-F5344CB8AC3E}">
        <p14:creationId xmlns:p14="http://schemas.microsoft.com/office/powerpoint/2010/main" val="328199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546C9C3A-540A-497C-953C-5A972239E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068854A-5AE1-4197-91F7-BF16DA8CA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46EC09D-9B8C-4C0B-BF8B-A191971410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2E9F9-1B5C-4E46-8494-041BCFCD10B1}" type="datetimeFigureOut">
              <a:rPr lang="uk-UA" smtClean="0"/>
              <a:t>25.03.2021</a:t>
            </a:fld>
            <a:endParaRPr lang="uk-UA"/>
          </a:p>
        </p:txBody>
      </p:sp>
      <p:sp>
        <p:nvSpPr>
          <p:cNvPr id="5" name="Місце для нижнього колонтитула 4">
            <a:extLst>
              <a:ext uri="{FF2B5EF4-FFF2-40B4-BE49-F238E27FC236}">
                <a16:creationId xmlns:a16="http://schemas.microsoft.com/office/drawing/2014/main" id="{11CE2106-367F-4DF6-9D79-01330FCAD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86FB7337-1D2B-4AC4-AE7D-14BAB337E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C937A-09BA-4FA7-A0D6-DF23A087B1A3}" type="slidenum">
              <a:rPr lang="uk-UA" smtClean="0"/>
              <a:t>‹№›</a:t>
            </a:fld>
            <a:endParaRPr lang="uk-UA"/>
          </a:p>
        </p:txBody>
      </p:sp>
    </p:spTree>
    <p:extLst>
      <p:ext uri="{BB962C8B-B14F-4D97-AF65-F5344CB8AC3E}">
        <p14:creationId xmlns:p14="http://schemas.microsoft.com/office/powerpoint/2010/main" val="3231579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Підзаголовок 2">
            <a:extLst>
              <a:ext uri="{FF2B5EF4-FFF2-40B4-BE49-F238E27FC236}">
                <a16:creationId xmlns:a16="http://schemas.microsoft.com/office/drawing/2014/main" id="{2323A217-E748-4DCF-A783-F9B7FF114BED}"/>
              </a:ext>
            </a:extLst>
          </p:cNvPr>
          <p:cNvSpPr>
            <a:spLocks noGrp="1"/>
          </p:cNvSpPr>
          <p:nvPr>
            <p:ph type="subTitle" idx="1"/>
          </p:nvPr>
        </p:nvSpPr>
        <p:spPr>
          <a:xfrm>
            <a:off x="4439633" y="4518923"/>
            <a:ext cx="3312734" cy="1141851"/>
          </a:xfrm>
          <a:noFill/>
        </p:spPr>
        <p:txBody>
          <a:bodyPr>
            <a:normAutofit/>
          </a:bodyPr>
          <a:lstStyle/>
          <a:p>
            <a:endParaRPr lang="uk-UA" sz="2000">
              <a:solidFill>
                <a:srgbClr val="080808"/>
              </a:solidFill>
            </a:endParaRPr>
          </a:p>
        </p:txBody>
      </p:sp>
      <p:sp>
        <p:nvSpPr>
          <p:cNvPr id="2" name="Заголовок 1">
            <a:extLst>
              <a:ext uri="{FF2B5EF4-FFF2-40B4-BE49-F238E27FC236}">
                <a16:creationId xmlns:a16="http://schemas.microsoft.com/office/drawing/2014/main" id="{0B09C2D5-C73D-4554-A671-63177E72B1C6}"/>
              </a:ext>
            </a:extLst>
          </p:cNvPr>
          <p:cNvSpPr>
            <a:spLocks noGrp="1"/>
          </p:cNvSpPr>
          <p:nvPr>
            <p:ph type="ctrTitle"/>
          </p:nvPr>
        </p:nvSpPr>
        <p:spPr>
          <a:xfrm>
            <a:off x="1577494" y="881149"/>
            <a:ext cx="9212425" cy="5361709"/>
          </a:xfrm>
          <a:noFill/>
        </p:spPr>
        <p:txBody>
          <a:bodyPr anchor="ctr">
            <a:normAutofit/>
          </a:bodyPr>
          <a:lstStyle/>
          <a:p>
            <a:r>
              <a:rPr lang="uk-UA"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Схеми навантаження. </a:t>
            </a:r>
            <a:b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br>
            <a:r>
              <a:rPr lang="uk-UA"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Забезпечення безпеки випробувань. Визначення контрольних та руйнівних навантажень</a:t>
            </a:r>
            <a:r>
              <a:rPr lang="uk-UA" sz="3600" dirty="0">
                <a:solidFill>
                  <a:srgbClr val="080808"/>
                </a:solidFill>
              </a:rPr>
              <a:t>.</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1083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19C5A1-D0E8-4698-AF96-F066E890619C}"/>
              </a:ext>
            </a:extLst>
          </p:cNvPr>
          <p:cNvSpPr>
            <a:spLocks noGrp="1"/>
          </p:cNvSpPr>
          <p:nvPr>
            <p:ph type="title"/>
          </p:nvPr>
        </p:nvSpPr>
        <p:spPr/>
        <p:txBody>
          <a:bodyPr/>
          <a:lstStyle/>
          <a:p>
            <a:r>
              <a:rPr lang="uk-UA" dirty="0">
                <a:ln w="0"/>
                <a:solidFill>
                  <a:schemeClr val="accent1"/>
                </a:solidFill>
                <a:effectLst>
                  <a:outerShdw blurRad="38100" dist="25400" dir="5400000" algn="ctr" rotWithShape="0">
                    <a:srgbClr val="6E747A">
                      <a:alpha val="43000"/>
                    </a:srgbClr>
                  </a:outerShdw>
                </a:effectLst>
              </a:rPr>
              <a:t>Визначення контрольних та руйнівних навантажень</a:t>
            </a:r>
          </a:p>
        </p:txBody>
      </p:sp>
      <p:sp>
        <p:nvSpPr>
          <p:cNvPr id="3" name="Місце для вмісту 2">
            <a:extLst>
              <a:ext uri="{FF2B5EF4-FFF2-40B4-BE49-F238E27FC236}">
                <a16:creationId xmlns:a16="http://schemas.microsoft.com/office/drawing/2014/main" id="{05E9C5F5-E062-4F7B-9963-78382EC15467}"/>
              </a:ext>
            </a:extLst>
          </p:cNvPr>
          <p:cNvSpPr>
            <a:spLocks noGrp="1"/>
          </p:cNvSpPr>
          <p:nvPr>
            <p:ph idx="1"/>
          </p:nvPr>
        </p:nvSpPr>
        <p:spPr>
          <a:xfrm>
            <a:off x="838200" y="5755907"/>
            <a:ext cx="10515600" cy="421056"/>
          </a:xfrm>
        </p:spPr>
        <p:txBody>
          <a:bodyPr>
            <a:normAutofit fontScale="92500" lnSpcReduction="10000"/>
          </a:bodyPr>
          <a:lstStyle/>
          <a:p>
            <a:endParaRPr lang="uk-UA" dirty="0"/>
          </a:p>
        </p:txBody>
      </p:sp>
      <p:pic>
        <p:nvPicPr>
          <p:cNvPr id="5" name="Рисунок 4">
            <a:extLst>
              <a:ext uri="{FF2B5EF4-FFF2-40B4-BE49-F238E27FC236}">
                <a16:creationId xmlns:a16="http://schemas.microsoft.com/office/drawing/2014/main" id="{2223A4B7-F62F-46E5-91C3-D5D82251F959}"/>
              </a:ext>
            </a:extLst>
          </p:cNvPr>
          <p:cNvPicPr>
            <a:picLocks noChangeAspect="1"/>
          </p:cNvPicPr>
          <p:nvPr/>
        </p:nvPicPr>
        <p:blipFill>
          <a:blip r:embed="rId3"/>
          <a:stretch>
            <a:fillRect/>
          </a:stretch>
        </p:blipFill>
        <p:spPr>
          <a:xfrm>
            <a:off x="9186862" y="1545431"/>
            <a:ext cx="2324100" cy="1257300"/>
          </a:xfrm>
          <a:prstGeom prst="rect">
            <a:avLst/>
          </a:prstGeom>
        </p:spPr>
      </p:pic>
      <p:pic>
        <p:nvPicPr>
          <p:cNvPr id="7" name="Рисунок 6">
            <a:extLst>
              <a:ext uri="{FF2B5EF4-FFF2-40B4-BE49-F238E27FC236}">
                <a16:creationId xmlns:a16="http://schemas.microsoft.com/office/drawing/2014/main" id="{033C0642-8945-4784-BD8F-26BEC66ABDA9}"/>
              </a:ext>
            </a:extLst>
          </p:cNvPr>
          <p:cNvPicPr>
            <a:picLocks noChangeAspect="1"/>
          </p:cNvPicPr>
          <p:nvPr/>
        </p:nvPicPr>
        <p:blipFill>
          <a:blip r:embed="rId4"/>
          <a:stretch>
            <a:fillRect/>
          </a:stretch>
        </p:blipFill>
        <p:spPr>
          <a:xfrm>
            <a:off x="3476625" y="1685925"/>
            <a:ext cx="5238750" cy="3486150"/>
          </a:xfrm>
          <a:prstGeom prst="rect">
            <a:avLst/>
          </a:prstGeom>
        </p:spPr>
      </p:pic>
      <p:pic>
        <p:nvPicPr>
          <p:cNvPr id="8" name="Рисунок 7">
            <a:extLst>
              <a:ext uri="{FF2B5EF4-FFF2-40B4-BE49-F238E27FC236}">
                <a16:creationId xmlns:a16="http://schemas.microsoft.com/office/drawing/2014/main" id="{B6F7B6EC-6E77-49A9-B7D3-F3D31CD5B128}"/>
              </a:ext>
            </a:extLst>
          </p:cNvPr>
          <p:cNvPicPr>
            <a:picLocks noChangeAspect="1"/>
          </p:cNvPicPr>
          <p:nvPr/>
        </p:nvPicPr>
        <p:blipFill>
          <a:blip r:embed="rId5"/>
          <a:stretch>
            <a:fillRect/>
          </a:stretch>
        </p:blipFill>
        <p:spPr>
          <a:xfrm>
            <a:off x="286252" y="2006593"/>
            <a:ext cx="2569170" cy="3686926"/>
          </a:xfrm>
          <a:prstGeom prst="rect">
            <a:avLst/>
          </a:prstGeom>
        </p:spPr>
      </p:pic>
      <p:pic>
        <p:nvPicPr>
          <p:cNvPr id="9" name="Рисунок 8">
            <a:extLst>
              <a:ext uri="{FF2B5EF4-FFF2-40B4-BE49-F238E27FC236}">
                <a16:creationId xmlns:a16="http://schemas.microsoft.com/office/drawing/2014/main" id="{9CA45629-9403-4097-AEB3-CF13DF3B36A1}"/>
              </a:ext>
            </a:extLst>
          </p:cNvPr>
          <p:cNvPicPr>
            <a:picLocks noChangeAspect="1"/>
          </p:cNvPicPr>
          <p:nvPr/>
        </p:nvPicPr>
        <p:blipFill>
          <a:blip r:embed="rId6"/>
          <a:stretch>
            <a:fillRect/>
          </a:stretch>
        </p:blipFill>
        <p:spPr>
          <a:xfrm>
            <a:off x="9186862" y="3024376"/>
            <a:ext cx="2543175" cy="1800225"/>
          </a:xfrm>
          <a:prstGeom prst="rect">
            <a:avLst/>
          </a:prstGeom>
        </p:spPr>
      </p:pic>
    </p:spTree>
    <p:extLst>
      <p:ext uri="{BB962C8B-B14F-4D97-AF65-F5344CB8AC3E}">
        <p14:creationId xmlns:p14="http://schemas.microsoft.com/office/powerpoint/2010/main" val="3732576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2AB101-2759-494C-AA4B-6C889BF3700E}"/>
              </a:ext>
            </a:extLst>
          </p:cNvPr>
          <p:cNvSpPr>
            <a:spLocks noGrp="1"/>
          </p:cNvSpPr>
          <p:nvPr>
            <p:ph type="title"/>
          </p:nvPr>
        </p:nvSpPr>
        <p:spPr/>
        <p:txBody>
          <a:bodyPr/>
          <a:lstStyle/>
          <a:p>
            <a:endParaRPr lang="uk-UA"/>
          </a:p>
        </p:txBody>
      </p:sp>
      <p:pic>
        <p:nvPicPr>
          <p:cNvPr id="5" name="Місце для вмісту 4">
            <a:extLst>
              <a:ext uri="{FF2B5EF4-FFF2-40B4-BE49-F238E27FC236}">
                <a16:creationId xmlns:a16="http://schemas.microsoft.com/office/drawing/2014/main" id="{0353D48A-7AA2-4197-8EA5-705E227EDF5A}"/>
              </a:ext>
            </a:extLst>
          </p:cNvPr>
          <p:cNvPicPr>
            <a:picLocks noGrp="1" noChangeAspect="1"/>
          </p:cNvPicPr>
          <p:nvPr>
            <p:ph idx="1"/>
          </p:nvPr>
        </p:nvPicPr>
        <p:blipFill>
          <a:blip r:embed="rId3"/>
          <a:stretch>
            <a:fillRect/>
          </a:stretch>
        </p:blipFill>
        <p:spPr>
          <a:xfrm>
            <a:off x="499485" y="1778416"/>
            <a:ext cx="3507030" cy="2148641"/>
          </a:xfrm>
          <a:prstGeom prst="rect">
            <a:avLst/>
          </a:prstGeom>
        </p:spPr>
      </p:pic>
      <p:pic>
        <p:nvPicPr>
          <p:cNvPr id="4" name="Рисунок 3">
            <a:extLst>
              <a:ext uri="{FF2B5EF4-FFF2-40B4-BE49-F238E27FC236}">
                <a16:creationId xmlns:a16="http://schemas.microsoft.com/office/drawing/2014/main" id="{9C0A59C6-54BD-469D-91EA-CB8860F344B0}"/>
              </a:ext>
            </a:extLst>
          </p:cNvPr>
          <p:cNvPicPr>
            <a:picLocks noChangeAspect="1"/>
          </p:cNvPicPr>
          <p:nvPr/>
        </p:nvPicPr>
        <p:blipFill>
          <a:blip r:embed="rId4"/>
          <a:stretch>
            <a:fillRect/>
          </a:stretch>
        </p:blipFill>
        <p:spPr>
          <a:xfrm>
            <a:off x="4006515" y="1816769"/>
            <a:ext cx="2662989" cy="1997242"/>
          </a:xfrm>
          <a:prstGeom prst="rect">
            <a:avLst/>
          </a:prstGeom>
        </p:spPr>
      </p:pic>
      <p:pic>
        <p:nvPicPr>
          <p:cNvPr id="6" name="Рисунок 5">
            <a:extLst>
              <a:ext uri="{FF2B5EF4-FFF2-40B4-BE49-F238E27FC236}">
                <a16:creationId xmlns:a16="http://schemas.microsoft.com/office/drawing/2014/main" id="{FCED3A68-58F9-46B6-9EBA-09A73AF896BA}"/>
              </a:ext>
            </a:extLst>
          </p:cNvPr>
          <p:cNvPicPr>
            <a:picLocks noChangeAspect="1"/>
          </p:cNvPicPr>
          <p:nvPr/>
        </p:nvPicPr>
        <p:blipFill>
          <a:blip r:embed="rId5"/>
          <a:stretch>
            <a:fillRect/>
          </a:stretch>
        </p:blipFill>
        <p:spPr>
          <a:xfrm>
            <a:off x="7511715" y="1816769"/>
            <a:ext cx="3092115" cy="2070613"/>
          </a:xfrm>
          <a:prstGeom prst="rect">
            <a:avLst/>
          </a:prstGeom>
        </p:spPr>
      </p:pic>
      <p:pic>
        <p:nvPicPr>
          <p:cNvPr id="7" name="Рисунок 6">
            <a:extLst>
              <a:ext uri="{FF2B5EF4-FFF2-40B4-BE49-F238E27FC236}">
                <a16:creationId xmlns:a16="http://schemas.microsoft.com/office/drawing/2014/main" id="{8CB72AE6-EFBC-46DE-89D7-115E9CC958D5}"/>
              </a:ext>
            </a:extLst>
          </p:cNvPr>
          <p:cNvPicPr>
            <a:picLocks noChangeAspect="1"/>
          </p:cNvPicPr>
          <p:nvPr/>
        </p:nvPicPr>
        <p:blipFill>
          <a:blip r:embed="rId6"/>
          <a:stretch>
            <a:fillRect/>
          </a:stretch>
        </p:blipFill>
        <p:spPr>
          <a:xfrm>
            <a:off x="355684" y="4014785"/>
            <a:ext cx="3507030" cy="2620638"/>
          </a:xfrm>
          <a:prstGeom prst="rect">
            <a:avLst/>
          </a:prstGeom>
        </p:spPr>
      </p:pic>
      <p:pic>
        <p:nvPicPr>
          <p:cNvPr id="8" name="Рисунок 7">
            <a:extLst>
              <a:ext uri="{FF2B5EF4-FFF2-40B4-BE49-F238E27FC236}">
                <a16:creationId xmlns:a16="http://schemas.microsoft.com/office/drawing/2014/main" id="{7B7D12DF-6C33-4314-B560-1D2F5975159A}"/>
              </a:ext>
            </a:extLst>
          </p:cNvPr>
          <p:cNvPicPr>
            <a:picLocks noChangeAspect="1"/>
          </p:cNvPicPr>
          <p:nvPr/>
        </p:nvPicPr>
        <p:blipFill>
          <a:blip r:embed="rId7"/>
          <a:stretch>
            <a:fillRect/>
          </a:stretch>
        </p:blipFill>
        <p:spPr>
          <a:xfrm>
            <a:off x="4006515" y="3922294"/>
            <a:ext cx="3617505" cy="2713129"/>
          </a:xfrm>
          <a:prstGeom prst="rect">
            <a:avLst/>
          </a:prstGeom>
        </p:spPr>
      </p:pic>
      <p:pic>
        <p:nvPicPr>
          <p:cNvPr id="9" name="Рисунок 8">
            <a:extLst>
              <a:ext uri="{FF2B5EF4-FFF2-40B4-BE49-F238E27FC236}">
                <a16:creationId xmlns:a16="http://schemas.microsoft.com/office/drawing/2014/main" id="{65ACF0D8-D20A-4BD4-8EA7-F77BDD5E53DB}"/>
              </a:ext>
            </a:extLst>
          </p:cNvPr>
          <p:cNvPicPr>
            <a:picLocks noChangeAspect="1"/>
          </p:cNvPicPr>
          <p:nvPr/>
        </p:nvPicPr>
        <p:blipFill>
          <a:blip r:embed="rId8"/>
          <a:stretch>
            <a:fillRect/>
          </a:stretch>
        </p:blipFill>
        <p:spPr>
          <a:xfrm>
            <a:off x="8205537" y="4057329"/>
            <a:ext cx="3496610" cy="2622458"/>
          </a:xfrm>
          <a:prstGeom prst="rect">
            <a:avLst/>
          </a:prstGeom>
        </p:spPr>
      </p:pic>
    </p:spTree>
    <p:extLst>
      <p:ext uri="{BB962C8B-B14F-4D97-AF65-F5344CB8AC3E}">
        <p14:creationId xmlns:p14="http://schemas.microsoft.com/office/powerpoint/2010/main" val="287047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7685F9-3D87-4DC9-86BF-6045729196C8}"/>
              </a:ext>
            </a:extLst>
          </p:cNvPr>
          <p:cNvSpPr>
            <a:spLocks noGrp="1"/>
          </p:cNvSpPr>
          <p:nvPr>
            <p:ph type="title"/>
          </p:nvPr>
        </p:nvSpPr>
        <p:spPr/>
        <p:txBody>
          <a:bodyPr/>
          <a:lstStyle/>
          <a:p>
            <a:r>
              <a:rPr lang="uk-UA" dirty="0"/>
              <a:t>Схеми навантаження (завантаження) будівельних конструкцій</a:t>
            </a:r>
          </a:p>
        </p:txBody>
      </p:sp>
      <p:graphicFrame>
        <p:nvGraphicFramePr>
          <p:cNvPr id="4" name="Місце для вмісту 3">
            <a:extLst>
              <a:ext uri="{FF2B5EF4-FFF2-40B4-BE49-F238E27FC236}">
                <a16:creationId xmlns:a16="http://schemas.microsoft.com/office/drawing/2014/main" id="{A3856E05-9780-4D0D-BD63-81F23FB2A1B2}"/>
              </a:ext>
            </a:extLst>
          </p:cNvPr>
          <p:cNvGraphicFramePr>
            <a:graphicFrameLocks noGrp="1"/>
          </p:cNvGraphicFramePr>
          <p:nvPr>
            <p:ph idx="1"/>
            <p:extLst>
              <p:ext uri="{D42A27DB-BD31-4B8C-83A1-F6EECF244321}">
                <p14:modId xmlns:p14="http://schemas.microsoft.com/office/powerpoint/2010/main" val="15996737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4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306846-17F5-4FFD-966C-6EC0F38E7A29}"/>
              </a:ext>
            </a:extLst>
          </p:cNvPr>
          <p:cNvSpPr>
            <a:spLocks noGrp="1"/>
          </p:cNvSpPr>
          <p:nvPr>
            <p:ph type="title"/>
          </p:nvPr>
        </p:nvSpPr>
        <p:spPr/>
        <p:txBody>
          <a:bodyPr/>
          <a:lstStyle/>
          <a:p>
            <a:r>
              <a:rPr lang="uk-UA" dirty="0"/>
              <a:t>Приклад завантаження перекриття</a:t>
            </a:r>
          </a:p>
        </p:txBody>
      </p:sp>
      <p:sp>
        <p:nvSpPr>
          <p:cNvPr id="3" name="Місце для вмісту 2">
            <a:extLst>
              <a:ext uri="{FF2B5EF4-FFF2-40B4-BE49-F238E27FC236}">
                <a16:creationId xmlns:a16="http://schemas.microsoft.com/office/drawing/2014/main" id="{45008914-5190-4BCF-A4DA-8A0C3957587C}"/>
              </a:ext>
            </a:extLst>
          </p:cNvPr>
          <p:cNvSpPr>
            <a:spLocks noGrp="1"/>
          </p:cNvSpPr>
          <p:nvPr>
            <p:ph idx="1"/>
          </p:nvPr>
        </p:nvSpPr>
        <p:spPr>
          <a:xfrm>
            <a:off x="838200" y="5361538"/>
            <a:ext cx="10515600" cy="1325564"/>
          </a:xfrm>
        </p:spPr>
        <p:txBody>
          <a:bodyPr>
            <a:normAutofit fontScale="92500"/>
          </a:bodyPr>
          <a:lstStyle/>
          <a:p>
            <a:pPr marL="0" indent="0">
              <a:buNone/>
            </a:pPr>
            <a:r>
              <a:rPr lang="uk-UA" dirty="0"/>
              <a:t>а - навантаження, розподілене по всій ширині плити; б - еквівалентне розподілене навантаження; в - еквівалентне зосереджене навантаження, яке передається безпосередньо на балку</a:t>
            </a:r>
          </a:p>
        </p:txBody>
      </p:sp>
      <p:pic>
        <p:nvPicPr>
          <p:cNvPr id="4" name="Рисунок 3">
            <a:extLst>
              <a:ext uri="{FF2B5EF4-FFF2-40B4-BE49-F238E27FC236}">
                <a16:creationId xmlns:a16="http://schemas.microsoft.com/office/drawing/2014/main" id="{85F42D75-A42D-46BE-A1C9-191335E68359}"/>
              </a:ext>
            </a:extLst>
          </p:cNvPr>
          <p:cNvPicPr>
            <a:picLocks noChangeAspect="1"/>
          </p:cNvPicPr>
          <p:nvPr/>
        </p:nvPicPr>
        <p:blipFill>
          <a:blip r:embed="rId3"/>
          <a:stretch>
            <a:fillRect/>
          </a:stretch>
        </p:blipFill>
        <p:spPr>
          <a:xfrm>
            <a:off x="2441068" y="1653844"/>
            <a:ext cx="6387272" cy="3707694"/>
          </a:xfrm>
          <a:prstGeom prst="rect">
            <a:avLst/>
          </a:prstGeom>
        </p:spPr>
      </p:pic>
    </p:spTree>
    <p:extLst>
      <p:ext uri="{BB962C8B-B14F-4D97-AF65-F5344CB8AC3E}">
        <p14:creationId xmlns:p14="http://schemas.microsoft.com/office/powerpoint/2010/main" val="24765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BA4257-D224-4BE4-B785-05F260386840}"/>
              </a:ext>
            </a:extLst>
          </p:cNvPr>
          <p:cNvSpPr>
            <a:spLocks noGrp="1"/>
          </p:cNvSpPr>
          <p:nvPr>
            <p:ph type="title"/>
          </p:nvPr>
        </p:nvSpPr>
        <p:spPr>
          <a:xfrm>
            <a:off x="838200" y="365125"/>
            <a:ext cx="11077876" cy="1973813"/>
          </a:xfrm>
        </p:spPr>
        <p:txBody>
          <a:bodyPr>
            <a:normAutofit fontScale="90000"/>
          </a:bodyPr>
          <a:lstStyle/>
          <a:p>
            <a:r>
              <a:rPr lang="uk-UA"/>
              <a:t>Схема завантаження залізобетонної плити, монолітної в поздовжньої і розрізної в поперечному напряму, що підтримується несучими балками</a:t>
            </a:r>
            <a:endParaRPr lang="uk-UA" dirty="0"/>
          </a:p>
        </p:txBody>
      </p:sp>
      <p:sp>
        <p:nvSpPr>
          <p:cNvPr id="3" name="Місце для вмісту 2">
            <a:extLst>
              <a:ext uri="{FF2B5EF4-FFF2-40B4-BE49-F238E27FC236}">
                <a16:creationId xmlns:a16="http://schemas.microsoft.com/office/drawing/2014/main" id="{EA786EE2-DF7D-411E-9EF6-C5947812921D}"/>
              </a:ext>
            </a:extLst>
          </p:cNvPr>
          <p:cNvSpPr>
            <a:spLocks noGrp="1"/>
          </p:cNvSpPr>
          <p:nvPr>
            <p:ph idx="1"/>
          </p:nvPr>
        </p:nvSpPr>
        <p:spPr>
          <a:xfrm>
            <a:off x="6997566" y="2338938"/>
            <a:ext cx="5194434" cy="4244742"/>
          </a:xfrm>
        </p:spPr>
        <p:txBody>
          <a:bodyPr>
            <a:normAutofit/>
          </a:bodyPr>
          <a:lstStyle/>
          <a:p>
            <a:pPr marL="0" indent="0">
              <a:buNone/>
            </a:pPr>
            <a:r>
              <a:rPr lang="uk-UA"/>
              <a:t>Щоб дослідити переріз АВ цієї плити, потрібно завантажити її рівномірно розподіленим навантаженням на поздовжній ділянці, рівній трьом прольотам. На роботу перерізу АВ практично не впливає завантаження віддалених ділянок плити.</a:t>
            </a:r>
            <a:endParaRPr lang="uk-UA" dirty="0"/>
          </a:p>
        </p:txBody>
      </p:sp>
      <p:pic>
        <p:nvPicPr>
          <p:cNvPr id="4" name="Рисунок 3">
            <a:extLst>
              <a:ext uri="{FF2B5EF4-FFF2-40B4-BE49-F238E27FC236}">
                <a16:creationId xmlns:a16="http://schemas.microsoft.com/office/drawing/2014/main" id="{1A0FE8DE-C0C0-435C-9B46-30AFB055CE2C}"/>
              </a:ext>
            </a:extLst>
          </p:cNvPr>
          <p:cNvPicPr>
            <a:picLocks noChangeAspect="1"/>
          </p:cNvPicPr>
          <p:nvPr/>
        </p:nvPicPr>
        <p:blipFill>
          <a:blip r:embed="rId3"/>
          <a:stretch>
            <a:fillRect/>
          </a:stretch>
        </p:blipFill>
        <p:spPr>
          <a:xfrm>
            <a:off x="838200" y="2618925"/>
            <a:ext cx="3977633" cy="3873950"/>
          </a:xfrm>
          <a:prstGeom prst="rect">
            <a:avLst/>
          </a:prstGeom>
        </p:spPr>
      </p:pic>
    </p:spTree>
    <p:extLst>
      <p:ext uri="{BB962C8B-B14F-4D97-AF65-F5344CB8AC3E}">
        <p14:creationId xmlns:p14="http://schemas.microsoft.com/office/powerpoint/2010/main" val="196873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8C2AB-BAE3-4B44-B31D-62E2B7BC02FE}"/>
              </a:ext>
            </a:extLst>
          </p:cNvPr>
          <p:cNvSpPr>
            <a:spLocks noGrp="1"/>
          </p:cNvSpPr>
          <p:nvPr>
            <p:ph type="title"/>
          </p:nvPr>
        </p:nvSpPr>
        <p:spPr/>
        <p:txBody>
          <a:bodyPr/>
          <a:lstStyle/>
          <a:p>
            <a:r>
              <a:rPr lang="uk-UA" dirty="0"/>
              <a:t>Схема завантаження </a:t>
            </a:r>
            <a:r>
              <a:rPr lang="uk-UA" dirty="0" err="1"/>
              <a:t>багатопролітної</a:t>
            </a:r>
            <a:r>
              <a:rPr lang="uk-UA" dirty="0"/>
              <a:t> балки</a:t>
            </a:r>
          </a:p>
        </p:txBody>
      </p:sp>
      <p:sp>
        <p:nvSpPr>
          <p:cNvPr id="3" name="Місце для вмісту 2">
            <a:extLst>
              <a:ext uri="{FF2B5EF4-FFF2-40B4-BE49-F238E27FC236}">
                <a16:creationId xmlns:a16="http://schemas.microsoft.com/office/drawing/2014/main" id="{EF2BB72A-1051-493F-A202-E98C0562EB14}"/>
              </a:ext>
            </a:extLst>
          </p:cNvPr>
          <p:cNvSpPr>
            <a:spLocks noGrp="1"/>
          </p:cNvSpPr>
          <p:nvPr>
            <p:ph idx="1"/>
          </p:nvPr>
        </p:nvSpPr>
        <p:spPr>
          <a:xfrm>
            <a:off x="288759" y="4851133"/>
            <a:ext cx="11694694" cy="1747536"/>
          </a:xfrm>
        </p:spPr>
        <p:txBody>
          <a:bodyPr>
            <a:normAutofit fontScale="85000" lnSpcReduction="20000"/>
          </a:bodyPr>
          <a:lstStyle/>
          <a:p>
            <a:pPr marL="0" indent="0">
              <a:buNone/>
            </a:pPr>
            <a:r>
              <a:rPr lang="uk-UA" dirty="0"/>
              <a:t>Під час завантаження нерозрізаної балки необхідно враховувати обрис лінії впливу зусилля, максимум якого досягається в ході випробування. Тут для створення максимального згинального моменту, згідно із лінією впливу цього моменту, показане необхідне завантаження прольотів. Оскільки ординати ліній впливу для крайніх прольотів балки дуже малі, для економічності варто не завантажувати крайні прольоти, а прийняти схему випробувань, подану на рис.  г</a:t>
            </a:r>
          </a:p>
        </p:txBody>
      </p:sp>
      <p:pic>
        <p:nvPicPr>
          <p:cNvPr id="4" name="Рисунок 3">
            <a:extLst>
              <a:ext uri="{FF2B5EF4-FFF2-40B4-BE49-F238E27FC236}">
                <a16:creationId xmlns:a16="http://schemas.microsoft.com/office/drawing/2014/main" id="{DF2C1715-326A-4924-B539-48F716003B89}"/>
              </a:ext>
            </a:extLst>
          </p:cNvPr>
          <p:cNvPicPr>
            <a:picLocks noChangeAspect="1"/>
          </p:cNvPicPr>
          <p:nvPr/>
        </p:nvPicPr>
        <p:blipFill>
          <a:blip r:embed="rId3"/>
          <a:stretch>
            <a:fillRect/>
          </a:stretch>
        </p:blipFill>
        <p:spPr>
          <a:xfrm>
            <a:off x="419588" y="1390092"/>
            <a:ext cx="7887730" cy="3500893"/>
          </a:xfrm>
          <a:prstGeom prst="rect">
            <a:avLst/>
          </a:prstGeom>
        </p:spPr>
      </p:pic>
      <p:sp>
        <p:nvSpPr>
          <p:cNvPr id="6" name="TextBox 5">
            <a:extLst>
              <a:ext uri="{FF2B5EF4-FFF2-40B4-BE49-F238E27FC236}">
                <a16:creationId xmlns:a16="http://schemas.microsoft.com/office/drawing/2014/main" id="{8444149B-B51E-4273-BFDB-ADF1FD49E45C}"/>
              </a:ext>
            </a:extLst>
          </p:cNvPr>
          <p:cNvSpPr txBox="1"/>
          <p:nvPr/>
        </p:nvSpPr>
        <p:spPr>
          <a:xfrm>
            <a:off x="8438147" y="2116748"/>
            <a:ext cx="3753853" cy="2308324"/>
          </a:xfrm>
          <a:prstGeom prst="rect">
            <a:avLst/>
          </a:prstGeom>
          <a:noFill/>
        </p:spPr>
        <p:txBody>
          <a:bodyPr wrap="square">
            <a:spAutoFit/>
          </a:bodyPr>
          <a:lstStyle/>
          <a:p>
            <a:r>
              <a:rPr lang="ru-RU" dirty="0"/>
              <a:t> </a:t>
            </a:r>
            <a:r>
              <a:rPr lang="uk-UA" sz="2400" dirty="0"/>
              <a:t>а - схема балки;</a:t>
            </a:r>
          </a:p>
          <a:p>
            <a:r>
              <a:rPr lang="uk-UA" sz="2400" dirty="0"/>
              <a:t> б - лінія впливу згинального моменту в середньому перерізі;</a:t>
            </a:r>
          </a:p>
          <a:p>
            <a:r>
              <a:rPr lang="uk-UA" sz="2400" dirty="0"/>
              <a:t> в, г - схеми завантаження п’яти і трьох прольотів</a:t>
            </a:r>
            <a:endParaRPr lang="uk-UA" dirty="0"/>
          </a:p>
        </p:txBody>
      </p:sp>
    </p:spTree>
    <p:extLst>
      <p:ext uri="{BB962C8B-B14F-4D97-AF65-F5344CB8AC3E}">
        <p14:creationId xmlns:p14="http://schemas.microsoft.com/office/powerpoint/2010/main" val="1465215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DA3E6F-4965-413E-9A72-957D749D86A6}"/>
              </a:ext>
            </a:extLst>
          </p:cNvPr>
          <p:cNvSpPr>
            <a:spLocks noGrp="1"/>
          </p:cNvSpPr>
          <p:nvPr>
            <p:ph type="title"/>
          </p:nvPr>
        </p:nvSpPr>
        <p:spPr/>
        <p:txBody>
          <a:bodyPr/>
          <a:lstStyle/>
          <a:p>
            <a:r>
              <a:rPr lang="uk-UA" dirty="0"/>
              <a:t>Схеми завантаження під час випробування колони перекриття</a:t>
            </a:r>
          </a:p>
        </p:txBody>
      </p:sp>
      <p:sp>
        <p:nvSpPr>
          <p:cNvPr id="3" name="Місце для вмісту 2">
            <a:extLst>
              <a:ext uri="{FF2B5EF4-FFF2-40B4-BE49-F238E27FC236}">
                <a16:creationId xmlns:a16="http://schemas.microsoft.com/office/drawing/2014/main" id="{4729FCD8-F47A-48FF-9524-122559FCC684}"/>
              </a:ext>
            </a:extLst>
          </p:cNvPr>
          <p:cNvSpPr>
            <a:spLocks noGrp="1"/>
          </p:cNvSpPr>
          <p:nvPr>
            <p:ph idx="1"/>
          </p:nvPr>
        </p:nvSpPr>
        <p:spPr>
          <a:xfrm>
            <a:off x="6096000" y="2316513"/>
            <a:ext cx="4317733" cy="2958131"/>
          </a:xfrm>
        </p:spPr>
        <p:txBody>
          <a:bodyPr>
            <a:normAutofit fontScale="92500" lnSpcReduction="10000"/>
          </a:bodyPr>
          <a:lstStyle/>
          <a:p>
            <a:r>
              <a:rPr lang="uk-UA" dirty="0"/>
              <a:t> а - на максимальне вертикальне зусилля; </a:t>
            </a:r>
          </a:p>
          <a:p>
            <a:r>
              <a:rPr lang="uk-UA" dirty="0"/>
              <a:t>б - на найбільший момент у поздовжньому напрямку;</a:t>
            </a:r>
          </a:p>
          <a:p>
            <a:r>
              <a:rPr lang="uk-UA" dirty="0"/>
              <a:t> в - теж саме, в поперечному напрямку; </a:t>
            </a:r>
          </a:p>
          <a:p>
            <a:r>
              <a:rPr lang="uk-UA" dirty="0"/>
              <a:t>А - досліджувана колона</a:t>
            </a:r>
          </a:p>
        </p:txBody>
      </p:sp>
      <p:pic>
        <p:nvPicPr>
          <p:cNvPr id="4" name="Рисунок 3">
            <a:extLst>
              <a:ext uri="{FF2B5EF4-FFF2-40B4-BE49-F238E27FC236}">
                <a16:creationId xmlns:a16="http://schemas.microsoft.com/office/drawing/2014/main" id="{DC750B91-7605-4AD7-B711-0E8C609C77B0}"/>
              </a:ext>
            </a:extLst>
          </p:cNvPr>
          <p:cNvPicPr>
            <a:picLocks noChangeAspect="1"/>
          </p:cNvPicPr>
          <p:nvPr/>
        </p:nvPicPr>
        <p:blipFill>
          <a:blip r:embed="rId3"/>
          <a:stretch>
            <a:fillRect/>
          </a:stretch>
        </p:blipFill>
        <p:spPr>
          <a:xfrm>
            <a:off x="2054993" y="1815999"/>
            <a:ext cx="3311980" cy="4747172"/>
          </a:xfrm>
          <a:prstGeom prst="rect">
            <a:avLst/>
          </a:prstGeom>
        </p:spPr>
      </p:pic>
    </p:spTree>
    <p:extLst>
      <p:ext uri="{BB962C8B-B14F-4D97-AF65-F5344CB8AC3E}">
        <p14:creationId xmlns:p14="http://schemas.microsoft.com/office/powerpoint/2010/main" val="128957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B56E933-C06E-4AEC-B95F-68F5E53F1CB1}"/>
              </a:ext>
            </a:extLst>
          </p:cNvPr>
          <p:cNvSpPr>
            <a:spLocks noGrp="1"/>
          </p:cNvSpPr>
          <p:nvPr>
            <p:ph idx="1"/>
          </p:nvPr>
        </p:nvSpPr>
        <p:spPr>
          <a:xfrm>
            <a:off x="6096000" y="348916"/>
            <a:ext cx="5954830" cy="6205887"/>
          </a:xfrm>
        </p:spPr>
        <p:txBody>
          <a:bodyPr>
            <a:normAutofit fontScale="92500" lnSpcReduction="10000"/>
          </a:bodyPr>
          <a:lstStyle/>
          <a:p>
            <a:pPr marL="0" indent="0">
              <a:spcBef>
                <a:spcPts val="0"/>
              </a:spcBef>
              <a:buNone/>
            </a:pPr>
            <a:r>
              <a:rPr lang="uk-UA" sz="2400" b="1" dirty="0">
                <a:solidFill>
                  <a:srgbClr val="4472C4"/>
                </a:solidFill>
                <a:effectLst/>
                <a:latin typeface="Times New Roman" panose="02020603050405020304" pitchFamily="18" charset="0"/>
                <a:ea typeface="Times New Roman" panose="02020603050405020304" pitchFamily="18" charset="0"/>
              </a:rPr>
              <a:t>Типові місця вимірювання і спостереження під час натурних випробувань:</a:t>
            </a:r>
          </a:p>
          <a:p>
            <a:pPr marL="0" indent="0">
              <a:spcBef>
                <a:spcPts val="0"/>
              </a:spcBef>
              <a:buNone/>
            </a:pPr>
            <a:r>
              <a:rPr lang="uk-UA" sz="2400" dirty="0">
                <a:solidFill>
                  <a:srgbClr val="4472C4"/>
                </a:solidFill>
                <a:effectLst/>
                <a:latin typeface="Times New Roman" panose="02020603050405020304" pitchFamily="18" charset="0"/>
                <a:ea typeface="Times New Roman" panose="02020603050405020304" pitchFamily="18" charset="0"/>
              </a:rPr>
              <a:t> а) одноповерхова промислова будівля;</a:t>
            </a:r>
          </a:p>
          <a:p>
            <a:pPr marL="0" indent="0">
              <a:spcBef>
                <a:spcPts val="0"/>
              </a:spcBef>
              <a:buNone/>
            </a:pPr>
            <a:r>
              <a:rPr lang="uk-UA" sz="2400" dirty="0">
                <a:solidFill>
                  <a:srgbClr val="4472C4"/>
                </a:solidFill>
                <a:effectLst/>
                <a:latin typeface="Times New Roman" panose="02020603050405020304" pitchFamily="18" charset="0"/>
                <a:ea typeface="Times New Roman" panose="02020603050405020304" pitchFamily="18" charset="0"/>
              </a:rPr>
              <a:t> б) багатоповерхова: </a:t>
            </a:r>
          </a:p>
          <a:p>
            <a:pPr marL="0" indent="0">
              <a:spcBef>
                <a:spcPts val="0"/>
              </a:spcBef>
              <a:buNone/>
            </a:pPr>
            <a:r>
              <a:rPr lang="uk-UA" sz="2400" dirty="0">
                <a:solidFill>
                  <a:srgbClr val="4472C4"/>
                </a:solidFill>
                <a:effectLst/>
                <a:latin typeface="Times New Roman" panose="02020603050405020304" pitchFamily="18" charset="0"/>
                <a:ea typeface="Times New Roman" panose="02020603050405020304" pitchFamily="18" charset="0"/>
              </a:rPr>
              <a:t>1 - напружена зона основи під фундаментом;</a:t>
            </a:r>
          </a:p>
          <a:p>
            <a:pPr marL="0" indent="0">
              <a:spcBef>
                <a:spcPts val="0"/>
              </a:spcBef>
              <a:buNone/>
            </a:pPr>
            <a:r>
              <a:rPr lang="uk-UA" sz="2400" dirty="0">
                <a:solidFill>
                  <a:srgbClr val="4472C4"/>
                </a:solidFill>
                <a:effectLst/>
                <a:latin typeface="Times New Roman" panose="02020603050405020304" pitchFamily="18" charset="0"/>
                <a:ea typeface="Times New Roman" panose="02020603050405020304" pitchFamily="18" charset="0"/>
              </a:rPr>
              <a:t> 2 - фундамент; 3 - низ колони; 4 - низ стіни; </a:t>
            </a:r>
          </a:p>
          <a:p>
            <a:pPr marL="0" indent="0" algn="just">
              <a:spcBef>
                <a:spcPts val="0"/>
              </a:spcBef>
              <a:buNone/>
            </a:pPr>
            <a:r>
              <a:rPr lang="uk-UA" sz="2400" dirty="0">
                <a:solidFill>
                  <a:srgbClr val="4472C4"/>
                </a:solidFill>
                <a:effectLst/>
                <a:latin typeface="Times New Roman" panose="02020603050405020304" pitchFamily="18" charset="0"/>
                <a:ea typeface="Times New Roman" panose="02020603050405020304" pitchFamily="18" charset="0"/>
              </a:rPr>
              <a:t>5 - підкранова балка; 6</a:t>
            </a:r>
            <a:r>
              <a:rPr lang="uk-UA" sz="2400" i="1" dirty="0">
                <a:solidFill>
                  <a:srgbClr val="4472C4"/>
                </a:solidFill>
                <a:effectLst/>
                <a:latin typeface="Times New Roman" panose="02020603050405020304" pitchFamily="18" charset="0"/>
                <a:ea typeface="Times New Roman" panose="02020603050405020304" pitchFamily="18" charset="0"/>
              </a:rPr>
              <a:t> -</a:t>
            </a:r>
            <a:r>
              <a:rPr lang="uk-UA" sz="2400" dirty="0">
                <a:solidFill>
                  <a:srgbClr val="4472C4"/>
                </a:solidFill>
                <a:effectLst/>
                <a:latin typeface="Times New Roman" panose="02020603050405020304" pitchFamily="18" charset="0"/>
                <a:ea typeface="Times New Roman" panose="02020603050405020304" pitchFamily="18" charset="0"/>
              </a:rPr>
              <a:t> </a:t>
            </a:r>
            <a:r>
              <a:rPr lang="uk-UA" sz="2400" dirty="0" err="1">
                <a:solidFill>
                  <a:srgbClr val="4472C4"/>
                </a:solidFill>
                <a:effectLst/>
                <a:latin typeface="Times New Roman" panose="02020603050405020304" pitchFamily="18" charset="0"/>
                <a:ea typeface="Times New Roman" panose="02020603050405020304" pitchFamily="18" charset="0"/>
              </a:rPr>
              <a:t>приопорна</a:t>
            </a:r>
            <a:r>
              <a:rPr lang="uk-UA" sz="2400" dirty="0">
                <a:solidFill>
                  <a:srgbClr val="4472C4"/>
                </a:solidFill>
                <a:effectLst/>
                <a:latin typeface="Times New Roman" panose="02020603050405020304" pitchFamily="18" charset="0"/>
                <a:ea typeface="Times New Roman" panose="02020603050405020304" pitchFamily="18" charset="0"/>
              </a:rPr>
              <a:t> зона ригеля; 7- пороховий мішок біля парапету; 8</a:t>
            </a:r>
            <a:r>
              <a:rPr lang="uk-UA" sz="2400" i="1" dirty="0">
                <a:solidFill>
                  <a:srgbClr val="4472C4"/>
                </a:solidFill>
                <a:effectLst/>
                <a:latin typeface="Times New Roman" panose="02020603050405020304" pitchFamily="18" charset="0"/>
                <a:ea typeface="Times New Roman" panose="02020603050405020304" pitchFamily="18" charset="0"/>
              </a:rPr>
              <a:t> -</a:t>
            </a:r>
            <a:r>
              <a:rPr lang="uk-UA" sz="2400" dirty="0">
                <a:solidFill>
                  <a:srgbClr val="4472C4"/>
                </a:solidFill>
                <a:effectLst/>
                <a:latin typeface="Times New Roman" panose="02020603050405020304" pitchFamily="18" charset="0"/>
                <a:ea typeface="Times New Roman" panose="02020603050405020304" pitchFamily="18" charset="0"/>
              </a:rPr>
              <a:t> середня зона ригеля; 9</a:t>
            </a:r>
            <a:r>
              <a:rPr lang="uk-UA" sz="2400" i="1" dirty="0">
                <a:solidFill>
                  <a:srgbClr val="4472C4"/>
                </a:solidFill>
                <a:effectLst/>
                <a:latin typeface="Times New Roman" panose="02020603050405020304" pitchFamily="18" charset="0"/>
                <a:ea typeface="Times New Roman" panose="02020603050405020304" pitchFamily="18" charset="0"/>
              </a:rPr>
              <a:t>-</a:t>
            </a:r>
            <a:r>
              <a:rPr lang="uk-UA" sz="2400" dirty="0">
                <a:solidFill>
                  <a:srgbClr val="4472C4"/>
                </a:solidFill>
                <a:effectLst/>
                <a:latin typeface="Times New Roman" panose="02020603050405020304" pitchFamily="18" charset="0"/>
                <a:ea typeface="Times New Roman" panose="02020603050405020304" pitchFamily="18" charset="0"/>
              </a:rPr>
              <a:t> пороховий мішок біля ліхтаря; 10- ліхтар; 11- покриття; 12- фундамент агрегату; 13 - кронштейн для трубопроводів; </a:t>
            </a:r>
          </a:p>
          <a:p>
            <a:pPr marL="0" indent="0" algn="just">
              <a:spcBef>
                <a:spcPts val="0"/>
              </a:spcBef>
              <a:buNone/>
            </a:pPr>
            <a:r>
              <a:rPr lang="uk-UA" sz="2400" dirty="0">
                <a:solidFill>
                  <a:srgbClr val="4472C4"/>
                </a:solidFill>
                <a:effectLst/>
                <a:latin typeface="Times New Roman" panose="02020603050405020304" pitchFamily="18" charset="0"/>
                <a:ea typeface="Times New Roman" panose="02020603050405020304" pitchFamily="18" charset="0"/>
              </a:rPr>
              <a:t>14 - вантаж для </a:t>
            </a:r>
            <a:r>
              <a:rPr lang="uk-UA" sz="2400" dirty="0" err="1">
                <a:solidFill>
                  <a:srgbClr val="4472C4"/>
                </a:solidFill>
                <a:effectLst/>
                <a:latin typeface="Times New Roman" panose="02020603050405020304" pitchFamily="18" charset="0"/>
                <a:ea typeface="Times New Roman" panose="02020603050405020304" pitchFamily="18" charset="0"/>
              </a:rPr>
              <a:t>привантаження</a:t>
            </a:r>
            <a:r>
              <a:rPr lang="uk-UA" sz="2400" dirty="0">
                <a:solidFill>
                  <a:srgbClr val="4472C4"/>
                </a:solidFill>
                <a:effectLst/>
                <a:latin typeface="Times New Roman" panose="02020603050405020304" pitchFamily="18" charset="0"/>
                <a:ea typeface="Times New Roman" panose="02020603050405020304" pitchFamily="18" charset="0"/>
              </a:rPr>
              <a:t> основи, в тому числі з впливом високої температури на конст­рукцію; 15 - приямок; 16 - резервуар з барботуванням; 17 - навантаження у зоні обслуговування обладнання; 18 - місця можливих аварійних ви­кидів агресивних рідин; 19 - місце проїзду електрокарів; 20 - зосереджені вантажі від обладнання; 21 - вузли з'єднань збірних елементів; 22 - місце проходу підземних комунікацій.</a:t>
            </a:r>
            <a:endParaRPr lang="uk-UA" sz="3600" dirty="0"/>
          </a:p>
        </p:txBody>
      </p:sp>
      <p:pic>
        <p:nvPicPr>
          <p:cNvPr id="4" name="Рисунок 3">
            <a:extLst>
              <a:ext uri="{FF2B5EF4-FFF2-40B4-BE49-F238E27FC236}">
                <a16:creationId xmlns:a16="http://schemas.microsoft.com/office/drawing/2014/main" id="{7E93A4AC-E1B3-4BB1-B06A-0F7BF5084E11}"/>
              </a:ext>
            </a:extLst>
          </p:cNvPr>
          <p:cNvPicPr>
            <a:picLocks noChangeAspect="1"/>
          </p:cNvPicPr>
          <p:nvPr/>
        </p:nvPicPr>
        <p:blipFill rotWithShape="1">
          <a:blip r:embed="rId3"/>
          <a:srcRect t="-1" b="1118"/>
          <a:stretch/>
        </p:blipFill>
        <p:spPr>
          <a:xfrm>
            <a:off x="107000" y="137620"/>
            <a:ext cx="5941434" cy="6582760"/>
          </a:xfrm>
          <a:prstGeom prst="rect">
            <a:avLst/>
          </a:prstGeom>
        </p:spPr>
      </p:pic>
    </p:spTree>
    <p:extLst>
      <p:ext uri="{BB962C8B-B14F-4D97-AF65-F5344CB8AC3E}">
        <p14:creationId xmlns:p14="http://schemas.microsoft.com/office/powerpoint/2010/main" val="43219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49AC6-0178-44D6-81CB-0B2BF9439904}"/>
              </a:ext>
            </a:extLst>
          </p:cNvPr>
          <p:cNvSpPr>
            <a:spLocks noGrp="1"/>
          </p:cNvSpPr>
          <p:nvPr>
            <p:ph type="title"/>
          </p:nvPr>
        </p:nvSpPr>
        <p:spPr/>
        <p:txBody>
          <a:bodyPr/>
          <a:lstStyle/>
          <a:p>
            <a:r>
              <a:rPr lang="uk-UA" b="1" dirty="0">
                <a:ln w="22225">
                  <a:solidFill>
                    <a:schemeClr val="accent2"/>
                  </a:solidFill>
                  <a:prstDash val="solid"/>
                </a:ln>
                <a:solidFill>
                  <a:schemeClr val="accent2">
                    <a:lumMod val="40000"/>
                    <a:lumOff val="60000"/>
                  </a:schemeClr>
                </a:solidFill>
              </a:rPr>
              <a:t>Забезпечення безпеки випробувань</a:t>
            </a:r>
          </a:p>
        </p:txBody>
      </p:sp>
      <p:sp>
        <p:nvSpPr>
          <p:cNvPr id="3" name="Місце для вмісту 2">
            <a:extLst>
              <a:ext uri="{FF2B5EF4-FFF2-40B4-BE49-F238E27FC236}">
                <a16:creationId xmlns:a16="http://schemas.microsoft.com/office/drawing/2014/main" id="{82CE851B-2D14-427B-A680-51F798C59474}"/>
              </a:ext>
            </a:extLst>
          </p:cNvPr>
          <p:cNvSpPr>
            <a:spLocks noGrp="1"/>
          </p:cNvSpPr>
          <p:nvPr>
            <p:ph idx="1"/>
          </p:nvPr>
        </p:nvSpPr>
        <p:spPr/>
        <p:txBody>
          <a:bodyPr>
            <a:normAutofit lnSpcReduction="10000"/>
          </a:bodyPr>
          <a:lstStyle/>
          <a:p>
            <a:pPr marL="0" indent="0" algn="just">
              <a:buNone/>
            </a:pPr>
            <a:r>
              <a:rPr lang="uk-UA" b="1" dirty="0">
                <a:solidFill>
                  <a:srgbClr val="C00000"/>
                </a:solidFill>
              </a:rPr>
              <a:t>Керівник випробувань </a:t>
            </a:r>
            <a:r>
              <a:rPr lang="uk-UA" dirty="0">
                <a:solidFill>
                  <a:srgbClr val="C00000"/>
                </a:solidFill>
              </a:rPr>
              <a:t>несе персональну відповідальність за організацію робіт відповідно до вимог техніки безпеки. </a:t>
            </a:r>
          </a:p>
          <a:p>
            <a:pPr marL="0" indent="0" algn="just">
              <a:buNone/>
            </a:pPr>
            <a:r>
              <a:rPr lang="uk-UA" b="1" dirty="0">
                <a:solidFill>
                  <a:srgbClr val="C00000"/>
                </a:solidFill>
              </a:rPr>
              <a:t>Всі учасники експерименту </a:t>
            </a:r>
            <a:r>
              <a:rPr lang="uk-UA" dirty="0">
                <a:solidFill>
                  <a:srgbClr val="C00000"/>
                </a:solidFill>
              </a:rPr>
              <a:t>повинні пройти вступний інструктаж та інструктаж на робочому місці, в ході якого повинні бути ознайомлені з дією обладнання. </a:t>
            </a:r>
          </a:p>
          <a:p>
            <a:pPr marL="0" indent="0" algn="just">
              <a:buNone/>
            </a:pPr>
            <a:r>
              <a:rPr lang="uk-UA" dirty="0">
                <a:solidFill>
                  <a:srgbClr val="C00000"/>
                </a:solidFill>
              </a:rPr>
              <a:t>Під час проведення випробувань </a:t>
            </a:r>
            <a:r>
              <a:rPr lang="uk-UA" b="1" dirty="0">
                <a:solidFill>
                  <a:srgbClr val="C00000"/>
                </a:solidFill>
              </a:rPr>
              <a:t>не допускається </a:t>
            </a:r>
            <a:r>
              <a:rPr lang="uk-UA" dirty="0">
                <a:solidFill>
                  <a:srgbClr val="C00000"/>
                </a:solidFill>
              </a:rPr>
              <a:t>знаходження сторонніх осіб на території, де проводиться експеримент. </a:t>
            </a:r>
          </a:p>
          <a:p>
            <a:pPr marL="0" indent="0" algn="just">
              <a:buNone/>
            </a:pPr>
            <a:r>
              <a:rPr lang="uk-UA" dirty="0">
                <a:solidFill>
                  <a:srgbClr val="C00000"/>
                </a:solidFill>
              </a:rPr>
              <a:t>Під час проведення довготривалих випробувань і відсутності представників групи випробувачів </a:t>
            </a:r>
            <a:r>
              <a:rPr lang="uk-UA" b="1" dirty="0">
                <a:solidFill>
                  <a:srgbClr val="C00000"/>
                </a:solidFill>
              </a:rPr>
              <a:t>територія проведення експерименту повинна бути огороджена</a:t>
            </a:r>
            <a:r>
              <a:rPr lang="uk-UA" dirty="0">
                <a:solidFill>
                  <a:srgbClr val="C00000"/>
                </a:solidFill>
              </a:rPr>
              <a:t>, а на видному місті повинні бути надписи, що попереджають про небезпеку.</a:t>
            </a:r>
          </a:p>
        </p:txBody>
      </p:sp>
    </p:spTree>
    <p:extLst>
      <p:ext uri="{BB962C8B-B14F-4D97-AF65-F5344CB8AC3E}">
        <p14:creationId xmlns:p14="http://schemas.microsoft.com/office/powerpoint/2010/main" val="32402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C41D42F-9F0A-4A47-9CAF-F1B9636E2968}"/>
              </a:ext>
            </a:extLst>
          </p:cNvPr>
          <p:cNvSpPr>
            <a:spLocks noGrp="1"/>
          </p:cNvSpPr>
          <p:nvPr>
            <p:ph idx="1"/>
          </p:nvPr>
        </p:nvSpPr>
        <p:spPr>
          <a:xfrm>
            <a:off x="115503" y="192505"/>
            <a:ext cx="11916076" cy="6506678"/>
          </a:xfrm>
        </p:spPr>
        <p:txBody>
          <a:bodyPr>
            <a:normAutofit fontScale="92500" lnSpcReduction="10000"/>
          </a:bodyPr>
          <a:lstStyle/>
          <a:p>
            <a:r>
              <a:rPr lang="uk-UA" dirty="0">
                <a:solidFill>
                  <a:srgbClr val="C00000"/>
                </a:solidFill>
              </a:rPr>
              <a:t>Особи, які проводять випробування </a:t>
            </a:r>
            <a:r>
              <a:rPr lang="uk-UA" b="1" dirty="0">
                <a:solidFill>
                  <a:srgbClr val="C00000"/>
                </a:solidFill>
              </a:rPr>
              <a:t>на висоті більше ніж 1,5 м</a:t>
            </a:r>
            <a:r>
              <a:rPr lang="uk-UA" dirty="0">
                <a:solidFill>
                  <a:srgbClr val="C00000"/>
                </a:solidFill>
              </a:rPr>
              <a:t>, мають бути </a:t>
            </a:r>
            <a:r>
              <a:rPr lang="uk-UA" b="1" dirty="0">
                <a:solidFill>
                  <a:srgbClr val="C00000"/>
                </a:solidFill>
              </a:rPr>
              <a:t>забезпечені спеціальними поясами</a:t>
            </a:r>
            <a:r>
              <a:rPr lang="uk-UA" dirty="0">
                <a:solidFill>
                  <a:srgbClr val="C00000"/>
                </a:solidFill>
              </a:rPr>
              <a:t>. До роботи на висоті більше ніж 5 м допускаються особи, що пройшли відповідну медичну комісію.</a:t>
            </a:r>
          </a:p>
          <a:p>
            <a:r>
              <a:rPr lang="uk-UA" b="1" dirty="0">
                <a:solidFill>
                  <a:srgbClr val="C00000"/>
                </a:solidFill>
              </a:rPr>
              <a:t>У будівлях з агресивним середовищем</a:t>
            </a:r>
            <a:r>
              <a:rPr lang="uk-UA" dirty="0">
                <a:solidFill>
                  <a:srgbClr val="C00000"/>
                </a:solidFill>
              </a:rPr>
              <a:t> випробування та обстеження конструкцій повинно виконуватися в захисних окулярах.</a:t>
            </a:r>
          </a:p>
          <a:p>
            <a:r>
              <a:rPr lang="uk-UA" dirty="0">
                <a:solidFill>
                  <a:srgbClr val="C00000"/>
                </a:solidFill>
              </a:rPr>
              <a:t>Під час проведення випробувань у місцях, де </a:t>
            </a:r>
            <a:r>
              <a:rPr lang="uk-UA" b="1" dirty="0">
                <a:solidFill>
                  <a:srgbClr val="C00000"/>
                </a:solidFill>
              </a:rPr>
              <a:t>можуть бути токсичні речовин</a:t>
            </a:r>
            <a:r>
              <a:rPr lang="uk-UA" dirty="0">
                <a:solidFill>
                  <a:srgbClr val="C00000"/>
                </a:solidFill>
              </a:rPr>
              <a:t>и, склад групи повинен бути не менше трьох чоловік при обов'язковому знаходженні одного з них у безпечному місці.</a:t>
            </a:r>
          </a:p>
          <a:p>
            <a:r>
              <a:rPr lang="uk-UA" b="1" dirty="0">
                <a:solidFill>
                  <a:srgbClr val="C00000"/>
                </a:solidFill>
              </a:rPr>
              <a:t>При роботі мостового крана</a:t>
            </a:r>
            <a:r>
              <a:rPr lang="uk-UA" dirty="0">
                <a:solidFill>
                  <a:srgbClr val="C00000"/>
                </a:solidFill>
              </a:rPr>
              <a:t> не допускається вихід за межі огорожі прохідного простору.</a:t>
            </a:r>
          </a:p>
          <a:p>
            <a:r>
              <a:rPr lang="uk-UA" dirty="0">
                <a:solidFill>
                  <a:srgbClr val="C00000"/>
                </a:solidFill>
              </a:rPr>
              <a:t>Під час </a:t>
            </a:r>
            <a:r>
              <a:rPr lang="uk-UA" b="1" dirty="0">
                <a:solidFill>
                  <a:srgbClr val="C00000"/>
                </a:solidFill>
              </a:rPr>
              <a:t>обстеження конструкцій</a:t>
            </a:r>
            <a:r>
              <a:rPr lang="uk-UA" dirty="0">
                <a:solidFill>
                  <a:srgbClr val="C00000"/>
                </a:solidFill>
              </a:rPr>
              <a:t>, що знаходяться </a:t>
            </a:r>
            <a:r>
              <a:rPr lang="uk-UA" b="1" dirty="0">
                <a:solidFill>
                  <a:srgbClr val="C00000"/>
                </a:solidFill>
              </a:rPr>
              <a:t>в аварійному стані</a:t>
            </a:r>
            <a:r>
              <a:rPr lang="uk-UA" dirty="0">
                <a:solidFill>
                  <a:srgbClr val="C00000"/>
                </a:solidFill>
              </a:rPr>
              <a:t>, слід виконати </a:t>
            </a:r>
            <a:r>
              <a:rPr lang="uk-UA" dirty="0" err="1">
                <a:solidFill>
                  <a:srgbClr val="C00000"/>
                </a:solidFill>
              </a:rPr>
              <a:t>страхувальне</a:t>
            </a:r>
            <a:r>
              <a:rPr lang="uk-UA" dirty="0">
                <a:solidFill>
                  <a:srgbClr val="C00000"/>
                </a:solidFill>
              </a:rPr>
              <a:t> кріплення, яке могло б сприйняти навантаження від конструкції при їх раптовому обваленню.</a:t>
            </a:r>
          </a:p>
          <a:p>
            <a:r>
              <a:rPr lang="uk-UA" b="1" dirty="0">
                <a:solidFill>
                  <a:srgbClr val="C00000"/>
                </a:solidFill>
              </a:rPr>
              <a:t>При проведенні випробувань навантаженням </a:t>
            </a:r>
            <a:r>
              <a:rPr lang="uk-UA" dirty="0">
                <a:solidFill>
                  <a:srgbClr val="C00000"/>
                </a:solidFill>
              </a:rPr>
              <a:t>необхідно влаштувати </a:t>
            </a:r>
            <a:r>
              <a:rPr lang="uk-UA" dirty="0" err="1">
                <a:solidFill>
                  <a:srgbClr val="C00000"/>
                </a:solidFill>
              </a:rPr>
              <a:t>страхувальні</a:t>
            </a:r>
            <a:r>
              <a:rPr lang="uk-UA" dirty="0">
                <a:solidFill>
                  <a:srgbClr val="C00000"/>
                </a:solidFill>
              </a:rPr>
              <a:t> конструкції.</a:t>
            </a:r>
          </a:p>
          <a:p>
            <a:r>
              <a:rPr lang="uk-UA" dirty="0">
                <a:solidFill>
                  <a:srgbClr val="C00000"/>
                </a:solidFill>
              </a:rPr>
              <a:t>Роботи, що пов’язані з підключенням приладів, необхідно погоджувати з особами, відповідальними за експлуатацію даної дільниці.</a:t>
            </a:r>
          </a:p>
          <a:p>
            <a:endParaRPr lang="uk-UA" dirty="0"/>
          </a:p>
        </p:txBody>
      </p:sp>
    </p:spTree>
    <p:extLst>
      <p:ext uri="{BB962C8B-B14F-4D97-AF65-F5344CB8AC3E}">
        <p14:creationId xmlns:p14="http://schemas.microsoft.com/office/powerpoint/2010/main" val="1360322039"/>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662</Words>
  <Application>Microsoft Office PowerPoint</Application>
  <PresentationFormat>Широкий екран</PresentationFormat>
  <Paragraphs>39</Paragraphs>
  <Slides>11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11</vt:i4>
      </vt:variant>
    </vt:vector>
  </HeadingPairs>
  <TitlesOfParts>
    <vt:vector size="16" baseType="lpstr">
      <vt:lpstr>Arial</vt:lpstr>
      <vt:lpstr>Calibri</vt:lpstr>
      <vt:lpstr>Calibri Light</vt:lpstr>
      <vt:lpstr>Times New Roman</vt:lpstr>
      <vt:lpstr>Тема Office</vt:lpstr>
      <vt:lpstr>Схеми навантаження.  Забезпечення безпеки випробувань. Визначення контрольних та руйнівних навантажень.</vt:lpstr>
      <vt:lpstr>Схеми навантаження (завантаження) будівельних конструкцій</vt:lpstr>
      <vt:lpstr>Приклад завантаження перекриття</vt:lpstr>
      <vt:lpstr>Схема завантаження залізобетонної плити, монолітної в поздовжньої і розрізної в поперечному напряму, що підтримується несучими балками</vt:lpstr>
      <vt:lpstr>Схема завантаження багатопролітної балки</vt:lpstr>
      <vt:lpstr>Схеми завантаження під час випробування колони перекриття</vt:lpstr>
      <vt:lpstr>Презентація PowerPoint</vt:lpstr>
      <vt:lpstr>Забезпечення безпеки випробувань</vt:lpstr>
      <vt:lpstr>Презентація PowerPoint</vt:lpstr>
      <vt:lpstr>Визначення контрольних та руйнівних навантажень</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Схеми навантаження.  Забезпечення безпеки випробувань. Визначення контрольних та руйнівних навантажень.</dc:title>
  <dc:creator>Andrii Pylypenko</dc:creator>
  <cp:lastModifiedBy>Andrii Pylypenko</cp:lastModifiedBy>
  <cp:revision>13</cp:revision>
  <dcterms:created xsi:type="dcterms:W3CDTF">2021-03-25T04:45:55Z</dcterms:created>
  <dcterms:modified xsi:type="dcterms:W3CDTF">2021-03-25T09:27:33Z</dcterms:modified>
</cp:coreProperties>
</file>