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331" r:id="rId18"/>
    <p:sldId id="334" r:id="rId19"/>
    <p:sldId id="332" r:id="rId20"/>
    <p:sldId id="329" r:id="rId21"/>
    <p:sldId id="335" r:id="rId22"/>
    <p:sldId id="330" r:id="rId23"/>
    <p:sldId id="336" r:id="rId24"/>
    <p:sldId id="337" r:id="rId25"/>
    <p:sldId id="285" r:id="rId26"/>
    <p:sldId id="288" r:id="rId27"/>
    <p:sldId id="289" r:id="rId28"/>
    <p:sldId id="287" r:id="rId29"/>
    <p:sldId id="290" r:id="rId30"/>
    <p:sldId id="291" r:id="rId31"/>
    <p:sldId id="292" r:id="rId32"/>
    <p:sldId id="293" r:id="rId33"/>
    <p:sldId id="294" r:id="rId34"/>
    <p:sldId id="29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5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CC98-46C4-4690-940A-39A376CAF2DF}" type="datetimeFigureOut">
              <a:rPr lang="uk-UA" smtClean="0"/>
              <a:pPr/>
              <a:t>06.10.2021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F9EDE-BE12-43CE-8130-E844C812CD78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9287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F9EDE-BE12-43CE-8130-E844C812CD78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err="1" smtClean="0"/>
              <a:t>х=√у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F9EDE-BE12-43CE-8130-E844C812CD78}" type="slidenum">
              <a:rPr lang="uk-UA" smtClean="0"/>
              <a:pPr/>
              <a:t>15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Інакше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кажучи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значення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функції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при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зростанні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 абсолютною величиною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аргументу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наближаються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числа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F9EDE-BE12-43CE-8130-E844C812CD78}" type="slidenum">
              <a:rPr lang="uk-UA" smtClean="0"/>
              <a:pPr/>
              <a:t>19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Інакше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кажучи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значення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функції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при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зростанні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 абсолютною величиною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аргументу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наближаються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числа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F9EDE-BE12-43CE-8130-E844C812CD78}" type="slidenum">
              <a:rPr lang="uk-UA" smtClean="0"/>
              <a:pPr/>
              <a:t>20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Інакше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кажучи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значення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функції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при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зростанні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 абсолютною величиною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її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аргументу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наближаються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 числа A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3F9EDE-BE12-43CE-8130-E844C812CD78}" type="slidenum">
              <a:rPr lang="uk-UA" smtClean="0"/>
              <a:pPr/>
              <a:t>21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8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8.png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30.png"/><Relationship Id="rId5" Type="http://schemas.openxmlformats.org/officeDocument/2006/relationships/image" Target="../media/image25.wmf"/><Relationship Id="rId10" Type="http://schemas.openxmlformats.org/officeDocument/2006/relationships/image" Target="../media/image29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27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35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wmf"/><Relationship Id="rId9" Type="http://schemas.openxmlformats.org/officeDocument/2006/relationships/image" Target="../media/image4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772400" cy="1829761"/>
          </a:xfrm>
        </p:spPr>
        <p:txBody>
          <a:bodyPr/>
          <a:lstStyle/>
          <a:p>
            <a:r>
              <a:rPr lang="uk-UA" dirty="0" smtClean="0"/>
              <a:t>Лекція 4. Вступ до математичного аналізу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428868"/>
            <a:ext cx="7772400" cy="2382443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uk-UA" sz="4000" dirty="0" smtClean="0"/>
              <a:t>Функції</a:t>
            </a:r>
          </a:p>
          <a:p>
            <a:pPr marL="514350" indent="-514350" algn="l">
              <a:buAutoNum type="arabicPeriod"/>
            </a:pPr>
            <a:r>
              <a:rPr lang="uk-UA" sz="4000" dirty="0" smtClean="0"/>
              <a:t>Границі </a:t>
            </a:r>
            <a:r>
              <a:rPr lang="uk-UA" sz="4000" dirty="0" smtClean="0"/>
              <a:t>функцій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r>
              <a:rPr lang="en-US" dirty="0" smtClean="0"/>
              <a:t>y=x^2 </a:t>
            </a:r>
            <a:r>
              <a:rPr lang="uk-UA" dirty="0" smtClean="0"/>
              <a:t>для всіх х </a:t>
            </a:r>
            <a:r>
              <a:rPr lang="en-US" dirty="0" smtClean="0"/>
              <a:t>[0;∞]</a:t>
            </a:r>
            <a:r>
              <a:rPr lang="uk-UA" dirty="0" smtClean="0"/>
              <a:t>		</a:t>
            </a:r>
            <a:r>
              <a:rPr lang="en-US" dirty="0" smtClean="0"/>
              <a:t>y=</a:t>
            </a:r>
            <a:r>
              <a:rPr lang="en-US" dirty="0" err="1" smtClean="0"/>
              <a:t>ctgx</a:t>
            </a:r>
            <a:endParaRPr lang="en-US" dirty="0" smtClean="0"/>
          </a:p>
          <a:p>
            <a:pPr>
              <a:buNone/>
            </a:pPr>
            <a:r>
              <a:rPr lang="uk-UA" dirty="0" smtClean="0"/>
              <a:t>функція зростає</a:t>
            </a:r>
            <a:r>
              <a:rPr lang="en-US" dirty="0" smtClean="0"/>
              <a:t>		</a:t>
            </a:r>
            <a:r>
              <a:rPr lang="uk-UA" dirty="0" smtClean="0"/>
              <a:t> спадає для всіх </a:t>
            </a:r>
            <a:r>
              <a:rPr lang="en-US" dirty="0" smtClean="0"/>
              <a:t>x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effectLst/>
              </a:rPr>
              <a:t>Приклади строго монотонних функцій</a:t>
            </a:r>
            <a:endParaRPr lang="uk-UA" b="0" dirty="0">
              <a:effectLst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76" y="1533510"/>
            <a:ext cx="32670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357298"/>
            <a:ext cx="292417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y=|x+1|-|x|</a:t>
            </a:r>
            <a:r>
              <a:rPr lang="uk-UA" dirty="0" smtClean="0"/>
              <a:t>  є </a:t>
            </a:r>
            <a:r>
              <a:rPr lang="uk-UA" dirty="0" err="1" smtClean="0"/>
              <a:t>неспадною</a:t>
            </a:r>
            <a:r>
              <a:rPr lang="uk-UA" dirty="0" smtClean="0"/>
              <a:t> 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effectLst/>
              </a:rPr>
              <a:t>Приклади монотонних функцій</a:t>
            </a:r>
            <a:endParaRPr lang="uk-U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14487"/>
            <a:ext cx="6500858" cy="3556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buNone/>
            </a:pPr>
            <a:r>
              <a:rPr lang="en-US" sz="3600" b="1" dirty="0" smtClean="0"/>
              <a:t>3</a:t>
            </a:r>
            <a:r>
              <a:rPr lang="uk-UA" sz="3600" b="1" dirty="0" smtClean="0"/>
              <a:t>. Обмеженість. </a:t>
            </a:r>
          </a:p>
          <a:p>
            <a:pPr>
              <a:buNone/>
            </a:pPr>
            <a:r>
              <a:rPr lang="uk-UA" sz="3600" b="1" dirty="0" smtClean="0"/>
              <a:t>Обмеженою </a:t>
            </a:r>
            <a:r>
              <a:rPr lang="uk-UA" sz="3600" dirty="0" smtClean="0"/>
              <a:t>на множині Х називається функція, для якої існує таке число М, що </a:t>
            </a:r>
            <a:r>
              <a:rPr lang="uk-UA" sz="3600" b="1" dirty="0" smtClean="0"/>
              <a:t>|</a:t>
            </a:r>
            <a:r>
              <a:rPr lang="en-US" sz="3600" b="1" dirty="0" smtClean="0"/>
              <a:t>f(x)</a:t>
            </a:r>
            <a:r>
              <a:rPr lang="uk-UA" sz="3600" b="1" dirty="0" smtClean="0"/>
              <a:t>|≤</a:t>
            </a:r>
            <a:r>
              <a:rPr lang="en-US" sz="3600" b="1" dirty="0" smtClean="0"/>
              <a:t>M </a:t>
            </a:r>
            <a:r>
              <a:rPr lang="uk-UA" sz="3600" dirty="0" smtClean="0"/>
              <a:t>для всіх </a:t>
            </a:r>
            <a:r>
              <a:rPr lang="en-US" sz="3600" dirty="0" err="1" smtClean="0"/>
              <a:t>x∈X</a:t>
            </a:r>
            <a:r>
              <a:rPr lang="uk-UA" sz="3600" dirty="0" smtClean="0"/>
              <a:t>.</a:t>
            </a:r>
            <a:endParaRPr lang="uk-UA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Властивості функцій</a:t>
            </a: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pPr>
              <a:buNone/>
            </a:pPr>
            <a:r>
              <a:rPr lang="en-US" dirty="0" smtClean="0"/>
              <a:t>y=</a:t>
            </a:r>
            <a:r>
              <a:rPr lang="en-US" dirty="0" err="1" smtClean="0"/>
              <a:t>sinx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Приклади обмежених функцій</a:t>
            </a:r>
            <a:endParaRPr lang="uk-UA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500173"/>
            <a:ext cx="4572032" cy="37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>
              <a:buNone/>
            </a:pPr>
            <a:r>
              <a:rPr lang="uk-UA" sz="3200" b="1" dirty="0" smtClean="0"/>
              <a:t>4. Періодичність. </a:t>
            </a:r>
          </a:p>
          <a:p>
            <a:pPr>
              <a:buNone/>
            </a:pPr>
            <a:r>
              <a:rPr lang="uk-UA" sz="3200" b="1" dirty="0" smtClean="0"/>
              <a:t>Періодичною </a:t>
            </a:r>
            <a:r>
              <a:rPr lang="uk-UA" sz="3200" dirty="0" smtClean="0"/>
              <a:t>називається функція, для якої існує таке число </a:t>
            </a:r>
            <a:r>
              <a:rPr lang="en-US" sz="3200" dirty="0" smtClean="0"/>
              <a:t>T≠0</a:t>
            </a:r>
            <a:r>
              <a:rPr lang="uk-UA" sz="3200" dirty="0" smtClean="0"/>
              <a:t>, що для довільного </a:t>
            </a:r>
            <a:r>
              <a:rPr lang="en-US" sz="3200" dirty="0" err="1" smtClean="0"/>
              <a:t>x∈D</a:t>
            </a:r>
            <a:r>
              <a:rPr lang="en-US" sz="3200" dirty="0" smtClean="0"/>
              <a:t>(x) </a:t>
            </a:r>
            <a:r>
              <a:rPr lang="uk-UA" sz="3200" dirty="0" smtClean="0"/>
              <a:t>виконується рівність </a:t>
            </a:r>
            <a:r>
              <a:rPr lang="en-US" sz="3200" dirty="0" smtClean="0"/>
              <a:t>f(x)=f(</a:t>
            </a:r>
            <a:r>
              <a:rPr lang="en-US" sz="3200" dirty="0" err="1" smtClean="0"/>
              <a:t>x+T</a:t>
            </a:r>
            <a:r>
              <a:rPr lang="en-US" sz="3200" dirty="0" smtClean="0"/>
              <a:t>)</a:t>
            </a:r>
            <a:r>
              <a:rPr lang="uk-UA" sz="3200" dirty="0" smtClean="0"/>
              <a:t>, при цьому періодом функції називається найменше додатне число </a:t>
            </a:r>
            <a:r>
              <a:rPr lang="en-US" sz="3200" dirty="0" smtClean="0"/>
              <a:t>T, </a:t>
            </a:r>
            <a:r>
              <a:rPr lang="uk-UA" sz="3200" dirty="0" smtClean="0"/>
              <a:t>яке задовольняє цій умові. </a:t>
            </a:r>
            <a:endParaRPr lang="uk-UA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Властивості функцій</a:t>
            </a:r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479286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85000" lnSpcReduction="20000"/>
          </a:bodyPr>
          <a:lstStyle/>
          <a:p>
            <a:pPr>
              <a:buNone/>
            </a:pP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значенню</a:t>
            </a:r>
            <a:r>
              <a:rPr lang="ru-RU" dirty="0" smtClean="0"/>
              <a:t> </a:t>
            </a:r>
            <a:r>
              <a:rPr lang="en-US" i="1" dirty="0" err="1" smtClean="0"/>
              <a:t>y∈E</a:t>
            </a:r>
            <a:r>
              <a:rPr lang="en-US" i="1" dirty="0" smtClean="0"/>
              <a:t>(y) </a:t>
            </a:r>
            <a:r>
              <a:rPr lang="ru-RU" dirty="0" smtClean="0"/>
              <a:t>ставиться у </a:t>
            </a: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 smtClean="0"/>
              <a:t>єдине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en-US" dirty="0" smtClean="0"/>
              <a:t>f(x)=y </a:t>
            </a:r>
            <a:r>
              <a:rPr lang="ru-RU" dirty="0" smtClean="0"/>
              <a:t>то </a:t>
            </a:r>
            <a:r>
              <a:rPr lang="ru-RU" dirty="0" err="1" smtClean="0"/>
              <a:t>отриману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b="1" dirty="0" err="1" smtClean="0"/>
              <a:t>оберненою</a:t>
            </a:r>
            <a:r>
              <a:rPr lang="ru-RU" dirty="0" smtClean="0"/>
              <a:t> до </a:t>
            </a:r>
            <a:r>
              <a:rPr lang="ru-RU" dirty="0" err="1" smtClean="0"/>
              <a:t>y=f</a:t>
            </a:r>
            <a:r>
              <a:rPr lang="ru-RU" dirty="0" smtClean="0"/>
              <a:t>(</a:t>
            </a:r>
            <a:r>
              <a:rPr lang="ru-RU" dirty="0" err="1" smtClean="0"/>
              <a:t>x</a:t>
            </a:r>
            <a:r>
              <a:rPr lang="ru-RU" dirty="0" smtClean="0"/>
              <a:t>) </a:t>
            </a:r>
            <a:r>
              <a:rPr lang="ru-RU" dirty="0" err="1" smtClean="0"/>
              <a:t>позначають</a:t>
            </a:r>
            <a:r>
              <a:rPr lang="ru-RU" dirty="0" smtClean="0"/>
              <a:t> </a:t>
            </a:r>
            <a:r>
              <a:rPr lang="en-US" dirty="0" smtClean="0"/>
              <a:t>x=f</a:t>
            </a:r>
            <a:r>
              <a:rPr lang="en-US" baseline="30000" dirty="0" smtClean="0"/>
              <a:t>-1</a:t>
            </a:r>
            <a:r>
              <a:rPr lang="en-US" dirty="0" smtClean="0"/>
              <a:t>(y)</a:t>
            </a:r>
            <a:r>
              <a:rPr lang="ru-RU" dirty="0" smtClean="0"/>
              <a:t>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: для функції у=х</a:t>
            </a:r>
            <a:r>
              <a:rPr lang="uk-UA" baseline="30000" dirty="0" smtClean="0"/>
              <a:t>2</a:t>
            </a:r>
            <a:r>
              <a:rPr lang="uk-UA" dirty="0" smtClean="0"/>
              <a:t> оберненою є </a:t>
            </a:r>
            <a:r>
              <a:rPr lang="uk-UA" dirty="0" err="1" smtClean="0"/>
              <a:t>у=√х</a:t>
            </a:r>
            <a:r>
              <a:rPr lang="uk-UA" dirty="0" smtClean="0"/>
              <a:t>.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b="1" dirty="0" smtClean="0"/>
              <a:t>Складні функції (суперпозиції функцій): </a:t>
            </a:r>
            <a:r>
              <a:rPr lang="uk-UA" dirty="0" smtClean="0"/>
              <a:t>нехай </a:t>
            </a:r>
            <a:r>
              <a:rPr lang="en-US" i="1" dirty="0" smtClean="0"/>
              <a:t>y=f(u)</a:t>
            </a:r>
            <a:r>
              <a:rPr lang="uk-UA" dirty="0" smtClean="0"/>
              <a:t>, де </a:t>
            </a:r>
            <a:r>
              <a:rPr lang="en-US" i="1" dirty="0" err="1" smtClean="0"/>
              <a:t>u∈D</a:t>
            </a:r>
            <a:r>
              <a:rPr lang="en-US" i="1" dirty="0" smtClean="0"/>
              <a:t>(u</a:t>
            </a:r>
            <a:r>
              <a:rPr lang="en-US" dirty="0" smtClean="0"/>
              <a:t>)</a:t>
            </a:r>
            <a:r>
              <a:rPr lang="uk-UA" dirty="0" smtClean="0"/>
              <a:t>, а множина </a:t>
            </a:r>
            <a:r>
              <a:rPr lang="en-US" i="1" dirty="0" smtClean="0"/>
              <a:t>D(u)</a:t>
            </a:r>
            <a:r>
              <a:rPr lang="en-US" dirty="0" smtClean="0"/>
              <a:t> </a:t>
            </a:r>
            <a:r>
              <a:rPr lang="uk-UA" dirty="0" smtClean="0"/>
              <a:t>є областю значень функції </a:t>
            </a:r>
            <a:r>
              <a:rPr lang="en-US" i="1" dirty="0" smtClean="0"/>
              <a:t>u=</a:t>
            </a:r>
            <a:r>
              <a:rPr lang="el-GR" i="1" dirty="0" smtClean="0"/>
              <a:t>ϕ</a:t>
            </a:r>
            <a:r>
              <a:rPr lang="en-US" dirty="0" smtClean="0"/>
              <a:t>(x)</a:t>
            </a:r>
            <a:r>
              <a:rPr lang="uk-UA" dirty="0" smtClean="0"/>
              <a:t>. Тоді кажуть, що визначено складну функцію </a:t>
            </a:r>
            <a:r>
              <a:rPr lang="en-US" i="1" dirty="0" smtClean="0"/>
              <a:t>y=f(</a:t>
            </a:r>
            <a:r>
              <a:rPr lang="el-GR" i="1" dirty="0" smtClean="0"/>
              <a:t>ϕ</a:t>
            </a:r>
            <a:r>
              <a:rPr lang="en-US" i="1" dirty="0" smtClean="0"/>
              <a:t>(x))=F(x)</a:t>
            </a:r>
            <a:r>
              <a:rPr lang="uk-UA" dirty="0" smtClean="0"/>
              <a:t>, або, що те ж саме, що функція</a:t>
            </a:r>
            <a:r>
              <a:rPr lang="en-US" dirty="0" smtClean="0"/>
              <a:t> F</a:t>
            </a:r>
            <a:r>
              <a:rPr lang="uk-UA" dirty="0" smtClean="0"/>
              <a:t> є суперпозицією функцій </a:t>
            </a:r>
            <a:r>
              <a:rPr lang="en-US" dirty="0" smtClean="0"/>
              <a:t>f </a:t>
            </a:r>
            <a:r>
              <a:rPr lang="uk-UA" dirty="0" smtClean="0"/>
              <a:t>та </a:t>
            </a:r>
            <a:r>
              <a:rPr lang="el-GR" dirty="0" smtClean="0"/>
              <a:t>ϕ</a:t>
            </a:r>
            <a:r>
              <a:rPr lang="uk-UA" dirty="0" smtClean="0"/>
              <a:t>.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: </a:t>
            </a:r>
            <a:r>
              <a:rPr lang="en-US" dirty="0" smtClean="0"/>
              <a:t>y=</a:t>
            </a:r>
            <a:r>
              <a:rPr lang="en-US" dirty="0" err="1" smtClean="0"/>
              <a:t>ln</a:t>
            </a:r>
            <a:r>
              <a:rPr lang="en-US" dirty="0" smtClean="0"/>
              <a:t> </a:t>
            </a:r>
            <a:r>
              <a:rPr lang="en-US" dirty="0" err="1" smtClean="0"/>
              <a:t>sinx</a:t>
            </a:r>
            <a:r>
              <a:rPr lang="en-US" dirty="0" smtClean="0"/>
              <a:t> (</a:t>
            </a:r>
            <a:r>
              <a:rPr lang="uk-UA" dirty="0" smtClean="0"/>
              <a:t>суперпозиція логарифму та синуса).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Типи функцій</a:t>
            </a:r>
            <a:endParaRPr lang="uk-U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42844" y="1481328"/>
            <a:ext cx="8858312" cy="50909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uk-UA" sz="3200" b="1" dirty="0" smtClean="0"/>
              <a:t>Степенева</a:t>
            </a:r>
            <a:r>
              <a:rPr lang="uk-UA" sz="3200" dirty="0" smtClean="0"/>
              <a:t> </a:t>
            </a:r>
            <a:r>
              <a:rPr lang="en-US" sz="3200" dirty="0" smtClean="0"/>
              <a:t>		y=</a:t>
            </a:r>
            <a:r>
              <a:rPr lang="en-US" sz="3200" dirty="0" err="1" smtClean="0"/>
              <a:t>x</a:t>
            </a:r>
            <a:r>
              <a:rPr lang="en-US" sz="3200" baseline="30000" dirty="0" err="1" smtClean="0"/>
              <a:t>a</a:t>
            </a:r>
            <a:r>
              <a:rPr lang="en-US" sz="3200" dirty="0" smtClean="0"/>
              <a:t>;</a:t>
            </a:r>
          </a:p>
          <a:p>
            <a:r>
              <a:rPr lang="uk-UA" sz="3200" b="1" dirty="0" err="1" smtClean="0"/>
              <a:t>Показникова</a:t>
            </a:r>
            <a:r>
              <a:rPr lang="uk-UA" sz="3200" dirty="0" smtClean="0"/>
              <a:t> </a:t>
            </a:r>
            <a:r>
              <a:rPr lang="en-US" sz="3200" dirty="0" smtClean="0"/>
              <a:t>	</a:t>
            </a:r>
            <a:r>
              <a:rPr lang="en-US" sz="3200" dirty="0" smtClean="0"/>
              <a:t>y=a</a:t>
            </a:r>
            <a:r>
              <a:rPr lang="en-US" sz="3200" baseline="30000" dirty="0" smtClean="0"/>
              <a:t>x</a:t>
            </a:r>
            <a:r>
              <a:rPr lang="uk-UA" sz="3200" baseline="30000" dirty="0" smtClean="0"/>
              <a:t>, </a:t>
            </a:r>
            <a:r>
              <a:rPr lang="en-US" sz="2000" dirty="0" smtClean="0"/>
              <a:t>a&gt;0</a:t>
            </a:r>
            <a:r>
              <a:rPr lang="uk-UA" sz="2000" dirty="0" smtClean="0"/>
              <a:t>,</a:t>
            </a:r>
            <a:r>
              <a:rPr lang="en-US" sz="3200" dirty="0"/>
              <a:t> </a:t>
            </a:r>
            <a:r>
              <a:rPr lang="en-US" sz="2000" dirty="0" smtClean="0"/>
              <a:t>a</a:t>
            </a:r>
            <a:r>
              <a:rPr lang="uk-UA" sz="2000" dirty="0" smtClean="0"/>
              <a:t> не дорівнює1</a:t>
            </a:r>
            <a:endParaRPr lang="en-US" sz="3200" dirty="0" smtClean="0"/>
          </a:p>
          <a:p>
            <a:r>
              <a:rPr lang="uk-UA" sz="3200" b="1" dirty="0" smtClean="0"/>
              <a:t>Логарифмічна</a:t>
            </a:r>
            <a:r>
              <a:rPr lang="uk-UA" sz="3200" dirty="0" smtClean="0"/>
              <a:t> </a:t>
            </a:r>
            <a:r>
              <a:rPr lang="en-US" sz="3200" dirty="0" smtClean="0"/>
              <a:t>	y=</a:t>
            </a:r>
            <a:r>
              <a:rPr lang="en-US" sz="3200" dirty="0" err="1" smtClean="0"/>
              <a:t>log</a:t>
            </a:r>
            <a:r>
              <a:rPr lang="en-US" sz="3200" baseline="-25000" dirty="0" err="1" smtClean="0"/>
              <a:t>a</a:t>
            </a:r>
            <a:r>
              <a:rPr lang="en-US" sz="3200" dirty="0" err="1" smtClean="0"/>
              <a:t>x</a:t>
            </a:r>
            <a:r>
              <a:rPr lang="en-US" sz="3200" dirty="0" smtClean="0"/>
              <a:t>;</a:t>
            </a:r>
          </a:p>
          <a:p>
            <a:r>
              <a:rPr lang="uk-UA" sz="3200" b="1" dirty="0" smtClean="0"/>
              <a:t>Тригонометричні функції</a:t>
            </a:r>
          </a:p>
          <a:p>
            <a:r>
              <a:rPr lang="uk-UA" sz="3200" b="1" dirty="0" smtClean="0"/>
              <a:t>Обернені тригонометричні функції</a:t>
            </a:r>
            <a:endParaRPr lang="uk-UA" sz="3600" b="1" dirty="0" smtClean="0"/>
          </a:p>
          <a:p>
            <a:pPr>
              <a:buNone/>
            </a:pPr>
            <a:endParaRPr lang="en-US" sz="3600" b="1" dirty="0" smtClean="0"/>
          </a:p>
          <a:p>
            <a:pPr>
              <a:lnSpc>
                <a:spcPct val="70000"/>
              </a:lnSpc>
              <a:spcBef>
                <a:spcPts val="0"/>
              </a:spcBef>
              <a:buNone/>
            </a:pPr>
            <a:r>
              <a:rPr lang="uk-UA" sz="3600" dirty="0" smtClean="0"/>
              <a:t>	</a:t>
            </a:r>
            <a:endParaRPr lang="en-US" sz="36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Елементарні функції</a:t>
            </a:r>
            <a:endParaRPr lang="uk-UA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2227" r="2722"/>
          <a:stretch>
            <a:fillRect/>
          </a:stretch>
        </p:blipFill>
        <p:spPr bwMode="auto">
          <a:xfrm>
            <a:off x="0" y="6858000"/>
            <a:ext cx="9144064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60648"/>
            <a:ext cx="8136904" cy="6408712"/>
          </a:xfrm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6350" indent="9525">
              <a:buNone/>
            </a:pPr>
            <a:r>
              <a:rPr lang="en-US" dirty="0"/>
              <a:t>2</a:t>
            </a:r>
            <a:r>
              <a:rPr lang="uk-UA" dirty="0"/>
              <a:t>.</a:t>
            </a:r>
            <a:r>
              <a:rPr lang="uk-UA" sz="2800" dirty="0"/>
              <a:t> Границі функцій</a:t>
            </a:r>
            <a:endParaRPr lang="uk-UA" i="1" u="sng" dirty="0" smtClean="0"/>
          </a:p>
          <a:p>
            <a:pPr marL="6350" indent="9525">
              <a:buNone/>
            </a:pPr>
            <a:endParaRPr lang="uk-UA" i="1" u="sng" dirty="0" smtClean="0"/>
          </a:p>
          <a:p>
            <a:pPr marL="6350" indent="9525">
              <a:buNone/>
            </a:pPr>
            <a:r>
              <a:rPr lang="uk-UA" i="1" u="sng" dirty="0" smtClean="0"/>
              <a:t>Околом</a:t>
            </a:r>
            <a:r>
              <a:rPr lang="uk-UA" i="1" dirty="0" smtClean="0"/>
              <a:t> </a:t>
            </a:r>
            <a:r>
              <a:rPr lang="uk-UA" i="1" dirty="0" err="1" smtClean="0"/>
              <a:t>скінче</a:t>
            </a:r>
            <a:r>
              <a:rPr lang="ru-RU" i="1" dirty="0" err="1" smtClean="0"/>
              <a:t>н</a:t>
            </a:r>
            <a:r>
              <a:rPr lang="uk-UA" i="1" dirty="0" err="1" smtClean="0"/>
              <a:t>ної</a:t>
            </a:r>
            <a:r>
              <a:rPr lang="uk-UA" i="1" dirty="0" smtClean="0"/>
              <a:t> точки х</a:t>
            </a:r>
            <a:r>
              <a:rPr lang="uk-UA" baseline="-25000" dirty="0" smtClean="0"/>
              <a:t>0</a:t>
            </a:r>
            <a:r>
              <a:rPr lang="uk-UA" dirty="0" smtClean="0"/>
              <a:t> називають будь-який інтервал, що містить цю точку. </a:t>
            </a:r>
            <a:endParaRPr lang="en-US" dirty="0" smtClean="0"/>
          </a:p>
          <a:p>
            <a:pPr marL="6350" indent="9525">
              <a:buNone/>
            </a:pPr>
            <a:r>
              <a:rPr lang="uk-UA" dirty="0" smtClean="0"/>
              <a:t>Наприклад, для точки </a:t>
            </a:r>
            <a:r>
              <a:rPr lang="uk-UA" i="1" dirty="0" smtClean="0"/>
              <a:t>х</a:t>
            </a:r>
            <a:r>
              <a:rPr lang="uk-UA" baseline="-25000" dirty="0" smtClean="0"/>
              <a:t>0</a:t>
            </a:r>
            <a:r>
              <a:rPr lang="uk-UA" dirty="0" smtClean="0"/>
              <a:t>=2 околами є інтервали: (–5;3), (0;4), (–</a:t>
            </a:r>
            <a:r>
              <a:rPr lang="uk-UA" dirty="0" smtClean="0">
                <a:sym typeface="Symbol"/>
              </a:rPr>
              <a:t></a:t>
            </a:r>
            <a:r>
              <a:rPr lang="uk-UA" dirty="0" smtClean="0"/>
              <a:t>;6). </a:t>
            </a:r>
            <a:endParaRPr lang="en-US" dirty="0" smtClean="0"/>
          </a:p>
          <a:p>
            <a:pPr marL="6350" indent="9525">
              <a:buNone/>
            </a:pPr>
            <a:r>
              <a:rPr lang="uk-UA" i="1" u="sng" dirty="0" smtClean="0"/>
              <a:t>Околом</a:t>
            </a:r>
            <a:r>
              <a:rPr lang="uk-UA" i="1" dirty="0" smtClean="0"/>
              <a:t> плюс (мінус) </a:t>
            </a:r>
            <a:r>
              <a:rPr lang="uk-UA" i="1" u="sng" dirty="0" smtClean="0"/>
              <a:t>нескінченно віддаленої </a:t>
            </a:r>
            <a:r>
              <a:rPr lang="uk-UA" i="1" dirty="0" smtClean="0"/>
              <a:t>точки</a:t>
            </a:r>
            <a:r>
              <a:rPr lang="uk-UA" dirty="0" smtClean="0"/>
              <a:t> називають інтервал (</a:t>
            </a:r>
            <a:r>
              <a:rPr lang="uk-UA" i="1" dirty="0" smtClean="0"/>
              <a:t>а</a:t>
            </a:r>
            <a:r>
              <a:rPr lang="uk-UA" dirty="0" smtClean="0"/>
              <a:t>;+</a:t>
            </a:r>
            <a:r>
              <a:rPr lang="uk-UA" dirty="0" smtClean="0">
                <a:sym typeface="Symbol"/>
              </a:rPr>
              <a:t></a:t>
            </a:r>
            <a:r>
              <a:rPr lang="uk-UA" dirty="0" smtClean="0"/>
              <a:t>) (–</a:t>
            </a:r>
            <a:r>
              <a:rPr lang="uk-UA" dirty="0" smtClean="0">
                <a:sym typeface="Symbol"/>
              </a:rPr>
              <a:t></a:t>
            </a:r>
            <a:r>
              <a:rPr lang="uk-UA" dirty="0" smtClean="0"/>
              <a:t>; </a:t>
            </a:r>
            <a:r>
              <a:rPr lang="uk-UA" i="1" dirty="0" err="1" smtClean="0"/>
              <a:t>а</a:t>
            </a:r>
            <a:r>
              <a:rPr lang="uk-UA" dirty="0" smtClean="0"/>
              <a:t>)), де </a:t>
            </a:r>
            <a:r>
              <a:rPr lang="uk-UA" i="1" dirty="0" smtClean="0"/>
              <a:t>а</a:t>
            </a:r>
            <a:r>
              <a:rPr lang="uk-UA" dirty="0" smtClean="0"/>
              <a:t> – будь-яке дійсне число. </a:t>
            </a:r>
            <a:endParaRPr lang="en-US" dirty="0" smtClean="0"/>
          </a:p>
          <a:p>
            <a:pPr marL="6350" indent="9525">
              <a:buNone/>
            </a:pPr>
            <a:r>
              <a:rPr lang="uk-UA" dirty="0" smtClean="0"/>
              <a:t>Наприклад, (–10;+</a:t>
            </a:r>
            <a:r>
              <a:rPr lang="uk-UA" dirty="0" smtClean="0">
                <a:sym typeface="Symbol"/>
              </a:rPr>
              <a:t></a:t>
            </a:r>
            <a:r>
              <a:rPr lang="uk-UA" dirty="0" smtClean="0"/>
              <a:t>) – окіл плюс нескінченно віддаленої точки, </a:t>
            </a:r>
            <a:endParaRPr lang="en-US" dirty="0" smtClean="0"/>
          </a:p>
          <a:p>
            <a:pPr marL="6350" indent="9525">
              <a:buNone/>
            </a:pPr>
            <a:r>
              <a:rPr lang="uk-UA" dirty="0" smtClean="0"/>
              <a:t>(–</a:t>
            </a:r>
            <a:r>
              <a:rPr lang="uk-UA" dirty="0" smtClean="0">
                <a:sym typeface="Symbol"/>
              </a:rPr>
              <a:t></a:t>
            </a:r>
            <a:r>
              <a:rPr lang="uk-UA" dirty="0" smtClean="0"/>
              <a:t>; –3) – окіл мінус нескінченно віддаленої точки. </a:t>
            </a:r>
            <a:endParaRPr lang="ru-RU" dirty="0" smtClean="0"/>
          </a:p>
          <a:p>
            <a:pPr>
              <a:buNone/>
            </a:pP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68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Означення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51384"/>
            <a:ext cx="7848872" cy="5877272"/>
          </a:xfrm>
          <a:ln>
            <a:solidFill>
              <a:schemeClr val="accent2"/>
            </a:solidFill>
          </a:ln>
        </p:spPr>
        <p:txBody>
          <a:bodyPr>
            <a:normAutofit lnSpcReduction="10000"/>
          </a:bodyPr>
          <a:lstStyle/>
          <a:p>
            <a:pPr marL="76200" indent="373063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Нехай функція f (x) визначена в деякому околі Х точки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, крім, можливо, самої точки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200" indent="373063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Число А називається границею функції f (x) в точці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(або при x→х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), якщо для довільного числа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&gt; 0 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200" indent="373063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існує число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δ(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&gt; 0 таке, що для всіх </a:t>
            </a: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200" indent="373063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x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є X, що задовольняють нерівність   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200" indent="373063" algn="ctr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0 &lt; |x –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|&lt;δ, </a:t>
            </a:r>
            <a:endParaRPr lang="en-US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76200" indent="373063"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виконується нерівність </a:t>
            </a:r>
            <a:r>
              <a:rPr lang="uk-UA" b="1" dirty="0" smtClean="0">
                <a:solidFill>
                  <a:schemeClr val="tx2">
                    <a:lumMod val="50000"/>
                  </a:schemeClr>
                </a:solidFill>
              </a:rPr>
              <a:t>|f (x) – A|&lt; </a:t>
            </a:r>
            <a:r>
              <a:rPr lang="el-GR" b="1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uk-UA" sz="4000" dirty="0" smtClean="0"/>
              <a:t>   </a:t>
            </a:r>
            <a:r>
              <a:rPr lang="uk-UA" sz="4000" dirty="0" err="1" smtClean="0"/>
              <a:t>lim</a:t>
            </a:r>
            <a:r>
              <a:rPr lang="uk-UA" sz="4000" dirty="0" smtClean="0"/>
              <a:t> f(x)=A</a:t>
            </a:r>
          </a:p>
          <a:p>
            <a:pPr>
              <a:buNone/>
            </a:pPr>
            <a:r>
              <a:rPr lang="uk-UA" sz="4000" baseline="50000" dirty="0" smtClean="0"/>
              <a:t>                         </a:t>
            </a:r>
            <a:r>
              <a:rPr lang="uk-UA" dirty="0" smtClean="0"/>
              <a:t>х</a:t>
            </a:r>
            <a:r>
              <a:rPr lang="uk-UA" dirty="0" smtClean="0">
                <a:latin typeface="Calibri"/>
              </a:rPr>
              <a:t>→х</a:t>
            </a:r>
            <a:r>
              <a:rPr lang="uk-UA" baseline="-25000" dirty="0" smtClean="0">
                <a:latin typeface="Calibri"/>
              </a:rPr>
              <a:t>0</a:t>
            </a:r>
            <a:endParaRPr lang="uk-UA" sz="1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28584" y="23488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268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Геометрична інтерпретація</a:t>
            </a:r>
            <a:endParaRPr lang="uk-UA" dirty="0"/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611560" y="1196752"/>
            <a:ext cx="8229600" cy="1728192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uk-UA" sz="2800" dirty="0" smtClean="0">
                <a:solidFill>
                  <a:schemeClr val="tx1"/>
                </a:solidFill>
              </a:rPr>
              <a:t>Для  </a:t>
            </a:r>
            <a:r>
              <a:rPr lang="uk-UA" sz="2800" dirty="0">
                <a:solidFill>
                  <a:schemeClr val="tx1"/>
                </a:solidFill>
                <a:effectLst/>
              </a:rPr>
              <a:t>будь - якого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&gt;0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uk-UA" sz="2800" dirty="0">
                <a:solidFill>
                  <a:schemeClr val="tx1"/>
                </a:solidFill>
                <a:effectLst/>
              </a:rPr>
              <a:t>можна вказати такий </a:t>
            </a:r>
            <a:r>
              <a:rPr lang="uk-UA" sz="2800" dirty="0">
                <a:solidFill>
                  <a:schemeClr val="tx2">
                    <a:lumMod val="50000"/>
                  </a:schemeClr>
                </a:solidFill>
              </a:rPr>
              <a:t>δ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-</a:t>
            </a:r>
            <a:r>
              <a:rPr lang="uk-UA" sz="2800" dirty="0">
                <a:solidFill>
                  <a:schemeClr val="tx1"/>
                </a:solidFill>
                <a:effectLst/>
              </a:rPr>
              <a:t>окіл, що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графік </a:t>
            </a:r>
            <a:r>
              <a:rPr lang="uk-UA" sz="2800" dirty="0">
                <a:solidFill>
                  <a:schemeClr val="tx1"/>
                </a:solidFill>
                <a:effectLst/>
              </a:rPr>
              <a:t>цієї функції буде лежати в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смузі </a:t>
            </a:r>
            <a:r>
              <a:rPr lang="uk-UA" sz="2800" dirty="0">
                <a:solidFill>
                  <a:schemeClr val="tx1"/>
                </a:solidFill>
                <a:effectLst/>
              </a:rPr>
              <a:t>шириною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2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ε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, </a:t>
            </a:r>
            <a:r>
              <a:rPr lang="uk-UA" sz="2800" dirty="0">
                <a:solidFill>
                  <a:schemeClr val="tx1"/>
                </a:solidFill>
                <a:effectLst/>
              </a:rPr>
              <a:t>від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А-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ε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 </a:t>
            </a:r>
            <a:r>
              <a:rPr lang="uk-UA" sz="2800" dirty="0">
                <a:solidFill>
                  <a:schemeClr val="tx1"/>
                </a:solidFill>
                <a:effectLst/>
              </a:rPr>
              <a:t>до </a:t>
            </a:r>
            <a:r>
              <a:rPr lang="uk-UA" sz="2800" dirty="0" smtClean="0">
                <a:solidFill>
                  <a:schemeClr val="tx1"/>
                </a:solidFill>
                <a:effectLst/>
              </a:rPr>
              <a:t>А+</a:t>
            </a:r>
            <a:r>
              <a:rPr lang="el-G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395536" y="2924944"/>
            <a:ext cx="4824536" cy="3456384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Розглянемо</a:t>
            </a:r>
            <a:r>
              <a:rPr lang="ru-RU" dirty="0" smtClean="0"/>
              <a:t> </a:t>
            </a:r>
            <a:r>
              <a:rPr lang="ru-RU" dirty="0" err="1"/>
              <a:t>графік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en-US" i="1" dirty="0"/>
              <a:t>y</a:t>
            </a:r>
            <a:r>
              <a:rPr lang="ru-RU" dirty="0"/>
              <a:t> = </a:t>
            </a:r>
            <a:r>
              <a:rPr lang="en-US" i="1" dirty="0"/>
              <a:t>f</a:t>
            </a:r>
            <a:r>
              <a:rPr lang="en-US" dirty="0"/>
              <a:t> </a:t>
            </a:r>
            <a:r>
              <a:rPr lang="ru-RU" dirty="0"/>
              <a:t>(</a:t>
            </a:r>
            <a:r>
              <a:rPr lang="en-US" i="1" dirty="0"/>
              <a:t>x</a:t>
            </a:r>
            <a:r>
              <a:rPr lang="ru-RU" dirty="0" smtClean="0"/>
              <a:t>). </a:t>
            </a:r>
            <a:r>
              <a:rPr lang="ru-RU" dirty="0" err="1" smtClean="0"/>
              <a:t>Задамо</a:t>
            </a:r>
            <a:r>
              <a:rPr lang="ru-RU" dirty="0" smtClean="0"/>
              <a:t> </a:t>
            </a:r>
            <a:r>
              <a:rPr lang="ru-RU" dirty="0"/>
              <a:t>будь-яке </a:t>
            </a:r>
            <a:r>
              <a:rPr lang="ru-RU" dirty="0">
                <a:sym typeface="Symbol"/>
              </a:rPr>
              <a:t></a:t>
            </a:r>
            <a:r>
              <a:rPr lang="ru-RU" dirty="0"/>
              <a:t> </a:t>
            </a:r>
            <a:r>
              <a:rPr lang="ru-RU" i="1" dirty="0"/>
              <a:t>&gt; </a:t>
            </a:r>
            <a:r>
              <a:rPr lang="ru-RU" dirty="0"/>
              <a:t>0 </a:t>
            </a:r>
            <a:r>
              <a:rPr lang="ru-RU" dirty="0" smtClean="0"/>
              <a:t>і </a:t>
            </a:r>
            <a:r>
              <a:rPr lang="ru-RU" dirty="0" err="1"/>
              <a:t>знайдемо</a:t>
            </a:r>
            <a:r>
              <a:rPr lang="ru-RU" dirty="0"/>
              <a:t> </a:t>
            </a:r>
            <a:r>
              <a:rPr lang="ru-RU" dirty="0" err="1"/>
              <a:t>від­повідне</a:t>
            </a:r>
            <a:r>
              <a:rPr lang="ru-RU" dirty="0"/>
              <a:t> число </a:t>
            </a:r>
            <a:r>
              <a:rPr lang="ru-RU" dirty="0">
                <a:sym typeface="Symbol"/>
              </a:rPr>
              <a:t></a:t>
            </a:r>
            <a:r>
              <a:rPr lang="ru-RU" baseline="-25000" dirty="0">
                <a:sym typeface="Symbol"/>
              </a:rPr>
              <a:t>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Нерів­ність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|</a:t>
            </a:r>
            <a:r>
              <a:rPr lang="en-US" i="1" dirty="0"/>
              <a:t>x</a:t>
            </a:r>
            <a:r>
              <a:rPr lang="ru-RU" dirty="0"/>
              <a:t> – </a:t>
            </a:r>
            <a:r>
              <a:rPr lang="en-US" i="1" dirty="0"/>
              <a:t>x</a:t>
            </a:r>
            <a:r>
              <a:rPr lang="ru-RU" baseline="-25000" dirty="0"/>
              <a:t>0</a:t>
            </a:r>
            <a:r>
              <a:rPr lang="ru-RU" dirty="0"/>
              <a:t>| &lt; </a:t>
            </a:r>
            <a:r>
              <a:rPr lang="ru-RU" dirty="0">
                <a:sym typeface="Symbol"/>
              </a:rPr>
              <a:t></a:t>
            </a:r>
            <a:r>
              <a:rPr lang="ru-RU" baseline="-25000" dirty="0">
                <a:sym typeface="Symbol"/>
              </a:rPr>
              <a:t>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>
                <a:sym typeface="Symbol"/>
              </a:rPr>
              <a:t></a:t>
            </a:r>
            <a:r>
              <a:rPr lang="ru-RU" baseline="-25000" dirty="0" smtClean="0">
                <a:sym typeface="Symbol"/>
              </a:rPr>
              <a:t></a:t>
            </a:r>
            <a:r>
              <a:rPr lang="ru-RU" dirty="0"/>
              <a:t>-</a:t>
            </a:r>
            <a:r>
              <a:rPr lang="ru-RU" dirty="0" err="1"/>
              <a:t>окіл</a:t>
            </a:r>
            <a:r>
              <a:rPr lang="ru-RU" dirty="0"/>
              <a:t> точки </a:t>
            </a:r>
            <a:r>
              <a:rPr lang="ru-RU" i="1" dirty="0"/>
              <a:t>x</a:t>
            </a:r>
            <a:r>
              <a:rPr lang="ru-RU" baseline="-25000" dirty="0"/>
              <a:t>0</a:t>
            </a:r>
            <a:r>
              <a:rPr lang="ru-RU" dirty="0"/>
              <a:t> на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en-US" i="1" dirty="0"/>
              <a:t>O</a:t>
            </a:r>
            <a:r>
              <a:rPr lang="ru-RU" i="1" dirty="0"/>
              <a:t>x</a:t>
            </a:r>
            <a:r>
              <a:rPr lang="ru-RU" dirty="0"/>
              <a:t>, </a:t>
            </a:r>
            <a:r>
              <a:rPr lang="ru-RU" dirty="0" err="1"/>
              <a:t>нерівність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|</a:t>
            </a:r>
            <a:r>
              <a:rPr lang="en-US" dirty="0"/>
              <a:t> </a:t>
            </a:r>
            <a:r>
              <a:rPr lang="en-US" i="1" dirty="0"/>
              <a:t>f</a:t>
            </a:r>
            <a:r>
              <a:rPr lang="en-US" dirty="0"/>
              <a:t> </a:t>
            </a:r>
            <a:r>
              <a:rPr lang="ru-RU" dirty="0"/>
              <a:t>(</a:t>
            </a:r>
            <a:r>
              <a:rPr lang="en-US" i="1" dirty="0"/>
              <a:t>x</a:t>
            </a:r>
            <a:r>
              <a:rPr lang="ru-RU" dirty="0"/>
              <a:t>) – </a:t>
            </a:r>
            <a:r>
              <a:rPr lang="en-US" i="1" dirty="0"/>
              <a:t>A</a:t>
            </a:r>
            <a:r>
              <a:rPr lang="ru-RU" dirty="0"/>
              <a:t>| &lt; </a:t>
            </a:r>
            <a:r>
              <a:rPr lang="ru-RU" dirty="0">
                <a:sym typeface="Symbol"/>
              </a:rPr>
              <a:t>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>
                <a:sym typeface="Symbol"/>
              </a:rPr>
              <a:t></a:t>
            </a:r>
            <a:r>
              <a:rPr lang="ru-RU" dirty="0"/>
              <a:t>-</a:t>
            </a:r>
            <a:r>
              <a:rPr lang="ru-RU" dirty="0" err="1"/>
              <a:t>окіл</a:t>
            </a:r>
            <a:r>
              <a:rPr lang="ru-RU" dirty="0"/>
              <a:t> точки </a:t>
            </a:r>
            <a:r>
              <a:rPr lang="ru-RU" i="1" dirty="0"/>
              <a:t>A</a:t>
            </a:r>
            <a:r>
              <a:rPr lang="ru-RU" dirty="0"/>
              <a:t> на </a:t>
            </a:r>
            <a:r>
              <a:rPr lang="ru-RU" dirty="0" err="1"/>
              <a:t>осі</a:t>
            </a:r>
            <a:r>
              <a:rPr lang="ru-RU" dirty="0"/>
              <a:t> </a:t>
            </a:r>
            <a:r>
              <a:rPr lang="en-US" i="1" dirty="0"/>
              <a:t>O</a:t>
            </a:r>
            <a:r>
              <a:rPr lang="ru-RU" i="1" dirty="0"/>
              <a:t>y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grpSp>
        <p:nvGrpSpPr>
          <p:cNvPr id="10" name="Группа 9"/>
          <p:cNvGrpSpPr>
            <a:grpSpLocks/>
          </p:cNvGrpSpPr>
          <p:nvPr/>
        </p:nvGrpSpPr>
        <p:grpSpPr bwMode="auto">
          <a:xfrm>
            <a:off x="5220072" y="3284984"/>
            <a:ext cx="3312368" cy="2276465"/>
            <a:chOff x="1701" y="10770"/>
            <a:chExt cx="4422" cy="3171"/>
          </a:xfrm>
        </p:grpSpPr>
        <p:sp>
          <p:nvSpPr>
            <p:cNvPr id="11" name="Text Box 3"/>
            <p:cNvSpPr txBox="1">
              <a:spLocks noChangeArrowheads="1"/>
            </p:cNvSpPr>
            <p:nvPr/>
          </p:nvSpPr>
          <p:spPr bwMode="auto">
            <a:xfrm>
              <a:off x="3501" y="13581"/>
              <a:ext cx="108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100">
                  <a:effectLst/>
                  <a:latin typeface="Calibri"/>
                  <a:ea typeface="Calibri"/>
                  <a:cs typeface="Times New Roman"/>
                </a:rPr>
                <a:t>Рис 1</a:t>
              </a:r>
              <a:endParaRPr lang="ru-RU" sz="1100">
                <a:effectLst/>
                <a:latin typeface="Calibri"/>
                <a:ea typeface="Calibri"/>
                <a:cs typeface="Times New Roman"/>
              </a:endParaRPr>
            </a:p>
          </p:txBody>
        </p:sp>
        <p:pic>
          <p:nvPicPr>
            <p:cNvPr id="12" name="Picture 4" descr="Pic_05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10770"/>
              <a:ext cx="4422" cy="2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9976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256032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Коли кожному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елементу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множини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Х (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х∈Х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ставиться у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елемент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множини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Y (</a:t>
            </a:r>
            <a:r>
              <a:rPr lang="ru-RU" sz="4400" i="1" dirty="0" err="1" smtClean="0">
                <a:latin typeface="Times New Roman" pitchFamily="18" charset="0"/>
                <a:cs typeface="Times New Roman" pitchFamily="18" charset="0"/>
              </a:rPr>
              <a:t>y∈Y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кажуть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множині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Х задано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функцію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1. </a:t>
            </a:r>
            <a:r>
              <a:rPr lang="uk-UA" sz="4400" dirty="0" smtClean="0"/>
              <a:t>Функції</a:t>
            </a: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116632"/>
            <a:ext cx="5581854" cy="655272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256032">
              <a:buNone/>
            </a:pPr>
            <a:r>
              <a:rPr lang="uk-UA" dirty="0"/>
              <a:t>Розглянемо функцію </a:t>
            </a:r>
            <a:r>
              <a:rPr lang="uk-UA" i="1" dirty="0"/>
              <a:t>у = </a:t>
            </a:r>
            <a:r>
              <a:rPr lang="en-US" i="1" dirty="0"/>
              <a:t>f </a:t>
            </a:r>
            <a:r>
              <a:rPr lang="uk-UA" i="1" dirty="0"/>
              <a:t>(х),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Простежимо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    як     поводить     себе функція   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(х)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½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+ 2, коли значення аргументу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завгодно близько наближається до числа 2.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малюнка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що коли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56032" algn="just">
              <a:buNone/>
            </a:pP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i="1" dirty="0">
                <a:latin typeface="Times New Roman" pitchFamily="18" charset="0"/>
                <a:cs typeface="Times New Roman" pitchFamily="18" charset="0"/>
                <a:sym typeface="Wingdings"/>
              </a:rPr>
              <a:t>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2 зліва або справа, то відповідні значення функції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(х)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завгодно близько наближаються до числа 4, тобто ці значення мало відрізнятимуться від числа 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256032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94742" y="260648"/>
            <a:ext cx="3143250" cy="3286125"/>
          </a:xfrm>
          <a:prstGeom prst="rect">
            <a:avLst/>
          </a:prstGeom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617" y="4365104"/>
            <a:ext cx="3365500" cy="10001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11903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481328"/>
            <a:ext cx="8928992" cy="51880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indent="256032">
              <a:buNone/>
            </a:pPr>
            <a:r>
              <a:rPr lang="ru-RU" dirty="0" smtClean="0"/>
              <a:t>Число </a:t>
            </a:r>
            <a:r>
              <a:rPr lang="ru-RU" i="1" dirty="0" smtClean="0"/>
              <a:t>А</a:t>
            </a:r>
            <a:r>
              <a:rPr lang="ru-RU" dirty="0" smtClean="0"/>
              <a:t> </a:t>
            </a:r>
            <a:r>
              <a:rPr lang="ru-RU" i="1" dirty="0" err="1" smtClean="0"/>
              <a:t>називається</a:t>
            </a:r>
            <a:r>
              <a:rPr lang="ru-RU" i="1" dirty="0" smtClean="0"/>
              <a:t> </a:t>
            </a:r>
            <a:r>
              <a:rPr lang="ru-RU" b="1" i="1" dirty="0" smtClean="0"/>
              <a:t>границею </a:t>
            </a:r>
            <a:r>
              <a:rPr lang="ru-RU" b="1" i="1" dirty="0" err="1" smtClean="0"/>
              <a:t>функції</a:t>
            </a:r>
            <a:r>
              <a:rPr lang="ru-RU" b="1" i="1" dirty="0" smtClean="0"/>
              <a:t> </a:t>
            </a:r>
            <a:r>
              <a:rPr lang="en-US" i="1" dirty="0" smtClean="0"/>
              <a:t>y=f(x) </a:t>
            </a:r>
            <a:r>
              <a:rPr lang="uk-UA" i="1" dirty="0" smtClean="0"/>
              <a:t>при х →∞</a:t>
            </a:r>
            <a:r>
              <a:rPr lang="uk-UA" dirty="0" smtClean="0"/>
              <a:t>, якщо для ∀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&gt; 0 </a:t>
            </a:r>
            <a:r>
              <a:rPr lang="ru-RU" dirty="0" smtClean="0"/>
              <a:t>(</a:t>
            </a:r>
            <a:r>
              <a:rPr lang="ru-RU" dirty="0" err="1" smtClean="0"/>
              <a:t>наскільки</a:t>
            </a:r>
            <a:r>
              <a:rPr lang="ru-RU" dirty="0" smtClean="0"/>
              <a:t> </a:t>
            </a:r>
            <a:r>
              <a:rPr lang="ru-RU" dirty="0" err="1" smtClean="0"/>
              <a:t>завгодно</a:t>
            </a:r>
            <a:r>
              <a:rPr lang="ru-RU" dirty="0" smtClean="0"/>
              <a:t> малого) </a:t>
            </a:r>
            <a:r>
              <a:rPr lang="ru-RU" dirty="0" err="1" smtClean="0"/>
              <a:t>знайдеться</a:t>
            </a:r>
            <a:r>
              <a:rPr lang="ru-RU" dirty="0" smtClean="0"/>
              <a:t> число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δ</a:t>
            </a:r>
            <a:r>
              <a:rPr lang="en-US" dirty="0" smtClean="0"/>
              <a:t>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&gt; 0</a:t>
            </a:r>
            <a:r>
              <a:rPr lang="uk-UA" dirty="0" smtClean="0"/>
              <a:t> таке, що при всіх </a:t>
            </a:r>
            <a:r>
              <a:rPr lang="en-US" dirty="0" smtClean="0"/>
              <a:t>x, |x| &gt;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δ</a:t>
            </a:r>
            <a:r>
              <a:rPr lang="en-US" dirty="0" smtClean="0"/>
              <a:t>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dirty="0" smtClean="0"/>
              <a:t>, виконується нерівність </a:t>
            </a:r>
            <a:r>
              <a:rPr lang="uk-UA" dirty="0" smtClean="0"/>
              <a:t>|</a:t>
            </a:r>
            <a:r>
              <a:rPr lang="en-US" dirty="0" smtClean="0"/>
              <a:t>f(x)-A</a:t>
            </a:r>
            <a:r>
              <a:rPr lang="uk-UA" dirty="0" smtClean="0"/>
              <a:t>|</a:t>
            </a:r>
            <a:r>
              <a:rPr lang="en-US" dirty="0" smtClean="0"/>
              <a:t>&lt;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ε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uk-UA" sz="2800" dirty="0" err="1" smtClean="0"/>
              <a:t>lim</a:t>
            </a:r>
            <a:r>
              <a:rPr lang="uk-UA" sz="2800" dirty="0" smtClean="0"/>
              <a:t> </a:t>
            </a:r>
            <a:r>
              <a:rPr lang="uk-UA" sz="2800" dirty="0"/>
              <a:t>f(x)=A</a:t>
            </a:r>
          </a:p>
          <a:p>
            <a:pPr>
              <a:buNone/>
            </a:pPr>
            <a:r>
              <a:rPr lang="uk-UA" sz="2800" baseline="50000" dirty="0"/>
              <a:t>                        </a:t>
            </a:r>
            <a:r>
              <a:rPr lang="en-US" sz="2800" baseline="50000" dirty="0" smtClean="0"/>
              <a:t>	</a:t>
            </a:r>
            <a:r>
              <a:rPr lang="en-US" sz="2800" baseline="50000" dirty="0"/>
              <a:t>	</a:t>
            </a:r>
            <a:r>
              <a:rPr lang="uk-UA" sz="1800" dirty="0" smtClean="0"/>
              <a:t>х</a:t>
            </a:r>
            <a:r>
              <a:rPr lang="uk-UA" sz="1800" dirty="0" smtClean="0">
                <a:latin typeface="Calibri"/>
              </a:rPr>
              <a:t>→</a:t>
            </a:r>
            <a:r>
              <a:rPr lang="uk-UA" sz="1800" i="1" dirty="0" smtClean="0"/>
              <a:t>∞</a:t>
            </a:r>
            <a:endParaRPr lang="en-US" sz="1800" i="1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ru-RU" sz="1800" dirty="0" err="1" smtClean="0"/>
              <a:t>Якщо</a:t>
            </a:r>
            <a:r>
              <a:rPr lang="ru-RU" sz="1800" dirty="0" smtClean="0"/>
              <a:t> </a:t>
            </a:r>
            <a:r>
              <a:rPr lang="en-US" sz="1800" i="1" dirty="0"/>
              <a:t>x</a:t>
            </a:r>
            <a:r>
              <a:rPr lang="en-US" sz="1800" dirty="0"/>
              <a:t> </a:t>
            </a:r>
            <a:r>
              <a:rPr lang="en-US" sz="1800" dirty="0">
                <a:sym typeface="Symbol"/>
              </a:rPr>
              <a:t></a:t>
            </a:r>
            <a:r>
              <a:rPr lang="en-US" sz="1800" dirty="0"/>
              <a:t> </a:t>
            </a:r>
            <a:r>
              <a:rPr lang="ru-RU" sz="1800" dirty="0">
                <a:sym typeface="Symbol"/>
              </a:rPr>
              <a:t></a:t>
            </a:r>
            <a:r>
              <a:rPr lang="ru-RU" sz="1800" dirty="0"/>
              <a:t> </a:t>
            </a:r>
            <a:r>
              <a:rPr lang="ru-RU" sz="1800" dirty="0" err="1"/>
              <a:t>зберігаючи</a:t>
            </a:r>
            <a:r>
              <a:rPr lang="ru-RU" sz="1800" dirty="0"/>
              <a:t> </a:t>
            </a:r>
            <a:r>
              <a:rPr lang="ru-RU" sz="1800" dirty="0" err="1"/>
              <a:t>певний</a:t>
            </a:r>
            <a:r>
              <a:rPr lang="ru-RU" sz="1800" dirty="0"/>
              <a:t> знак (</a:t>
            </a:r>
            <a:r>
              <a:rPr lang="ru-RU" sz="1800" dirty="0" err="1"/>
              <a:t>тобто</a:t>
            </a:r>
            <a:r>
              <a:rPr lang="ru-RU" sz="1800" dirty="0"/>
              <a:t> </a:t>
            </a:r>
            <a:r>
              <a:rPr lang="en-US" sz="1800" i="1" dirty="0"/>
              <a:t>x</a:t>
            </a:r>
            <a:r>
              <a:rPr lang="en-US" sz="1800" dirty="0"/>
              <a:t> </a:t>
            </a:r>
            <a:r>
              <a:rPr lang="ru-RU" sz="1800" dirty="0">
                <a:sym typeface="Symbol"/>
              </a:rPr>
              <a:t></a:t>
            </a:r>
            <a:r>
              <a:rPr lang="ru-RU" sz="1800" dirty="0"/>
              <a:t> + </a:t>
            </a:r>
            <a:r>
              <a:rPr lang="ru-RU" sz="1800" dirty="0">
                <a:sym typeface="Symbol"/>
              </a:rPr>
              <a:t>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en-US" sz="1800" i="1" dirty="0"/>
              <a:t>x</a:t>
            </a:r>
            <a:r>
              <a:rPr lang="en-US" sz="1800" dirty="0"/>
              <a:t> </a:t>
            </a:r>
            <a:r>
              <a:rPr lang="en-US" sz="1800" dirty="0">
                <a:sym typeface="Symbol"/>
              </a:rPr>
              <a:t></a:t>
            </a:r>
            <a:r>
              <a:rPr lang="ru-RU" sz="1800" dirty="0"/>
              <a:t> – </a:t>
            </a:r>
            <a:r>
              <a:rPr lang="ru-RU" sz="1800" dirty="0">
                <a:sym typeface="Symbol"/>
              </a:rPr>
              <a:t></a:t>
            </a:r>
            <a:r>
              <a:rPr lang="ru-RU" sz="1800" dirty="0"/>
              <a:t>), а </a:t>
            </a:r>
            <a:r>
              <a:rPr lang="ru-RU" sz="1800" dirty="0" err="1"/>
              <a:t>відповідні</a:t>
            </a:r>
            <a:r>
              <a:rPr lang="ru-RU" sz="1800" dirty="0"/>
              <a:t> </a:t>
            </a:r>
            <a:r>
              <a:rPr lang="ru-RU" sz="1800" dirty="0" err="1"/>
              <a:t>значення</a:t>
            </a:r>
            <a:r>
              <a:rPr lang="ru-RU" sz="1800" dirty="0"/>
              <a:t> </a:t>
            </a:r>
            <a:r>
              <a:rPr lang="ru-RU" sz="1800" dirty="0" err="1"/>
              <a:t>функції</a:t>
            </a:r>
            <a:r>
              <a:rPr lang="ru-RU" sz="1800" dirty="0"/>
              <a:t> </a:t>
            </a:r>
            <a:r>
              <a:rPr lang="ru-RU" sz="1800" dirty="0" err="1"/>
              <a:t>прямують</a:t>
            </a:r>
            <a:r>
              <a:rPr lang="ru-RU" sz="1800" dirty="0"/>
              <a:t> при </a:t>
            </a:r>
            <a:r>
              <a:rPr lang="ru-RU" sz="1800" dirty="0" err="1"/>
              <a:t>цьому</a:t>
            </a:r>
            <a:r>
              <a:rPr lang="ru-RU" sz="1800" dirty="0"/>
              <a:t> до </a:t>
            </a:r>
            <a:r>
              <a:rPr lang="ru-RU" sz="1800" dirty="0" err="1"/>
              <a:t>деякого</a:t>
            </a:r>
            <a:r>
              <a:rPr lang="ru-RU" sz="1800" dirty="0"/>
              <a:t> числа </a:t>
            </a:r>
            <a:r>
              <a:rPr lang="ru-RU" sz="1800" i="1" dirty="0"/>
              <a:t>A</a:t>
            </a:r>
            <a:r>
              <a:rPr lang="ru-RU" sz="1800" dirty="0"/>
              <a:t>, то </a:t>
            </a:r>
            <a:r>
              <a:rPr lang="ru-RU" sz="1800" dirty="0" err="1"/>
              <a:t>говорять</a:t>
            </a:r>
            <a:r>
              <a:rPr lang="ru-RU" sz="1800" dirty="0"/>
              <a:t> про </a:t>
            </a:r>
            <a:r>
              <a:rPr lang="ru-RU" sz="1800" dirty="0" err="1"/>
              <a:t>границю</a:t>
            </a:r>
            <a:r>
              <a:rPr lang="ru-RU" sz="1800" dirty="0"/>
              <a:t> </a:t>
            </a:r>
            <a:r>
              <a:rPr lang="ru-RU" sz="1800" dirty="0" err="1"/>
              <a:t>функції</a:t>
            </a:r>
            <a:r>
              <a:rPr lang="ru-RU" sz="1800" dirty="0"/>
              <a:t> </a:t>
            </a:r>
            <a:r>
              <a:rPr lang="ru-RU" sz="1800" i="1" dirty="0"/>
              <a:t>f</a:t>
            </a:r>
            <a:r>
              <a:rPr lang="en-US" sz="1800" i="1" dirty="0"/>
              <a:t> </a:t>
            </a:r>
            <a:r>
              <a:rPr lang="ru-RU" sz="1800" dirty="0"/>
              <a:t>(</a:t>
            </a:r>
            <a:r>
              <a:rPr lang="ru-RU" sz="1800" i="1" dirty="0"/>
              <a:t>x</a:t>
            </a:r>
            <a:r>
              <a:rPr lang="ru-RU" sz="1800" dirty="0"/>
              <a:t>) при </a:t>
            </a:r>
            <a:r>
              <a:rPr lang="en-US" sz="1800" i="1" dirty="0"/>
              <a:t>x</a:t>
            </a:r>
            <a:r>
              <a:rPr lang="en-US" sz="1800" dirty="0"/>
              <a:t> </a:t>
            </a:r>
            <a:r>
              <a:rPr lang="ru-RU" sz="1800" dirty="0">
                <a:sym typeface="Symbol"/>
              </a:rPr>
              <a:t></a:t>
            </a:r>
            <a:r>
              <a:rPr lang="ru-RU" sz="1800" dirty="0"/>
              <a:t> + </a:t>
            </a:r>
            <a:r>
              <a:rPr lang="ru-RU" sz="1800" dirty="0">
                <a:sym typeface="Symbol"/>
              </a:rPr>
              <a:t>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en-US" sz="1800" i="1" dirty="0"/>
              <a:t>x</a:t>
            </a:r>
            <a:r>
              <a:rPr lang="en-US" sz="1800" dirty="0"/>
              <a:t> </a:t>
            </a:r>
            <a:r>
              <a:rPr lang="en-US" sz="1800" dirty="0">
                <a:sym typeface="Symbol"/>
              </a:rPr>
              <a:t></a:t>
            </a:r>
            <a:r>
              <a:rPr lang="ru-RU" sz="1800" dirty="0"/>
              <a:t> – </a:t>
            </a:r>
            <a:r>
              <a:rPr lang="ru-RU" sz="1800" dirty="0">
                <a:sym typeface="Symbol"/>
              </a:rPr>
              <a:t></a:t>
            </a:r>
            <a:r>
              <a:rPr lang="ru-RU" sz="1800" dirty="0"/>
              <a:t>.</a:t>
            </a: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Означення (границі </a:t>
            </a:r>
            <a:r>
              <a:rPr lang="uk-UA" sz="2800" dirty="0" smtClean="0">
                <a:solidFill>
                  <a:schemeClr val="tx1"/>
                </a:solidFill>
              </a:rPr>
              <a:t>в </a:t>
            </a:r>
            <a:r>
              <a:rPr lang="uk-UA" sz="2800" dirty="0" smtClean="0">
                <a:solidFill>
                  <a:schemeClr val="tx1"/>
                </a:solidFill>
              </a:rPr>
              <a:t>нескінченно віддаленій точці)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507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55576" y="2233253"/>
            <a:ext cx="3017912" cy="231948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7429" t="50812" r="52685" b="19657"/>
          <a:stretch>
            <a:fillRect/>
          </a:stretch>
        </p:blipFill>
        <p:spPr bwMode="auto">
          <a:xfrm>
            <a:off x="4932040" y="2132856"/>
            <a:ext cx="3672408" cy="252028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67284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Односторонні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границі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4785395"/>
          </a:xfrm>
          <a:ln>
            <a:solidFill>
              <a:schemeClr val="accent2"/>
            </a:solidFill>
          </a:ln>
        </p:spPr>
        <p:txBody>
          <a:bodyPr>
            <a:normAutofit fontScale="85000" lnSpcReduction="20000"/>
          </a:bodyPr>
          <a:lstStyle/>
          <a:p>
            <a:pPr marL="103188" indent="9525">
              <a:buNone/>
            </a:pPr>
            <a:r>
              <a:rPr lang="uk-UA" b="1" u="sng" dirty="0" smtClean="0">
                <a:solidFill>
                  <a:schemeClr val="tx2">
                    <a:lumMod val="50000"/>
                  </a:schemeClr>
                </a:solidFill>
              </a:rPr>
              <a:t>Означення лівосторонньої границі</a:t>
            </a:r>
          </a:p>
          <a:p>
            <a:pPr marL="0" indent="0">
              <a:spcBef>
                <a:spcPts val="0"/>
              </a:spcBef>
              <a:buNone/>
            </a:pPr>
            <a:endParaRPr lang="ru-RU" sz="31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3100" dirty="0" err="1" smtClean="0"/>
              <a:t>Лівою</a:t>
            </a:r>
            <a:r>
              <a:rPr lang="ru-RU" sz="3100" dirty="0" smtClean="0"/>
              <a:t> </a:t>
            </a:r>
            <a:r>
              <a:rPr lang="ru-RU" sz="3100" dirty="0"/>
              <a:t>границею </a:t>
            </a:r>
            <a:r>
              <a:rPr lang="ru-RU" sz="3100" i="1" dirty="0" smtClean="0"/>
              <a:t>A </a:t>
            </a:r>
            <a:r>
              <a:rPr lang="ru-RU" sz="3100" dirty="0" err="1"/>
              <a:t>функції</a:t>
            </a:r>
            <a:r>
              <a:rPr lang="ru-RU" sz="3100" dirty="0"/>
              <a:t> </a:t>
            </a:r>
            <a:r>
              <a:rPr lang="ru-RU" sz="3100" i="1" dirty="0"/>
              <a:t>f(x)</a:t>
            </a:r>
            <a:r>
              <a:rPr lang="ru-RU" sz="3100" dirty="0"/>
              <a:t> в </a:t>
            </a:r>
            <a:r>
              <a:rPr lang="ru-RU" sz="3100" dirty="0" err="1"/>
              <a:t>точці</a:t>
            </a:r>
            <a:r>
              <a:rPr lang="ru-RU" sz="3100" dirty="0"/>
              <a:t> </a:t>
            </a:r>
            <a:r>
              <a:rPr lang="ru-RU" sz="3100" i="1" dirty="0"/>
              <a:t>x</a:t>
            </a:r>
            <a:r>
              <a:rPr lang="ru-RU" sz="3100" baseline="-25000" dirty="0"/>
              <a:t>0</a:t>
            </a:r>
            <a:r>
              <a:rPr lang="ru-RU" sz="3100" i="1" baseline="-25000" dirty="0"/>
              <a:t> </a:t>
            </a:r>
            <a:r>
              <a:rPr lang="ru-RU" sz="3100" dirty="0" err="1"/>
              <a:t>нази­вається</a:t>
            </a:r>
            <a:r>
              <a:rPr lang="ru-RU" sz="3100" dirty="0"/>
              <a:t> </a:t>
            </a:r>
            <a:r>
              <a:rPr lang="ru-RU" sz="3100" dirty="0" err="1"/>
              <a:t>границя</a:t>
            </a:r>
            <a:r>
              <a:rPr lang="ru-RU" sz="3100" dirty="0"/>
              <a:t>, до </a:t>
            </a:r>
            <a:r>
              <a:rPr lang="ru-RU" sz="3100" dirty="0" err="1"/>
              <a:t>якої</a:t>
            </a:r>
            <a:r>
              <a:rPr lang="ru-RU" sz="3100" dirty="0"/>
              <a:t> </a:t>
            </a:r>
            <a:r>
              <a:rPr lang="ru-RU" sz="3100" dirty="0" err="1"/>
              <a:t>прямує</a:t>
            </a:r>
            <a:r>
              <a:rPr lang="ru-RU" sz="3100" dirty="0"/>
              <a:t> </a:t>
            </a:r>
            <a:r>
              <a:rPr lang="ru-RU" sz="3100" i="1" dirty="0"/>
              <a:t>f</a:t>
            </a:r>
            <a:r>
              <a:rPr lang="en-US" sz="3100" i="1" dirty="0"/>
              <a:t> </a:t>
            </a:r>
            <a:r>
              <a:rPr lang="ru-RU" sz="3100" dirty="0"/>
              <a:t>(</a:t>
            </a:r>
            <a:r>
              <a:rPr lang="ru-RU" sz="3100" i="1" dirty="0"/>
              <a:t>x</a:t>
            </a:r>
            <a:r>
              <a:rPr lang="ru-RU" sz="3100" dirty="0"/>
              <a:t>), </a:t>
            </a:r>
            <a:r>
              <a:rPr lang="ru-RU" sz="3100" dirty="0" err="1"/>
              <a:t>якщо</a:t>
            </a:r>
            <a:r>
              <a:rPr lang="ru-RU" sz="3100" dirty="0"/>
              <a:t> </a:t>
            </a:r>
            <a:r>
              <a:rPr lang="ru-RU" sz="3100" i="1" dirty="0"/>
              <a:t>x</a:t>
            </a:r>
            <a:r>
              <a:rPr lang="ru-RU" sz="3100" dirty="0"/>
              <a:t> </a:t>
            </a:r>
            <a:r>
              <a:rPr lang="ru-RU" sz="3100" dirty="0" err="1"/>
              <a:t>прямує</a:t>
            </a:r>
            <a:r>
              <a:rPr lang="ru-RU" sz="3100" dirty="0"/>
              <a:t> до </a:t>
            </a:r>
            <a:r>
              <a:rPr lang="ru-RU" sz="3100" i="1" dirty="0"/>
              <a:t>x</a:t>
            </a:r>
            <a:r>
              <a:rPr lang="ru-RU" sz="3100" baseline="-25000" dirty="0"/>
              <a:t>0</a:t>
            </a:r>
            <a:r>
              <a:rPr lang="ru-RU" sz="3100" dirty="0"/>
              <a:t>, </a:t>
            </a:r>
            <a:r>
              <a:rPr lang="ru-RU" sz="3100" dirty="0" err="1"/>
              <a:t>залишаю­чись</a:t>
            </a:r>
            <a:r>
              <a:rPr lang="ru-RU" sz="3100" dirty="0"/>
              <a:t> </a:t>
            </a:r>
            <a:r>
              <a:rPr lang="ru-RU" sz="3100" dirty="0" err="1"/>
              <a:t>ліворуч</a:t>
            </a:r>
            <a:r>
              <a:rPr lang="ru-RU" sz="3100" dirty="0"/>
              <a:t> </a:t>
            </a:r>
            <a:r>
              <a:rPr lang="ru-RU" sz="3100" dirty="0" err="1"/>
              <a:t>від</a:t>
            </a:r>
            <a:r>
              <a:rPr lang="ru-RU" sz="3100" dirty="0"/>
              <a:t> </a:t>
            </a:r>
            <a:r>
              <a:rPr lang="ru-RU" sz="3100" i="1" dirty="0"/>
              <a:t>x</a:t>
            </a:r>
            <a:r>
              <a:rPr lang="ru-RU" sz="3100" baseline="-25000" dirty="0"/>
              <a:t>0</a:t>
            </a:r>
            <a:r>
              <a:rPr lang="ru-RU" sz="3100" dirty="0"/>
              <a:t>.</a:t>
            </a:r>
          </a:p>
          <a:p>
            <a:pPr marL="6350" indent="9525" algn="just">
              <a:lnSpc>
                <a:spcPct val="120000"/>
              </a:lnSpc>
              <a:buNone/>
            </a:pP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6350" indent="9525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Число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А називається лівосторонньою границею функції f (x) в точці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0,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якщо для довільного числа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&gt; 0 існує число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δ(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)&gt;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0 таке, що при x є (х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-δ;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), виконується нерівність </a:t>
            </a:r>
          </a:p>
          <a:p>
            <a:pPr algn="ctr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|f (x) – A|&lt;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lnSpc>
                <a:spcPct val="120000"/>
              </a:lnSpc>
              <a:buNone/>
            </a:pPr>
            <a:r>
              <a:rPr lang="uk-UA" dirty="0" err="1" smtClean="0"/>
              <a:t>lim</a:t>
            </a:r>
            <a:r>
              <a:rPr lang="uk-UA" dirty="0" smtClean="0"/>
              <a:t> f(x)=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f (x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-0) </a:t>
            </a:r>
            <a:r>
              <a:rPr lang="uk-UA" dirty="0" smtClean="0"/>
              <a:t>=A</a:t>
            </a:r>
            <a:r>
              <a:rPr lang="uk-UA" baseline="50000" dirty="0" smtClean="0"/>
              <a:t>                         </a:t>
            </a:r>
          </a:p>
          <a:p>
            <a:pPr>
              <a:lnSpc>
                <a:spcPct val="120000"/>
              </a:lnSpc>
              <a:buNone/>
            </a:pPr>
            <a:r>
              <a:rPr lang="uk-UA" baseline="50000" dirty="0" smtClean="0"/>
              <a:t>                      </a:t>
            </a:r>
            <a:r>
              <a:rPr lang="uk-UA" baseline="50000" dirty="0" smtClean="0"/>
              <a:t>		 </a:t>
            </a:r>
            <a:r>
              <a:rPr lang="uk-UA" dirty="0" smtClean="0"/>
              <a:t>х</a:t>
            </a:r>
            <a:r>
              <a:rPr lang="uk-UA" dirty="0" smtClean="0">
                <a:latin typeface="Calibri"/>
              </a:rPr>
              <a:t>→х</a:t>
            </a:r>
            <a:r>
              <a:rPr lang="uk-UA" baseline="-25000" dirty="0" smtClean="0">
                <a:latin typeface="Calibri"/>
              </a:rPr>
              <a:t>0 </a:t>
            </a:r>
            <a:r>
              <a:rPr lang="uk-UA" dirty="0" smtClean="0">
                <a:latin typeface="Calibri"/>
              </a:rPr>
              <a:t>-0</a:t>
            </a:r>
            <a:endParaRPr lang="uk-UA" sz="11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19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Односторонні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границі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496944" cy="4925144"/>
          </a:xfrm>
          <a:ln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pPr marL="103188" indent="9525">
              <a:buNone/>
            </a:pPr>
            <a:r>
              <a:rPr lang="uk-UA" b="1" u="sng" dirty="0" smtClean="0">
                <a:solidFill>
                  <a:schemeClr val="tx2">
                    <a:lumMod val="50000"/>
                  </a:schemeClr>
                </a:solidFill>
              </a:rPr>
              <a:t>Означення правосторонньої границі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Правою </a:t>
            </a:r>
            <a:r>
              <a:rPr lang="ru-RU" dirty="0"/>
              <a:t>границею </a:t>
            </a:r>
            <a:r>
              <a:rPr lang="ru-RU" dirty="0" smtClean="0"/>
              <a:t>В</a:t>
            </a:r>
            <a:r>
              <a:rPr lang="ru-RU" baseline="-25000" dirty="0" smtClean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i="1" dirty="0"/>
              <a:t>f</a:t>
            </a:r>
            <a:r>
              <a:rPr lang="en-US" i="1" dirty="0"/>
              <a:t> </a:t>
            </a:r>
            <a:r>
              <a:rPr lang="ru-RU" dirty="0"/>
              <a:t>(</a:t>
            </a:r>
            <a:r>
              <a:rPr lang="ru-RU" i="1" dirty="0"/>
              <a:t>x</a:t>
            </a:r>
            <a:r>
              <a:rPr lang="ru-RU" dirty="0"/>
              <a:t>) в </a:t>
            </a:r>
            <a:r>
              <a:rPr lang="ru-RU" dirty="0" err="1"/>
              <a:t>точці</a:t>
            </a:r>
            <a:r>
              <a:rPr lang="ru-RU" dirty="0"/>
              <a:t> </a:t>
            </a:r>
            <a:r>
              <a:rPr lang="en-US" i="1" dirty="0"/>
              <a:t>x</a:t>
            </a:r>
            <a:r>
              <a:rPr lang="ru-RU" baseline="-25000" dirty="0"/>
              <a:t>0</a:t>
            </a:r>
            <a:r>
              <a:rPr lang="ru-RU" i="1" baseline="-25000" dirty="0"/>
              <a:t> </a:t>
            </a:r>
            <a:r>
              <a:rPr lang="ru-RU" dirty="0" err="1"/>
              <a:t>нази­вається</a:t>
            </a:r>
            <a:r>
              <a:rPr lang="ru-RU" dirty="0"/>
              <a:t> </a:t>
            </a:r>
            <a:r>
              <a:rPr lang="ru-RU" dirty="0" err="1"/>
              <a:t>границя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прямує</a:t>
            </a:r>
            <a:r>
              <a:rPr lang="ru-RU" dirty="0"/>
              <a:t> </a:t>
            </a:r>
            <a:r>
              <a:rPr lang="ru-RU" i="1" dirty="0"/>
              <a:t>f</a:t>
            </a:r>
            <a:r>
              <a:rPr lang="en-US" i="1" dirty="0"/>
              <a:t> </a:t>
            </a:r>
            <a:r>
              <a:rPr lang="ru-RU" dirty="0"/>
              <a:t>(</a:t>
            </a:r>
            <a:r>
              <a:rPr lang="ru-RU" i="1" dirty="0"/>
              <a:t>x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i="1" dirty="0"/>
              <a:t>x</a:t>
            </a:r>
            <a:r>
              <a:rPr lang="ru-RU" dirty="0"/>
              <a:t> </a:t>
            </a:r>
            <a:r>
              <a:rPr lang="ru-RU" dirty="0" err="1"/>
              <a:t>прямує</a:t>
            </a:r>
            <a:r>
              <a:rPr lang="ru-RU" dirty="0"/>
              <a:t> до </a:t>
            </a:r>
            <a:r>
              <a:rPr lang="ru-RU" i="1" dirty="0"/>
              <a:t>x</a:t>
            </a:r>
            <a:r>
              <a:rPr lang="ru-RU" baseline="-25000" dirty="0"/>
              <a:t>0</a:t>
            </a:r>
            <a:r>
              <a:rPr lang="ru-RU" dirty="0"/>
              <a:t>, </a:t>
            </a:r>
            <a:r>
              <a:rPr lang="ru-RU" dirty="0" err="1"/>
              <a:t>залишаю­чись</a:t>
            </a:r>
            <a:r>
              <a:rPr lang="ru-RU" dirty="0"/>
              <a:t> </a:t>
            </a:r>
            <a:r>
              <a:rPr lang="ru-RU" dirty="0" err="1"/>
              <a:t>праворуч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i="1" dirty="0"/>
              <a:t>x</a:t>
            </a:r>
            <a:r>
              <a:rPr lang="ru-RU" baseline="-25000" dirty="0"/>
              <a:t>0</a:t>
            </a:r>
            <a:r>
              <a:rPr lang="ru-RU" dirty="0"/>
              <a:t>.</a:t>
            </a:r>
          </a:p>
          <a:p>
            <a:pPr>
              <a:buNone/>
            </a:pP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6350" indent="9525" algn="just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Число В називається правосторонньою границею функції f (x) в точці 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0,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якщо для довільного числа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&gt; 0 існує число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δ(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)&gt;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0 таке, що при x є (х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0;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х</a:t>
            </a:r>
            <a:r>
              <a:rPr lang="uk-UA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+δ;), виконується нерівність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|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</a:rPr>
              <a:t>f (x) – В|&lt;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ε</a:t>
            </a:r>
            <a:endParaRPr lang="uk-UA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5">
              <a:lnSpc>
                <a:spcPct val="120000"/>
              </a:lnSpc>
              <a:buNone/>
            </a:pPr>
            <a:r>
              <a:rPr lang="uk-UA" sz="2400" b="1" dirty="0" err="1" smtClean="0"/>
              <a:t>lim</a:t>
            </a:r>
            <a:r>
              <a:rPr lang="uk-UA" sz="2400" b="1" dirty="0" smtClean="0"/>
              <a:t> f(x)=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 f (x</a:t>
            </a:r>
            <a:r>
              <a:rPr lang="uk-UA" sz="2400" b="1" baseline="-25000" dirty="0" smtClean="0">
                <a:solidFill>
                  <a:schemeClr val="tx2">
                    <a:lumMod val="50000"/>
                  </a:schemeClr>
                </a:solidFill>
              </a:rPr>
              <a:t>0</a:t>
            </a:r>
            <a:r>
              <a:rPr lang="uk-UA" sz="2400" b="1" dirty="0" smtClean="0">
                <a:solidFill>
                  <a:schemeClr val="tx2">
                    <a:lumMod val="50000"/>
                  </a:schemeClr>
                </a:solidFill>
              </a:rPr>
              <a:t> +0) </a:t>
            </a:r>
            <a:r>
              <a:rPr lang="uk-UA" sz="2400" b="1" dirty="0" smtClean="0"/>
              <a:t>=В</a:t>
            </a:r>
            <a:r>
              <a:rPr lang="uk-UA" sz="2400" b="1" baseline="50000" dirty="0" smtClean="0"/>
              <a:t>                          </a:t>
            </a:r>
          </a:p>
          <a:p>
            <a:pPr lvl="5">
              <a:lnSpc>
                <a:spcPct val="120000"/>
              </a:lnSpc>
              <a:buNone/>
            </a:pPr>
            <a:r>
              <a:rPr lang="uk-UA" sz="2400" b="1" dirty="0" smtClean="0"/>
              <a:t>х</a:t>
            </a:r>
            <a:r>
              <a:rPr lang="uk-UA" sz="2400" b="1" dirty="0" smtClean="0">
                <a:latin typeface="Calibri"/>
              </a:rPr>
              <a:t>→х</a:t>
            </a:r>
            <a:r>
              <a:rPr lang="uk-UA" b="1" baseline="-25000" dirty="0" smtClean="0">
                <a:latin typeface="Calibri"/>
              </a:rPr>
              <a:t>0 </a:t>
            </a:r>
            <a:r>
              <a:rPr lang="uk-UA" b="1" dirty="0" smtClean="0">
                <a:latin typeface="Calibri"/>
              </a:rPr>
              <a:t>+0</a:t>
            </a:r>
            <a:endParaRPr lang="uk-UA" sz="200" b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40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285728"/>
            <a:ext cx="8607330" cy="63579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>
              <a:buNone/>
            </a:pPr>
            <a:r>
              <a:rPr lang="ru-RU" sz="3200" b="1" dirty="0" err="1" smtClean="0"/>
              <a:t>Властивості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функцій</a:t>
            </a:r>
            <a:endParaRPr lang="uk-UA" sz="3200" dirty="0" smtClean="0"/>
          </a:p>
          <a:p>
            <a:pPr>
              <a:buNone/>
            </a:pPr>
            <a:r>
              <a:rPr lang="uk-UA" sz="3200" dirty="0" smtClean="0"/>
              <a:t>1) Якщо функція </a:t>
            </a:r>
            <a:r>
              <a:rPr lang="en-US" sz="3200" dirty="0" smtClean="0"/>
              <a:t>f(x) </a:t>
            </a:r>
            <a:r>
              <a:rPr lang="ru-RU" sz="3200" dirty="0" err="1" smtClean="0"/>
              <a:t>має</a:t>
            </a:r>
            <a:r>
              <a:rPr lang="ru-RU" sz="3200" dirty="0" smtClean="0"/>
              <a:t> </a:t>
            </a:r>
            <a:r>
              <a:rPr lang="ru-RU" sz="3200" dirty="0" err="1" smtClean="0"/>
              <a:t>границю</a:t>
            </a:r>
            <a:r>
              <a:rPr lang="ru-RU" sz="3200" dirty="0" smtClean="0"/>
              <a:t> при </a:t>
            </a:r>
            <a:r>
              <a:rPr lang="en-US" sz="3200" dirty="0" smtClean="0"/>
              <a:t>x→x</a:t>
            </a:r>
            <a:r>
              <a:rPr lang="en-US" sz="3200" baseline="-25000" dirty="0" smtClean="0"/>
              <a:t>0</a:t>
            </a:r>
            <a:r>
              <a:rPr lang="ru-RU" sz="3200" dirty="0" smtClean="0"/>
              <a:t>, то </a:t>
            </a:r>
            <a:r>
              <a:rPr lang="ru-RU" sz="3200" dirty="0" err="1" smtClean="0"/>
              <a:t>ця</a:t>
            </a:r>
            <a:r>
              <a:rPr lang="ru-RU" sz="3200" dirty="0" smtClean="0"/>
              <a:t> </a:t>
            </a:r>
            <a:r>
              <a:rPr lang="ru-RU" sz="3200" b="1" dirty="0" err="1" smtClean="0"/>
              <a:t>границя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єдина</a:t>
            </a:r>
            <a:r>
              <a:rPr lang="ru-RU" sz="3200" dirty="0" smtClean="0"/>
              <a:t>. 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ru-RU" sz="3200" dirty="0" smtClean="0"/>
              <a:t>2) </a:t>
            </a:r>
            <a:r>
              <a:rPr lang="ru-RU" sz="3200" dirty="0" err="1" smtClean="0"/>
              <a:t>Якщо</a:t>
            </a:r>
            <a:r>
              <a:rPr lang="ru-RU" sz="3200" dirty="0" smtClean="0"/>
              <a:t> </a:t>
            </a:r>
            <a:r>
              <a:rPr lang="ru-RU" sz="3200" dirty="0" err="1" smtClean="0"/>
              <a:t>границя</a:t>
            </a:r>
            <a:r>
              <a:rPr lang="ru-RU" sz="3200" dirty="0" smtClean="0"/>
              <a:t> </a:t>
            </a:r>
            <a:r>
              <a:rPr lang="ru-RU" sz="3200" dirty="0" err="1" smtClean="0"/>
              <a:t>функції</a:t>
            </a:r>
            <a:r>
              <a:rPr lang="ru-RU" sz="3200" dirty="0" smtClean="0"/>
              <a:t> </a:t>
            </a:r>
            <a:r>
              <a:rPr lang="ru-RU" sz="3200" dirty="0" err="1" smtClean="0"/>
              <a:t>дорівнює</a:t>
            </a:r>
            <a:r>
              <a:rPr lang="ru-RU" sz="3200" dirty="0" smtClean="0"/>
              <a:t> 0, то </a:t>
            </a:r>
            <a:r>
              <a:rPr lang="ru-RU" sz="3200" dirty="0" err="1" smtClean="0"/>
              <a:t>така</a:t>
            </a:r>
            <a:r>
              <a:rPr lang="ru-RU" sz="3200" dirty="0" smtClean="0"/>
              <a:t> </a:t>
            </a:r>
            <a:r>
              <a:rPr lang="ru-RU" sz="3200" dirty="0" err="1" smtClean="0"/>
              <a:t>функція</a:t>
            </a:r>
            <a:r>
              <a:rPr lang="ru-RU" sz="3200" dirty="0" smtClean="0"/>
              <a:t> </a:t>
            </a:r>
            <a:r>
              <a:rPr lang="ru-RU" sz="3200" dirty="0" err="1" smtClean="0"/>
              <a:t>називається</a:t>
            </a:r>
            <a:r>
              <a:rPr lang="ru-RU" sz="3200" dirty="0" smtClean="0"/>
              <a:t> </a:t>
            </a:r>
            <a:r>
              <a:rPr lang="ru-RU" sz="3200" b="1" dirty="0" err="1" smtClean="0"/>
              <a:t>нескінченно</a:t>
            </a:r>
            <a:r>
              <a:rPr lang="ru-RU" sz="3200" b="1" dirty="0" smtClean="0"/>
              <a:t> малою</a:t>
            </a:r>
            <a:r>
              <a:rPr lang="ru-RU" sz="3200" dirty="0" smtClean="0"/>
              <a:t> (</a:t>
            </a:r>
            <a:r>
              <a:rPr lang="ru-RU" sz="2000" dirty="0" err="1" smtClean="0"/>
              <a:t>Позначають</a:t>
            </a:r>
            <a:r>
              <a:rPr lang="ru-RU" sz="2000" dirty="0" smtClean="0"/>
              <a:t> </a:t>
            </a:r>
            <a:r>
              <a:rPr lang="el-GR" sz="2000" dirty="0" smtClean="0">
                <a:latin typeface="Cambria"/>
              </a:rPr>
              <a:t>α</a:t>
            </a:r>
            <a:r>
              <a:rPr lang="en-US" sz="2000" dirty="0" smtClean="0">
                <a:latin typeface="Cambria"/>
              </a:rPr>
              <a:t>(x)</a:t>
            </a:r>
            <a:r>
              <a:rPr lang="uk-UA" sz="3200" dirty="0" smtClean="0">
                <a:latin typeface="Cambria"/>
              </a:rPr>
              <a:t>)</a:t>
            </a:r>
            <a:endParaRPr lang="en-US" sz="3200" dirty="0" smtClean="0"/>
          </a:p>
          <a:p>
            <a:endParaRPr lang="uk-UA" sz="1100" dirty="0" smtClean="0"/>
          </a:p>
          <a:p>
            <a:pPr>
              <a:buNone/>
            </a:pPr>
            <a:r>
              <a:rPr lang="uk-UA" sz="3200" dirty="0" smtClean="0"/>
              <a:t>3</a:t>
            </a:r>
            <a:r>
              <a:rPr lang="uk-UA" sz="3200" dirty="0" smtClean="0"/>
              <a:t>) Функція тоді і тільки тоді має границею число </a:t>
            </a:r>
            <a:r>
              <a:rPr lang="en-US" sz="3200" dirty="0" smtClean="0"/>
              <a:t>A</a:t>
            </a:r>
            <a:r>
              <a:rPr lang="uk-UA" sz="3200" dirty="0" smtClean="0"/>
              <a:t>(при </a:t>
            </a:r>
            <a:r>
              <a:rPr lang="en-US" sz="3200" dirty="0"/>
              <a:t>x→x</a:t>
            </a:r>
            <a:r>
              <a:rPr lang="en-US" sz="3200" baseline="-25000" dirty="0"/>
              <a:t>0 </a:t>
            </a:r>
            <a:r>
              <a:rPr lang="uk-UA" sz="3200" dirty="0"/>
              <a:t>або х</a:t>
            </a:r>
            <a:r>
              <a:rPr lang="uk-UA" sz="3200" dirty="0" smtClean="0">
                <a:latin typeface="Calibri"/>
              </a:rPr>
              <a:t>→</a:t>
            </a:r>
            <a:r>
              <a:rPr lang="uk-UA" sz="3200" i="1" dirty="0" smtClean="0"/>
              <a:t>∞</a:t>
            </a:r>
            <a:r>
              <a:rPr lang="uk-UA" sz="3200" dirty="0" smtClean="0"/>
              <a:t>), </a:t>
            </a:r>
            <a:r>
              <a:rPr lang="uk-UA" sz="3200" dirty="0" smtClean="0"/>
              <a:t>коли її можна представити у вигляді </a:t>
            </a:r>
            <a:r>
              <a:rPr lang="en-US" sz="3200" dirty="0" smtClean="0"/>
              <a:t>f(x)=A+</a:t>
            </a:r>
            <a:r>
              <a:rPr lang="el-GR" sz="3200" dirty="0" smtClean="0">
                <a:latin typeface="Cambria"/>
              </a:rPr>
              <a:t>α</a:t>
            </a:r>
            <a:r>
              <a:rPr lang="en-US" sz="3200" dirty="0" smtClean="0">
                <a:latin typeface="Cambria"/>
              </a:rPr>
              <a:t>(x)</a:t>
            </a:r>
            <a:r>
              <a:rPr lang="uk-UA" sz="3200" dirty="0" smtClean="0"/>
              <a:t>, де</a:t>
            </a:r>
            <a:r>
              <a:rPr lang="el-GR" sz="3200" dirty="0" smtClean="0">
                <a:latin typeface="Cambria"/>
              </a:rPr>
              <a:t> α</a:t>
            </a:r>
            <a:r>
              <a:rPr lang="en-US" sz="3200" dirty="0" smtClean="0">
                <a:latin typeface="Cambria"/>
              </a:rPr>
              <a:t>(x)</a:t>
            </a:r>
            <a:r>
              <a:rPr lang="uk-UA" sz="3200" dirty="0" smtClean="0"/>
              <a:t> – нескінченно мала величина. </a:t>
            </a:r>
            <a:endParaRPr lang="uk-UA" sz="3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840" y="1772816"/>
            <a:ext cx="8929718" cy="322123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600" dirty="0" smtClean="0"/>
              <a:t>			        </a:t>
            </a:r>
            <a:endParaRPr lang="uk-UA" sz="3600" dirty="0" smtClean="0"/>
          </a:p>
          <a:p>
            <a:pPr>
              <a:buNone/>
            </a:pPr>
            <a:r>
              <a:rPr lang="uk-UA" sz="3600" dirty="0" smtClean="0"/>
              <a:t>оскільки </a:t>
            </a:r>
            <a:r>
              <a:rPr lang="uk-UA" sz="3600" dirty="0" smtClean="0"/>
              <a:t>х+2=3+(х-1), х-1 в цьому випадку є нескінченно малою</a:t>
            </a:r>
            <a:endParaRPr lang="uk-UA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Приклад</a:t>
            </a:r>
            <a:endParaRPr lang="uk-UA" dirty="0"/>
          </a:p>
        </p:txBody>
      </p:sp>
      <p:graphicFrame>
        <p:nvGraphicFramePr>
          <p:cNvPr id="20484" name="Содержимое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449667"/>
              </p:ext>
            </p:extLst>
          </p:nvPr>
        </p:nvGraphicFramePr>
        <p:xfrm>
          <a:off x="1187624" y="1484784"/>
          <a:ext cx="3000396" cy="835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Формула" r:id="rId3" imgW="1231560" imgH="342720" progId="Equation.3">
                  <p:embed/>
                </p:oleObj>
              </mc:Choice>
              <mc:Fallback>
                <p:oleObj name="Формула" r:id="rId3" imgW="1231560" imgH="342720" progId="Equation.3">
                  <p:embed/>
                  <p:pic>
                    <p:nvPicPr>
                      <p:cNvPr id="0" name="Содержимое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484784"/>
                        <a:ext cx="3000396" cy="8354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dirty="0" smtClean="0"/>
              <a:t>4) Функція </a:t>
            </a:r>
            <a:r>
              <a:rPr lang="en-US" dirty="0" smtClean="0"/>
              <a:t>f(x) </a:t>
            </a:r>
            <a:r>
              <a:rPr lang="uk-UA" dirty="0" smtClean="0"/>
              <a:t>тоді і тільки тоді має границею число </a:t>
            </a:r>
            <a:r>
              <a:rPr lang="en-US" dirty="0" smtClean="0"/>
              <a:t>A, </a:t>
            </a:r>
            <a:r>
              <a:rPr lang="uk-UA" dirty="0" smtClean="0"/>
              <a:t>якщо для довільної послідовності чисел х</a:t>
            </a:r>
            <a:r>
              <a:rPr lang="uk-UA" baseline="-25000" dirty="0" smtClean="0"/>
              <a:t>1</a:t>
            </a:r>
            <a:r>
              <a:rPr lang="uk-UA" dirty="0" smtClean="0"/>
              <a:t>, х</a:t>
            </a:r>
            <a:r>
              <a:rPr lang="uk-UA" baseline="-25000" dirty="0" smtClean="0"/>
              <a:t>2</a:t>
            </a:r>
            <a:r>
              <a:rPr lang="uk-UA" dirty="0" smtClean="0"/>
              <a:t>,...,х</a:t>
            </a:r>
            <a:r>
              <a:rPr lang="en-US" baseline="-25000" dirty="0" smtClean="0"/>
              <a:t>n</a:t>
            </a:r>
            <a:r>
              <a:rPr lang="uk-UA" dirty="0" smtClean="0"/>
              <a:t> з її області визначення послідовність значень функції </a:t>
            </a:r>
            <a:r>
              <a:rPr lang="en-US" dirty="0" smtClean="0"/>
              <a:t>f(x</a:t>
            </a:r>
            <a:r>
              <a:rPr lang="en-US" baseline="-25000" dirty="0" smtClean="0"/>
              <a:t>1</a:t>
            </a:r>
            <a:r>
              <a:rPr lang="en-US" dirty="0" smtClean="0"/>
              <a:t>), f(x</a:t>
            </a:r>
            <a:r>
              <a:rPr lang="en-US" baseline="-25000" dirty="0" smtClean="0"/>
              <a:t>2</a:t>
            </a:r>
            <a:r>
              <a:rPr lang="en-US" dirty="0" smtClean="0"/>
              <a:t>),...,f(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) </a:t>
            </a:r>
            <a:r>
              <a:rPr lang="uk-UA" dirty="0" smtClean="0"/>
              <a:t>збігається до </a:t>
            </a:r>
            <a:r>
              <a:rPr lang="en-US" dirty="0" smtClean="0"/>
              <a:t>A</a:t>
            </a:r>
            <a:r>
              <a:rPr lang="uk-UA" dirty="0" smtClean="0"/>
              <a:t>.</a:t>
            </a:r>
            <a:r>
              <a:rPr lang="en-US" dirty="0" smtClean="0"/>
              <a:t> (</a:t>
            </a:r>
            <a:r>
              <a:rPr lang="ru-RU" b="1" dirty="0" err="1" smtClean="0"/>
              <a:t>означенням</a:t>
            </a:r>
            <a:r>
              <a:rPr lang="ru-RU" b="1" dirty="0" smtClean="0"/>
              <a:t> </a:t>
            </a:r>
            <a:r>
              <a:rPr lang="ru-RU" b="1" dirty="0" err="1" smtClean="0"/>
              <a:t>границі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за Гейне </a:t>
            </a:r>
            <a:r>
              <a:rPr lang="en-US" b="1" dirty="0" smtClean="0"/>
              <a:t>)/</a:t>
            </a:r>
          </a:p>
          <a:p>
            <a:endParaRPr lang="uk-UA" dirty="0" smtClean="0"/>
          </a:p>
          <a:p>
            <a:pPr>
              <a:buNone/>
            </a:pPr>
            <a:r>
              <a:rPr lang="uk-UA" dirty="0" smtClean="0"/>
              <a:t>5)</a:t>
            </a:r>
            <a:r>
              <a:rPr lang="ru-RU" dirty="0" smtClean="0"/>
              <a:t> </a:t>
            </a:r>
            <a:r>
              <a:rPr lang="ru-RU" dirty="0" err="1" smtClean="0"/>
              <a:t>Сталий</a:t>
            </a:r>
            <a:r>
              <a:rPr lang="ru-RU" dirty="0" smtClean="0"/>
              <a:t> </a:t>
            </a:r>
            <a:r>
              <a:rPr lang="ru-RU" dirty="0" err="1" smtClean="0"/>
              <a:t>множник</a:t>
            </a:r>
            <a:r>
              <a:rPr lang="ru-RU" dirty="0" smtClean="0"/>
              <a:t> </a:t>
            </a:r>
            <a:r>
              <a:rPr lang="ru-RU" dirty="0" err="1" smtClean="0"/>
              <a:t>виноситься</a:t>
            </a:r>
            <a:r>
              <a:rPr lang="ru-RU" dirty="0" smtClean="0"/>
              <a:t> за знак </a:t>
            </a:r>
            <a:r>
              <a:rPr lang="ru-RU" dirty="0" err="1" smtClean="0"/>
              <a:t>границі</a:t>
            </a:r>
            <a:r>
              <a:rPr lang="ru-RU" dirty="0" smtClean="0"/>
              <a:t>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:</a:t>
            </a:r>
            <a:endParaRPr lang="uk-UA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429132"/>
            <a:ext cx="6623150" cy="71438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214950"/>
            <a:ext cx="4786346" cy="61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214290"/>
            <a:ext cx="8786842" cy="621510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6) Границя алгебраїчної суми функцій дорівнює алгебраїчній сумі границь: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: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ru-RU" dirty="0" smtClean="0"/>
              <a:t>7) </a:t>
            </a:r>
            <a:r>
              <a:rPr lang="ru-RU" dirty="0" err="1" smtClean="0"/>
              <a:t>Границя</a:t>
            </a:r>
            <a:r>
              <a:rPr lang="ru-RU" dirty="0" smtClean="0"/>
              <a:t> </a:t>
            </a:r>
            <a:r>
              <a:rPr lang="ru-RU" dirty="0" err="1" smtClean="0"/>
              <a:t>добутку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добутку</a:t>
            </a:r>
            <a:r>
              <a:rPr lang="ru-RU" dirty="0" smtClean="0"/>
              <a:t> </a:t>
            </a:r>
            <a:r>
              <a:rPr lang="ru-RU" dirty="0" err="1" smtClean="0"/>
              <a:t>границь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i="1" dirty="0" smtClean="0"/>
              <a:t>Наприклад</a:t>
            </a:r>
            <a:r>
              <a:rPr lang="uk-UA" dirty="0" smtClean="0"/>
              <a:t>: </a:t>
            </a:r>
            <a:endParaRPr lang="uk-UA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142984"/>
            <a:ext cx="6986323" cy="150019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928934"/>
            <a:ext cx="608564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4429132"/>
            <a:ext cx="7445138" cy="118862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5739879"/>
            <a:ext cx="6286544" cy="47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dirty="0" smtClean="0"/>
              <a:t>8) </a:t>
            </a:r>
            <a:r>
              <a:rPr lang="ru-RU" dirty="0" err="1" smtClean="0"/>
              <a:t>Границя</a:t>
            </a:r>
            <a:r>
              <a:rPr lang="ru-RU" dirty="0" smtClean="0"/>
              <a:t>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</a:t>
            </a:r>
            <a:r>
              <a:rPr lang="ru-RU" dirty="0" err="1" smtClean="0"/>
              <a:t>частці</a:t>
            </a:r>
            <a:r>
              <a:rPr lang="ru-RU" dirty="0" smtClean="0"/>
              <a:t> </a:t>
            </a:r>
            <a:r>
              <a:rPr lang="ru-RU" dirty="0" err="1" smtClean="0"/>
              <a:t>границь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err="1" smtClean="0"/>
              <a:t>Наприклад</a:t>
            </a:r>
            <a:r>
              <a:rPr lang="ru-RU" dirty="0" smtClean="0"/>
              <a:t>: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uk-UA" dirty="0" smtClean="0"/>
              <a:t>9) Якщо                   ,                   , то </a:t>
            </a:r>
            <a:r>
              <a:rPr lang="uk-UA" b="1" dirty="0" smtClean="0"/>
              <a:t>границя складеної функції</a:t>
            </a:r>
          </a:p>
          <a:p>
            <a:pPr>
              <a:buNone/>
            </a:pPr>
            <a:endParaRPr lang="uk-UA" b="1" dirty="0" smtClean="0"/>
          </a:p>
          <a:p>
            <a:pPr>
              <a:buNone/>
            </a:pPr>
            <a:r>
              <a:rPr lang="uk-UA" b="1" dirty="0" smtClean="0"/>
              <a:t> </a:t>
            </a:r>
          </a:p>
          <a:p>
            <a:pPr>
              <a:buNone/>
            </a:pPr>
            <a:r>
              <a:rPr lang="ru-RU" i="1" dirty="0" err="1" smtClean="0"/>
              <a:t>Наприклад</a:t>
            </a:r>
            <a:r>
              <a:rPr lang="ru-RU" dirty="0" smtClean="0"/>
              <a:t>: </a:t>
            </a:r>
            <a:endParaRPr lang="uk-UA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857232"/>
            <a:ext cx="5786478" cy="1673866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838450" y="2714620"/>
          <a:ext cx="5564420" cy="11414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9" name="Формула" r:id="rId4" imgW="3466800" imgH="711000" progId="Equation.3">
                  <p:embed/>
                </p:oleObj>
              </mc:Choice>
              <mc:Fallback>
                <p:oleObj name="Формула" r:id="rId4" imgW="3466800" imgH="7110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2714620"/>
                        <a:ext cx="5564420" cy="11414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2012945" y="3857632"/>
          <a:ext cx="17732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0" name="Формула" r:id="rId6" imgW="1104840" imgH="355320" progId="Equation.3">
                  <p:embed/>
                </p:oleObj>
              </mc:Choice>
              <mc:Fallback>
                <p:oleObj name="Формула" r:id="rId6" imgW="1104840" imgH="3553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2945" y="3857632"/>
                        <a:ext cx="17732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929058" y="3836994"/>
          <a:ext cx="210026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01" name="Формула" r:id="rId8" imgW="1307880" imgH="368280" progId="Equation.3">
                  <p:embed/>
                </p:oleObj>
              </mc:Choice>
              <mc:Fallback>
                <p:oleObj name="Формула" r:id="rId8" imgW="1307880" imgH="3682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3836994"/>
                        <a:ext cx="2100262" cy="592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143240" y="4714884"/>
            <a:ext cx="2857520" cy="674522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500298" y="5500702"/>
            <a:ext cx="3643338" cy="96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2151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852678" indent="-742950">
              <a:buFont typeface="+mj-lt"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– незалежна змінна (аргумент);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852678" indent="-742950">
              <a:buFont typeface="+mj-lt"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множина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позначається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852678" indent="-742950">
              <a:buFont typeface="+mj-lt"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– залежна змінна;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852678" indent="-742950">
              <a:buFont typeface="+mj-lt"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– область значень функції;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852678" indent="-742950">
              <a:buFont typeface="+mj-lt"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 – символ функціональної залежності. </a:t>
            </a:r>
            <a:endParaRPr lang="uk-UA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59074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10) </a:t>
            </a:r>
            <a:r>
              <a:rPr lang="ru-RU" sz="3600" dirty="0" err="1" smtClean="0"/>
              <a:t>Якщо</a:t>
            </a:r>
            <a:r>
              <a:rPr lang="ru-RU" sz="3600" dirty="0" smtClean="0"/>
              <a:t> в </a:t>
            </a:r>
            <a:r>
              <a:rPr lang="ru-RU" sz="3600" dirty="0" err="1" smtClean="0"/>
              <a:t>деякому</a:t>
            </a:r>
            <a:r>
              <a:rPr lang="ru-RU" sz="3600" dirty="0" smtClean="0"/>
              <a:t> </a:t>
            </a:r>
            <a:r>
              <a:rPr lang="ru-RU" sz="3600" dirty="0" err="1" smtClean="0"/>
              <a:t>околі</a:t>
            </a:r>
            <a:r>
              <a:rPr lang="ru-RU" sz="3600" dirty="0" smtClean="0"/>
              <a:t> точки х</a:t>
            </a:r>
            <a:r>
              <a:rPr lang="ru-RU" sz="3600" baseline="-25000" dirty="0" smtClean="0"/>
              <a:t>0</a:t>
            </a:r>
            <a:r>
              <a:rPr lang="ru-RU" sz="3600" dirty="0" smtClean="0"/>
              <a:t> (</a:t>
            </a:r>
            <a:r>
              <a:rPr lang="ru-RU" sz="3600" dirty="0" err="1" smtClean="0"/>
              <a:t>або</a:t>
            </a:r>
            <a:r>
              <a:rPr lang="ru-RU" sz="3600" dirty="0" smtClean="0"/>
              <a:t> при </a:t>
            </a:r>
            <a:r>
              <a:rPr lang="ru-RU" sz="3600" dirty="0" err="1" smtClean="0"/>
              <a:t>достатньо</a:t>
            </a:r>
            <a:r>
              <a:rPr lang="ru-RU" sz="3600" dirty="0" smtClean="0"/>
              <a:t> великих </a:t>
            </a:r>
            <a:r>
              <a:rPr lang="ru-RU" sz="3600" dirty="0" err="1" smtClean="0"/>
              <a:t>х</a:t>
            </a:r>
            <a:r>
              <a:rPr lang="ru-RU" sz="3600" dirty="0" smtClean="0"/>
              <a:t>) </a:t>
            </a:r>
            <a:r>
              <a:rPr lang="ru-RU" sz="3600" dirty="0" err="1" smtClean="0"/>
              <a:t>виконується</a:t>
            </a:r>
            <a:r>
              <a:rPr lang="ru-RU" sz="3600" dirty="0" smtClean="0"/>
              <a:t> </a:t>
            </a:r>
            <a:r>
              <a:rPr lang="ru-RU" sz="3600" dirty="0" err="1" smtClean="0"/>
              <a:t>нерівність</a:t>
            </a:r>
            <a:r>
              <a:rPr lang="ru-RU" sz="3600" dirty="0" smtClean="0"/>
              <a:t> </a:t>
            </a:r>
            <a:r>
              <a:rPr lang="en-US" sz="3600" dirty="0" smtClean="0"/>
              <a:t>f(x)&lt;g(x)</a:t>
            </a:r>
            <a:r>
              <a:rPr lang="ru-RU" sz="3600" dirty="0" smtClean="0"/>
              <a:t> , то за </a:t>
            </a:r>
            <a:r>
              <a:rPr lang="ru-RU" sz="3600" dirty="0" err="1" smtClean="0"/>
              <a:t>умови</a:t>
            </a:r>
            <a:r>
              <a:rPr lang="ru-RU" sz="3600" dirty="0" smtClean="0"/>
              <a:t> </a:t>
            </a:r>
            <a:r>
              <a:rPr lang="ru-RU" sz="3600" dirty="0" err="1" smtClean="0"/>
              <a:t>існування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границь</a:t>
            </a:r>
            <a:endParaRPr lang="ru-RU" sz="3600" dirty="0" smtClean="0"/>
          </a:p>
          <a:p>
            <a:endParaRPr lang="uk-UA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4000504"/>
            <a:ext cx="4786346" cy="840844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err="1" smtClean="0"/>
              <a:t>Першою</a:t>
            </a:r>
            <a:r>
              <a:rPr lang="ru-RU" b="1" dirty="0" smtClean="0"/>
              <a:t> </a:t>
            </a:r>
            <a:r>
              <a:rPr lang="ru-RU" b="1" dirty="0" err="1" smtClean="0"/>
              <a:t>важливою</a:t>
            </a:r>
            <a:r>
              <a:rPr lang="ru-RU" b="1" dirty="0" smtClean="0"/>
              <a:t> границею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границя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наслідками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границі</a:t>
            </a:r>
            <a:r>
              <a:rPr lang="ru-RU" dirty="0" smtClean="0"/>
              <a:t>: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Чудові </a:t>
            </a:r>
            <a:r>
              <a:rPr lang="uk-UA" dirty="0" smtClean="0"/>
              <a:t>(важливі) границі</a:t>
            </a:r>
            <a:endParaRPr lang="uk-UA" dirty="0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357430"/>
            <a:ext cx="2735362" cy="1281119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4357693"/>
            <a:ext cx="2338389" cy="1929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4286256"/>
            <a:ext cx="2714644" cy="206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71462"/>
            <a:ext cx="8229600" cy="1143000"/>
          </a:xfrm>
        </p:spPr>
        <p:txBody>
          <a:bodyPr/>
          <a:lstStyle/>
          <a:p>
            <a:r>
              <a:rPr lang="uk-UA" dirty="0" smtClean="0"/>
              <a:t>Приклади</a:t>
            </a:r>
            <a:endParaRPr lang="uk-UA" dirty="0"/>
          </a:p>
        </p:txBody>
      </p:sp>
      <p:graphicFrame>
        <p:nvGraphicFramePr>
          <p:cNvPr id="5" name="Содержимое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0630119"/>
              </p:ext>
            </p:extLst>
          </p:nvPr>
        </p:nvGraphicFramePr>
        <p:xfrm>
          <a:off x="971600" y="1052736"/>
          <a:ext cx="6143668" cy="92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7" name="Формула" r:id="rId3" imgW="3365280" imgH="507960" progId="Equation.3">
                  <p:embed/>
                </p:oleObj>
              </mc:Choice>
              <mc:Fallback>
                <p:oleObj name="Формула" r:id="rId3" imgW="3365280" imgH="507960" progId="Equation.3">
                  <p:embed/>
                  <p:pic>
                    <p:nvPicPr>
                      <p:cNvPr id="0" name="Содержимое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52736"/>
                        <a:ext cx="6143668" cy="927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Содержимое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81583"/>
              </p:ext>
            </p:extLst>
          </p:nvPr>
        </p:nvGraphicFramePr>
        <p:xfrm>
          <a:off x="755576" y="2924944"/>
          <a:ext cx="5857916" cy="3038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8" name="Формула" r:id="rId5" imgW="3530520" imgH="1828800" progId="Equation.3">
                  <p:embed/>
                </p:oleObj>
              </mc:Choice>
              <mc:Fallback>
                <p:oleObj name="Формула" r:id="rId5" imgW="3530520" imgH="1828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924944"/>
                        <a:ext cx="5857916" cy="303891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76230" y="819332"/>
            <a:ext cx="8229600" cy="56340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Другою </a:t>
            </a:r>
            <a:r>
              <a:rPr lang="ru-RU" b="1" dirty="0" err="1" smtClean="0"/>
              <a:t>важливою</a:t>
            </a:r>
            <a:r>
              <a:rPr lang="ru-RU" b="1" dirty="0" smtClean="0"/>
              <a:t> границею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границя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uk-UA" dirty="0" smtClean="0"/>
              <a:t>Наслідки такої границі </a:t>
            </a:r>
            <a:r>
              <a:rPr lang="ru-RU" dirty="0" smtClean="0"/>
              <a:t> </a:t>
            </a:r>
            <a:endParaRPr lang="uk-UA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669033"/>
              </p:ext>
            </p:extLst>
          </p:nvPr>
        </p:nvGraphicFramePr>
        <p:xfrm>
          <a:off x="3141654" y="1340768"/>
          <a:ext cx="28035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6" name="Формула" r:id="rId3" imgW="1396800" imgH="507960" progId="Equation.3">
                  <p:embed/>
                </p:oleObj>
              </mc:Choice>
              <mc:Fallback>
                <p:oleObj name="Формула" r:id="rId3" imgW="1396800" imgH="507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654" y="1340768"/>
                        <a:ext cx="2803525" cy="1019175"/>
                      </a:xfrm>
                      <a:prstGeom prst="rect">
                        <a:avLst/>
                      </a:prstGeom>
                      <a:noFill/>
                      <a:ln w="4445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373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3714752"/>
            <a:ext cx="17335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71538" y="4500570"/>
            <a:ext cx="169545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2976" y="5429264"/>
            <a:ext cx="16287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5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357554" y="3786190"/>
            <a:ext cx="25717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500430" y="4786322"/>
            <a:ext cx="198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3737" name="Picture 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28992" y="5643578"/>
            <a:ext cx="22288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142852"/>
            <a:ext cx="8329642" cy="57215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З </a:t>
            </a:r>
            <a:r>
              <a:rPr lang="ru-RU" dirty="0" err="1" smtClean="0"/>
              <a:t>першої</a:t>
            </a:r>
            <a:r>
              <a:rPr lang="ru-RU" dirty="0" smtClean="0"/>
              <a:t> та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</a:t>
            </a:r>
            <a:r>
              <a:rPr lang="ru-RU" dirty="0" err="1" smtClean="0"/>
              <a:t>границь</a:t>
            </a:r>
            <a:r>
              <a:rPr lang="ru-RU" dirty="0" smtClean="0"/>
              <a:t> </a:t>
            </a:r>
            <a:r>
              <a:rPr lang="ru-RU" dirty="0" err="1" smtClean="0"/>
              <a:t>випливають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еквівалентності</a:t>
            </a:r>
            <a:r>
              <a:rPr lang="ru-RU" dirty="0" smtClean="0"/>
              <a:t>: </a:t>
            </a:r>
            <a:endParaRPr lang="uk-UA" dirty="0"/>
          </a:p>
        </p:txBody>
      </p:sp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/>
          <a:srcRect r="44630" b="92724"/>
          <a:stretch>
            <a:fillRect/>
          </a:stretch>
        </p:blipFill>
        <p:spPr bwMode="auto">
          <a:xfrm>
            <a:off x="2500298" y="1000108"/>
            <a:ext cx="3549005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33977" t="13145"/>
          <a:stretch>
            <a:fillRect/>
          </a:stretch>
        </p:blipFill>
        <p:spPr bwMode="auto">
          <a:xfrm>
            <a:off x="1187624" y="1571612"/>
            <a:ext cx="6120680" cy="5286388"/>
          </a:xfrm>
          <a:prstGeom prst="rect">
            <a:avLst/>
          </a:prstGeom>
          <a:noFill/>
          <a:ln w="47625">
            <a:solidFill>
              <a:srgbClr val="FF00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задаватися</a:t>
            </a:r>
            <a:r>
              <a:rPr lang="ru-RU" dirty="0" smtClean="0"/>
              <a:t> </a:t>
            </a:r>
            <a:r>
              <a:rPr lang="ru-RU" dirty="0" err="1" smtClean="0"/>
              <a:t>наступними</a:t>
            </a:r>
            <a:r>
              <a:rPr lang="ru-RU" dirty="0" smtClean="0"/>
              <a:t> способами:</a:t>
            </a:r>
          </a:p>
          <a:p>
            <a:endParaRPr lang="uk-UA" dirty="0" smtClean="0"/>
          </a:p>
          <a:p>
            <a:r>
              <a:rPr lang="ru-RU" b="1" dirty="0" smtClean="0"/>
              <a:t>таблично </a:t>
            </a:r>
            <a:r>
              <a:rPr lang="ru-RU" dirty="0" smtClean="0"/>
              <a:t>(</a:t>
            </a:r>
            <a:r>
              <a:rPr lang="ru-RU" dirty="0" err="1" smtClean="0"/>
              <a:t>задається</a:t>
            </a:r>
            <a:r>
              <a:rPr lang="ru-RU" dirty="0" smtClean="0"/>
              <a:t> </a:t>
            </a:r>
            <a:r>
              <a:rPr lang="ru-RU" dirty="0" err="1" smtClean="0"/>
              <a:t>таблиця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значенням</a:t>
            </a:r>
            <a:r>
              <a:rPr lang="ru-RU" dirty="0" smtClean="0"/>
              <a:t> </a:t>
            </a:r>
            <a:r>
              <a:rPr lang="ru-RU" dirty="0" err="1" smtClean="0"/>
              <a:t>x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y</a:t>
            </a:r>
            <a:r>
              <a:rPr lang="ru-RU" dirty="0" smtClean="0"/>
              <a:t>);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Приклад. </a:t>
            </a:r>
            <a:r>
              <a:rPr lang="ru-RU" dirty="0" smtClean="0"/>
              <a:t>При </a:t>
            </a:r>
            <a:r>
              <a:rPr lang="ru-RU" dirty="0" err="1" smtClean="0"/>
              <a:t>вивченні</a:t>
            </a:r>
            <a:r>
              <a:rPr lang="ru-RU" dirty="0" smtClean="0"/>
              <a:t> </a:t>
            </a:r>
            <a:r>
              <a:rPr lang="ru-RU" dirty="0" err="1" smtClean="0"/>
              <a:t>залежності</a:t>
            </a:r>
            <a:r>
              <a:rPr lang="ru-RU" dirty="0" smtClean="0"/>
              <a:t> </a:t>
            </a:r>
            <a:r>
              <a:rPr lang="ru-RU" dirty="0" err="1" smtClean="0"/>
              <a:t>об’ємів</a:t>
            </a:r>
            <a:r>
              <a:rPr lang="ru-RU" dirty="0" smtClean="0"/>
              <a:t> продаж </a:t>
            </a:r>
            <a:r>
              <a:rPr lang="ru-RU" dirty="0" err="1" smtClean="0"/>
              <a:t>протягом</a:t>
            </a:r>
            <a:r>
              <a:rPr lang="ru-RU" dirty="0" smtClean="0"/>
              <a:t> дня </a:t>
            </a:r>
            <a:r>
              <a:rPr lang="ru-RU" dirty="0" err="1" smtClean="0"/>
              <a:t>прохолоджувальних</a:t>
            </a:r>
            <a:r>
              <a:rPr lang="ru-RU" dirty="0" smtClean="0"/>
              <a:t> </a:t>
            </a:r>
            <a:r>
              <a:rPr lang="ru-RU" dirty="0" err="1" smtClean="0"/>
              <a:t>напоїв</a:t>
            </a:r>
            <a:r>
              <a:rPr lang="ru-RU" dirty="0" smtClean="0"/>
              <a:t> V </a:t>
            </a:r>
            <a:r>
              <a:rPr lang="ru-RU" dirty="0" err="1" smtClean="0"/>
              <a:t>торгівельною</a:t>
            </a:r>
            <a:r>
              <a:rPr lang="ru-RU" dirty="0" smtClean="0"/>
              <a:t> точкою (у </a:t>
            </a:r>
            <a:r>
              <a:rPr lang="ru-RU" dirty="0" err="1" smtClean="0"/>
              <a:t>літрах</a:t>
            </a:r>
            <a:r>
              <a:rPr lang="ru-RU" dirty="0" smtClean="0"/>
              <a:t>)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температури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t</a:t>
            </a:r>
            <a:r>
              <a:rPr lang="ru-RU" dirty="0" smtClean="0"/>
              <a:t> (</a:t>
            </a:r>
            <a:r>
              <a:rPr lang="ru-RU" dirty="0" err="1" smtClean="0"/>
              <a:t>у</a:t>
            </a:r>
            <a:r>
              <a:rPr lang="ru-RU" dirty="0" smtClean="0"/>
              <a:t> градусах </a:t>
            </a:r>
            <a:r>
              <a:rPr lang="ru-RU" dirty="0" err="1" smtClean="0"/>
              <a:t>Цельсія</a:t>
            </a:r>
            <a:r>
              <a:rPr lang="ru-RU" dirty="0" smtClean="0"/>
              <a:t>)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: </a:t>
            </a:r>
          </a:p>
          <a:p>
            <a:pPr>
              <a:buNone/>
            </a:pPr>
            <a:r>
              <a:rPr lang="en-US" dirty="0" smtClean="0"/>
              <a:t>T 	18 	19 	22 	24 	28 	</a:t>
            </a:r>
          </a:p>
          <a:p>
            <a:pPr>
              <a:buNone/>
            </a:pPr>
            <a:r>
              <a:rPr lang="en-US" dirty="0" smtClean="0"/>
              <a:t>V 	150 	160 	280 	450 	600 	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Маємо</a:t>
            </a:r>
            <a:r>
              <a:rPr lang="ru-RU" dirty="0" smtClean="0"/>
              <a:t>, таким чином, таблично </a:t>
            </a:r>
            <a:r>
              <a:rPr lang="ru-RU" dirty="0" err="1" smtClean="0"/>
              <a:t>задану</a:t>
            </a:r>
            <a:r>
              <a:rPr lang="ru-RU" dirty="0" smtClean="0"/>
              <a:t> </a:t>
            </a:r>
            <a:r>
              <a:rPr lang="ru-RU" dirty="0" err="1" smtClean="0"/>
              <a:t>функцію</a:t>
            </a:r>
            <a:r>
              <a:rPr lang="ru-RU" dirty="0" smtClean="0"/>
              <a:t> V(</a:t>
            </a:r>
            <a:r>
              <a:rPr lang="ru-RU" dirty="0" err="1" smtClean="0"/>
              <a:t>t</a:t>
            </a:r>
            <a:r>
              <a:rPr lang="ru-RU" dirty="0" smtClean="0"/>
              <a:t>).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14366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 smtClean="0"/>
              <a:t>Функція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задаватися</a:t>
            </a:r>
            <a:r>
              <a:rPr lang="ru-RU" dirty="0" smtClean="0"/>
              <a:t> </a:t>
            </a:r>
            <a:r>
              <a:rPr lang="ru-RU" dirty="0" err="1" smtClean="0"/>
              <a:t>наступними</a:t>
            </a:r>
            <a:r>
              <a:rPr lang="ru-RU" dirty="0" smtClean="0"/>
              <a:t> способами:</a:t>
            </a:r>
          </a:p>
          <a:p>
            <a:endParaRPr lang="uk-UA" sz="1100" dirty="0" smtClean="0"/>
          </a:p>
          <a:p>
            <a:r>
              <a:rPr lang="uk-UA" b="1" dirty="0" smtClean="0"/>
              <a:t>словесно </a:t>
            </a:r>
            <a:r>
              <a:rPr lang="uk-UA" dirty="0" smtClean="0"/>
              <a:t>(наприклад, функція </a:t>
            </a:r>
            <a:r>
              <a:rPr lang="uk-UA" dirty="0" err="1" smtClean="0"/>
              <a:t>Діріхлє</a:t>
            </a:r>
            <a:r>
              <a:rPr lang="uk-UA" dirty="0" smtClean="0"/>
              <a:t>: </a:t>
            </a:r>
            <a:r>
              <a:rPr lang="en-US" dirty="0" smtClean="0"/>
              <a:t>f(x)=1</a:t>
            </a:r>
            <a:r>
              <a:rPr lang="uk-UA" dirty="0" smtClean="0"/>
              <a:t>, якщо </a:t>
            </a:r>
            <a:r>
              <a:rPr lang="en-US" dirty="0" smtClean="0"/>
              <a:t>x </a:t>
            </a:r>
            <a:r>
              <a:rPr lang="uk-UA" dirty="0" smtClean="0"/>
              <a:t>– раціональне число, </a:t>
            </a:r>
            <a:r>
              <a:rPr lang="en-US" dirty="0" smtClean="0"/>
              <a:t>f(x)=0</a:t>
            </a:r>
            <a:r>
              <a:rPr lang="uk-UA" dirty="0" smtClean="0"/>
              <a:t>, якщо </a:t>
            </a:r>
            <a:r>
              <a:rPr lang="en-US" dirty="0" smtClean="0"/>
              <a:t>x </a:t>
            </a:r>
            <a:r>
              <a:rPr lang="uk-UA" dirty="0" smtClean="0"/>
              <a:t>– ірраціональне); </a:t>
            </a:r>
            <a:endParaRPr lang="en-US" dirty="0" smtClean="0"/>
          </a:p>
          <a:p>
            <a:endParaRPr lang="uk-UA" sz="1100" dirty="0" smtClean="0"/>
          </a:p>
          <a:p>
            <a:r>
              <a:rPr lang="uk-UA" b="1" dirty="0" smtClean="0"/>
              <a:t>графічно </a:t>
            </a:r>
            <a:r>
              <a:rPr lang="uk-UA" dirty="0" smtClean="0"/>
              <a:t>(на координатній площині зображується лінія, для кожної точки якої ордината вважається значенням функції, яке відповідає значенню абсциси); </a:t>
            </a:r>
            <a:endParaRPr lang="en-US" dirty="0" smtClean="0"/>
          </a:p>
          <a:p>
            <a:endParaRPr lang="uk-UA" dirty="0" smtClean="0"/>
          </a:p>
          <a:p>
            <a:r>
              <a:rPr lang="ru-RU" b="1" dirty="0" err="1" smtClean="0"/>
              <a:t>аналітично</a:t>
            </a:r>
            <a:r>
              <a:rPr lang="ru-RU" b="1" dirty="0" smtClean="0"/>
              <a:t> (</a:t>
            </a:r>
            <a:r>
              <a:rPr lang="ru-RU" b="1" dirty="0" err="1" smtClean="0"/>
              <a:t>якщо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r>
              <a:rPr lang="ru-RU" b="1" dirty="0" smtClean="0"/>
              <a:t> </a:t>
            </a:r>
            <a:r>
              <a:rPr lang="ru-RU" b="1" dirty="0" err="1" smtClean="0"/>
              <a:t>знаходиться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рівності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рівностей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пов’язують</a:t>
            </a:r>
            <a:r>
              <a:rPr lang="ru-RU" b="1" dirty="0" smtClean="0"/>
              <a:t> </a:t>
            </a:r>
            <a:r>
              <a:rPr lang="ru-RU" b="1" dirty="0" err="1" smtClean="0"/>
              <a:t>x</a:t>
            </a:r>
            <a:r>
              <a:rPr lang="en-US" b="1" dirty="0" smtClean="0"/>
              <a:t> </a:t>
            </a:r>
            <a:r>
              <a:rPr lang="ru-RU" b="1" dirty="0" smtClean="0"/>
              <a:t>та </a:t>
            </a:r>
            <a:r>
              <a:rPr lang="ru-RU" b="1" dirty="0" err="1" smtClean="0"/>
              <a:t>y</a:t>
            </a:r>
            <a:r>
              <a:rPr lang="ru-RU" b="1" dirty="0" smtClean="0"/>
              <a:t>):</a:t>
            </a:r>
          </a:p>
          <a:p>
            <a:pPr algn="ctr">
              <a:buNone/>
            </a:pPr>
            <a:r>
              <a:rPr lang="en-US" dirty="0" smtClean="0"/>
              <a:t>y=x, y=</a:t>
            </a:r>
            <a:r>
              <a:rPr lang="en-US" dirty="0" err="1" smtClean="0"/>
              <a:t>sinx</a:t>
            </a:r>
            <a:endParaRPr lang="uk-UA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1436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/>
              <a:t>Можливі наступні варіанти</a:t>
            </a:r>
            <a:r>
              <a:rPr lang="en-US" sz="3200" dirty="0" smtClean="0"/>
              <a:t> </a:t>
            </a:r>
            <a:r>
              <a:rPr lang="uk-UA" sz="3200" dirty="0" smtClean="0"/>
              <a:t>аналітичного </a:t>
            </a:r>
            <a:r>
              <a:rPr lang="uk-UA" sz="3200" dirty="0" err="1" smtClean="0"/>
              <a:t>задання</a:t>
            </a:r>
            <a:r>
              <a:rPr lang="uk-UA" sz="3200" dirty="0" smtClean="0"/>
              <a:t> функції:</a:t>
            </a:r>
          </a:p>
          <a:p>
            <a:pPr>
              <a:buNone/>
            </a:pPr>
            <a:endParaRPr lang="uk-UA" sz="3200" dirty="0" smtClean="0"/>
          </a:p>
          <a:p>
            <a:pPr>
              <a:buNone/>
            </a:pPr>
            <a:r>
              <a:rPr lang="ru-RU" sz="3200" dirty="0" smtClean="0"/>
              <a:t>а) </a:t>
            </a:r>
            <a:r>
              <a:rPr lang="ru-RU" sz="3200" b="1" dirty="0" err="1" smtClean="0"/>
              <a:t>явне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задавання</a:t>
            </a:r>
            <a:r>
              <a:rPr lang="ru-RU" sz="3200" b="1" dirty="0" smtClean="0"/>
              <a:t> </a:t>
            </a:r>
            <a:r>
              <a:rPr lang="ru-RU" sz="3200" dirty="0" err="1" smtClean="0"/>
              <a:t>функції</a:t>
            </a:r>
            <a:r>
              <a:rPr lang="ru-RU" sz="3200" dirty="0" smtClean="0"/>
              <a:t> </a:t>
            </a:r>
            <a:r>
              <a:rPr lang="ru-RU" sz="3200" dirty="0" err="1" smtClean="0"/>
              <a:t>співвідношенням</a:t>
            </a:r>
            <a:r>
              <a:rPr lang="ru-RU" sz="3200" dirty="0" smtClean="0"/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y=f(x)</a:t>
            </a:r>
            <a:r>
              <a:rPr lang="ru-RU" sz="3200" dirty="0" smtClean="0"/>
              <a:t>; </a:t>
            </a:r>
          </a:p>
          <a:p>
            <a:pPr>
              <a:buNone/>
            </a:pPr>
            <a:endParaRPr lang="uk-UA" sz="3200" dirty="0" smtClean="0"/>
          </a:p>
          <a:p>
            <a:pPr>
              <a:buNone/>
            </a:pPr>
            <a:r>
              <a:rPr lang="uk-UA" sz="3200" dirty="0" smtClean="0"/>
              <a:t>б) </a:t>
            </a:r>
            <a:r>
              <a:rPr lang="uk-UA" sz="3200" b="1" dirty="0" smtClean="0"/>
              <a:t>неявне задавання функції </a:t>
            </a:r>
            <a:r>
              <a:rPr lang="uk-UA" sz="3200" dirty="0" smtClean="0"/>
              <a:t>співвідношенням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)=0</a:t>
            </a:r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y(x) </a:t>
            </a:r>
            <a:r>
              <a:rPr lang="uk-UA" sz="3200" dirty="0" smtClean="0"/>
              <a:t>знаходиться як корінь рівняння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f(x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,y(x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))=0 </a:t>
            </a:r>
            <a:r>
              <a:rPr lang="uk-UA" sz="3200" dirty="0" smtClean="0"/>
              <a:t>для всіх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200" b="1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dirty="0" smtClean="0"/>
              <a:t> </a:t>
            </a:r>
            <a:r>
              <a:rPr lang="uk-UA" sz="3200" dirty="0" smtClean="0"/>
              <a:t>з області визначення; </a:t>
            </a:r>
            <a:endParaRPr lang="en-US" sz="3200" dirty="0" smtClean="0"/>
          </a:p>
          <a:p>
            <a:pPr>
              <a:buNone/>
            </a:pPr>
            <a:endParaRPr lang="uk-UA" sz="32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0"/>
            <a:ext cx="99726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358222"/>
            <a:ext cx="9896476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285728"/>
            <a:ext cx="8572560" cy="628654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>
            <a:noAutofit/>
          </a:bodyPr>
          <a:lstStyle/>
          <a:p>
            <a:r>
              <a:rPr lang="ru-RU" sz="3200" dirty="0" smtClean="0"/>
              <a:t>в) </a:t>
            </a:r>
            <a:r>
              <a:rPr lang="ru-RU" sz="3200" b="1" dirty="0" err="1" smtClean="0"/>
              <a:t>параметричне</a:t>
            </a:r>
            <a:r>
              <a:rPr lang="ru-RU" sz="3200" b="1" dirty="0" smtClean="0"/>
              <a:t> </a:t>
            </a:r>
            <a:r>
              <a:rPr lang="uk-UA" sz="3200" b="1" dirty="0" smtClean="0"/>
              <a:t>задавання </a:t>
            </a:r>
            <a:r>
              <a:rPr lang="ru-RU" sz="3200" dirty="0" err="1" smtClean="0"/>
              <a:t>функції</a:t>
            </a:r>
            <a:r>
              <a:rPr lang="ru-RU" sz="3200" dirty="0" smtClean="0"/>
              <a:t> системою </a:t>
            </a:r>
            <a:r>
              <a:rPr lang="ru-RU" sz="3200" dirty="0" err="1" smtClean="0"/>
              <a:t>співвідношень</a:t>
            </a:r>
            <a:r>
              <a:rPr lang="ru-RU" sz="3200" dirty="0" smtClean="0"/>
              <a:t>: </a:t>
            </a:r>
          </a:p>
          <a:p>
            <a:endParaRPr lang="en-US" sz="3200" dirty="0" smtClean="0"/>
          </a:p>
          <a:p>
            <a:endParaRPr lang="uk-UA" sz="3200" dirty="0" smtClean="0"/>
          </a:p>
          <a:p>
            <a:endParaRPr lang="uk-UA" sz="3200" dirty="0" smtClean="0"/>
          </a:p>
          <a:p>
            <a:pPr>
              <a:buNone/>
            </a:pPr>
            <a:r>
              <a:rPr lang="uk-UA" sz="3200" dirty="0" smtClean="0"/>
              <a:t>де </a:t>
            </a:r>
            <a:r>
              <a:rPr lang="en-US" sz="3200" dirty="0" smtClean="0"/>
              <a:t>t </a:t>
            </a:r>
            <a:r>
              <a:rPr lang="uk-UA" sz="3200" dirty="0" smtClean="0"/>
              <a:t>– параметр, </a:t>
            </a:r>
            <a:r>
              <a:rPr lang="en-US" sz="3200" dirty="0" smtClean="0"/>
              <a:t>y </a:t>
            </a:r>
            <a:r>
              <a:rPr lang="uk-UA" sz="3200" dirty="0" smtClean="0"/>
              <a:t>вважається значенням функції, що відповідає </a:t>
            </a:r>
            <a:r>
              <a:rPr lang="en-US" sz="3200" dirty="0" smtClean="0"/>
              <a:t>x.</a:t>
            </a:r>
            <a:r>
              <a:rPr lang="uk-UA" sz="3200" dirty="0" smtClean="0"/>
              <a:t> </a:t>
            </a:r>
            <a:r>
              <a:rPr lang="ru-RU" sz="3200" dirty="0" smtClean="0"/>
              <a:t>Вона </a:t>
            </a:r>
            <a:r>
              <a:rPr lang="ru-RU" sz="3200" dirty="0" err="1" smtClean="0"/>
              <a:t>задає</a:t>
            </a:r>
            <a:r>
              <a:rPr lang="ru-RU" sz="3200" dirty="0" smtClean="0"/>
              <a:t> </a:t>
            </a:r>
            <a:r>
              <a:rPr lang="ru-RU" sz="3200" dirty="0" err="1" smtClean="0"/>
              <a:t>параметрично</a:t>
            </a:r>
            <a:r>
              <a:rPr lang="ru-RU" sz="3200" dirty="0" smtClean="0"/>
              <a:t> </a:t>
            </a:r>
            <a:r>
              <a:rPr lang="ru-RU" sz="3200" dirty="0" err="1" smtClean="0"/>
              <a:t>залежність</a:t>
            </a:r>
            <a:r>
              <a:rPr lang="ru-RU" sz="3200" dirty="0" smtClean="0"/>
              <a:t> </a:t>
            </a:r>
            <a:r>
              <a:rPr lang="en-US" sz="3200" dirty="0" smtClean="0"/>
              <a:t>y </a:t>
            </a:r>
            <a:r>
              <a:rPr lang="ru-RU" sz="3200" dirty="0" err="1" smtClean="0"/>
              <a:t>від</a:t>
            </a:r>
            <a:r>
              <a:rPr lang="ru-RU" sz="3200" dirty="0" smtClean="0"/>
              <a:t> </a:t>
            </a:r>
            <a:r>
              <a:rPr lang="en-US" sz="3200" dirty="0" smtClean="0"/>
              <a:t>x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>
              <a:buNone/>
            </a:pPr>
            <a:r>
              <a:rPr lang="uk-UA" sz="3200" dirty="0" smtClean="0"/>
              <a:t>Приклад.		Дана функція може </a:t>
            </a:r>
          </a:p>
          <a:p>
            <a:pPr>
              <a:buNone/>
            </a:pPr>
            <a:r>
              <a:rPr lang="uk-UA" sz="3200" dirty="0" smtClean="0"/>
              <a:t>					бути задана явно:</a:t>
            </a:r>
            <a:r>
              <a:rPr lang="ru-RU" sz="3200" dirty="0" smtClean="0"/>
              <a:t> </a:t>
            </a:r>
            <a:endParaRPr lang="uk-UA" sz="3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357298"/>
            <a:ext cx="2214578" cy="1596556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4929198"/>
            <a:ext cx="2245832" cy="1306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70686" y="5500702"/>
            <a:ext cx="185398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buNone/>
            </a:pPr>
            <a:r>
              <a:rPr lang="uk-UA" sz="2800" b="1" dirty="0" smtClean="0"/>
              <a:t>1. Парність та непарність. </a:t>
            </a:r>
          </a:p>
          <a:p>
            <a:pPr>
              <a:buNone/>
            </a:pPr>
            <a:r>
              <a:rPr lang="uk-UA" sz="2800" b="1" dirty="0" smtClean="0"/>
              <a:t>Парною</a:t>
            </a:r>
            <a:r>
              <a:rPr lang="uk-UA" sz="2800" dirty="0" smtClean="0"/>
              <a:t> називається функція </a:t>
            </a:r>
            <a:r>
              <a:rPr lang="en-US" sz="2800" i="1" dirty="0" smtClean="0"/>
              <a:t>y=f(x)</a:t>
            </a:r>
            <a:r>
              <a:rPr lang="uk-UA" sz="2800" i="1" dirty="0" smtClean="0"/>
              <a:t>, </a:t>
            </a:r>
            <a:r>
              <a:rPr lang="uk-UA" sz="2800" dirty="0" smtClean="0"/>
              <a:t>така що для </a:t>
            </a:r>
            <a:r>
              <a:rPr lang="uk-UA" sz="2800" i="1" dirty="0" smtClean="0"/>
              <a:t>∀</a:t>
            </a:r>
            <a:r>
              <a:rPr lang="en-US" sz="2800" i="1" dirty="0" err="1" smtClean="0"/>
              <a:t>x∈D</a:t>
            </a:r>
            <a:r>
              <a:rPr lang="en-US" sz="2800" i="1" dirty="0" smtClean="0"/>
              <a:t>(x)</a:t>
            </a:r>
            <a:r>
              <a:rPr lang="uk-UA" sz="2800" i="1" dirty="0" smtClean="0"/>
              <a:t>, </a:t>
            </a:r>
            <a:r>
              <a:rPr lang="uk-UA" sz="2800" dirty="0" smtClean="0"/>
              <a:t>число</a:t>
            </a:r>
            <a:r>
              <a:rPr lang="uk-UA" sz="2800" i="1" dirty="0" smtClean="0"/>
              <a:t> (-</a:t>
            </a:r>
            <a:r>
              <a:rPr lang="en-US" sz="2800" i="1" dirty="0" smtClean="0"/>
              <a:t>x) </a:t>
            </a:r>
            <a:r>
              <a:rPr lang="uk-UA" sz="2800" dirty="0" smtClean="0"/>
              <a:t>також належить </a:t>
            </a:r>
            <a:r>
              <a:rPr lang="en-US" sz="2800" i="1" dirty="0" smtClean="0"/>
              <a:t>D(x) </a:t>
            </a:r>
            <a:r>
              <a:rPr lang="uk-UA" sz="2800" dirty="0" smtClean="0"/>
              <a:t>і</a:t>
            </a:r>
            <a:r>
              <a:rPr lang="uk-UA" sz="2800" i="1" dirty="0" smtClean="0"/>
              <a:t> </a:t>
            </a:r>
            <a:r>
              <a:rPr lang="en-US" sz="2800" b="1" i="1" dirty="0" smtClean="0"/>
              <a:t>f(x)=f(-x)</a:t>
            </a:r>
            <a:r>
              <a:rPr lang="uk-UA" sz="2800" i="1" dirty="0" smtClean="0"/>
              <a:t>, і</a:t>
            </a:r>
            <a:r>
              <a:rPr lang="uk-UA" sz="2800" dirty="0" smtClean="0"/>
              <a:t>, відповідно, </a:t>
            </a:r>
            <a:r>
              <a:rPr lang="uk-UA" sz="2800" b="1" dirty="0" smtClean="0"/>
              <a:t>непарною</a:t>
            </a:r>
            <a:r>
              <a:rPr lang="uk-UA" sz="2800" i="1" dirty="0" smtClean="0"/>
              <a:t>, </a:t>
            </a:r>
            <a:r>
              <a:rPr lang="uk-UA" sz="2800" dirty="0" smtClean="0"/>
              <a:t>якщо для </a:t>
            </a:r>
            <a:r>
              <a:rPr lang="uk-UA" sz="2800" i="1" dirty="0" smtClean="0"/>
              <a:t>∀</a:t>
            </a:r>
            <a:r>
              <a:rPr lang="en-US" sz="2800" i="1" dirty="0" err="1" smtClean="0"/>
              <a:t>x∈D</a:t>
            </a:r>
            <a:r>
              <a:rPr lang="en-US" sz="2800" i="1" dirty="0" smtClean="0"/>
              <a:t>(x)</a:t>
            </a:r>
            <a:r>
              <a:rPr lang="uk-UA" sz="2800" dirty="0" smtClean="0"/>
              <a:t>, </a:t>
            </a:r>
            <a:r>
              <a:rPr lang="en-US" sz="2800" i="1" dirty="0" smtClean="0"/>
              <a:t>(-x)∈D(x)</a:t>
            </a:r>
            <a:r>
              <a:rPr lang="uk-UA" sz="2800" dirty="0" smtClean="0"/>
              <a:t>, проте </a:t>
            </a:r>
            <a:r>
              <a:rPr lang="en-US" sz="2800" b="1" i="1" dirty="0" smtClean="0"/>
              <a:t>f(-x)=-f(x)</a:t>
            </a:r>
            <a:r>
              <a:rPr lang="uk-UA" sz="2800" dirty="0" smtClean="0"/>
              <a:t>. Функція, яка не є а ні парною а ні непарною називається функцією </a:t>
            </a:r>
            <a:r>
              <a:rPr lang="uk-UA" sz="2800" b="1" dirty="0" smtClean="0"/>
              <a:t>загального вигляду</a:t>
            </a:r>
            <a:r>
              <a:rPr lang="uk-UA" sz="2800" dirty="0" smtClean="0"/>
              <a:t> (або загального положення)</a:t>
            </a:r>
            <a:r>
              <a:rPr lang="uk-UA" sz="2800" i="1" dirty="0" smtClean="0"/>
              <a:t>. </a:t>
            </a:r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Властивості функцій</a:t>
            </a:r>
            <a:endParaRPr lang="uk-U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858000"/>
            <a:ext cx="98393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pPr>
              <a:buNone/>
            </a:pPr>
            <a:r>
              <a:rPr lang="uk-UA" sz="2800" b="1" dirty="0" smtClean="0"/>
              <a:t>2. Монотонність. </a:t>
            </a:r>
          </a:p>
          <a:p>
            <a:pPr>
              <a:buNone/>
            </a:pPr>
            <a:r>
              <a:rPr lang="uk-UA" sz="2800" b="1" dirty="0" smtClean="0"/>
              <a:t>Зростаючою (спадною) </a:t>
            </a:r>
            <a:r>
              <a:rPr lang="uk-UA" sz="2800" dirty="0" smtClean="0"/>
              <a:t>називається функція, для якої на проміжку </a:t>
            </a:r>
            <a:r>
              <a:rPr lang="en-US" sz="2800" b="1" i="1" dirty="0" smtClean="0"/>
              <a:t>X </a:t>
            </a:r>
            <a:r>
              <a:rPr lang="uk-UA" sz="2800" dirty="0" smtClean="0"/>
              <a:t>більшому значенню аргументу відповідає більше (менше) значення функції. Зростаючі та спадні функції називаються </a:t>
            </a:r>
            <a:r>
              <a:rPr lang="uk-UA" sz="2800" b="1" i="1" dirty="0" smtClean="0"/>
              <a:t>строго монотонними. </a:t>
            </a:r>
            <a:r>
              <a:rPr lang="uk-UA" sz="2800" dirty="0" smtClean="0"/>
              <a:t>Якщо ж більшому значенню аргументу відповідає не менше (не більше), ніж попереднє, то функція називається</a:t>
            </a:r>
            <a:r>
              <a:rPr lang="uk-UA" sz="2800" b="1" i="1" dirty="0" smtClean="0"/>
              <a:t> </a:t>
            </a:r>
            <a:r>
              <a:rPr lang="uk-UA" sz="2800" b="1" i="1" dirty="0" err="1" smtClean="0"/>
              <a:t>неспадною</a:t>
            </a:r>
            <a:r>
              <a:rPr lang="uk-UA" sz="2800" b="1" i="1" dirty="0" smtClean="0"/>
              <a:t> (</a:t>
            </a:r>
            <a:r>
              <a:rPr lang="uk-UA" sz="2800" b="1" i="1" dirty="0" err="1" smtClean="0"/>
              <a:t>незростаючою</a:t>
            </a:r>
            <a:r>
              <a:rPr lang="uk-UA" sz="2800" b="1" i="1" dirty="0" smtClean="0"/>
              <a:t>).</a:t>
            </a:r>
            <a:r>
              <a:rPr lang="en-US" sz="2800" b="1" i="1" dirty="0" smtClean="0"/>
              <a:t> </a:t>
            </a:r>
            <a:r>
              <a:rPr lang="uk-UA" sz="2800" dirty="0" smtClean="0"/>
              <a:t>Такі функції також називають</a:t>
            </a:r>
            <a:r>
              <a:rPr lang="uk-UA" sz="2800" b="1" i="1" dirty="0" smtClean="0"/>
              <a:t> монотонними. </a:t>
            </a:r>
            <a:endParaRPr lang="uk-UA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Властивості функцій</a:t>
            </a: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1725</TotalTime>
  <Words>1380</Words>
  <Application>Microsoft Office PowerPoint</Application>
  <PresentationFormat>Экран (4:3)</PresentationFormat>
  <Paragraphs>207</Paragraphs>
  <Slides>34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Открытая</vt:lpstr>
      <vt:lpstr>Формула</vt:lpstr>
      <vt:lpstr>Лекція 4. Вступ до математичного аналізу</vt:lpstr>
      <vt:lpstr>1. Функції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Властивості функцій</vt:lpstr>
      <vt:lpstr>Властивості функцій</vt:lpstr>
      <vt:lpstr>Приклади строго монотонних функцій</vt:lpstr>
      <vt:lpstr>Приклади монотонних функцій</vt:lpstr>
      <vt:lpstr>Властивості функцій</vt:lpstr>
      <vt:lpstr>Приклади обмежених функцій</vt:lpstr>
      <vt:lpstr>Властивості функцій</vt:lpstr>
      <vt:lpstr>Типи функцій</vt:lpstr>
      <vt:lpstr>Елементарні функції</vt:lpstr>
      <vt:lpstr>Презентация PowerPoint</vt:lpstr>
      <vt:lpstr>Означення</vt:lpstr>
      <vt:lpstr>Геометрична інтерпретація</vt:lpstr>
      <vt:lpstr>Презентация PowerPoint</vt:lpstr>
      <vt:lpstr>Означення (границі в нескінченно віддаленій точці)</vt:lpstr>
      <vt:lpstr>Презентация PowerPoint</vt:lpstr>
      <vt:lpstr> Односторонні границі </vt:lpstr>
      <vt:lpstr> Односторонні границі </vt:lpstr>
      <vt:lpstr>Презентация PowerPoint</vt:lpstr>
      <vt:lpstr>Приклад</vt:lpstr>
      <vt:lpstr>Презентация PowerPoint</vt:lpstr>
      <vt:lpstr>Презентация PowerPoint</vt:lpstr>
      <vt:lpstr>Презентация PowerPoint</vt:lpstr>
      <vt:lpstr>Презентация PowerPoint</vt:lpstr>
      <vt:lpstr>Чудові (важливі) границі</vt:lpstr>
      <vt:lpstr>Приклади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4. Вступ до математичного аналізу</dc:title>
  <dc:creator>Ольга Артемчук</dc:creator>
  <cp:lastModifiedBy>Zverdvd.org</cp:lastModifiedBy>
  <cp:revision>231</cp:revision>
  <dcterms:modified xsi:type="dcterms:W3CDTF">2021-10-06T21:00:01Z</dcterms:modified>
</cp:coreProperties>
</file>