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ms-office.legacyDiagramTex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9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76" r:id="rId10"/>
    <p:sldId id="263" r:id="rId11"/>
    <p:sldId id="277" r:id="rId12"/>
    <p:sldId id="264" r:id="rId13"/>
    <p:sldId id="275" r:id="rId14"/>
    <p:sldId id="265" r:id="rId15"/>
    <p:sldId id="278" r:id="rId16"/>
    <p:sldId id="266" r:id="rId17"/>
    <p:sldId id="267" r:id="rId18"/>
    <p:sldId id="269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5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04619FF-90C8-4D26-B8EF-C5B86DFF2323}" type="datetime1">
              <a:rPr lang="uk-UA"/>
              <a:pPr>
                <a:defRPr/>
              </a:pPr>
              <a:t>10.11.2020</a:t>
            </a:fld>
            <a:endParaRPr lang="ru-RU"/>
          </a:p>
        </p:txBody>
      </p:sp>
      <p:sp>
        <p:nvSpPr>
          <p:cNvPr id="512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43CB35B-AA4B-4BA4-8610-DF2E3F793BA0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2A0C82C-5B51-4D0D-9E98-E9363631987C}" type="datetime1">
              <a:rPr lang="uk-UA"/>
              <a:pPr>
                <a:defRPr/>
              </a:pPr>
              <a:t>10.11.2020</a:t>
            </a:fld>
            <a:endParaRPr lang="ru-RU"/>
          </a:p>
        </p:txBody>
      </p:sp>
      <p:sp>
        <p:nvSpPr>
          <p:cNvPr id="14340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07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31FB253-9DD9-4FF0-9CED-11DB4B226B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224867AE-3858-4B74-A1B6-643C88D9A741}" type="slidenum">
              <a:rPr lang="ru-RU" sz="1200">
                <a:latin typeface="Arial" charset="0"/>
              </a:rPr>
              <a:pPr algn="r">
                <a:defRPr/>
              </a:pPr>
              <a:t>1</a:t>
            </a:fld>
            <a:endParaRPr lang="ru-RU" sz="1200">
              <a:latin typeface="Arial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uk-UA" smtClean="0"/>
              <a:t>нарної</a:t>
            </a: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E2921-C910-4184-BB1E-D8C2847CB9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7C4C6-7B65-4C72-BC0F-0784443E1BF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9FA74-0C18-4916-AA3E-BAF0A382DD8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3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6C3B7-64BB-421E-9805-26720CB952C0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2BC06-4CEA-4618-B837-7E4C5527611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5C4B3-E441-4173-A9BB-211A8CB05BA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112C6-02B8-433F-B6E2-FEA9D18C1CF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56D66-9A2C-494B-B2A3-5D5721863BA0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7F35B-BBA3-401F-899C-D47CCA79EDE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72504-848D-40F7-9636-BB483EDD269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B4B3F-8E27-4591-98A6-AE283AB5020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8C087-D2D7-481B-95C7-1398DB0318EC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600C9F-21DE-4950-98DE-A9270571E39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026C71D9-4C4E-45C4-B6C4-0581C2E4C8B4}" type="slidenum">
              <a:rPr lang="ru-RU" sz="1400">
                <a:latin typeface="Arial" charset="0"/>
              </a:rPr>
              <a:pPr algn="r">
                <a:defRPr/>
              </a:pPr>
              <a:t>1</a:t>
            </a:fld>
            <a:endParaRPr lang="ru-RU" sz="1400"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1484313"/>
            <a:ext cx="7772400" cy="1439862"/>
          </a:xfrm>
        </p:spPr>
        <p:txBody>
          <a:bodyPr/>
          <a:lstStyle/>
          <a:p>
            <a:r>
              <a:rPr lang="ru-RU" sz="4000" smtClean="0">
                <a:solidFill>
                  <a:schemeClr val="accent2"/>
                </a:solidFill>
              </a:rPr>
              <a:t/>
            </a:r>
            <a:br>
              <a:rPr lang="ru-RU" sz="4000" smtClean="0">
                <a:solidFill>
                  <a:schemeClr val="accent2"/>
                </a:solidFill>
              </a:rPr>
            </a:br>
            <a:r>
              <a:rPr lang="ru-RU" sz="4000" smtClean="0">
                <a:solidFill>
                  <a:schemeClr val="accent2"/>
                </a:solidFill>
              </a:rPr>
              <a:t> </a:t>
            </a:r>
            <a:r>
              <a:rPr lang="uk-UA" altLang="uk-UA" smtClean="0">
                <a:latin typeface="Times New Roman" pitchFamily="18" charset="0"/>
              </a:rPr>
              <a:t>Вірусна лейкемія котів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3284538"/>
            <a:ext cx="8137525" cy="3052762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800000"/>
                </a:solidFill>
                <a:latin typeface="Times New Roman" pitchFamily="18" charset="0"/>
              </a:rPr>
              <a:t>навчальн</a:t>
            </a:r>
            <a:r>
              <a:rPr lang="uk-UA" sz="2400" b="1" smtClean="0">
                <a:solidFill>
                  <a:srgbClr val="800000"/>
                </a:solidFill>
                <a:latin typeface="Times New Roman" pitchFamily="18" charset="0"/>
              </a:rPr>
              <a:t>а</a:t>
            </a:r>
            <a:r>
              <a:rPr lang="ru-RU" sz="2400" b="1" smtClean="0">
                <a:solidFill>
                  <a:srgbClr val="800000"/>
                </a:solidFill>
                <a:latin typeface="Times New Roman" pitchFamily="18" charset="0"/>
              </a:rPr>
              <a:t> дисципліна</a:t>
            </a:r>
            <a:br>
              <a:rPr lang="ru-RU" sz="2400" b="1" smtClean="0">
                <a:solidFill>
                  <a:srgbClr val="800000"/>
                </a:solidFill>
                <a:latin typeface="Times New Roman" pitchFamily="18" charset="0"/>
              </a:rPr>
            </a:br>
            <a:r>
              <a:rPr lang="ru-RU" sz="2400" b="1" smtClean="0">
                <a:solidFill>
                  <a:srgbClr val="800000"/>
                </a:solidFill>
                <a:latin typeface="Times New Roman" pitchFamily="18" charset="0"/>
              </a:rPr>
              <a:t>“Превентивні ветеринарні технології заразних хвороб собак і котів” </a:t>
            </a:r>
            <a:endParaRPr lang="uk-UA" sz="2400" b="1" smtClean="0">
              <a:solidFill>
                <a:srgbClr val="800000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90000"/>
              </a:lnSpc>
              <a:buFontTx/>
              <a:buNone/>
            </a:pPr>
            <a:endParaRPr lang="uk-UA" sz="1800" b="1" smtClean="0">
              <a:solidFill>
                <a:srgbClr val="800000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90000"/>
              </a:lnSpc>
              <a:buFontTx/>
              <a:buNone/>
            </a:pPr>
            <a:endParaRPr lang="uk-UA" sz="1800" b="1" smtClean="0">
              <a:solidFill>
                <a:srgbClr val="800000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90000"/>
              </a:lnSpc>
              <a:buFontTx/>
              <a:buNone/>
            </a:pPr>
            <a:r>
              <a:rPr lang="uk-UA" sz="2000" b="1" smtClean="0">
                <a:solidFill>
                  <a:srgbClr val="800000"/>
                </a:solidFill>
                <a:latin typeface="Times New Roman" pitchFamily="18" charset="0"/>
              </a:rPr>
              <a:t>к. вет. наук, доцент </a:t>
            </a:r>
            <a:br>
              <a:rPr lang="uk-UA" sz="2000" b="1" smtClean="0">
                <a:solidFill>
                  <a:srgbClr val="800000"/>
                </a:solidFill>
                <a:latin typeface="Times New Roman" pitchFamily="18" charset="0"/>
              </a:rPr>
            </a:br>
            <a:endParaRPr lang="uk-UA" sz="2000" b="1" smtClean="0">
              <a:solidFill>
                <a:srgbClr val="800000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90000"/>
              </a:lnSpc>
              <a:buFontTx/>
              <a:buNone/>
            </a:pPr>
            <a:r>
              <a:rPr lang="uk-UA" sz="2000" b="1" smtClean="0">
                <a:solidFill>
                  <a:srgbClr val="800000"/>
                </a:solidFill>
                <a:latin typeface="Times New Roman" pitchFamily="18" charset="0"/>
              </a:rPr>
              <a:t>Сорокіна Наталія Григорівна</a:t>
            </a:r>
          </a:p>
          <a:p>
            <a:pPr marL="0" indent="0" algn="ctr">
              <a:lnSpc>
                <a:spcPct val="90000"/>
              </a:lnSpc>
              <a:buFontTx/>
              <a:buNone/>
            </a:pPr>
            <a:endParaRPr lang="uk-UA" sz="2000" b="1" smtClean="0">
              <a:solidFill>
                <a:srgbClr val="800000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90000"/>
              </a:lnSpc>
              <a:buFontTx/>
              <a:buNone/>
            </a:pPr>
            <a:r>
              <a:rPr lang="uk-UA" sz="2000" b="1" smtClean="0">
                <a:solidFill>
                  <a:srgbClr val="800000"/>
                </a:solidFill>
                <a:latin typeface="Times New Roman" pitchFamily="18" charset="0"/>
              </a:rPr>
              <a:t>Київ, 20</a:t>
            </a:r>
            <a:r>
              <a:rPr lang="en-US" sz="2000" b="1" smtClean="0">
                <a:solidFill>
                  <a:srgbClr val="800000"/>
                </a:solidFill>
                <a:latin typeface="Times New Roman" pitchFamily="18" charset="0"/>
              </a:rPr>
              <a:t>20</a:t>
            </a:r>
            <a:endParaRPr lang="ru-RU" sz="2000" b="1" smtClean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684213" y="260350"/>
            <a:ext cx="792003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b="1">
                <a:solidFill>
                  <a:srgbClr val="993300"/>
                </a:solidFill>
                <a:cs typeface="Arial" charset="0"/>
              </a:rPr>
              <a:t>НАЦІОНАЛЬНИЙ УНІВЕРСИТЕТ БІОРЕСУРСІВ І ПРИРОДОКОРИСТУВАННЯ УКРАЇНИ</a:t>
            </a:r>
            <a:endParaRPr lang="uk-UA">
              <a:solidFill>
                <a:srgbClr val="993300"/>
              </a:solidFill>
              <a:cs typeface="Arial" charset="0"/>
            </a:endParaRPr>
          </a:p>
          <a:p>
            <a:pPr algn="ctr"/>
            <a:r>
              <a:rPr lang="uk-UA">
                <a:solidFill>
                  <a:srgbClr val="993300"/>
                </a:solidFill>
                <a:cs typeface="Arial" charset="0"/>
              </a:rPr>
              <a:t>Кафедра епізоотології, мікробіології і вірусології</a:t>
            </a:r>
            <a:r>
              <a:rPr lang="ru-RU"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41288A-C8BA-4288-89E4-16642DA63961}" type="slidenum">
              <a:rPr lang="ru-RU" altLang="uk-UA" smtClean="0">
                <a:latin typeface="Arial" charset="0"/>
              </a:rPr>
              <a:pPr/>
              <a:t>10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Патолого-анатомічні зміни</a:t>
            </a:r>
            <a:r>
              <a:rPr lang="ru-RU" altLang="uk-UA" smtClean="0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33525"/>
            <a:ext cx="8229600" cy="4525963"/>
          </a:xfrm>
        </p:spPr>
        <p:txBody>
          <a:bodyPr/>
          <a:lstStyle/>
          <a:p>
            <a:r>
              <a:rPr lang="uk-UA" sz="2400" smtClean="0"/>
              <a:t>Тварини якізагинули від лейкозу, патологічні зміни виявляються в усіх органах кровотворної системи (лімфатичних вузлах, селезінці, кістковому мозку). Лімфатичні вузли при лімфоїдному лейкозі збільшені в розмірі, мають м’яку еластичну консистенцію, не зрощені з прилеглими тканинами. Капсула знімається легко, поверхня розрізу волога, сіруватого або жовтувато-білого кольору. При лімфогранулематозі та лімфосаркомі лімфатичні вузли горбисті, капсула зрощена з паренхімою, на розрізі часто виявляються крововиливи й некрози. </a:t>
            </a:r>
            <a:endParaRPr lang="uk-UA" altLang="uk-UA" sz="24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smtClean="0"/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smtClean="0"/>
              <a:t>В органах черевної й тазової порожнин, а також на серозних оболонках спостерігаються пухлинні розростання у вигляді конгломератів біло або жовто-сірого кольору. Селезінка при лімфоїдному та мієлоїдному лейкозах — відповідно бурого або малиново-червоного кольору, значно збільшена в розмірі (іноді у 8 - 10 разів). Поверхня розрізу при лімфоїдному лейкозі зерниста внаслідок гіперплазії фолікулів. У разі мієлоїдного лейкозу фолікули малопомітні, в окремих ділянках зовсім відсутні. </a:t>
            </a:r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F80EDA-FA26-443F-BCD1-9605F9676374}" type="slidenum">
              <a:rPr lang="ru-RU" altLang="uk-UA" smtClean="0">
                <a:latin typeface="Arial" charset="0"/>
              </a:rPr>
              <a:pPr/>
              <a:t>11</a:t>
            </a:fld>
            <a:endParaRPr lang="ru-RU" altLang="uk-UA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CABE0A-D32F-4744-8934-D72BDDBDAFE7}" type="slidenum">
              <a:rPr lang="ru-RU" altLang="uk-UA" smtClean="0">
                <a:latin typeface="Arial" charset="0"/>
              </a:rPr>
              <a:pPr/>
              <a:t>12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Діагноз</a:t>
            </a:r>
            <a:r>
              <a:rPr lang="ru-RU" altLang="uk-UA" smtClean="0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400" smtClean="0"/>
              <a:t>Встановлюють комплексно з урахуванням епізоотологічних, клінічних, патолого-анатомічних даних і результатів лабораторних досліджень. При діагностиці особливе значення має виявлення в сироватці крові вірусного антигену р27 за допомогою твердофазного імуноферментного аналізу (</a:t>
            </a:r>
            <a:r>
              <a:rPr lang="en-US" sz="2400" smtClean="0"/>
              <a:t>ELISA) </a:t>
            </a:r>
            <a:r>
              <a:rPr lang="uk-UA" sz="2400" smtClean="0"/>
              <a:t>або імунофлуоресцентного методу. У крові і слині </a:t>
            </a:r>
            <a:r>
              <a:rPr lang="en-US" sz="2400" smtClean="0"/>
              <a:t>FeLV </a:t>
            </a:r>
            <a:r>
              <a:rPr lang="uk-UA" sz="2400" smtClean="0"/>
              <a:t>з'являється через місяць після інфікування. </a:t>
            </a:r>
            <a:endParaRPr lang="uk-UA" altLang="uk-UA" sz="2400" b="1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smtClean="0"/>
          </a:p>
        </p:txBody>
      </p:sp>
      <p:sp>
        <p:nvSpPr>
          <p:cNvPr id="2969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smtClean="0"/>
              <a:t>Через кілька місяців після початку захворювання у частини котів вірус може зникнути з крові і слини, проте при цьому він зберігається в кістковому мозку і в Т-лімфоцитах селезінки і лімфовузлів, де є ідеальні умови для інтенсивного розмноження (приховане, або латентне носійство). За допомогою полімеразної ланцюгової реакції та імуногістохімічних методів </a:t>
            </a:r>
            <a:r>
              <a:rPr lang="en-US" sz="2800" smtClean="0"/>
              <a:t>FeLV </a:t>
            </a:r>
            <a:r>
              <a:rPr lang="uk-UA" sz="2800" smtClean="0"/>
              <a:t>вдається виявити в рогівці очей більшості </a:t>
            </a:r>
            <a:r>
              <a:rPr lang="en-US" sz="2800" smtClean="0"/>
              <a:t>FeLV-</a:t>
            </a:r>
            <a:r>
              <a:rPr lang="uk-UA" sz="2800" smtClean="0"/>
              <a:t>позитивних котів</a:t>
            </a:r>
            <a:endParaRPr lang="uk-UA" sz="2800" b="1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48DDA6-29C6-480E-8C69-ACC36D7D228A}" type="slidenum">
              <a:rPr lang="ru-RU" altLang="uk-UA" smtClean="0">
                <a:latin typeface="Arial" charset="0"/>
              </a:rPr>
              <a:pPr/>
              <a:t>13</a:t>
            </a:fld>
            <a:endParaRPr lang="ru-RU" altLang="uk-UA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C055A7-C0E5-45D0-902C-49A6D3D16B4F}" type="slidenum">
              <a:rPr lang="ru-RU" altLang="uk-UA" smtClean="0">
                <a:latin typeface="Arial" charset="0"/>
              </a:rPr>
              <a:pPr/>
              <a:t>14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Диференційна діагностика</a:t>
            </a:r>
            <a:r>
              <a:rPr lang="ru-RU" altLang="uk-UA" smtClean="0"/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uk-UA" sz="2400" smtClean="0">
                <a:latin typeface="Times New Roman" pitchFamily="18" charset="0"/>
              </a:rPr>
              <a:t>Гострі і хронічні інфекційні та інвазійні захворювання: гемабартенельоз, токсоплазмоз, хронічні бактеріальні інфекції, імунодефіцит.</a:t>
            </a:r>
          </a:p>
          <a:p>
            <a:endParaRPr lang="uk-UA" altLang="uk-UA" sz="24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6" name="Diagram 6"/>
          <p:cNvGraphicFramePr>
            <a:graphicFrameLocks/>
          </p:cNvGraphicFramePr>
          <p:nvPr>
            <p:ph/>
          </p:nvPr>
        </p:nvGraphicFramePr>
        <p:xfrm>
          <a:off x="250825" y="1125538"/>
          <a:ext cx="7634288" cy="5424487"/>
        </p:xfrm>
        <a:graphic>
          <a:graphicData uri="http://schemas.openxmlformats.org/drawingml/2006/compatibility">
            <com:legacyDrawing xmlns:com="http://schemas.openxmlformats.org/drawingml/2006/compatibility" spid="_x0000_s35846"/>
          </a:graphicData>
        </a:graphic>
      </p:graphicFrame>
      <p:sp>
        <p:nvSpPr>
          <p:cNvPr id="35858" name="Rectangle 2"/>
          <p:cNvSpPr>
            <a:spLocks noChangeArrowheads="1"/>
          </p:cNvSpPr>
          <p:nvPr/>
        </p:nvSpPr>
        <p:spPr bwMode="auto">
          <a:xfrm>
            <a:off x="1116013" y="188913"/>
            <a:ext cx="7570787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uk-UA" altLang="uk-UA" sz="4400" i="1">
                <a:solidFill>
                  <a:schemeClr val="tx2"/>
                </a:solidFill>
                <a:latin typeface="Arial" charset="0"/>
              </a:rPr>
              <a:t>Диференційна діагностика</a:t>
            </a:r>
            <a:r>
              <a:rPr lang="ru-RU" altLang="uk-UA" sz="4400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5795963" y="1412875"/>
            <a:ext cx="3105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uk-UA" sz="2800">
                <a:solidFill>
                  <a:srgbClr val="800000"/>
                </a:solidFill>
              </a:rPr>
              <a:t>Кількість варіантів</a:t>
            </a:r>
            <a:br>
              <a:rPr lang="uk-UA" sz="2800">
                <a:solidFill>
                  <a:srgbClr val="800000"/>
                </a:solidFill>
              </a:rPr>
            </a:br>
            <a:r>
              <a:rPr lang="uk-UA" sz="2800">
                <a:solidFill>
                  <a:srgbClr val="800000"/>
                </a:solidFill>
              </a:rPr>
              <a:t>2</a:t>
            </a:r>
            <a:r>
              <a:rPr lang="en-US" sz="2800">
                <a:solidFill>
                  <a:srgbClr val="800000"/>
                </a:solidFill>
                <a:cs typeface="Times New Roman" pitchFamily="18" charset="0"/>
              </a:rPr>
              <a:t>·</a:t>
            </a:r>
            <a:r>
              <a:rPr lang="uk-UA" sz="2800">
                <a:solidFill>
                  <a:srgbClr val="800000"/>
                </a:solidFill>
                <a:cs typeface="Times New Roman" pitchFamily="18" charset="0"/>
              </a:rPr>
              <a:t>2 </a:t>
            </a:r>
            <a:r>
              <a:rPr lang="en-US" sz="2800">
                <a:solidFill>
                  <a:srgbClr val="800000"/>
                </a:solidFill>
              </a:rPr>
              <a:t>·</a:t>
            </a:r>
            <a:r>
              <a:rPr lang="uk-UA" sz="2800">
                <a:solidFill>
                  <a:srgbClr val="800000"/>
                </a:solidFill>
              </a:rPr>
              <a:t>2 </a:t>
            </a:r>
            <a:r>
              <a:rPr lang="en-US" sz="2800">
                <a:solidFill>
                  <a:srgbClr val="800000"/>
                </a:solidFill>
              </a:rPr>
              <a:t>·</a:t>
            </a:r>
            <a:r>
              <a:rPr lang="uk-UA" sz="2800">
                <a:solidFill>
                  <a:srgbClr val="800000"/>
                </a:solidFill>
              </a:rPr>
              <a:t>2 </a:t>
            </a:r>
            <a:r>
              <a:rPr lang="en-US" sz="2800">
                <a:solidFill>
                  <a:srgbClr val="800000"/>
                </a:solidFill>
              </a:rPr>
              <a:t>·</a:t>
            </a:r>
            <a:r>
              <a:rPr lang="uk-UA" sz="2800">
                <a:solidFill>
                  <a:srgbClr val="800000"/>
                </a:solidFill>
              </a:rPr>
              <a:t>2 = 2</a:t>
            </a:r>
            <a:r>
              <a:rPr lang="uk-UA" sz="2800" baseline="30000">
                <a:solidFill>
                  <a:srgbClr val="800000"/>
                </a:solidFill>
              </a:rPr>
              <a:t>5</a:t>
            </a:r>
            <a:r>
              <a:rPr lang="uk-UA" sz="2800">
                <a:solidFill>
                  <a:srgbClr val="800000"/>
                </a:solidFill>
              </a:rPr>
              <a:t> = 32</a:t>
            </a:r>
            <a:endParaRPr lang="en-US" sz="280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6C5F3C-6209-49AD-8B99-A989E0E4A8FC}" type="slidenum">
              <a:rPr lang="ru-RU" altLang="uk-UA" smtClean="0">
                <a:latin typeface="Arial" charset="0"/>
              </a:rPr>
              <a:pPr/>
              <a:t>16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Лікування</a:t>
            </a:r>
            <a:r>
              <a:rPr lang="ru-RU" altLang="uk-UA" smtClean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3863" y="1417638"/>
            <a:ext cx="8229600" cy="4525962"/>
          </a:xfrm>
        </p:spPr>
        <p:txBody>
          <a:bodyPr/>
          <a:lstStyle/>
          <a:p>
            <a:r>
              <a:rPr lang="uk-UA" sz="2400" smtClean="0"/>
              <a:t>Терапія спрямована переважно на пригнічення вторинних інфекцій. Рекомендуються антибіотики, імуностимулятори, кортикостероїдні гормони, гамавіт, вітаміни групи В, переливання крові, при лімфосаркомі, лейкемії – хіміотерапія. Є дані про поліпшення стану хворих кішок після монотерапії стафілококовим протеїном А, тоді як комплексна терапія з альфа-інтерфероном не призводила до поліпшення. При проведенні процедури переливання крові слід мати на увазі, що у котів унікальна система груп крові: </a:t>
            </a:r>
            <a:r>
              <a:rPr lang="en-US" sz="2400" smtClean="0"/>
              <a:t>A, </a:t>
            </a:r>
            <a:r>
              <a:rPr lang="uk-UA" sz="2400" smtClean="0"/>
              <a:t>В і АВ. </a:t>
            </a:r>
            <a:r>
              <a:rPr lang="ru-RU" sz="2400" smtClean="0"/>
              <a:t>Латентно хворі коти повинні вилучатися з племінного розведення; їх потомство підлягає вибраковці.</a:t>
            </a:r>
            <a:endParaRPr lang="uk-UA" altLang="uk-UA" sz="24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1D0A8A-3576-4114-B579-78A619C7C44E}" type="slidenum">
              <a:rPr lang="ru-RU" altLang="uk-UA" smtClean="0">
                <a:latin typeface="Arial" charset="0"/>
              </a:rPr>
              <a:pPr/>
              <a:t>17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Профілактика</a:t>
            </a:r>
            <a:r>
              <a:rPr lang="ru-RU" altLang="uk-UA" smtClean="0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400" smtClean="0"/>
              <a:t>Кошенята, народжені від щеплених рекомбінантною вакциною кішок, набувають пасивного колострального імунітету. Через 2–3 місяці, після визначення титру антитіл в ІФА, бажано зробити кошенятам щеплення. З цією метою в ряді західних країн використовують асоційовану вакцину «Лекат» або живу рекомбінантну вакцину. Котів перевіряють на наявність антигену </a:t>
            </a:r>
            <a:r>
              <a:rPr lang="en-US" sz="2400" smtClean="0"/>
              <a:t>FeLV </a:t>
            </a:r>
            <a:r>
              <a:rPr lang="uk-UA" sz="2400" smtClean="0"/>
              <a:t>в крові двократно, з інтервалом 2 місяці. Періодично проводять дезінфекцію приміщень, в яких утримуються коти</a:t>
            </a:r>
            <a:endParaRPr lang="uk-UA" altLang="uk-UA" sz="24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691996-4200-4BE6-B7DE-8EA2E47B044C}" type="slidenum">
              <a:rPr lang="ru-RU" altLang="uk-UA" smtClean="0">
                <a:latin typeface="Arial" charset="0"/>
              </a:rPr>
              <a:pPr/>
              <a:t>18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sz="4000" i="1" smtClean="0"/>
              <a:t>Література</a:t>
            </a:r>
            <a:br>
              <a:rPr lang="uk-UA" altLang="uk-UA" sz="4000" i="1" smtClean="0"/>
            </a:br>
            <a:r>
              <a:rPr lang="uk-UA" altLang="uk-UA" sz="4000" i="1" smtClean="0"/>
              <a:t> та інформаційні джерел</a:t>
            </a:r>
            <a:r>
              <a:rPr lang="ru-RU" altLang="uk-UA" sz="4000" i="1" smtClean="0"/>
              <a:t>а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000" smtClean="0"/>
              <a:t>1.     Недосєков В.В., Гонтарь А.М., Сорокіна Н.Г., Кісера Я.В., Інфекційні хвороби собак і котів. Агроосвіта. 2016. - 234 с.</a:t>
            </a:r>
          </a:p>
          <a:p>
            <a:r>
              <a:rPr lang="uk-UA" sz="2000" smtClean="0"/>
              <a:t>2.     Каришева А.Ф. Спеціальна епізоотологія. – Київ : Вища освіта, 2002. – 703 с.</a:t>
            </a:r>
          </a:p>
          <a:p>
            <a:r>
              <a:rPr lang="uk-UA" sz="2000" smtClean="0"/>
              <a:t>3.     Ярчук Б.М., Вербицький П.І., Литвин В.П. та ін. Загальна епізоотологія. - Біла Церква, 2002,- 656 с.</a:t>
            </a:r>
          </a:p>
          <a:p>
            <a:r>
              <a:rPr lang="uk-UA" sz="2000" smtClean="0"/>
              <a:t>4.     Чандлер Е., Гаскелл К., Гаскелл Р. Болезни кошек (</a:t>
            </a:r>
            <a:r>
              <a:rPr lang="es-ES" sz="2000" smtClean="0"/>
              <a:t>Feline Medicine and Therapeutics)/ </a:t>
            </a:r>
            <a:r>
              <a:rPr lang="uk-UA" sz="2000" smtClean="0"/>
              <a:t>Пер. с англ., - М.: Аквариум Принт, 2011. -688с.: ил.+24 стр. цв. вкл.</a:t>
            </a:r>
          </a:p>
          <a:p>
            <a:r>
              <a:rPr lang="uk-UA" sz="2000" smtClean="0"/>
              <a:t>5.     Недосєков В.В., Макаров В.В. Міжнародна класифікація хвороб і особливо небезпечні інфекції тварин/ Навчальний посібник. - Київ. – 2010. 120 с.</a:t>
            </a:r>
          </a:p>
          <a:p>
            <a:endParaRPr lang="uk-UA" altLang="uk-UA" sz="24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08724A-5A44-46CA-93A6-ED7330F64582}" type="slidenum">
              <a:rPr lang="ru-RU" altLang="uk-UA" smtClean="0">
                <a:latin typeface="Arial" charset="0"/>
              </a:rPr>
              <a:pPr/>
              <a:t>19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34818" name="TextBox 2"/>
          <p:cNvSpPr txBox="1">
            <a:spLocks noChangeArrowheads="1"/>
          </p:cNvSpPr>
          <p:nvPr/>
        </p:nvSpPr>
        <p:spPr bwMode="auto">
          <a:xfrm>
            <a:off x="1116013" y="2492375"/>
            <a:ext cx="6769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/>
              <a:t>Дякую за увагу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B3B557-5AA8-424E-8F99-72BA4E554442}" type="slidenum">
              <a:rPr lang="ru-RU" altLang="uk-UA" smtClean="0">
                <a:latin typeface="Arial" charset="0"/>
              </a:rPr>
              <a:pPr/>
              <a:t>2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5123" name="Text Box 4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863600" y="136525"/>
            <a:ext cx="7416800" cy="104330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uk-UA" altLang="uk-UA" dirty="0"/>
              <a:t>Зміст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Означення хвороби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Історична довідка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Характеристика збудника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Епізоотичні дані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Патогенез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Клінічні ознаки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Патологоанатомічні зміни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Діагноз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Диференціальна діагностика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Лікування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uk-UA" altLang="uk-UA" dirty="0"/>
              <a:t>Профілактика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endParaRPr lang="uk-UA" altLang="uk-UA" dirty="0"/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endParaRPr lang="uk-UA" altLang="uk-UA" dirty="0"/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endParaRPr lang="uk-UA" altLang="uk-UA" dirty="0"/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endParaRPr lang="uk-UA" altLang="uk-UA" dirty="0"/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endParaRPr lang="uk-UA" altLang="uk-UA" dirty="0"/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  <a:defRPr/>
            </a:pPr>
            <a:endParaRPr lang="uk-UA" altLang="uk-UA" dirty="0"/>
          </a:p>
          <a:p>
            <a:pPr eaLnBrk="1" hangingPunct="1">
              <a:spcBef>
                <a:spcPct val="50000"/>
              </a:spcBef>
              <a:defRPr/>
            </a:pPr>
            <a:endParaRPr lang="ru-RU" alt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D99A53-1215-4436-A8E4-04343A36ADFF}" type="slidenum">
              <a:rPr lang="ru-RU" altLang="uk-UA" smtClean="0">
                <a:latin typeface="Arial" charset="0"/>
              </a:rPr>
              <a:pPr/>
              <a:t>3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Означення хвороби</a:t>
            </a:r>
            <a:r>
              <a:rPr lang="ru-RU" altLang="uk-UA" smtClean="0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uk-UA" sz="2400" smtClean="0">
                <a:latin typeface="Times New Roman" pitchFamily="18" charset="0"/>
              </a:rPr>
              <a:t>Вірусна лейкемія котів (ВЛК, лат. </a:t>
            </a:r>
            <a:r>
              <a:rPr lang="en-US" altLang="uk-UA" sz="2400" smtClean="0">
                <a:latin typeface="Times New Roman" pitchFamily="18" charset="0"/>
              </a:rPr>
              <a:t>Feline leukemia virus, FeLV) - </a:t>
            </a:r>
            <a:r>
              <a:rPr lang="uk-UA" altLang="uk-UA" sz="2400" smtClean="0">
                <a:latin typeface="Times New Roman" pitchFamily="18" charset="0"/>
              </a:rPr>
              <a:t>вид ретровірусів, що інфікують представників сімейства котячих. Викликає у кішок захворювання, схоже на рак, що є вірусної формою лейкозу. Визнається дуже небезпечною інфекцією, часто призводить до летального результату [3].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899128-2680-4FB5-A2A2-94EC0C889EF5}" type="slidenum">
              <a:rPr lang="ru-RU" altLang="uk-UA" smtClean="0">
                <a:latin typeface="Arial" charset="0"/>
              </a:rPr>
              <a:pPr/>
              <a:t>4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Історична довідка</a:t>
            </a:r>
            <a:r>
              <a:rPr lang="ru-RU" altLang="uk-UA" smtClean="0"/>
              <a:t> </a:t>
            </a:r>
          </a:p>
        </p:txBody>
      </p:sp>
      <p:sp>
        <p:nvSpPr>
          <p:cNvPr id="7172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>
              <a:defRPr/>
            </a:pPr>
            <a:r>
              <a:rPr lang="uk-UA" altLang="uk-UA" sz="2400" dirty="0">
                <a:latin typeface="Times New Roman" panose="02020603050405020304" pitchFamily="18" charset="0"/>
              </a:rPr>
              <a:t>Вірус лейкозу </a:t>
            </a:r>
            <a:r>
              <a:rPr lang="en-US" altLang="uk-UA" sz="2400" dirty="0" err="1">
                <a:latin typeface="Times New Roman" panose="02020603050405020304" pitchFamily="18" charset="0"/>
              </a:rPr>
              <a:t>FeLV</a:t>
            </a:r>
            <a:r>
              <a:rPr lang="en-US" altLang="uk-UA" sz="2400" dirty="0">
                <a:latin typeface="Times New Roman" panose="02020603050405020304" pitchFamily="18" charset="0"/>
              </a:rPr>
              <a:t> </a:t>
            </a:r>
            <a:r>
              <a:rPr lang="uk-UA" altLang="uk-UA" sz="2400" dirty="0">
                <a:latin typeface="Times New Roman" panose="02020603050405020304" pitchFamily="18" charset="0"/>
              </a:rPr>
              <a:t>був вперше описаний в 1964 році вченим Вільямом </a:t>
            </a:r>
            <a:r>
              <a:rPr lang="uk-UA" altLang="uk-UA" sz="2400" dirty="0" err="1">
                <a:latin typeface="Times New Roman" panose="02020603050405020304" pitchFamily="18" charset="0"/>
              </a:rPr>
              <a:t>Джаррет</a:t>
            </a:r>
            <a:r>
              <a:rPr lang="uk-UA" altLang="uk-UA" sz="2400" dirty="0">
                <a:latin typeface="Times New Roman" panose="02020603050405020304" pitchFamily="18" charset="0"/>
              </a:rPr>
              <a:t> (</a:t>
            </a:r>
            <a:r>
              <a:rPr lang="en-US" altLang="uk-UA" sz="2400" dirty="0">
                <a:latin typeface="Times New Roman" panose="02020603050405020304" pitchFamily="18" charset="0"/>
              </a:rPr>
              <a:t>W. Jarrett et al., Nature 202: 566) </a:t>
            </a:r>
            <a:r>
              <a:rPr lang="uk-UA" altLang="uk-UA" sz="2400" dirty="0">
                <a:latin typeface="Times New Roman" panose="02020603050405020304" pitchFamily="18" charset="0"/>
              </a:rPr>
              <a:t>в університеті Глазго. </a:t>
            </a:r>
          </a:p>
          <a:p>
            <a:pPr>
              <a:defRPr/>
            </a:pPr>
            <a:r>
              <a:rPr lang="uk-UA" altLang="uk-UA" sz="2400" dirty="0">
                <a:latin typeface="Times New Roman" panose="02020603050405020304" pitchFamily="18" charset="0"/>
              </a:rPr>
              <a:t>Територіально вірус поширений повсюдно, але нерівномірно.</a:t>
            </a:r>
          </a:p>
          <a:p>
            <a:pPr>
              <a:defRPr/>
            </a:pPr>
            <a:r>
              <a:rPr lang="uk-UA" altLang="uk-UA" sz="2400" dirty="0">
                <a:latin typeface="Times New Roman" panose="02020603050405020304" pitchFamily="18" charset="0"/>
              </a:rPr>
              <a:t>Найбільш сприйнятливими до інфекції є кошенята у віці 4 місяців. Джерелом інфекції є старіючі кішки. Вірус знаходиться в слині, виділених з носа.</a:t>
            </a:r>
          </a:p>
          <a:p>
            <a:pPr marL="0" indent="0">
              <a:buFontTx/>
              <a:buNone/>
              <a:defRPr/>
            </a:pPr>
            <a:r>
              <a:rPr lang="uk-UA" altLang="uk-UA" sz="2400" dirty="0">
                <a:latin typeface="Times New Roman" panose="02020603050405020304" pitchFamily="18" charset="0"/>
              </a:rPr>
              <a:t>    Вірус часто викликає зниження імунітету, яке призводить           до анемії і лейкопенії.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09DC1E-483B-4F2D-8D28-B85C708EDD54}" type="slidenum">
              <a:rPr lang="ru-RU" altLang="uk-UA" smtClean="0">
                <a:latin typeface="Arial" charset="0"/>
              </a:rPr>
              <a:pPr/>
              <a:t>5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Характеристика збудника</a:t>
            </a:r>
            <a:r>
              <a:rPr lang="ru-RU" altLang="uk-UA" smtClean="0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uk-UA" smtClean="0">
                <a:latin typeface="Times New Roman" pitchFamily="18" charset="0"/>
              </a:rPr>
              <a:t>Має діаметр 100-110 нм і сферичну форму.</a:t>
            </a:r>
          </a:p>
          <a:p>
            <a:r>
              <a:rPr lang="uk-UA" altLang="uk-UA" smtClean="0">
                <a:latin typeface="Times New Roman" pitchFamily="18" charset="0"/>
              </a:rPr>
              <a:t>Існує чотири типи вірусу: </a:t>
            </a:r>
            <a:r>
              <a:rPr lang="en-US" altLang="uk-UA" smtClean="0">
                <a:latin typeface="Times New Roman" pitchFamily="18" charset="0"/>
              </a:rPr>
              <a:t>A, B, C </a:t>
            </a:r>
            <a:r>
              <a:rPr lang="uk-UA" altLang="uk-UA" smtClean="0">
                <a:latin typeface="Times New Roman" pitchFamily="18" charset="0"/>
              </a:rPr>
              <a:t>і Т, які також мають кілька підтипів</a:t>
            </a:r>
            <a:endParaRPr lang="uk-UA" altLang="uk-UA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D380C7-5714-43BE-B3D6-8353512FA48B}" type="slidenum">
              <a:rPr lang="ru-RU" altLang="uk-UA" smtClean="0">
                <a:latin typeface="Arial" charset="0"/>
              </a:rPr>
              <a:pPr/>
              <a:t>6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Епізоотологічні дані</a:t>
            </a:r>
            <a:r>
              <a:rPr lang="ru-RU" altLang="uk-UA" smtClean="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uk-UA" sz="2400" smtClean="0">
                <a:latin typeface="Times New Roman" pitchFamily="18" charset="0"/>
              </a:rPr>
              <a:t>Первинним джерелом інфекції є слина хворої тварини, але в період активної виремии вірус присутній у всіх секретах і екскрементах. Для передачі вірусу необхідний тривалий (дні і тижні) тісний контакт з вірусоносієм. Основне джерело інфекції - кішки з персистуючою віремією, які тривалий час виділяють вірус. Інфікування можливо і гематогенним шляхом, але комахи не переносять вірус.</a:t>
            </a:r>
          </a:p>
          <a:p>
            <a:r>
              <a:rPr lang="uk-UA" altLang="uk-UA" sz="2400" smtClean="0">
                <a:latin typeface="Times New Roman" pitchFamily="18" charset="0"/>
              </a:rPr>
              <a:t>Зараження зазвичай відбувається в молодому віці, можливо від матері, в окремих випадках - внутрішньоутробно або з материнським молоком. Первинне зараження здійснюється через покуси, загальні предмети догляду, годівниці і туалетні лотки.</a:t>
            </a:r>
            <a:endParaRPr lang="uk-UA" altLang="uk-UA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7BD3B2-E364-4307-9284-1B5E0D8A270F}" type="slidenum">
              <a:rPr lang="ru-RU" altLang="uk-UA" smtClean="0">
                <a:latin typeface="Arial" charset="0"/>
              </a:rPr>
              <a:pPr/>
              <a:t>7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Патогенез</a:t>
            </a:r>
            <a:r>
              <a:rPr lang="ru-RU" altLang="uk-UA" smtClean="0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800" smtClean="0"/>
              <a:t>Розвиток вірусної лейкемії відбувається дуже повільно, по типу прихованої інфекції та обумовлений генетичною схильністю тварини до даної хвороби, а також імунологічною недостатністю організму (первинні або вторинні імунодефіцити). Найчастіше хвороба проявляється після впливу несприятливих екзогенних і ендогенних факторів, наприклад різкої зміни умов годівлі і утримання, тривалого переохолодження чи перегрівання. Збудник проявляє тропізм до клітин лімфоїдної та кровотворної тканин, тому його первинна репродукція починається в мигдаликах глотки, а в подальшому поширюється на інші лімфоїдні тканини, особливо на кістковий мозок, де під впливом вірусу відбувається порушення нормального гемопоезу та прогресуюче розростання пухлинної тканини (утворення лімфосарком). У результаті в крові хворих тварин з’являється велика кількість незрілих лейкоцитів (лейкоцитоз). Прогресуюче розростання пухлинної тканини викликає інтоксикацію та порушення функції органів, загибель відбувається внаслідок серцевої недостатності</a:t>
            </a:r>
            <a:endParaRPr lang="uk-UA" altLang="uk-UA" sz="18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3D2B05-5B61-4295-BE80-A73DE27AB221}" type="slidenum">
              <a:rPr lang="ru-RU" altLang="uk-UA" smtClean="0">
                <a:latin typeface="Arial" charset="0"/>
              </a:rPr>
              <a:pPr/>
              <a:t>8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i="1" smtClean="0"/>
              <a:t>Клінічні ознаки</a:t>
            </a:r>
            <a:r>
              <a:rPr lang="ru-RU" altLang="uk-UA" smtClean="0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400" smtClean="0"/>
              <a:t>Інкубаційний період при ВЛК тривалий – від декількох місяців до чотирьох років. Вірусна лейкемія котів характеризується хронічним перебігом та латентною формою. За хронічного перебігу можна виділити продромальну, клінічну і т ермінальну ст адії. У хворих тварин часто спостерігають анемію, зниження апетиту, депресію, порушення серцевої діяльності і поступове виснаження, а також різні порушення репродуктивної функції.</a:t>
            </a:r>
            <a:endParaRPr lang="uk-UA" altLang="uk-UA" sz="24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EE0816-FEC3-4CA6-AF56-8BE08D299322}" type="slidenum">
              <a:rPr lang="ru-RU" altLang="uk-UA" smtClean="0">
                <a:latin typeface="Arial" charset="0"/>
              </a:rPr>
              <a:pPr/>
              <a:t>9</a:t>
            </a:fld>
            <a:endParaRPr lang="ru-RU" altLang="uk-UA" smtClean="0">
              <a:latin typeface="Arial" charset="0"/>
            </a:endParaRPr>
          </a:p>
        </p:txBody>
      </p:sp>
      <p:sp>
        <p:nvSpPr>
          <p:cNvPr id="25602" name="Заголовок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mtClean="0"/>
              <a:t>Вони проявляються у вигляді патології вагітності (резорбції плодів, абортів) і народження мертвих або нежиттєздатних кошенят (синдром "в’янення" кошенят). У картині крові спостерігається лейкоцитоз, значний зсув лейкоцитарної формули вліво, зменшення кількості еритроцитів і поступове зниження гематокриту.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(Прізвище) (Назва хвороби)">
  <a:themeElements>
    <a:clrScheme name="20201019 Шаблон презентації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201019 Шаблон презентації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201019 Шаблон презентації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1019 Шаблон презентації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1019 Шаблон презентації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1019 Шаблон презентації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1019 Шаблон презентації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1019 Шаблон презентації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1019 Шаблон презентації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1019 Шаблон презентації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1019 Шаблон презентації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1019 Шаблон презентації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1019 Шаблон презентації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1019 Шаблон презентації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20201019 Шаблон презентації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(Прізвище) (Назва хвороби)</Template>
  <TotalTime>56</TotalTime>
  <Words>1029</Words>
  <Application>Microsoft Office PowerPoint</Application>
  <PresentationFormat>Экран (4:3)</PresentationFormat>
  <Paragraphs>91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Times New Roman</vt:lpstr>
      <vt:lpstr>Arial</vt:lpstr>
      <vt:lpstr>(Прізвище) (Назва хвороби)</vt:lpstr>
      <vt:lpstr>  Вірусна лейкемія котів</vt:lpstr>
      <vt:lpstr>Слайд 2</vt:lpstr>
      <vt:lpstr>Означення хвороби </vt:lpstr>
      <vt:lpstr>Історична довідка </vt:lpstr>
      <vt:lpstr>Характеристика збудника </vt:lpstr>
      <vt:lpstr>Епізоотологічні дані </vt:lpstr>
      <vt:lpstr>Патогенез </vt:lpstr>
      <vt:lpstr>Клінічні ознаки </vt:lpstr>
      <vt:lpstr>Слайд 9</vt:lpstr>
      <vt:lpstr>Патолого-анатомічні зміни </vt:lpstr>
      <vt:lpstr>Слайд 11</vt:lpstr>
      <vt:lpstr>Діагноз </vt:lpstr>
      <vt:lpstr>Слайд 13</vt:lpstr>
      <vt:lpstr>Диференційна діагностика </vt:lpstr>
      <vt:lpstr>Слайд 15</vt:lpstr>
      <vt:lpstr>Лікування </vt:lpstr>
      <vt:lpstr>Профілактика </vt:lpstr>
      <vt:lpstr>Література  та інформаційні джерела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Вірусна лейкемія котів</dc:title>
  <dc:subject>Вірусна лейкемія котів</dc:subject>
  <dc:creator>Сорокіна Н. Г.</dc:creator>
  <cp:lastModifiedBy>Яся</cp:lastModifiedBy>
  <cp:revision>7</cp:revision>
  <dcterms:created xsi:type="dcterms:W3CDTF">2020-10-30T10:42:42Z</dcterms:created>
  <dcterms:modified xsi:type="dcterms:W3CDTF">2020-11-10T13:04:44Z</dcterms:modified>
</cp:coreProperties>
</file>