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82" r:id="rId10"/>
    <p:sldId id="264" r:id="rId11"/>
    <p:sldId id="283" r:id="rId12"/>
    <p:sldId id="265" r:id="rId13"/>
    <p:sldId id="266" r:id="rId14"/>
    <p:sldId id="267" r:id="rId15"/>
    <p:sldId id="286" r:id="rId16"/>
    <p:sldId id="289" r:id="rId17"/>
    <p:sldId id="268" r:id="rId18"/>
    <p:sldId id="269" r:id="rId19"/>
    <p:sldId id="270" r:id="rId20"/>
    <p:sldId id="287" r:id="rId21"/>
    <p:sldId id="271" r:id="rId22"/>
    <p:sldId id="284" r:id="rId23"/>
    <p:sldId id="272" r:id="rId24"/>
    <p:sldId id="273" r:id="rId25"/>
    <p:sldId id="274" r:id="rId26"/>
    <p:sldId id="275" r:id="rId27"/>
    <p:sldId id="276" r:id="rId28"/>
    <p:sldId id="290" r:id="rId29"/>
    <p:sldId id="277" r:id="rId30"/>
    <p:sldId id="278" r:id="rId31"/>
    <p:sldId id="279" r:id="rId32"/>
    <p:sldId id="280" r:id="rId33"/>
    <p:sldId id="281" r:id="rId34"/>
    <p:sldId id="288" r:id="rId35"/>
    <p:sldId id="285" r:id="rId3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4C3C5-8656-4341-A041-9BF0B35884D0}" type="datetimeFigureOut">
              <a:rPr lang="ru-RU" smtClean="0"/>
              <a:t>03.11.2020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B82C1-39DA-4972-94F0-3D0FCCCBBD20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1908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4C3C5-8656-4341-A041-9BF0B35884D0}" type="datetimeFigureOut">
              <a:rPr lang="ru-RU" smtClean="0"/>
              <a:t>03.11.2020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B82C1-39DA-4972-94F0-3D0FCCCBBD20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9203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4C3C5-8656-4341-A041-9BF0B35884D0}" type="datetimeFigureOut">
              <a:rPr lang="ru-RU" smtClean="0"/>
              <a:t>03.11.2020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B82C1-39DA-4972-94F0-3D0FCCCBBD20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72253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4C3C5-8656-4341-A041-9BF0B35884D0}" type="datetimeFigureOut">
              <a:rPr lang="ru-RU" smtClean="0"/>
              <a:t>03.11.2020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B82C1-39DA-4972-94F0-3D0FCCCBBD20}" type="slidenum">
              <a:rPr lang="ru-RU" smtClean="0"/>
              <a:t>‹№›</a:t>
            </a:fld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47931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4C3C5-8656-4341-A041-9BF0B35884D0}" type="datetimeFigureOut">
              <a:rPr lang="ru-RU" smtClean="0"/>
              <a:t>03.11.2020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B82C1-39DA-4972-94F0-3D0FCCCBBD20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8704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4C3C5-8656-4341-A041-9BF0B35884D0}" type="datetimeFigureOut">
              <a:rPr lang="ru-RU" smtClean="0"/>
              <a:t>03.11.2020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B82C1-39DA-4972-94F0-3D0FCCCBBD20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69074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4C3C5-8656-4341-A041-9BF0B35884D0}" type="datetimeFigureOut">
              <a:rPr lang="ru-RU" smtClean="0"/>
              <a:t>03.11.2020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B82C1-39DA-4972-94F0-3D0FCCCBBD20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72690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4C3C5-8656-4341-A041-9BF0B35884D0}" type="datetimeFigureOut">
              <a:rPr lang="ru-RU" smtClean="0"/>
              <a:t>03.11.2020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B82C1-39DA-4972-94F0-3D0FCCCBBD20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10392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4C3C5-8656-4341-A041-9BF0B35884D0}" type="datetimeFigureOut">
              <a:rPr lang="ru-RU" smtClean="0"/>
              <a:t>03.11.2020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B82C1-39DA-4972-94F0-3D0FCCCBBD20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4719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4C3C5-8656-4341-A041-9BF0B35884D0}" type="datetimeFigureOut">
              <a:rPr lang="ru-RU" smtClean="0"/>
              <a:t>03.11.2020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B82C1-39DA-4972-94F0-3D0FCCCBBD20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7411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4C3C5-8656-4341-A041-9BF0B35884D0}" type="datetimeFigureOut">
              <a:rPr lang="ru-RU" smtClean="0"/>
              <a:t>03.11.2020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B82C1-39DA-4972-94F0-3D0FCCCBBD20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0530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4C3C5-8656-4341-A041-9BF0B35884D0}" type="datetimeFigureOut">
              <a:rPr lang="ru-RU" smtClean="0"/>
              <a:t>03.11.2020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B82C1-39DA-4972-94F0-3D0FCCCBBD20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859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4C3C5-8656-4341-A041-9BF0B35884D0}" type="datetimeFigureOut">
              <a:rPr lang="ru-RU" smtClean="0"/>
              <a:t>03.11.2020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B82C1-39DA-4972-94F0-3D0FCCCBBD20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9288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4C3C5-8656-4341-A041-9BF0B35884D0}" type="datetimeFigureOut">
              <a:rPr lang="ru-RU" smtClean="0"/>
              <a:t>03.11.2020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B82C1-39DA-4972-94F0-3D0FCCCBBD20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877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4C3C5-8656-4341-A041-9BF0B35884D0}" type="datetimeFigureOut">
              <a:rPr lang="ru-RU" smtClean="0"/>
              <a:t>03.11.2020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B82C1-39DA-4972-94F0-3D0FCCCBBD20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8775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4C3C5-8656-4341-A041-9BF0B35884D0}" type="datetimeFigureOut">
              <a:rPr lang="ru-RU" smtClean="0"/>
              <a:t>03.11.2020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B82C1-39DA-4972-94F0-3D0FCCCBBD20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924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4C3C5-8656-4341-A041-9BF0B35884D0}" type="datetimeFigureOut">
              <a:rPr lang="ru-RU" smtClean="0"/>
              <a:t>03.11.2020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B82C1-39DA-4972-94F0-3D0FCCCBBD20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2293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7C4C3C5-8656-4341-A041-9BF0B35884D0}" type="datetimeFigureOut">
              <a:rPr lang="ru-RU" smtClean="0"/>
              <a:t>03.11.2020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89B82C1-39DA-4972-94F0-3D0FCCCBBD20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2855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1338" y="2230243"/>
            <a:ext cx="9144000" cy="1145905"/>
          </a:xfrm>
        </p:spPr>
        <p:txBody>
          <a:bodyPr/>
          <a:lstStyle/>
          <a:p>
            <a:r>
              <a:rPr lang="uk-UA" dirty="0" smtClean="0"/>
              <a:t>Джерела права в АПК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9165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377551"/>
          </a:xfrm>
        </p:spPr>
        <p:txBody>
          <a:bodyPr>
            <a:normAutofit/>
          </a:bodyPr>
          <a:lstStyle/>
          <a:p>
            <a:r>
              <a:rPr lang="uk-UA" dirty="0"/>
              <a:t>Нормативно-правові акти класифікуються за різними підставами</a:t>
            </a:r>
            <a:r>
              <a:rPr lang="uk-UA" dirty="0" smtClean="0"/>
              <a:t>.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38200" y="1996067"/>
            <a:ext cx="10515600" cy="4488953"/>
          </a:xfrm>
        </p:spPr>
        <p:txBody>
          <a:bodyPr>
            <a:normAutofit/>
          </a:bodyPr>
          <a:lstStyle/>
          <a:p>
            <a:r>
              <a:rPr lang="uk-UA" sz="2800" b="1" dirty="0"/>
              <a:t>За суб’єктами правотворчості: </a:t>
            </a:r>
            <a:endParaRPr lang="en-US" sz="2800" b="1" dirty="0" smtClean="0"/>
          </a:p>
          <a:p>
            <a:pPr marL="914400" lvl="1" indent="-457200">
              <a:buFont typeface="+mj-lt"/>
              <a:buAutoNum type="arabicPeriod"/>
            </a:pPr>
            <a:r>
              <a:rPr lang="uk-UA" sz="2400" dirty="0"/>
              <a:t>акти вищих органів державної влади та </a:t>
            </a:r>
            <a:r>
              <a:rPr lang="uk-UA" sz="2400" dirty="0" smtClean="0"/>
              <a:t>управління</a:t>
            </a:r>
            <a:endParaRPr lang="en-US" sz="24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uk-UA" sz="2400" dirty="0"/>
              <a:t>акти центральних органів державного </a:t>
            </a:r>
            <a:r>
              <a:rPr lang="uk-UA" sz="2400" dirty="0" smtClean="0"/>
              <a:t>управління</a:t>
            </a:r>
            <a:endParaRPr lang="en-US" sz="24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uk-UA" sz="2400" dirty="0"/>
              <a:t>акти місцевих державних органів влади та самоврядування; </a:t>
            </a:r>
            <a:endParaRPr lang="en-US" sz="24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uk-UA" sz="2400" dirty="0" smtClean="0"/>
              <a:t>акти </a:t>
            </a:r>
            <a:r>
              <a:rPr lang="uk-UA" sz="2400" dirty="0"/>
              <a:t>керівників підприємств і організацій</a:t>
            </a:r>
            <a:r>
              <a:rPr lang="uk-UA" sz="2400" dirty="0" smtClean="0"/>
              <a:t>.</a:t>
            </a:r>
            <a:endParaRPr lang="en-US" sz="2400" dirty="0" smtClean="0"/>
          </a:p>
          <a:p>
            <a:pPr marL="457200" lvl="1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833436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349298"/>
            <a:ext cx="10363826" cy="4441901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uk-UA" sz="2000" b="1" dirty="0"/>
              <a:t>За формою </a:t>
            </a:r>
            <a:r>
              <a:rPr lang="uk-UA" sz="2000" b="1" dirty="0" err="1"/>
              <a:t>акта</a:t>
            </a:r>
            <a:r>
              <a:rPr lang="uk-UA" sz="2000" b="1" dirty="0"/>
              <a:t>: </a:t>
            </a:r>
            <a:endParaRPr lang="uk-UA" sz="2000" b="1" dirty="0" smtClean="0"/>
          </a:p>
          <a:p>
            <a:pPr marL="800100" lvl="1" indent="-342900">
              <a:buFont typeface="+mj-lt"/>
              <a:buAutoNum type="arabicPeriod"/>
            </a:pPr>
            <a:r>
              <a:rPr lang="uk-UA" sz="2000" dirty="0" smtClean="0"/>
              <a:t>закони</a:t>
            </a:r>
            <a:endParaRPr lang="en-US" sz="2000" dirty="0"/>
          </a:p>
          <a:p>
            <a:pPr marL="800100" lvl="1" indent="-342900">
              <a:buFont typeface="+mj-lt"/>
              <a:buAutoNum type="arabicPeriod"/>
            </a:pPr>
            <a:r>
              <a:rPr lang="uk-UA" sz="2000" dirty="0" smtClean="0"/>
              <a:t>укази</a:t>
            </a:r>
            <a:endParaRPr lang="en-US" sz="2000" dirty="0"/>
          </a:p>
          <a:p>
            <a:pPr marL="800100" lvl="1" indent="-342900">
              <a:buFont typeface="+mj-lt"/>
              <a:buAutoNum type="arabicPeriod"/>
            </a:pPr>
            <a:r>
              <a:rPr lang="uk-UA" sz="2000" dirty="0" smtClean="0"/>
              <a:t>постанови</a:t>
            </a:r>
            <a:endParaRPr lang="en-US" sz="2000" dirty="0"/>
          </a:p>
          <a:p>
            <a:pPr marL="800100" lvl="1" indent="-342900">
              <a:buFont typeface="+mj-lt"/>
              <a:buAutoNum type="arabicPeriod"/>
            </a:pPr>
            <a:r>
              <a:rPr lang="uk-UA" sz="2000" dirty="0" smtClean="0"/>
              <a:t>розпорядження </a:t>
            </a:r>
            <a:endParaRPr lang="en-US" sz="2000" dirty="0"/>
          </a:p>
          <a:p>
            <a:pPr marL="800100" lvl="1" indent="-342900">
              <a:buFont typeface="+mj-lt"/>
              <a:buAutoNum type="arabicPeriod"/>
            </a:pPr>
            <a:r>
              <a:rPr lang="uk-UA" sz="2000" dirty="0" smtClean="0"/>
              <a:t>накази</a:t>
            </a:r>
            <a:endParaRPr lang="en-US" sz="2000" dirty="0"/>
          </a:p>
          <a:p>
            <a:pPr marL="800100" lvl="1" indent="-342900">
              <a:buFont typeface="+mj-lt"/>
              <a:buAutoNum type="arabicPeriod"/>
            </a:pPr>
            <a:r>
              <a:rPr lang="uk-UA" sz="2000" dirty="0" smtClean="0"/>
              <a:t>інструкції </a:t>
            </a:r>
            <a:endParaRPr lang="en-US" sz="2000" dirty="0"/>
          </a:p>
          <a:p>
            <a:pPr marL="800100" lvl="1" indent="-342900">
              <a:buFont typeface="+mj-lt"/>
              <a:buAutoNum type="arabicPeriod"/>
            </a:pPr>
            <a:r>
              <a:rPr lang="uk-UA" sz="2000" dirty="0" smtClean="0"/>
              <a:t>правила</a:t>
            </a:r>
            <a:endParaRPr lang="en-US" sz="2000" dirty="0"/>
          </a:p>
          <a:p>
            <a:pPr marL="800100" lvl="1" indent="-342900">
              <a:buFont typeface="+mj-lt"/>
              <a:buAutoNum type="arabicPeriod"/>
            </a:pPr>
            <a:r>
              <a:rPr lang="uk-UA" sz="2000" dirty="0" smtClean="0"/>
              <a:t>положення</a:t>
            </a:r>
            <a:endParaRPr lang="en-US" sz="2000" dirty="0"/>
          </a:p>
          <a:p>
            <a:pPr marL="800100" lvl="1" indent="-342900">
              <a:buFont typeface="+mj-lt"/>
              <a:buAutoNum type="arabicPeriod"/>
            </a:pPr>
            <a:r>
              <a:rPr lang="uk-UA" sz="2000" dirty="0"/>
              <a:t>рішення тощо.</a:t>
            </a:r>
            <a:endParaRPr lang="en-US" sz="2000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051186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847494"/>
            <a:ext cx="10363826" cy="4943706"/>
          </a:xfrm>
        </p:spPr>
        <p:txBody>
          <a:bodyPr>
            <a:normAutofit/>
          </a:bodyPr>
          <a:lstStyle/>
          <a:p>
            <a:r>
              <a:rPr lang="uk-UA" sz="2400" b="1" dirty="0"/>
              <a:t>За сферою дії</a:t>
            </a:r>
            <a:r>
              <a:rPr lang="uk-UA" sz="2400" b="1" dirty="0" smtClean="0"/>
              <a:t>:</a:t>
            </a:r>
            <a:endParaRPr lang="en-US" sz="2400" b="1" dirty="0" smtClean="0"/>
          </a:p>
          <a:p>
            <a:pPr marL="914400" lvl="1" indent="-457200">
              <a:buFont typeface="+mj-lt"/>
              <a:buAutoNum type="arabicPeriod"/>
            </a:pPr>
            <a:r>
              <a:rPr lang="uk-UA" sz="2000" dirty="0" smtClean="0"/>
              <a:t>загальні</a:t>
            </a:r>
            <a:endParaRPr lang="en-US" sz="20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uk-UA" sz="2000" dirty="0" smtClean="0"/>
              <a:t>відомчі</a:t>
            </a:r>
            <a:endParaRPr lang="en-US" sz="20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uk-UA" sz="2000" dirty="0" smtClean="0"/>
              <a:t>місцеві</a:t>
            </a:r>
            <a:endParaRPr lang="en-US" sz="20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uk-UA" sz="2000" dirty="0" smtClean="0"/>
              <a:t>локальні акти.</a:t>
            </a:r>
            <a:endParaRPr lang="en-US" sz="2000" dirty="0" smtClean="0"/>
          </a:p>
          <a:p>
            <a:r>
              <a:rPr lang="uk-UA" sz="2400" b="1" dirty="0" smtClean="0"/>
              <a:t>За </a:t>
            </a:r>
            <a:r>
              <a:rPr lang="uk-UA" sz="2400" b="1" dirty="0"/>
              <a:t>ступенем узагальнення</a:t>
            </a:r>
            <a:r>
              <a:rPr lang="uk-UA" sz="2400" b="1" dirty="0" smtClean="0"/>
              <a:t>:</a:t>
            </a:r>
            <a:endParaRPr lang="en-US" sz="2400" b="1" dirty="0" smtClean="0"/>
          </a:p>
          <a:p>
            <a:pPr marL="914400" lvl="1" indent="-457200">
              <a:buFont typeface="+mj-lt"/>
              <a:buAutoNum type="arabicPeriod"/>
            </a:pPr>
            <a:r>
              <a:rPr lang="uk-UA" sz="2000" dirty="0"/>
              <a:t>кодифіковані (Земельний кодекс</a:t>
            </a:r>
            <a:r>
              <a:rPr lang="uk-UA" sz="2000" dirty="0" smtClean="0"/>
              <a:t>);</a:t>
            </a:r>
            <a:endParaRPr lang="en-US" sz="20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uk-UA" sz="2000" dirty="0" smtClean="0"/>
              <a:t>комплексні</a:t>
            </a:r>
            <a:r>
              <a:rPr lang="uk-UA" sz="2000" dirty="0"/>
              <a:t>, тобто такі, які одночасно є джерелами декількох галузей </a:t>
            </a:r>
            <a:r>
              <a:rPr lang="uk-UA" sz="2000" dirty="0" smtClean="0"/>
              <a:t>права</a:t>
            </a:r>
            <a:endParaRPr lang="en-US" sz="20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uk-UA" sz="2000" dirty="0" smtClean="0"/>
              <a:t>поточні</a:t>
            </a:r>
            <a:r>
              <a:rPr lang="uk-UA" sz="2000" dirty="0"/>
              <a:t>.</a:t>
            </a:r>
            <a:endParaRPr lang="ru-RU" sz="2000" dirty="0"/>
          </a:p>
          <a:p>
            <a:pPr marL="914400" lvl="1" indent="-457200">
              <a:buFont typeface="+mj-lt"/>
              <a:buAutoNum type="arabicPeriod"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268410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903250"/>
            <a:ext cx="10363826" cy="4887950"/>
          </a:xfrm>
        </p:spPr>
        <p:txBody>
          <a:bodyPr/>
          <a:lstStyle/>
          <a:p>
            <a:r>
              <a:rPr lang="uk-UA" sz="2400" b="1" dirty="0"/>
              <a:t>За юридичною силою</a:t>
            </a:r>
            <a:r>
              <a:rPr lang="uk-UA" sz="2400" b="1" dirty="0" smtClean="0"/>
              <a:t>:</a:t>
            </a:r>
            <a:endParaRPr lang="en-US" sz="2400" b="1" dirty="0" smtClean="0"/>
          </a:p>
          <a:p>
            <a:pPr marL="914400" lvl="1" indent="-457200">
              <a:buFont typeface="+mj-lt"/>
              <a:buAutoNum type="arabicPeriod"/>
            </a:pPr>
            <a:r>
              <a:rPr lang="uk-UA" sz="2400" dirty="0"/>
              <a:t>конституція </a:t>
            </a:r>
            <a:r>
              <a:rPr lang="uk-UA" sz="2400" dirty="0" smtClean="0"/>
              <a:t>України </a:t>
            </a:r>
            <a:endParaRPr lang="en-US" sz="24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uk-UA" sz="2400" dirty="0" smtClean="0"/>
              <a:t>міжнародно-правові акти, ратифіковані Україною</a:t>
            </a:r>
            <a:endParaRPr lang="en-US" sz="24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uk-UA" sz="2400" dirty="0" smtClean="0"/>
              <a:t>закони </a:t>
            </a:r>
            <a:r>
              <a:rPr lang="uk-UA" sz="2400" dirty="0"/>
              <a:t>України (кодифіковані, спеціальні</a:t>
            </a:r>
            <a:r>
              <a:rPr lang="uk-UA" sz="2400" dirty="0" smtClean="0"/>
              <a:t>)</a:t>
            </a:r>
            <a:endParaRPr lang="en-US" sz="24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uk-UA" sz="2400" dirty="0" smtClean="0"/>
              <a:t>підзаконні </a:t>
            </a:r>
            <a:r>
              <a:rPr lang="uk-UA" sz="2400" dirty="0"/>
              <a:t>нормативно-правові акти (постанови ВРУ, укази Президента України, нормативно-правові акти КМУ, відомчі та локальні нормативно-правові акти).</a:t>
            </a:r>
            <a:endParaRPr lang="ru-RU" sz="2400" dirty="0"/>
          </a:p>
          <a:p>
            <a:pPr marL="914400" lvl="1" indent="-457200">
              <a:buFont typeface="+mj-lt"/>
              <a:buAutoNum type="arabicPeriod"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774753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388703"/>
          </a:xfrm>
        </p:spPr>
        <p:txBody>
          <a:bodyPr/>
          <a:lstStyle/>
          <a:p>
            <a:r>
              <a:rPr lang="uk-UA" b="1" dirty="0"/>
              <a:t>2. Конституція України — основа джерел </a:t>
            </a:r>
            <a:r>
              <a:rPr lang="uk-UA" b="1" dirty="0" smtClean="0"/>
              <a:t>права в </a:t>
            </a:r>
            <a:r>
              <a:rPr lang="uk-UA" b="1" dirty="0"/>
              <a:t>АПК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895708"/>
            <a:ext cx="10363826" cy="38954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400" dirty="0"/>
              <a:t>Найвищою юридичною силою наділена Конституція України, норми якої є нормами прямої дії. </a:t>
            </a:r>
            <a:endParaRPr lang="en-US" sz="2400" dirty="0" smtClean="0"/>
          </a:p>
          <a:p>
            <a:pPr marL="0" indent="0">
              <a:buNone/>
            </a:pPr>
            <a:r>
              <a:rPr lang="uk-UA" sz="2400" dirty="0"/>
              <a:t>Сільськогосподарська діяльність, насамперед, пов'язана з використанням природних ресурсів, основним з яких виступає земля як незамінний і само відтворюваний засіб виробництва. </a:t>
            </a:r>
            <a:endParaRPr lang="ru-RU" sz="2400" dirty="0"/>
          </a:p>
          <a:p>
            <a:pPr marL="0" indent="0">
              <a:buNone/>
            </a:pPr>
            <a:r>
              <a:rPr lang="uk-UA" sz="1800" dirty="0" smtClean="0"/>
              <a:t> 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0417004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646772"/>
            <a:ext cx="10363826" cy="51444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i="1" dirty="0"/>
              <a:t>По-перше</a:t>
            </a:r>
            <a:r>
              <a:rPr lang="uk-UA" sz="2400" dirty="0"/>
              <a:t>, в Україні на конституційному рівні було введено і закріплено приватноправовий режим власності на землі сільськогосподарського призначення і водні ресурси, які є основними природними факторами сільськогосподарського виробництва. </a:t>
            </a:r>
            <a:endParaRPr lang="ru-RU" sz="2400" dirty="0"/>
          </a:p>
          <a:p>
            <a:pPr marL="0" indent="0">
              <a:buNone/>
            </a:pPr>
            <a:r>
              <a:rPr lang="uk-UA" sz="2400" i="1" dirty="0"/>
              <a:t>По-друге</a:t>
            </a:r>
            <a:r>
              <a:rPr lang="uk-UA" sz="2400" dirty="0"/>
              <a:t>, було конституційно закріплено принцип «власність зобов'язує». Це означає, що використання землі й інших природних ресурсів у сільському господарстві повинне бути раціональним, а також не повинне здійснюватися на шкоду людині та суспільству</a:t>
            </a:r>
            <a:r>
              <a:rPr lang="uk-UA" sz="2400" dirty="0" smtClean="0"/>
              <a:t>.</a:t>
            </a:r>
            <a:endParaRPr lang="en-US" sz="2400" dirty="0" smtClean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93009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315844"/>
            <a:ext cx="10363826" cy="4475355"/>
          </a:xfrm>
        </p:spPr>
        <p:txBody>
          <a:bodyPr/>
          <a:lstStyle/>
          <a:p>
            <a:pPr marL="0" indent="0">
              <a:buNone/>
            </a:pPr>
            <a:r>
              <a:rPr lang="uk-UA" sz="2400" i="1" dirty="0"/>
              <a:t>По-третє</a:t>
            </a:r>
            <a:r>
              <a:rPr lang="uk-UA" sz="2400" dirty="0"/>
              <a:t>, відбулася відмова від принципу безмежності прав на земельні ділянки, тобто правовий режим об'єктів природних ресурсів може містити певні обмеження, встановлені законом. Насамперед, це обмеження розміру ресурсів у приватній власності: 100 га земель сільськогосподарського призначення та 3 га водних об'єктів, мораторій на відчуження земель сільськогосподарського призначення. </a:t>
            </a:r>
            <a:endParaRPr lang="ru-RU" sz="2400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462295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38200" y="649705"/>
            <a:ext cx="10515600" cy="55272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i="1" dirty="0" smtClean="0"/>
              <a:t>По-четверте</a:t>
            </a:r>
            <a:r>
              <a:rPr lang="uk-UA" sz="2400" dirty="0"/>
              <a:t>, встановлено гарантії непорушності права власності на майно сільськогосподарського призначення як сільськогосподарських підприємств, так і особистих селянських господарств. </a:t>
            </a:r>
            <a:endParaRPr lang="ru-RU" sz="2400" dirty="0"/>
          </a:p>
          <a:p>
            <a:pPr marL="0" indent="0">
              <a:buNone/>
            </a:pPr>
            <a:r>
              <a:rPr lang="uk-UA" sz="2400" i="1" dirty="0"/>
              <a:t>По-п'яте</a:t>
            </a:r>
            <a:r>
              <a:rPr lang="uk-UA" sz="2400" dirty="0"/>
              <a:t>, створено умови вільного вибору виду праці, заборони примусової праці, гарантування захисту від незаконного звільнення. </a:t>
            </a:r>
            <a:endParaRPr lang="ru-RU" sz="2400" dirty="0"/>
          </a:p>
          <a:p>
            <a:pPr marL="0" indent="0">
              <a:buNone/>
            </a:pPr>
            <a:r>
              <a:rPr lang="uk-UA" sz="2400" i="1" dirty="0"/>
              <a:t>По-шосте</a:t>
            </a:r>
            <a:r>
              <a:rPr lang="uk-UA" sz="2400" dirty="0"/>
              <a:t>, конституційно закріплено модель прав на безпечне для життя і здоров'я довкілля та на відшкодування завданої порушенням цього права шкоди. </a:t>
            </a:r>
            <a:endParaRPr lang="ru-RU" sz="2400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149064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/>
              <a:t>3. Міжнародні договори як джерело права в </a:t>
            </a:r>
            <a:r>
              <a:rPr lang="uk-UA" b="1" dirty="0" smtClean="0"/>
              <a:t>АПК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b="1" dirty="0"/>
              <a:t>Міжнародний договір України </a:t>
            </a:r>
            <a:r>
              <a:rPr lang="uk-UA" dirty="0"/>
              <a:t>— це укладений у письмовій формі договір з іноземною державою або іншим суб'єктом міжнародного права, який регулюється міжнародним правом, незалежно від того, міститься договір в одному чи декількох пов'язаних між собою документах, і незалежно від його конкретного найменування (договір, угода, конвенція, пакт, протокол тощо). </a:t>
            </a:r>
            <a:endParaRPr lang="uk-UA" dirty="0" smtClean="0"/>
          </a:p>
          <a:p>
            <a:pPr marL="0" indent="0">
              <a:buNone/>
            </a:pPr>
            <a:r>
              <a:rPr lang="uk-UA" dirty="0"/>
              <a:t>Слід зазначити, що між Україною, сусідніми та іншими державами укладено певні угоди, конвенції, договори, які тією чи іншою мірою стосуються регулювання відносин агропромислового комплексу. 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41411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58644" y="446049"/>
            <a:ext cx="10495156" cy="57309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dirty="0" smtClean="0"/>
              <a:t>Так</a:t>
            </a:r>
            <a:r>
              <a:rPr lang="uk-UA" sz="2400" dirty="0"/>
              <a:t>, Консульською конвенцією між Україною і Республікою Польщею, яка ратифікована постановою Верховної Ради України від 14 липня 1993 р., встановлено, що </a:t>
            </a:r>
            <a:r>
              <a:rPr lang="uk-UA" sz="2400" dirty="0" err="1"/>
              <a:t>акредитуюча</a:t>
            </a:r>
            <a:r>
              <a:rPr lang="uk-UA" sz="2400" dirty="0"/>
              <a:t> держава має право на умовах, передбачених законами та іншими положеннями держави перебування, придбати у власність або орендувати, володіти і використовувати ділянки землі, будівлі або частини будівель призначені для перебування консульської установи, для резиденції глави консульської установи або для житлових приміщень інших працівників консульської установи; будувати будівлі на придбаних ділянках землі; передавати право власності на земельні ділянки, будівлі або частини будівель, таким чином придбаних або збудованих</a:t>
            </a:r>
            <a:r>
              <a:rPr lang="uk-UA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349040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План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Поняття та види джерел права в АПК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Конституція України — основа джерел права в АПК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Міжнародні договори як джерело права в АПК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Регулювання відносин в АПК на основі кодексів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Закони України в АПК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 Підзаконні нормативно-правові акти в системі джерел права АПК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618565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137424"/>
            <a:ext cx="10363826" cy="4653775"/>
          </a:xfrm>
        </p:spPr>
        <p:txBody>
          <a:bodyPr/>
          <a:lstStyle/>
          <a:p>
            <a:pPr marL="0" indent="0">
              <a:buNone/>
            </a:pPr>
            <a:r>
              <a:rPr lang="uk-UA" sz="2400" dirty="0"/>
              <a:t>Слід підкреслити, що міжнародно-правовими актами регулюються в основному екологічні відносини, які мають міжнародний характер, тому питома вага міжнародно-правових документів, присвячених земельним відносинам, досить незначна.</a:t>
            </a:r>
            <a:endParaRPr lang="ru-RU" sz="2400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927356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332946"/>
          </a:xfrm>
        </p:spPr>
        <p:txBody>
          <a:bodyPr>
            <a:normAutofit/>
          </a:bodyPr>
          <a:lstStyle/>
          <a:p>
            <a:r>
              <a:rPr lang="uk-UA" b="1" dirty="0"/>
              <a:t>4. Регулювання відносин в АПК на основі </a:t>
            </a:r>
            <a:r>
              <a:rPr lang="uk-UA" b="1" dirty="0" smtClean="0"/>
              <a:t>кодексів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2096430"/>
            <a:ext cx="10363826" cy="36947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dirty="0"/>
              <a:t>Важливе місце серед джерел права в агропромисловому комплексі належить кодифікованим нормативно-правовим актам.</a:t>
            </a:r>
            <a:endParaRPr lang="ru-RU" sz="2400" dirty="0"/>
          </a:p>
          <a:p>
            <a:pPr marL="0" indent="0">
              <a:buNone/>
            </a:pPr>
            <a:r>
              <a:rPr lang="uk-UA" sz="2400" b="1" dirty="0"/>
              <a:t>Кодекс</a:t>
            </a:r>
            <a:r>
              <a:rPr lang="uk-UA" sz="2400" dirty="0"/>
              <a:t> (лат. </a:t>
            </a:r>
            <a:r>
              <a:rPr lang="uk-UA" sz="2400" dirty="0" err="1"/>
              <a:t>codex</a:t>
            </a:r>
            <a:r>
              <a:rPr lang="uk-UA" sz="2400" dirty="0"/>
              <a:t> — книга) — кодифікований нормативно- правовий акт, який забезпечує детальне правове регулювання певної сфери суспільних відносин і має структурний розподіл на частини, розділи, підрозділи, статті, що певною мірою відображають зміст тієї чи іншої галузі права</a:t>
            </a:r>
            <a:r>
              <a:rPr lang="uk-UA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9697642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691376"/>
            <a:ext cx="10363826" cy="525222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b="1" dirty="0"/>
              <a:t>Одним із головних джерел права в агропромисловому комплексі є </a:t>
            </a:r>
            <a:endParaRPr lang="uk-UA" b="1" dirty="0" smtClean="0"/>
          </a:p>
          <a:p>
            <a:pPr marL="0" indent="0" algn="ctr">
              <a:buNone/>
            </a:pPr>
            <a:r>
              <a:rPr lang="uk-UA" b="1" dirty="0" smtClean="0"/>
              <a:t>Земельний </a:t>
            </a:r>
            <a:r>
              <a:rPr lang="uk-UA" b="1" dirty="0"/>
              <a:t>кодекс України. </a:t>
            </a:r>
          </a:p>
          <a:p>
            <a:pPr marL="0" indent="0">
              <a:buNone/>
            </a:pPr>
            <a:r>
              <a:rPr lang="uk-UA" b="1" dirty="0" smtClean="0"/>
              <a:t>Він </a:t>
            </a:r>
            <a:r>
              <a:rPr lang="uk-UA" b="1" dirty="0"/>
              <a:t>регулює такі інститути</a:t>
            </a:r>
            <a:r>
              <a:rPr lang="uk-UA" b="1" dirty="0" smtClean="0"/>
              <a:t>:</a:t>
            </a:r>
            <a:endParaRPr lang="en-US" b="1" dirty="0" smtClean="0"/>
          </a:p>
          <a:p>
            <a:r>
              <a:rPr lang="uk-UA" dirty="0" smtClean="0"/>
              <a:t>ф</a:t>
            </a:r>
            <a:r>
              <a:rPr lang="uk-UA" i="1" dirty="0" smtClean="0"/>
              <a:t>орми </a:t>
            </a:r>
            <a:r>
              <a:rPr lang="uk-UA" i="1" dirty="0"/>
              <a:t>власності на землю; користування землею; </a:t>
            </a:r>
            <a:endParaRPr lang="en-US" i="1" dirty="0" smtClean="0"/>
          </a:p>
          <a:p>
            <a:r>
              <a:rPr lang="uk-UA" i="1" dirty="0" smtClean="0"/>
              <a:t>порядок </a:t>
            </a:r>
            <a:r>
              <a:rPr lang="uk-UA" i="1" dirty="0"/>
              <a:t>передачі земель у власність та користування; </a:t>
            </a:r>
            <a:endParaRPr lang="en-US" i="1" dirty="0" smtClean="0"/>
          </a:p>
          <a:p>
            <a:r>
              <a:rPr lang="uk-UA" i="1" dirty="0" smtClean="0"/>
              <a:t>окремі </a:t>
            </a:r>
            <a:r>
              <a:rPr lang="uk-UA" i="1" dirty="0"/>
              <a:t>права і обов'язки власників землі та землекористувачів; </a:t>
            </a:r>
            <a:endParaRPr lang="en-US" i="1" dirty="0" smtClean="0"/>
          </a:p>
          <a:p>
            <a:r>
              <a:rPr lang="uk-UA" i="1" dirty="0" smtClean="0"/>
              <a:t>використання </a:t>
            </a:r>
            <a:r>
              <a:rPr lang="uk-UA" i="1" dirty="0"/>
              <a:t>земель; </a:t>
            </a:r>
            <a:endParaRPr lang="en-US" i="1" dirty="0" smtClean="0"/>
          </a:p>
          <a:p>
            <a:r>
              <a:rPr lang="uk-UA" i="1" dirty="0" smtClean="0"/>
              <a:t>вирішення </a:t>
            </a:r>
            <a:r>
              <a:rPr lang="uk-UA" i="1" dirty="0"/>
              <a:t>земельних спорів тощо. </a:t>
            </a:r>
            <a:endParaRPr lang="en-US" i="1" dirty="0" smtClean="0"/>
          </a:p>
          <a:p>
            <a:pPr marL="0" indent="0">
              <a:buNone/>
            </a:pPr>
            <a:r>
              <a:rPr lang="uk-UA" dirty="0" smtClean="0"/>
              <a:t>Даним </a:t>
            </a:r>
            <a:r>
              <a:rPr lang="uk-UA" dirty="0"/>
              <a:t>кодексом передбачено право власності на землю громадян і </a:t>
            </a:r>
            <a:r>
              <a:rPr lang="uk-UA" dirty="0" smtClean="0"/>
              <a:t>юридичних </a:t>
            </a:r>
            <a:r>
              <a:rPr lang="uk-UA" dirty="0"/>
              <a:t>осіб у межах населених пунктів для підприємницької діяльності. Визначено, що громадяни й юридичні особи, крім прав власності на землю, набувають інших прав на земельні ділянки, у тому числі права оренди, права забудови, сервітуту, права переважного придбання тощо.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608509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243737"/>
          </a:xfrm>
        </p:spPr>
        <p:txBody>
          <a:bodyPr/>
          <a:lstStyle/>
          <a:p>
            <a:r>
              <a:rPr lang="uk-UA" b="1" dirty="0"/>
              <a:t>Принципово важливими положеннями кодексу є: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862254"/>
            <a:ext cx="10363826" cy="3928945"/>
          </a:xfrm>
        </p:spPr>
        <p:txBody>
          <a:bodyPr>
            <a:normAutofit/>
          </a:bodyPr>
          <a:lstStyle/>
          <a:p>
            <a:pPr lvl="0"/>
            <a:r>
              <a:rPr lang="uk-UA" dirty="0"/>
              <a:t>створення умов для еволюційного розвитку аграрного землеволодіння й землекористування від підсобного, натурального до великого, високотоварного шляхом зняття верхніх (граничних) меж земельних ділянок;</a:t>
            </a:r>
            <a:endParaRPr lang="ru-RU" dirty="0"/>
          </a:p>
          <a:p>
            <a:pPr lvl="0"/>
            <a:r>
              <a:rPr lang="uk-UA" dirty="0"/>
              <a:t>зняття обмежень щодо придбання у власність земельних ділянок громадянами та юридичними особами;</a:t>
            </a:r>
            <a:endParaRPr lang="ru-RU" dirty="0"/>
          </a:p>
          <a:p>
            <a:pPr lvl="0"/>
            <a:r>
              <a:rPr lang="uk-UA" dirty="0"/>
              <a:t>суттєве розширення умов використання сільськогосподарських земель несільськогосподарськими підприємствами;</a:t>
            </a:r>
            <a:endParaRPr lang="ru-RU" dirty="0"/>
          </a:p>
          <a:p>
            <a:pPr lvl="0"/>
            <a:r>
              <a:rPr lang="uk-UA" dirty="0"/>
              <a:t>обов'язковість використання земель сільськогосподарського призначення безпосередньо власником або орендарем.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04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953805"/>
          </a:xfrm>
        </p:spPr>
        <p:txBody>
          <a:bodyPr/>
          <a:lstStyle/>
          <a:p>
            <a:r>
              <a:rPr lang="uk-UA" b="1" dirty="0"/>
              <a:t>5. Закони України в </a:t>
            </a:r>
            <a:r>
              <a:rPr lang="uk-UA" b="1" dirty="0" smtClean="0"/>
              <a:t>АПК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572322"/>
            <a:ext cx="10363826" cy="4218877"/>
          </a:xfrm>
        </p:spPr>
        <p:txBody>
          <a:bodyPr/>
          <a:lstStyle/>
          <a:p>
            <a:pPr marL="0" indent="0">
              <a:buNone/>
            </a:pPr>
            <a:r>
              <a:rPr lang="uk-UA" sz="2400" dirty="0"/>
              <a:t>На наступному місці за юридичною силою перебувають закони, які повинні прийматися відповідно до норм Конституції України, до міжнародно-правових актів, що ратифіковані Верховною Радою.</a:t>
            </a:r>
            <a:endParaRPr lang="ru-RU" sz="2400" dirty="0"/>
          </a:p>
          <a:p>
            <a:pPr marL="0" indent="0">
              <a:buNone/>
            </a:pPr>
            <a:r>
              <a:rPr lang="uk-UA" sz="2400" b="1" dirty="0"/>
              <a:t>Закон </a:t>
            </a:r>
            <a:r>
              <a:rPr lang="uk-UA" sz="2400" dirty="0"/>
              <a:t>— це нормативно-правовий акт найвищої юридичної сили, який приймається Верховною Радою України і тому виражає делеговане волевиявлення всього або більшої частини населення країни, і який врегульовує найважливіші суспільні відносини.</a:t>
            </a:r>
            <a:endParaRPr lang="ru-RU" sz="2400" dirty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137675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981308"/>
            <a:ext cx="10363826" cy="48098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400" dirty="0"/>
              <a:t>Джерелами галузей права в АПК є норми загального характеру, що містяться також у окремих спеціальних законах. Для прикладу, до таких законів належать закони України «Про державну реєстрацію юридичних осіб та фізичних осіб-підприємців», «Про відновлення платоспроможності боржника або визнання його банкрутом», «Про державну реєстрацію речових прав на нерухоме майно та їх обмежень» та інші, які створюють загальну правову основу створення, діяльності і припинення сільськогосподарського підприємства. Аграрні закони охоплюють своїм впливом виключно аграрні відносини, виокремлюючи при цьому специфіку їх правового регулювання.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8814329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uk-UA" dirty="0"/>
              <a:t>Джерелами аграрного права є уніфіковані закони, які спрямовані на інтеграцію правового регулювання аграрних відносин з метою побудови цілісної органічної системи внутрішньо комплексних галузевих нормативно-правових актів, наділених єдиним правовим змістом. Уніфіковані акти аграрного законодавства є джерелом аграрного права і формою відтворення їх норм, підґрунтям яких є інтеграція регулювання аграрних відносин.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Виходячи з цих позицій, аграрні закони групують за предметом регулювання окремих груп аграрних відносин, забезпечуючи при цьому їх загальну єдність і єдину спрямованість на забезпечення інтегрованої діяльності всіх елементів комплексу.</a:t>
            </a:r>
            <a:endParaRPr lang="ru-RU" dirty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397822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У </a:t>
            </a:r>
            <a:r>
              <a:rPr lang="ru-RU" b="1" dirty="0" err="1"/>
              <a:t>цьому</a:t>
            </a:r>
            <a:r>
              <a:rPr lang="ru-RU" b="1" dirty="0"/>
              <a:t> </a:t>
            </a:r>
            <a:r>
              <a:rPr lang="ru-RU" b="1" dirty="0" err="1"/>
              <a:t>плані</a:t>
            </a:r>
            <a:r>
              <a:rPr lang="ru-RU" b="1" dirty="0"/>
              <a:t> </a:t>
            </a:r>
            <a:r>
              <a:rPr lang="ru-RU" b="1" dirty="0" err="1"/>
              <a:t>можна</a:t>
            </a:r>
            <a:r>
              <a:rPr lang="ru-RU" b="1" dirty="0"/>
              <a:t> </a:t>
            </a:r>
            <a:r>
              <a:rPr lang="ru-RU" b="1" dirty="0" err="1"/>
              <a:t>умовно</a:t>
            </a:r>
            <a:r>
              <a:rPr lang="ru-RU" b="1" dirty="0"/>
              <a:t> </a:t>
            </a:r>
            <a:r>
              <a:rPr lang="ru-RU" b="1" dirty="0" err="1"/>
              <a:t>вирізнити</a:t>
            </a:r>
            <a:r>
              <a:rPr lang="ru-RU" b="1" dirty="0"/>
              <a:t> </a:t>
            </a:r>
            <a:r>
              <a:rPr lang="ru-RU" b="1" dirty="0" err="1"/>
              <a:t>такі</a:t>
            </a:r>
            <a:r>
              <a:rPr lang="ru-RU" b="1" dirty="0"/>
              <a:t> </a:t>
            </a:r>
            <a:r>
              <a:rPr lang="ru-RU" b="1" dirty="0" err="1"/>
              <a:t>групи</a:t>
            </a:r>
            <a:r>
              <a:rPr lang="ru-RU" b="1" dirty="0"/>
              <a:t> </a:t>
            </a:r>
            <a:r>
              <a:rPr lang="ru-RU" b="1" dirty="0" err="1"/>
              <a:t>законів</a:t>
            </a:r>
            <a:r>
              <a:rPr lang="ru-RU" b="1" dirty="0"/>
              <a:t> </a:t>
            </a:r>
            <a:r>
              <a:rPr lang="ru-RU" b="1" dirty="0" err="1"/>
              <a:t>України</a:t>
            </a:r>
            <a:r>
              <a:rPr lang="ru-RU" b="1" dirty="0"/>
              <a:t>, </a:t>
            </a:r>
            <a:r>
              <a:rPr lang="ru-RU" b="1" dirty="0" err="1"/>
              <a:t>що</a:t>
            </a:r>
            <a:r>
              <a:rPr lang="ru-RU" b="1" dirty="0"/>
              <a:t> </a:t>
            </a:r>
            <a:r>
              <a:rPr lang="ru-RU" b="1" dirty="0" err="1"/>
              <a:t>стосуються</a:t>
            </a:r>
            <a:r>
              <a:rPr lang="ru-RU" b="1" dirty="0"/>
              <a:t> АПК:</a:t>
            </a: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uk-UA" sz="2400" dirty="0" smtClean="0"/>
              <a:t>уніфіковані </a:t>
            </a:r>
            <a:r>
              <a:rPr lang="uk-UA" sz="2400" dirty="0"/>
              <a:t>акти про організаційно-правову перебудову структури АПК, аграрну реформу й створення ефективних товаровиробників сільськогосподарської продукції. До цієї групи належать закони, що стосуються організаційної перебудови в АПК: «Про колективне сільськогосподарське підприємство», «Про сільськогосподарську кооперацію», «Про особисте селянське господарство», а також закони України «Про споживчу кооперацію</a:t>
            </a:r>
            <a:r>
              <a:rPr lang="uk-UA" sz="2400" dirty="0" smtClean="0"/>
              <a:t>»;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0167494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293542"/>
            <a:ext cx="10363826" cy="4497658"/>
          </a:xfrm>
        </p:spPr>
        <p:txBody>
          <a:bodyPr>
            <a:normAutofit/>
          </a:bodyPr>
          <a:lstStyle/>
          <a:p>
            <a:r>
              <a:rPr lang="uk-UA" sz="2400" dirty="0"/>
              <a:t>уніфіковані акти законодавства про правовий режим земель сільськогосподарського призначення й земельну реформу;</a:t>
            </a:r>
            <a:endParaRPr lang="ru-RU" sz="2400" dirty="0"/>
          </a:p>
          <a:p>
            <a:r>
              <a:rPr lang="uk-UA" sz="2400" dirty="0"/>
              <a:t>уніфіковані акти законодавства про селекцію, насінництво, тваринництво і меліорацію земель: закони України «Про насіння і садивний матеріал», «Про рибу, інші водні живі ресурси та харчову продукцію з них», «Про племінну справу в тваринництві», «Про ветеринарну медицину».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3186785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802888"/>
            <a:ext cx="10363826" cy="49883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dirty="0"/>
              <a:t>Ефективність аграрного законодавства забезпечується поєднанням уніфікації і диференціації в процесі його розвитку.</a:t>
            </a:r>
            <a:endParaRPr lang="ru-RU" sz="2400" dirty="0"/>
          </a:p>
          <a:p>
            <a:pPr marL="0" indent="0">
              <a:buNone/>
            </a:pPr>
            <a:r>
              <a:rPr lang="uk-UA" sz="2400" b="1" dirty="0"/>
              <a:t>Диференційовані акти аграрного законодавства </a:t>
            </a:r>
            <a:r>
              <a:rPr lang="uk-UA" sz="2400" dirty="0"/>
              <a:t>— це норматив- но-правові акти, що розробляються з урахуванням відмінностей у статусі суб'єктів аграрного підприємництва.</a:t>
            </a:r>
            <a:endParaRPr lang="ru-RU" sz="2400" dirty="0"/>
          </a:p>
          <a:p>
            <a:pPr marL="0" indent="0">
              <a:buNone/>
            </a:pPr>
            <a:r>
              <a:rPr lang="uk-UA" sz="2400" dirty="0"/>
              <a:t>Диференційованими можна вважати такі закони: «Про зерно та ринок зерна в Україні»; «Про насіння й садивний матеріал»; «Про рибу, інші водні живі ресурси та харчову продукцію з них», Закон України «Про захист прав покупців сільськогосподарських машин» та інші.</a:t>
            </a:r>
            <a:endParaRPr lang="ru-RU" sz="2400" dirty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7206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98218"/>
            <a:ext cx="10515600" cy="1325563"/>
          </a:xfrm>
        </p:spPr>
        <p:txBody>
          <a:bodyPr/>
          <a:lstStyle/>
          <a:p>
            <a:pPr algn="ctr"/>
            <a:r>
              <a:rPr lang="ru-RU" b="1" dirty="0" err="1"/>
              <a:t>Поняття</a:t>
            </a:r>
            <a:r>
              <a:rPr lang="ru-RU" b="1" dirty="0"/>
              <a:t> та </a:t>
            </a:r>
            <a:r>
              <a:rPr lang="ru-RU" b="1" dirty="0" err="1"/>
              <a:t>види</a:t>
            </a:r>
            <a:r>
              <a:rPr lang="ru-RU" b="1" dirty="0"/>
              <a:t> </a:t>
            </a:r>
            <a:r>
              <a:rPr lang="ru-RU" b="1" dirty="0" err="1"/>
              <a:t>джерел</a:t>
            </a:r>
            <a:r>
              <a:rPr lang="ru-RU" b="1" dirty="0"/>
              <a:t> права в </a:t>
            </a:r>
            <a:r>
              <a:rPr lang="ru-RU" b="1" dirty="0" smtClean="0"/>
              <a:t>АПК</a:t>
            </a: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sz="2800" dirty="0"/>
              <a:t>Правові норми відображаються, матеріалізуються в певній </a:t>
            </a:r>
            <a:r>
              <a:rPr lang="uk-UA" sz="2800" dirty="0" smtClean="0"/>
              <a:t>правовій </a:t>
            </a:r>
            <a:r>
              <a:rPr lang="uk-UA" sz="2800" dirty="0"/>
              <a:t>формі, яка називається «джерелами» (витоками) права.</a:t>
            </a:r>
          </a:p>
          <a:p>
            <a:pPr marL="0" indent="0">
              <a:buNone/>
            </a:pPr>
            <a:r>
              <a:rPr lang="uk-UA" sz="2800" b="1" i="1" dirty="0"/>
              <a:t>Джерела права в АПК </a:t>
            </a:r>
            <a:r>
              <a:rPr lang="uk-UA" sz="2800" dirty="0"/>
              <a:t>— це форми зовнішнього виразу і </a:t>
            </a:r>
            <a:r>
              <a:rPr lang="uk-UA" sz="2800" dirty="0" smtClean="0"/>
              <a:t>закріплення </a:t>
            </a:r>
            <a:r>
              <a:rPr lang="uk-UA" sz="2800" dirty="0"/>
              <a:t>правових норм, що врегульовують відносини у </a:t>
            </a:r>
            <a:r>
              <a:rPr lang="uk-UA" sz="2800" dirty="0" smtClean="0"/>
              <a:t>агропромисловому </a:t>
            </a:r>
            <a:r>
              <a:rPr lang="uk-UA" sz="2800" dirty="0"/>
              <a:t>комплексі.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1219590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/>
              <a:t>6. Підзаконні нормативно-правові акти в системі джерел права </a:t>
            </a:r>
            <a:r>
              <a:rPr lang="uk-UA" b="1" dirty="0" smtClean="0"/>
              <a:t>АПК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/>
              <a:t>Далі систему законодавства агропромислового комплексу України за їх юридичною силою формують підзаконні нормативно-правові акти, до яких включаються укази і розпорядження Президента України, постанови Верховної Ради України, постанови і розпорядження Кабінету Міністрів України, накази міністерств і відомств України.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Підзаконними </a:t>
            </a:r>
            <a:r>
              <a:rPr lang="uk-UA" dirty="0"/>
              <a:t>названі правові акти є саме тому, що вони в ієрархічній структурі системи законодавства перебувають під законами і наділені меншою юридичною силою, ніж закони.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09660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i="1" dirty="0"/>
              <a:t>Локальні нормативно-правові акти сільськогосподарських підприємств мають такі ознаки: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sz="2400" dirty="0"/>
              <a:t>1) існування лише на сільськогосподарських підприємствах, які є юридичними особами. Наприклад, у особистих селянських господарствах локальні правові акти не приймаються;</a:t>
            </a:r>
            <a:endParaRPr lang="ru-RU" sz="2400" dirty="0"/>
          </a:p>
          <a:p>
            <a:pPr marL="0" indent="0">
              <a:buNone/>
            </a:pPr>
            <a:r>
              <a:rPr lang="uk-UA" sz="2400" dirty="0"/>
              <a:t>2)належність до внутрішніх правових актів, тобто спрямування на врегулювання внутрішніх членських, майнових, трудових, організаційно-управлінських і соціальних відносин; </a:t>
            </a:r>
            <a:endParaRPr lang="ru-RU" sz="2400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6020863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657922"/>
            <a:ext cx="10363826" cy="513327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sz="2400" dirty="0"/>
              <a:t>3)санкціонований характер норм локальних актів. Це означає, що держава не приймає безпосередньо норми локальних документів, а покладає повноваження (санкціонує) щодо їх прийняття на відповідні органи сільськогосподарських підприємств (загальні збори та інші органи управління) і визнає правовий характер цих норм. При цьому висувається вимога відповідності норм локальних актів законам і підзаконним актам, що приймаються державою; </a:t>
            </a:r>
            <a:endParaRPr lang="ru-RU" sz="2400" dirty="0"/>
          </a:p>
          <a:p>
            <a:pPr marL="0" indent="0">
              <a:buNone/>
            </a:pPr>
            <a:r>
              <a:rPr lang="uk-UA" sz="2400" dirty="0"/>
              <a:t>4) відповідність певній процедурі прийняття (наприклад, затвердження більшістю голосів (часток, акцій) співвласників від 2/3 присутніх на зборах); </a:t>
            </a:r>
            <a:endParaRPr lang="ru-RU" sz="2400" dirty="0"/>
          </a:p>
          <a:p>
            <a:pPr marL="0" indent="0">
              <a:buNone/>
            </a:pPr>
            <a:r>
              <a:rPr lang="uk-UA" sz="2400" dirty="0"/>
              <a:t>5)загальнообов'язковість дотримання всіма членами і найманими працівниками відповідного сільськогосподарського підприємства.</a:t>
            </a:r>
            <a:endParaRPr lang="ru-RU" sz="2400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6697265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/>
              <a:t>До локальних правових актів сільськогосподарських підприємств доцільно застосувати таку класифікацію: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uk-UA" sz="2400" i="1" dirty="0" smtClean="0"/>
              <a:t>акт</a:t>
            </a:r>
            <a:r>
              <a:rPr lang="uk-UA" sz="2400" i="1" dirty="0"/>
              <a:t>, що визначає основи локальної </a:t>
            </a:r>
            <a:r>
              <a:rPr lang="uk-UA" sz="2400" i="1" dirty="0" err="1"/>
              <a:t>нормотворчості</a:t>
            </a:r>
            <a:r>
              <a:rPr lang="uk-UA" sz="2400" i="1" dirty="0"/>
              <a:t> (Положення про порядок розробки і прийняття локальних нормативних актів); </a:t>
            </a:r>
            <a:endParaRPr lang="en-US" sz="2400" i="1" dirty="0" smtClean="0"/>
          </a:p>
          <a:p>
            <a:pPr marL="457200" indent="-457200">
              <a:buFont typeface="+mj-lt"/>
              <a:buAutoNum type="arabicPeriod"/>
            </a:pPr>
            <a:r>
              <a:rPr lang="uk-UA" sz="2400" i="1" dirty="0" smtClean="0"/>
              <a:t>установчі </a:t>
            </a:r>
            <a:r>
              <a:rPr lang="uk-UA" sz="2400" i="1" dirty="0"/>
              <a:t>документи (статут, засновницький договір); </a:t>
            </a:r>
            <a:endParaRPr lang="en-US" sz="2400" i="1" dirty="0"/>
          </a:p>
          <a:p>
            <a:pPr marL="457200" indent="-457200">
              <a:buFont typeface="+mj-lt"/>
              <a:buAutoNum type="arabicPeriod"/>
            </a:pPr>
            <a:r>
              <a:rPr lang="uk-UA" sz="2400" i="1" dirty="0" smtClean="0"/>
              <a:t>акти </a:t>
            </a:r>
            <a:r>
              <a:rPr lang="uk-UA" sz="2400" i="1" dirty="0"/>
              <a:t>регулювання трудових відносин (Правила внутрішнього трудового розпорядку, колективний договір, Інструкція з охорони праці); 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424076750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248937"/>
            <a:ext cx="10363826" cy="4542263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4. </a:t>
            </a:r>
            <a:r>
              <a:rPr lang="uk-UA" sz="2400" dirty="0" smtClean="0"/>
              <a:t>організаційно-управлінські </a:t>
            </a:r>
            <a:r>
              <a:rPr lang="uk-UA" sz="2400" dirty="0"/>
              <a:t>акти (рішення загальних зборів, правлінь, накази і розпорядження керівників підприємства, Положення про ревізійну комісію, Положення про правління, Положення про генерального директора (або директора) тощо;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5. </a:t>
            </a:r>
            <a:r>
              <a:rPr lang="uk-UA" sz="2400" dirty="0" smtClean="0"/>
              <a:t>акти </a:t>
            </a:r>
            <a:r>
              <a:rPr lang="uk-UA" sz="2400" dirty="0"/>
              <a:t>фінансово-економічного змісту (Положення про розподіл (використання) прибутку, Положення про порядок нарахування і оплати дивідендів, Положення про фонди і резерви та ін.).</a:t>
            </a:r>
            <a:endParaRPr lang="ru-RU" sz="2400" dirty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5293996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5355" y="2491923"/>
            <a:ext cx="10364451" cy="1596177"/>
          </a:xfrm>
        </p:spPr>
        <p:txBody>
          <a:bodyPr/>
          <a:lstStyle/>
          <a:p>
            <a:r>
              <a:rPr lang="uk-UA" b="1" dirty="0" smtClean="0"/>
              <a:t>Дякую за увагу!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1862807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043015"/>
          </a:xfrm>
        </p:spPr>
        <p:txBody>
          <a:bodyPr/>
          <a:lstStyle/>
          <a:p>
            <a:r>
              <a:rPr lang="uk-UA" dirty="0" smtClean="0"/>
              <a:t>Особливості джерел права: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494264"/>
            <a:ext cx="10363826" cy="4296936"/>
          </a:xfrm>
        </p:spPr>
        <p:txBody>
          <a:bodyPr>
            <a:normAutofit fontScale="92500"/>
          </a:bodyPr>
          <a:lstStyle/>
          <a:p>
            <a:r>
              <a:rPr lang="uk-UA" sz="2400" dirty="0" smtClean="0"/>
              <a:t>Наявність уніфікованих і диференційованих правових актів. Уніфіковані акти складають ядро законодавства агропромислового комплексу. Уніфікація здійснюється за предметом правового регулювання, а диференціація по суб'єктах аграрних правовідносин. Особливість актів уніфікованого характеру полягає в тому, що вони одночасно адресуються ряду або групі суб'єктів, проголошують і юридично закріплюють принципи, які лежать в основі правового регулювання їх діяльності. До таких актів можна віднести Земельний кодекс України, Закон України «Про державну підтримку сільського господарства України», тощо.</a:t>
            </a:r>
          </a:p>
          <a:p>
            <a:pPr marL="514350" indent="-514350">
              <a:buFont typeface="+mj-lt"/>
              <a:buAutoNum type="arabicPeriod"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52313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6258" y="613317"/>
            <a:ext cx="10515600" cy="5285678"/>
          </a:xfrm>
        </p:spPr>
        <p:txBody>
          <a:bodyPr>
            <a:noAutofit/>
          </a:bodyPr>
          <a:lstStyle/>
          <a:p>
            <a:r>
              <a:rPr lang="ru-RU" sz="2400" dirty="0"/>
              <a:t>У </a:t>
            </a:r>
            <a:r>
              <a:rPr lang="ru-RU" sz="2400" dirty="0" err="1"/>
              <a:t>законодавстві</a:t>
            </a:r>
            <a:r>
              <a:rPr lang="ru-RU" sz="2400" dirty="0"/>
              <a:t> </a:t>
            </a:r>
            <a:r>
              <a:rPr lang="ru-RU" sz="2400" dirty="0" err="1"/>
              <a:t>агропромислового</a:t>
            </a:r>
            <a:r>
              <a:rPr lang="ru-RU" sz="2400" dirty="0"/>
              <a:t> комплексу </a:t>
            </a:r>
            <a:r>
              <a:rPr lang="ru-RU" sz="2400" dirty="0" err="1"/>
              <a:t>немає</a:t>
            </a:r>
            <a:r>
              <a:rPr lang="ru-RU" sz="2400" dirty="0"/>
              <a:t> </a:t>
            </a:r>
            <a:r>
              <a:rPr lang="ru-RU" sz="2400" dirty="0" err="1"/>
              <a:t>єдиного</a:t>
            </a:r>
            <a:r>
              <a:rPr lang="ru-RU" sz="2400" dirty="0"/>
              <a:t> нормативно-правового акту,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кодифікує</a:t>
            </a:r>
            <a:r>
              <a:rPr lang="ru-RU" sz="2400" dirty="0"/>
              <a:t>, </a:t>
            </a:r>
            <a:r>
              <a:rPr lang="ru-RU" sz="2400" dirty="0" err="1"/>
              <a:t>хоча</a:t>
            </a:r>
            <a:r>
              <a:rPr lang="ru-RU" sz="2400" dirty="0"/>
              <a:t> теоретично </a:t>
            </a:r>
            <a:r>
              <a:rPr lang="ru-RU" sz="2400" dirty="0" err="1" smtClean="0"/>
              <a:t>можливість</a:t>
            </a:r>
            <a:r>
              <a:rPr lang="ru-RU" sz="2400" dirty="0" smtClean="0"/>
              <a:t> </a:t>
            </a:r>
            <a:r>
              <a:rPr lang="ru-RU" sz="2400" dirty="0" err="1"/>
              <a:t>розробки</a:t>
            </a:r>
            <a:r>
              <a:rPr lang="ru-RU" sz="2400" dirty="0"/>
              <a:t> не </a:t>
            </a:r>
            <a:r>
              <a:rPr lang="ru-RU" sz="2400" dirty="0" err="1"/>
              <a:t>виключається</a:t>
            </a:r>
            <a:r>
              <a:rPr lang="ru-RU" sz="2400" dirty="0" smtClean="0"/>
              <a:t>.</a:t>
            </a:r>
          </a:p>
          <a:p>
            <a:r>
              <a:rPr lang="ru-RU" sz="2400" dirty="0" err="1"/>
              <a:t>Важливе</a:t>
            </a:r>
            <a:r>
              <a:rPr lang="ru-RU" sz="2400" dirty="0"/>
              <a:t> </a:t>
            </a:r>
            <a:r>
              <a:rPr lang="ru-RU" sz="2400" dirty="0" err="1"/>
              <a:t>місце</a:t>
            </a:r>
            <a:r>
              <a:rPr lang="ru-RU" sz="2400" dirty="0"/>
              <a:t> </a:t>
            </a:r>
            <a:r>
              <a:rPr lang="ru-RU" sz="2400" dirty="0" err="1"/>
              <a:t>належить</a:t>
            </a:r>
            <a:r>
              <a:rPr lang="ru-RU" sz="2400" dirty="0"/>
              <a:t> актам, </a:t>
            </a:r>
            <a:r>
              <a:rPr lang="ru-RU" sz="2400" dirty="0" err="1"/>
              <a:t>прийнятим</a:t>
            </a:r>
            <a:r>
              <a:rPr lang="ru-RU" sz="2400" dirty="0"/>
              <a:t> </a:t>
            </a:r>
            <a:r>
              <a:rPr lang="ru-RU" sz="2400" dirty="0" err="1"/>
              <a:t>Міністерством</a:t>
            </a:r>
            <a:r>
              <a:rPr lang="ru-RU" sz="2400" dirty="0"/>
              <a:t> </a:t>
            </a:r>
            <a:r>
              <a:rPr lang="ru-RU" sz="2400" dirty="0" err="1" smtClean="0"/>
              <a:t>аграрної</a:t>
            </a:r>
            <a:r>
              <a:rPr lang="ru-RU" sz="2400" dirty="0" smtClean="0"/>
              <a:t> </a:t>
            </a:r>
            <a:r>
              <a:rPr lang="ru-RU" sz="2400" dirty="0" err="1"/>
              <a:t>політики</a:t>
            </a:r>
            <a:r>
              <a:rPr lang="ru-RU" sz="2400" dirty="0"/>
              <a:t> і </a:t>
            </a:r>
            <a:r>
              <a:rPr lang="ru-RU" sz="2400" dirty="0" err="1"/>
              <a:t>продовольства</a:t>
            </a:r>
            <a:r>
              <a:rPr lang="ru-RU" sz="2400" dirty="0"/>
              <a:t> </a:t>
            </a:r>
            <a:r>
              <a:rPr lang="ru-RU" sz="2400" dirty="0" err="1"/>
              <a:t>України</a:t>
            </a:r>
            <a:r>
              <a:rPr lang="ru-RU" sz="2400" dirty="0"/>
              <a:t>, яке в межах </a:t>
            </a:r>
            <a:r>
              <a:rPr lang="ru-RU" sz="2400" dirty="0" err="1"/>
              <a:t>своїх</a:t>
            </a:r>
            <a:r>
              <a:rPr lang="ru-RU" sz="2400" dirty="0"/>
              <a:t> </a:t>
            </a:r>
            <a:r>
              <a:rPr lang="ru-RU" sz="2400" dirty="0" err="1" smtClean="0"/>
              <a:t>повноважень</a:t>
            </a:r>
            <a:r>
              <a:rPr lang="ru-RU" sz="2400" dirty="0" smtClean="0"/>
              <a:t> </a:t>
            </a:r>
            <a:r>
              <a:rPr lang="ru-RU" sz="2400" dirty="0"/>
              <a:t>на </a:t>
            </a:r>
            <a:r>
              <a:rPr lang="ru-RU" sz="2400" dirty="0" err="1"/>
              <a:t>основі</a:t>
            </a:r>
            <a:r>
              <a:rPr lang="ru-RU" sz="2400" dirty="0"/>
              <a:t> та на </a:t>
            </a:r>
            <a:r>
              <a:rPr lang="ru-RU" sz="2400" dirty="0" err="1"/>
              <a:t>виконання</a:t>
            </a:r>
            <a:r>
              <a:rPr lang="ru-RU" sz="2400" dirty="0"/>
              <a:t> </a:t>
            </a:r>
            <a:r>
              <a:rPr lang="ru-RU" sz="2400" dirty="0" err="1"/>
              <a:t>актів</a:t>
            </a:r>
            <a:r>
              <a:rPr lang="ru-RU" sz="2400" dirty="0"/>
              <a:t> </a:t>
            </a:r>
            <a:r>
              <a:rPr lang="ru-RU" sz="2400" dirty="0" err="1"/>
              <a:t>законодавства</a:t>
            </a:r>
            <a:r>
              <a:rPr lang="ru-RU" sz="2400" dirty="0"/>
              <a:t> </a:t>
            </a:r>
            <a:r>
              <a:rPr lang="ru-RU" sz="2400" dirty="0" err="1"/>
              <a:t>видає</a:t>
            </a:r>
            <a:r>
              <a:rPr lang="ru-RU" sz="2400" dirty="0"/>
              <a:t> </a:t>
            </a:r>
            <a:r>
              <a:rPr lang="ru-RU" sz="2400" dirty="0" err="1"/>
              <a:t>накази</a:t>
            </a:r>
            <a:r>
              <a:rPr lang="ru-RU" sz="2400" dirty="0"/>
              <a:t>, </a:t>
            </a:r>
            <a:r>
              <a:rPr lang="ru-RU" sz="2400" dirty="0" err="1"/>
              <a:t>які</a:t>
            </a:r>
            <a:r>
              <a:rPr lang="ru-RU" sz="2400" dirty="0"/>
              <a:t> є </a:t>
            </a:r>
            <a:r>
              <a:rPr lang="ru-RU" sz="2400" dirty="0" err="1"/>
              <a:t>обов’язковими</a:t>
            </a:r>
            <a:r>
              <a:rPr lang="ru-RU" sz="2400" dirty="0"/>
              <a:t> для </a:t>
            </a:r>
            <a:r>
              <a:rPr lang="ru-RU" sz="2400" dirty="0" err="1"/>
              <a:t>виконання</a:t>
            </a:r>
            <a:r>
              <a:rPr lang="ru-RU" sz="2400" dirty="0"/>
              <a:t> </a:t>
            </a:r>
            <a:r>
              <a:rPr lang="ru-RU" sz="2400" dirty="0" err="1"/>
              <a:t>центральними</a:t>
            </a:r>
            <a:r>
              <a:rPr lang="ru-RU" sz="2400" dirty="0"/>
              <a:t> та </a:t>
            </a:r>
            <a:r>
              <a:rPr lang="ru-RU" sz="2400" dirty="0" err="1"/>
              <a:t>місцевими</a:t>
            </a:r>
            <a:r>
              <a:rPr lang="ru-RU" sz="2400" dirty="0"/>
              <a:t> органами </a:t>
            </a:r>
            <a:r>
              <a:rPr lang="ru-RU" sz="2400" dirty="0" err="1"/>
              <a:t>виконавчої</a:t>
            </a:r>
            <a:r>
              <a:rPr lang="ru-RU" sz="2400" dirty="0"/>
              <a:t> </a:t>
            </a:r>
            <a:r>
              <a:rPr lang="ru-RU" sz="2400" dirty="0" err="1"/>
              <a:t>влади</a:t>
            </a:r>
            <a:r>
              <a:rPr lang="ru-RU" sz="2400" dirty="0"/>
              <a:t>, органами </a:t>
            </a:r>
            <a:r>
              <a:rPr lang="ru-RU" sz="2400" dirty="0" err="1"/>
              <a:t>місцевого</a:t>
            </a:r>
            <a:r>
              <a:rPr lang="ru-RU" sz="2400" dirty="0"/>
              <a:t> </a:t>
            </a:r>
            <a:r>
              <a:rPr lang="ru-RU" sz="2400" dirty="0" err="1"/>
              <a:t>самоврядування</a:t>
            </a:r>
            <a:r>
              <a:rPr lang="ru-RU" sz="2400" dirty="0"/>
              <a:t>, </a:t>
            </a:r>
            <a:r>
              <a:rPr lang="ru-RU" sz="2400" dirty="0" err="1" smtClean="0"/>
              <a:t>підприємствами</a:t>
            </a:r>
            <a:r>
              <a:rPr lang="ru-RU" sz="2400" dirty="0"/>
              <a:t>, </a:t>
            </a:r>
            <a:r>
              <a:rPr lang="ru-RU" sz="2400" dirty="0" err="1"/>
              <a:t>установами</a:t>
            </a:r>
            <a:r>
              <a:rPr lang="ru-RU" sz="2400" dirty="0"/>
              <a:t> та </a:t>
            </a:r>
            <a:r>
              <a:rPr lang="ru-RU" sz="2400" dirty="0" err="1"/>
              <a:t>організаціями</a:t>
            </a:r>
            <a:r>
              <a:rPr lang="ru-RU" sz="2400" dirty="0"/>
              <a:t> </a:t>
            </a:r>
            <a:r>
              <a:rPr lang="ru-RU" sz="2400" dirty="0" err="1"/>
              <a:t>незалежно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форми</a:t>
            </a:r>
            <a:r>
              <a:rPr lang="ru-RU" sz="2400" dirty="0"/>
              <a:t> </a:t>
            </a:r>
            <a:r>
              <a:rPr lang="ru-RU" sz="2400" dirty="0" err="1"/>
              <a:t>власності</a:t>
            </a:r>
            <a:r>
              <a:rPr lang="ru-RU" sz="2400" dirty="0"/>
              <a:t> і </a:t>
            </a:r>
            <a:r>
              <a:rPr lang="ru-RU" sz="2400" dirty="0" err="1"/>
              <a:t>громадянами</a:t>
            </a:r>
            <a:r>
              <a:rPr lang="ru-RU" sz="2400" dirty="0"/>
              <a:t>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815358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15537" y="356838"/>
            <a:ext cx="10515600" cy="5698273"/>
          </a:xfrm>
        </p:spPr>
        <p:txBody>
          <a:bodyPr>
            <a:normAutofit fontScale="92500"/>
          </a:bodyPr>
          <a:lstStyle/>
          <a:p>
            <a:r>
              <a:rPr lang="ru-RU" sz="2400" dirty="0" err="1"/>
              <a:t>Крім</a:t>
            </a:r>
            <a:r>
              <a:rPr lang="ru-RU" sz="2400" dirty="0"/>
              <a:t> </a:t>
            </a:r>
            <a:r>
              <a:rPr lang="ru-RU" sz="2400" dirty="0" err="1"/>
              <a:t>актів</a:t>
            </a:r>
            <a:r>
              <a:rPr lang="ru-RU" sz="2400" dirty="0"/>
              <a:t>, </a:t>
            </a:r>
            <a:r>
              <a:rPr lang="ru-RU" sz="2400" dirty="0" err="1"/>
              <a:t>виданих</a:t>
            </a:r>
            <a:r>
              <a:rPr lang="ru-RU" sz="2400" dirty="0"/>
              <a:t> на державному (</a:t>
            </a:r>
            <a:r>
              <a:rPr lang="ru-RU" sz="2400" dirty="0" err="1"/>
              <a:t>централізованому</a:t>
            </a:r>
            <a:r>
              <a:rPr lang="ru-RU" sz="2400" dirty="0"/>
              <a:t>) </a:t>
            </a:r>
            <a:r>
              <a:rPr lang="ru-RU" sz="2400" dirty="0" err="1"/>
              <a:t>рівні</a:t>
            </a:r>
            <a:r>
              <a:rPr lang="ru-RU" sz="2400" dirty="0"/>
              <a:t>, широко </a:t>
            </a:r>
            <a:r>
              <a:rPr lang="ru-RU" sz="2400" dirty="0" err="1"/>
              <a:t>застосовують</a:t>
            </a:r>
            <a:r>
              <a:rPr lang="ru-RU" sz="2400" dirty="0"/>
              <a:t> локально-</a:t>
            </a:r>
            <a:r>
              <a:rPr lang="ru-RU" sz="2400" dirty="0" err="1"/>
              <a:t>правові</a:t>
            </a:r>
            <a:r>
              <a:rPr lang="ru-RU" sz="2400" dirty="0"/>
              <a:t> </a:t>
            </a:r>
            <a:r>
              <a:rPr lang="ru-RU" sz="2400" dirty="0" err="1"/>
              <a:t>акти</a:t>
            </a:r>
            <a:r>
              <a:rPr lang="ru-RU" sz="2400" dirty="0"/>
              <a:t> (Статут </a:t>
            </a:r>
            <a:r>
              <a:rPr lang="ru-RU" sz="2400" dirty="0" err="1"/>
              <a:t>фермерського</a:t>
            </a:r>
            <a:r>
              <a:rPr lang="ru-RU" sz="2400" dirty="0"/>
              <a:t> </a:t>
            </a:r>
            <a:r>
              <a:rPr lang="ru-RU" sz="2400" dirty="0" err="1"/>
              <a:t>господарства</a:t>
            </a:r>
            <a:r>
              <a:rPr lang="ru-RU" sz="2400" dirty="0"/>
              <a:t>).</a:t>
            </a:r>
          </a:p>
          <a:p>
            <a:r>
              <a:rPr lang="ru-RU" sz="2400" dirty="0" smtClean="0"/>
              <a:t>Для </a:t>
            </a:r>
            <a:r>
              <a:rPr lang="ru-RU" sz="2400" dirty="0"/>
              <a:t>права </a:t>
            </a:r>
            <a:r>
              <a:rPr lang="ru-RU" sz="2400" dirty="0" err="1"/>
              <a:t>агропромислового</a:t>
            </a:r>
            <a:r>
              <a:rPr lang="ru-RU" sz="2400" dirty="0"/>
              <a:t> комплексу </a:t>
            </a:r>
            <a:r>
              <a:rPr lang="ru-RU" sz="2400" dirty="0" err="1"/>
              <a:t>характерним</a:t>
            </a:r>
            <a:r>
              <a:rPr lang="ru-RU" sz="2400" dirty="0"/>
              <a:t> є те,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досить</a:t>
            </a:r>
            <a:r>
              <a:rPr lang="ru-RU" sz="2400" dirty="0"/>
              <a:t> часто, </a:t>
            </a:r>
            <a:r>
              <a:rPr lang="ru-RU" sz="2400" dirty="0" err="1"/>
              <a:t>галузі</a:t>
            </a:r>
            <a:r>
              <a:rPr lang="ru-RU" sz="2400" dirty="0"/>
              <a:t> права і </a:t>
            </a:r>
            <a:r>
              <a:rPr lang="ru-RU" sz="2400" dirty="0" err="1"/>
              <a:t>галузі</a:t>
            </a:r>
            <a:r>
              <a:rPr lang="ru-RU" sz="2400" dirty="0"/>
              <a:t> </a:t>
            </a:r>
            <a:r>
              <a:rPr lang="ru-RU" sz="2400" dirty="0" err="1"/>
              <a:t>законодавства</a:t>
            </a:r>
            <a:r>
              <a:rPr lang="ru-RU" sz="2400" dirty="0"/>
              <a:t> не </a:t>
            </a:r>
            <a:r>
              <a:rPr lang="ru-RU" sz="2400" dirty="0" err="1"/>
              <a:t>збігаються</a:t>
            </a:r>
            <a:r>
              <a:rPr lang="ru-RU" sz="2400" dirty="0"/>
              <a:t>. </a:t>
            </a:r>
            <a:r>
              <a:rPr lang="ru-RU" sz="2400" dirty="0" err="1" smtClean="0"/>
              <a:t>Наприклад</a:t>
            </a:r>
            <a:r>
              <a:rPr lang="ru-RU" sz="2400" dirty="0"/>
              <a:t>, до </a:t>
            </a:r>
            <a:r>
              <a:rPr lang="ru-RU" sz="2400" dirty="0" err="1"/>
              <a:t>джерел</a:t>
            </a:r>
            <a:r>
              <a:rPr lang="ru-RU" sz="2400" dirty="0"/>
              <a:t> аграрного права </a:t>
            </a:r>
            <a:r>
              <a:rPr lang="ru-RU" sz="2400" dirty="0" err="1"/>
              <a:t>відносяться</a:t>
            </a:r>
            <a:r>
              <a:rPr lang="ru-RU" sz="2400" dirty="0"/>
              <a:t> </a:t>
            </a:r>
            <a:r>
              <a:rPr lang="ru-RU" sz="2400" dirty="0" err="1"/>
              <a:t>норми</a:t>
            </a:r>
            <a:r>
              <a:rPr lang="ru-RU" sz="2400" dirty="0"/>
              <a:t>,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містяться</a:t>
            </a:r>
            <a:r>
              <a:rPr lang="ru-RU" sz="2400" dirty="0"/>
              <a:t>  в актах </a:t>
            </a:r>
            <a:r>
              <a:rPr lang="ru-RU" sz="2400" dirty="0" err="1"/>
              <a:t>інших</a:t>
            </a:r>
            <a:r>
              <a:rPr lang="ru-RU" sz="2400" dirty="0"/>
              <a:t> </a:t>
            </a:r>
            <a:r>
              <a:rPr lang="ru-RU" sz="2400" dirty="0" err="1"/>
              <a:t>галузей</a:t>
            </a:r>
            <a:r>
              <a:rPr lang="ru-RU" sz="2400" dirty="0"/>
              <a:t> </a:t>
            </a:r>
            <a:r>
              <a:rPr lang="ru-RU" sz="2400" dirty="0" err="1"/>
              <a:t>національного</a:t>
            </a:r>
            <a:r>
              <a:rPr lang="ru-RU" sz="2400" dirty="0"/>
              <a:t> </a:t>
            </a:r>
            <a:r>
              <a:rPr lang="ru-RU" sz="2400" dirty="0" err="1"/>
              <a:t>законодавства</a:t>
            </a:r>
            <a:r>
              <a:rPr lang="ru-RU" sz="2400" dirty="0"/>
              <a:t>, в </a:t>
            </a:r>
            <a:r>
              <a:rPr lang="ru-RU" sz="2400" dirty="0" err="1"/>
              <a:t>тій</a:t>
            </a:r>
            <a:r>
              <a:rPr lang="ru-RU" sz="2400" dirty="0"/>
              <a:t> </a:t>
            </a:r>
            <a:r>
              <a:rPr lang="ru-RU" sz="2400" dirty="0" err="1"/>
              <a:t>частині</a:t>
            </a:r>
            <a:r>
              <a:rPr lang="ru-RU" sz="2400" dirty="0"/>
              <a:t>, в </a:t>
            </a:r>
            <a:r>
              <a:rPr lang="ru-RU" sz="2400" dirty="0" err="1"/>
              <a:t>якій</a:t>
            </a:r>
            <a:r>
              <a:rPr lang="ru-RU" sz="2400" dirty="0"/>
              <a:t> вони </a:t>
            </a:r>
            <a:r>
              <a:rPr lang="ru-RU" sz="2400" dirty="0" err="1"/>
              <a:t>регулюють</a:t>
            </a:r>
            <a:r>
              <a:rPr lang="ru-RU" sz="2400" dirty="0"/>
              <a:t> </a:t>
            </a:r>
            <a:r>
              <a:rPr lang="ru-RU" sz="2400" dirty="0" err="1"/>
              <a:t>аграрні</a:t>
            </a:r>
            <a:r>
              <a:rPr lang="ru-RU" sz="2400" dirty="0"/>
              <a:t> </a:t>
            </a:r>
            <a:r>
              <a:rPr lang="ru-RU" sz="2400" dirty="0" err="1"/>
              <a:t>відносини</a:t>
            </a:r>
            <a:r>
              <a:rPr lang="ru-RU" sz="2400" dirty="0"/>
              <a:t>, – </a:t>
            </a:r>
            <a:r>
              <a:rPr lang="ru-RU" sz="2400" dirty="0" err="1"/>
              <a:t>визначають</a:t>
            </a:r>
            <a:r>
              <a:rPr lang="ru-RU" sz="2400" dirty="0"/>
              <a:t> </a:t>
            </a:r>
            <a:r>
              <a:rPr lang="ru-RU" sz="2400" dirty="0" err="1"/>
              <a:t>правовий</a:t>
            </a:r>
            <a:r>
              <a:rPr lang="ru-RU" sz="2400" dirty="0"/>
              <a:t> </a:t>
            </a:r>
            <a:r>
              <a:rPr lang="ru-RU" sz="2400" dirty="0" smtClean="0"/>
              <a:t>статус </a:t>
            </a:r>
            <a:r>
              <a:rPr lang="ru-RU" sz="2400" dirty="0"/>
              <a:t>і </a:t>
            </a:r>
            <a:r>
              <a:rPr lang="ru-RU" sz="2400" dirty="0" err="1"/>
              <a:t>правосуб’єктність</a:t>
            </a:r>
            <a:r>
              <a:rPr lang="ru-RU" sz="2400" dirty="0"/>
              <a:t> </a:t>
            </a:r>
            <a:r>
              <a:rPr lang="ru-RU" sz="2400" dirty="0" err="1"/>
              <a:t>фізичних</a:t>
            </a:r>
            <a:r>
              <a:rPr lang="ru-RU" sz="2400" dirty="0"/>
              <a:t> і </a:t>
            </a:r>
            <a:r>
              <a:rPr lang="ru-RU" sz="2400" dirty="0" err="1"/>
              <a:t>юридичних</a:t>
            </a:r>
            <a:r>
              <a:rPr lang="ru-RU" sz="2400" dirty="0"/>
              <a:t> </a:t>
            </a:r>
            <a:r>
              <a:rPr lang="ru-RU" sz="2400" dirty="0" err="1"/>
              <a:t>осіб</a:t>
            </a:r>
            <a:r>
              <a:rPr lang="ru-RU" sz="2400" dirty="0"/>
              <a:t> у </a:t>
            </a:r>
            <a:r>
              <a:rPr lang="ru-RU" sz="2400" dirty="0" err="1"/>
              <a:t>сфері</a:t>
            </a:r>
            <a:r>
              <a:rPr lang="ru-RU" sz="2400" dirty="0"/>
              <a:t> </a:t>
            </a:r>
            <a:r>
              <a:rPr lang="ru-RU" sz="2400" dirty="0" err="1" smtClean="0"/>
              <a:t>сільськогосподарської</a:t>
            </a:r>
            <a:r>
              <a:rPr lang="ru-RU" sz="2400" dirty="0" smtClean="0"/>
              <a:t> </a:t>
            </a:r>
            <a:r>
              <a:rPr lang="ru-RU" sz="2400" dirty="0" err="1"/>
              <a:t>діяльності</a:t>
            </a:r>
            <a:r>
              <a:rPr lang="ru-RU" sz="2400" dirty="0"/>
              <a:t>, </a:t>
            </a:r>
            <a:r>
              <a:rPr lang="ru-RU" sz="2400" dirty="0" err="1"/>
              <a:t>якість</a:t>
            </a:r>
            <a:r>
              <a:rPr lang="ru-RU" sz="2400" dirty="0"/>
              <a:t> і </a:t>
            </a:r>
            <a:r>
              <a:rPr lang="ru-RU" sz="2400" dirty="0" err="1"/>
              <a:t>безпека</a:t>
            </a:r>
            <a:r>
              <a:rPr lang="ru-RU" sz="2400" dirty="0"/>
              <a:t> </a:t>
            </a:r>
            <a:r>
              <a:rPr lang="ru-RU" sz="2400" dirty="0" err="1"/>
              <a:t>продовольства</a:t>
            </a:r>
            <a:r>
              <a:rPr lang="ru-RU" sz="2400" dirty="0"/>
              <a:t>, </a:t>
            </a:r>
            <a:r>
              <a:rPr lang="ru-RU" sz="2400" dirty="0" err="1"/>
              <a:t>сировини</a:t>
            </a:r>
            <a:r>
              <a:rPr lang="ru-RU" sz="2400" dirty="0"/>
              <a:t> </a:t>
            </a:r>
            <a:r>
              <a:rPr lang="ru-RU" sz="2400" dirty="0" err="1" smtClean="0"/>
              <a:t>рослинного</a:t>
            </a:r>
            <a:r>
              <a:rPr lang="ru-RU" sz="2400" dirty="0" smtClean="0"/>
              <a:t> </a:t>
            </a:r>
            <a:r>
              <a:rPr lang="ru-RU" sz="2400" dirty="0"/>
              <a:t>і </a:t>
            </a:r>
            <a:r>
              <a:rPr lang="ru-RU" sz="2400" dirty="0" err="1"/>
              <a:t>тваринного</a:t>
            </a:r>
            <a:r>
              <a:rPr lang="ru-RU" sz="2400" dirty="0"/>
              <a:t> </a:t>
            </a:r>
            <a:r>
              <a:rPr lang="ru-RU" sz="2400" dirty="0" err="1"/>
              <a:t>походження</a:t>
            </a:r>
            <a:r>
              <a:rPr lang="ru-RU" sz="2400" dirty="0"/>
              <a:t>, </a:t>
            </a:r>
            <a:r>
              <a:rPr lang="ru-RU" sz="2400" dirty="0" err="1"/>
              <a:t>їх</a:t>
            </a:r>
            <a:r>
              <a:rPr lang="ru-RU" sz="2400" dirty="0"/>
              <a:t> </a:t>
            </a:r>
            <a:r>
              <a:rPr lang="ru-RU" sz="2400" dirty="0" err="1"/>
              <a:t>реалізацію</a:t>
            </a:r>
            <a:r>
              <a:rPr lang="ru-RU" sz="2400" dirty="0"/>
              <a:t>. При </a:t>
            </a:r>
            <a:r>
              <a:rPr lang="ru-RU" sz="2400" dirty="0" err="1"/>
              <a:t>цьому</a:t>
            </a:r>
            <a:r>
              <a:rPr lang="ru-RU" sz="2400" dirty="0"/>
              <a:t> </a:t>
            </a:r>
            <a:r>
              <a:rPr lang="ru-RU" sz="2400" dirty="0" err="1"/>
              <a:t>акти</a:t>
            </a:r>
            <a:r>
              <a:rPr lang="ru-RU" sz="2400" dirty="0"/>
              <a:t> </a:t>
            </a:r>
            <a:r>
              <a:rPr lang="ru-RU" sz="2400" dirty="0" err="1" smtClean="0"/>
              <a:t>основних</a:t>
            </a:r>
            <a:r>
              <a:rPr lang="ru-RU" sz="2400" dirty="0" smtClean="0"/>
              <a:t> </a:t>
            </a:r>
            <a:r>
              <a:rPr lang="ru-RU" sz="2400" dirty="0" err="1"/>
              <a:t>галузей</a:t>
            </a:r>
            <a:r>
              <a:rPr lang="ru-RU" sz="2400" dirty="0"/>
              <a:t> </a:t>
            </a:r>
            <a:r>
              <a:rPr lang="ru-RU" sz="2400" dirty="0" err="1"/>
              <a:t>законодавства</a:t>
            </a:r>
            <a:r>
              <a:rPr lang="ru-RU" sz="2400" dirty="0"/>
              <a:t>, </a:t>
            </a:r>
            <a:r>
              <a:rPr lang="ru-RU" sz="2400" dirty="0" err="1"/>
              <a:t>регулюючи</a:t>
            </a:r>
            <a:r>
              <a:rPr lang="ru-RU" sz="2400" dirty="0"/>
              <a:t> </a:t>
            </a:r>
            <a:r>
              <a:rPr lang="ru-RU" sz="2400" dirty="0" err="1"/>
              <a:t>аграрні</a:t>
            </a:r>
            <a:r>
              <a:rPr lang="ru-RU" sz="2400" dirty="0"/>
              <a:t> </a:t>
            </a:r>
            <a:r>
              <a:rPr lang="ru-RU" sz="2400" dirty="0" err="1"/>
              <a:t>відносини</a:t>
            </a:r>
            <a:r>
              <a:rPr lang="ru-RU" sz="2400" dirty="0"/>
              <a:t>, не </a:t>
            </a:r>
            <a:r>
              <a:rPr lang="ru-RU" sz="2400" dirty="0" err="1" smtClean="0"/>
              <a:t>входять</a:t>
            </a:r>
            <a:r>
              <a:rPr lang="ru-RU" sz="2400" dirty="0" smtClean="0"/>
              <a:t> </a:t>
            </a:r>
            <a:r>
              <a:rPr lang="ru-RU" sz="2400" dirty="0"/>
              <a:t>до складу аграрного </a:t>
            </a:r>
            <a:r>
              <a:rPr lang="ru-RU" sz="2400" dirty="0" err="1"/>
              <a:t>законодавства</a:t>
            </a:r>
            <a:r>
              <a:rPr lang="ru-RU" sz="2400" dirty="0"/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97623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788871"/>
            <a:ext cx="10515600" cy="1325563"/>
          </a:xfrm>
        </p:spPr>
        <p:txBody>
          <a:bodyPr/>
          <a:lstStyle/>
          <a:p>
            <a:pPr algn="ctr"/>
            <a:r>
              <a:rPr lang="ru-RU" dirty="0" err="1" smtClean="0"/>
              <a:t>Види</a:t>
            </a:r>
            <a:r>
              <a:rPr lang="ru-RU" dirty="0" smtClean="0"/>
              <a:t> </a:t>
            </a:r>
            <a:r>
              <a:rPr lang="ru-RU" dirty="0" err="1" smtClean="0"/>
              <a:t>джерел</a:t>
            </a:r>
            <a:r>
              <a:rPr lang="ru-RU" dirty="0" smtClean="0"/>
              <a:t> права:</a:t>
            </a:r>
            <a:br>
              <a:rPr lang="ru-RU" dirty="0" smtClean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38200" y="2204766"/>
            <a:ext cx="10515600" cy="318127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sz="2800" dirty="0" err="1" smtClean="0"/>
              <a:t>правовий</a:t>
            </a:r>
            <a:r>
              <a:rPr lang="ru-RU" sz="2800" dirty="0" smtClean="0"/>
              <a:t> </a:t>
            </a:r>
            <a:r>
              <a:rPr lang="ru-RU" sz="2800" dirty="0" err="1" smtClean="0"/>
              <a:t>звичай</a:t>
            </a:r>
            <a:r>
              <a:rPr lang="ru-RU" sz="2800" dirty="0" smtClean="0"/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err="1" smtClean="0"/>
              <a:t>правовий</a:t>
            </a:r>
            <a:r>
              <a:rPr lang="ru-RU" sz="2800" dirty="0" smtClean="0"/>
              <a:t> прецедент;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нормативно-</a:t>
            </a:r>
            <a:r>
              <a:rPr lang="ru-RU" sz="2800" dirty="0" err="1" smtClean="0"/>
              <a:t>правовий</a:t>
            </a:r>
            <a:r>
              <a:rPr lang="ru-RU" sz="2800" dirty="0" smtClean="0"/>
              <a:t> акт.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510473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45958" y="589547"/>
            <a:ext cx="10607842" cy="55874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аграрно-</a:t>
            </a:r>
            <a:r>
              <a:rPr lang="ru-RU" b="1" dirty="0" err="1" smtClean="0"/>
              <a:t>правовий</a:t>
            </a:r>
            <a:r>
              <a:rPr lang="ru-RU" b="1" dirty="0" smtClean="0"/>
              <a:t> </a:t>
            </a:r>
            <a:r>
              <a:rPr lang="ru-RU" b="1" dirty="0" err="1" smtClean="0"/>
              <a:t>звичай</a:t>
            </a:r>
            <a:r>
              <a:rPr lang="ru-RU" b="1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визначити</a:t>
            </a:r>
            <a:r>
              <a:rPr lang="ru-RU" dirty="0" smtClean="0"/>
              <a:t> як правило </a:t>
            </a:r>
            <a:r>
              <a:rPr lang="ru-RU" dirty="0" err="1" smtClean="0"/>
              <a:t>поведінки</a:t>
            </a:r>
            <a:r>
              <a:rPr lang="ru-RU" dirty="0" smtClean="0"/>
              <a:t>, яке не </a:t>
            </a:r>
            <a:r>
              <a:rPr lang="ru-RU" dirty="0" err="1" smtClean="0"/>
              <a:t>встановлене</a:t>
            </a:r>
            <a:r>
              <a:rPr lang="ru-RU" dirty="0" smtClean="0"/>
              <a:t> актами </a:t>
            </a:r>
            <a:r>
              <a:rPr lang="ru-RU" dirty="0" err="1" smtClean="0"/>
              <a:t>законодавства</a:t>
            </a:r>
            <a:r>
              <a:rPr lang="ru-RU" dirty="0" smtClean="0"/>
              <a:t>, але є </a:t>
            </a:r>
            <a:r>
              <a:rPr lang="ru-RU" dirty="0" err="1" smtClean="0"/>
              <a:t>усталеним</a:t>
            </a:r>
            <a:r>
              <a:rPr lang="ru-RU" dirty="0" smtClean="0"/>
              <a:t> у </a:t>
            </a:r>
            <a:r>
              <a:rPr lang="ru-RU" dirty="0" err="1" smtClean="0"/>
              <a:t>певній</a:t>
            </a:r>
            <a:r>
              <a:rPr lang="ru-RU" dirty="0" smtClean="0"/>
              <a:t> </a:t>
            </a:r>
            <a:r>
              <a:rPr lang="ru-RU" dirty="0" err="1" smtClean="0"/>
              <a:t>сфері</a:t>
            </a:r>
            <a:r>
              <a:rPr lang="ru-RU" dirty="0" smtClean="0"/>
              <a:t> </a:t>
            </a:r>
            <a:r>
              <a:rPr lang="ru-RU" dirty="0" err="1" smtClean="0"/>
              <a:t>аграрних</a:t>
            </a:r>
            <a:r>
              <a:rPr lang="ru-RU" dirty="0" smtClean="0"/>
              <a:t> </a:t>
            </a:r>
            <a:r>
              <a:rPr lang="ru-RU" dirty="0" err="1" smtClean="0"/>
              <a:t>відносин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uk-UA" dirty="0"/>
              <a:t>Усталеним певне правило звичаєвої поведінки стає у разі його відповідності таким ознакам: </a:t>
            </a:r>
            <a:endParaRPr lang="uk-UA" dirty="0" smtClean="0"/>
          </a:p>
          <a:p>
            <a:pPr marL="457200" indent="-457200">
              <a:buFont typeface="+mj-lt"/>
              <a:buAutoNum type="arabicPeriod"/>
            </a:pPr>
            <a:r>
              <a:rPr lang="uk-UA" dirty="0" smtClean="0"/>
              <a:t>визнання </a:t>
            </a:r>
            <a:r>
              <a:rPr lang="uk-UA" dirty="0"/>
              <a:t>усім або більшістю населення сільського населеного пункту або регіону, на території яких розповсюджено такий звичай; </a:t>
            </a:r>
            <a:endParaRPr lang="uk-UA" dirty="0" smtClean="0"/>
          </a:p>
          <a:p>
            <a:pPr marL="457200" indent="-457200">
              <a:buFont typeface="+mj-lt"/>
              <a:buAutoNum type="arabicPeriod"/>
            </a:pPr>
            <a:r>
              <a:rPr lang="uk-UA" dirty="0" smtClean="0"/>
              <a:t>існування </a:t>
            </a:r>
            <a:r>
              <a:rPr lang="uk-UA" dirty="0"/>
              <a:t>звичаю протягом значного проміжку часу, який може нараховувати декілька століть; </a:t>
            </a:r>
            <a:endParaRPr lang="uk-UA" dirty="0" smtClean="0"/>
          </a:p>
          <a:p>
            <a:pPr marL="457200" indent="-457200">
              <a:buFont typeface="+mj-lt"/>
              <a:buAutoNum type="arabicPeriod"/>
            </a:pPr>
            <a:r>
              <a:rPr lang="uk-UA" dirty="0" smtClean="0"/>
              <a:t>наслідком </a:t>
            </a:r>
            <a:r>
              <a:rPr lang="uk-UA" dirty="0"/>
              <a:t>порушення звичаю, крім морального суспільного осуду, є настання певної матеріальної відповідальності.</a:t>
            </a:r>
            <a:endParaRPr lang="ru-RU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253943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646772"/>
            <a:ext cx="10363826" cy="5144428"/>
          </a:xfrm>
        </p:spPr>
        <p:txBody>
          <a:bodyPr/>
          <a:lstStyle/>
          <a:p>
            <a:pPr marL="0" indent="0">
              <a:buNone/>
            </a:pPr>
            <a:r>
              <a:rPr lang="uk-UA" sz="2400" b="1" dirty="0"/>
              <a:t>Правовий прецедент </a:t>
            </a:r>
            <a:r>
              <a:rPr lang="uk-UA" sz="2400" dirty="0"/>
              <a:t>у вітчизняній системі права правові набуває обмеженої форми тлумачень (роз'яснень), здійснюваних відповідними вищими судовими органами в межах своєї компетенції.</a:t>
            </a:r>
            <a:endParaRPr lang="en-US" sz="2400" dirty="0"/>
          </a:p>
          <a:p>
            <a:pPr marL="0" indent="0">
              <a:buNone/>
            </a:pPr>
            <a:r>
              <a:rPr lang="uk-UA" sz="2400" b="1" dirty="0"/>
              <a:t>Нормативно-правовий акт </a:t>
            </a:r>
            <a:r>
              <a:rPr lang="uk-UA" sz="2400" dirty="0"/>
              <a:t>— офіційний письмовий документ, прийнятий уповноваженим на це суб'єктом </a:t>
            </a:r>
            <a:r>
              <a:rPr lang="uk-UA" sz="2400" dirty="0" err="1"/>
              <a:t>нормотворення</a:t>
            </a:r>
            <a:r>
              <a:rPr lang="uk-UA" sz="2400" dirty="0"/>
              <a:t> у визначеній законодавством формі та за встановленою законодавством процедурою, спрямований на регулювання суспільних відносин, що містить норми права, має неперсоніфікований характер і розрахований на неодноразове застосування.</a:t>
            </a:r>
            <a:endParaRPr lang="ru-RU" sz="2400" dirty="0"/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64305133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1689</TotalTime>
  <Words>2184</Words>
  <Application>Microsoft Office PowerPoint</Application>
  <PresentationFormat>Широкий екран</PresentationFormat>
  <Paragraphs>119</Paragraphs>
  <Slides>35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35</vt:i4>
      </vt:variant>
    </vt:vector>
  </HeadingPairs>
  <TitlesOfParts>
    <vt:vector size="38" baseType="lpstr">
      <vt:lpstr>Arial</vt:lpstr>
      <vt:lpstr>Tw Cen MT</vt:lpstr>
      <vt:lpstr>Капля</vt:lpstr>
      <vt:lpstr>Джерела права в АПК</vt:lpstr>
      <vt:lpstr>План</vt:lpstr>
      <vt:lpstr>Поняття та види джерел права в АПК</vt:lpstr>
      <vt:lpstr>Особливості джерел права:</vt:lpstr>
      <vt:lpstr>Презентація PowerPoint</vt:lpstr>
      <vt:lpstr>Презентація PowerPoint</vt:lpstr>
      <vt:lpstr>Види джерел права: </vt:lpstr>
      <vt:lpstr>Презентація PowerPoint</vt:lpstr>
      <vt:lpstr>Презентація PowerPoint</vt:lpstr>
      <vt:lpstr>Нормативно-правові акти класифікуються за різними підставами.</vt:lpstr>
      <vt:lpstr>Презентація PowerPoint</vt:lpstr>
      <vt:lpstr>Презентація PowerPoint</vt:lpstr>
      <vt:lpstr>Презентація PowerPoint</vt:lpstr>
      <vt:lpstr>2. Конституція України — основа джерел права в АПК</vt:lpstr>
      <vt:lpstr>Презентація PowerPoint</vt:lpstr>
      <vt:lpstr>Презентація PowerPoint</vt:lpstr>
      <vt:lpstr>Презентація PowerPoint</vt:lpstr>
      <vt:lpstr>3. Міжнародні договори як джерело права в АПК</vt:lpstr>
      <vt:lpstr>Презентація PowerPoint</vt:lpstr>
      <vt:lpstr>Презентація PowerPoint</vt:lpstr>
      <vt:lpstr>4. Регулювання відносин в АПК на основі кодексів</vt:lpstr>
      <vt:lpstr>Презентація PowerPoint</vt:lpstr>
      <vt:lpstr>Принципово важливими положеннями кодексу є:</vt:lpstr>
      <vt:lpstr>5. Закони України в АПК</vt:lpstr>
      <vt:lpstr>Презентація PowerPoint</vt:lpstr>
      <vt:lpstr>Презентація PowerPoint</vt:lpstr>
      <vt:lpstr>У цьому плані можна умовно вирізнити такі групи законів України, що стосуються АПК:</vt:lpstr>
      <vt:lpstr>Презентація PowerPoint</vt:lpstr>
      <vt:lpstr>Презентація PowerPoint</vt:lpstr>
      <vt:lpstr>6. Підзаконні нормативно-правові акти в системі джерел права АПК</vt:lpstr>
      <vt:lpstr>Локальні нормативно-правові акти сільськогосподарських підприємств мають такі ознаки: </vt:lpstr>
      <vt:lpstr>Презентація PowerPoint</vt:lpstr>
      <vt:lpstr>До локальних правових актів сільськогосподарських підприємств доцільно застосувати таку класифікацію: </vt:lpstr>
      <vt:lpstr>Презентація PowerPoint</vt:lpstr>
      <vt:lpstr>Дякую за увагу!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Джерела права в АПК</dc:title>
  <dc:creator>Пользователь Windows</dc:creator>
  <cp:lastModifiedBy>Святченко Мила</cp:lastModifiedBy>
  <cp:revision>25</cp:revision>
  <dcterms:created xsi:type="dcterms:W3CDTF">2020-10-23T14:48:48Z</dcterms:created>
  <dcterms:modified xsi:type="dcterms:W3CDTF">2020-11-03T10:45:28Z</dcterms:modified>
</cp:coreProperties>
</file>