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handoutMasterIdLst>
    <p:handoutMasterId r:id="rId31"/>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CC"/>
    <a:srgbClr val="CCECFF"/>
    <a:srgbClr val="FFCCFF"/>
    <a:srgbClr val="99FFCC"/>
    <a:srgbClr val="CCCCFF"/>
    <a:srgbClr val="66FF99"/>
    <a:srgbClr val="66CAC8"/>
    <a:srgbClr val="FFFF99"/>
    <a:srgbClr val="FF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84" y="534"/>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90483-9CFB-4FF7-A750-0BB1F23577AD}"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ru-UA"/>
        </a:p>
      </dgm:t>
    </dgm:pt>
    <dgm:pt modelId="{36B610E5-2580-4898-962C-626FFB7C4368}">
      <dgm:prSet phldrT="[Text]" custT="1"/>
      <dgm:spPr/>
      <dgm:t>
        <a:bodyPr/>
        <a:lstStyle/>
        <a:p>
          <a:r>
            <a:rPr lang="ru-RU" sz="1800" dirty="0">
              <a:solidFill>
                <a:srgbClr val="000000"/>
              </a:solidFill>
              <a:latin typeface="TimesNewRomanPSMT"/>
            </a:rPr>
            <a:t>- страхування туриста і його майна;</a:t>
          </a:r>
          <a:br>
            <a:rPr lang="ru-RU" sz="1200" dirty="0">
              <a:solidFill>
                <a:srgbClr val="000000"/>
              </a:solidFill>
              <a:latin typeface="TimesNewRomanPSMT"/>
            </a:rPr>
          </a:br>
          <a:endParaRPr lang="ru-UA" sz="1200" dirty="0"/>
        </a:p>
      </dgm:t>
    </dgm:pt>
    <dgm:pt modelId="{B90FC94F-29B9-4793-9FDB-CA04D93C4B62}" type="parTrans" cxnId="{A54E68E9-3A21-43FA-939D-B035D775F40F}">
      <dgm:prSet/>
      <dgm:spPr/>
      <dgm:t>
        <a:bodyPr/>
        <a:lstStyle/>
        <a:p>
          <a:endParaRPr lang="ru-UA"/>
        </a:p>
      </dgm:t>
    </dgm:pt>
    <dgm:pt modelId="{112D048F-91D6-4693-B3D1-C74165A84D7B}" type="sibTrans" cxnId="{A54E68E9-3A21-43FA-939D-B035D775F40F}">
      <dgm:prSet/>
      <dgm:spPr/>
      <dgm:t>
        <a:bodyPr/>
        <a:lstStyle/>
        <a:p>
          <a:endParaRPr lang="ru-UA"/>
        </a:p>
      </dgm:t>
    </dgm:pt>
    <dgm:pt modelId="{6CA2DF70-D08F-46FE-8D0F-4769A76DFC3B}">
      <dgm:prSet phldrT="[Text]" custT="1"/>
      <dgm:spPr/>
      <dgm:t>
        <a:bodyPr/>
        <a:lstStyle/>
        <a:p>
          <a:r>
            <a:rPr lang="ru-RU" sz="1800" dirty="0">
              <a:solidFill>
                <a:srgbClr val="000000"/>
              </a:solidFill>
              <a:latin typeface="TimesNewRomanPSMT"/>
            </a:rPr>
            <a:t>- страхування ризиків туристичних фірм;</a:t>
          </a:r>
          <a:endParaRPr lang="ru-UA" sz="1800" dirty="0"/>
        </a:p>
      </dgm:t>
    </dgm:pt>
    <dgm:pt modelId="{0D929FAA-867E-4060-9746-0AC4A1D70BEF}" type="parTrans" cxnId="{0643647C-4F3B-4817-BB04-23124148C85C}">
      <dgm:prSet/>
      <dgm:spPr/>
      <dgm:t>
        <a:bodyPr/>
        <a:lstStyle/>
        <a:p>
          <a:endParaRPr lang="ru-UA"/>
        </a:p>
      </dgm:t>
    </dgm:pt>
    <dgm:pt modelId="{8B2DF5BE-EAF8-4E5D-8DE0-98B4BF255248}" type="sibTrans" cxnId="{0643647C-4F3B-4817-BB04-23124148C85C}">
      <dgm:prSet/>
      <dgm:spPr/>
      <dgm:t>
        <a:bodyPr/>
        <a:lstStyle/>
        <a:p>
          <a:endParaRPr lang="ru-UA"/>
        </a:p>
      </dgm:t>
    </dgm:pt>
    <dgm:pt modelId="{50F721CE-ED88-489C-8099-2EEB146D2B85}">
      <dgm:prSet phldrT="[Text]" custT="1"/>
      <dgm:spPr/>
      <dgm:t>
        <a:bodyPr/>
        <a:lstStyle/>
        <a:p>
          <a:r>
            <a:rPr lang="ru-RU" sz="1800" dirty="0">
              <a:solidFill>
                <a:srgbClr val="000000"/>
              </a:solidFill>
              <a:latin typeface="TimesNewRomanPSMT"/>
            </a:rPr>
            <a:t>- страхування туристів у закордонних поїздках;</a:t>
          </a:r>
          <a:br>
            <a:rPr lang="ru-RU" sz="1800" dirty="0">
              <a:solidFill>
                <a:srgbClr val="000000"/>
              </a:solidFill>
              <a:latin typeface="TimesNewRomanPSMT"/>
            </a:rPr>
          </a:br>
          <a:endParaRPr lang="ru-UA" sz="1800" dirty="0"/>
        </a:p>
      </dgm:t>
    </dgm:pt>
    <dgm:pt modelId="{B9C24264-CA38-44FE-8368-B043CD7DD8E8}" type="parTrans" cxnId="{7C4186FF-2924-4E4E-82D0-7B8D03714C62}">
      <dgm:prSet/>
      <dgm:spPr/>
      <dgm:t>
        <a:bodyPr/>
        <a:lstStyle/>
        <a:p>
          <a:endParaRPr lang="ru-UA"/>
        </a:p>
      </dgm:t>
    </dgm:pt>
    <dgm:pt modelId="{BE544391-BC5A-4BA2-A85E-A2AEE4EC0189}" type="sibTrans" cxnId="{7C4186FF-2924-4E4E-82D0-7B8D03714C62}">
      <dgm:prSet/>
      <dgm:spPr/>
      <dgm:t>
        <a:bodyPr/>
        <a:lstStyle/>
        <a:p>
          <a:endParaRPr lang="ru-UA"/>
        </a:p>
      </dgm:t>
    </dgm:pt>
    <dgm:pt modelId="{FC7D0A4F-12A1-425E-B202-71624EC3CB04}">
      <dgm:prSet phldrT="[Text]" custT="1"/>
      <dgm:spPr/>
      <dgm:t>
        <a:bodyPr/>
        <a:lstStyle/>
        <a:p>
          <a:r>
            <a:rPr lang="ru-RU" sz="1800" dirty="0">
              <a:solidFill>
                <a:srgbClr val="000000"/>
              </a:solidFill>
              <a:latin typeface="TimesNewRomanPSMT"/>
            </a:rPr>
            <a:t>- страхування іноземних туристів;</a:t>
          </a:r>
          <a:br>
            <a:rPr lang="ru-RU" sz="1800" dirty="0">
              <a:solidFill>
                <a:srgbClr val="000000"/>
              </a:solidFill>
              <a:latin typeface="TimesNewRomanPSMT"/>
            </a:rPr>
          </a:br>
          <a:endParaRPr lang="ru-UA" sz="1800" dirty="0"/>
        </a:p>
      </dgm:t>
    </dgm:pt>
    <dgm:pt modelId="{51EDDEAC-E45F-4ADC-A072-643FBC5187FF}" type="parTrans" cxnId="{5E385E8B-ACDF-4253-B26F-850A5CB0D1CD}">
      <dgm:prSet/>
      <dgm:spPr/>
      <dgm:t>
        <a:bodyPr/>
        <a:lstStyle/>
        <a:p>
          <a:endParaRPr lang="ru-UA"/>
        </a:p>
      </dgm:t>
    </dgm:pt>
    <dgm:pt modelId="{B20DD6E5-0F13-4C4C-982C-F331F03490DB}" type="sibTrans" cxnId="{5E385E8B-ACDF-4253-B26F-850A5CB0D1CD}">
      <dgm:prSet/>
      <dgm:spPr/>
      <dgm:t>
        <a:bodyPr/>
        <a:lstStyle/>
        <a:p>
          <a:endParaRPr lang="ru-UA"/>
        </a:p>
      </dgm:t>
    </dgm:pt>
    <dgm:pt modelId="{73DFF159-5D87-4B83-850D-652D8F24A934}">
      <dgm:prSet phldrT="[Text]" custT="1"/>
      <dgm:spPr/>
      <dgm:t>
        <a:bodyPr/>
        <a:lstStyle/>
        <a:p>
          <a:r>
            <a:rPr lang="ru-RU" sz="1800" dirty="0">
              <a:solidFill>
                <a:srgbClr val="000000"/>
              </a:solidFill>
              <a:latin typeface="TimesNewRomanPSMT"/>
            </a:rPr>
            <a:t>- страхування цивільної відповідальності; страхування цивільної</a:t>
          </a:r>
          <a:br>
            <a:rPr lang="ru-RU" sz="1800" dirty="0">
              <a:solidFill>
                <a:srgbClr val="000000"/>
              </a:solidFill>
              <a:latin typeface="TimesNewRomanPSMT"/>
            </a:rPr>
          </a:br>
          <a:r>
            <a:rPr lang="ru-RU" sz="1800" dirty="0">
              <a:solidFill>
                <a:srgbClr val="000000"/>
              </a:solidFill>
              <a:latin typeface="TimesNewRomanPSMT"/>
            </a:rPr>
            <a:t>відповідальності власників автотранспортних засобів;</a:t>
          </a:r>
          <a:br>
            <a:rPr lang="ru-RU" sz="1200" dirty="0">
              <a:solidFill>
                <a:srgbClr val="000000"/>
              </a:solidFill>
              <a:latin typeface="TimesNewRomanPSMT"/>
            </a:rPr>
          </a:br>
          <a:endParaRPr lang="ru-UA" sz="1200" dirty="0"/>
        </a:p>
      </dgm:t>
    </dgm:pt>
    <dgm:pt modelId="{9721F852-919F-436E-8BF8-311060434CBE}" type="parTrans" cxnId="{21631E8B-24E5-42A8-98E2-27E5704A749A}">
      <dgm:prSet/>
      <dgm:spPr/>
      <dgm:t>
        <a:bodyPr/>
        <a:lstStyle/>
        <a:p>
          <a:endParaRPr lang="ru-UA"/>
        </a:p>
      </dgm:t>
    </dgm:pt>
    <dgm:pt modelId="{8F14C127-C798-43A7-A18D-7FB14F116AC1}" type="sibTrans" cxnId="{21631E8B-24E5-42A8-98E2-27E5704A749A}">
      <dgm:prSet/>
      <dgm:spPr/>
      <dgm:t>
        <a:bodyPr/>
        <a:lstStyle/>
        <a:p>
          <a:endParaRPr lang="ru-UA"/>
        </a:p>
      </dgm:t>
    </dgm:pt>
    <dgm:pt modelId="{5D9ED542-E9A5-4A70-BFB6-D135C7E93BE2}">
      <dgm:prSet custT="1"/>
      <dgm:spPr/>
      <dgm:t>
        <a:bodyPr/>
        <a:lstStyle/>
        <a:p>
          <a:r>
            <a:rPr lang="ru-RU" sz="1800" dirty="0">
              <a:solidFill>
                <a:srgbClr val="000000"/>
              </a:solidFill>
              <a:latin typeface="TimesNewRomanPSMT"/>
            </a:rPr>
            <a:t>- страхування від нещасних випадків </a:t>
          </a:r>
          <a:r>
            <a:rPr lang="ru-RU" sz="1800" b="1" dirty="0">
              <a:solidFill>
                <a:srgbClr val="000000"/>
              </a:solidFill>
              <a:latin typeface="TimesNewRomanPS-BoldMT"/>
            </a:rPr>
            <a:t>з </a:t>
          </a:r>
          <a:r>
            <a:rPr lang="ru-RU" sz="1800" dirty="0">
              <a:solidFill>
                <a:srgbClr val="000000"/>
              </a:solidFill>
              <a:latin typeface="TimesNewRomanPSMT"/>
            </a:rPr>
            <a:t>покриттям медичних витрат.</a:t>
          </a:r>
          <a:br>
            <a:rPr lang="ru-RU" sz="1800" dirty="0">
              <a:solidFill>
                <a:srgbClr val="000000"/>
              </a:solidFill>
              <a:latin typeface="TimesNewRomanPSMT"/>
            </a:rPr>
          </a:br>
          <a:endParaRPr lang="ru-UA" sz="1800" dirty="0"/>
        </a:p>
      </dgm:t>
    </dgm:pt>
    <dgm:pt modelId="{9ED90915-5E9E-423F-8A01-AE05D3761016}" type="parTrans" cxnId="{58DD953B-7A8C-4FF7-B1A0-5989B85C400B}">
      <dgm:prSet/>
      <dgm:spPr/>
      <dgm:t>
        <a:bodyPr/>
        <a:lstStyle/>
        <a:p>
          <a:endParaRPr lang="ru-UA"/>
        </a:p>
      </dgm:t>
    </dgm:pt>
    <dgm:pt modelId="{33C8E6C1-C4C9-47C8-86D4-CE88899F09E4}" type="sibTrans" cxnId="{58DD953B-7A8C-4FF7-B1A0-5989B85C400B}">
      <dgm:prSet/>
      <dgm:spPr/>
      <dgm:t>
        <a:bodyPr/>
        <a:lstStyle/>
        <a:p>
          <a:endParaRPr lang="ru-UA"/>
        </a:p>
      </dgm:t>
    </dgm:pt>
    <dgm:pt modelId="{06D45BC6-C028-4EBF-8461-A410B28E5957}" type="pres">
      <dgm:prSet presAssocID="{E2990483-9CFB-4FF7-A750-0BB1F23577AD}" presName="diagram" presStyleCnt="0">
        <dgm:presLayoutVars>
          <dgm:dir/>
          <dgm:resizeHandles val="exact"/>
        </dgm:presLayoutVars>
      </dgm:prSet>
      <dgm:spPr/>
    </dgm:pt>
    <dgm:pt modelId="{2B24230E-1F0A-4EB6-962A-B4C71666571C}" type="pres">
      <dgm:prSet presAssocID="{36B610E5-2580-4898-962C-626FFB7C4368}" presName="node" presStyleLbl="node1" presStyleIdx="0" presStyleCnt="6">
        <dgm:presLayoutVars>
          <dgm:bulletEnabled val="1"/>
        </dgm:presLayoutVars>
      </dgm:prSet>
      <dgm:spPr/>
    </dgm:pt>
    <dgm:pt modelId="{8194C6EE-D000-47DE-B534-7A994F45F2C8}" type="pres">
      <dgm:prSet presAssocID="{112D048F-91D6-4693-B3D1-C74165A84D7B}" presName="sibTrans" presStyleCnt="0"/>
      <dgm:spPr/>
    </dgm:pt>
    <dgm:pt modelId="{E17B4893-4885-45FF-ADA6-F88ED3667B39}" type="pres">
      <dgm:prSet presAssocID="{6CA2DF70-D08F-46FE-8D0F-4769A76DFC3B}" presName="node" presStyleLbl="node1" presStyleIdx="1" presStyleCnt="6">
        <dgm:presLayoutVars>
          <dgm:bulletEnabled val="1"/>
        </dgm:presLayoutVars>
      </dgm:prSet>
      <dgm:spPr/>
    </dgm:pt>
    <dgm:pt modelId="{DF268066-54EC-4BC7-84EF-FC7A29A3F16B}" type="pres">
      <dgm:prSet presAssocID="{8B2DF5BE-EAF8-4E5D-8DE0-98B4BF255248}" presName="sibTrans" presStyleCnt="0"/>
      <dgm:spPr/>
    </dgm:pt>
    <dgm:pt modelId="{2B6D8605-1E46-45DC-8CFE-FCA2B0B918F3}" type="pres">
      <dgm:prSet presAssocID="{50F721CE-ED88-489C-8099-2EEB146D2B85}" presName="node" presStyleLbl="node1" presStyleIdx="2" presStyleCnt="6">
        <dgm:presLayoutVars>
          <dgm:bulletEnabled val="1"/>
        </dgm:presLayoutVars>
      </dgm:prSet>
      <dgm:spPr/>
    </dgm:pt>
    <dgm:pt modelId="{B4621DD9-2F0E-4597-9B7F-41E5A81C9737}" type="pres">
      <dgm:prSet presAssocID="{BE544391-BC5A-4BA2-A85E-A2AEE4EC0189}" presName="sibTrans" presStyleCnt="0"/>
      <dgm:spPr/>
    </dgm:pt>
    <dgm:pt modelId="{87745695-BCB2-4661-9185-9836329598BD}" type="pres">
      <dgm:prSet presAssocID="{FC7D0A4F-12A1-425E-B202-71624EC3CB04}" presName="node" presStyleLbl="node1" presStyleIdx="3" presStyleCnt="6">
        <dgm:presLayoutVars>
          <dgm:bulletEnabled val="1"/>
        </dgm:presLayoutVars>
      </dgm:prSet>
      <dgm:spPr/>
    </dgm:pt>
    <dgm:pt modelId="{3567E910-8021-4DDC-A7A2-EE85B72FC84E}" type="pres">
      <dgm:prSet presAssocID="{B20DD6E5-0F13-4C4C-982C-F331F03490DB}" presName="sibTrans" presStyleCnt="0"/>
      <dgm:spPr/>
    </dgm:pt>
    <dgm:pt modelId="{134267D4-1AD4-4F34-A02A-A88BD5AAAD76}" type="pres">
      <dgm:prSet presAssocID="{73DFF159-5D87-4B83-850D-652D8F24A934}" presName="node" presStyleLbl="node1" presStyleIdx="4" presStyleCnt="6">
        <dgm:presLayoutVars>
          <dgm:bulletEnabled val="1"/>
        </dgm:presLayoutVars>
      </dgm:prSet>
      <dgm:spPr/>
    </dgm:pt>
    <dgm:pt modelId="{D9B972FF-7C91-4858-B040-B8BA076FF0B0}" type="pres">
      <dgm:prSet presAssocID="{8F14C127-C798-43A7-A18D-7FB14F116AC1}" presName="sibTrans" presStyleCnt="0"/>
      <dgm:spPr/>
    </dgm:pt>
    <dgm:pt modelId="{F3F195C1-EC1F-433B-9D35-F18A061E8A40}" type="pres">
      <dgm:prSet presAssocID="{5D9ED542-E9A5-4A70-BFB6-D135C7E93BE2}" presName="node" presStyleLbl="node1" presStyleIdx="5" presStyleCnt="6">
        <dgm:presLayoutVars>
          <dgm:bulletEnabled val="1"/>
        </dgm:presLayoutVars>
      </dgm:prSet>
      <dgm:spPr/>
    </dgm:pt>
  </dgm:ptLst>
  <dgm:cxnLst>
    <dgm:cxn modelId="{B3B8091B-6B00-4C83-BD5C-13C862BAA669}" type="presOf" srcId="{FC7D0A4F-12A1-425E-B202-71624EC3CB04}" destId="{87745695-BCB2-4661-9185-9836329598BD}" srcOrd="0" destOrd="0" presId="urn:microsoft.com/office/officeart/2005/8/layout/default"/>
    <dgm:cxn modelId="{50D41F35-A700-42B0-93CD-A7DD0E3A835F}" type="presOf" srcId="{50F721CE-ED88-489C-8099-2EEB146D2B85}" destId="{2B6D8605-1E46-45DC-8CFE-FCA2B0B918F3}" srcOrd="0" destOrd="0" presId="urn:microsoft.com/office/officeart/2005/8/layout/default"/>
    <dgm:cxn modelId="{58DD953B-7A8C-4FF7-B1A0-5989B85C400B}" srcId="{E2990483-9CFB-4FF7-A750-0BB1F23577AD}" destId="{5D9ED542-E9A5-4A70-BFB6-D135C7E93BE2}" srcOrd="5" destOrd="0" parTransId="{9ED90915-5E9E-423F-8A01-AE05D3761016}" sibTransId="{33C8E6C1-C4C9-47C8-86D4-CE88899F09E4}"/>
    <dgm:cxn modelId="{CA3E5E54-B273-4258-874B-B9BD0DB9FBB4}" type="presOf" srcId="{36B610E5-2580-4898-962C-626FFB7C4368}" destId="{2B24230E-1F0A-4EB6-962A-B4C71666571C}" srcOrd="0" destOrd="0" presId="urn:microsoft.com/office/officeart/2005/8/layout/default"/>
    <dgm:cxn modelId="{A64B3179-68DE-44E4-8857-ADD9F376A4B9}" type="presOf" srcId="{6CA2DF70-D08F-46FE-8D0F-4769A76DFC3B}" destId="{E17B4893-4885-45FF-ADA6-F88ED3667B39}" srcOrd="0" destOrd="0" presId="urn:microsoft.com/office/officeart/2005/8/layout/default"/>
    <dgm:cxn modelId="{0643647C-4F3B-4817-BB04-23124148C85C}" srcId="{E2990483-9CFB-4FF7-A750-0BB1F23577AD}" destId="{6CA2DF70-D08F-46FE-8D0F-4769A76DFC3B}" srcOrd="1" destOrd="0" parTransId="{0D929FAA-867E-4060-9746-0AC4A1D70BEF}" sibTransId="{8B2DF5BE-EAF8-4E5D-8DE0-98B4BF255248}"/>
    <dgm:cxn modelId="{C7E26C7F-1D97-45EE-8197-8956897B9E73}" type="presOf" srcId="{5D9ED542-E9A5-4A70-BFB6-D135C7E93BE2}" destId="{F3F195C1-EC1F-433B-9D35-F18A061E8A40}" srcOrd="0" destOrd="0" presId="urn:microsoft.com/office/officeart/2005/8/layout/default"/>
    <dgm:cxn modelId="{CD7DE084-9C31-47CE-94C4-8AE3CDEF90AF}" type="presOf" srcId="{E2990483-9CFB-4FF7-A750-0BB1F23577AD}" destId="{06D45BC6-C028-4EBF-8461-A410B28E5957}" srcOrd="0" destOrd="0" presId="urn:microsoft.com/office/officeart/2005/8/layout/default"/>
    <dgm:cxn modelId="{21631E8B-24E5-42A8-98E2-27E5704A749A}" srcId="{E2990483-9CFB-4FF7-A750-0BB1F23577AD}" destId="{73DFF159-5D87-4B83-850D-652D8F24A934}" srcOrd="4" destOrd="0" parTransId="{9721F852-919F-436E-8BF8-311060434CBE}" sibTransId="{8F14C127-C798-43A7-A18D-7FB14F116AC1}"/>
    <dgm:cxn modelId="{5E385E8B-ACDF-4253-B26F-850A5CB0D1CD}" srcId="{E2990483-9CFB-4FF7-A750-0BB1F23577AD}" destId="{FC7D0A4F-12A1-425E-B202-71624EC3CB04}" srcOrd="3" destOrd="0" parTransId="{51EDDEAC-E45F-4ADC-A072-643FBC5187FF}" sibTransId="{B20DD6E5-0F13-4C4C-982C-F331F03490DB}"/>
    <dgm:cxn modelId="{26C1DA9B-CE74-4E5C-B49B-E3977DBE8A03}" type="presOf" srcId="{73DFF159-5D87-4B83-850D-652D8F24A934}" destId="{134267D4-1AD4-4F34-A02A-A88BD5AAAD76}" srcOrd="0" destOrd="0" presId="urn:microsoft.com/office/officeart/2005/8/layout/default"/>
    <dgm:cxn modelId="{A54E68E9-3A21-43FA-939D-B035D775F40F}" srcId="{E2990483-9CFB-4FF7-A750-0BB1F23577AD}" destId="{36B610E5-2580-4898-962C-626FFB7C4368}" srcOrd="0" destOrd="0" parTransId="{B90FC94F-29B9-4793-9FDB-CA04D93C4B62}" sibTransId="{112D048F-91D6-4693-B3D1-C74165A84D7B}"/>
    <dgm:cxn modelId="{7C4186FF-2924-4E4E-82D0-7B8D03714C62}" srcId="{E2990483-9CFB-4FF7-A750-0BB1F23577AD}" destId="{50F721CE-ED88-489C-8099-2EEB146D2B85}" srcOrd="2" destOrd="0" parTransId="{B9C24264-CA38-44FE-8368-B043CD7DD8E8}" sibTransId="{BE544391-BC5A-4BA2-A85E-A2AEE4EC0189}"/>
    <dgm:cxn modelId="{C36BAD0A-1725-42BF-BEA5-4FA9504ACE9F}" type="presParOf" srcId="{06D45BC6-C028-4EBF-8461-A410B28E5957}" destId="{2B24230E-1F0A-4EB6-962A-B4C71666571C}" srcOrd="0" destOrd="0" presId="urn:microsoft.com/office/officeart/2005/8/layout/default"/>
    <dgm:cxn modelId="{4F7AC5F2-6B27-42D5-94DD-B2603E801CE7}" type="presParOf" srcId="{06D45BC6-C028-4EBF-8461-A410B28E5957}" destId="{8194C6EE-D000-47DE-B534-7A994F45F2C8}" srcOrd="1" destOrd="0" presId="urn:microsoft.com/office/officeart/2005/8/layout/default"/>
    <dgm:cxn modelId="{E0F1CFE8-1A1D-4A00-82EA-29F4B3C3E85F}" type="presParOf" srcId="{06D45BC6-C028-4EBF-8461-A410B28E5957}" destId="{E17B4893-4885-45FF-ADA6-F88ED3667B39}" srcOrd="2" destOrd="0" presId="urn:microsoft.com/office/officeart/2005/8/layout/default"/>
    <dgm:cxn modelId="{907FF477-CD36-49E8-845E-097FED67A500}" type="presParOf" srcId="{06D45BC6-C028-4EBF-8461-A410B28E5957}" destId="{DF268066-54EC-4BC7-84EF-FC7A29A3F16B}" srcOrd="3" destOrd="0" presId="urn:microsoft.com/office/officeart/2005/8/layout/default"/>
    <dgm:cxn modelId="{3ED2D106-DD15-4D92-92B7-00AD7B7BE96A}" type="presParOf" srcId="{06D45BC6-C028-4EBF-8461-A410B28E5957}" destId="{2B6D8605-1E46-45DC-8CFE-FCA2B0B918F3}" srcOrd="4" destOrd="0" presId="urn:microsoft.com/office/officeart/2005/8/layout/default"/>
    <dgm:cxn modelId="{3D0EF1DC-7AD7-4A74-8986-B15B744D073D}" type="presParOf" srcId="{06D45BC6-C028-4EBF-8461-A410B28E5957}" destId="{B4621DD9-2F0E-4597-9B7F-41E5A81C9737}" srcOrd="5" destOrd="0" presId="urn:microsoft.com/office/officeart/2005/8/layout/default"/>
    <dgm:cxn modelId="{C695AEC3-88BD-43EE-919F-CEC2C4D1D96F}" type="presParOf" srcId="{06D45BC6-C028-4EBF-8461-A410B28E5957}" destId="{87745695-BCB2-4661-9185-9836329598BD}" srcOrd="6" destOrd="0" presId="urn:microsoft.com/office/officeart/2005/8/layout/default"/>
    <dgm:cxn modelId="{A1978FF1-52CA-4E10-89A9-A1D3586C2BD0}" type="presParOf" srcId="{06D45BC6-C028-4EBF-8461-A410B28E5957}" destId="{3567E910-8021-4DDC-A7A2-EE85B72FC84E}" srcOrd="7" destOrd="0" presId="urn:microsoft.com/office/officeart/2005/8/layout/default"/>
    <dgm:cxn modelId="{2F9ABBBF-BA46-4DA9-A5D9-A3924B75430D}" type="presParOf" srcId="{06D45BC6-C028-4EBF-8461-A410B28E5957}" destId="{134267D4-1AD4-4F34-A02A-A88BD5AAAD76}" srcOrd="8" destOrd="0" presId="urn:microsoft.com/office/officeart/2005/8/layout/default"/>
    <dgm:cxn modelId="{92829732-28C8-42CA-8CF9-7FCD68AA59F1}" type="presParOf" srcId="{06D45BC6-C028-4EBF-8461-A410B28E5957}" destId="{D9B972FF-7C91-4858-B040-B8BA076FF0B0}" srcOrd="9" destOrd="0" presId="urn:microsoft.com/office/officeart/2005/8/layout/default"/>
    <dgm:cxn modelId="{5623B250-6BE9-46EF-B734-CA2275E55A8C}" type="presParOf" srcId="{06D45BC6-C028-4EBF-8461-A410B28E5957}" destId="{F3F195C1-EC1F-433B-9D35-F18A061E8A4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B1E110-11A7-4390-AC65-F820413F404E}" type="doc">
      <dgm:prSet loTypeId="urn:microsoft.com/office/officeart/2005/8/layout/hierarchy3" loCatId="list" qsTypeId="urn:microsoft.com/office/officeart/2005/8/quickstyle/3d2" qsCatId="3D" csTypeId="urn:microsoft.com/office/officeart/2005/8/colors/accent2_1" csCatId="accent2" phldr="1"/>
      <dgm:spPr/>
      <dgm:t>
        <a:bodyPr/>
        <a:lstStyle/>
        <a:p>
          <a:endParaRPr lang="ru-UA"/>
        </a:p>
      </dgm:t>
    </dgm:pt>
    <dgm:pt modelId="{1606EF1D-943A-42D3-BE62-A5C854AB0263}">
      <dgm:prSet phldrT="[Text]" custT="1"/>
      <dgm:spPr/>
      <dgm:t>
        <a:bodyPr/>
        <a:lstStyle/>
        <a:p>
          <a:r>
            <a:rPr lang="ru-RU" sz="2000" b="1" i="1" dirty="0">
              <a:latin typeface="TimesNewRomanPSMT"/>
            </a:rPr>
            <a:t>До обов'язкових видів страхування відповідно до чинних в Україні</a:t>
          </a:r>
          <a:br>
            <a:rPr lang="ru-RU" sz="2000" b="1" i="1" dirty="0">
              <a:latin typeface="TimesNewRomanPSMT"/>
            </a:rPr>
          </a:br>
          <a:r>
            <a:rPr lang="ru-RU" sz="2000" b="1" i="1" dirty="0">
              <a:latin typeface="TimesNewRomanPSMT"/>
            </a:rPr>
            <a:t>документів належать:</a:t>
          </a:r>
          <a:endParaRPr lang="ru-UA" sz="2000" b="1" i="1" dirty="0"/>
        </a:p>
      </dgm:t>
    </dgm:pt>
    <dgm:pt modelId="{2D3BF6A3-E703-49F7-9AB2-78144B54ED00}" type="parTrans" cxnId="{DF7EB883-118E-42BB-81B3-4BB95B0B3688}">
      <dgm:prSet/>
      <dgm:spPr/>
      <dgm:t>
        <a:bodyPr/>
        <a:lstStyle/>
        <a:p>
          <a:endParaRPr lang="ru-UA"/>
        </a:p>
      </dgm:t>
    </dgm:pt>
    <dgm:pt modelId="{C2F67338-7261-453C-8F15-E0962CF0F0CA}" type="sibTrans" cxnId="{DF7EB883-118E-42BB-81B3-4BB95B0B3688}">
      <dgm:prSet/>
      <dgm:spPr/>
      <dgm:t>
        <a:bodyPr/>
        <a:lstStyle/>
        <a:p>
          <a:endParaRPr lang="ru-UA"/>
        </a:p>
      </dgm:t>
    </dgm:pt>
    <dgm:pt modelId="{20A32D18-97BF-487A-AF5E-C9451C6F5AF4}">
      <dgm:prSet phldrT="[Text]" custT="1"/>
      <dgm:spPr>
        <a:solidFill>
          <a:schemeClr val="accent3">
            <a:lumMod val="60000"/>
            <a:lumOff val="40000"/>
            <a:alpha val="90000"/>
          </a:schemeClr>
        </a:solidFill>
      </dgm:spPr>
      <dgm:t>
        <a:bodyPr/>
        <a:lstStyle/>
        <a:p>
          <a:r>
            <a:rPr lang="ru-RU" sz="1800" dirty="0">
              <a:latin typeface="TimesNewRomanPSMT"/>
            </a:rPr>
            <a:t>страхування цивільної відповідальності власників автотранспортних</a:t>
          </a:r>
          <a:br>
            <a:rPr lang="ru-RU" sz="1800" dirty="0">
              <a:latin typeface="TimesNewRomanPSMT"/>
            </a:rPr>
          </a:br>
          <a:r>
            <a:rPr lang="ru-RU" sz="1800" dirty="0">
              <a:latin typeface="TimesNewRomanPSMT"/>
            </a:rPr>
            <a:t>засобів</a:t>
          </a:r>
          <a:endParaRPr lang="ru-UA" sz="1800" dirty="0"/>
        </a:p>
      </dgm:t>
    </dgm:pt>
    <dgm:pt modelId="{8083CEA9-2FF9-4C5D-8431-91B0864FF279}" type="parTrans" cxnId="{4BB57408-B8A7-4E6F-9D85-D5CC1D5C0B25}">
      <dgm:prSet/>
      <dgm:spPr/>
      <dgm:t>
        <a:bodyPr/>
        <a:lstStyle/>
        <a:p>
          <a:endParaRPr lang="ru-UA"/>
        </a:p>
      </dgm:t>
    </dgm:pt>
    <dgm:pt modelId="{B4B4E9D9-630A-4589-BF3A-CC993CAC4DD0}" type="sibTrans" cxnId="{4BB57408-B8A7-4E6F-9D85-D5CC1D5C0B25}">
      <dgm:prSet/>
      <dgm:spPr/>
      <dgm:t>
        <a:bodyPr/>
        <a:lstStyle/>
        <a:p>
          <a:endParaRPr lang="ru-UA"/>
        </a:p>
      </dgm:t>
    </dgm:pt>
    <dgm:pt modelId="{7F6607B9-2321-4D36-982E-0FAD8E20C1F0}">
      <dgm:prSet phldrT="[Text]" custT="1"/>
      <dgm:spPr/>
      <dgm:t>
        <a:bodyPr/>
        <a:lstStyle/>
        <a:p>
          <a:r>
            <a:rPr lang="ru-RU" sz="1800">
              <a:latin typeface="TimesNewRomanPSMT"/>
            </a:rPr>
            <a:t>страхування транспортних подорожей</a:t>
          </a:r>
          <a:endParaRPr lang="ru-UA" sz="1800" dirty="0"/>
        </a:p>
      </dgm:t>
    </dgm:pt>
    <dgm:pt modelId="{7EB6981E-4E53-42BF-A9A6-A0FD44B4EFB5}" type="parTrans" cxnId="{35F674BA-3956-4727-8828-13C56C14577F}">
      <dgm:prSet/>
      <dgm:spPr/>
      <dgm:t>
        <a:bodyPr/>
        <a:lstStyle/>
        <a:p>
          <a:endParaRPr lang="ru-UA"/>
        </a:p>
      </dgm:t>
    </dgm:pt>
    <dgm:pt modelId="{F9659701-78DE-4853-8383-E1F25A031999}" type="sibTrans" cxnId="{35F674BA-3956-4727-8828-13C56C14577F}">
      <dgm:prSet/>
      <dgm:spPr/>
      <dgm:t>
        <a:bodyPr/>
        <a:lstStyle/>
        <a:p>
          <a:endParaRPr lang="ru-UA"/>
        </a:p>
      </dgm:t>
    </dgm:pt>
    <dgm:pt modelId="{CAD3B79F-3D60-4E01-90A6-0BC2DC53A408}" type="pres">
      <dgm:prSet presAssocID="{03B1E110-11A7-4390-AC65-F820413F404E}" presName="diagram" presStyleCnt="0">
        <dgm:presLayoutVars>
          <dgm:chPref val="1"/>
          <dgm:dir/>
          <dgm:animOne val="branch"/>
          <dgm:animLvl val="lvl"/>
          <dgm:resizeHandles/>
        </dgm:presLayoutVars>
      </dgm:prSet>
      <dgm:spPr/>
    </dgm:pt>
    <dgm:pt modelId="{ABC490BE-EFD5-44D2-AD88-7458F4815D13}" type="pres">
      <dgm:prSet presAssocID="{1606EF1D-943A-42D3-BE62-A5C854AB0263}" presName="root" presStyleCnt="0"/>
      <dgm:spPr/>
    </dgm:pt>
    <dgm:pt modelId="{15619969-913F-4615-91BB-11F12D8CFA2D}" type="pres">
      <dgm:prSet presAssocID="{1606EF1D-943A-42D3-BE62-A5C854AB0263}" presName="rootComposite" presStyleCnt="0"/>
      <dgm:spPr/>
    </dgm:pt>
    <dgm:pt modelId="{5B638E6B-45CB-463A-9ED9-ECF61F989167}" type="pres">
      <dgm:prSet presAssocID="{1606EF1D-943A-42D3-BE62-A5C854AB0263}" presName="rootText" presStyleLbl="node1" presStyleIdx="0" presStyleCnt="1" custScaleX="199600" custScaleY="183730" custLinFactNeighborX="-1424" custLinFactNeighborY="-72991"/>
      <dgm:spPr/>
    </dgm:pt>
    <dgm:pt modelId="{4666BC78-B5BC-4B01-9651-0FE78C87AC12}" type="pres">
      <dgm:prSet presAssocID="{1606EF1D-943A-42D3-BE62-A5C854AB0263}" presName="rootConnector" presStyleLbl="node1" presStyleIdx="0" presStyleCnt="1"/>
      <dgm:spPr/>
    </dgm:pt>
    <dgm:pt modelId="{40B54F63-17B6-43E6-8423-A5F674725EC0}" type="pres">
      <dgm:prSet presAssocID="{1606EF1D-943A-42D3-BE62-A5C854AB0263}" presName="childShape" presStyleCnt="0"/>
      <dgm:spPr/>
    </dgm:pt>
    <dgm:pt modelId="{C6799C5F-920E-463E-B1D1-2BBE1B9C4515}" type="pres">
      <dgm:prSet presAssocID="{8083CEA9-2FF9-4C5D-8431-91B0864FF279}" presName="Name13" presStyleLbl="parChTrans1D2" presStyleIdx="0" presStyleCnt="2"/>
      <dgm:spPr/>
    </dgm:pt>
    <dgm:pt modelId="{D57F79AF-C83E-4E6F-9B09-2C16E0275773}" type="pres">
      <dgm:prSet presAssocID="{20A32D18-97BF-487A-AF5E-C9451C6F5AF4}" presName="childText" presStyleLbl="bgAcc1" presStyleIdx="0" presStyleCnt="2" custScaleX="156941" custScaleY="203142">
        <dgm:presLayoutVars>
          <dgm:bulletEnabled val="1"/>
        </dgm:presLayoutVars>
      </dgm:prSet>
      <dgm:spPr/>
    </dgm:pt>
    <dgm:pt modelId="{2CF8885B-AC6E-4DE2-941B-FCA9BF9BE92B}" type="pres">
      <dgm:prSet presAssocID="{7EB6981E-4E53-42BF-A9A6-A0FD44B4EFB5}" presName="Name13" presStyleLbl="parChTrans1D2" presStyleIdx="1" presStyleCnt="2"/>
      <dgm:spPr/>
    </dgm:pt>
    <dgm:pt modelId="{B2FD4416-3576-49A3-B329-3642087EB46F}" type="pres">
      <dgm:prSet presAssocID="{7F6607B9-2321-4D36-982E-0FAD8E20C1F0}" presName="childText" presStyleLbl="bgAcc1" presStyleIdx="1" presStyleCnt="2" custScaleX="154538" custScaleY="185070" custLinFactNeighborX="2972">
        <dgm:presLayoutVars>
          <dgm:bulletEnabled val="1"/>
        </dgm:presLayoutVars>
      </dgm:prSet>
      <dgm:spPr/>
    </dgm:pt>
  </dgm:ptLst>
  <dgm:cxnLst>
    <dgm:cxn modelId="{4BB57408-B8A7-4E6F-9D85-D5CC1D5C0B25}" srcId="{1606EF1D-943A-42D3-BE62-A5C854AB0263}" destId="{20A32D18-97BF-487A-AF5E-C9451C6F5AF4}" srcOrd="0" destOrd="0" parTransId="{8083CEA9-2FF9-4C5D-8431-91B0864FF279}" sibTransId="{B4B4E9D9-630A-4589-BF3A-CC993CAC4DD0}"/>
    <dgm:cxn modelId="{DBCA7408-8DD6-4DE3-9192-49EE3572E84A}" type="presOf" srcId="{7F6607B9-2321-4D36-982E-0FAD8E20C1F0}" destId="{B2FD4416-3576-49A3-B329-3642087EB46F}" srcOrd="0" destOrd="0" presId="urn:microsoft.com/office/officeart/2005/8/layout/hierarchy3"/>
    <dgm:cxn modelId="{D3B81C15-E204-4BC6-AF10-F0986792B959}" type="presOf" srcId="{8083CEA9-2FF9-4C5D-8431-91B0864FF279}" destId="{C6799C5F-920E-463E-B1D1-2BBE1B9C4515}" srcOrd="0" destOrd="0" presId="urn:microsoft.com/office/officeart/2005/8/layout/hierarchy3"/>
    <dgm:cxn modelId="{5CBC822A-0894-4A0C-8F88-1993F547C127}" type="presOf" srcId="{7EB6981E-4E53-42BF-A9A6-A0FD44B4EFB5}" destId="{2CF8885B-AC6E-4DE2-941B-FCA9BF9BE92B}" srcOrd="0" destOrd="0" presId="urn:microsoft.com/office/officeart/2005/8/layout/hierarchy3"/>
    <dgm:cxn modelId="{09B5B331-0194-480F-A41B-D645427190A0}" type="presOf" srcId="{1606EF1D-943A-42D3-BE62-A5C854AB0263}" destId="{4666BC78-B5BC-4B01-9651-0FE78C87AC12}" srcOrd="1" destOrd="0" presId="urn:microsoft.com/office/officeart/2005/8/layout/hierarchy3"/>
    <dgm:cxn modelId="{DF7EB883-118E-42BB-81B3-4BB95B0B3688}" srcId="{03B1E110-11A7-4390-AC65-F820413F404E}" destId="{1606EF1D-943A-42D3-BE62-A5C854AB0263}" srcOrd="0" destOrd="0" parTransId="{2D3BF6A3-E703-49F7-9AB2-78144B54ED00}" sibTransId="{C2F67338-7261-453C-8F15-E0962CF0F0CA}"/>
    <dgm:cxn modelId="{5C0D349C-6691-417E-87F6-2675665EB3AE}" type="presOf" srcId="{1606EF1D-943A-42D3-BE62-A5C854AB0263}" destId="{5B638E6B-45CB-463A-9ED9-ECF61F989167}" srcOrd="0" destOrd="0" presId="urn:microsoft.com/office/officeart/2005/8/layout/hierarchy3"/>
    <dgm:cxn modelId="{FBE6F3B8-A8AE-41D1-9BDF-6E7659DC7EAD}" type="presOf" srcId="{03B1E110-11A7-4390-AC65-F820413F404E}" destId="{CAD3B79F-3D60-4E01-90A6-0BC2DC53A408}" srcOrd="0" destOrd="0" presId="urn:microsoft.com/office/officeart/2005/8/layout/hierarchy3"/>
    <dgm:cxn modelId="{35F674BA-3956-4727-8828-13C56C14577F}" srcId="{1606EF1D-943A-42D3-BE62-A5C854AB0263}" destId="{7F6607B9-2321-4D36-982E-0FAD8E20C1F0}" srcOrd="1" destOrd="0" parTransId="{7EB6981E-4E53-42BF-A9A6-A0FD44B4EFB5}" sibTransId="{F9659701-78DE-4853-8383-E1F25A031999}"/>
    <dgm:cxn modelId="{496A76D1-072B-4633-9E15-ABA8DCC8E4DE}" type="presOf" srcId="{20A32D18-97BF-487A-AF5E-C9451C6F5AF4}" destId="{D57F79AF-C83E-4E6F-9B09-2C16E0275773}" srcOrd="0" destOrd="0" presId="urn:microsoft.com/office/officeart/2005/8/layout/hierarchy3"/>
    <dgm:cxn modelId="{7B1D553D-0295-4153-8FDB-A2326CB79625}" type="presParOf" srcId="{CAD3B79F-3D60-4E01-90A6-0BC2DC53A408}" destId="{ABC490BE-EFD5-44D2-AD88-7458F4815D13}" srcOrd="0" destOrd="0" presId="urn:microsoft.com/office/officeart/2005/8/layout/hierarchy3"/>
    <dgm:cxn modelId="{4D1783A0-0AE5-425E-9976-F32FE78F544D}" type="presParOf" srcId="{ABC490BE-EFD5-44D2-AD88-7458F4815D13}" destId="{15619969-913F-4615-91BB-11F12D8CFA2D}" srcOrd="0" destOrd="0" presId="urn:microsoft.com/office/officeart/2005/8/layout/hierarchy3"/>
    <dgm:cxn modelId="{153407F3-79BB-4918-B65C-1D86770B6C20}" type="presParOf" srcId="{15619969-913F-4615-91BB-11F12D8CFA2D}" destId="{5B638E6B-45CB-463A-9ED9-ECF61F989167}" srcOrd="0" destOrd="0" presId="urn:microsoft.com/office/officeart/2005/8/layout/hierarchy3"/>
    <dgm:cxn modelId="{72B5767E-078F-4CE2-B03B-76DCE4951516}" type="presParOf" srcId="{15619969-913F-4615-91BB-11F12D8CFA2D}" destId="{4666BC78-B5BC-4B01-9651-0FE78C87AC12}" srcOrd="1" destOrd="0" presId="urn:microsoft.com/office/officeart/2005/8/layout/hierarchy3"/>
    <dgm:cxn modelId="{680C14D8-2F19-436A-91C2-E54E4357CC47}" type="presParOf" srcId="{ABC490BE-EFD5-44D2-AD88-7458F4815D13}" destId="{40B54F63-17B6-43E6-8423-A5F674725EC0}" srcOrd="1" destOrd="0" presId="urn:microsoft.com/office/officeart/2005/8/layout/hierarchy3"/>
    <dgm:cxn modelId="{EA06B305-51B6-47E8-BB4B-ABED2B2DECE8}" type="presParOf" srcId="{40B54F63-17B6-43E6-8423-A5F674725EC0}" destId="{C6799C5F-920E-463E-B1D1-2BBE1B9C4515}" srcOrd="0" destOrd="0" presId="urn:microsoft.com/office/officeart/2005/8/layout/hierarchy3"/>
    <dgm:cxn modelId="{B7AC9469-A29C-40FE-98EA-CAF5EA6C2644}" type="presParOf" srcId="{40B54F63-17B6-43E6-8423-A5F674725EC0}" destId="{D57F79AF-C83E-4E6F-9B09-2C16E0275773}" srcOrd="1" destOrd="0" presId="urn:microsoft.com/office/officeart/2005/8/layout/hierarchy3"/>
    <dgm:cxn modelId="{D3D93C06-1625-4F22-85F7-6562A0304514}" type="presParOf" srcId="{40B54F63-17B6-43E6-8423-A5F674725EC0}" destId="{2CF8885B-AC6E-4DE2-941B-FCA9BF9BE92B}" srcOrd="2" destOrd="0" presId="urn:microsoft.com/office/officeart/2005/8/layout/hierarchy3"/>
    <dgm:cxn modelId="{CDAF0EBA-D14B-4589-8D45-A4937CEE2DB7}" type="presParOf" srcId="{40B54F63-17B6-43E6-8423-A5F674725EC0}" destId="{B2FD4416-3576-49A3-B329-3642087EB46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1E11B-BA48-451E-8C72-00B8DC4D03FA}" type="doc">
      <dgm:prSet loTypeId="urn:microsoft.com/office/officeart/2005/8/layout/radial5" loCatId="relationship" qsTypeId="urn:microsoft.com/office/officeart/2005/8/quickstyle/simple3" qsCatId="simple" csTypeId="urn:microsoft.com/office/officeart/2005/8/colors/colorful4" csCatId="colorful" phldr="1"/>
      <dgm:spPr/>
      <dgm:t>
        <a:bodyPr/>
        <a:lstStyle/>
        <a:p>
          <a:endParaRPr lang="ru-UA"/>
        </a:p>
      </dgm:t>
    </dgm:pt>
    <dgm:pt modelId="{93314190-29D6-494D-9C6B-BB5DAE5DB650}">
      <dgm:prSet phldrT="[Text]"/>
      <dgm:spPr/>
      <dgm:t>
        <a:bodyPr/>
        <a:lstStyle/>
        <a:p>
          <a:r>
            <a:rPr lang="uk-UA" b="1" dirty="0">
              <a:latin typeface="Times New Roman" panose="02020603050405020304" pitchFamily="18" charset="0"/>
              <a:cs typeface="Times New Roman" panose="02020603050405020304" pitchFamily="18" charset="0"/>
            </a:rPr>
            <a:t>Видами страхової діяльності є</a:t>
          </a:r>
          <a:endParaRPr lang="ru-UA" b="1" dirty="0">
            <a:latin typeface="Times New Roman" panose="02020603050405020304" pitchFamily="18" charset="0"/>
            <a:cs typeface="Times New Roman" panose="02020603050405020304" pitchFamily="18" charset="0"/>
          </a:endParaRPr>
        </a:p>
      </dgm:t>
    </dgm:pt>
    <dgm:pt modelId="{F922EA5B-328E-4FFF-AEC8-A4FFD9954091}" type="parTrans" cxnId="{B168C0ED-BCA3-4053-806F-74B2EF071370}">
      <dgm:prSet/>
      <dgm:spPr/>
      <dgm:t>
        <a:bodyPr/>
        <a:lstStyle/>
        <a:p>
          <a:endParaRPr lang="ru-UA"/>
        </a:p>
      </dgm:t>
    </dgm:pt>
    <dgm:pt modelId="{7EA4195B-0281-4CA2-9A7A-8D4D4DF7F77E}" type="sibTrans" cxnId="{B168C0ED-BCA3-4053-806F-74B2EF071370}">
      <dgm:prSet/>
      <dgm:spPr/>
      <dgm:t>
        <a:bodyPr/>
        <a:lstStyle/>
        <a:p>
          <a:endParaRPr lang="ru-UA"/>
        </a:p>
      </dgm:t>
    </dgm:pt>
    <dgm:pt modelId="{D3021ED6-D3A0-40D7-BEB4-B16BD4469B85}">
      <dgm:prSet phldrT="[Text]"/>
      <dgm:spPr/>
      <dgm:t>
        <a:bodyPr/>
        <a:lstStyle/>
        <a:p>
          <a:r>
            <a:rPr lang="uk-UA">
              <a:latin typeface="Times New Roman" panose="02020603050405020304" pitchFamily="18" charset="0"/>
              <a:cs typeface="Times New Roman" panose="02020603050405020304" pitchFamily="18" charset="0"/>
            </a:rPr>
            <a:t>аварії</a:t>
          </a:r>
          <a:endParaRPr lang="ru-UA" dirty="0">
            <a:latin typeface="Times New Roman" panose="02020603050405020304" pitchFamily="18" charset="0"/>
            <a:cs typeface="Times New Roman" panose="02020603050405020304" pitchFamily="18" charset="0"/>
          </a:endParaRPr>
        </a:p>
      </dgm:t>
    </dgm:pt>
    <dgm:pt modelId="{7E453BC1-1870-49D2-A711-8A47DE38DD04}" type="parTrans" cxnId="{81964CD3-131E-4E40-A4FD-E3043D648491}">
      <dgm:prSet/>
      <dgm:spPr/>
      <dgm:t>
        <a:bodyPr/>
        <a:lstStyle/>
        <a:p>
          <a:endParaRPr lang="ru-UA"/>
        </a:p>
      </dgm:t>
    </dgm:pt>
    <dgm:pt modelId="{02F72FA1-28B1-48DF-8D60-CACEE7C02C6C}" type="sibTrans" cxnId="{81964CD3-131E-4E40-A4FD-E3043D648491}">
      <dgm:prSet/>
      <dgm:spPr/>
      <dgm:t>
        <a:bodyPr/>
        <a:lstStyle/>
        <a:p>
          <a:endParaRPr lang="ru-UA"/>
        </a:p>
      </dgm:t>
    </dgm:pt>
    <dgm:pt modelId="{703896A5-6DCF-419E-8375-E3F259BFC33C}">
      <dgm:prSet phldrT="[Text]"/>
      <dgm:spPr/>
      <dgm:t>
        <a:bodyPr/>
        <a:lstStyle/>
        <a:p>
          <a:r>
            <a:rPr lang="uk-UA">
              <a:latin typeface="Times New Roman" panose="02020603050405020304" pitchFamily="18" charset="0"/>
              <a:cs typeface="Times New Roman" panose="02020603050405020304" pitchFamily="18" charset="0"/>
            </a:rPr>
            <a:t>пожежі</a:t>
          </a:r>
          <a:endParaRPr lang="ru-UA" dirty="0">
            <a:latin typeface="Times New Roman" panose="02020603050405020304" pitchFamily="18" charset="0"/>
            <a:cs typeface="Times New Roman" panose="02020603050405020304" pitchFamily="18" charset="0"/>
          </a:endParaRPr>
        </a:p>
      </dgm:t>
    </dgm:pt>
    <dgm:pt modelId="{998E12E6-F445-4766-9519-4F76A4372AAE}" type="parTrans" cxnId="{C44C201A-64AA-4C17-9368-2BB1A4FF8E1A}">
      <dgm:prSet/>
      <dgm:spPr/>
      <dgm:t>
        <a:bodyPr/>
        <a:lstStyle/>
        <a:p>
          <a:endParaRPr lang="ru-UA"/>
        </a:p>
      </dgm:t>
    </dgm:pt>
    <dgm:pt modelId="{C6625BE2-FBB6-434B-BCCB-F4A22E1A2B8D}" type="sibTrans" cxnId="{C44C201A-64AA-4C17-9368-2BB1A4FF8E1A}">
      <dgm:prSet/>
      <dgm:spPr/>
      <dgm:t>
        <a:bodyPr/>
        <a:lstStyle/>
        <a:p>
          <a:endParaRPr lang="ru-UA"/>
        </a:p>
      </dgm:t>
    </dgm:pt>
    <dgm:pt modelId="{A518F646-56D4-47F5-80C2-CB59CF8027EC}">
      <dgm:prSet phldrT="[Text]"/>
      <dgm:spPr/>
      <dgm:t>
        <a:bodyPr/>
        <a:lstStyle/>
        <a:p>
          <a:r>
            <a:rPr lang="uk-UA">
              <a:latin typeface="Times New Roman" panose="02020603050405020304" pitchFamily="18" charset="0"/>
              <a:cs typeface="Times New Roman" panose="02020603050405020304" pitchFamily="18" charset="0"/>
            </a:rPr>
            <a:t>вибухи</a:t>
          </a:r>
          <a:endParaRPr lang="ru-UA" dirty="0">
            <a:latin typeface="Times New Roman" panose="02020603050405020304" pitchFamily="18" charset="0"/>
            <a:cs typeface="Times New Roman" panose="02020603050405020304" pitchFamily="18" charset="0"/>
          </a:endParaRPr>
        </a:p>
      </dgm:t>
    </dgm:pt>
    <dgm:pt modelId="{CD300EA6-2F0B-4FEE-A9FF-A52EE5D1BCAA}" type="parTrans" cxnId="{485B8E43-CD77-4CC5-B7F4-BE746C98D70C}">
      <dgm:prSet/>
      <dgm:spPr/>
      <dgm:t>
        <a:bodyPr/>
        <a:lstStyle/>
        <a:p>
          <a:endParaRPr lang="ru-UA"/>
        </a:p>
      </dgm:t>
    </dgm:pt>
    <dgm:pt modelId="{9711CD0C-408F-4179-96EB-F6EA0CA34208}" type="sibTrans" cxnId="{485B8E43-CD77-4CC5-B7F4-BE746C98D70C}">
      <dgm:prSet/>
      <dgm:spPr/>
      <dgm:t>
        <a:bodyPr/>
        <a:lstStyle/>
        <a:p>
          <a:endParaRPr lang="ru-UA"/>
        </a:p>
      </dgm:t>
    </dgm:pt>
    <dgm:pt modelId="{77A3D1CC-4429-4397-B3E1-7D26EE749BD5}">
      <dgm:prSet phldrT="[Text]"/>
      <dgm:spPr/>
      <dgm:t>
        <a:bodyPr/>
        <a:lstStyle/>
        <a:p>
          <a:r>
            <a:rPr lang="uk-UA">
              <a:latin typeface="Times New Roman" panose="02020603050405020304" pitchFamily="18" charset="0"/>
              <a:cs typeface="Times New Roman" panose="02020603050405020304" pitchFamily="18" charset="0"/>
            </a:rPr>
            <a:t>стихійні явища природи</a:t>
          </a:r>
          <a:endParaRPr lang="ru-UA" dirty="0">
            <a:latin typeface="Times New Roman" panose="02020603050405020304" pitchFamily="18" charset="0"/>
            <a:cs typeface="Times New Roman" panose="02020603050405020304" pitchFamily="18" charset="0"/>
          </a:endParaRPr>
        </a:p>
      </dgm:t>
    </dgm:pt>
    <dgm:pt modelId="{96461C64-9452-494A-A443-D582FD54F9B2}" type="parTrans" cxnId="{0C708951-6A43-4D7C-B1A7-2E105DF453D3}">
      <dgm:prSet/>
      <dgm:spPr/>
      <dgm:t>
        <a:bodyPr/>
        <a:lstStyle/>
        <a:p>
          <a:endParaRPr lang="ru-UA"/>
        </a:p>
      </dgm:t>
    </dgm:pt>
    <dgm:pt modelId="{41F83C88-348D-4606-9A2B-A9B282C8A50C}" type="sibTrans" cxnId="{0C708951-6A43-4D7C-B1A7-2E105DF453D3}">
      <dgm:prSet/>
      <dgm:spPr/>
      <dgm:t>
        <a:bodyPr/>
        <a:lstStyle/>
        <a:p>
          <a:endParaRPr lang="ru-UA"/>
        </a:p>
      </dgm:t>
    </dgm:pt>
    <dgm:pt modelId="{FE5045F5-DCB0-4EE1-99A6-26510E2AE895}">
      <dgm:prSet/>
      <dgm:spPr/>
      <dgm:t>
        <a:bodyPr/>
        <a:lstStyle/>
        <a:p>
          <a:r>
            <a:rPr lang="uk-UA">
              <a:latin typeface="Times New Roman" panose="02020603050405020304" pitchFamily="18" charset="0"/>
              <a:cs typeface="Times New Roman" panose="02020603050405020304" pitchFamily="18" charset="0"/>
            </a:rPr>
            <a:t>грабежі</a:t>
          </a:r>
          <a:endParaRPr lang="ru-UA" dirty="0">
            <a:latin typeface="Times New Roman" panose="02020603050405020304" pitchFamily="18" charset="0"/>
            <a:cs typeface="Times New Roman" panose="02020603050405020304" pitchFamily="18" charset="0"/>
          </a:endParaRPr>
        </a:p>
      </dgm:t>
    </dgm:pt>
    <dgm:pt modelId="{7523E9A5-4ECD-4C07-BE6D-C4E979933187}" type="parTrans" cxnId="{A0B03D28-FEB7-4826-A860-282DCE1CCA72}">
      <dgm:prSet/>
      <dgm:spPr/>
      <dgm:t>
        <a:bodyPr/>
        <a:lstStyle/>
        <a:p>
          <a:endParaRPr lang="ru-UA"/>
        </a:p>
      </dgm:t>
    </dgm:pt>
    <dgm:pt modelId="{309FE4AC-3FDA-471C-A594-D82ACD073B3F}" type="sibTrans" cxnId="{A0B03D28-FEB7-4826-A860-282DCE1CCA72}">
      <dgm:prSet/>
      <dgm:spPr/>
      <dgm:t>
        <a:bodyPr/>
        <a:lstStyle/>
        <a:p>
          <a:endParaRPr lang="ru-UA"/>
        </a:p>
      </dgm:t>
    </dgm:pt>
    <dgm:pt modelId="{BDBE071F-AF8A-4199-8955-2F2DE5A9857C}">
      <dgm:prSet/>
      <dgm:spPr/>
      <dgm:t>
        <a:bodyPr/>
        <a:lstStyle/>
        <a:p>
          <a:r>
            <a:rPr lang="uk-UA">
              <a:latin typeface="Times New Roman" panose="02020603050405020304" pitchFamily="18" charset="0"/>
              <a:cs typeface="Times New Roman" panose="02020603050405020304" pitchFamily="18" charset="0"/>
            </a:rPr>
            <a:t>військові дії</a:t>
          </a:r>
          <a:endParaRPr lang="ru-UA" dirty="0">
            <a:latin typeface="Times New Roman" panose="02020603050405020304" pitchFamily="18" charset="0"/>
            <a:cs typeface="Times New Roman" panose="02020603050405020304" pitchFamily="18" charset="0"/>
          </a:endParaRPr>
        </a:p>
      </dgm:t>
    </dgm:pt>
    <dgm:pt modelId="{6E9A448F-DFB0-4FEE-B45E-A03B73B87F5D}" type="parTrans" cxnId="{B313813A-B323-4C47-9FC9-0BD437F4737C}">
      <dgm:prSet/>
      <dgm:spPr/>
      <dgm:t>
        <a:bodyPr/>
        <a:lstStyle/>
        <a:p>
          <a:endParaRPr lang="ru-UA"/>
        </a:p>
      </dgm:t>
    </dgm:pt>
    <dgm:pt modelId="{7280A4A2-B783-495C-B449-16028C300DDB}" type="sibTrans" cxnId="{B313813A-B323-4C47-9FC9-0BD437F4737C}">
      <dgm:prSet/>
      <dgm:spPr/>
      <dgm:t>
        <a:bodyPr/>
        <a:lstStyle/>
        <a:p>
          <a:endParaRPr lang="ru-UA"/>
        </a:p>
      </dgm:t>
    </dgm:pt>
    <dgm:pt modelId="{8BA1DB07-4C7A-4C16-A0FA-B5039001CA19}">
      <dgm:prSet/>
      <dgm:spPr/>
      <dgm:t>
        <a:bodyPr/>
        <a:lstStyle/>
        <a:p>
          <a:r>
            <a:rPr lang="uk-UA" b="0">
              <a:latin typeface="Times New Roman" panose="02020603050405020304" pitchFamily="18" charset="0"/>
              <a:cs typeface="Times New Roman" panose="02020603050405020304" pitchFamily="18" charset="0"/>
            </a:rPr>
            <a:t>інші навмисні і змовмисні дії</a:t>
          </a:r>
          <a:endParaRPr lang="ru-UA" b="0" dirty="0">
            <a:latin typeface="Times New Roman" panose="02020603050405020304" pitchFamily="18" charset="0"/>
            <a:cs typeface="Times New Roman" panose="02020603050405020304" pitchFamily="18" charset="0"/>
          </a:endParaRPr>
        </a:p>
      </dgm:t>
    </dgm:pt>
    <dgm:pt modelId="{5CB67569-10AE-43E3-B578-41FC07D3C74A}" type="parTrans" cxnId="{66B40FBD-C82D-42F0-9557-0130457A313C}">
      <dgm:prSet/>
      <dgm:spPr/>
      <dgm:t>
        <a:bodyPr/>
        <a:lstStyle/>
        <a:p>
          <a:endParaRPr lang="ru-UA"/>
        </a:p>
      </dgm:t>
    </dgm:pt>
    <dgm:pt modelId="{49E56478-0EA8-4192-AFAD-4317539B242C}" type="sibTrans" cxnId="{66B40FBD-C82D-42F0-9557-0130457A313C}">
      <dgm:prSet/>
      <dgm:spPr/>
      <dgm:t>
        <a:bodyPr/>
        <a:lstStyle/>
        <a:p>
          <a:endParaRPr lang="ru-UA"/>
        </a:p>
      </dgm:t>
    </dgm:pt>
    <dgm:pt modelId="{9C1B8345-1BCD-4BDB-9B23-2E580A2D1536}" type="pres">
      <dgm:prSet presAssocID="{4571E11B-BA48-451E-8C72-00B8DC4D03FA}" presName="Name0" presStyleCnt="0">
        <dgm:presLayoutVars>
          <dgm:chMax val="1"/>
          <dgm:dir/>
          <dgm:animLvl val="ctr"/>
          <dgm:resizeHandles val="exact"/>
        </dgm:presLayoutVars>
      </dgm:prSet>
      <dgm:spPr/>
    </dgm:pt>
    <dgm:pt modelId="{A462912F-2899-42E0-92D7-F14A5000BD32}" type="pres">
      <dgm:prSet presAssocID="{93314190-29D6-494D-9C6B-BB5DAE5DB650}" presName="centerShape" presStyleLbl="node0" presStyleIdx="0" presStyleCnt="1"/>
      <dgm:spPr/>
    </dgm:pt>
    <dgm:pt modelId="{E5569A5C-6854-4749-954A-6102D7B785D3}" type="pres">
      <dgm:prSet presAssocID="{7E453BC1-1870-49D2-A711-8A47DE38DD04}" presName="parTrans" presStyleLbl="sibTrans2D1" presStyleIdx="0" presStyleCnt="7"/>
      <dgm:spPr/>
    </dgm:pt>
    <dgm:pt modelId="{7A9257CF-E23A-4D4A-9139-B39C1431F03C}" type="pres">
      <dgm:prSet presAssocID="{7E453BC1-1870-49D2-A711-8A47DE38DD04}" presName="connectorText" presStyleLbl="sibTrans2D1" presStyleIdx="0" presStyleCnt="7"/>
      <dgm:spPr/>
    </dgm:pt>
    <dgm:pt modelId="{64916EFD-8410-4832-A51F-231F7897E4CC}" type="pres">
      <dgm:prSet presAssocID="{D3021ED6-D3A0-40D7-BEB4-B16BD4469B85}" presName="node" presStyleLbl="node1" presStyleIdx="0" presStyleCnt="7" custRadScaleRad="99658" custRadScaleInc="-765">
        <dgm:presLayoutVars>
          <dgm:bulletEnabled val="1"/>
        </dgm:presLayoutVars>
      </dgm:prSet>
      <dgm:spPr/>
    </dgm:pt>
    <dgm:pt modelId="{A769D37C-1FF7-45CF-91B4-8A3FD99A0132}" type="pres">
      <dgm:prSet presAssocID="{998E12E6-F445-4766-9519-4F76A4372AAE}" presName="parTrans" presStyleLbl="sibTrans2D1" presStyleIdx="1" presStyleCnt="7"/>
      <dgm:spPr/>
    </dgm:pt>
    <dgm:pt modelId="{BFCB1C5D-5BBA-4D62-BFC8-61DCCD460E16}" type="pres">
      <dgm:prSet presAssocID="{998E12E6-F445-4766-9519-4F76A4372AAE}" presName="connectorText" presStyleLbl="sibTrans2D1" presStyleIdx="1" presStyleCnt="7"/>
      <dgm:spPr/>
    </dgm:pt>
    <dgm:pt modelId="{C935720C-1ED1-4054-800D-FD3DEF7CBC73}" type="pres">
      <dgm:prSet presAssocID="{703896A5-6DCF-419E-8375-E3F259BFC33C}" presName="node" presStyleLbl="node1" presStyleIdx="1" presStyleCnt="7">
        <dgm:presLayoutVars>
          <dgm:bulletEnabled val="1"/>
        </dgm:presLayoutVars>
      </dgm:prSet>
      <dgm:spPr/>
    </dgm:pt>
    <dgm:pt modelId="{A1C742BE-8248-489A-89AE-3070403C1E04}" type="pres">
      <dgm:prSet presAssocID="{CD300EA6-2F0B-4FEE-A9FF-A52EE5D1BCAA}" presName="parTrans" presStyleLbl="sibTrans2D1" presStyleIdx="2" presStyleCnt="7"/>
      <dgm:spPr/>
    </dgm:pt>
    <dgm:pt modelId="{7FF35F26-C952-44B9-A548-1D2DF12437D9}" type="pres">
      <dgm:prSet presAssocID="{CD300EA6-2F0B-4FEE-A9FF-A52EE5D1BCAA}" presName="connectorText" presStyleLbl="sibTrans2D1" presStyleIdx="2" presStyleCnt="7"/>
      <dgm:spPr/>
    </dgm:pt>
    <dgm:pt modelId="{E9C3EBD4-3B04-4886-B07D-D95CFD62A29C}" type="pres">
      <dgm:prSet presAssocID="{A518F646-56D4-47F5-80C2-CB59CF8027EC}" presName="node" presStyleLbl="node1" presStyleIdx="2" presStyleCnt="7">
        <dgm:presLayoutVars>
          <dgm:bulletEnabled val="1"/>
        </dgm:presLayoutVars>
      </dgm:prSet>
      <dgm:spPr/>
    </dgm:pt>
    <dgm:pt modelId="{E7E023E7-1206-464B-9211-953DD1C13DC9}" type="pres">
      <dgm:prSet presAssocID="{96461C64-9452-494A-A443-D582FD54F9B2}" presName="parTrans" presStyleLbl="sibTrans2D1" presStyleIdx="3" presStyleCnt="7"/>
      <dgm:spPr/>
    </dgm:pt>
    <dgm:pt modelId="{A37F41BF-0AD6-45DA-87D9-162B14F36773}" type="pres">
      <dgm:prSet presAssocID="{96461C64-9452-494A-A443-D582FD54F9B2}" presName="connectorText" presStyleLbl="sibTrans2D1" presStyleIdx="3" presStyleCnt="7"/>
      <dgm:spPr/>
    </dgm:pt>
    <dgm:pt modelId="{CDBB61B4-CEA6-43E3-8954-E28D25CD73D5}" type="pres">
      <dgm:prSet presAssocID="{77A3D1CC-4429-4397-B3E1-7D26EE749BD5}" presName="node" presStyleLbl="node1" presStyleIdx="3" presStyleCnt="7">
        <dgm:presLayoutVars>
          <dgm:bulletEnabled val="1"/>
        </dgm:presLayoutVars>
      </dgm:prSet>
      <dgm:spPr/>
    </dgm:pt>
    <dgm:pt modelId="{B61B9C08-7D7C-47A7-A226-1C0F2183E6CD}" type="pres">
      <dgm:prSet presAssocID="{7523E9A5-4ECD-4C07-BE6D-C4E979933187}" presName="parTrans" presStyleLbl="sibTrans2D1" presStyleIdx="4" presStyleCnt="7"/>
      <dgm:spPr/>
    </dgm:pt>
    <dgm:pt modelId="{2C74BA15-4124-46FF-97CD-39D150F4BDAE}" type="pres">
      <dgm:prSet presAssocID="{7523E9A5-4ECD-4C07-BE6D-C4E979933187}" presName="connectorText" presStyleLbl="sibTrans2D1" presStyleIdx="4" presStyleCnt="7"/>
      <dgm:spPr/>
    </dgm:pt>
    <dgm:pt modelId="{22DBFCCB-B153-49FA-BA05-92362D9E5B26}" type="pres">
      <dgm:prSet presAssocID="{FE5045F5-DCB0-4EE1-99A6-26510E2AE895}" presName="node" presStyleLbl="node1" presStyleIdx="4" presStyleCnt="7">
        <dgm:presLayoutVars>
          <dgm:bulletEnabled val="1"/>
        </dgm:presLayoutVars>
      </dgm:prSet>
      <dgm:spPr/>
    </dgm:pt>
    <dgm:pt modelId="{65EFE8FA-1657-4708-AECE-67408318DCE0}" type="pres">
      <dgm:prSet presAssocID="{6E9A448F-DFB0-4FEE-B45E-A03B73B87F5D}" presName="parTrans" presStyleLbl="sibTrans2D1" presStyleIdx="5" presStyleCnt="7"/>
      <dgm:spPr/>
    </dgm:pt>
    <dgm:pt modelId="{85CF6738-3AA5-4FB7-8F61-D4B9611BEDB7}" type="pres">
      <dgm:prSet presAssocID="{6E9A448F-DFB0-4FEE-B45E-A03B73B87F5D}" presName="connectorText" presStyleLbl="sibTrans2D1" presStyleIdx="5" presStyleCnt="7"/>
      <dgm:spPr/>
    </dgm:pt>
    <dgm:pt modelId="{3E14C902-D3C9-433B-8B70-5596C717EFE2}" type="pres">
      <dgm:prSet presAssocID="{BDBE071F-AF8A-4199-8955-2F2DE5A9857C}" presName="node" presStyleLbl="node1" presStyleIdx="5" presStyleCnt="7">
        <dgm:presLayoutVars>
          <dgm:bulletEnabled val="1"/>
        </dgm:presLayoutVars>
      </dgm:prSet>
      <dgm:spPr/>
    </dgm:pt>
    <dgm:pt modelId="{C14A220B-D4DD-4243-9F25-2F9E86B38934}" type="pres">
      <dgm:prSet presAssocID="{5CB67569-10AE-43E3-B578-41FC07D3C74A}" presName="parTrans" presStyleLbl="sibTrans2D1" presStyleIdx="6" presStyleCnt="7"/>
      <dgm:spPr/>
    </dgm:pt>
    <dgm:pt modelId="{D3354F91-2C7B-4B73-8B78-9CC4699A28B3}" type="pres">
      <dgm:prSet presAssocID="{5CB67569-10AE-43E3-B578-41FC07D3C74A}" presName="connectorText" presStyleLbl="sibTrans2D1" presStyleIdx="6" presStyleCnt="7"/>
      <dgm:spPr/>
    </dgm:pt>
    <dgm:pt modelId="{11076A15-B9C7-43CE-AAAC-366FCC4AD41C}" type="pres">
      <dgm:prSet presAssocID="{8BA1DB07-4C7A-4C16-A0FA-B5039001CA19}" presName="node" presStyleLbl="node1" presStyleIdx="6" presStyleCnt="7">
        <dgm:presLayoutVars>
          <dgm:bulletEnabled val="1"/>
        </dgm:presLayoutVars>
      </dgm:prSet>
      <dgm:spPr/>
    </dgm:pt>
  </dgm:ptLst>
  <dgm:cxnLst>
    <dgm:cxn modelId="{DCEDCB00-06EF-45FC-ABD0-0913C62C152F}" type="presOf" srcId="{998E12E6-F445-4766-9519-4F76A4372AAE}" destId="{A769D37C-1FF7-45CF-91B4-8A3FD99A0132}" srcOrd="0" destOrd="0" presId="urn:microsoft.com/office/officeart/2005/8/layout/radial5"/>
    <dgm:cxn modelId="{C668940B-6170-49EA-9647-FBBD248B617B}" type="presOf" srcId="{7E453BC1-1870-49D2-A711-8A47DE38DD04}" destId="{E5569A5C-6854-4749-954A-6102D7B785D3}" srcOrd="0" destOrd="0" presId="urn:microsoft.com/office/officeart/2005/8/layout/radial5"/>
    <dgm:cxn modelId="{A1A2830D-5DF2-49C0-B55C-CEA7B5F4EC08}" type="presOf" srcId="{96461C64-9452-494A-A443-D582FD54F9B2}" destId="{A37F41BF-0AD6-45DA-87D9-162B14F36773}" srcOrd="1" destOrd="0" presId="urn:microsoft.com/office/officeart/2005/8/layout/radial5"/>
    <dgm:cxn modelId="{FF965C0F-DBD2-4313-9383-E5BF807C7A0F}" type="presOf" srcId="{FE5045F5-DCB0-4EE1-99A6-26510E2AE895}" destId="{22DBFCCB-B153-49FA-BA05-92362D9E5B26}" srcOrd="0" destOrd="0" presId="urn:microsoft.com/office/officeart/2005/8/layout/radial5"/>
    <dgm:cxn modelId="{22C14B10-3FBC-4BA5-818F-F3866654E8A8}" type="presOf" srcId="{5CB67569-10AE-43E3-B578-41FC07D3C74A}" destId="{D3354F91-2C7B-4B73-8B78-9CC4699A28B3}" srcOrd="1" destOrd="0" presId="urn:microsoft.com/office/officeart/2005/8/layout/radial5"/>
    <dgm:cxn modelId="{C44C201A-64AA-4C17-9368-2BB1A4FF8E1A}" srcId="{93314190-29D6-494D-9C6B-BB5DAE5DB650}" destId="{703896A5-6DCF-419E-8375-E3F259BFC33C}" srcOrd="1" destOrd="0" parTransId="{998E12E6-F445-4766-9519-4F76A4372AAE}" sibTransId="{C6625BE2-FBB6-434B-BCCB-F4A22E1A2B8D}"/>
    <dgm:cxn modelId="{2A004725-9B3B-4A3B-AAED-B9E3205C2AE7}" type="presOf" srcId="{6E9A448F-DFB0-4FEE-B45E-A03B73B87F5D}" destId="{85CF6738-3AA5-4FB7-8F61-D4B9611BEDB7}" srcOrd="1" destOrd="0" presId="urn:microsoft.com/office/officeart/2005/8/layout/radial5"/>
    <dgm:cxn modelId="{A0B03D28-FEB7-4826-A860-282DCE1CCA72}" srcId="{93314190-29D6-494D-9C6B-BB5DAE5DB650}" destId="{FE5045F5-DCB0-4EE1-99A6-26510E2AE895}" srcOrd="4" destOrd="0" parTransId="{7523E9A5-4ECD-4C07-BE6D-C4E979933187}" sibTransId="{309FE4AC-3FDA-471C-A594-D82ACD073B3F}"/>
    <dgm:cxn modelId="{D8A8E735-922C-46DC-A500-85921A6EE28A}" type="presOf" srcId="{7523E9A5-4ECD-4C07-BE6D-C4E979933187}" destId="{2C74BA15-4124-46FF-97CD-39D150F4BDAE}" srcOrd="1" destOrd="0" presId="urn:microsoft.com/office/officeart/2005/8/layout/radial5"/>
    <dgm:cxn modelId="{B313813A-B323-4C47-9FC9-0BD437F4737C}" srcId="{93314190-29D6-494D-9C6B-BB5DAE5DB650}" destId="{BDBE071F-AF8A-4199-8955-2F2DE5A9857C}" srcOrd="5" destOrd="0" parTransId="{6E9A448F-DFB0-4FEE-B45E-A03B73B87F5D}" sibTransId="{7280A4A2-B783-495C-B449-16028C300DDB}"/>
    <dgm:cxn modelId="{EE7BB840-DC92-4599-B232-15D5F6F92A91}" type="presOf" srcId="{CD300EA6-2F0B-4FEE-A9FF-A52EE5D1BCAA}" destId="{7FF35F26-C952-44B9-A548-1D2DF12437D9}" srcOrd="1" destOrd="0" presId="urn:microsoft.com/office/officeart/2005/8/layout/radial5"/>
    <dgm:cxn modelId="{485B8E43-CD77-4CC5-B7F4-BE746C98D70C}" srcId="{93314190-29D6-494D-9C6B-BB5DAE5DB650}" destId="{A518F646-56D4-47F5-80C2-CB59CF8027EC}" srcOrd="2" destOrd="0" parTransId="{CD300EA6-2F0B-4FEE-A9FF-A52EE5D1BCAA}" sibTransId="{9711CD0C-408F-4179-96EB-F6EA0CA34208}"/>
    <dgm:cxn modelId="{10D44069-CB57-4D58-88FE-3F2D6DB505F2}" type="presOf" srcId="{8BA1DB07-4C7A-4C16-A0FA-B5039001CA19}" destId="{11076A15-B9C7-43CE-AAAC-366FCC4AD41C}" srcOrd="0" destOrd="0" presId="urn:microsoft.com/office/officeart/2005/8/layout/radial5"/>
    <dgm:cxn modelId="{0C708951-6A43-4D7C-B1A7-2E105DF453D3}" srcId="{93314190-29D6-494D-9C6B-BB5DAE5DB650}" destId="{77A3D1CC-4429-4397-B3E1-7D26EE749BD5}" srcOrd="3" destOrd="0" parTransId="{96461C64-9452-494A-A443-D582FD54F9B2}" sibTransId="{41F83C88-348D-4606-9A2B-A9B282C8A50C}"/>
    <dgm:cxn modelId="{84F1C251-52F5-4D5A-AAFA-1FC5B7FC8129}" type="presOf" srcId="{96461C64-9452-494A-A443-D582FD54F9B2}" destId="{E7E023E7-1206-464B-9211-953DD1C13DC9}" srcOrd="0" destOrd="0" presId="urn:microsoft.com/office/officeart/2005/8/layout/radial5"/>
    <dgm:cxn modelId="{9E248C76-8B60-4421-81D7-9A173082D6D0}" type="presOf" srcId="{A518F646-56D4-47F5-80C2-CB59CF8027EC}" destId="{E9C3EBD4-3B04-4886-B07D-D95CFD62A29C}" srcOrd="0" destOrd="0" presId="urn:microsoft.com/office/officeart/2005/8/layout/radial5"/>
    <dgm:cxn modelId="{D09CC980-D6A1-4B8C-8BF0-55F1254BB2B8}" type="presOf" srcId="{77A3D1CC-4429-4397-B3E1-7D26EE749BD5}" destId="{CDBB61B4-CEA6-43E3-8954-E28D25CD73D5}" srcOrd="0" destOrd="0" presId="urn:microsoft.com/office/officeart/2005/8/layout/radial5"/>
    <dgm:cxn modelId="{AC49D982-6109-4B3F-90CC-9471FE552BB1}" type="presOf" srcId="{703896A5-6DCF-419E-8375-E3F259BFC33C}" destId="{C935720C-1ED1-4054-800D-FD3DEF7CBC73}" srcOrd="0" destOrd="0" presId="urn:microsoft.com/office/officeart/2005/8/layout/radial5"/>
    <dgm:cxn modelId="{5643C883-04BB-4944-BACE-7CEBC36002A3}" type="presOf" srcId="{998E12E6-F445-4766-9519-4F76A4372AAE}" destId="{BFCB1C5D-5BBA-4D62-BFC8-61DCCD460E16}" srcOrd="1" destOrd="0" presId="urn:microsoft.com/office/officeart/2005/8/layout/radial5"/>
    <dgm:cxn modelId="{01BF8B87-AAF0-4121-91AF-3560B633906E}" type="presOf" srcId="{CD300EA6-2F0B-4FEE-A9FF-A52EE5D1BCAA}" destId="{A1C742BE-8248-489A-89AE-3070403C1E04}" srcOrd="0" destOrd="0" presId="urn:microsoft.com/office/officeart/2005/8/layout/radial5"/>
    <dgm:cxn modelId="{DFAC28BC-060D-4EB4-854E-4A56A9339F32}" type="presOf" srcId="{93314190-29D6-494D-9C6B-BB5DAE5DB650}" destId="{A462912F-2899-42E0-92D7-F14A5000BD32}" srcOrd="0" destOrd="0" presId="urn:microsoft.com/office/officeart/2005/8/layout/radial5"/>
    <dgm:cxn modelId="{66B40FBD-C82D-42F0-9557-0130457A313C}" srcId="{93314190-29D6-494D-9C6B-BB5DAE5DB650}" destId="{8BA1DB07-4C7A-4C16-A0FA-B5039001CA19}" srcOrd="6" destOrd="0" parTransId="{5CB67569-10AE-43E3-B578-41FC07D3C74A}" sibTransId="{49E56478-0EA8-4192-AFAD-4317539B242C}"/>
    <dgm:cxn modelId="{EC7C36C0-64C7-4468-93FD-569599BD3119}" type="presOf" srcId="{7E453BC1-1870-49D2-A711-8A47DE38DD04}" destId="{7A9257CF-E23A-4D4A-9139-B39C1431F03C}" srcOrd="1" destOrd="0" presId="urn:microsoft.com/office/officeart/2005/8/layout/radial5"/>
    <dgm:cxn modelId="{B943D7C0-0397-400B-B057-5707F405C846}" type="presOf" srcId="{5CB67569-10AE-43E3-B578-41FC07D3C74A}" destId="{C14A220B-D4DD-4243-9F25-2F9E86B38934}" srcOrd="0" destOrd="0" presId="urn:microsoft.com/office/officeart/2005/8/layout/radial5"/>
    <dgm:cxn modelId="{5F980CC7-95E5-48C6-B2F4-4197BB0AAEAD}" type="presOf" srcId="{BDBE071F-AF8A-4199-8955-2F2DE5A9857C}" destId="{3E14C902-D3C9-433B-8B70-5596C717EFE2}" srcOrd="0" destOrd="0" presId="urn:microsoft.com/office/officeart/2005/8/layout/radial5"/>
    <dgm:cxn modelId="{290197C7-DDC7-4057-92C0-734A2750C15A}" type="presOf" srcId="{6E9A448F-DFB0-4FEE-B45E-A03B73B87F5D}" destId="{65EFE8FA-1657-4708-AECE-67408318DCE0}" srcOrd="0" destOrd="0" presId="urn:microsoft.com/office/officeart/2005/8/layout/radial5"/>
    <dgm:cxn modelId="{DD3E45C9-ED90-4B33-B502-8BFB64319093}" type="presOf" srcId="{7523E9A5-4ECD-4C07-BE6D-C4E979933187}" destId="{B61B9C08-7D7C-47A7-A226-1C0F2183E6CD}" srcOrd="0" destOrd="0" presId="urn:microsoft.com/office/officeart/2005/8/layout/radial5"/>
    <dgm:cxn modelId="{81964CD3-131E-4E40-A4FD-E3043D648491}" srcId="{93314190-29D6-494D-9C6B-BB5DAE5DB650}" destId="{D3021ED6-D3A0-40D7-BEB4-B16BD4469B85}" srcOrd="0" destOrd="0" parTransId="{7E453BC1-1870-49D2-A711-8A47DE38DD04}" sibTransId="{02F72FA1-28B1-48DF-8D60-CACEE7C02C6C}"/>
    <dgm:cxn modelId="{2E6086D7-5202-4CD9-B652-3320C85C46DD}" type="presOf" srcId="{4571E11B-BA48-451E-8C72-00B8DC4D03FA}" destId="{9C1B8345-1BCD-4BDB-9B23-2E580A2D1536}" srcOrd="0" destOrd="0" presId="urn:microsoft.com/office/officeart/2005/8/layout/radial5"/>
    <dgm:cxn modelId="{17B590D9-B466-47F6-BF3D-A747F559717E}" type="presOf" srcId="{D3021ED6-D3A0-40D7-BEB4-B16BD4469B85}" destId="{64916EFD-8410-4832-A51F-231F7897E4CC}" srcOrd="0" destOrd="0" presId="urn:microsoft.com/office/officeart/2005/8/layout/radial5"/>
    <dgm:cxn modelId="{B168C0ED-BCA3-4053-806F-74B2EF071370}" srcId="{4571E11B-BA48-451E-8C72-00B8DC4D03FA}" destId="{93314190-29D6-494D-9C6B-BB5DAE5DB650}" srcOrd="0" destOrd="0" parTransId="{F922EA5B-328E-4FFF-AEC8-A4FFD9954091}" sibTransId="{7EA4195B-0281-4CA2-9A7A-8D4D4DF7F77E}"/>
    <dgm:cxn modelId="{82432950-E29B-441F-B332-3CB6985064E3}" type="presParOf" srcId="{9C1B8345-1BCD-4BDB-9B23-2E580A2D1536}" destId="{A462912F-2899-42E0-92D7-F14A5000BD32}" srcOrd="0" destOrd="0" presId="urn:microsoft.com/office/officeart/2005/8/layout/radial5"/>
    <dgm:cxn modelId="{7E9DDD98-56AC-4090-ADC0-CEF7540FB4F6}" type="presParOf" srcId="{9C1B8345-1BCD-4BDB-9B23-2E580A2D1536}" destId="{E5569A5C-6854-4749-954A-6102D7B785D3}" srcOrd="1" destOrd="0" presId="urn:microsoft.com/office/officeart/2005/8/layout/radial5"/>
    <dgm:cxn modelId="{A886504D-B017-4838-A750-134A740C41BA}" type="presParOf" srcId="{E5569A5C-6854-4749-954A-6102D7B785D3}" destId="{7A9257CF-E23A-4D4A-9139-B39C1431F03C}" srcOrd="0" destOrd="0" presId="urn:microsoft.com/office/officeart/2005/8/layout/radial5"/>
    <dgm:cxn modelId="{20A97739-5C38-41C7-8A1F-507EC23BA430}" type="presParOf" srcId="{9C1B8345-1BCD-4BDB-9B23-2E580A2D1536}" destId="{64916EFD-8410-4832-A51F-231F7897E4CC}" srcOrd="2" destOrd="0" presId="urn:microsoft.com/office/officeart/2005/8/layout/radial5"/>
    <dgm:cxn modelId="{9350E174-60E7-4A65-8B9E-4FCD37AED66B}" type="presParOf" srcId="{9C1B8345-1BCD-4BDB-9B23-2E580A2D1536}" destId="{A769D37C-1FF7-45CF-91B4-8A3FD99A0132}" srcOrd="3" destOrd="0" presId="urn:microsoft.com/office/officeart/2005/8/layout/radial5"/>
    <dgm:cxn modelId="{1D9EAD33-9862-4534-9FBB-586ED89E50F1}" type="presParOf" srcId="{A769D37C-1FF7-45CF-91B4-8A3FD99A0132}" destId="{BFCB1C5D-5BBA-4D62-BFC8-61DCCD460E16}" srcOrd="0" destOrd="0" presId="urn:microsoft.com/office/officeart/2005/8/layout/radial5"/>
    <dgm:cxn modelId="{F3D5ACFD-6E70-4A50-A936-8B539A710AE1}" type="presParOf" srcId="{9C1B8345-1BCD-4BDB-9B23-2E580A2D1536}" destId="{C935720C-1ED1-4054-800D-FD3DEF7CBC73}" srcOrd="4" destOrd="0" presId="urn:microsoft.com/office/officeart/2005/8/layout/radial5"/>
    <dgm:cxn modelId="{5431BF46-8029-4BF9-9E07-14A44157D827}" type="presParOf" srcId="{9C1B8345-1BCD-4BDB-9B23-2E580A2D1536}" destId="{A1C742BE-8248-489A-89AE-3070403C1E04}" srcOrd="5" destOrd="0" presId="urn:microsoft.com/office/officeart/2005/8/layout/radial5"/>
    <dgm:cxn modelId="{E398DFD7-E74C-413C-B1B1-8FF5820B81B1}" type="presParOf" srcId="{A1C742BE-8248-489A-89AE-3070403C1E04}" destId="{7FF35F26-C952-44B9-A548-1D2DF12437D9}" srcOrd="0" destOrd="0" presId="urn:microsoft.com/office/officeart/2005/8/layout/radial5"/>
    <dgm:cxn modelId="{A84488BA-DC67-4561-8284-BD73E144A17D}" type="presParOf" srcId="{9C1B8345-1BCD-4BDB-9B23-2E580A2D1536}" destId="{E9C3EBD4-3B04-4886-B07D-D95CFD62A29C}" srcOrd="6" destOrd="0" presId="urn:microsoft.com/office/officeart/2005/8/layout/radial5"/>
    <dgm:cxn modelId="{F8507B4B-9E43-4394-A152-0830B747FFF3}" type="presParOf" srcId="{9C1B8345-1BCD-4BDB-9B23-2E580A2D1536}" destId="{E7E023E7-1206-464B-9211-953DD1C13DC9}" srcOrd="7" destOrd="0" presId="urn:microsoft.com/office/officeart/2005/8/layout/radial5"/>
    <dgm:cxn modelId="{52D896B3-2BBD-43CD-AE76-B1A242140DC7}" type="presParOf" srcId="{E7E023E7-1206-464B-9211-953DD1C13DC9}" destId="{A37F41BF-0AD6-45DA-87D9-162B14F36773}" srcOrd="0" destOrd="0" presId="urn:microsoft.com/office/officeart/2005/8/layout/radial5"/>
    <dgm:cxn modelId="{D4853FD3-F2A3-44FD-99D9-B66A849C52FE}" type="presParOf" srcId="{9C1B8345-1BCD-4BDB-9B23-2E580A2D1536}" destId="{CDBB61B4-CEA6-43E3-8954-E28D25CD73D5}" srcOrd="8" destOrd="0" presId="urn:microsoft.com/office/officeart/2005/8/layout/radial5"/>
    <dgm:cxn modelId="{732F5466-D688-4864-AD1C-7375A43176A7}" type="presParOf" srcId="{9C1B8345-1BCD-4BDB-9B23-2E580A2D1536}" destId="{B61B9C08-7D7C-47A7-A226-1C0F2183E6CD}" srcOrd="9" destOrd="0" presId="urn:microsoft.com/office/officeart/2005/8/layout/radial5"/>
    <dgm:cxn modelId="{A5F04FEC-5260-4D76-B83A-32F9AB8A026B}" type="presParOf" srcId="{B61B9C08-7D7C-47A7-A226-1C0F2183E6CD}" destId="{2C74BA15-4124-46FF-97CD-39D150F4BDAE}" srcOrd="0" destOrd="0" presId="urn:microsoft.com/office/officeart/2005/8/layout/radial5"/>
    <dgm:cxn modelId="{A8DE71CE-13FE-4DD3-BFF0-95AA9236EF4A}" type="presParOf" srcId="{9C1B8345-1BCD-4BDB-9B23-2E580A2D1536}" destId="{22DBFCCB-B153-49FA-BA05-92362D9E5B26}" srcOrd="10" destOrd="0" presId="urn:microsoft.com/office/officeart/2005/8/layout/radial5"/>
    <dgm:cxn modelId="{2C747393-7D56-4B69-9E72-24E7A3BC5935}" type="presParOf" srcId="{9C1B8345-1BCD-4BDB-9B23-2E580A2D1536}" destId="{65EFE8FA-1657-4708-AECE-67408318DCE0}" srcOrd="11" destOrd="0" presId="urn:microsoft.com/office/officeart/2005/8/layout/radial5"/>
    <dgm:cxn modelId="{431FD3C1-CF58-4DD3-9857-E6AF602126C8}" type="presParOf" srcId="{65EFE8FA-1657-4708-AECE-67408318DCE0}" destId="{85CF6738-3AA5-4FB7-8F61-D4B9611BEDB7}" srcOrd="0" destOrd="0" presId="urn:microsoft.com/office/officeart/2005/8/layout/radial5"/>
    <dgm:cxn modelId="{01BDA495-2A32-466B-B2E0-E295FFFEDBBA}" type="presParOf" srcId="{9C1B8345-1BCD-4BDB-9B23-2E580A2D1536}" destId="{3E14C902-D3C9-433B-8B70-5596C717EFE2}" srcOrd="12" destOrd="0" presId="urn:microsoft.com/office/officeart/2005/8/layout/radial5"/>
    <dgm:cxn modelId="{0DDB5763-198C-4804-BC13-F3775F54EEC1}" type="presParOf" srcId="{9C1B8345-1BCD-4BDB-9B23-2E580A2D1536}" destId="{C14A220B-D4DD-4243-9F25-2F9E86B38934}" srcOrd="13" destOrd="0" presId="urn:microsoft.com/office/officeart/2005/8/layout/radial5"/>
    <dgm:cxn modelId="{CD1A3596-76ED-463F-A59D-B57936D498BF}" type="presParOf" srcId="{C14A220B-D4DD-4243-9F25-2F9E86B38934}" destId="{D3354F91-2C7B-4B73-8B78-9CC4699A28B3}" srcOrd="0" destOrd="0" presId="urn:microsoft.com/office/officeart/2005/8/layout/radial5"/>
    <dgm:cxn modelId="{3D9AA5ED-E300-4BCF-86CC-BD68C945F2F2}" type="presParOf" srcId="{9C1B8345-1BCD-4BDB-9B23-2E580A2D1536}" destId="{11076A15-B9C7-43CE-AAAC-366FCC4AD41C}"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55AEEB-5B89-4EB8-B2A9-9FBFFF949C92}"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ru-UA"/>
        </a:p>
      </dgm:t>
    </dgm:pt>
    <dgm:pt modelId="{E20A5057-217A-4849-AE90-8BF4DA154361}">
      <dgm:prSet phldrT="[Text]" custT="1"/>
      <dgm:spPr>
        <a:solidFill>
          <a:srgbClr val="FF0000"/>
        </a:solidFill>
        <a:ln w="38100">
          <a:solidFill>
            <a:schemeClr val="tx1"/>
          </a:solidFill>
        </a:ln>
      </dgm:spPr>
      <dgm:t>
        <a:bodyPr/>
        <a:lstStyle/>
        <a:p>
          <a:r>
            <a:rPr lang="ru-RU" sz="2000" b="1" dirty="0">
              <a:solidFill>
                <a:schemeClr val="bg1"/>
              </a:solidFill>
              <a:latin typeface="TimesNewRomanPSMT"/>
            </a:rPr>
            <a:t>До фінансових</a:t>
          </a:r>
          <a:br>
            <a:rPr lang="ru-RU" sz="2000" b="1" dirty="0">
              <a:solidFill>
                <a:schemeClr val="bg1"/>
              </a:solidFill>
              <a:latin typeface="TimesNewRomanPSMT"/>
            </a:rPr>
          </a:br>
          <a:r>
            <a:rPr lang="ru-RU" sz="2000" b="1" dirty="0">
              <a:solidFill>
                <a:schemeClr val="bg1"/>
              </a:solidFill>
              <a:latin typeface="TimesNewRomanPSMT"/>
            </a:rPr>
            <a:t>ризиків належать:</a:t>
          </a:r>
          <a:endParaRPr lang="ru-UA" sz="2000" b="1" dirty="0">
            <a:solidFill>
              <a:schemeClr val="bg1"/>
            </a:solidFill>
          </a:endParaRPr>
        </a:p>
      </dgm:t>
    </dgm:pt>
    <dgm:pt modelId="{053DB469-CF32-4CE2-9138-3BA076B7BBE6}" type="parTrans" cxnId="{1BEE1617-3444-47E9-8D27-E9B72FD5DFB7}">
      <dgm:prSet/>
      <dgm:spPr/>
      <dgm:t>
        <a:bodyPr/>
        <a:lstStyle/>
        <a:p>
          <a:endParaRPr lang="ru-UA"/>
        </a:p>
      </dgm:t>
    </dgm:pt>
    <dgm:pt modelId="{FCF92AA5-90D0-428F-B5EA-F82CD9D3ABE3}" type="sibTrans" cxnId="{1BEE1617-3444-47E9-8D27-E9B72FD5DFB7}">
      <dgm:prSet/>
      <dgm:spPr/>
      <dgm:t>
        <a:bodyPr/>
        <a:lstStyle/>
        <a:p>
          <a:endParaRPr lang="ru-UA"/>
        </a:p>
      </dgm:t>
    </dgm:pt>
    <dgm:pt modelId="{9D52D085-132A-41A9-9E93-16EB911D6C5B}">
      <dgm:prSet phldrT="[Text]" custT="1"/>
      <dgm:spPr/>
      <dgm:t>
        <a:bodyPr/>
        <a:lstStyle/>
        <a:p>
          <a:r>
            <a:rPr lang="ru-RU" sz="1600" dirty="0">
              <a:solidFill>
                <a:schemeClr val="tx1"/>
              </a:solidFill>
              <a:latin typeface="TimesNewRomanPSMT"/>
            </a:rPr>
            <a:t> </a:t>
          </a:r>
          <a:r>
            <a:rPr lang="ru-RU" sz="1600" dirty="0">
              <a:solidFill>
                <a:schemeClr val="bg1"/>
              </a:solidFill>
              <a:latin typeface="TimesNewRomanPSMT"/>
            </a:rPr>
            <a:t>комерційні ризики (несплата або затримка оплати, штрафні санкції</a:t>
          </a:r>
          <a:br>
            <a:rPr lang="ru-RU" sz="1600" dirty="0">
              <a:solidFill>
                <a:schemeClr val="bg1"/>
              </a:solidFill>
              <a:latin typeface="TimesNewRomanPSMT"/>
            </a:rPr>
          </a:br>
          <a:r>
            <a:rPr lang="ru-RU" sz="1600" dirty="0">
              <a:solidFill>
                <a:schemeClr val="bg1"/>
              </a:solidFill>
              <a:latin typeface="TimesNewRomanPSMT"/>
            </a:rPr>
            <a:t>контрагента при невизнанні ним обставин порушення контракту форсмажорними обставинами)</a:t>
          </a:r>
          <a:endParaRPr lang="ru-UA" sz="1600" dirty="0">
            <a:solidFill>
              <a:schemeClr val="bg1"/>
            </a:solidFill>
          </a:endParaRPr>
        </a:p>
      </dgm:t>
    </dgm:pt>
    <dgm:pt modelId="{E335E275-F5E1-4673-9FB4-536CAFAE5700}" type="parTrans" cxnId="{7CBFC53B-103A-45F4-B115-20B6129B7346}">
      <dgm:prSet/>
      <dgm:spPr/>
      <dgm:t>
        <a:bodyPr/>
        <a:lstStyle/>
        <a:p>
          <a:endParaRPr lang="ru-UA"/>
        </a:p>
      </dgm:t>
    </dgm:pt>
    <dgm:pt modelId="{D161B9FC-0138-4402-B591-FF5B12248D47}" type="sibTrans" cxnId="{7CBFC53B-103A-45F4-B115-20B6129B7346}">
      <dgm:prSet/>
      <dgm:spPr/>
      <dgm:t>
        <a:bodyPr/>
        <a:lstStyle/>
        <a:p>
          <a:endParaRPr lang="ru-UA"/>
        </a:p>
      </dgm:t>
    </dgm:pt>
    <dgm:pt modelId="{3128DC4D-1594-42F7-9F0D-97F84A766827}">
      <dgm:prSet phldrT="[Text]" custT="1"/>
      <dgm:spPr/>
      <dgm:t>
        <a:bodyPr/>
        <a:lstStyle/>
        <a:p>
          <a:r>
            <a:rPr lang="ru-RU" sz="1800" dirty="0">
              <a:solidFill>
                <a:schemeClr val="bg1"/>
              </a:solidFill>
              <a:latin typeface="TimesNewRomanPSMT"/>
            </a:rPr>
            <a:t>банкрутство фірми</a:t>
          </a:r>
          <a:br>
            <a:rPr lang="ru-RU" sz="1400" dirty="0">
              <a:solidFill>
                <a:schemeClr val="bg1"/>
              </a:solidFill>
              <a:latin typeface="TimesNewRomanPSMT"/>
            </a:rPr>
          </a:br>
          <a:endParaRPr lang="ru-UA" sz="1400" dirty="0">
            <a:solidFill>
              <a:schemeClr val="bg1"/>
            </a:solidFill>
          </a:endParaRPr>
        </a:p>
      </dgm:t>
    </dgm:pt>
    <dgm:pt modelId="{0D7DBCDB-4D1F-4507-B417-2C9F9AB4EB13}" type="parTrans" cxnId="{BFD03BBA-830D-4663-83F9-E338A31CEF8A}">
      <dgm:prSet/>
      <dgm:spPr/>
      <dgm:t>
        <a:bodyPr/>
        <a:lstStyle/>
        <a:p>
          <a:endParaRPr lang="ru-UA"/>
        </a:p>
      </dgm:t>
    </dgm:pt>
    <dgm:pt modelId="{1FC96A37-22B5-4E02-8AB2-2456998B2266}" type="sibTrans" cxnId="{BFD03BBA-830D-4663-83F9-E338A31CEF8A}">
      <dgm:prSet/>
      <dgm:spPr/>
      <dgm:t>
        <a:bodyPr/>
        <a:lstStyle/>
        <a:p>
          <a:endParaRPr lang="ru-UA"/>
        </a:p>
      </dgm:t>
    </dgm:pt>
    <dgm:pt modelId="{579FACFD-6836-41BC-94ED-1381C76D1DF4}">
      <dgm:prSet phldrT="[Text]" custT="1"/>
      <dgm:spPr/>
      <dgm:t>
        <a:bodyPr/>
        <a:lstStyle/>
        <a:p>
          <a:r>
            <a:rPr lang="ru-RU" sz="1600" dirty="0">
              <a:solidFill>
                <a:schemeClr val="bg1"/>
              </a:solidFill>
              <a:latin typeface="TimesNewRomanPSMT"/>
            </a:rPr>
            <a:t>зміни митного законодавства, валютного регулювання, паспортного</a:t>
          </a:r>
          <a:br>
            <a:rPr lang="ru-RU" sz="1600" dirty="0">
              <a:solidFill>
                <a:schemeClr val="bg1"/>
              </a:solidFill>
              <a:latin typeface="TimesNewRomanPSMT"/>
            </a:rPr>
          </a:br>
          <a:r>
            <a:rPr lang="ru-RU" sz="1600" dirty="0">
              <a:solidFill>
                <a:schemeClr val="bg1"/>
              </a:solidFill>
              <a:latin typeface="TimesNewRomanPSMT"/>
            </a:rPr>
            <a:t>контролю та інших митних формальностей</a:t>
          </a:r>
          <a:br>
            <a:rPr lang="ru-RU" sz="1200" dirty="0">
              <a:solidFill>
                <a:schemeClr val="bg1"/>
              </a:solidFill>
              <a:latin typeface="TimesNewRomanPSMT"/>
            </a:rPr>
          </a:br>
          <a:endParaRPr lang="ru-UA" sz="1200" dirty="0">
            <a:solidFill>
              <a:schemeClr val="bg1"/>
            </a:solidFill>
          </a:endParaRPr>
        </a:p>
      </dgm:t>
    </dgm:pt>
    <dgm:pt modelId="{98DDD30B-C038-4329-B99D-E90D1A94A0BD}" type="parTrans" cxnId="{D1E81556-D9E6-460E-9E6F-073E60980D18}">
      <dgm:prSet/>
      <dgm:spPr/>
      <dgm:t>
        <a:bodyPr/>
        <a:lstStyle/>
        <a:p>
          <a:endParaRPr lang="ru-UA"/>
        </a:p>
      </dgm:t>
    </dgm:pt>
    <dgm:pt modelId="{3E97DF99-B024-49D4-9269-980D351CB8AC}" type="sibTrans" cxnId="{D1E81556-D9E6-460E-9E6F-073E60980D18}">
      <dgm:prSet/>
      <dgm:spPr/>
      <dgm:t>
        <a:bodyPr/>
        <a:lstStyle/>
        <a:p>
          <a:endParaRPr lang="ru-UA"/>
        </a:p>
      </dgm:t>
    </dgm:pt>
    <dgm:pt modelId="{752AE906-8306-4580-9C48-8B4F1D2F5C60}">
      <dgm:prSet phldrT="[Text]" custT="1"/>
      <dgm:spPr/>
      <dgm:t>
        <a:bodyPr/>
        <a:lstStyle/>
        <a:p>
          <a:r>
            <a:rPr lang="ru-RU" sz="1600" dirty="0">
              <a:latin typeface="TimesNewRomanPSMT"/>
            </a:rPr>
            <a:t>виникнення обставин форс-мажорного характеру</a:t>
          </a:r>
          <a:endParaRPr lang="ru-UA" sz="1600" dirty="0"/>
        </a:p>
      </dgm:t>
    </dgm:pt>
    <dgm:pt modelId="{64E1ECC3-8842-48AA-ADC5-4367F3690CAE}" type="parTrans" cxnId="{5E4B2EC2-4D4B-491E-956F-CCED79D508AA}">
      <dgm:prSet/>
      <dgm:spPr/>
      <dgm:t>
        <a:bodyPr/>
        <a:lstStyle/>
        <a:p>
          <a:endParaRPr lang="ru-UA"/>
        </a:p>
      </dgm:t>
    </dgm:pt>
    <dgm:pt modelId="{84CC805A-2250-4E68-BCDA-CED5F2BCF237}" type="sibTrans" cxnId="{5E4B2EC2-4D4B-491E-956F-CCED79D508AA}">
      <dgm:prSet/>
      <dgm:spPr/>
      <dgm:t>
        <a:bodyPr/>
        <a:lstStyle/>
        <a:p>
          <a:endParaRPr lang="ru-UA"/>
        </a:p>
      </dgm:t>
    </dgm:pt>
    <dgm:pt modelId="{33ED9269-DC93-4D46-A7DE-3BD854E1681A}">
      <dgm:prSet custT="1"/>
      <dgm:spPr/>
      <dgm:t>
        <a:bodyPr/>
        <a:lstStyle/>
        <a:p>
          <a:r>
            <a:rPr lang="ru-RU" sz="1800" dirty="0">
              <a:solidFill>
                <a:schemeClr val="tx1"/>
              </a:solidFill>
              <a:latin typeface="Times New Roman" panose="02020603050405020304" pitchFamily="18" charset="0"/>
              <a:cs typeface="Times New Roman" panose="02020603050405020304" pitchFamily="18" charset="0"/>
            </a:rPr>
            <a:t> </a:t>
          </a:r>
          <a:r>
            <a:rPr lang="ru-RU" sz="1800" dirty="0">
              <a:solidFill>
                <a:schemeClr val="bg1"/>
              </a:solidFill>
              <a:latin typeface="Times New Roman" panose="02020603050405020304" pitchFamily="18" charset="0"/>
              <a:cs typeface="Times New Roman" panose="02020603050405020304" pitchFamily="18" charset="0"/>
            </a:rPr>
            <a:t>політичні ризики тощо </a:t>
          </a:r>
          <a:endParaRPr lang="ru-UA" sz="1800" dirty="0">
            <a:solidFill>
              <a:schemeClr val="bg1"/>
            </a:solidFill>
            <a:latin typeface="Times New Roman" panose="02020603050405020304" pitchFamily="18" charset="0"/>
            <a:cs typeface="Times New Roman" panose="02020603050405020304" pitchFamily="18" charset="0"/>
          </a:endParaRPr>
        </a:p>
      </dgm:t>
    </dgm:pt>
    <dgm:pt modelId="{FE0E4898-3910-4EA4-82EC-40EF5F1654E2}" type="parTrans" cxnId="{9DA5ABA3-CB5C-4C16-B45C-2B6FCCE2CC95}">
      <dgm:prSet/>
      <dgm:spPr/>
      <dgm:t>
        <a:bodyPr/>
        <a:lstStyle/>
        <a:p>
          <a:endParaRPr lang="ru-UA"/>
        </a:p>
      </dgm:t>
    </dgm:pt>
    <dgm:pt modelId="{E4AA14CE-C305-412D-A3BE-928908F69A93}" type="sibTrans" cxnId="{9DA5ABA3-CB5C-4C16-B45C-2B6FCCE2CC95}">
      <dgm:prSet/>
      <dgm:spPr/>
      <dgm:t>
        <a:bodyPr/>
        <a:lstStyle/>
        <a:p>
          <a:endParaRPr lang="ru-UA"/>
        </a:p>
      </dgm:t>
    </dgm:pt>
    <dgm:pt modelId="{A11EABA1-ED04-4825-AF05-A4860B222E79}" type="pres">
      <dgm:prSet presAssocID="{2C55AEEB-5B89-4EB8-B2A9-9FBFFF949C92}" presName="Name0" presStyleCnt="0">
        <dgm:presLayoutVars>
          <dgm:chMax val="1"/>
          <dgm:dir/>
          <dgm:animLvl val="ctr"/>
          <dgm:resizeHandles val="exact"/>
        </dgm:presLayoutVars>
      </dgm:prSet>
      <dgm:spPr/>
    </dgm:pt>
    <dgm:pt modelId="{FBB1B659-6AB5-4075-B639-40BA60DD57EB}" type="pres">
      <dgm:prSet presAssocID="{E20A5057-217A-4849-AE90-8BF4DA154361}" presName="centerShape" presStyleLbl="node0" presStyleIdx="0" presStyleCnt="1" custLinFactNeighborX="-782" custLinFactNeighborY="-2302"/>
      <dgm:spPr/>
    </dgm:pt>
    <dgm:pt modelId="{51CF999D-7B4F-44F9-83E2-7344815CFB70}" type="pres">
      <dgm:prSet presAssocID="{9D52D085-132A-41A9-9E93-16EB911D6C5B}" presName="node" presStyleLbl="node1" presStyleIdx="0" presStyleCnt="5" custScaleX="422204">
        <dgm:presLayoutVars>
          <dgm:bulletEnabled val="1"/>
        </dgm:presLayoutVars>
      </dgm:prSet>
      <dgm:spPr/>
    </dgm:pt>
    <dgm:pt modelId="{A8E82325-BC92-43A0-98E1-8C3F1B0D2305}" type="pres">
      <dgm:prSet presAssocID="{9D52D085-132A-41A9-9E93-16EB911D6C5B}" presName="dummy" presStyleCnt="0"/>
      <dgm:spPr/>
    </dgm:pt>
    <dgm:pt modelId="{7212B93B-5C75-4DA7-BEA2-431E1C28964E}" type="pres">
      <dgm:prSet presAssocID="{D161B9FC-0138-4402-B591-FF5B12248D47}" presName="sibTrans" presStyleLbl="sibTrans2D1" presStyleIdx="0" presStyleCnt="5"/>
      <dgm:spPr/>
    </dgm:pt>
    <dgm:pt modelId="{C10868D2-B3FD-41D6-B7EE-FB7C93A38872}" type="pres">
      <dgm:prSet presAssocID="{3128DC4D-1594-42F7-9F0D-97F84A766827}" presName="node" presStyleLbl="node1" presStyleIdx="1" presStyleCnt="5" custScaleX="126918" custScaleY="114632">
        <dgm:presLayoutVars>
          <dgm:bulletEnabled val="1"/>
        </dgm:presLayoutVars>
      </dgm:prSet>
      <dgm:spPr/>
    </dgm:pt>
    <dgm:pt modelId="{E36CFCE7-25EA-47F0-8B33-189ED14C225E}" type="pres">
      <dgm:prSet presAssocID="{3128DC4D-1594-42F7-9F0D-97F84A766827}" presName="dummy" presStyleCnt="0"/>
      <dgm:spPr/>
    </dgm:pt>
    <dgm:pt modelId="{C13D2BBF-F126-48BA-B60A-D0ED8AA7A03F}" type="pres">
      <dgm:prSet presAssocID="{1FC96A37-22B5-4E02-8AB2-2456998B2266}" presName="sibTrans" presStyleLbl="sibTrans2D1" presStyleIdx="1" presStyleCnt="5"/>
      <dgm:spPr/>
    </dgm:pt>
    <dgm:pt modelId="{F0B97F53-04A3-4347-B563-71721B0967E5}" type="pres">
      <dgm:prSet presAssocID="{579FACFD-6836-41BC-94ED-1381C76D1DF4}" presName="node" presStyleLbl="node1" presStyleIdx="2" presStyleCnt="5" custScaleX="155668" custScaleY="143473" custRadScaleRad="120746" custRadScaleInc="-72435">
        <dgm:presLayoutVars>
          <dgm:bulletEnabled val="1"/>
        </dgm:presLayoutVars>
      </dgm:prSet>
      <dgm:spPr/>
    </dgm:pt>
    <dgm:pt modelId="{A910AD9F-CE25-44DE-B1C6-91A1AA703701}" type="pres">
      <dgm:prSet presAssocID="{579FACFD-6836-41BC-94ED-1381C76D1DF4}" presName="dummy" presStyleCnt="0"/>
      <dgm:spPr/>
    </dgm:pt>
    <dgm:pt modelId="{85BB0BC2-E249-4E0B-A002-CD1BAD79BF0B}" type="pres">
      <dgm:prSet presAssocID="{3E97DF99-B024-49D4-9269-980D351CB8AC}" presName="sibTrans" presStyleLbl="sibTrans2D1" presStyleIdx="2" presStyleCnt="5" custScaleY="72605"/>
      <dgm:spPr/>
    </dgm:pt>
    <dgm:pt modelId="{96D8076B-D55A-48DE-A338-318A32A63223}" type="pres">
      <dgm:prSet presAssocID="{752AE906-8306-4580-9C48-8B4F1D2F5C60}" presName="node" presStyleLbl="node1" presStyleIdx="3" presStyleCnt="5" custScaleX="146157" custScaleY="143197" custRadScaleRad="120939" custRadScaleInc="69885">
        <dgm:presLayoutVars>
          <dgm:bulletEnabled val="1"/>
        </dgm:presLayoutVars>
      </dgm:prSet>
      <dgm:spPr/>
    </dgm:pt>
    <dgm:pt modelId="{3CCE8574-750D-450F-B530-F05A04B63F95}" type="pres">
      <dgm:prSet presAssocID="{752AE906-8306-4580-9C48-8B4F1D2F5C60}" presName="dummy" presStyleCnt="0"/>
      <dgm:spPr/>
    </dgm:pt>
    <dgm:pt modelId="{1F00D7F5-84D0-40A0-92D3-BE92B95A2BC9}" type="pres">
      <dgm:prSet presAssocID="{84CC805A-2250-4E68-BCDA-CED5F2BCF237}" presName="sibTrans" presStyleLbl="sibTrans2D1" presStyleIdx="3" presStyleCnt="5"/>
      <dgm:spPr/>
    </dgm:pt>
    <dgm:pt modelId="{9D6C67D5-6523-436B-89A3-10B06B07315A}" type="pres">
      <dgm:prSet presAssocID="{33ED9269-DC93-4D46-A7DE-3BD854E1681A}" presName="node" presStyleLbl="node1" presStyleIdx="4" presStyleCnt="5" custScaleX="102088" custScaleY="102901">
        <dgm:presLayoutVars>
          <dgm:bulletEnabled val="1"/>
        </dgm:presLayoutVars>
      </dgm:prSet>
      <dgm:spPr/>
    </dgm:pt>
    <dgm:pt modelId="{51D0CB17-EF8F-49E7-A2F4-6F2420D3258E}" type="pres">
      <dgm:prSet presAssocID="{33ED9269-DC93-4D46-A7DE-3BD854E1681A}" presName="dummy" presStyleCnt="0"/>
      <dgm:spPr/>
    </dgm:pt>
    <dgm:pt modelId="{0D479021-C591-4092-A4A8-8BC59A2AD6E8}" type="pres">
      <dgm:prSet presAssocID="{E4AA14CE-C305-412D-A3BE-928908F69A93}" presName="sibTrans" presStyleLbl="sibTrans2D1" presStyleIdx="4" presStyleCnt="5"/>
      <dgm:spPr/>
    </dgm:pt>
  </dgm:ptLst>
  <dgm:cxnLst>
    <dgm:cxn modelId="{344BCB08-9E1F-4FF3-A1E7-27C5C3FFF68B}" type="presOf" srcId="{E4AA14CE-C305-412D-A3BE-928908F69A93}" destId="{0D479021-C591-4092-A4A8-8BC59A2AD6E8}" srcOrd="0" destOrd="0" presId="urn:microsoft.com/office/officeart/2005/8/layout/radial6"/>
    <dgm:cxn modelId="{1BEE1617-3444-47E9-8D27-E9B72FD5DFB7}" srcId="{2C55AEEB-5B89-4EB8-B2A9-9FBFFF949C92}" destId="{E20A5057-217A-4849-AE90-8BF4DA154361}" srcOrd="0" destOrd="0" parTransId="{053DB469-CF32-4CE2-9138-3BA076B7BBE6}" sibTransId="{FCF92AA5-90D0-428F-B5EA-F82CD9D3ABE3}"/>
    <dgm:cxn modelId="{71F15829-16F3-4B35-847A-086D634A0353}" type="presOf" srcId="{3E97DF99-B024-49D4-9269-980D351CB8AC}" destId="{85BB0BC2-E249-4E0B-A002-CD1BAD79BF0B}" srcOrd="0" destOrd="0" presId="urn:microsoft.com/office/officeart/2005/8/layout/radial6"/>
    <dgm:cxn modelId="{0D2CA934-FFDE-418C-A733-AEF08C200E69}" type="presOf" srcId="{1FC96A37-22B5-4E02-8AB2-2456998B2266}" destId="{C13D2BBF-F126-48BA-B60A-D0ED8AA7A03F}" srcOrd="0" destOrd="0" presId="urn:microsoft.com/office/officeart/2005/8/layout/radial6"/>
    <dgm:cxn modelId="{9FC09D38-FB7A-4EFA-9B56-BB96203115DB}" type="presOf" srcId="{84CC805A-2250-4E68-BCDA-CED5F2BCF237}" destId="{1F00D7F5-84D0-40A0-92D3-BE92B95A2BC9}" srcOrd="0" destOrd="0" presId="urn:microsoft.com/office/officeart/2005/8/layout/radial6"/>
    <dgm:cxn modelId="{7CBFC53B-103A-45F4-B115-20B6129B7346}" srcId="{E20A5057-217A-4849-AE90-8BF4DA154361}" destId="{9D52D085-132A-41A9-9E93-16EB911D6C5B}" srcOrd="0" destOrd="0" parTransId="{E335E275-F5E1-4673-9FB4-536CAFAE5700}" sibTransId="{D161B9FC-0138-4402-B591-FF5B12248D47}"/>
    <dgm:cxn modelId="{A210AD40-F73A-4404-A68B-1CFC50E4BBAE}" type="presOf" srcId="{33ED9269-DC93-4D46-A7DE-3BD854E1681A}" destId="{9D6C67D5-6523-436B-89A3-10B06B07315A}" srcOrd="0" destOrd="0" presId="urn:microsoft.com/office/officeart/2005/8/layout/radial6"/>
    <dgm:cxn modelId="{C4B5CC6D-52D9-45E1-B97A-7EE2A3CA5EC9}" type="presOf" srcId="{2C55AEEB-5B89-4EB8-B2A9-9FBFFF949C92}" destId="{A11EABA1-ED04-4825-AF05-A4860B222E79}" srcOrd="0" destOrd="0" presId="urn:microsoft.com/office/officeart/2005/8/layout/radial6"/>
    <dgm:cxn modelId="{D1E81556-D9E6-460E-9E6F-073E60980D18}" srcId="{E20A5057-217A-4849-AE90-8BF4DA154361}" destId="{579FACFD-6836-41BC-94ED-1381C76D1DF4}" srcOrd="2" destOrd="0" parTransId="{98DDD30B-C038-4329-B99D-E90D1A94A0BD}" sibTransId="{3E97DF99-B024-49D4-9269-980D351CB8AC}"/>
    <dgm:cxn modelId="{C98D1C9B-09D9-4A4C-BCC3-D18D6894B54C}" type="presOf" srcId="{752AE906-8306-4580-9C48-8B4F1D2F5C60}" destId="{96D8076B-D55A-48DE-A338-318A32A63223}" srcOrd="0" destOrd="0" presId="urn:microsoft.com/office/officeart/2005/8/layout/radial6"/>
    <dgm:cxn modelId="{48CDB59F-A335-48F2-B8B2-F3C8FDA0B46D}" type="presOf" srcId="{D161B9FC-0138-4402-B591-FF5B12248D47}" destId="{7212B93B-5C75-4DA7-BEA2-431E1C28964E}" srcOrd="0" destOrd="0" presId="urn:microsoft.com/office/officeart/2005/8/layout/radial6"/>
    <dgm:cxn modelId="{9DA5ABA3-CB5C-4C16-B45C-2B6FCCE2CC95}" srcId="{E20A5057-217A-4849-AE90-8BF4DA154361}" destId="{33ED9269-DC93-4D46-A7DE-3BD854E1681A}" srcOrd="4" destOrd="0" parTransId="{FE0E4898-3910-4EA4-82EC-40EF5F1654E2}" sibTransId="{E4AA14CE-C305-412D-A3BE-928908F69A93}"/>
    <dgm:cxn modelId="{006B75AC-751B-42C6-9ED7-CECFF1683BF6}" type="presOf" srcId="{3128DC4D-1594-42F7-9F0D-97F84A766827}" destId="{C10868D2-B3FD-41D6-B7EE-FB7C93A38872}" srcOrd="0" destOrd="0" presId="urn:microsoft.com/office/officeart/2005/8/layout/radial6"/>
    <dgm:cxn modelId="{BFD03BBA-830D-4663-83F9-E338A31CEF8A}" srcId="{E20A5057-217A-4849-AE90-8BF4DA154361}" destId="{3128DC4D-1594-42F7-9F0D-97F84A766827}" srcOrd="1" destOrd="0" parTransId="{0D7DBCDB-4D1F-4507-B417-2C9F9AB4EB13}" sibTransId="{1FC96A37-22B5-4E02-8AB2-2456998B2266}"/>
    <dgm:cxn modelId="{5E4B2EC2-4D4B-491E-956F-CCED79D508AA}" srcId="{E20A5057-217A-4849-AE90-8BF4DA154361}" destId="{752AE906-8306-4580-9C48-8B4F1D2F5C60}" srcOrd="3" destOrd="0" parTransId="{64E1ECC3-8842-48AA-ADC5-4367F3690CAE}" sibTransId="{84CC805A-2250-4E68-BCDA-CED5F2BCF237}"/>
    <dgm:cxn modelId="{43C648CF-56C7-4793-B2CC-303AAC1A1201}" type="presOf" srcId="{9D52D085-132A-41A9-9E93-16EB911D6C5B}" destId="{51CF999D-7B4F-44F9-83E2-7344815CFB70}" srcOrd="0" destOrd="0" presId="urn:microsoft.com/office/officeart/2005/8/layout/radial6"/>
    <dgm:cxn modelId="{941409E6-A6B5-4C45-953D-695D71CF5091}" type="presOf" srcId="{E20A5057-217A-4849-AE90-8BF4DA154361}" destId="{FBB1B659-6AB5-4075-B639-40BA60DD57EB}" srcOrd="0" destOrd="0" presId="urn:microsoft.com/office/officeart/2005/8/layout/radial6"/>
    <dgm:cxn modelId="{6BDC3DE8-221E-42FF-808F-F105B632D9B8}" type="presOf" srcId="{579FACFD-6836-41BC-94ED-1381C76D1DF4}" destId="{F0B97F53-04A3-4347-B563-71721B0967E5}" srcOrd="0" destOrd="0" presId="urn:microsoft.com/office/officeart/2005/8/layout/radial6"/>
    <dgm:cxn modelId="{FB7183D4-79ED-455D-840A-19361AF2FC4E}" type="presParOf" srcId="{A11EABA1-ED04-4825-AF05-A4860B222E79}" destId="{FBB1B659-6AB5-4075-B639-40BA60DD57EB}" srcOrd="0" destOrd="0" presId="urn:microsoft.com/office/officeart/2005/8/layout/radial6"/>
    <dgm:cxn modelId="{437C58DF-FD5F-4B29-8F90-FE205C085ACE}" type="presParOf" srcId="{A11EABA1-ED04-4825-AF05-A4860B222E79}" destId="{51CF999D-7B4F-44F9-83E2-7344815CFB70}" srcOrd="1" destOrd="0" presId="urn:microsoft.com/office/officeart/2005/8/layout/radial6"/>
    <dgm:cxn modelId="{2978354B-526D-4ECD-BCAC-EEB9DB92A1DD}" type="presParOf" srcId="{A11EABA1-ED04-4825-AF05-A4860B222E79}" destId="{A8E82325-BC92-43A0-98E1-8C3F1B0D2305}" srcOrd="2" destOrd="0" presId="urn:microsoft.com/office/officeart/2005/8/layout/radial6"/>
    <dgm:cxn modelId="{056946E6-1D55-41F0-993E-01241D646314}" type="presParOf" srcId="{A11EABA1-ED04-4825-AF05-A4860B222E79}" destId="{7212B93B-5C75-4DA7-BEA2-431E1C28964E}" srcOrd="3" destOrd="0" presId="urn:microsoft.com/office/officeart/2005/8/layout/radial6"/>
    <dgm:cxn modelId="{0F595AAE-F036-47FC-B955-0FA158DA9412}" type="presParOf" srcId="{A11EABA1-ED04-4825-AF05-A4860B222E79}" destId="{C10868D2-B3FD-41D6-B7EE-FB7C93A38872}" srcOrd="4" destOrd="0" presId="urn:microsoft.com/office/officeart/2005/8/layout/radial6"/>
    <dgm:cxn modelId="{A99428C3-AF82-4228-889F-0BA6EC11DAE9}" type="presParOf" srcId="{A11EABA1-ED04-4825-AF05-A4860B222E79}" destId="{E36CFCE7-25EA-47F0-8B33-189ED14C225E}" srcOrd="5" destOrd="0" presId="urn:microsoft.com/office/officeart/2005/8/layout/radial6"/>
    <dgm:cxn modelId="{4CC7ACB0-5A9C-4654-83DB-105BB7153614}" type="presParOf" srcId="{A11EABA1-ED04-4825-AF05-A4860B222E79}" destId="{C13D2BBF-F126-48BA-B60A-D0ED8AA7A03F}" srcOrd="6" destOrd="0" presId="urn:microsoft.com/office/officeart/2005/8/layout/radial6"/>
    <dgm:cxn modelId="{48ECDC4B-D369-4B6F-AAFC-CC37BDA74DE7}" type="presParOf" srcId="{A11EABA1-ED04-4825-AF05-A4860B222E79}" destId="{F0B97F53-04A3-4347-B563-71721B0967E5}" srcOrd="7" destOrd="0" presId="urn:microsoft.com/office/officeart/2005/8/layout/radial6"/>
    <dgm:cxn modelId="{586BFAC9-11A4-46E4-B23A-8E084A1E4707}" type="presParOf" srcId="{A11EABA1-ED04-4825-AF05-A4860B222E79}" destId="{A910AD9F-CE25-44DE-B1C6-91A1AA703701}" srcOrd="8" destOrd="0" presId="urn:microsoft.com/office/officeart/2005/8/layout/radial6"/>
    <dgm:cxn modelId="{DA1D89E5-9DF2-47D8-B670-B6865A051B22}" type="presParOf" srcId="{A11EABA1-ED04-4825-AF05-A4860B222E79}" destId="{85BB0BC2-E249-4E0B-A002-CD1BAD79BF0B}" srcOrd="9" destOrd="0" presId="urn:microsoft.com/office/officeart/2005/8/layout/radial6"/>
    <dgm:cxn modelId="{2B7B8573-548E-403B-AB0A-19F02D0A9B70}" type="presParOf" srcId="{A11EABA1-ED04-4825-AF05-A4860B222E79}" destId="{96D8076B-D55A-48DE-A338-318A32A63223}" srcOrd="10" destOrd="0" presId="urn:microsoft.com/office/officeart/2005/8/layout/radial6"/>
    <dgm:cxn modelId="{FC80B756-00D7-4DAB-8E45-A1821FC2853E}" type="presParOf" srcId="{A11EABA1-ED04-4825-AF05-A4860B222E79}" destId="{3CCE8574-750D-450F-B530-F05A04B63F95}" srcOrd="11" destOrd="0" presId="urn:microsoft.com/office/officeart/2005/8/layout/radial6"/>
    <dgm:cxn modelId="{5B0FF2B1-4C74-4E1D-B178-BA7B77D995EE}" type="presParOf" srcId="{A11EABA1-ED04-4825-AF05-A4860B222E79}" destId="{1F00D7F5-84D0-40A0-92D3-BE92B95A2BC9}" srcOrd="12" destOrd="0" presId="urn:microsoft.com/office/officeart/2005/8/layout/radial6"/>
    <dgm:cxn modelId="{D38F9634-0EDB-4270-8C21-1B4823273374}" type="presParOf" srcId="{A11EABA1-ED04-4825-AF05-A4860B222E79}" destId="{9D6C67D5-6523-436B-89A3-10B06B07315A}" srcOrd="13" destOrd="0" presId="urn:microsoft.com/office/officeart/2005/8/layout/radial6"/>
    <dgm:cxn modelId="{8160AC81-9AD8-43B3-ACFC-CA3CB1A51126}" type="presParOf" srcId="{A11EABA1-ED04-4825-AF05-A4860B222E79}" destId="{51D0CB17-EF8F-49E7-A2F4-6F2420D3258E}" srcOrd="14" destOrd="0" presId="urn:microsoft.com/office/officeart/2005/8/layout/radial6"/>
    <dgm:cxn modelId="{96114895-C254-40FC-8CC8-8CFB85880630}" type="presParOf" srcId="{A11EABA1-ED04-4825-AF05-A4860B222E79}" destId="{0D479021-C591-4092-A4A8-8BC59A2AD6E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4230E-1F0A-4EB6-962A-B4C71666571C}">
      <dsp:nvSpPr>
        <dsp:cNvPr id="0" name=""/>
        <dsp:cNvSpPr/>
      </dsp:nvSpPr>
      <dsp:spPr>
        <a:xfrm>
          <a:off x="0" y="715662"/>
          <a:ext cx="2727571" cy="16365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000000"/>
              </a:solidFill>
              <a:latin typeface="TimesNewRomanPSMT"/>
            </a:rPr>
            <a:t>- страхування туриста і його майна;</a:t>
          </a:r>
          <a:br>
            <a:rPr lang="ru-RU" sz="1200" kern="1200" dirty="0">
              <a:solidFill>
                <a:srgbClr val="000000"/>
              </a:solidFill>
              <a:latin typeface="TimesNewRomanPSMT"/>
            </a:rPr>
          </a:br>
          <a:endParaRPr lang="ru-UA" sz="1200" kern="1200" dirty="0"/>
        </a:p>
      </dsp:txBody>
      <dsp:txXfrm>
        <a:off x="0" y="715662"/>
        <a:ext cx="2727571" cy="1636542"/>
      </dsp:txXfrm>
    </dsp:sp>
    <dsp:sp modelId="{E17B4893-4885-45FF-ADA6-F88ED3667B39}">
      <dsp:nvSpPr>
        <dsp:cNvPr id="0" name=""/>
        <dsp:cNvSpPr/>
      </dsp:nvSpPr>
      <dsp:spPr>
        <a:xfrm>
          <a:off x="3000328" y="715662"/>
          <a:ext cx="2727571" cy="1636542"/>
        </a:xfrm>
        <a:prstGeom prst="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000000"/>
              </a:solidFill>
              <a:latin typeface="TimesNewRomanPSMT"/>
            </a:rPr>
            <a:t>- страхування ризиків туристичних фірм;</a:t>
          </a:r>
          <a:endParaRPr lang="ru-UA" sz="1800" kern="1200" dirty="0"/>
        </a:p>
      </dsp:txBody>
      <dsp:txXfrm>
        <a:off x="3000328" y="715662"/>
        <a:ext cx="2727571" cy="1636542"/>
      </dsp:txXfrm>
    </dsp:sp>
    <dsp:sp modelId="{2B6D8605-1E46-45DC-8CFE-FCA2B0B918F3}">
      <dsp:nvSpPr>
        <dsp:cNvPr id="0" name=""/>
        <dsp:cNvSpPr/>
      </dsp:nvSpPr>
      <dsp:spPr>
        <a:xfrm>
          <a:off x="6000657" y="715662"/>
          <a:ext cx="2727571" cy="1636542"/>
        </a:xfrm>
        <a:prstGeom prst="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000000"/>
              </a:solidFill>
              <a:latin typeface="TimesNewRomanPSMT"/>
            </a:rPr>
            <a:t>- страхування туристів у закордонних поїздках;</a:t>
          </a:r>
          <a:br>
            <a:rPr lang="ru-RU" sz="1800" kern="1200" dirty="0">
              <a:solidFill>
                <a:srgbClr val="000000"/>
              </a:solidFill>
              <a:latin typeface="TimesNewRomanPSMT"/>
            </a:rPr>
          </a:br>
          <a:endParaRPr lang="ru-UA" sz="1800" kern="1200" dirty="0"/>
        </a:p>
      </dsp:txBody>
      <dsp:txXfrm>
        <a:off x="6000657" y="715662"/>
        <a:ext cx="2727571" cy="1636542"/>
      </dsp:txXfrm>
    </dsp:sp>
    <dsp:sp modelId="{87745695-BCB2-4661-9185-9836329598BD}">
      <dsp:nvSpPr>
        <dsp:cNvPr id="0" name=""/>
        <dsp:cNvSpPr/>
      </dsp:nvSpPr>
      <dsp:spPr>
        <a:xfrm>
          <a:off x="0" y="2624962"/>
          <a:ext cx="2727571" cy="1636542"/>
        </a:xfrm>
        <a:prstGeom prst="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000000"/>
              </a:solidFill>
              <a:latin typeface="TimesNewRomanPSMT"/>
            </a:rPr>
            <a:t>- страхування іноземних туристів;</a:t>
          </a:r>
          <a:br>
            <a:rPr lang="ru-RU" sz="1800" kern="1200" dirty="0">
              <a:solidFill>
                <a:srgbClr val="000000"/>
              </a:solidFill>
              <a:latin typeface="TimesNewRomanPSMT"/>
            </a:rPr>
          </a:br>
          <a:endParaRPr lang="ru-UA" sz="1800" kern="1200" dirty="0"/>
        </a:p>
      </dsp:txBody>
      <dsp:txXfrm>
        <a:off x="0" y="2624962"/>
        <a:ext cx="2727571" cy="1636542"/>
      </dsp:txXfrm>
    </dsp:sp>
    <dsp:sp modelId="{134267D4-1AD4-4F34-A02A-A88BD5AAAD76}">
      <dsp:nvSpPr>
        <dsp:cNvPr id="0" name=""/>
        <dsp:cNvSpPr/>
      </dsp:nvSpPr>
      <dsp:spPr>
        <a:xfrm>
          <a:off x="3000328" y="2624962"/>
          <a:ext cx="2727571" cy="1636542"/>
        </a:xfrm>
        <a:prstGeom prst="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000000"/>
              </a:solidFill>
              <a:latin typeface="TimesNewRomanPSMT"/>
            </a:rPr>
            <a:t>- страхування цивільної відповідальності; страхування цивільної</a:t>
          </a:r>
          <a:br>
            <a:rPr lang="ru-RU" sz="1800" kern="1200" dirty="0">
              <a:solidFill>
                <a:srgbClr val="000000"/>
              </a:solidFill>
              <a:latin typeface="TimesNewRomanPSMT"/>
            </a:rPr>
          </a:br>
          <a:r>
            <a:rPr lang="ru-RU" sz="1800" kern="1200" dirty="0">
              <a:solidFill>
                <a:srgbClr val="000000"/>
              </a:solidFill>
              <a:latin typeface="TimesNewRomanPSMT"/>
            </a:rPr>
            <a:t>відповідальності власників автотранспортних засобів;</a:t>
          </a:r>
          <a:br>
            <a:rPr lang="ru-RU" sz="1200" kern="1200" dirty="0">
              <a:solidFill>
                <a:srgbClr val="000000"/>
              </a:solidFill>
              <a:latin typeface="TimesNewRomanPSMT"/>
            </a:rPr>
          </a:br>
          <a:endParaRPr lang="ru-UA" sz="1200" kern="1200" dirty="0"/>
        </a:p>
      </dsp:txBody>
      <dsp:txXfrm>
        <a:off x="3000328" y="2624962"/>
        <a:ext cx="2727571" cy="1636542"/>
      </dsp:txXfrm>
    </dsp:sp>
    <dsp:sp modelId="{F3F195C1-EC1F-433B-9D35-F18A061E8A40}">
      <dsp:nvSpPr>
        <dsp:cNvPr id="0" name=""/>
        <dsp:cNvSpPr/>
      </dsp:nvSpPr>
      <dsp:spPr>
        <a:xfrm>
          <a:off x="6000657" y="2624962"/>
          <a:ext cx="2727571" cy="163654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000000"/>
              </a:solidFill>
              <a:latin typeface="TimesNewRomanPSMT"/>
            </a:rPr>
            <a:t>- страхування від нещасних випадків </a:t>
          </a:r>
          <a:r>
            <a:rPr lang="ru-RU" sz="1800" b="1" kern="1200" dirty="0">
              <a:solidFill>
                <a:srgbClr val="000000"/>
              </a:solidFill>
              <a:latin typeface="TimesNewRomanPS-BoldMT"/>
            </a:rPr>
            <a:t>з </a:t>
          </a:r>
          <a:r>
            <a:rPr lang="ru-RU" sz="1800" kern="1200" dirty="0">
              <a:solidFill>
                <a:srgbClr val="000000"/>
              </a:solidFill>
              <a:latin typeface="TimesNewRomanPSMT"/>
            </a:rPr>
            <a:t>покриттям медичних витрат.</a:t>
          </a:r>
          <a:br>
            <a:rPr lang="ru-RU" sz="1800" kern="1200" dirty="0">
              <a:solidFill>
                <a:srgbClr val="000000"/>
              </a:solidFill>
              <a:latin typeface="TimesNewRomanPSMT"/>
            </a:rPr>
          </a:br>
          <a:endParaRPr lang="ru-UA" sz="1800" kern="1200" dirty="0"/>
        </a:p>
      </dsp:txBody>
      <dsp:txXfrm>
        <a:off x="6000657" y="2624962"/>
        <a:ext cx="2727571" cy="1636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38E6B-45CB-463A-9ED9-ECF61F989167}">
      <dsp:nvSpPr>
        <dsp:cNvPr id="0" name=""/>
        <dsp:cNvSpPr/>
      </dsp:nvSpPr>
      <dsp:spPr>
        <a:xfrm>
          <a:off x="0" y="0"/>
          <a:ext cx="3726000" cy="17148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i="1" kern="1200" dirty="0">
              <a:latin typeface="TimesNewRomanPSMT"/>
            </a:rPr>
            <a:t>До обов'язкових видів страхування відповідно до чинних в Україні</a:t>
          </a:r>
          <a:br>
            <a:rPr lang="ru-RU" sz="2000" b="1" i="1" kern="1200" dirty="0">
              <a:latin typeface="TimesNewRomanPSMT"/>
            </a:rPr>
          </a:br>
          <a:r>
            <a:rPr lang="ru-RU" sz="2000" b="1" i="1" kern="1200" dirty="0">
              <a:latin typeface="TimesNewRomanPSMT"/>
            </a:rPr>
            <a:t>документів належать:</a:t>
          </a:r>
          <a:endParaRPr lang="ru-UA" sz="2000" b="1" i="1" kern="1200" dirty="0"/>
        </a:p>
      </dsp:txBody>
      <dsp:txXfrm>
        <a:off x="50227" y="50227"/>
        <a:ext cx="3625546" cy="1614421"/>
      </dsp:txXfrm>
    </dsp:sp>
    <dsp:sp modelId="{C6799C5F-920E-463E-B1D1-2BBE1B9C4515}">
      <dsp:nvSpPr>
        <dsp:cNvPr id="0" name=""/>
        <dsp:cNvSpPr/>
      </dsp:nvSpPr>
      <dsp:spPr>
        <a:xfrm>
          <a:off x="372600" y="1714875"/>
          <a:ext cx="372694" cy="1181371"/>
        </a:xfrm>
        <a:custGeom>
          <a:avLst/>
          <a:gdLst/>
          <a:ahLst/>
          <a:cxnLst/>
          <a:rect l="0" t="0" r="0" b="0"/>
          <a:pathLst>
            <a:path>
              <a:moveTo>
                <a:pt x="0" y="0"/>
              </a:moveTo>
              <a:lnTo>
                <a:pt x="0" y="1181371"/>
              </a:lnTo>
              <a:lnTo>
                <a:pt x="372694" y="1181371"/>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7F79AF-C83E-4E6F-9B09-2C16E0275773}">
      <dsp:nvSpPr>
        <dsp:cNvPr id="0" name=""/>
        <dsp:cNvSpPr/>
      </dsp:nvSpPr>
      <dsp:spPr>
        <a:xfrm>
          <a:off x="745294" y="1948216"/>
          <a:ext cx="2343736" cy="1896060"/>
        </a:xfrm>
        <a:prstGeom prst="roundRect">
          <a:avLst>
            <a:gd name="adj" fmla="val 10000"/>
          </a:avLst>
        </a:prstGeom>
        <a:solidFill>
          <a:schemeClr val="accent3">
            <a:lumMod val="60000"/>
            <a:lumOff val="4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NewRomanPSMT"/>
            </a:rPr>
            <a:t>страхування цивільної відповідальності власників автотранспортних</a:t>
          </a:r>
          <a:br>
            <a:rPr lang="ru-RU" sz="1800" kern="1200" dirty="0">
              <a:latin typeface="TimesNewRomanPSMT"/>
            </a:rPr>
          </a:br>
          <a:r>
            <a:rPr lang="ru-RU" sz="1800" kern="1200" dirty="0">
              <a:latin typeface="TimesNewRomanPSMT"/>
            </a:rPr>
            <a:t>засобів</a:t>
          </a:r>
          <a:endParaRPr lang="ru-UA" sz="1800" kern="1200" dirty="0"/>
        </a:p>
      </dsp:txBody>
      <dsp:txXfrm>
        <a:off x="800828" y="2003750"/>
        <a:ext cx="2232668" cy="1784992"/>
      </dsp:txXfrm>
    </dsp:sp>
    <dsp:sp modelId="{2CF8885B-AC6E-4DE2-941B-FCA9BF9BE92B}">
      <dsp:nvSpPr>
        <dsp:cNvPr id="0" name=""/>
        <dsp:cNvSpPr/>
      </dsp:nvSpPr>
      <dsp:spPr>
        <a:xfrm>
          <a:off x="372600" y="1714875"/>
          <a:ext cx="417078" cy="3226434"/>
        </a:xfrm>
        <a:custGeom>
          <a:avLst/>
          <a:gdLst/>
          <a:ahLst/>
          <a:cxnLst/>
          <a:rect l="0" t="0" r="0" b="0"/>
          <a:pathLst>
            <a:path>
              <a:moveTo>
                <a:pt x="0" y="0"/>
              </a:moveTo>
              <a:lnTo>
                <a:pt x="0" y="3226434"/>
              </a:lnTo>
              <a:lnTo>
                <a:pt x="417078" y="3226434"/>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FD4416-3576-49A3-B329-3642087EB46F}">
      <dsp:nvSpPr>
        <dsp:cNvPr id="0" name=""/>
        <dsp:cNvSpPr/>
      </dsp:nvSpPr>
      <dsp:spPr>
        <a:xfrm>
          <a:off x="789678" y="4077618"/>
          <a:ext cx="2307850" cy="172738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kern="1200">
              <a:latin typeface="TimesNewRomanPSMT"/>
            </a:rPr>
            <a:t>страхування транспортних подорожей</a:t>
          </a:r>
          <a:endParaRPr lang="ru-UA" sz="1800" kern="1200" dirty="0"/>
        </a:p>
      </dsp:txBody>
      <dsp:txXfrm>
        <a:off x="840271" y="4128211"/>
        <a:ext cx="2206664" cy="1626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2912F-2899-42E0-92D7-F14A5000BD32}">
      <dsp:nvSpPr>
        <dsp:cNvPr id="0" name=""/>
        <dsp:cNvSpPr/>
      </dsp:nvSpPr>
      <dsp:spPr>
        <a:xfrm>
          <a:off x="3464999" y="2501378"/>
          <a:ext cx="1921038" cy="1921038"/>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uk-UA" sz="2100" b="1" kern="1200" dirty="0">
              <a:latin typeface="Times New Roman" panose="02020603050405020304" pitchFamily="18" charset="0"/>
              <a:cs typeface="Times New Roman" panose="02020603050405020304" pitchFamily="18" charset="0"/>
            </a:rPr>
            <a:t>Видами страхової діяльності є</a:t>
          </a:r>
          <a:endParaRPr lang="ru-UA" sz="2100" b="1" kern="1200" dirty="0">
            <a:latin typeface="Times New Roman" panose="02020603050405020304" pitchFamily="18" charset="0"/>
            <a:cs typeface="Times New Roman" panose="02020603050405020304" pitchFamily="18" charset="0"/>
          </a:endParaRPr>
        </a:p>
      </dsp:txBody>
      <dsp:txXfrm>
        <a:off x="3746329" y="2782708"/>
        <a:ext cx="1358378" cy="1358378"/>
      </dsp:txXfrm>
    </dsp:sp>
    <dsp:sp modelId="{E5569A5C-6854-4749-954A-6102D7B785D3}">
      <dsp:nvSpPr>
        <dsp:cNvPr id="0" name=""/>
        <dsp:cNvSpPr/>
      </dsp:nvSpPr>
      <dsp:spPr>
        <a:xfrm rot="16188197">
          <a:off x="4220111" y="1807221"/>
          <a:ext cx="401694" cy="653152"/>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UA" sz="1700" kern="1200"/>
        </a:p>
      </dsp:txBody>
      <dsp:txXfrm rot="10800000">
        <a:off x="4280572" y="1998105"/>
        <a:ext cx="281186" cy="391892"/>
      </dsp:txXfrm>
    </dsp:sp>
    <dsp:sp modelId="{64916EFD-8410-4832-A51F-231F7897E4CC}">
      <dsp:nvSpPr>
        <dsp:cNvPr id="0" name=""/>
        <dsp:cNvSpPr/>
      </dsp:nvSpPr>
      <dsp:spPr>
        <a:xfrm>
          <a:off x="3552183" y="14544"/>
          <a:ext cx="1728934" cy="1728934"/>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latin typeface="Times New Roman" panose="02020603050405020304" pitchFamily="18" charset="0"/>
              <a:cs typeface="Times New Roman" panose="02020603050405020304" pitchFamily="18" charset="0"/>
            </a:rPr>
            <a:t>аварії</a:t>
          </a:r>
          <a:endParaRPr lang="ru-UA" sz="2000" kern="1200" dirty="0">
            <a:latin typeface="Times New Roman" panose="02020603050405020304" pitchFamily="18" charset="0"/>
            <a:cs typeface="Times New Roman" panose="02020603050405020304" pitchFamily="18" charset="0"/>
          </a:endParaRPr>
        </a:p>
      </dsp:txBody>
      <dsp:txXfrm>
        <a:off x="3805380" y="267741"/>
        <a:ext cx="1222540" cy="1222540"/>
      </dsp:txXfrm>
    </dsp:sp>
    <dsp:sp modelId="{A769D37C-1FF7-45CF-91B4-8A3FD99A0132}">
      <dsp:nvSpPr>
        <dsp:cNvPr id="0" name=""/>
        <dsp:cNvSpPr/>
      </dsp:nvSpPr>
      <dsp:spPr>
        <a:xfrm rot="19285714">
          <a:off x="5264039" y="2304579"/>
          <a:ext cx="406392" cy="653152"/>
        </a:xfrm>
        <a:prstGeom prst="rightArrow">
          <a:avLst>
            <a:gd name="adj1" fmla="val 60000"/>
            <a:gd name="adj2" fmla="val 50000"/>
          </a:avLst>
        </a:prstGeom>
        <a:gradFill rotWithShape="0">
          <a:gsLst>
            <a:gs pos="0">
              <a:schemeClr val="accent4">
                <a:hueOff val="1732615"/>
                <a:satOff val="-7995"/>
                <a:lumOff val="294"/>
                <a:alphaOff val="0"/>
                <a:lumMod val="110000"/>
                <a:satMod val="105000"/>
                <a:tint val="67000"/>
              </a:schemeClr>
            </a:gs>
            <a:gs pos="50000">
              <a:schemeClr val="accent4">
                <a:hueOff val="1732615"/>
                <a:satOff val="-7995"/>
                <a:lumOff val="294"/>
                <a:alphaOff val="0"/>
                <a:lumMod val="105000"/>
                <a:satMod val="103000"/>
                <a:tint val="73000"/>
              </a:schemeClr>
            </a:gs>
            <a:gs pos="100000">
              <a:schemeClr val="accent4">
                <a:hueOff val="1732615"/>
                <a:satOff val="-7995"/>
                <a:lumOff val="29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UA" sz="1700" kern="1200"/>
        </a:p>
      </dsp:txBody>
      <dsp:txXfrm>
        <a:off x="5277338" y="2473216"/>
        <a:ext cx="284474" cy="391892"/>
      </dsp:txXfrm>
    </dsp:sp>
    <dsp:sp modelId="{C935720C-1ED1-4054-800D-FD3DEF7CBC73}">
      <dsp:nvSpPr>
        <dsp:cNvPr id="0" name=""/>
        <dsp:cNvSpPr/>
      </dsp:nvSpPr>
      <dsp:spPr>
        <a:xfrm>
          <a:off x="5587374" y="981491"/>
          <a:ext cx="1728934" cy="1728934"/>
        </a:xfrm>
        <a:prstGeom prst="ellipse">
          <a:avLst/>
        </a:prstGeom>
        <a:gradFill rotWithShape="0">
          <a:gsLst>
            <a:gs pos="0">
              <a:schemeClr val="accent4">
                <a:hueOff val="1732615"/>
                <a:satOff val="-7995"/>
                <a:lumOff val="294"/>
                <a:alphaOff val="0"/>
                <a:lumMod val="110000"/>
                <a:satMod val="105000"/>
                <a:tint val="67000"/>
              </a:schemeClr>
            </a:gs>
            <a:gs pos="50000">
              <a:schemeClr val="accent4">
                <a:hueOff val="1732615"/>
                <a:satOff val="-7995"/>
                <a:lumOff val="294"/>
                <a:alphaOff val="0"/>
                <a:lumMod val="105000"/>
                <a:satMod val="103000"/>
                <a:tint val="73000"/>
              </a:schemeClr>
            </a:gs>
            <a:gs pos="100000">
              <a:schemeClr val="accent4">
                <a:hueOff val="1732615"/>
                <a:satOff val="-7995"/>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latin typeface="Times New Roman" panose="02020603050405020304" pitchFamily="18" charset="0"/>
              <a:cs typeface="Times New Roman" panose="02020603050405020304" pitchFamily="18" charset="0"/>
            </a:rPr>
            <a:t>пожежі</a:t>
          </a:r>
          <a:endParaRPr lang="ru-UA" sz="2000" kern="1200" dirty="0">
            <a:latin typeface="Times New Roman" panose="02020603050405020304" pitchFamily="18" charset="0"/>
            <a:cs typeface="Times New Roman" panose="02020603050405020304" pitchFamily="18" charset="0"/>
          </a:endParaRPr>
        </a:p>
      </dsp:txBody>
      <dsp:txXfrm>
        <a:off x="5840571" y="1234688"/>
        <a:ext cx="1222540" cy="1222540"/>
      </dsp:txXfrm>
    </dsp:sp>
    <dsp:sp modelId="{A1C742BE-8248-489A-89AE-3070403C1E04}">
      <dsp:nvSpPr>
        <dsp:cNvPr id="0" name=""/>
        <dsp:cNvSpPr/>
      </dsp:nvSpPr>
      <dsp:spPr>
        <a:xfrm rot="771429">
          <a:off x="5521322" y="3431809"/>
          <a:ext cx="406392" cy="653152"/>
        </a:xfrm>
        <a:prstGeom prst="rightArrow">
          <a:avLst>
            <a:gd name="adj1" fmla="val 60000"/>
            <a:gd name="adj2" fmla="val 50000"/>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UA" sz="1700" kern="1200"/>
        </a:p>
      </dsp:txBody>
      <dsp:txXfrm>
        <a:off x="5522850" y="3548874"/>
        <a:ext cx="284474" cy="391892"/>
      </dsp:txXfrm>
    </dsp:sp>
    <dsp:sp modelId="{E9C3EBD4-3B04-4886-B07D-D95CFD62A29C}">
      <dsp:nvSpPr>
        <dsp:cNvPr id="0" name=""/>
        <dsp:cNvSpPr/>
      </dsp:nvSpPr>
      <dsp:spPr>
        <a:xfrm>
          <a:off x="6087835" y="3174152"/>
          <a:ext cx="1728934" cy="1728934"/>
        </a:xfrm>
        <a:prstGeom prst="ellipse">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latin typeface="Times New Roman" panose="02020603050405020304" pitchFamily="18" charset="0"/>
              <a:cs typeface="Times New Roman" panose="02020603050405020304" pitchFamily="18" charset="0"/>
            </a:rPr>
            <a:t>вибухи</a:t>
          </a:r>
          <a:endParaRPr lang="ru-UA" sz="2000" kern="1200" dirty="0">
            <a:latin typeface="Times New Roman" panose="02020603050405020304" pitchFamily="18" charset="0"/>
            <a:cs typeface="Times New Roman" panose="02020603050405020304" pitchFamily="18" charset="0"/>
          </a:endParaRPr>
        </a:p>
      </dsp:txBody>
      <dsp:txXfrm>
        <a:off x="6341032" y="3427349"/>
        <a:ext cx="1222540" cy="1222540"/>
      </dsp:txXfrm>
    </dsp:sp>
    <dsp:sp modelId="{E7E023E7-1206-464B-9211-953DD1C13DC9}">
      <dsp:nvSpPr>
        <dsp:cNvPr id="0" name=""/>
        <dsp:cNvSpPr/>
      </dsp:nvSpPr>
      <dsp:spPr>
        <a:xfrm rot="3857143">
          <a:off x="4800431" y="4335778"/>
          <a:ext cx="406392" cy="653152"/>
        </a:xfrm>
        <a:prstGeom prst="rightArrow">
          <a:avLst>
            <a:gd name="adj1" fmla="val 60000"/>
            <a:gd name="adj2" fmla="val 50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UA" sz="1700" kern="1200"/>
        </a:p>
      </dsp:txBody>
      <dsp:txXfrm>
        <a:off x="4834941" y="4411486"/>
        <a:ext cx="284474" cy="391892"/>
      </dsp:txXfrm>
    </dsp:sp>
    <dsp:sp modelId="{CDBB61B4-CEA6-43E3-8954-E28D25CD73D5}">
      <dsp:nvSpPr>
        <dsp:cNvPr id="0" name=""/>
        <dsp:cNvSpPr/>
      </dsp:nvSpPr>
      <dsp:spPr>
        <a:xfrm>
          <a:off x="4685575" y="4932529"/>
          <a:ext cx="1728934" cy="1728934"/>
        </a:xfrm>
        <a:prstGeom prst="ellipse">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latin typeface="Times New Roman" panose="02020603050405020304" pitchFamily="18" charset="0"/>
              <a:cs typeface="Times New Roman" panose="02020603050405020304" pitchFamily="18" charset="0"/>
            </a:rPr>
            <a:t>стихійні явища природи</a:t>
          </a:r>
          <a:endParaRPr lang="ru-UA" sz="2000" kern="1200" dirty="0">
            <a:latin typeface="Times New Roman" panose="02020603050405020304" pitchFamily="18" charset="0"/>
            <a:cs typeface="Times New Roman" panose="02020603050405020304" pitchFamily="18" charset="0"/>
          </a:endParaRPr>
        </a:p>
      </dsp:txBody>
      <dsp:txXfrm>
        <a:off x="4938772" y="5185726"/>
        <a:ext cx="1222540" cy="1222540"/>
      </dsp:txXfrm>
    </dsp:sp>
    <dsp:sp modelId="{B61B9C08-7D7C-47A7-A226-1C0F2183E6CD}">
      <dsp:nvSpPr>
        <dsp:cNvPr id="0" name=""/>
        <dsp:cNvSpPr/>
      </dsp:nvSpPr>
      <dsp:spPr>
        <a:xfrm rot="6942857">
          <a:off x="3644212" y="4335778"/>
          <a:ext cx="406392" cy="653152"/>
        </a:xfrm>
        <a:prstGeom prst="rightArrow">
          <a:avLst>
            <a:gd name="adj1" fmla="val 60000"/>
            <a:gd name="adj2" fmla="val 50000"/>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UA" sz="1700" kern="1200"/>
        </a:p>
      </dsp:txBody>
      <dsp:txXfrm rot="10800000">
        <a:off x="3731620" y="4411486"/>
        <a:ext cx="284474" cy="391892"/>
      </dsp:txXfrm>
    </dsp:sp>
    <dsp:sp modelId="{22DBFCCB-B153-49FA-BA05-92362D9E5B26}">
      <dsp:nvSpPr>
        <dsp:cNvPr id="0" name=""/>
        <dsp:cNvSpPr/>
      </dsp:nvSpPr>
      <dsp:spPr>
        <a:xfrm>
          <a:off x="2436526" y="4932529"/>
          <a:ext cx="1728934" cy="1728934"/>
        </a:xfrm>
        <a:prstGeom prst="ellipse">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latin typeface="Times New Roman" panose="02020603050405020304" pitchFamily="18" charset="0"/>
              <a:cs typeface="Times New Roman" panose="02020603050405020304" pitchFamily="18" charset="0"/>
            </a:rPr>
            <a:t>грабежі</a:t>
          </a:r>
          <a:endParaRPr lang="ru-UA" sz="2000" kern="1200" dirty="0">
            <a:latin typeface="Times New Roman" panose="02020603050405020304" pitchFamily="18" charset="0"/>
            <a:cs typeface="Times New Roman" panose="02020603050405020304" pitchFamily="18" charset="0"/>
          </a:endParaRPr>
        </a:p>
      </dsp:txBody>
      <dsp:txXfrm>
        <a:off x="2689723" y="5185726"/>
        <a:ext cx="1222540" cy="1222540"/>
      </dsp:txXfrm>
    </dsp:sp>
    <dsp:sp modelId="{65EFE8FA-1657-4708-AECE-67408318DCE0}">
      <dsp:nvSpPr>
        <dsp:cNvPr id="0" name=""/>
        <dsp:cNvSpPr/>
      </dsp:nvSpPr>
      <dsp:spPr>
        <a:xfrm rot="10028571">
          <a:off x="2923321" y="3431809"/>
          <a:ext cx="406392" cy="653152"/>
        </a:xfrm>
        <a:prstGeom prst="rightArrow">
          <a:avLst>
            <a:gd name="adj1" fmla="val 60000"/>
            <a:gd name="adj2" fmla="val 50000"/>
          </a:avLst>
        </a:prstGeom>
        <a:gradFill rotWithShape="0">
          <a:gsLst>
            <a:gs pos="0">
              <a:schemeClr val="accent4">
                <a:hueOff val="8663077"/>
                <a:satOff val="-39973"/>
                <a:lumOff val="1471"/>
                <a:alphaOff val="0"/>
                <a:lumMod val="110000"/>
                <a:satMod val="105000"/>
                <a:tint val="67000"/>
              </a:schemeClr>
            </a:gs>
            <a:gs pos="50000">
              <a:schemeClr val="accent4">
                <a:hueOff val="8663077"/>
                <a:satOff val="-39973"/>
                <a:lumOff val="1471"/>
                <a:alphaOff val="0"/>
                <a:lumMod val="105000"/>
                <a:satMod val="103000"/>
                <a:tint val="73000"/>
              </a:schemeClr>
            </a:gs>
            <a:gs pos="100000">
              <a:schemeClr val="accent4">
                <a:hueOff val="8663077"/>
                <a:satOff val="-39973"/>
                <a:lumOff val="147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UA" sz="1700" kern="1200"/>
        </a:p>
      </dsp:txBody>
      <dsp:txXfrm rot="10800000">
        <a:off x="3043711" y="3548874"/>
        <a:ext cx="284474" cy="391892"/>
      </dsp:txXfrm>
    </dsp:sp>
    <dsp:sp modelId="{3E14C902-D3C9-433B-8B70-5596C717EFE2}">
      <dsp:nvSpPr>
        <dsp:cNvPr id="0" name=""/>
        <dsp:cNvSpPr/>
      </dsp:nvSpPr>
      <dsp:spPr>
        <a:xfrm>
          <a:off x="1034267" y="3174152"/>
          <a:ext cx="1728934" cy="1728934"/>
        </a:xfrm>
        <a:prstGeom prst="ellipse">
          <a:avLst/>
        </a:prstGeom>
        <a:gradFill rotWithShape="0">
          <a:gsLst>
            <a:gs pos="0">
              <a:schemeClr val="accent4">
                <a:hueOff val="8663077"/>
                <a:satOff val="-39973"/>
                <a:lumOff val="1471"/>
                <a:alphaOff val="0"/>
                <a:lumMod val="110000"/>
                <a:satMod val="105000"/>
                <a:tint val="67000"/>
              </a:schemeClr>
            </a:gs>
            <a:gs pos="50000">
              <a:schemeClr val="accent4">
                <a:hueOff val="8663077"/>
                <a:satOff val="-39973"/>
                <a:lumOff val="1471"/>
                <a:alphaOff val="0"/>
                <a:lumMod val="105000"/>
                <a:satMod val="103000"/>
                <a:tint val="73000"/>
              </a:schemeClr>
            </a:gs>
            <a:gs pos="100000">
              <a:schemeClr val="accent4">
                <a:hueOff val="8663077"/>
                <a:satOff val="-39973"/>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latin typeface="Times New Roman" panose="02020603050405020304" pitchFamily="18" charset="0"/>
              <a:cs typeface="Times New Roman" panose="02020603050405020304" pitchFamily="18" charset="0"/>
            </a:rPr>
            <a:t>військові дії</a:t>
          </a:r>
          <a:endParaRPr lang="ru-UA" sz="2000" kern="1200" dirty="0">
            <a:latin typeface="Times New Roman" panose="02020603050405020304" pitchFamily="18" charset="0"/>
            <a:cs typeface="Times New Roman" panose="02020603050405020304" pitchFamily="18" charset="0"/>
          </a:endParaRPr>
        </a:p>
      </dsp:txBody>
      <dsp:txXfrm>
        <a:off x="1287464" y="3427349"/>
        <a:ext cx="1222540" cy="1222540"/>
      </dsp:txXfrm>
    </dsp:sp>
    <dsp:sp modelId="{C14A220B-D4DD-4243-9F25-2F9E86B38934}">
      <dsp:nvSpPr>
        <dsp:cNvPr id="0" name=""/>
        <dsp:cNvSpPr/>
      </dsp:nvSpPr>
      <dsp:spPr>
        <a:xfrm rot="13114286">
          <a:off x="3180604" y="2304579"/>
          <a:ext cx="406392" cy="653152"/>
        </a:xfrm>
        <a:prstGeom prst="rightArrow">
          <a:avLst>
            <a:gd name="adj1" fmla="val 60000"/>
            <a:gd name="adj2" fmla="val 5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UA" sz="1700" kern="1200"/>
        </a:p>
      </dsp:txBody>
      <dsp:txXfrm rot="10800000">
        <a:off x="3289223" y="2473216"/>
        <a:ext cx="284474" cy="391892"/>
      </dsp:txXfrm>
    </dsp:sp>
    <dsp:sp modelId="{11076A15-B9C7-43CE-AAAC-366FCC4AD41C}">
      <dsp:nvSpPr>
        <dsp:cNvPr id="0" name=""/>
        <dsp:cNvSpPr/>
      </dsp:nvSpPr>
      <dsp:spPr>
        <a:xfrm>
          <a:off x="1534728" y="981491"/>
          <a:ext cx="1728934" cy="1728934"/>
        </a:xfrm>
        <a:prstGeom prst="ellipse">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b="0" kern="1200">
              <a:latin typeface="Times New Roman" panose="02020603050405020304" pitchFamily="18" charset="0"/>
              <a:cs typeface="Times New Roman" panose="02020603050405020304" pitchFamily="18" charset="0"/>
            </a:rPr>
            <a:t>інші навмисні і змовмисні дії</a:t>
          </a:r>
          <a:endParaRPr lang="ru-UA" sz="2000" b="0" kern="1200" dirty="0">
            <a:latin typeface="Times New Roman" panose="02020603050405020304" pitchFamily="18" charset="0"/>
            <a:cs typeface="Times New Roman" panose="02020603050405020304" pitchFamily="18" charset="0"/>
          </a:endParaRPr>
        </a:p>
      </dsp:txBody>
      <dsp:txXfrm>
        <a:off x="1787925" y="1234688"/>
        <a:ext cx="1222540" cy="1222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79021-C591-4092-A4A8-8BC59A2AD6E8}">
      <dsp:nvSpPr>
        <dsp:cNvPr id="0" name=""/>
        <dsp:cNvSpPr/>
      </dsp:nvSpPr>
      <dsp:spPr>
        <a:xfrm>
          <a:off x="2261211" y="542742"/>
          <a:ext cx="4552036" cy="4552036"/>
        </a:xfrm>
        <a:prstGeom prst="blockArc">
          <a:avLst>
            <a:gd name="adj1" fmla="val 11880000"/>
            <a:gd name="adj2" fmla="val 16200000"/>
            <a:gd name="adj3" fmla="val 4641"/>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F00D7F5-84D0-40A0-92D3-BE92B95A2BC9}">
      <dsp:nvSpPr>
        <dsp:cNvPr id="0" name=""/>
        <dsp:cNvSpPr/>
      </dsp:nvSpPr>
      <dsp:spPr>
        <a:xfrm>
          <a:off x="2031940" y="1034272"/>
          <a:ext cx="4552036" cy="4552036"/>
        </a:xfrm>
        <a:prstGeom prst="blockArc">
          <a:avLst>
            <a:gd name="adj1" fmla="val 8957895"/>
            <a:gd name="adj2" fmla="val 12720765"/>
            <a:gd name="adj3" fmla="val 4641"/>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BB0BC2-E249-4E0B-A002-CD1BAD79BF0B}">
      <dsp:nvSpPr>
        <dsp:cNvPr id="0" name=""/>
        <dsp:cNvSpPr/>
      </dsp:nvSpPr>
      <dsp:spPr>
        <a:xfrm>
          <a:off x="2264704" y="2206056"/>
          <a:ext cx="4552036" cy="3305006"/>
        </a:xfrm>
        <a:prstGeom prst="blockArc">
          <a:avLst>
            <a:gd name="adj1" fmla="val 877454"/>
            <a:gd name="adj2" fmla="val 9881701"/>
            <a:gd name="adj3" fmla="val 4641"/>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3D2BBF-F126-48BA-B60A-D0ED8AA7A03F}">
      <dsp:nvSpPr>
        <dsp:cNvPr id="0" name=""/>
        <dsp:cNvSpPr/>
      </dsp:nvSpPr>
      <dsp:spPr>
        <a:xfrm>
          <a:off x="2489901" y="1033342"/>
          <a:ext cx="4552036" cy="4552036"/>
        </a:xfrm>
        <a:prstGeom prst="blockArc">
          <a:avLst>
            <a:gd name="adj1" fmla="val 19680930"/>
            <a:gd name="adj2" fmla="val 1798050"/>
            <a:gd name="adj3" fmla="val 4641"/>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212B93B-5C75-4DA7-BEA2-431E1C28964E}">
      <dsp:nvSpPr>
        <dsp:cNvPr id="0" name=""/>
        <dsp:cNvSpPr/>
      </dsp:nvSpPr>
      <dsp:spPr>
        <a:xfrm>
          <a:off x="2261211" y="542742"/>
          <a:ext cx="4552036" cy="4552036"/>
        </a:xfrm>
        <a:prstGeom prst="blockArc">
          <a:avLst>
            <a:gd name="adj1" fmla="val 16200000"/>
            <a:gd name="adj2" fmla="val 20520000"/>
            <a:gd name="adj3" fmla="val 464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B1B659-6AB5-4075-B639-40BA60DD57EB}">
      <dsp:nvSpPr>
        <dsp:cNvPr id="0" name=""/>
        <dsp:cNvSpPr/>
      </dsp:nvSpPr>
      <dsp:spPr>
        <a:xfrm>
          <a:off x="3454553" y="1668499"/>
          <a:ext cx="2095810" cy="2095810"/>
        </a:xfrm>
        <a:prstGeom prst="ellipse">
          <a:avLst/>
        </a:prstGeom>
        <a:solidFill>
          <a:srgbClr val="FF0000"/>
        </a:solidFill>
        <a:ln w="38100">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bg1"/>
              </a:solidFill>
              <a:latin typeface="TimesNewRomanPSMT"/>
            </a:rPr>
            <a:t>До фінансових</a:t>
          </a:r>
          <a:br>
            <a:rPr lang="ru-RU" sz="2000" b="1" kern="1200" dirty="0">
              <a:solidFill>
                <a:schemeClr val="bg1"/>
              </a:solidFill>
              <a:latin typeface="TimesNewRomanPSMT"/>
            </a:rPr>
          </a:br>
          <a:r>
            <a:rPr lang="ru-RU" sz="2000" b="1" kern="1200" dirty="0">
              <a:solidFill>
                <a:schemeClr val="bg1"/>
              </a:solidFill>
              <a:latin typeface="TimesNewRomanPSMT"/>
            </a:rPr>
            <a:t>ризиків належать:</a:t>
          </a:r>
          <a:endParaRPr lang="ru-UA" sz="2000" b="1" kern="1200" dirty="0">
            <a:solidFill>
              <a:schemeClr val="bg1"/>
            </a:solidFill>
          </a:endParaRPr>
        </a:p>
      </dsp:txBody>
      <dsp:txXfrm>
        <a:off x="3761477" y="1975423"/>
        <a:ext cx="1481962" cy="1481962"/>
      </dsp:txXfrm>
    </dsp:sp>
    <dsp:sp modelId="{51CF999D-7B4F-44F9-83E2-7344815CFB70}">
      <dsp:nvSpPr>
        <dsp:cNvPr id="0" name=""/>
        <dsp:cNvSpPr/>
      </dsp:nvSpPr>
      <dsp:spPr>
        <a:xfrm>
          <a:off x="1440221" y="-137976"/>
          <a:ext cx="6194015" cy="146706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latin typeface="TimesNewRomanPSMT"/>
            </a:rPr>
            <a:t> </a:t>
          </a:r>
          <a:r>
            <a:rPr lang="ru-RU" sz="1600" kern="1200" dirty="0">
              <a:solidFill>
                <a:schemeClr val="bg1"/>
              </a:solidFill>
              <a:latin typeface="TimesNewRomanPSMT"/>
            </a:rPr>
            <a:t>комерційні ризики (несплата або затримка оплати, штрафні санкції</a:t>
          </a:r>
          <a:br>
            <a:rPr lang="ru-RU" sz="1600" kern="1200" dirty="0">
              <a:solidFill>
                <a:schemeClr val="bg1"/>
              </a:solidFill>
              <a:latin typeface="TimesNewRomanPSMT"/>
            </a:rPr>
          </a:br>
          <a:r>
            <a:rPr lang="ru-RU" sz="1600" kern="1200" dirty="0">
              <a:solidFill>
                <a:schemeClr val="bg1"/>
              </a:solidFill>
              <a:latin typeface="TimesNewRomanPSMT"/>
            </a:rPr>
            <a:t>контрагента при невизнанні ним обставин порушення контракту форсмажорними обставинами)</a:t>
          </a:r>
          <a:endParaRPr lang="ru-UA" sz="1600" kern="1200" dirty="0">
            <a:solidFill>
              <a:schemeClr val="bg1"/>
            </a:solidFill>
          </a:endParaRPr>
        </a:p>
      </dsp:txBody>
      <dsp:txXfrm>
        <a:off x="2347313" y="76871"/>
        <a:ext cx="4379831" cy="1037373"/>
      </dsp:txXfrm>
    </dsp:sp>
    <dsp:sp modelId="{C10868D2-B3FD-41D6-B7EE-FB7C93A38872}">
      <dsp:nvSpPr>
        <dsp:cNvPr id="0" name=""/>
        <dsp:cNvSpPr/>
      </dsp:nvSpPr>
      <dsp:spPr>
        <a:xfrm>
          <a:off x="5720635" y="1290888"/>
          <a:ext cx="1861972" cy="1681728"/>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TimesNewRomanPSMT"/>
            </a:rPr>
            <a:t>банкрутство фірми</a:t>
          </a:r>
          <a:br>
            <a:rPr lang="ru-RU" sz="1400" kern="1200" dirty="0">
              <a:solidFill>
                <a:schemeClr val="bg1"/>
              </a:solidFill>
              <a:latin typeface="TimesNewRomanPSMT"/>
            </a:rPr>
          </a:br>
          <a:endParaRPr lang="ru-UA" sz="1400" kern="1200" dirty="0">
            <a:solidFill>
              <a:schemeClr val="bg1"/>
            </a:solidFill>
          </a:endParaRPr>
        </a:p>
      </dsp:txBody>
      <dsp:txXfrm>
        <a:off x="5993314" y="1537171"/>
        <a:ext cx="1316614" cy="1189162"/>
      </dsp:txXfrm>
    </dsp:sp>
    <dsp:sp modelId="{F0B97F53-04A3-4347-B563-71721B0967E5}">
      <dsp:nvSpPr>
        <dsp:cNvPr id="0" name=""/>
        <dsp:cNvSpPr/>
      </dsp:nvSpPr>
      <dsp:spPr>
        <a:xfrm>
          <a:off x="5550023" y="3367448"/>
          <a:ext cx="2283753" cy="2104845"/>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bg1"/>
              </a:solidFill>
              <a:latin typeface="TimesNewRomanPSMT"/>
            </a:rPr>
            <a:t>зміни митного законодавства, валютного регулювання, паспортного</a:t>
          </a:r>
          <a:br>
            <a:rPr lang="ru-RU" sz="1600" kern="1200" dirty="0">
              <a:solidFill>
                <a:schemeClr val="bg1"/>
              </a:solidFill>
              <a:latin typeface="TimesNewRomanPSMT"/>
            </a:rPr>
          </a:br>
          <a:r>
            <a:rPr lang="ru-RU" sz="1600" kern="1200" dirty="0">
              <a:solidFill>
                <a:schemeClr val="bg1"/>
              </a:solidFill>
              <a:latin typeface="TimesNewRomanPSMT"/>
            </a:rPr>
            <a:t>контролю та інших митних формальностей</a:t>
          </a:r>
          <a:br>
            <a:rPr lang="ru-RU" sz="1200" kern="1200" dirty="0">
              <a:solidFill>
                <a:schemeClr val="bg1"/>
              </a:solidFill>
              <a:latin typeface="TimesNewRomanPSMT"/>
            </a:rPr>
          </a:br>
          <a:endParaRPr lang="ru-UA" sz="1200" kern="1200" dirty="0">
            <a:solidFill>
              <a:schemeClr val="bg1"/>
            </a:solidFill>
          </a:endParaRPr>
        </a:p>
      </dsp:txBody>
      <dsp:txXfrm>
        <a:off x="5884471" y="3675695"/>
        <a:ext cx="1614857" cy="1488351"/>
      </dsp:txXfrm>
    </dsp:sp>
    <dsp:sp modelId="{96D8076B-D55A-48DE-A338-318A32A63223}">
      <dsp:nvSpPr>
        <dsp:cNvPr id="0" name=""/>
        <dsp:cNvSpPr/>
      </dsp:nvSpPr>
      <dsp:spPr>
        <a:xfrm>
          <a:off x="1324255" y="3394992"/>
          <a:ext cx="2144221" cy="2100796"/>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NewRomanPSMT"/>
            </a:rPr>
            <a:t>виникнення обставин форс-мажорного характеру</a:t>
          </a:r>
          <a:endParaRPr lang="ru-UA" sz="1600" kern="1200" dirty="0"/>
        </a:p>
      </dsp:txBody>
      <dsp:txXfrm>
        <a:off x="1638269" y="3702646"/>
        <a:ext cx="1516193" cy="1485488"/>
      </dsp:txXfrm>
    </dsp:sp>
    <dsp:sp modelId="{9D6C67D5-6523-436B-89A3-10B06B07315A}">
      <dsp:nvSpPr>
        <dsp:cNvPr id="0" name=""/>
        <dsp:cNvSpPr/>
      </dsp:nvSpPr>
      <dsp:spPr>
        <a:xfrm>
          <a:off x="1673987" y="1376939"/>
          <a:ext cx="1497699" cy="1509626"/>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latin typeface="Times New Roman" panose="02020603050405020304" pitchFamily="18" charset="0"/>
              <a:cs typeface="Times New Roman" panose="02020603050405020304" pitchFamily="18" charset="0"/>
            </a:rPr>
            <a:t> </a:t>
          </a:r>
          <a:r>
            <a:rPr lang="ru-RU" sz="1800" kern="1200" dirty="0">
              <a:solidFill>
                <a:schemeClr val="bg1"/>
              </a:solidFill>
              <a:latin typeface="Times New Roman" panose="02020603050405020304" pitchFamily="18" charset="0"/>
              <a:cs typeface="Times New Roman" panose="02020603050405020304" pitchFamily="18" charset="0"/>
            </a:rPr>
            <a:t>політичні ризики тощо </a:t>
          </a:r>
          <a:endParaRPr lang="ru-UA" sz="1800" kern="1200" dirty="0">
            <a:solidFill>
              <a:schemeClr val="bg1"/>
            </a:solidFill>
            <a:latin typeface="Times New Roman" panose="02020603050405020304" pitchFamily="18" charset="0"/>
            <a:cs typeface="Times New Roman" panose="02020603050405020304" pitchFamily="18" charset="0"/>
          </a:endParaRPr>
        </a:p>
      </dsp:txBody>
      <dsp:txXfrm>
        <a:off x="1893320" y="1598019"/>
        <a:ext cx="1059033" cy="10674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t>12.10.2022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t>‹#›</a:t>
            </a:fld>
            <a:endParaRPr lang="ru-RU"/>
          </a:p>
        </p:txBody>
      </p:sp>
    </p:spTree>
    <p:extLst>
      <p:ext uri="{BB962C8B-B14F-4D97-AF65-F5344CB8AC3E}">
        <p14:creationId xmlns:p14="http://schemas.microsoft.com/office/powerpoint/2010/main"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0874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8004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227074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2BC7CDBB-7420-46C4-AE86-74F1562A36FB}" type="datetimeFigureOut">
              <a:rPr lang="ru-RU"/>
              <a:pPr>
                <a:defRPr/>
              </a:pPr>
              <a:t>12.10.2022</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fld id="{B02F09EE-D83B-444B-9303-E4D4AC170C84}" type="slidenum">
              <a:rPr lang="ru-RU" altLang="uk-UA"/>
              <a:pPr/>
              <a:t>‹#›</a:t>
            </a:fld>
            <a:endParaRPr lang="ru-RU" altLang="uk-UA"/>
          </a:p>
        </p:txBody>
      </p:sp>
    </p:spTree>
    <p:extLst>
      <p:ext uri="{BB962C8B-B14F-4D97-AF65-F5344CB8AC3E}">
        <p14:creationId xmlns:p14="http://schemas.microsoft.com/office/powerpoint/2010/main" val="35706175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945AF71-8D80-4E81-9875-667804E311DF}"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DE553EEE-124F-4FE1-B06B-416823C8AAD9}" type="slidenum">
              <a:rPr lang="ru-RU" altLang="uk-UA"/>
              <a:pPr/>
              <a:t>‹#›</a:t>
            </a:fld>
            <a:endParaRPr lang="ru-RU" altLang="uk-UA"/>
          </a:p>
        </p:txBody>
      </p:sp>
    </p:spTree>
    <p:extLst>
      <p:ext uri="{BB962C8B-B14F-4D97-AF65-F5344CB8AC3E}">
        <p14:creationId xmlns:p14="http://schemas.microsoft.com/office/powerpoint/2010/main" val="748298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FB581C7-7962-4F70-8026-A67BDB89B9CE}" type="datetimeFigureOut">
              <a:rPr lang="ru-RU"/>
              <a:pPr>
                <a:defRPr/>
              </a:pPr>
              <a:t>12.10.2022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fld id="{70C38A37-887C-40AF-BBD0-2EF372E11437}" type="slidenum">
              <a:rPr lang="ru-RU" altLang="uk-UA"/>
              <a:pPr/>
              <a:t>‹#›</a:t>
            </a:fld>
            <a:endParaRPr lang="ru-RU" altLang="uk-UA"/>
          </a:p>
        </p:txBody>
      </p:sp>
    </p:spTree>
    <p:extLst>
      <p:ext uri="{BB962C8B-B14F-4D97-AF65-F5344CB8AC3E}">
        <p14:creationId xmlns:p14="http://schemas.microsoft.com/office/powerpoint/2010/main" val="8958197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461A2C2-6BB8-4052-8114-2122A783803A}" type="datetimeFigureOut">
              <a:rPr lang="ru-RU"/>
              <a:pPr>
                <a:defRPr/>
              </a:pPr>
              <a:t>12.10.2022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48473FF-ADF8-4176-9667-2EA8E9880A37}" type="slidenum">
              <a:rPr lang="ru-RU" altLang="uk-UA"/>
              <a:pPr/>
              <a:t>‹#›</a:t>
            </a:fld>
            <a:endParaRPr lang="ru-RU" altLang="uk-UA"/>
          </a:p>
        </p:txBody>
      </p:sp>
    </p:spTree>
    <p:extLst>
      <p:ext uri="{BB962C8B-B14F-4D97-AF65-F5344CB8AC3E}">
        <p14:creationId xmlns:p14="http://schemas.microsoft.com/office/powerpoint/2010/main" val="2653405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929294FE-F65F-4B10-B128-A9CFC8666F1B}" type="datetimeFigureOut">
              <a:rPr lang="ru-RU"/>
              <a:pPr>
                <a:defRPr/>
              </a:pPr>
              <a:t>12.10.2022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3BFCEA23-4990-4F70-9768-5F33391EA32B}" type="slidenum">
              <a:rPr lang="ru-RU" altLang="uk-UA"/>
              <a:pPr/>
              <a:t>‹#›</a:t>
            </a:fld>
            <a:endParaRPr lang="ru-RU" altLang="uk-UA"/>
          </a:p>
        </p:txBody>
      </p:sp>
    </p:spTree>
    <p:extLst>
      <p:ext uri="{BB962C8B-B14F-4D97-AF65-F5344CB8AC3E}">
        <p14:creationId xmlns:p14="http://schemas.microsoft.com/office/powerpoint/2010/main" val="1931456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A57418C-34EB-481A-9936-1070DCACD1F2}" type="datetimeFigureOut">
              <a:rPr lang="ru-RU"/>
              <a:pPr>
                <a:defRPr/>
              </a:pPr>
              <a:t>12.10.2022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5FD3D14A-0A41-40A1-A347-50E6D0178837}" type="slidenum">
              <a:rPr lang="ru-RU" altLang="uk-UA"/>
              <a:pPr/>
              <a:t>‹#›</a:t>
            </a:fld>
            <a:endParaRPr lang="ru-RU" altLang="uk-UA"/>
          </a:p>
        </p:txBody>
      </p:sp>
    </p:spTree>
    <p:extLst>
      <p:ext uri="{BB962C8B-B14F-4D97-AF65-F5344CB8AC3E}">
        <p14:creationId xmlns:p14="http://schemas.microsoft.com/office/powerpoint/2010/main" val="2675342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9F4FC6D-7EFD-451F-BF28-274CCC7B699F}" type="datetimeFigureOut">
              <a:rPr lang="ru-RU"/>
              <a:pPr>
                <a:defRPr/>
              </a:pPr>
              <a:t>12.10.2022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38B4054A-80E2-4378-A7A7-BFF7EEF03C03}" type="slidenum">
              <a:rPr lang="ru-RU" altLang="uk-UA"/>
              <a:pPr/>
              <a:t>‹#›</a:t>
            </a:fld>
            <a:endParaRPr lang="ru-RU" altLang="uk-UA"/>
          </a:p>
        </p:txBody>
      </p:sp>
    </p:spTree>
    <p:extLst>
      <p:ext uri="{BB962C8B-B14F-4D97-AF65-F5344CB8AC3E}">
        <p14:creationId xmlns:p14="http://schemas.microsoft.com/office/powerpoint/2010/main" val="222450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0B577C6-E225-4DEF-86F7-8AC0C4E8E23D}" type="datetimeFigureOut">
              <a:rPr lang="ru-RU"/>
              <a:pPr>
                <a:defRPr/>
              </a:pPr>
              <a:t>12.10.2022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D6DAEF4-B9AB-4D65-9FD3-781D27D9BF52}" type="slidenum">
              <a:rPr lang="ru-RU" altLang="uk-UA"/>
              <a:pPr/>
              <a:t>‹#›</a:t>
            </a:fld>
            <a:endParaRPr lang="ru-RU" altLang="uk-UA"/>
          </a:p>
        </p:txBody>
      </p:sp>
    </p:spTree>
    <p:extLst>
      <p:ext uri="{BB962C8B-B14F-4D97-AF65-F5344CB8AC3E}">
        <p14:creationId xmlns:p14="http://schemas.microsoft.com/office/powerpoint/2010/main" val="14225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844265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90E424B-31E3-480A-B8DB-8FD2B7C75CE9}" type="datetimeFigureOut">
              <a:rPr lang="ru-RU"/>
              <a:pPr>
                <a:defRPr/>
              </a:pPr>
              <a:t>12.10.2022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B1C65515-D856-41B4-8F42-EEAE82BF35B9}" type="slidenum">
              <a:rPr lang="ru-RU" altLang="uk-UA"/>
              <a:pPr/>
              <a:t>‹#›</a:t>
            </a:fld>
            <a:endParaRPr lang="ru-RU" altLang="uk-UA"/>
          </a:p>
        </p:txBody>
      </p:sp>
    </p:spTree>
    <p:extLst>
      <p:ext uri="{BB962C8B-B14F-4D97-AF65-F5344CB8AC3E}">
        <p14:creationId xmlns:p14="http://schemas.microsoft.com/office/powerpoint/2010/main" val="9673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937BC88-5ACA-49BD-97AA-B91CC9CE72F0}"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1E53F793-14C7-481D-B20A-8E03187064D7}" type="slidenum">
              <a:rPr lang="ru-RU" altLang="uk-UA"/>
              <a:pPr/>
              <a:t>‹#›</a:t>
            </a:fld>
            <a:endParaRPr lang="ru-RU" altLang="uk-UA"/>
          </a:p>
        </p:txBody>
      </p:sp>
    </p:spTree>
    <p:extLst>
      <p:ext uri="{BB962C8B-B14F-4D97-AF65-F5344CB8AC3E}">
        <p14:creationId xmlns:p14="http://schemas.microsoft.com/office/powerpoint/2010/main" val="1041798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52480A9-9300-49AD-8BD9-B6A18054D60C}" type="datetimeFigureOut">
              <a:rPr lang="ru-RU"/>
              <a:pPr>
                <a:defRPr/>
              </a:pPr>
              <a:t>12.10.2022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705B6F58-5ABD-4EC3-B924-36F3DC17F8D2}" type="slidenum">
              <a:rPr lang="ru-RU" altLang="uk-UA"/>
              <a:pPr/>
              <a:t>‹#›</a:t>
            </a:fld>
            <a:endParaRPr lang="ru-RU" altLang="uk-UA"/>
          </a:p>
        </p:txBody>
      </p:sp>
    </p:spTree>
    <p:extLst>
      <p:ext uri="{BB962C8B-B14F-4D97-AF65-F5344CB8AC3E}">
        <p14:creationId xmlns:p14="http://schemas.microsoft.com/office/powerpoint/2010/main" val="795396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uk-UA"/>
          </a:p>
        </p:txBody>
      </p:sp>
      <p:sp>
        <p:nvSpPr>
          <p:cNvPr id="3" name="Таблица 2"/>
          <p:cNvSpPr>
            <a:spLocks noGrp="1"/>
          </p:cNvSpPr>
          <p:nvPr>
            <p:ph type="tbl" idx="1"/>
          </p:nvPr>
        </p:nvSpPr>
        <p:spPr>
          <a:xfrm>
            <a:off x="457200" y="1600200"/>
            <a:ext cx="8229600" cy="4525963"/>
          </a:xfrm>
        </p:spPr>
        <p:txBody>
          <a:bodyPr>
            <a:normAutofit/>
          </a:bodyPr>
          <a:lstStyle/>
          <a:p>
            <a:pPr lvl="0"/>
            <a:endParaRPr lang="uk-UA" noProof="0"/>
          </a:p>
        </p:txBody>
      </p:sp>
      <p:sp>
        <p:nvSpPr>
          <p:cNvPr id="4" name="Дата 3"/>
          <p:cNvSpPr>
            <a:spLocks noGrp="1"/>
          </p:cNvSpPr>
          <p:nvPr>
            <p:ph type="dt" sz="half" idx="10"/>
          </p:nvPr>
        </p:nvSpPr>
        <p:spPr/>
        <p:txBody>
          <a:bodyPr/>
          <a:lstStyle>
            <a:lvl1pPr>
              <a:defRPr/>
            </a:lvl1pPr>
          </a:lstStyle>
          <a:p>
            <a:pPr>
              <a:defRPr/>
            </a:pPr>
            <a:fld id="{876AA255-8ED0-41E6-843F-A85E25CCED34}" type="datetimeFigureOut">
              <a:rPr lang="ru-RU"/>
              <a:pPr>
                <a:defRPr/>
              </a:pPr>
              <a:t>12.10.2022</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fld id="{39A6ADBE-EF09-4111-B1BF-DC2DF130CE80}" type="slidenum">
              <a:rPr lang="ru-RU" altLang="uk-UA"/>
              <a:pPr/>
              <a:t>‹#›</a:t>
            </a:fld>
            <a:endParaRPr lang="ru-RU" altLang="uk-UA"/>
          </a:p>
        </p:txBody>
      </p:sp>
    </p:spTree>
    <p:extLst>
      <p:ext uri="{BB962C8B-B14F-4D97-AF65-F5344CB8AC3E}">
        <p14:creationId xmlns:p14="http://schemas.microsoft.com/office/powerpoint/2010/main" val="1788054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457200"/>
            <a:ext cx="7772400" cy="1143000"/>
          </a:xfrm>
        </p:spPr>
        <p:txBody>
          <a:bodyPr/>
          <a:lstStyle/>
          <a:p>
            <a:r>
              <a:rPr lang="ru-RU"/>
              <a:t>Образец заголовка</a:t>
            </a:r>
            <a:endParaRPr lang="uk-UA"/>
          </a:p>
        </p:txBody>
      </p:sp>
      <p:sp>
        <p:nvSpPr>
          <p:cNvPr id="3" name="Текст 2"/>
          <p:cNvSpPr>
            <a:spLocks noGrp="1"/>
          </p:cNvSpPr>
          <p:nvPr>
            <p:ph type="body" sz="half" idx="1"/>
          </p:nvPr>
        </p:nvSpPr>
        <p:spPr>
          <a:xfrm>
            <a:off x="990600" y="18288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953000" y="18288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a:xfrm>
            <a:off x="990600" y="6096000"/>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429000" y="60960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858000" y="6096000"/>
            <a:ext cx="1905000" cy="457200"/>
          </a:xfrm>
        </p:spPr>
        <p:txBody>
          <a:bodyPr/>
          <a:lstStyle>
            <a:lvl1pPr>
              <a:defRPr/>
            </a:lvl1pPr>
          </a:lstStyle>
          <a:p>
            <a:fld id="{BB2E38E9-6F1F-4AE1-9118-C19B2F71DC85}" type="slidenum">
              <a:rPr lang="ru-RU" altLang="uk-UA"/>
              <a:pPr/>
              <a:t>‹#›</a:t>
            </a:fld>
            <a:endParaRPr lang="ru-RU" altLang="uk-UA"/>
          </a:p>
        </p:txBody>
      </p:sp>
    </p:spTree>
    <p:extLst>
      <p:ext uri="{BB962C8B-B14F-4D97-AF65-F5344CB8AC3E}">
        <p14:creationId xmlns:p14="http://schemas.microsoft.com/office/powerpoint/2010/main" val="3731664790"/>
      </p:ext>
    </p:extLst>
  </p:cSld>
  <p:clrMapOvr>
    <a:masterClrMapping/>
  </p:clrMapOvr>
  <p:transition>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00766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68056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752799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138511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22710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159550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0514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72700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931647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054878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831890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0337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49083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t>12.10.2022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86000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t>12.10.2022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304350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t>12.10.2022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74920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91012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934140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t>12.10.2022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uk-UA"/>
              <a:t>Образец заголовка</a:t>
            </a:r>
            <a:endParaRPr lang="en-US" altLang="uk-UA"/>
          </a:p>
        </p:txBody>
      </p:sp>
      <p:sp>
        <p:nvSpPr>
          <p:cNvPr id="30"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endParaRPr lang="en-US" altLang="uk-UA"/>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9FF418A0-2C1A-48EF-9EEC-FFFFB4AF1307}" type="datetimeFigureOut">
              <a:rPr lang="ru-RU"/>
              <a:pPr>
                <a:defRPr/>
              </a:pPr>
              <a:t>12.10.2022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2619DAF7-E1B0-477E-A601-992421BECC07}" type="slidenum">
              <a:rPr lang="ru-RU" altLang="uk-UA"/>
              <a:pPr/>
              <a:t>‹#›</a:t>
            </a:fld>
            <a:endParaRPr lang="ru-RU" altLang="uk-UA"/>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extLst>
      <p:ext uri="{BB962C8B-B14F-4D97-AF65-F5344CB8AC3E}">
        <p14:creationId xmlns:p14="http://schemas.microsoft.com/office/powerpoint/2010/main" val="132015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10/12/2022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45459" y="344183"/>
            <a:ext cx="7869889" cy="998742"/>
          </a:xfrm>
          <a:prstGeom prst="rect">
            <a:avLst/>
          </a:prstGeom>
          <a:no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917602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538" y="62531"/>
            <a:ext cx="6705462" cy="6732938"/>
          </a:xfrm>
          <a:prstGeom prst="rect">
            <a:avLst/>
          </a:prstGeom>
        </p:spPr>
      </p:pic>
      <p:sp>
        <p:nvSpPr>
          <p:cNvPr id="18" name="Заголовок 1"/>
          <p:cNvSpPr>
            <a:spLocks noGrp="1"/>
          </p:cNvSpPr>
          <p:nvPr>
            <p:ph type="ctrTitle"/>
          </p:nvPr>
        </p:nvSpPr>
        <p:spPr>
          <a:xfrm>
            <a:off x="3870250" y="2002227"/>
            <a:ext cx="5122825" cy="185739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6600" b="1" spc="50" dirty="0">
                <a:ln w="11430"/>
                <a:solidFill>
                  <a:srgbClr val="FF0000"/>
                </a:solidFill>
                <a:effectLst>
                  <a:outerShdw blurRad="76200" dist="50800" dir="5400000" algn="tl" rotWithShape="0">
                    <a:srgbClr val="000000">
                      <a:alpha val="65000"/>
                    </a:srgbClr>
                  </a:outerShdw>
                </a:effectLst>
                <a:latin typeface="+mn-lt"/>
              </a:rPr>
              <a:t>Страхування в туризмі</a:t>
            </a:r>
            <a:endParaRPr lang="ru-RU" sz="6600" b="1" spc="50" dirty="0">
              <a:ln w="11430"/>
              <a:solidFill>
                <a:srgbClr val="FF0000"/>
              </a:solidFill>
              <a:effectLst>
                <a:outerShdw blurRad="76200" dist="50800" dir="5400000" algn="tl" rotWithShape="0">
                  <a:srgbClr val="000000">
                    <a:alpha val="65000"/>
                  </a:srgbClr>
                </a:outerShdw>
              </a:effectLst>
              <a:latin typeface="+mn-lt"/>
            </a:endParaRPr>
          </a:p>
        </p:txBody>
      </p:sp>
      <p:pic>
        <p:nvPicPr>
          <p:cNvPr id="3" name="Рисунок 2">
            <a:extLst>
              <a:ext uri="{FF2B5EF4-FFF2-40B4-BE49-F238E27FC236}">
                <a16:creationId xmlns:a16="http://schemas.microsoft.com/office/drawing/2014/main" id="{FBCA1EF1-313E-B96C-72C9-DCB90C5B2C57}"/>
              </a:ext>
            </a:extLst>
          </p:cNvPr>
          <p:cNvPicPr>
            <a:picLocks noChangeAspect="1"/>
          </p:cNvPicPr>
          <p:nvPr/>
        </p:nvPicPr>
        <p:blipFill>
          <a:blip r:embed="rId3"/>
          <a:stretch>
            <a:fillRect/>
          </a:stretch>
        </p:blipFill>
        <p:spPr>
          <a:xfrm>
            <a:off x="410026" y="580921"/>
            <a:ext cx="1765003" cy="2848079"/>
          </a:xfrm>
          <a:prstGeom prst="rect">
            <a:avLst/>
          </a:prstGeom>
        </p:spPr>
      </p:pic>
      <p:pic>
        <p:nvPicPr>
          <p:cNvPr id="5" name="Рисунок 4">
            <a:extLst>
              <a:ext uri="{FF2B5EF4-FFF2-40B4-BE49-F238E27FC236}">
                <a16:creationId xmlns:a16="http://schemas.microsoft.com/office/drawing/2014/main" id="{33E1AF3A-9D76-5B93-A5B9-83FC85B1E85C}"/>
              </a:ext>
            </a:extLst>
          </p:cNvPr>
          <p:cNvPicPr>
            <a:picLocks noChangeAspect="1"/>
          </p:cNvPicPr>
          <p:nvPr/>
        </p:nvPicPr>
        <p:blipFill>
          <a:blip r:embed="rId4"/>
          <a:stretch>
            <a:fillRect/>
          </a:stretch>
        </p:blipFill>
        <p:spPr>
          <a:xfrm>
            <a:off x="2438538" y="587872"/>
            <a:ext cx="6397118" cy="865707"/>
          </a:xfrm>
          <a:prstGeom prst="rect">
            <a:avLst/>
          </a:prstGeom>
        </p:spPr>
      </p:pic>
      <p:pic>
        <p:nvPicPr>
          <p:cNvPr id="8" name="Рисунок 7">
            <a:extLst>
              <a:ext uri="{FF2B5EF4-FFF2-40B4-BE49-F238E27FC236}">
                <a16:creationId xmlns:a16="http://schemas.microsoft.com/office/drawing/2014/main" id="{B8540489-359A-92BA-7E12-57ADF77D825B}"/>
              </a:ext>
            </a:extLst>
          </p:cNvPr>
          <p:cNvPicPr>
            <a:picLocks noChangeAspect="1"/>
          </p:cNvPicPr>
          <p:nvPr/>
        </p:nvPicPr>
        <p:blipFill>
          <a:blip r:embed="rId5"/>
          <a:stretch>
            <a:fillRect/>
          </a:stretch>
        </p:blipFill>
        <p:spPr>
          <a:xfrm>
            <a:off x="2955852" y="5114260"/>
            <a:ext cx="6188148" cy="1031359"/>
          </a:xfrm>
          <a:prstGeom prst="rect">
            <a:avLst/>
          </a:prstGeom>
        </p:spPr>
      </p:pic>
    </p:spTree>
    <p:extLst>
      <p:ext uri="{BB962C8B-B14F-4D97-AF65-F5344CB8AC3E}">
        <p14:creationId xmlns:p14="http://schemas.microsoft.com/office/powerpoint/2010/main" val="1693832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8EDAA6B-803E-4D78-B0BC-6898A112BDE7}"/>
              </a:ext>
            </a:extLst>
          </p:cNvPr>
          <p:cNvGraphicFramePr>
            <a:graphicFrameLocks noGrp="1"/>
          </p:cNvGraphicFramePr>
          <p:nvPr>
            <p:extLst>
              <p:ext uri="{D42A27DB-BD31-4B8C-83A1-F6EECF244321}">
                <p14:modId xmlns:p14="http://schemas.microsoft.com/office/powerpoint/2010/main" val="2395546890"/>
              </p:ext>
            </p:extLst>
          </p:nvPr>
        </p:nvGraphicFramePr>
        <p:xfrm>
          <a:off x="1186647" y="809241"/>
          <a:ext cx="6900910" cy="5239518"/>
        </p:xfrm>
        <a:graphic>
          <a:graphicData uri="http://schemas.openxmlformats.org/drawingml/2006/table">
            <a:tbl>
              <a:tblPr firstRow="1" bandRow="1">
                <a:tableStyleId>{5C22544A-7EE6-4342-B048-85BDC9FD1C3A}</a:tableStyleId>
              </a:tblPr>
              <a:tblGrid>
                <a:gridCol w="6900910">
                  <a:extLst>
                    <a:ext uri="{9D8B030D-6E8A-4147-A177-3AD203B41FA5}">
                      <a16:colId xmlns:a16="http://schemas.microsoft.com/office/drawing/2014/main" val="1281409915"/>
                    </a:ext>
                  </a:extLst>
                </a:gridCol>
              </a:tblGrid>
              <a:tr h="632441">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Страхування туристів у закордонних туристичних поїздках, як правило, включає:</a:t>
                      </a:r>
                      <a:endParaRPr lang="ru-UA"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397867272"/>
                  </a:ext>
                </a:extLst>
              </a:tr>
              <a:tr h="632441">
                <a:tc>
                  <a:txBody>
                    <a:bodyPr/>
                    <a:lstStyle/>
                    <a:p>
                      <a:pPr algn="l"/>
                      <a:r>
                        <a:rPr lang="ru-RU" sz="1800">
                          <a:solidFill>
                            <a:schemeClr val="tx1"/>
                          </a:solidFill>
                          <a:latin typeface="Times New Roman" panose="02020603050405020304" pitchFamily="18" charset="0"/>
                          <a:cs typeface="Times New Roman" panose="02020603050405020304" pitchFamily="18" charset="0"/>
                        </a:rPr>
                        <a:t>- надання туристу екстреної медичної допомоги при раптовому</a:t>
                      </a:r>
                      <a:br>
                        <a:rPr lang="ru-RU" sz="1800">
                          <a:solidFill>
                            <a:schemeClr val="tx1"/>
                          </a:solidFill>
                          <a:latin typeface="Times New Roman" panose="02020603050405020304" pitchFamily="18" charset="0"/>
                          <a:cs typeface="Times New Roman" panose="02020603050405020304" pitchFamily="18" charset="0"/>
                        </a:rPr>
                      </a:br>
                      <a:r>
                        <a:rPr lang="ru-RU" sz="1800">
                          <a:solidFill>
                            <a:schemeClr val="tx1"/>
                          </a:solidFill>
                          <a:latin typeface="Times New Roman" panose="02020603050405020304" pitchFamily="18" charset="0"/>
                          <a:cs typeface="Times New Roman" panose="02020603050405020304" pitchFamily="18" charset="0"/>
                        </a:rPr>
                        <a:t>захворюванні або нещасному випадку;</a:t>
                      </a:r>
                      <a:endParaRPr lang="ru-UA"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770050"/>
                  </a:ext>
                </a:extLst>
              </a:tr>
              <a:tr h="632441">
                <a:tc>
                  <a:txBody>
                    <a:bodyPr/>
                    <a:lstStyle/>
                    <a:p>
                      <a:pPr algn="l"/>
                      <a:r>
                        <a:rPr lang="ru-RU" sz="1800" dirty="0">
                          <a:solidFill>
                            <a:schemeClr val="tx1"/>
                          </a:solidFill>
                          <a:latin typeface="Times New Roman" panose="02020603050405020304" pitchFamily="18" charset="0"/>
                          <a:cs typeface="Times New Roman" panose="02020603050405020304" pitchFamily="18" charset="0"/>
                        </a:rPr>
                        <a:t>- транспортування до найближчої лікарні, здатної провести якісне</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лікування під відповідним медичним контролем;</a:t>
                      </a:r>
                      <a:endParaRPr lang="ru-UA"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6725944"/>
                  </a:ext>
                </a:extLst>
              </a:tr>
              <a:tr h="632441">
                <a:tc>
                  <a:txBody>
                    <a:bodyPr/>
                    <a:lstStyle/>
                    <a:p>
                      <a:pPr algn="l"/>
                      <a:r>
                        <a:rPr lang="ru-RU" sz="1800">
                          <a:solidFill>
                            <a:schemeClr val="tx1"/>
                          </a:solidFill>
                          <a:latin typeface="Times New Roman" panose="02020603050405020304" pitchFamily="18" charset="0"/>
                          <a:cs typeface="Times New Roman" panose="02020603050405020304" pitchFamily="18" charset="0"/>
                        </a:rPr>
                        <a:t>- евакуацію до країни постійного мешкання під належним медичним</a:t>
                      </a:r>
                      <a:br>
                        <a:rPr lang="ru-RU" sz="1800">
                          <a:solidFill>
                            <a:schemeClr val="tx1"/>
                          </a:solidFill>
                          <a:latin typeface="Times New Roman" panose="02020603050405020304" pitchFamily="18" charset="0"/>
                          <a:cs typeface="Times New Roman" panose="02020603050405020304" pitchFamily="18" charset="0"/>
                        </a:rPr>
                      </a:br>
                      <a:r>
                        <a:rPr lang="ru-RU" sz="1800">
                          <a:solidFill>
                            <a:schemeClr val="tx1"/>
                          </a:solidFill>
                          <a:latin typeface="Times New Roman" panose="02020603050405020304" pitchFamily="18" charset="0"/>
                          <a:cs typeface="Times New Roman" panose="02020603050405020304" pitchFamily="18" charset="0"/>
                        </a:rPr>
                        <a:t>контролем;</a:t>
                      </a:r>
                      <a:endParaRPr lang="ru-UA"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464458"/>
                  </a:ext>
                </a:extLst>
              </a:tr>
              <a:tr h="466346">
                <a:tc>
                  <a:txBody>
                    <a:bodyPr/>
                    <a:lstStyle/>
                    <a:p>
                      <a:pPr algn="l"/>
                      <a:r>
                        <a:rPr lang="ru-RU" sz="1800">
                          <a:solidFill>
                            <a:schemeClr val="tx1"/>
                          </a:solidFill>
                          <a:latin typeface="Times New Roman" panose="02020603050405020304" pitchFamily="18" charset="0"/>
                          <a:cs typeface="Times New Roman" panose="02020603050405020304" pitchFamily="18" charset="0"/>
                        </a:rPr>
                        <a:t>- внутрішньолікарняний контроль і інформування сім'ї хворого;</a:t>
                      </a:r>
                      <a:endParaRPr lang="ru-UA"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267544"/>
                  </a:ext>
                </a:extLst>
              </a:tr>
              <a:tr h="466346">
                <a:tc>
                  <a:txBody>
                    <a:bodyPr/>
                    <a:lstStyle/>
                    <a:p>
                      <a:pPr algn="l"/>
                      <a:r>
                        <a:rPr lang="ru-RU" sz="1800">
                          <a:solidFill>
                            <a:schemeClr val="tx1"/>
                          </a:solidFill>
                          <a:latin typeface="Times New Roman" panose="02020603050405020304" pitchFamily="18" charset="0"/>
                          <a:cs typeface="Times New Roman" panose="02020603050405020304" pitchFamily="18" charset="0"/>
                        </a:rPr>
                        <a:t>- надання медичних препаратів, якщо їх не можна дістати на місці;</a:t>
                      </a:r>
                      <a:endParaRPr lang="ru-UA"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9776016"/>
                  </a:ext>
                </a:extLst>
              </a:tr>
              <a:tr h="466346">
                <a:tc>
                  <a:txBody>
                    <a:bodyPr/>
                    <a:lstStyle/>
                    <a:p>
                      <a:pPr algn="l"/>
                      <a:r>
                        <a:rPr lang="ru-RU" sz="1800">
                          <a:solidFill>
                            <a:schemeClr val="tx1"/>
                          </a:solidFill>
                          <a:latin typeface="Times New Roman" panose="02020603050405020304" pitchFamily="18" charset="0"/>
                          <a:cs typeface="Times New Roman" panose="02020603050405020304" pitchFamily="18" charset="0"/>
                        </a:rPr>
                        <a:t>- консультаційні послуги лікаря-фахівця (при необхідності);</a:t>
                      </a:r>
                      <a:endParaRPr lang="ru-UA"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314479"/>
                  </a:ext>
                </a:extLst>
              </a:tr>
              <a:tr h="632441">
                <a:tc>
                  <a:txBody>
                    <a:bodyPr/>
                    <a:lstStyle/>
                    <a:p>
                      <a:pPr marL="285750" indent="-285750" algn="l">
                        <a:buFontTx/>
                        <a:buChar char="-"/>
                      </a:pPr>
                      <a:r>
                        <a:rPr lang="ru-RU" sz="1800" dirty="0">
                          <a:solidFill>
                            <a:schemeClr val="tx1"/>
                          </a:solidFill>
                          <a:latin typeface="Times New Roman" panose="02020603050405020304" pitchFamily="18" charset="0"/>
                          <a:cs typeface="Times New Roman" panose="02020603050405020304" pitchFamily="18" charset="0"/>
                        </a:rPr>
                        <a:t>оплата транспортних витрат з доставки хворого туриста або його тіла (в разі смерті) до країни постійного мешкання;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345352"/>
                  </a:ext>
                </a:extLst>
              </a:tr>
              <a:tr h="632441">
                <a:tc>
                  <a:txBody>
                    <a:bodyPr/>
                    <a:lstStyle/>
                    <a:p>
                      <a:pPr marL="0" indent="0" algn="l">
                        <a:buFontTx/>
                        <a:buNone/>
                      </a:pPr>
                      <a:r>
                        <a:rPr lang="ru-RU" sz="1800" dirty="0">
                          <a:solidFill>
                            <a:schemeClr val="tx1"/>
                          </a:solidFill>
                          <a:latin typeface="Times New Roman" panose="02020603050405020304" pitchFamily="18" charset="0"/>
                          <a:cs typeface="Times New Roman" panose="02020603050405020304" pitchFamily="18" charset="0"/>
                        </a:rPr>
                        <a:t>- надання юридичної допомоги туристу при розслідуванні цивільних і кримінальних справ за кордоном.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896288"/>
                  </a:ext>
                </a:extLst>
              </a:tr>
            </a:tbl>
          </a:graphicData>
        </a:graphic>
      </p:graphicFrame>
      <p:sp>
        <p:nvSpPr>
          <p:cNvPr id="3" name="Rectangle 2">
            <a:extLst>
              <a:ext uri="{FF2B5EF4-FFF2-40B4-BE49-F238E27FC236}">
                <a16:creationId xmlns:a16="http://schemas.microsoft.com/office/drawing/2014/main" id="{96B166AC-1C11-4F6A-B53B-0D0BFB4BD6D9}"/>
              </a:ext>
            </a:extLst>
          </p:cNvPr>
          <p:cNvSpPr/>
          <p:nvPr/>
        </p:nvSpPr>
        <p:spPr>
          <a:xfrm>
            <a:off x="6147786" y="-321142"/>
            <a:ext cx="4572000" cy="2862322"/>
          </a:xfrm>
          <a:prstGeom prst="rect">
            <a:avLst/>
          </a:prstGeom>
        </p:spPr>
        <p:txBody>
          <a:bodyPr>
            <a:spAutoFit/>
          </a:bodyPr>
          <a:lstStyle/>
          <a:p>
            <a:br>
              <a:rPr lang="ru-RU" dirty="0">
                <a:solidFill>
                  <a:srgbClr val="000000"/>
                </a:solidFill>
                <a:latin typeface="TimesNewRomanPSMT"/>
              </a:rPr>
            </a:br>
            <a:br>
              <a:rPr lang="ru-RU" dirty="0">
                <a:solidFill>
                  <a:srgbClr val="000000"/>
                </a:solidFill>
                <a:latin typeface="TimesNewRomanPSMT"/>
              </a:rPr>
            </a:br>
            <a:br>
              <a:rPr lang="ru-RU" dirty="0">
                <a:solidFill>
                  <a:srgbClr val="000000"/>
                </a:solidFill>
                <a:latin typeface="TimesNewRomanPSMT"/>
              </a:rPr>
            </a:br>
            <a:br>
              <a:rPr lang="ru-RU" dirty="0">
                <a:solidFill>
                  <a:srgbClr val="000000"/>
                </a:solidFill>
                <a:latin typeface="TimesNewRomanPSMT"/>
              </a:rPr>
            </a:br>
            <a:br>
              <a:rPr lang="ru-RU" dirty="0">
                <a:solidFill>
                  <a:srgbClr val="000000"/>
                </a:solidFill>
                <a:latin typeface="TimesNewRomanPSMT"/>
              </a:rPr>
            </a:br>
            <a:br>
              <a:rPr lang="ru-RU" dirty="0">
                <a:solidFill>
                  <a:srgbClr val="000000"/>
                </a:solidFill>
                <a:latin typeface="TimesNewRomanPSMT"/>
              </a:rPr>
            </a:br>
            <a:br>
              <a:rPr lang="ru-RU" dirty="0">
                <a:solidFill>
                  <a:srgbClr val="000000"/>
                </a:solidFill>
                <a:latin typeface="TimesNewRomanPSMT"/>
              </a:rPr>
            </a:br>
            <a:br>
              <a:rPr lang="ru-RU" dirty="0">
                <a:solidFill>
                  <a:srgbClr val="000000"/>
                </a:solidFill>
                <a:latin typeface="TimesNewRomanPSMT"/>
              </a:rPr>
            </a:br>
            <a:br>
              <a:rPr lang="ru-RU" dirty="0"/>
            </a:br>
            <a:endParaRPr lang="ru-UA" dirty="0"/>
          </a:p>
        </p:txBody>
      </p:sp>
    </p:spTree>
    <p:extLst>
      <p:ext uri="{BB962C8B-B14F-4D97-AF65-F5344CB8AC3E}">
        <p14:creationId xmlns:p14="http://schemas.microsoft.com/office/powerpoint/2010/main" val="1519555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4462F-7AA6-4B80-AC19-DADDFABA987B}"/>
              </a:ext>
            </a:extLst>
          </p:cNvPr>
          <p:cNvSpPr/>
          <p:nvPr/>
        </p:nvSpPr>
        <p:spPr>
          <a:xfrm>
            <a:off x="603681" y="325177"/>
            <a:ext cx="7590407" cy="1754326"/>
          </a:xfrm>
          <a:prstGeom prst="rect">
            <a:avLst/>
          </a:prstGeom>
        </p:spPr>
        <p:txBody>
          <a:bodyPr wrap="square">
            <a:spAutoFit/>
          </a:bodyPr>
          <a:lstStyle/>
          <a:p>
            <a:r>
              <a:rPr lang="ru-RU" b="1" dirty="0">
                <a:latin typeface="TimesNewRomanPSMT"/>
              </a:rPr>
              <a:t>Страхуванням цивільної відповідальності </a:t>
            </a:r>
            <a:r>
              <a:rPr lang="ru-RU" dirty="0">
                <a:solidFill>
                  <a:srgbClr val="000000"/>
                </a:solidFill>
                <a:latin typeface="TimesNewRomanPSMT"/>
              </a:rPr>
              <a:t>користуються туристи, що</a:t>
            </a:r>
            <a:br>
              <a:rPr lang="ru-RU" dirty="0">
                <a:solidFill>
                  <a:srgbClr val="000000"/>
                </a:solidFill>
                <a:latin typeface="TimesNewRomanPSMT"/>
              </a:rPr>
            </a:br>
            <a:r>
              <a:rPr lang="ru-RU" dirty="0">
                <a:solidFill>
                  <a:srgbClr val="000000"/>
                </a:solidFill>
                <a:latin typeface="TimesNewRomanPSMT"/>
              </a:rPr>
              <a:t>подорожують на </a:t>
            </a:r>
            <a:r>
              <a:rPr lang="ru-RU" b="1" dirty="0">
                <a:solidFill>
                  <a:srgbClr val="000000"/>
                </a:solidFill>
                <a:latin typeface="TimesNewRomanPSMT"/>
              </a:rPr>
              <a:t>особистих автомобілях</a:t>
            </a:r>
            <a:r>
              <a:rPr lang="ru-RU" dirty="0">
                <a:solidFill>
                  <a:srgbClr val="000000"/>
                </a:solidFill>
                <a:latin typeface="TimesNewRomanPSMT"/>
              </a:rPr>
              <a:t>, </a:t>
            </a:r>
            <a:r>
              <a:rPr lang="ru-RU" b="1" dirty="0">
                <a:solidFill>
                  <a:srgbClr val="000000"/>
                </a:solidFill>
                <a:latin typeface="TimesNewRomanPSMT"/>
              </a:rPr>
              <a:t>мотоциклах</a:t>
            </a:r>
            <a:r>
              <a:rPr lang="ru-RU" dirty="0">
                <a:solidFill>
                  <a:srgbClr val="000000"/>
                </a:solidFill>
                <a:latin typeface="TimesNewRomanPSMT"/>
              </a:rPr>
              <a:t> або інших</a:t>
            </a:r>
            <a:br>
              <a:rPr lang="ru-RU" dirty="0">
                <a:solidFill>
                  <a:srgbClr val="000000"/>
                </a:solidFill>
                <a:latin typeface="TimesNewRomanPSMT"/>
              </a:rPr>
            </a:br>
            <a:r>
              <a:rPr lang="ru-RU" dirty="0">
                <a:solidFill>
                  <a:srgbClr val="000000"/>
                </a:solidFill>
                <a:latin typeface="TimesNewRomanPSMT"/>
              </a:rPr>
              <a:t>транспортних </a:t>
            </a:r>
            <a:r>
              <a:rPr lang="ru-RU" b="1" dirty="0">
                <a:solidFill>
                  <a:srgbClr val="000000"/>
                </a:solidFill>
                <a:latin typeface="TimesNewRomanPSMT"/>
              </a:rPr>
              <a:t>засобах,</a:t>
            </a:r>
            <a:r>
              <a:rPr lang="ru-RU" dirty="0">
                <a:solidFill>
                  <a:srgbClr val="000000"/>
                </a:solidFill>
                <a:latin typeface="TimesNewRomanPSMT"/>
              </a:rPr>
              <a:t> які є джерелами підвищеної </a:t>
            </a:r>
            <a:r>
              <a:rPr lang="ru-RU" b="1" dirty="0">
                <a:solidFill>
                  <a:srgbClr val="000000"/>
                </a:solidFill>
                <a:latin typeface="TimesNewRomanPSMT"/>
              </a:rPr>
              <a:t>небезпеки</a:t>
            </a:r>
            <a:r>
              <a:rPr lang="ru-RU" dirty="0">
                <a:solidFill>
                  <a:srgbClr val="000000"/>
                </a:solidFill>
                <a:latin typeface="TimesNewRomanPSMT"/>
              </a:rPr>
              <a:t>. </a:t>
            </a:r>
          </a:p>
          <a:p>
            <a:r>
              <a:rPr lang="ru-RU" dirty="0">
                <a:solidFill>
                  <a:srgbClr val="000000"/>
                </a:solidFill>
                <a:latin typeface="TimesNewRomanPSMT"/>
              </a:rPr>
              <a:t>Цей вид страхування застосовується також у разі, коли об'єктом страхування є відповідальність страхувальника перед третіми особами.</a:t>
            </a:r>
            <a:br>
              <a:rPr lang="ru-RU" dirty="0">
                <a:solidFill>
                  <a:srgbClr val="000000"/>
                </a:solidFill>
                <a:latin typeface="TimesNewRomanPSMT"/>
              </a:rPr>
            </a:br>
            <a:r>
              <a:rPr lang="ru-RU" dirty="0">
                <a:solidFill>
                  <a:srgbClr val="000000"/>
                </a:solidFill>
                <a:latin typeface="TimesNewRomanPSMT"/>
              </a:rPr>
              <a:t>Дане страхування в більшості країн є обов’язковим. </a:t>
            </a:r>
          </a:p>
        </p:txBody>
      </p:sp>
      <p:sp>
        <p:nvSpPr>
          <p:cNvPr id="3" name="Rectangle 2">
            <a:extLst>
              <a:ext uri="{FF2B5EF4-FFF2-40B4-BE49-F238E27FC236}">
                <a16:creationId xmlns:a16="http://schemas.microsoft.com/office/drawing/2014/main" id="{8712908A-5005-41CC-AE50-324D8229E1ED}"/>
              </a:ext>
            </a:extLst>
          </p:cNvPr>
          <p:cNvSpPr/>
          <p:nvPr/>
        </p:nvSpPr>
        <p:spPr>
          <a:xfrm>
            <a:off x="4202067" y="2270211"/>
            <a:ext cx="4572000" cy="286232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dirty="0">
                <a:solidFill>
                  <a:srgbClr val="000000"/>
                </a:solidFill>
                <a:latin typeface="TimesNewRomanPSMT"/>
              </a:rPr>
              <a:t>В Україні таке страхування регламентується відповідними нормативними актами, введено обов'язкове особисте страхування від нещасних випадків на території України для пасажирів повітряного, залізничного, морського, внутрішнього водного і автомобільного транспорту, а також туристів і екскурсантів, що здійснюють міжміські екскурсії по лінії туристично-екскурсійнихт організацій, на час поїздки (польоту).</a:t>
            </a:r>
            <a:r>
              <a:rPr lang="ru-RU" dirty="0"/>
              <a:t> </a:t>
            </a:r>
            <a:endParaRPr lang="ru-UA" dirty="0"/>
          </a:p>
        </p:txBody>
      </p:sp>
      <p:pic>
        <p:nvPicPr>
          <p:cNvPr id="2050" name="Picture 2" descr="Картинки по запросу страхування">
            <a:extLst>
              <a:ext uri="{FF2B5EF4-FFF2-40B4-BE49-F238E27FC236}">
                <a16:creationId xmlns:a16="http://schemas.microsoft.com/office/drawing/2014/main" id="{5B9CE5C9-A757-4FFF-9394-08BF03DC7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39" y="2239759"/>
            <a:ext cx="3577903" cy="2862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A7D629D-9793-4813-AB9C-351DEFB84802}"/>
              </a:ext>
            </a:extLst>
          </p:cNvPr>
          <p:cNvSpPr/>
          <p:nvPr/>
        </p:nvSpPr>
        <p:spPr>
          <a:xfrm>
            <a:off x="118339" y="5262337"/>
            <a:ext cx="8851037" cy="1477328"/>
          </a:xfrm>
          <a:prstGeom prst="rect">
            <a:avLst/>
          </a:prstGeom>
          <a:solidFill>
            <a:schemeClr val="accent4">
              <a:lumMod val="60000"/>
              <a:lumOff val="40000"/>
            </a:schemeClr>
          </a:solidFill>
        </p:spPr>
        <p:txBody>
          <a:bodyPr wrap="square">
            <a:spAutoFit/>
          </a:bodyPr>
          <a:lstStyle/>
          <a:p>
            <a:pPr algn="ctr"/>
            <a:r>
              <a:rPr lang="ru-RU" dirty="0">
                <a:solidFill>
                  <a:srgbClr val="000000"/>
                </a:solidFill>
                <a:latin typeface="TimesNewRomanPSMT"/>
              </a:rPr>
              <a:t>Слід відзначити, що </a:t>
            </a:r>
            <a:r>
              <a:rPr lang="ru-RU" b="1" dirty="0">
                <a:solidFill>
                  <a:srgbClr val="000000"/>
                </a:solidFill>
                <a:latin typeface="TimesNewRomanPSMT"/>
              </a:rPr>
              <a:t>обов'язкове особисте страхування не поширюється</a:t>
            </a:r>
            <a:br>
              <a:rPr lang="ru-RU" b="1" dirty="0">
                <a:solidFill>
                  <a:srgbClr val="000000"/>
                </a:solidFill>
                <a:latin typeface="TimesNewRomanPSMT"/>
              </a:rPr>
            </a:br>
            <a:r>
              <a:rPr lang="ru-RU" b="1" dirty="0">
                <a:solidFill>
                  <a:srgbClr val="000000"/>
                </a:solidFill>
                <a:latin typeface="TimesNewRomanPSMT"/>
              </a:rPr>
              <a:t>на пасажирів: </a:t>
            </a:r>
            <a:r>
              <a:rPr lang="ru-RU" dirty="0">
                <a:solidFill>
                  <a:srgbClr val="000000"/>
                </a:solidFill>
                <a:latin typeface="TimesNewRomanPSMT"/>
              </a:rPr>
              <a:t>всіх видів транспорту міжнародних сполучень; залізничного, морського, внутрішнього водного і автомобільного транспорту приміського сполучення; морського і внутрішнього водного транспорту внутрішньоміського сполучення і переправ; автомобільного транспорту на міських маршрутах.</a:t>
            </a:r>
            <a:r>
              <a:rPr lang="ru-RU" dirty="0"/>
              <a:t> </a:t>
            </a:r>
            <a:endParaRPr lang="ru-UA" dirty="0"/>
          </a:p>
        </p:txBody>
      </p:sp>
    </p:spTree>
    <p:extLst>
      <p:ext uri="{BB962C8B-B14F-4D97-AF65-F5344CB8AC3E}">
        <p14:creationId xmlns:p14="http://schemas.microsoft.com/office/powerpoint/2010/main" val="1150740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E0345-610C-488A-BB05-26600CEAAC0B}"/>
              </a:ext>
            </a:extLst>
          </p:cNvPr>
          <p:cNvSpPr/>
          <p:nvPr/>
        </p:nvSpPr>
        <p:spPr>
          <a:xfrm>
            <a:off x="4208017" y="270825"/>
            <a:ext cx="4731798" cy="2585323"/>
          </a:xfrm>
          <a:prstGeom prst="rect">
            <a:avLst/>
          </a:prstGeom>
          <a:ln w="57150">
            <a:solidFill>
              <a:srgbClr val="FF0000"/>
            </a:solidFill>
          </a:ln>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Страхування від </a:t>
            </a:r>
            <a:r>
              <a:rPr lang="ru-RU" b="1" dirty="0">
                <a:solidFill>
                  <a:srgbClr val="000000"/>
                </a:solidFill>
                <a:latin typeface="Times New Roman" panose="02020603050405020304" pitchFamily="18" charset="0"/>
                <a:cs typeface="Times New Roman" panose="02020603050405020304" pitchFamily="18" charset="0"/>
              </a:rPr>
              <a:t>нещасних випадків </a:t>
            </a:r>
            <a:r>
              <a:rPr lang="ru-RU" dirty="0">
                <a:solidFill>
                  <a:srgbClr val="000000"/>
                </a:solidFill>
                <a:latin typeface="Times New Roman" panose="02020603050405020304" pitchFamily="18" charset="0"/>
                <a:cs typeface="Times New Roman" panose="02020603050405020304" pitchFamily="18" charset="0"/>
              </a:rPr>
              <a:t>з туристом </a:t>
            </a:r>
            <a:r>
              <a:rPr lang="ru-RU" b="1" dirty="0">
                <a:solidFill>
                  <a:srgbClr val="000000"/>
                </a:solidFill>
                <a:latin typeface="Times New Roman" panose="02020603050405020304" pitchFamily="18" charset="0"/>
                <a:cs typeface="Times New Roman" panose="02020603050405020304" pitchFamily="18" charset="0"/>
              </a:rPr>
              <a:t>за кордоном</a:t>
            </a:r>
            <a:r>
              <a:rPr lang="ru-RU" dirty="0">
                <a:solidFill>
                  <a:srgbClr val="000000"/>
                </a:solidFill>
                <a:latin typeface="Times New Roman" panose="02020603050405020304" pitchFamily="18" charset="0"/>
                <a:cs typeface="Times New Roman" panose="02020603050405020304" pitchFamily="18" charset="0"/>
              </a:rPr>
              <a:t>, як правило, здійснюється в межах узгоджених у договорі страхових сум, а відшкодування виплачується при настанні:</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інвалідності 3 групи - </a:t>
            </a:r>
            <a:r>
              <a:rPr lang="ru-RU" b="1" dirty="0">
                <a:solidFill>
                  <a:srgbClr val="000000"/>
                </a:solidFill>
                <a:latin typeface="Times New Roman" panose="02020603050405020304" pitchFamily="18" charset="0"/>
                <a:cs typeface="Times New Roman" panose="02020603050405020304" pitchFamily="18" charset="0"/>
              </a:rPr>
              <a:t>50% страхової суми</a:t>
            </a:r>
            <a:r>
              <a:rPr lang="ru-RU" dirty="0">
                <a:solidFill>
                  <a:srgbClr val="000000"/>
                </a:solidFill>
                <a:latin typeface="Times New Roman" panose="02020603050405020304" pitchFamily="18" charset="0"/>
                <a:cs typeface="Times New Roman" panose="02020603050405020304" pitchFamily="18" charset="0"/>
              </a:rPr>
              <a:t>;</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інвалідності 2 групи - </a:t>
            </a:r>
            <a:r>
              <a:rPr lang="ru-RU" b="1" dirty="0">
                <a:solidFill>
                  <a:srgbClr val="000000"/>
                </a:solidFill>
                <a:latin typeface="Times New Roman" panose="02020603050405020304" pitchFamily="18" charset="0"/>
                <a:cs typeface="Times New Roman" panose="02020603050405020304" pitchFamily="18" charset="0"/>
              </a:rPr>
              <a:t>7 5% страхової суми;</a:t>
            </a:r>
            <a:br>
              <a:rPr lang="ru-RU" b="1"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смерті - </a:t>
            </a:r>
            <a:r>
              <a:rPr lang="ru-RU" b="1" dirty="0">
                <a:solidFill>
                  <a:srgbClr val="000000"/>
                </a:solidFill>
                <a:latin typeface="Times New Roman" panose="02020603050405020304" pitchFamily="18" charset="0"/>
                <a:cs typeface="Times New Roman" panose="02020603050405020304" pitchFamily="18" charset="0"/>
              </a:rPr>
              <a:t>100% страхової суми.</a:t>
            </a:r>
            <a:r>
              <a:rPr lang="ru-RU" b="1" dirty="0">
                <a:latin typeface="Times New Roman" panose="02020603050405020304" pitchFamily="18" charset="0"/>
                <a:cs typeface="Times New Roman" panose="02020603050405020304" pitchFamily="18" charset="0"/>
              </a:rPr>
              <a:t> </a:t>
            </a:r>
            <a:br>
              <a:rPr lang="ru-RU" dirty="0"/>
            </a:br>
            <a:endParaRPr lang="ru-UA" dirty="0"/>
          </a:p>
        </p:txBody>
      </p:sp>
      <p:sp>
        <p:nvSpPr>
          <p:cNvPr id="5" name="Rectangle 4">
            <a:extLst>
              <a:ext uri="{FF2B5EF4-FFF2-40B4-BE49-F238E27FC236}">
                <a16:creationId xmlns:a16="http://schemas.microsoft.com/office/drawing/2014/main" id="{63D74025-CA6B-42CC-8871-5D87E4712944}"/>
              </a:ext>
            </a:extLst>
          </p:cNvPr>
          <p:cNvSpPr/>
          <p:nvPr/>
        </p:nvSpPr>
        <p:spPr>
          <a:xfrm>
            <a:off x="203527" y="5901347"/>
            <a:ext cx="838147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latin typeface="Times New Roman" panose="02020603050405020304" pitchFamily="18" charset="0"/>
                <a:cs typeface="Times New Roman" panose="02020603050405020304" pitchFamily="18" charset="0"/>
              </a:rPr>
              <a:t>- неотримання в'їзної візи при виконанні всіх вимог щодо оформлення документів;</a:t>
            </a:r>
          </a:p>
        </p:txBody>
      </p:sp>
      <p:sp>
        <p:nvSpPr>
          <p:cNvPr id="6" name="Rectangle 5">
            <a:extLst>
              <a:ext uri="{FF2B5EF4-FFF2-40B4-BE49-F238E27FC236}">
                <a16:creationId xmlns:a16="http://schemas.microsoft.com/office/drawing/2014/main" id="{1F135383-2FBD-4BB0-98D2-0D9A5DB7EA01}"/>
              </a:ext>
            </a:extLst>
          </p:cNvPr>
          <p:cNvSpPr/>
          <p:nvPr/>
        </p:nvSpPr>
        <p:spPr>
          <a:xfrm>
            <a:off x="69890" y="147465"/>
            <a:ext cx="3750569"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Страхування витрат туристів при скасуванні туристичної поїздки реалізовується па підставі узгодженої в договорі страхової суми (страхового відшкодування), яка виплачується повністю або частково, в разі, якщо</a:t>
            </a:r>
          </a:p>
          <a:p>
            <a:pPr algn="ctr"/>
            <a:r>
              <a:rPr lang="ru-RU" dirty="0">
                <a:latin typeface="Times New Roman" panose="02020603050405020304" pitchFamily="18" charset="0"/>
                <a:cs typeface="Times New Roman" panose="02020603050405020304" pitchFamily="18" charset="0"/>
              </a:rPr>
              <a:t>неможливість здійснення поїздки настала з таких причин:</a:t>
            </a:r>
          </a:p>
        </p:txBody>
      </p:sp>
      <p:sp>
        <p:nvSpPr>
          <p:cNvPr id="7" name="Rectangle 6">
            <a:extLst>
              <a:ext uri="{FF2B5EF4-FFF2-40B4-BE49-F238E27FC236}">
                <a16:creationId xmlns:a16="http://schemas.microsoft.com/office/drawing/2014/main" id="{62070CAF-1F8B-474A-808F-B47C605EC72F}"/>
              </a:ext>
            </a:extLst>
          </p:cNvPr>
          <p:cNvSpPr/>
          <p:nvPr/>
        </p:nvSpPr>
        <p:spPr>
          <a:xfrm>
            <a:off x="218525" y="3425967"/>
            <a:ext cx="801893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latin typeface="Times New Roman" panose="02020603050405020304" pitchFamily="18" charset="0"/>
                <a:cs typeface="Times New Roman" panose="02020603050405020304" pitchFamily="18" charset="0"/>
              </a:rPr>
              <a:t>- раптовий розлад здоров'я або смерть туриста, або членів його сім'ї,або близьких родичів;</a:t>
            </a:r>
          </a:p>
        </p:txBody>
      </p:sp>
      <p:sp>
        <p:nvSpPr>
          <p:cNvPr id="8" name="Rectangle 7">
            <a:extLst>
              <a:ext uri="{FF2B5EF4-FFF2-40B4-BE49-F238E27FC236}">
                <a16:creationId xmlns:a16="http://schemas.microsoft.com/office/drawing/2014/main" id="{C8A03759-AB92-45FE-91E7-8099099EEEBA}"/>
              </a:ext>
            </a:extLst>
          </p:cNvPr>
          <p:cNvSpPr/>
          <p:nvPr/>
        </p:nvSpPr>
        <p:spPr>
          <a:xfrm>
            <a:off x="203527" y="4201763"/>
            <a:ext cx="743061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latin typeface="Times New Roman" panose="02020603050405020304" pitchFamily="18" charset="0"/>
                <a:cs typeface="Times New Roman" panose="02020603050405020304" pitchFamily="18" charset="0"/>
              </a:rPr>
              <a:t>- пошкодження майна туриста в результаті впливу навколишнього</a:t>
            </a:r>
          </a:p>
          <a:p>
            <a:r>
              <a:rPr lang="ru-RU" dirty="0">
                <a:latin typeface="Times New Roman" panose="02020603050405020304" pitchFamily="18" charset="0"/>
                <a:cs typeface="Times New Roman" panose="02020603050405020304" pitchFamily="18" charset="0"/>
              </a:rPr>
              <a:t>середовища або дій третіх осіб;</a:t>
            </a:r>
          </a:p>
        </p:txBody>
      </p:sp>
      <p:sp>
        <p:nvSpPr>
          <p:cNvPr id="9" name="Rectangle 8">
            <a:extLst>
              <a:ext uri="{FF2B5EF4-FFF2-40B4-BE49-F238E27FC236}">
                <a16:creationId xmlns:a16="http://schemas.microsoft.com/office/drawing/2014/main" id="{3B68C561-A109-4459-83D0-31F2CACBFCF4}"/>
              </a:ext>
            </a:extLst>
          </p:cNvPr>
          <p:cNvSpPr/>
          <p:nvPr/>
        </p:nvSpPr>
        <p:spPr>
          <a:xfrm>
            <a:off x="203527" y="4916327"/>
            <a:ext cx="723150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latin typeface="Times New Roman" panose="02020603050405020304" pitchFamily="18" charset="0"/>
                <a:cs typeface="Times New Roman" panose="02020603050405020304" pitchFamily="18" charset="0"/>
              </a:rPr>
              <a:t>- участь туриста в судовому розгляді у момент передбачуваної поїздки;</a:t>
            </a:r>
          </a:p>
        </p:txBody>
      </p:sp>
      <p:sp>
        <p:nvSpPr>
          <p:cNvPr id="10" name="Rectangle 9">
            <a:extLst>
              <a:ext uri="{FF2B5EF4-FFF2-40B4-BE49-F238E27FC236}">
                <a16:creationId xmlns:a16="http://schemas.microsoft.com/office/drawing/2014/main" id="{663B1490-2900-4C9E-BA7F-5E728366DD77}"/>
              </a:ext>
            </a:extLst>
          </p:cNvPr>
          <p:cNvSpPr/>
          <p:nvPr/>
        </p:nvSpPr>
        <p:spPr>
          <a:xfrm>
            <a:off x="203527" y="5422124"/>
            <a:ext cx="645875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latin typeface="Times New Roman" panose="02020603050405020304" pitchFamily="18" charset="0"/>
                <a:cs typeface="Times New Roman" panose="02020603050405020304" pitchFamily="18" charset="0"/>
              </a:rPr>
              <a:t>- отримання виклику для виконання військового обов'язку;</a:t>
            </a:r>
          </a:p>
        </p:txBody>
      </p:sp>
      <p:sp>
        <p:nvSpPr>
          <p:cNvPr id="11" name="Rectangle 10">
            <a:extLst>
              <a:ext uri="{FF2B5EF4-FFF2-40B4-BE49-F238E27FC236}">
                <a16:creationId xmlns:a16="http://schemas.microsoft.com/office/drawing/2014/main" id="{D03AD8D6-5C19-4246-8C01-192AE05D9EA4}"/>
              </a:ext>
            </a:extLst>
          </p:cNvPr>
          <p:cNvSpPr/>
          <p:nvPr/>
        </p:nvSpPr>
        <p:spPr>
          <a:xfrm>
            <a:off x="194648" y="6361275"/>
            <a:ext cx="4377352"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dirty="0">
                <a:latin typeface="Times New Roman" panose="02020603050405020304" pitchFamily="18" charset="0"/>
                <a:cs typeface="Times New Roman" panose="02020603050405020304" pitchFamily="18" charset="0"/>
              </a:rPr>
              <a:t>- інші причини, що визнаються в договорі.</a:t>
            </a:r>
            <a:endParaRPr lang="ru-UA" dirty="0">
              <a:latin typeface="Times New Roman" panose="02020603050405020304" pitchFamily="18" charset="0"/>
              <a:cs typeface="Times New Roman" panose="02020603050405020304" pitchFamily="18" charset="0"/>
            </a:endParaRPr>
          </a:p>
        </p:txBody>
      </p:sp>
      <p:sp>
        <p:nvSpPr>
          <p:cNvPr id="12" name="Arrow: Down 11">
            <a:extLst>
              <a:ext uri="{FF2B5EF4-FFF2-40B4-BE49-F238E27FC236}">
                <a16:creationId xmlns:a16="http://schemas.microsoft.com/office/drawing/2014/main" id="{84BB3EF5-F492-470A-9D4B-8BFB9548E198}"/>
              </a:ext>
            </a:extLst>
          </p:cNvPr>
          <p:cNvSpPr/>
          <p:nvPr/>
        </p:nvSpPr>
        <p:spPr>
          <a:xfrm>
            <a:off x="565415" y="2789460"/>
            <a:ext cx="2867487" cy="61166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3318530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AEF283-153C-45A4-A7A7-EF6DEF4B2C8E}"/>
              </a:ext>
            </a:extLst>
          </p:cNvPr>
          <p:cNvSpPr/>
          <p:nvPr/>
        </p:nvSpPr>
        <p:spPr>
          <a:xfrm>
            <a:off x="4572002" y="1099610"/>
            <a:ext cx="3875104" cy="4247317"/>
          </a:xfrm>
          <a:prstGeom prst="rect">
            <a:avLst/>
          </a:prstGeom>
        </p:spPr>
        <p:txBody>
          <a:bodyPr wrap="square">
            <a:spAutoFit/>
          </a:bodyPr>
          <a:lstStyle/>
          <a:p>
            <a:pPr algn="ctr"/>
            <a:br>
              <a:rPr lang="ru-RU" dirty="0">
                <a:solidFill>
                  <a:srgbClr val="000000"/>
                </a:solidFill>
                <a:latin typeface="TimesNewRomanPSMT"/>
              </a:rPr>
            </a:br>
            <a:r>
              <a:rPr lang="ru-RU" dirty="0">
                <a:solidFill>
                  <a:srgbClr val="000000"/>
                </a:solidFill>
                <a:latin typeface="TimesNewRomanPSMT"/>
              </a:rPr>
              <a:t>Конкретні правила (умови)</a:t>
            </a:r>
            <a:br>
              <a:rPr lang="ru-RU" dirty="0">
                <a:solidFill>
                  <a:srgbClr val="000000"/>
                </a:solidFill>
                <a:latin typeface="TimesNewRomanPSMT"/>
              </a:rPr>
            </a:br>
            <a:r>
              <a:rPr lang="ru-RU" dirty="0">
                <a:solidFill>
                  <a:srgbClr val="000000"/>
                </a:solidFill>
                <a:latin typeface="TimesNewRomanPSMT"/>
              </a:rPr>
              <a:t>страхування туристів за кожним з видів страхування розробляються кожним страховиком самостійно в рамках чинною законодавства і нормативних актів України щодо нагляду за страховою діяльністю. Тому перш ніж укласти (підписати) договір із страховою компанією, потенційний турист повинен</a:t>
            </a:r>
            <a:br>
              <a:rPr lang="ru-RU" dirty="0">
                <a:solidFill>
                  <a:srgbClr val="000000"/>
                </a:solidFill>
                <a:latin typeface="TimesNewRomanPSMT"/>
              </a:rPr>
            </a:br>
            <a:r>
              <a:rPr lang="ru-RU" dirty="0">
                <a:solidFill>
                  <a:srgbClr val="000000"/>
                </a:solidFill>
                <a:latin typeface="TimesNewRomanPSMT"/>
              </a:rPr>
              <a:t>вивчити ці умови і при здійсненні туристичної поїздки неухильно їх</a:t>
            </a:r>
            <a:br>
              <a:rPr lang="ru-RU" dirty="0">
                <a:solidFill>
                  <a:srgbClr val="000000"/>
                </a:solidFill>
                <a:latin typeface="TimesNewRomanPSMT"/>
              </a:rPr>
            </a:br>
            <a:r>
              <a:rPr lang="ru-RU" dirty="0">
                <a:solidFill>
                  <a:srgbClr val="000000"/>
                </a:solidFill>
                <a:latin typeface="TimesNewRomanPSMT"/>
              </a:rPr>
              <a:t>дотримуватися.</a:t>
            </a:r>
            <a:r>
              <a:rPr lang="ru-RU" dirty="0"/>
              <a:t> </a:t>
            </a:r>
            <a:br>
              <a:rPr lang="ru-RU" dirty="0"/>
            </a:br>
            <a:endParaRPr lang="ru-UA" dirty="0"/>
          </a:p>
        </p:txBody>
      </p:sp>
      <p:graphicFrame>
        <p:nvGraphicFramePr>
          <p:cNvPr id="3" name="Table 2">
            <a:extLst>
              <a:ext uri="{FF2B5EF4-FFF2-40B4-BE49-F238E27FC236}">
                <a16:creationId xmlns:a16="http://schemas.microsoft.com/office/drawing/2014/main" id="{A079ABA3-7B78-47BE-A435-9438023E37A4}"/>
              </a:ext>
            </a:extLst>
          </p:cNvPr>
          <p:cNvGraphicFramePr>
            <a:graphicFrameLocks noGrp="1"/>
          </p:cNvGraphicFramePr>
          <p:nvPr>
            <p:extLst>
              <p:ext uri="{D42A27DB-BD31-4B8C-83A1-F6EECF244321}">
                <p14:modId xmlns:p14="http://schemas.microsoft.com/office/powerpoint/2010/main" val="3098107901"/>
              </p:ext>
            </p:extLst>
          </p:nvPr>
        </p:nvGraphicFramePr>
        <p:xfrm>
          <a:off x="696894" y="755264"/>
          <a:ext cx="3497800" cy="5347471"/>
        </p:xfrm>
        <a:graphic>
          <a:graphicData uri="http://schemas.openxmlformats.org/drawingml/2006/table">
            <a:tbl>
              <a:tblPr firstRow="1" bandRow="1">
                <a:tableStyleId>{5C22544A-7EE6-4342-B048-85BDC9FD1C3A}</a:tableStyleId>
              </a:tblPr>
              <a:tblGrid>
                <a:gridCol w="3497800">
                  <a:extLst>
                    <a:ext uri="{9D8B030D-6E8A-4147-A177-3AD203B41FA5}">
                      <a16:colId xmlns:a16="http://schemas.microsoft.com/office/drawing/2014/main" val="482811420"/>
                    </a:ext>
                  </a:extLst>
                </a:gridCol>
              </a:tblGrid>
              <a:tr h="394488">
                <a:tc>
                  <a:txBody>
                    <a:bodyPr/>
                    <a:lstStyle/>
                    <a:p>
                      <a:pPr algn="ctr"/>
                      <a:r>
                        <a:rPr lang="ru-RU" sz="2000" dirty="0">
                          <a:solidFill>
                            <a:srgbClr val="000000"/>
                          </a:solidFill>
                          <a:latin typeface="Times New Roman" panose="02020603050405020304" pitchFamily="18" charset="0"/>
                          <a:cs typeface="Times New Roman" panose="02020603050405020304" pitchFamily="18" charset="0"/>
                        </a:rPr>
                        <a:t>Специфічні види страхування:</a:t>
                      </a:r>
                      <a:endParaRPr lang="ru-U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43"/>
                    </a:solidFill>
                  </a:tcPr>
                </a:tc>
                <a:extLst>
                  <a:ext uri="{0D108BD9-81ED-4DB2-BD59-A6C34878D82A}">
                    <a16:rowId xmlns:a16="http://schemas.microsoft.com/office/drawing/2014/main" val="149436309"/>
                  </a:ext>
                </a:extLst>
              </a:tr>
              <a:tr h="78123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dirty="0">
                          <a:solidFill>
                            <a:srgbClr val="000000"/>
                          </a:solidFill>
                          <a:latin typeface="Times New Roman" panose="02020603050405020304" pitchFamily="18" charset="0"/>
                          <a:cs typeface="Times New Roman" panose="02020603050405020304" pitchFamily="18" charset="0"/>
                        </a:rPr>
                        <a:t> на випадок невчасного</a:t>
                      </a:r>
                      <a:br>
                        <a:rPr lang="ru-RU" sz="2000" dirty="0">
                          <a:solidFill>
                            <a:srgbClr val="000000"/>
                          </a:solidFill>
                          <a:latin typeface="Times New Roman" panose="02020603050405020304" pitchFamily="18" charset="0"/>
                          <a:cs typeface="Times New Roman" panose="02020603050405020304" pitchFamily="18" charset="0"/>
                        </a:rPr>
                      </a:br>
                      <a:r>
                        <a:rPr lang="ru-RU" sz="2000" dirty="0">
                          <a:solidFill>
                            <a:srgbClr val="000000"/>
                          </a:solidFill>
                          <a:latin typeface="Times New Roman" panose="02020603050405020304" pitchFamily="18" charset="0"/>
                          <a:cs typeface="Times New Roman" panose="02020603050405020304" pitchFamily="18" charset="0"/>
                        </a:rPr>
                        <a:t>відльоту</a:t>
                      </a:r>
                      <a:endParaRPr lang="ru-U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080420"/>
                  </a:ext>
                </a:extLst>
              </a:tr>
              <a:tr h="10013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dirty="0">
                          <a:solidFill>
                            <a:srgbClr val="000000"/>
                          </a:solidFill>
                          <a:latin typeface="Times New Roman" panose="02020603050405020304" pitchFamily="18" charset="0"/>
                          <a:cs typeface="Times New Roman" panose="02020603050405020304" pitchFamily="18" charset="0"/>
                        </a:rPr>
                        <a:t>на випадок поганої погоди в місці тимчасового перебування</a:t>
                      </a:r>
                      <a:endParaRPr lang="ru-U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274747"/>
                  </a:ext>
                </a:extLst>
              </a:tr>
              <a:tr h="5776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dirty="0">
                          <a:solidFill>
                            <a:srgbClr val="000000"/>
                          </a:solidFill>
                          <a:latin typeface="Times New Roman" panose="02020603050405020304" pitchFamily="18" charset="0"/>
                          <a:cs typeface="Times New Roman" panose="02020603050405020304" pitchFamily="18" charset="0"/>
                        </a:rPr>
                        <a:t>від невиїзду</a:t>
                      </a:r>
                      <a:endParaRPr lang="ru-U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1537928"/>
                  </a:ext>
                </a:extLst>
              </a:tr>
              <a:tr h="5748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dirty="0">
                          <a:solidFill>
                            <a:srgbClr val="000000"/>
                          </a:solidFill>
                          <a:latin typeface="Times New Roman" panose="02020603050405020304" pitchFamily="18" charset="0"/>
                          <a:cs typeface="Times New Roman" panose="02020603050405020304" pitchFamily="18" charset="0"/>
                        </a:rPr>
                        <a:t>від неотримання візи</a:t>
                      </a:r>
                      <a:endParaRPr lang="ru-U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759080"/>
                  </a:ext>
                </a:extLst>
              </a:tr>
              <a:tr h="697940">
                <a:tc>
                  <a:txBody>
                    <a:bodyPr/>
                    <a:lstStyle/>
                    <a:p>
                      <a:r>
                        <a:rPr lang="ru-RU" sz="2000" dirty="0">
                          <a:solidFill>
                            <a:srgbClr val="000000"/>
                          </a:solidFill>
                          <a:latin typeface="Times New Roman" panose="02020603050405020304" pitchFamily="18" charset="0"/>
                          <a:cs typeface="Times New Roman" panose="02020603050405020304" pitchFamily="18" charset="0"/>
                        </a:rPr>
                        <a:t>на випадки невилову риби під час риболовлі</a:t>
                      </a:r>
                      <a:endParaRPr lang="ru-U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953817"/>
                  </a:ext>
                </a:extLst>
              </a:tr>
              <a:tr h="10013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dirty="0">
                          <a:solidFill>
                            <a:srgbClr val="000000"/>
                          </a:solidFill>
                          <a:latin typeface="Times New Roman" panose="02020603050405020304" pitchFamily="18" charset="0"/>
                          <a:cs typeface="Times New Roman" panose="02020603050405020304" pitchFamily="18" charset="0"/>
                        </a:rPr>
                        <a:t>невідстрілу звірів під час полювання тощо</a:t>
                      </a:r>
                      <a:endParaRPr lang="ru-UA" sz="2000" dirty="0">
                        <a:latin typeface="Times New Roman" panose="02020603050405020304" pitchFamily="18" charset="0"/>
                        <a:cs typeface="Times New Roman" panose="02020603050405020304" pitchFamily="18" charset="0"/>
                      </a:endParaRPr>
                    </a:p>
                    <a:p>
                      <a:endParaRPr lang="ru-UA"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703722"/>
                  </a:ext>
                </a:extLst>
              </a:tr>
            </a:tbl>
          </a:graphicData>
        </a:graphic>
      </p:graphicFrame>
    </p:spTree>
    <p:extLst>
      <p:ext uri="{BB962C8B-B14F-4D97-AF65-F5344CB8AC3E}">
        <p14:creationId xmlns:p14="http://schemas.microsoft.com/office/powerpoint/2010/main" val="1112533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7CFA0A-B7FF-4366-8C31-E012E908AE3D}"/>
              </a:ext>
            </a:extLst>
          </p:cNvPr>
          <p:cNvSpPr/>
          <p:nvPr/>
        </p:nvSpPr>
        <p:spPr>
          <a:xfrm>
            <a:off x="1340528" y="273858"/>
            <a:ext cx="6183297" cy="523220"/>
          </a:xfrm>
          <a:prstGeom prst="rect">
            <a:avLst/>
          </a:prstGeom>
        </p:spPr>
        <p:txBody>
          <a:bodyPr wrap="square">
            <a:spAutoFit/>
          </a:bodyPr>
          <a:lstStyle/>
          <a:p>
            <a:pPr algn="ctr"/>
            <a:r>
              <a:rPr lang="ru-RU" sz="2800" b="1" dirty="0">
                <a:solidFill>
                  <a:srgbClr val="000000"/>
                </a:solidFill>
                <a:latin typeface="TimesNewRomanPSMT"/>
              </a:rPr>
              <a:t>Програма особистого страхування</a:t>
            </a:r>
            <a:endParaRPr lang="ru-UA" dirty="0"/>
          </a:p>
        </p:txBody>
      </p:sp>
      <p:sp>
        <p:nvSpPr>
          <p:cNvPr id="3" name="Rectangle 2">
            <a:extLst>
              <a:ext uri="{FF2B5EF4-FFF2-40B4-BE49-F238E27FC236}">
                <a16:creationId xmlns:a16="http://schemas.microsoft.com/office/drawing/2014/main" id="{DD35DEE0-5586-4146-98B7-BF48C8983961}"/>
              </a:ext>
            </a:extLst>
          </p:cNvPr>
          <p:cNvSpPr/>
          <p:nvPr/>
        </p:nvSpPr>
        <p:spPr>
          <a:xfrm>
            <a:off x="1014274" y="1197620"/>
            <a:ext cx="7115452" cy="1200329"/>
          </a:xfrm>
          <a:prstGeom prst="rect">
            <a:avLst/>
          </a:prstGeom>
        </p:spPr>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Страхування від нещасних випадків </a:t>
            </a:r>
            <a:r>
              <a:rPr lang="ru-RU" dirty="0">
                <a:solidFill>
                  <a:srgbClr val="000000"/>
                </a:solidFill>
                <a:latin typeface="Times New Roman" panose="02020603050405020304" pitchFamily="18" charset="0"/>
                <a:cs typeface="Times New Roman" panose="02020603050405020304" pitchFamily="18" charset="0"/>
              </a:rPr>
              <a:t>- недорогий вид страхування</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(тариф - від 0,5% страхової суми), що передбачає страховий захист на</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випадок настання тимчасової або постійної втрати працездатності або смерті застрахованої особи.</a:t>
            </a:r>
            <a:endParaRPr lang="ru-UA" dirty="0"/>
          </a:p>
        </p:txBody>
      </p:sp>
      <p:pic>
        <p:nvPicPr>
          <p:cNvPr id="2050" name="Picture 2" descr="Картинки по запросу страхування">
            <a:extLst>
              <a:ext uri="{FF2B5EF4-FFF2-40B4-BE49-F238E27FC236}">
                <a16:creationId xmlns:a16="http://schemas.microsoft.com/office/drawing/2014/main" id="{33DD979F-8137-42FB-AF7D-D4C1197FE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746" y="3429000"/>
            <a:ext cx="5048227" cy="31551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F46416E-7859-4801-B23D-37301D18416D}"/>
              </a:ext>
            </a:extLst>
          </p:cNvPr>
          <p:cNvSpPr/>
          <p:nvPr/>
        </p:nvSpPr>
        <p:spPr>
          <a:xfrm>
            <a:off x="599243" y="3705999"/>
            <a:ext cx="2828941" cy="2031325"/>
          </a:xfrm>
          <a:prstGeom prst="rect">
            <a:avLst/>
          </a:prstGeom>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Страхувальні компанії в Україні пропонують такі програми страхування</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медичних і інших непередбачених витрат громадян, що виїжджають за кордон.</a:t>
            </a:r>
            <a:r>
              <a:rPr lang="ru-RU" dirty="0">
                <a:latin typeface="Times New Roman" panose="02020603050405020304" pitchFamily="18" charset="0"/>
                <a:cs typeface="Times New Roman" panose="02020603050405020304" pitchFamily="18" charset="0"/>
              </a:rPr>
              <a:t> </a:t>
            </a:r>
            <a:endParaRPr lang="ru-UA" dirty="0"/>
          </a:p>
        </p:txBody>
      </p:sp>
    </p:spTree>
    <p:extLst>
      <p:ext uri="{BB962C8B-B14F-4D97-AF65-F5344CB8AC3E}">
        <p14:creationId xmlns:p14="http://schemas.microsoft.com/office/powerpoint/2010/main" val="1529684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266F2B-2873-422F-845E-69B9B022734B}"/>
              </a:ext>
            </a:extLst>
          </p:cNvPr>
          <p:cNvSpPr/>
          <p:nvPr/>
        </p:nvSpPr>
        <p:spPr>
          <a:xfrm>
            <a:off x="-1309688" y="84476"/>
            <a:ext cx="4572001" cy="1200329"/>
          </a:xfrm>
          <a:prstGeom prst="rect">
            <a:avLst/>
          </a:prstGeom>
        </p:spPr>
        <p:txBody>
          <a:bodyPr>
            <a:spAutoFit/>
          </a:bodyPr>
          <a:lstStyle/>
          <a:p>
            <a:br>
              <a:rPr lang="ru-RU" dirty="0">
                <a:solidFill>
                  <a:srgbClr val="000000"/>
                </a:solidFill>
                <a:latin typeface="TimesNewRomanPSMT"/>
              </a:rPr>
            </a:br>
            <a:br>
              <a:rPr lang="ru-RU" dirty="0">
                <a:solidFill>
                  <a:srgbClr val="000000"/>
                </a:solidFill>
                <a:latin typeface="TimesNewRomanPSMT"/>
              </a:rPr>
            </a:br>
            <a:br>
              <a:rPr lang="ru-RU" dirty="0">
                <a:solidFill>
                  <a:srgbClr val="000000"/>
                </a:solidFill>
                <a:latin typeface="TimesNewRomanPSMT"/>
              </a:rPr>
            </a:br>
            <a:endParaRPr lang="ru-UA" dirty="0"/>
          </a:p>
        </p:txBody>
      </p:sp>
      <p:sp>
        <p:nvSpPr>
          <p:cNvPr id="4" name="Rectangle 3">
            <a:extLst>
              <a:ext uri="{FF2B5EF4-FFF2-40B4-BE49-F238E27FC236}">
                <a16:creationId xmlns:a16="http://schemas.microsoft.com/office/drawing/2014/main" id="{A1951133-319D-42A7-91D9-5D72412BE161}"/>
              </a:ext>
            </a:extLst>
          </p:cNvPr>
          <p:cNvSpPr/>
          <p:nvPr/>
        </p:nvSpPr>
        <p:spPr>
          <a:xfrm>
            <a:off x="5587014" y="537237"/>
            <a:ext cx="3030553" cy="1754326"/>
          </a:xfrm>
          <a:prstGeom prst="rect">
            <a:avLst/>
          </a:prstGeom>
          <a:solidFill>
            <a:srgbClr val="C00000"/>
          </a:solidFill>
        </p:spPr>
        <p:txBody>
          <a:bodyPr wrap="square">
            <a:spAutoFit/>
          </a:bodyPr>
          <a:lstStyle/>
          <a:p>
            <a:pPr algn="ctr"/>
            <a:r>
              <a:rPr lang="ru-RU" dirty="0">
                <a:solidFill>
                  <a:schemeClr val="bg1"/>
                </a:solidFill>
                <a:latin typeface="TimesNewRomanPSMT"/>
              </a:rPr>
              <a:t>Поліс «Бізнес-класу» гарантує всі послуги поліса «Економ-класу», а</a:t>
            </a:r>
            <a:br>
              <a:rPr lang="ru-RU" dirty="0">
                <a:solidFill>
                  <a:schemeClr val="bg1"/>
                </a:solidFill>
                <a:latin typeface="TimesNewRomanPSMT"/>
              </a:rPr>
            </a:br>
            <a:r>
              <a:rPr lang="ru-RU" dirty="0">
                <a:solidFill>
                  <a:schemeClr val="bg1"/>
                </a:solidFill>
                <a:latin typeface="TimesNewRomanPSMT"/>
              </a:rPr>
              <a:t>також оплату послуг екстреної стоматологічної допомоги.</a:t>
            </a:r>
            <a:endParaRPr lang="ru-UA" dirty="0">
              <a:solidFill>
                <a:schemeClr val="bg1"/>
              </a:solidFill>
            </a:endParaRPr>
          </a:p>
        </p:txBody>
      </p:sp>
      <p:graphicFrame>
        <p:nvGraphicFramePr>
          <p:cNvPr id="5" name="Table 4">
            <a:extLst>
              <a:ext uri="{FF2B5EF4-FFF2-40B4-BE49-F238E27FC236}">
                <a16:creationId xmlns:a16="http://schemas.microsoft.com/office/drawing/2014/main" id="{6DE0370E-63BE-434D-BCF5-2A24191368F4}"/>
              </a:ext>
            </a:extLst>
          </p:cNvPr>
          <p:cNvGraphicFramePr>
            <a:graphicFrameLocks noGrp="1"/>
          </p:cNvGraphicFramePr>
          <p:nvPr>
            <p:extLst>
              <p:ext uri="{D42A27DB-BD31-4B8C-83A1-F6EECF244321}">
                <p14:modId xmlns:p14="http://schemas.microsoft.com/office/powerpoint/2010/main" val="3843210004"/>
              </p:ext>
            </p:extLst>
          </p:nvPr>
        </p:nvGraphicFramePr>
        <p:xfrm>
          <a:off x="387974" y="254029"/>
          <a:ext cx="4036689" cy="2546091"/>
        </p:xfrm>
        <a:graphic>
          <a:graphicData uri="http://schemas.openxmlformats.org/drawingml/2006/table">
            <a:tbl>
              <a:tblPr firstRow="1" bandRow="1">
                <a:tableStyleId>{5C22544A-7EE6-4342-B048-85BDC9FD1C3A}</a:tableStyleId>
              </a:tblPr>
              <a:tblGrid>
                <a:gridCol w="4036689">
                  <a:extLst>
                    <a:ext uri="{9D8B030D-6E8A-4147-A177-3AD203B41FA5}">
                      <a16:colId xmlns:a16="http://schemas.microsoft.com/office/drawing/2014/main" val="3881798625"/>
                    </a:ext>
                  </a:extLst>
                </a:gridCol>
              </a:tblGrid>
              <a:tr h="537285">
                <a:tc>
                  <a:txBody>
                    <a:bodyPr/>
                    <a:lstStyle/>
                    <a:p>
                      <a:pPr algn="ctr"/>
                      <a:r>
                        <a:rPr lang="ru-RU" sz="1800" dirty="0">
                          <a:solidFill>
                            <a:srgbClr val="000000"/>
                          </a:solidFill>
                          <a:latin typeface="Times New Roman" panose="02020603050405020304" pitchFamily="18" charset="0"/>
                          <a:cs typeface="Times New Roman" panose="02020603050405020304" pitchFamily="18" charset="0"/>
                        </a:rPr>
                        <a:t>Поліс «Економ-класу» гарантує:</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24300305"/>
                  </a:ext>
                </a:extLst>
              </a:tr>
              <a:tr h="537285">
                <a:tc>
                  <a:txBody>
                    <a:bodyPr/>
                    <a:lstStyle/>
                    <a:p>
                      <a:r>
                        <a:rPr lang="ru-RU" sz="1800" dirty="0">
                          <a:solidFill>
                            <a:srgbClr val="000000"/>
                          </a:solidFill>
                          <a:latin typeface="Times New Roman" panose="02020603050405020304" pitchFamily="18" charset="0"/>
                          <a:cs typeface="Times New Roman" panose="02020603050405020304" pitchFamily="18" charset="0"/>
                        </a:rPr>
                        <a:t>- екстрену медичну допомогу і оплату медичних витрат;</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5773078"/>
                  </a:ext>
                </a:extLst>
              </a:tr>
              <a:tr h="537285">
                <a:tc>
                  <a:txBody>
                    <a:bodyPr/>
                    <a:lstStyle/>
                    <a:p>
                      <a:r>
                        <a:rPr lang="ru-RU" sz="1800" dirty="0">
                          <a:solidFill>
                            <a:srgbClr val="000000"/>
                          </a:solidFill>
                          <a:latin typeface="Times New Roman" panose="02020603050405020304" pitchFamily="18" charset="0"/>
                          <a:cs typeface="Times New Roman" panose="02020603050405020304" pitchFamily="18" charset="0"/>
                        </a:rPr>
                        <a:t>- організацію і оплату медичного транспортування туриста;</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402033"/>
                  </a:ext>
                </a:extLst>
              </a:tr>
              <a:tr h="728646">
                <a:tc>
                  <a:txBody>
                    <a:bodyPr/>
                    <a:lstStyle/>
                    <a:p>
                      <a:r>
                        <a:rPr lang="ru-RU" sz="1800" dirty="0">
                          <a:solidFill>
                            <a:srgbClr val="000000"/>
                          </a:solidFill>
                          <a:latin typeface="Times New Roman" panose="02020603050405020304" pitchFamily="18" charset="0"/>
                          <a:cs typeface="Times New Roman" panose="02020603050405020304" pitchFamily="18" charset="0"/>
                        </a:rPr>
                        <a:t>- організацію і оплату репатріації тіла у разі смерті застрахованого.</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6398331"/>
                  </a:ext>
                </a:extLst>
              </a:tr>
            </a:tbl>
          </a:graphicData>
        </a:graphic>
      </p:graphicFrame>
      <p:graphicFrame>
        <p:nvGraphicFramePr>
          <p:cNvPr id="6" name="Table 5">
            <a:extLst>
              <a:ext uri="{FF2B5EF4-FFF2-40B4-BE49-F238E27FC236}">
                <a16:creationId xmlns:a16="http://schemas.microsoft.com/office/drawing/2014/main" id="{9B8405B8-A58A-4337-A62B-9FBC6B8534C9}"/>
              </a:ext>
            </a:extLst>
          </p:cNvPr>
          <p:cNvGraphicFramePr>
            <a:graphicFrameLocks noGrp="1"/>
          </p:cNvGraphicFramePr>
          <p:nvPr>
            <p:extLst>
              <p:ext uri="{D42A27DB-BD31-4B8C-83A1-F6EECF244321}">
                <p14:modId xmlns:p14="http://schemas.microsoft.com/office/powerpoint/2010/main" val="266520188"/>
              </p:ext>
            </p:extLst>
          </p:nvPr>
        </p:nvGraphicFramePr>
        <p:xfrm>
          <a:off x="568171" y="3231471"/>
          <a:ext cx="7702550" cy="3372500"/>
        </p:xfrm>
        <a:graphic>
          <a:graphicData uri="http://schemas.openxmlformats.org/drawingml/2006/table">
            <a:tbl>
              <a:tblPr firstRow="1" bandRow="1">
                <a:tableStyleId>{1E171933-4619-4E11-9A3F-F7608DF75F80}</a:tableStyleId>
              </a:tblPr>
              <a:tblGrid>
                <a:gridCol w="7702550">
                  <a:extLst>
                    <a:ext uri="{9D8B030D-6E8A-4147-A177-3AD203B41FA5}">
                      <a16:colId xmlns:a16="http://schemas.microsoft.com/office/drawing/2014/main" val="3634039127"/>
                    </a:ext>
                  </a:extLst>
                </a:gridCol>
              </a:tblGrid>
              <a:tr h="599850">
                <a:tc>
                  <a:txBody>
                    <a:bodyPr/>
                    <a:lstStyle/>
                    <a:p>
                      <a:pPr algn="ctr"/>
                      <a:r>
                        <a:rPr lang="ru-RU" sz="1800" dirty="0">
                          <a:solidFill>
                            <a:schemeClr val="bg1"/>
                          </a:solidFill>
                          <a:latin typeface="Times New Roman" panose="02020603050405020304" pitchFamily="18" charset="0"/>
                          <a:cs typeface="Times New Roman" panose="02020603050405020304" pitchFamily="18" charset="0"/>
                        </a:rPr>
                        <a:t>Поліс УІР забезпечує падання послуг поліса «Бізнес-класу», а також:</a:t>
                      </a:r>
                      <a:endParaRPr lang="ru-U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4873"/>
                    </a:solidFill>
                  </a:tcPr>
                </a:tc>
                <a:extLst>
                  <a:ext uri="{0D108BD9-81ED-4DB2-BD59-A6C34878D82A}">
                    <a16:rowId xmlns:a16="http://schemas.microsoft.com/office/drawing/2014/main" val="3304147634"/>
                  </a:ext>
                </a:extLst>
              </a:tr>
              <a:tr h="605586">
                <a:tc>
                  <a:txBody>
                    <a:bodyPr/>
                    <a:lstStyle/>
                    <a:p>
                      <a:r>
                        <a:rPr lang="ru-RU" sz="1800" dirty="0">
                          <a:latin typeface="Times New Roman" panose="02020603050405020304" pitchFamily="18" charset="0"/>
                          <a:cs typeface="Times New Roman" panose="02020603050405020304" pitchFamily="18" charset="0"/>
                        </a:rPr>
                        <a:t>- організацію і оплату відвідин родича у разі госпіталізації застрахованого;</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922359"/>
                  </a:ext>
                </a:extLst>
              </a:tr>
              <a:tr h="605586">
                <a:tc>
                  <a:txBody>
                    <a:bodyPr/>
                    <a:lstStyle/>
                    <a:p>
                      <a:r>
                        <a:rPr lang="ru-RU" sz="1800" dirty="0">
                          <a:latin typeface="Times New Roman" panose="02020603050405020304" pitchFamily="18" charset="0"/>
                          <a:cs typeface="Times New Roman" panose="02020603050405020304" pitchFamily="18" charset="0"/>
                        </a:rPr>
                        <a:t>- організацію і оплату дострокового повернення застрахованого в Україну в екстреній ситуації;</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437071"/>
                  </a:ext>
                </a:extLst>
              </a:tr>
              <a:tr h="927134">
                <a:tc>
                  <a:txBody>
                    <a:bodyPr/>
                    <a:lstStyle/>
                    <a:p>
                      <a:r>
                        <a:rPr lang="ru-RU" sz="1800" dirty="0">
                          <a:latin typeface="Times New Roman" panose="02020603050405020304" pitchFamily="18" charset="0"/>
                          <a:cs typeface="Times New Roman" panose="02020603050405020304" pitchFamily="18" charset="0"/>
                        </a:rPr>
                        <a:t>- організацію і оплату дострокового повернення в Україну неповнолітніх дітей застрахованого, що залишилися без нагляду; організацію і оплату юридичного захисту застрахованого;</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812930"/>
                  </a:ext>
                </a:extLst>
              </a:tr>
              <a:tr h="599850">
                <a:tc>
                  <a:txBody>
                    <a:bodyPr/>
                    <a:lstStyle/>
                    <a:p>
                      <a:r>
                        <a:rPr lang="ru-RU" sz="1800" dirty="0">
                          <a:latin typeface="Times New Roman" panose="02020603050405020304" pitchFamily="18" charset="0"/>
                          <a:cs typeface="Times New Roman" panose="02020603050405020304" pitchFamily="18" charset="0"/>
                        </a:rPr>
                        <a:t>- організацію допомоги при втраті документів</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388663"/>
                  </a:ext>
                </a:extLst>
              </a:tr>
            </a:tbl>
          </a:graphicData>
        </a:graphic>
      </p:graphicFrame>
      <p:sp>
        <p:nvSpPr>
          <p:cNvPr id="7" name="Arrow: Right 6">
            <a:extLst>
              <a:ext uri="{FF2B5EF4-FFF2-40B4-BE49-F238E27FC236}">
                <a16:creationId xmlns:a16="http://schemas.microsoft.com/office/drawing/2014/main" id="{2D22D57A-E1DB-43BB-9A90-4778293EF09A}"/>
              </a:ext>
            </a:extLst>
          </p:cNvPr>
          <p:cNvSpPr/>
          <p:nvPr/>
        </p:nvSpPr>
        <p:spPr>
          <a:xfrm>
            <a:off x="4541783" y="1198485"/>
            <a:ext cx="994299" cy="73684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UA"/>
          </a:p>
        </p:txBody>
      </p:sp>
      <p:sp>
        <p:nvSpPr>
          <p:cNvPr id="8" name="Arrow: Down 7">
            <a:extLst>
              <a:ext uri="{FF2B5EF4-FFF2-40B4-BE49-F238E27FC236}">
                <a16:creationId xmlns:a16="http://schemas.microsoft.com/office/drawing/2014/main" id="{3EC0796A-DB98-4B2A-99A1-711183FE4F00}"/>
              </a:ext>
            </a:extLst>
          </p:cNvPr>
          <p:cNvSpPr/>
          <p:nvPr/>
        </p:nvSpPr>
        <p:spPr>
          <a:xfrm>
            <a:off x="6942337" y="2373992"/>
            <a:ext cx="648070" cy="834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3381347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3D74F-B0A6-4587-BCFB-97DD96CA7DBB}"/>
              </a:ext>
            </a:extLst>
          </p:cNvPr>
          <p:cNvSpPr/>
          <p:nvPr/>
        </p:nvSpPr>
        <p:spPr>
          <a:xfrm>
            <a:off x="376593" y="1491448"/>
            <a:ext cx="4506126" cy="2031325"/>
          </a:xfrm>
          <a:prstGeom prst="rect">
            <a:avLst/>
          </a:prstGeom>
        </p:spPr>
        <p:txBody>
          <a:bodyPr wrap="square">
            <a:spAutoFit/>
          </a:bodyPr>
          <a:lstStyle/>
          <a:p>
            <a:pPr algn="ctr"/>
            <a:r>
              <a:rPr lang="ru-RU" dirty="0">
                <a:solidFill>
                  <a:srgbClr val="000000"/>
                </a:solidFill>
                <a:latin typeface="TimesNewRomanPSMT"/>
              </a:rPr>
              <a:t>Виїжджаючи на відпочинок в певну місцевість, турист у будь-якому</a:t>
            </a:r>
            <a:br>
              <a:rPr lang="ru-RU" dirty="0">
                <a:solidFill>
                  <a:srgbClr val="000000"/>
                </a:solidFill>
                <a:latin typeface="TimesNewRomanPSMT"/>
              </a:rPr>
            </a:br>
            <a:r>
              <a:rPr lang="ru-RU" dirty="0">
                <a:solidFill>
                  <a:srgbClr val="000000"/>
                </a:solidFill>
                <a:latin typeface="TimesNewRomanPSMT"/>
              </a:rPr>
              <a:t>випадку опиняється в екстремальній ситуації: зміна клімату, хімічного</a:t>
            </a:r>
            <a:br>
              <a:rPr lang="ru-RU" dirty="0">
                <a:solidFill>
                  <a:srgbClr val="000000"/>
                </a:solidFill>
                <a:latin typeface="TimesNewRomanPSMT"/>
              </a:rPr>
            </a:br>
            <a:r>
              <a:rPr lang="ru-RU" dirty="0">
                <a:solidFill>
                  <a:srgbClr val="000000"/>
                </a:solidFill>
                <a:latin typeface="TimesNewRomanPSMT"/>
              </a:rPr>
              <a:t>складу води, інший режим харчування і безліч інших змін автоматично</a:t>
            </a:r>
            <a:br>
              <a:rPr lang="ru-RU" dirty="0">
                <a:solidFill>
                  <a:srgbClr val="000000"/>
                </a:solidFill>
                <a:latin typeface="TimesNewRomanPSMT"/>
              </a:rPr>
            </a:br>
            <a:r>
              <a:rPr lang="ru-RU" dirty="0">
                <a:solidFill>
                  <a:srgbClr val="000000"/>
                </a:solidFill>
                <a:latin typeface="TimesNewRomanPSMT"/>
              </a:rPr>
              <a:t>несуть із собою певну небезпеку. </a:t>
            </a:r>
            <a:endParaRPr lang="ru-UA" dirty="0"/>
          </a:p>
        </p:txBody>
      </p:sp>
      <p:sp>
        <p:nvSpPr>
          <p:cNvPr id="3" name="Rectangle 2">
            <a:extLst>
              <a:ext uri="{FF2B5EF4-FFF2-40B4-BE49-F238E27FC236}">
                <a16:creationId xmlns:a16="http://schemas.microsoft.com/office/drawing/2014/main" id="{BD84873E-3536-4E4E-866B-61BE8F25F377}"/>
              </a:ext>
            </a:extLst>
          </p:cNvPr>
          <p:cNvSpPr/>
          <p:nvPr/>
        </p:nvSpPr>
        <p:spPr>
          <a:xfrm>
            <a:off x="2477980" y="265732"/>
            <a:ext cx="4391972" cy="523220"/>
          </a:xfrm>
          <a:prstGeom prst="rect">
            <a:avLst/>
          </a:prstGeom>
        </p:spPr>
        <p:txBody>
          <a:bodyPr wrap="none">
            <a:spAutoFit/>
          </a:bodyPr>
          <a:lstStyle/>
          <a:p>
            <a:r>
              <a:rPr lang="ru-RU" sz="2800" b="1" dirty="0">
                <a:solidFill>
                  <a:srgbClr val="000000"/>
                </a:solidFill>
                <a:latin typeface="TimesNewRomanPSMT"/>
              </a:rPr>
              <a:t>Види страхових випадків</a:t>
            </a:r>
            <a:endParaRPr lang="ru-UA" sz="2800" b="1" dirty="0"/>
          </a:p>
        </p:txBody>
      </p:sp>
      <p:sp>
        <p:nvSpPr>
          <p:cNvPr id="4" name="Rectangle 3">
            <a:extLst>
              <a:ext uri="{FF2B5EF4-FFF2-40B4-BE49-F238E27FC236}">
                <a16:creationId xmlns:a16="http://schemas.microsoft.com/office/drawing/2014/main" id="{55092983-3428-49F8-8C5D-5B247AE457A0}"/>
              </a:ext>
            </a:extLst>
          </p:cNvPr>
          <p:cNvSpPr/>
          <p:nvPr/>
        </p:nvSpPr>
        <p:spPr>
          <a:xfrm>
            <a:off x="5415379" y="1719050"/>
            <a:ext cx="3533313" cy="4247317"/>
          </a:xfrm>
          <a:prstGeom prst="rect">
            <a:avLst/>
          </a:prstGeom>
          <a:ln w="57150">
            <a:solidFill>
              <a:srgbClr val="FF0000"/>
            </a:solidFill>
          </a:ln>
        </p:spPr>
        <p:txBody>
          <a:bodyPr wrap="square">
            <a:spAutoFit/>
          </a:bodyPr>
          <a:lstStyle/>
          <a:p>
            <a:r>
              <a:rPr lang="ru-RU" b="1" dirty="0">
                <a:solidFill>
                  <a:srgbClr val="000000"/>
                </a:solidFill>
                <a:latin typeface="TimesNewRomanPSMT"/>
              </a:rPr>
              <a:t>Основними страховими випадками, що трапляються з туристами є (у%</a:t>
            </a:r>
            <a:br>
              <a:rPr lang="ru-RU" b="1" dirty="0">
                <a:solidFill>
                  <a:srgbClr val="000000"/>
                </a:solidFill>
                <a:latin typeface="TimesNewRomanPSMT"/>
              </a:rPr>
            </a:br>
            <a:r>
              <a:rPr lang="ru-RU" b="1" dirty="0">
                <a:solidFill>
                  <a:srgbClr val="000000"/>
                </a:solidFill>
                <a:latin typeface="TimesNewRomanPSMT"/>
              </a:rPr>
              <a:t>до всіх страхових випадків):</a:t>
            </a:r>
            <a:br>
              <a:rPr lang="ru-RU" dirty="0">
                <a:solidFill>
                  <a:srgbClr val="000000"/>
                </a:solidFill>
                <a:latin typeface="TimesNewRomanPSMT"/>
              </a:rPr>
            </a:br>
            <a:r>
              <a:rPr lang="ru-RU" dirty="0">
                <a:solidFill>
                  <a:srgbClr val="000000"/>
                </a:solidFill>
                <a:latin typeface="TimesNewRomanPSMT"/>
              </a:rPr>
              <a:t>- застуда - 20%;</a:t>
            </a:r>
            <a:br>
              <a:rPr lang="ru-RU" dirty="0">
                <a:solidFill>
                  <a:srgbClr val="000000"/>
                </a:solidFill>
                <a:latin typeface="TimesNewRomanPSMT"/>
              </a:rPr>
            </a:br>
            <a:r>
              <a:rPr lang="ru-RU" dirty="0">
                <a:solidFill>
                  <a:srgbClr val="000000"/>
                </a:solidFill>
                <a:latin typeface="TimesNewRomanPSMT"/>
              </a:rPr>
              <a:t>- нещасні випадки, травми - 17%;</a:t>
            </a:r>
            <a:br>
              <a:rPr lang="ru-RU" dirty="0">
                <a:solidFill>
                  <a:srgbClr val="000000"/>
                </a:solidFill>
                <a:latin typeface="TimesNewRomanPSMT"/>
              </a:rPr>
            </a:br>
            <a:r>
              <a:rPr lang="ru-RU" dirty="0">
                <a:solidFill>
                  <a:srgbClr val="000000"/>
                </a:solidFill>
                <a:latin typeface="TimesNewRomanPSMT"/>
              </a:rPr>
              <a:t>- отруєння - 16%;</a:t>
            </a:r>
            <a:br>
              <a:rPr lang="ru-RU" dirty="0">
                <a:solidFill>
                  <a:srgbClr val="000000"/>
                </a:solidFill>
                <a:latin typeface="TimesNewRomanPSMT"/>
              </a:rPr>
            </a:br>
            <a:r>
              <a:rPr lang="ru-RU" dirty="0">
                <a:solidFill>
                  <a:srgbClr val="000000"/>
                </a:solidFill>
                <a:latin typeface="TimesNewRomanPSMT"/>
              </a:rPr>
              <a:t>- хронічні загострення - 11%;</a:t>
            </a:r>
            <a:br>
              <a:rPr lang="ru-RU" dirty="0">
                <a:solidFill>
                  <a:srgbClr val="000000"/>
                </a:solidFill>
                <a:latin typeface="TimesNewRomanPSMT"/>
              </a:rPr>
            </a:br>
            <a:r>
              <a:rPr lang="ru-RU" dirty="0">
                <a:solidFill>
                  <a:srgbClr val="000000"/>
                </a:solidFill>
                <a:latin typeface="TimesNewRomanPSMT"/>
              </a:rPr>
              <a:t>- отит - 9%;</a:t>
            </a:r>
            <a:br>
              <a:rPr lang="ru-RU" dirty="0">
                <a:solidFill>
                  <a:srgbClr val="000000"/>
                </a:solidFill>
                <a:latin typeface="TimesNewRomanPSMT"/>
              </a:rPr>
            </a:br>
            <a:r>
              <a:rPr lang="ru-RU" dirty="0">
                <a:solidFill>
                  <a:srgbClr val="000000"/>
                </a:solidFill>
                <a:latin typeface="TimesNewRomanPSMT"/>
              </a:rPr>
              <a:t>- стоматологічна допомога - 8%:</a:t>
            </a:r>
            <a:br>
              <a:rPr lang="ru-RU" dirty="0">
                <a:solidFill>
                  <a:srgbClr val="000000"/>
                </a:solidFill>
                <a:latin typeface="TimesNewRomanPSMT"/>
              </a:rPr>
            </a:br>
            <a:r>
              <a:rPr lang="ru-RU" dirty="0">
                <a:solidFill>
                  <a:srgbClr val="000000"/>
                </a:solidFill>
                <a:latin typeface="TimesNewRomanPSMT"/>
              </a:rPr>
              <a:t>- алергія - 5%;</a:t>
            </a:r>
            <a:br>
              <a:rPr lang="ru-RU" dirty="0">
                <a:solidFill>
                  <a:srgbClr val="000000"/>
                </a:solidFill>
                <a:latin typeface="TimesNewRomanPSMT"/>
              </a:rPr>
            </a:br>
            <a:r>
              <a:rPr lang="ru-RU" dirty="0">
                <a:solidFill>
                  <a:srgbClr val="000000"/>
                </a:solidFill>
                <a:latin typeface="TimesNewRomanPSMT"/>
              </a:rPr>
              <a:t>- переломи - 5%;</a:t>
            </a:r>
            <a:br>
              <a:rPr lang="ru-RU" dirty="0">
                <a:solidFill>
                  <a:srgbClr val="000000"/>
                </a:solidFill>
                <a:latin typeface="TimesNewRomanPSMT"/>
              </a:rPr>
            </a:br>
            <a:r>
              <a:rPr lang="ru-RU" dirty="0">
                <a:solidFill>
                  <a:srgbClr val="000000"/>
                </a:solidFill>
                <a:latin typeface="TimesNewRomanPSMT"/>
              </a:rPr>
              <a:t>- тепловий удар - 5%;</a:t>
            </a:r>
            <a:br>
              <a:rPr lang="ru-RU" dirty="0">
                <a:solidFill>
                  <a:srgbClr val="000000"/>
                </a:solidFill>
                <a:latin typeface="TimesNewRomanPSMT"/>
              </a:rPr>
            </a:br>
            <a:r>
              <a:rPr lang="ru-RU" dirty="0">
                <a:solidFill>
                  <a:srgbClr val="000000"/>
                </a:solidFill>
                <a:latin typeface="TimesNewRomanPSMT"/>
              </a:rPr>
              <a:t>- см ерть - 1%.</a:t>
            </a:r>
            <a:r>
              <a:rPr lang="ru-RU" dirty="0"/>
              <a:t> </a:t>
            </a:r>
            <a:br>
              <a:rPr lang="ru-RU" dirty="0"/>
            </a:br>
            <a:endParaRPr lang="ru-UA" dirty="0"/>
          </a:p>
        </p:txBody>
      </p:sp>
      <p:sp>
        <p:nvSpPr>
          <p:cNvPr id="5" name="Rectangle 4">
            <a:extLst>
              <a:ext uri="{FF2B5EF4-FFF2-40B4-BE49-F238E27FC236}">
                <a16:creationId xmlns:a16="http://schemas.microsoft.com/office/drawing/2014/main" id="{C2B3F858-EC0E-4B0C-8CF0-F59F2083C5BA}"/>
              </a:ext>
            </a:extLst>
          </p:cNvPr>
          <p:cNvSpPr/>
          <p:nvPr/>
        </p:nvSpPr>
        <p:spPr>
          <a:xfrm>
            <a:off x="403225" y="4004556"/>
            <a:ext cx="4572000"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ru-RU" dirty="0">
                <a:solidFill>
                  <a:srgbClr val="000000"/>
                </a:solidFill>
                <a:latin typeface="TimesNewRomanPSMT"/>
              </a:rPr>
              <a:t>Одним з досить ефективних способів, який</a:t>
            </a:r>
            <a:br>
              <a:rPr lang="ru-RU" dirty="0">
                <a:solidFill>
                  <a:srgbClr val="000000"/>
                </a:solidFill>
                <a:latin typeface="TimesNewRomanPSMT"/>
              </a:rPr>
            </a:br>
            <a:r>
              <a:rPr lang="ru-RU" dirty="0">
                <a:solidFill>
                  <a:srgbClr val="000000"/>
                </a:solidFill>
                <a:latin typeface="TimesNewRomanPSMT"/>
              </a:rPr>
              <a:t>можуть застосовувати страховики для запобігання настання страхових</a:t>
            </a:r>
            <a:br>
              <a:rPr lang="ru-RU" dirty="0">
                <a:solidFill>
                  <a:srgbClr val="000000"/>
                </a:solidFill>
                <a:latin typeface="TimesNewRomanPSMT"/>
              </a:rPr>
            </a:br>
            <a:r>
              <a:rPr lang="ru-RU" dirty="0">
                <a:solidFill>
                  <a:srgbClr val="000000"/>
                </a:solidFill>
                <a:latin typeface="TimesNewRomanPSMT"/>
              </a:rPr>
              <a:t>випадків з туристами, є активне інформування туристів про потенційні</a:t>
            </a:r>
            <a:br>
              <a:rPr lang="ru-RU" dirty="0">
                <a:solidFill>
                  <a:srgbClr val="000000"/>
                </a:solidFill>
                <a:latin typeface="TimesNewRomanPSMT"/>
              </a:rPr>
            </a:br>
            <a:r>
              <a:rPr lang="ru-RU" dirty="0">
                <a:solidFill>
                  <a:srgbClr val="000000"/>
                </a:solidFill>
                <a:latin typeface="TimesNewRomanPSMT"/>
              </a:rPr>
              <a:t>небезпеки, тобто надання від'їжджаючим туристам докладних Інструкцій</a:t>
            </a:r>
            <a:br>
              <a:rPr lang="ru-RU" dirty="0">
                <a:solidFill>
                  <a:srgbClr val="000000"/>
                </a:solidFill>
                <a:latin typeface="TimesNewRomanPSMT"/>
              </a:rPr>
            </a:br>
            <a:r>
              <a:rPr lang="ru-RU" dirty="0">
                <a:solidFill>
                  <a:srgbClr val="000000"/>
                </a:solidFill>
                <a:latin typeface="TimesNewRomanPSMT"/>
              </a:rPr>
              <a:t>щодо запобігання можливим небезпекам під час подорожі</a:t>
            </a:r>
            <a:r>
              <a:rPr lang="ru-RU" dirty="0"/>
              <a:t> </a:t>
            </a:r>
            <a:endParaRPr lang="ru-UA" dirty="0"/>
          </a:p>
        </p:txBody>
      </p:sp>
    </p:spTree>
    <p:extLst>
      <p:ext uri="{BB962C8B-B14F-4D97-AF65-F5344CB8AC3E}">
        <p14:creationId xmlns:p14="http://schemas.microsoft.com/office/powerpoint/2010/main" val="2556194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ED284-FB1B-4268-84A8-679FD4D86E43}"/>
              </a:ext>
            </a:extLst>
          </p:cNvPr>
          <p:cNvSpPr/>
          <p:nvPr/>
        </p:nvSpPr>
        <p:spPr>
          <a:xfrm>
            <a:off x="1309457" y="447682"/>
            <a:ext cx="6773662" cy="923330"/>
          </a:xfrm>
          <a:prstGeom prst="rect">
            <a:avLst/>
          </a:prstGeom>
          <a:solidFill>
            <a:srgbClr val="FFFF66"/>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На сьогоднішній день існують дві форми страхового обслуговування</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туристів</a:t>
            </a:r>
            <a:r>
              <a:rPr lang="uk-UA" dirty="0">
                <a:solidFill>
                  <a:srgbClr val="000000"/>
                </a:solidFill>
                <a:latin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cs typeface="Times New Roman" panose="02020603050405020304" pitchFamily="18" charset="0"/>
              </a:rPr>
              <a:t>компенсаційна </a:t>
            </a:r>
            <a:r>
              <a:rPr lang="uk-UA" dirty="0">
                <a:solidFill>
                  <a:srgbClr val="000000"/>
                </a:solidFill>
                <a:latin typeface="Times New Roman" panose="02020603050405020304" pitchFamily="18" charset="0"/>
                <a:cs typeface="Times New Roman" panose="02020603050405020304" pitchFamily="18" charset="0"/>
              </a:rPr>
              <a:t>та</a:t>
            </a:r>
            <a:r>
              <a:rPr lang="uk-UA" b="1" dirty="0">
                <a:solidFill>
                  <a:srgbClr val="000000"/>
                </a:solidFill>
                <a:latin typeface="Times New Roman" panose="02020603050405020304" pitchFamily="18" charset="0"/>
                <a:cs typeface="Times New Roman" panose="02020603050405020304" pitchFamily="18" charset="0"/>
              </a:rPr>
              <a:t> сервісна.</a:t>
            </a:r>
            <a:endParaRPr lang="ru-UA"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2E77EB1-744A-48E8-948D-1A9918AE3844}"/>
              </a:ext>
            </a:extLst>
          </p:cNvPr>
          <p:cNvGraphicFramePr>
            <a:graphicFrameLocks noGrp="1"/>
          </p:cNvGraphicFramePr>
          <p:nvPr>
            <p:extLst>
              <p:ext uri="{D42A27DB-BD31-4B8C-83A1-F6EECF244321}">
                <p14:modId xmlns:p14="http://schemas.microsoft.com/office/powerpoint/2010/main" val="1981963742"/>
              </p:ext>
            </p:extLst>
          </p:nvPr>
        </p:nvGraphicFramePr>
        <p:xfrm>
          <a:off x="941034" y="2066288"/>
          <a:ext cx="7510508" cy="3882365"/>
        </p:xfrm>
        <a:graphic>
          <a:graphicData uri="http://schemas.openxmlformats.org/drawingml/2006/table">
            <a:tbl>
              <a:tblPr firstRow="1" bandRow="1">
                <a:tableStyleId>{5C22544A-7EE6-4342-B048-85BDC9FD1C3A}</a:tableStyleId>
              </a:tblPr>
              <a:tblGrid>
                <a:gridCol w="7510508">
                  <a:extLst>
                    <a:ext uri="{9D8B030D-6E8A-4147-A177-3AD203B41FA5}">
                      <a16:colId xmlns:a16="http://schemas.microsoft.com/office/drawing/2014/main" val="3945444487"/>
                    </a:ext>
                  </a:extLst>
                </a:gridCol>
              </a:tblGrid>
              <a:tr h="1799638">
                <a:tc>
                  <a:txBody>
                    <a:bodyPr/>
                    <a:lstStyle/>
                    <a:p>
                      <a:pPr algn="ctr"/>
                      <a:r>
                        <a:rPr lang="ru-RU" sz="2000" dirty="0">
                          <a:solidFill>
                            <a:srgbClr val="000000"/>
                          </a:solidFill>
                          <a:latin typeface="TimesNewRomanPSMT"/>
                        </a:rPr>
                        <a:t> Компенсаційна. </a:t>
                      </a:r>
                      <a:r>
                        <a:rPr lang="ru-RU" sz="2000" b="0" dirty="0">
                          <a:solidFill>
                            <a:srgbClr val="000000"/>
                          </a:solidFill>
                          <a:latin typeface="TimesNewRomanPSMT"/>
                        </a:rPr>
                        <a:t>Передбачає оплату самим мандрівником усіх</a:t>
                      </a:r>
                      <a:br>
                        <a:rPr lang="ru-RU" sz="2000" b="0" dirty="0">
                          <a:solidFill>
                            <a:srgbClr val="000000"/>
                          </a:solidFill>
                          <a:latin typeface="TimesNewRomanPSMT"/>
                        </a:rPr>
                      </a:br>
                      <a:r>
                        <a:rPr lang="ru-RU" sz="2000" b="0" dirty="0">
                          <a:solidFill>
                            <a:srgbClr val="000000"/>
                          </a:solidFill>
                          <a:latin typeface="TimesNewRomanPSMT"/>
                        </a:rPr>
                        <a:t>медичних витрат і відшкодування їх лише після повернення на батьківщину, що, як правило, незручно, тому що змушує туриста мати при собі значний грошовий запас на цей випадок.</a:t>
                      </a:r>
                      <a:endParaRPr lang="ru-UA"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E57E"/>
                    </a:solidFill>
                  </a:tcPr>
                </a:tc>
                <a:extLst>
                  <a:ext uri="{0D108BD9-81ED-4DB2-BD59-A6C34878D82A}">
                    <a16:rowId xmlns:a16="http://schemas.microsoft.com/office/drawing/2014/main" val="1370554329"/>
                  </a:ext>
                </a:extLst>
              </a:tr>
              <a:tr h="2082727">
                <a:tc>
                  <a:txBody>
                    <a:bodyPr/>
                    <a:lstStyle/>
                    <a:p>
                      <a:br>
                        <a:rPr lang="ru-RU" dirty="0">
                          <a:solidFill>
                            <a:srgbClr val="000000"/>
                          </a:solidFill>
                          <a:latin typeface="TimesNewRomanPSMT"/>
                        </a:rPr>
                      </a:br>
                      <a:r>
                        <a:rPr lang="ru-RU" sz="1800" b="1" i="1" dirty="0">
                          <a:solidFill>
                            <a:srgbClr val="000000"/>
                          </a:solidFill>
                          <a:latin typeface="TimesNewRomanPSMT"/>
                        </a:rPr>
                        <a:t>1. Програма страхування багажу.</a:t>
                      </a:r>
                      <a:br>
                        <a:rPr lang="ru-RU" sz="1800" dirty="0">
                          <a:solidFill>
                            <a:srgbClr val="000000"/>
                          </a:solidFill>
                          <a:latin typeface="TimesNewRomanPSMT"/>
                        </a:rPr>
                      </a:br>
                      <a:r>
                        <a:rPr lang="ru-RU" sz="1800" dirty="0">
                          <a:solidFill>
                            <a:srgbClr val="000000"/>
                          </a:solidFill>
                          <a:latin typeface="TimesNewRomanPSMT"/>
                        </a:rPr>
                        <a:t>Сума страхового ліміту біля 2000 доларів. Вона виплачується по</a:t>
                      </a:r>
                      <a:br>
                        <a:rPr lang="ru-RU" sz="1800" dirty="0">
                          <a:solidFill>
                            <a:srgbClr val="000000"/>
                          </a:solidFill>
                          <a:latin typeface="TimesNewRomanPSMT"/>
                        </a:rPr>
                      </a:br>
                      <a:r>
                        <a:rPr lang="ru-RU" sz="1800" dirty="0">
                          <a:solidFill>
                            <a:srgbClr val="000000"/>
                          </a:solidFill>
                          <a:latin typeface="TimesNewRomanPSMT"/>
                        </a:rPr>
                        <a:t>пред'явленні документів, що підтверджують, що багаж був втрачений або</a:t>
                      </a:r>
                      <a:br>
                        <a:rPr lang="ru-RU" sz="1800" dirty="0">
                          <a:solidFill>
                            <a:srgbClr val="000000"/>
                          </a:solidFill>
                          <a:latin typeface="TimesNewRomanPSMT"/>
                        </a:rPr>
                      </a:br>
                      <a:r>
                        <a:rPr lang="ru-RU" sz="1800" dirty="0">
                          <a:solidFill>
                            <a:srgbClr val="000000"/>
                          </a:solidFill>
                          <a:latin typeface="TimesNewRomanPSMT"/>
                        </a:rPr>
                        <a:t>ушкоджений під час збереження або транспортування. Це найбільше</a:t>
                      </a:r>
                      <a:br>
                        <a:rPr lang="ru-RU" sz="1800" dirty="0">
                          <a:solidFill>
                            <a:srgbClr val="000000"/>
                          </a:solidFill>
                          <a:latin typeface="TimesNewRomanPSMT"/>
                        </a:rPr>
                      </a:br>
                      <a:r>
                        <a:rPr lang="ru-RU" sz="1800" dirty="0">
                          <a:solidFill>
                            <a:srgbClr val="000000"/>
                          </a:solidFill>
                          <a:latin typeface="TimesNewRomanPSMT"/>
                        </a:rPr>
                        <a:t>поширений вид страхування, тому що тариф страхування багажу складає біля 50 центів у день.</a:t>
                      </a:r>
                      <a:endParaRPr lang="ru-UA"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919973"/>
                  </a:ext>
                </a:extLst>
              </a:tr>
            </a:tbl>
          </a:graphicData>
        </a:graphic>
      </p:graphicFrame>
    </p:spTree>
    <p:extLst>
      <p:ext uri="{BB962C8B-B14F-4D97-AF65-F5344CB8AC3E}">
        <p14:creationId xmlns:p14="http://schemas.microsoft.com/office/powerpoint/2010/main" val="1062096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44CDC0-B3F8-426C-BAE1-2B52CD395EDF}"/>
              </a:ext>
            </a:extLst>
          </p:cNvPr>
          <p:cNvGraphicFramePr>
            <a:graphicFrameLocks noGrp="1"/>
          </p:cNvGraphicFramePr>
          <p:nvPr>
            <p:extLst>
              <p:ext uri="{D42A27DB-BD31-4B8C-83A1-F6EECF244321}">
                <p14:modId xmlns:p14="http://schemas.microsoft.com/office/powerpoint/2010/main" val="2541145751"/>
              </p:ext>
            </p:extLst>
          </p:nvPr>
        </p:nvGraphicFramePr>
        <p:xfrm>
          <a:off x="852255" y="571744"/>
          <a:ext cx="5539668" cy="3734435"/>
        </p:xfrm>
        <a:graphic>
          <a:graphicData uri="http://schemas.openxmlformats.org/drawingml/2006/table">
            <a:tbl>
              <a:tblPr firstRow="1" bandRow="1">
                <a:tableStyleId>{5C22544A-7EE6-4342-B048-85BDC9FD1C3A}</a:tableStyleId>
              </a:tblPr>
              <a:tblGrid>
                <a:gridCol w="5539668">
                  <a:extLst>
                    <a:ext uri="{9D8B030D-6E8A-4147-A177-3AD203B41FA5}">
                      <a16:colId xmlns:a16="http://schemas.microsoft.com/office/drawing/2014/main" val="2295876580"/>
                    </a:ext>
                  </a:extLst>
                </a:gridCol>
              </a:tblGrid>
              <a:tr h="270271">
                <a:tc>
                  <a:txBody>
                    <a:bodyPr/>
                    <a:lstStyle/>
                    <a:p>
                      <a:pPr algn="ctr"/>
                      <a:r>
                        <a:rPr lang="ru-RU" sz="1800" dirty="0">
                          <a:solidFill>
                            <a:srgbClr val="000000"/>
                          </a:solidFill>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Сервісна (асистанс)</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extLst>
                  <a:ext uri="{0D108BD9-81ED-4DB2-BD59-A6C34878D82A}">
                    <a16:rowId xmlns:a16="http://schemas.microsoft.com/office/drawing/2014/main" val="307769400"/>
                  </a:ext>
                </a:extLst>
              </a:tr>
              <a:tr h="259259">
                <a:tc>
                  <a:txBody>
                    <a:bodyPr/>
                    <a:lstStyle/>
                    <a:p>
                      <a:r>
                        <a:rPr lang="ru-RU" sz="1800" dirty="0">
                          <a:solidFill>
                            <a:srgbClr val="000000"/>
                          </a:solidFill>
                          <a:latin typeface="Times New Roman" panose="02020603050405020304" pitchFamily="18" charset="0"/>
                          <a:cs typeface="Times New Roman" panose="02020603050405020304" pitchFamily="18" charset="0"/>
                        </a:rPr>
                        <a:t>1. Страхування медичних витрат.</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2919973"/>
                  </a:ext>
                </a:extLst>
              </a:tr>
              <a:tr h="1536769">
                <a:tc>
                  <a:txBody>
                    <a:bodyPr/>
                    <a:lstStyle/>
                    <a:p>
                      <a:r>
                        <a:rPr lang="ru-RU" sz="1800" dirty="0">
                          <a:solidFill>
                            <a:srgbClr val="000000"/>
                          </a:solidFill>
                          <a:latin typeface="Times New Roman" panose="02020603050405020304" pitchFamily="18" charset="0"/>
                          <a:cs typeface="Times New Roman" panose="02020603050405020304" pitchFamily="18" charset="0"/>
                        </a:rPr>
                        <a:t>2. Юридичний і інформаційний асистанс - забезпечення правової підтримки мандрівникам у випадку адміністративних або цивільних порушень, а також гарантія одержання необхідної інформації про найбільш зручні маршрути.</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929463653"/>
                  </a:ext>
                </a:extLst>
              </a:tr>
              <a:tr h="444854">
                <a:tc>
                  <a:txBody>
                    <a:bodyPr/>
                    <a:lstStyle/>
                    <a:p>
                      <a:r>
                        <a:rPr lang="ru-RU" sz="1800" dirty="0">
                          <a:solidFill>
                            <a:srgbClr val="000000"/>
                          </a:solidFill>
                          <a:latin typeface="Times New Roman" panose="02020603050405020304" pitchFamily="18" charset="0"/>
                          <a:cs typeface="Times New Roman" panose="02020603050405020304" pitchFamily="18" charset="0"/>
                        </a:rPr>
                        <a:t>3. Страхування від нещасливого випадку</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94185316"/>
                  </a:ext>
                </a:extLst>
              </a:tr>
              <a:tr h="990812">
                <a:tc>
                  <a:txBody>
                    <a:bodyPr/>
                    <a:lstStyle/>
                    <a:p>
                      <a:r>
                        <a:rPr lang="ru-RU" sz="1800" dirty="0">
                          <a:solidFill>
                            <a:srgbClr val="000000"/>
                          </a:solidFill>
                          <a:latin typeface="Times New Roman" panose="02020603050405020304" pitchFamily="18" charset="0"/>
                          <a:cs typeface="Times New Roman" panose="02020603050405020304" pitchFamily="18" charset="0"/>
                        </a:rPr>
                        <a:t>4. Програма страхування цивільної відповідальності за нанесення збитку майну третіх осіб, нанесених туристом у результаті «ненавмисних дій».</a:t>
                      </a:r>
                      <a:r>
                        <a:rPr lang="ru-RU" sz="1800" dirty="0">
                          <a:latin typeface="Times New Roman" panose="02020603050405020304" pitchFamily="18" charset="0"/>
                          <a:cs typeface="Times New Roman" panose="02020603050405020304" pitchFamily="18" charset="0"/>
                        </a:rPr>
                        <a:t> </a:t>
                      </a:r>
                      <a:endParaRPr lang="ru-UA"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889398158"/>
                  </a:ext>
                </a:extLst>
              </a:tr>
            </a:tbl>
          </a:graphicData>
        </a:graphic>
      </p:graphicFrame>
      <p:pic>
        <p:nvPicPr>
          <p:cNvPr id="3074" name="Picture 2" descr="Картинки по запросу нещасний випадок картинки">
            <a:extLst>
              <a:ext uri="{FF2B5EF4-FFF2-40B4-BE49-F238E27FC236}">
                <a16:creationId xmlns:a16="http://schemas.microsoft.com/office/drawing/2014/main" id="{5409D428-2415-4D6B-A229-CEC56E9D4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22" y="4844597"/>
            <a:ext cx="2724150" cy="1876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Похожее изображение">
            <a:extLst>
              <a:ext uri="{FF2B5EF4-FFF2-40B4-BE49-F238E27FC236}">
                <a16:creationId xmlns:a16="http://schemas.microsoft.com/office/drawing/2014/main" id="{4649FEA6-5BA7-4BDA-9E47-C0138C021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91" r="13578"/>
          <a:stretch/>
        </p:blipFill>
        <p:spPr bwMode="auto">
          <a:xfrm>
            <a:off x="5779364" y="4306179"/>
            <a:ext cx="3116061" cy="224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65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75F73-462C-4167-9A9F-2D8BFB07EEBE}"/>
              </a:ext>
            </a:extLst>
          </p:cNvPr>
          <p:cNvSpPr/>
          <p:nvPr/>
        </p:nvSpPr>
        <p:spPr>
          <a:xfrm>
            <a:off x="1711170" y="233284"/>
            <a:ext cx="6165542" cy="523220"/>
          </a:xfrm>
          <a:prstGeom prst="rect">
            <a:avLst/>
          </a:prstGeom>
        </p:spPr>
        <p:txBody>
          <a:bodyPr wrap="square">
            <a:spAutoFit/>
          </a:bodyPr>
          <a:lstStyle/>
          <a:p>
            <a:pPr algn="ctr"/>
            <a:r>
              <a:rPr lang="ru-RU" sz="2800" b="1" dirty="0">
                <a:solidFill>
                  <a:srgbClr val="000000"/>
                </a:solidFill>
                <a:latin typeface="Times New Roman" panose="02020603050405020304" pitchFamily="18" charset="0"/>
                <a:cs typeface="Times New Roman" panose="02020603050405020304" pitchFamily="18" charset="0"/>
              </a:rPr>
              <a:t>Порядок виплати страхових виплат</a:t>
            </a:r>
            <a:r>
              <a:rPr lang="ru-RU" sz="2800" b="1" dirty="0">
                <a:latin typeface="Times New Roman" panose="02020603050405020304" pitchFamily="18" charset="0"/>
                <a:cs typeface="Times New Roman" panose="02020603050405020304" pitchFamily="18" charset="0"/>
              </a:rPr>
              <a:t> </a:t>
            </a:r>
            <a:endParaRPr lang="ru-UA" sz="2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71ED442-C979-41C1-A54B-82291FE7C002}"/>
              </a:ext>
            </a:extLst>
          </p:cNvPr>
          <p:cNvSpPr/>
          <p:nvPr/>
        </p:nvSpPr>
        <p:spPr>
          <a:xfrm>
            <a:off x="75460" y="894732"/>
            <a:ext cx="8993080" cy="1477328"/>
          </a:xfrm>
          <a:prstGeom prst="rect">
            <a:avLst/>
          </a:prstGeom>
        </p:spPr>
        <p:txBody>
          <a:bodyPr wrap="square">
            <a:spAutoFit/>
          </a:bodyPr>
          <a:lstStyle/>
          <a:p>
            <a:pPr algn="ctr"/>
            <a:r>
              <a:rPr lang="ru-RU" dirty="0">
                <a:solidFill>
                  <a:srgbClr val="000000"/>
                </a:solidFill>
                <a:latin typeface="TimesNewRomanPSMT"/>
              </a:rPr>
              <a:t>	Згідно зі </a:t>
            </a:r>
            <a:r>
              <a:rPr lang="ru-RU" b="1" dirty="0">
                <a:solidFill>
                  <a:srgbClr val="000000"/>
                </a:solidFill>
                <a:latin typeface="TimesNewRomanPSMT"/>
              </a:rPr>
              <a:t>ст. 25 Закону «Про страхування»</a:t>
            </a:r>
            <a:r>
              <a:rPr lang="ru-RU" dirty="0">
                <a:solidFill>
                  <a:srgbClr val="000000"/>
                </a:solidFill>
                <a:latin typeface="TimesNewRomanPSMT"/>
              </a:rPr>
              <a:t> здійснення страхових виплат проводиться страховиком відповідно до договору страхування на підставі заяви страхувальника (його правонаступника або третіх осіб, визначених умовами страхування) і страхового акта (аварійного сертифіката). </a:t>
            </a:r>
          </a:p>
          <a:p>
            <a:r>
              <a:rPr lang="ru-RU" dirty="0">
                <a:solidFill>
                  <a:srgbClr val="000000"/>
                </a:solidFill>
                <a:latin typeface="TimesNewRomanPSMT"/>
              </a:rPr>
              <a:t>	</a:t>
            </a:r>
            <a:endParaRPr lang="ru-UA" dirty="0"/>
          </a:p>
        </p:txBody>
      </p:sp>
      <p:sp>
        <p:nvSpPr>
          <p:cNvPr id="4" name="Rectangle 3">
            <a:extLst>
              <a:ext uri="{FF2B5EF4-FFF2-40B4-BE49-F238E27FC236}">
                <a16:creationId xmlns:a16="http://schemas.microsoft.com/office/drawing/2014/main" id="{5EB57D05-C960-4E17-ABBA-9DA1E94BF463}"/>
              </a:ext>
            </a:extLst>
          </p:cNvPr>
          <p:cNvSpPr/>
          <p:nvPr/>
        </p:nvSpPr>
        <p:spPr>
          <a:xfrm>
            <a:off x="4741230" y="3684249"/>
            <a:ext cx="3777449" cy="2277547"/>
          </a:xfrm>
          <a:prstGeom prst="rect">
            <a:avLst/>
          </a:prstGeom>
          <a:solidFill>
            <a:srgbClr val="66FF99"/>
          </a:solidFill>
          <a:ln>
            <a:solidFill>
              <a:schemeClr val="tx1"/>
            </a:solidFill>
          </a:ln>
        </p:spPr>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Страхове відшкодування </a:t>
            </a:r>
            <a:r>
              <a:rPr lang="ru-RU" dirty="0">
                <a:solidFill>
                  <a:srgbClr val="000000"/>
                </a:solidFill>
                <a:latin typeface="Times New Roman" panose="02020603050405020304" pitchFamily="18" charset="0"/>
                <a:cs typeface="Times New Roman" panose="02020603050405020304" pitchFamily="18" charset="0"/>
              </a:rPr>
              <a:t>- це страхова виплата, яка здійснюється страховиком у межах страхової суми за договорами майнового страхування і страхування відповідальності при настанні</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страхового випадку</a:t>
            </a:r>
            <a:r>
              <a:rPr lang="ru-RU" dirty="0">
                <a:latin typeface="Times New Roman" panose="02020603050405020304" pitchFamily="18" charset="0"/>
                <a:cs typeface="Times New Roman" panose="02020603050405020304" pitchFamily="18" charset="0"/>
              </a:rPr>
              <a:t> </a:t>
            </a:r>
            <a:br>
              <a:rPr lang="ru-RU" sz="1600" dirty="0">
                <a:latin typeface="Times New Roman" panose="02020603050405020304" pitchFamily="18" charset="0"/>
                <a:cs typeface="Times New Roman" panose="02020603050405020304" pitchFamily="18" charset="0"/>
              </a:rPr>
            </a:br>
            <a:endParaRPr lang="ru-UA" sz="1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94224C3-AD2E-49D3-B177-7B5113FF1656}"/>
              </a:ext>
            </a:extLst>
          </p:cNvPr>
          <p:cNvSpPr/>
          <p:nvPr/>
        </p:nvSpPr>
        <p:spPr>
          <a:xfrm>
            <a:off x="1203478" y="2704989"/>
            <a:ext cx="7075503" cy="646331"/>
          </a:xfrm>
          <a:prstGeom prst="rect">
            <a:avLst/>
          </a:prstGeom>
          <a:solidFill>
            <a:srgbClr val="99CCFF"/>
          </a:solidFill>
          <a:ln w="57150">
            <a:solidFill>
              <a:schemeClr val="tx1"/>
            </a:solidFill>
          </a:ln>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Закон «Про страхування» розрізняє поняття «страхова виплата» і </a:t>
            </a:r>
          </a:p>
          <a:p>
            <a:pPr algn="ctr"/>
            <a:r>
              <a:rPr lang="ru-RU" dirty="0">
                <a:solidFill>
                  <a:srgbClr val="000000"/>
                </a:solidFill>
                <a:latin typeface="Times New Roman" panose="02020603050405020304" pitchFamily="18" charset="0"/>
                <a:cs typeface="Times New Roman" panose="02020603050405020304" pitchFamily="18" charset="0"/>
              </a:rPr>
              <a:t>«страхове відшкодування». </a:t>
            </a:r>
            <a:endParaRPr lang="ru-UA" dirty="0"/>
          </a:p>
        </p:txBody>
      </p:sp>
      <p:sp>
        <p:nvSpPr>
          <p:cNvPr id="6" name="Rectangle 5">
            <a:extLst>
              <a:ext uri="{FF2B5EF4-FFF2-40B4-BE49-F238E27FC236}">
                <a16:creationId xmlns:a16="http://schemas.microsoft.com/office/drawing/2014/main" id="{51E32787-7D20-4DE6-9B77-E126586B4FEE}"/>
              </a:ext>
            </a:extLst>
          </p:cNvPr>
          <p:cNvSpPr/>
          <p:nvPr/>
        </p:nvSpPr>
        <p:spPr>
          <a:xfrm>
            <a:off x="625321" y="3684249"/>
            <a:ext cx="3121056" cy="1754326"/>
          </a:xfrm>
          <a:prstGeom prst="rect">
            <a:avLst/>
          </a:prstGeom>
          <a:solidFill>
            <a:srgbClr val="66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Страховою виплатою </a:t>
            </a:r>
            <a:r>
              <a:rPr lang="ru-RU" dirty="0">
                <a:solidFill>
                  <a:srgbClr val="000000"/>
                </a:solidFill>
                <a:latin typeface="Times New Roman" panose="02020603050405020304" pitchFamily="18" charset="0"/>
                <a:cs typeface="Times New Roman" panose="02020603050405020304" pitchFamily="18" charset="0"/>
              </a:rPr>
              <a:t>є грошова сума, яка</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виплачується страховиком відповідно до умов договору страхування при</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настанні страхового випадку. </a:t>
            </a:r>
            <a:endParaRPr lang="ru-UA" dirty="0"/>
          </a:p>
        </p:txBody>
      </p:sp>
    </p:spTree>
    <p:extLst>
      <p:ext uri="{BB962C8B-B14F-4D97-AF65-F5344CB8AC3E}">
        <p14:creationId xmlns:p14="http://schemas.microsoft.com/office/powerpoint/2010/main" val="3452798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3274" y="396901"/>
            <a:ext cx="4897553" cy="795801"/>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800" b="1" spc="50" dirty="0">
                <a:ln w="11430"/>
                <a:solidFill>
                  <a:schemeClr val="accent5">
                    <a:lumMod val="50000"/>
                  </a:schemeClr>
                </a:solidFill>
                <a:effectLst>
                  <a:outerShdw blurRad="76200" dist="50800" dir="5400000" algn="tl" rotWithShape="0">
                    <a:srgbClr val="000000">
                      <a:alpha val="65000"/>
                    </a:srgbClr>
                  </a:outerShdw>
                </a:effectLst>
                <a:latin typeface="+mn-lt"/>
              </a:rPr>
              <a:t>План лекції</a:t>
            </a:r>
            <a:endParaRPr lang="ru-RU" sz="4800" b="1" spc="50" dirty="0">
              <a:ln w="11430"/>
              <a:solidFill>
                <a:schemeClr val="accent5">
                  <a:lumMod val="50000"/>
                </a:schemeClr>
              </a:solidFill>
              <a:effectLst>
                <a:outerShdw blurRad="76200" dist="50800" dir="5400000" algn="tl" rotWithShape="0">
                  <a:srgbClr val="000000">
                    <a:alpha val="65000"/>
                  </a:srgbClr>
                </a:outerShdw>
              </a:effectLst>
              <a:latin typeface="+mn-lt"/>
            </a:endParaRPr>
          </a:p>
        </p:txBody>
      </p:sp>
      <p:grpSp>
        <p:nvGrpSpPr>
          <p:cNvPr id="78" name="Group 2"/>
          <p:cNvGrpSpPr>
            <a:grpSpLocks/>
          </p:cNvGrpSpPr>
          <p:nvPr/>
        </p:nvGrpSpPr>
        <p:grpSpPr bwMode="auto">
          <a:xfrm>
            <a:off x="338396" y="4419341"/>
            <a:ext cx="8054368" cy="1222845"/>
            <a:chOff x="1244" y="1355"/>
            <a:chExt cx="6231" cy="435"/>
          </a:xfrm>
        </p:grpSpPr>
        <p:sp>
          <p:nvSpPr>
            <p:cNvPr id="79"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0" name="Rectangle 4"/>
            <p:cNvSpPr>
              <a:spLocks noChangeArrowheads="1"/>
            </p:cNvSpPr>
            <p:nvPr/>
          </p:nvSpPr>
          <p:spPr bwMode="gray">
            <a:xfrm rot="3820573">
              <a:off x="1308" y="1367"/>
              <a:ext cx="188" cy="316"/>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contourClr>
                <a:srgbClr val="FF7C8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81" name="Text Box 5"/>
            <p:cNvSpPr txBox="1">
              <a:spLocks noChangeArrowheads="1"/>
            </p:cNvSpPr>
            <p:nvPr/>
          </p:nvSpPr>
          <p:spPr bwMode="gray">
            <a:xfrm>
              <a:off x="1756" y="1355"/>
              <a:ext cx="5719"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dirty="0">
                  <a:latin typeface="Times New Roman" panose="02020603050405020304" pitchFamily="18" charset="0"/>
                  <a:cs typeface="Times New Roman" panose="02020603050405020304" pitchFamily="18" charset="0"/>
                </a:rPr>
                <a:t>Порядок відшкодування страхових сум на медичне </a:t>
              </a:r>
            </a:p>
            <a:p>
              <a:r>
                <a:rPr lang="ru-RU" sz="2400" b="1" dirty="0">
                  <a:latin typeface="Times New Roman" panose="02020603050405020304" pitchFamily="18" charset="0"/>
                  <a:cs typeface="Times New Roman" panose="02020603050405020304" pitchFamily="18" charset="0"/>
                </a:rPr>
                <a:t>лікування. </a:t>
              </a:r>
              <a:endParaRPr lang="en-US" sz="2400" dirty="0">
                <a:latin typeface="Times New Roman" panose="02020603050405020304" pitchFamily="18" charset="0"/>
                <a:cs typeface="Times New Roman" panose="02020603050405020304" pitchFamily="18" charset="0"/>
              </a:endParaRPr>
            </a:p>
          </p:txBody>
        </p:sp>
        <p:sp>
          <p:nvSpPr>
            <p:cNvPr id="82" name="Text Box 6"/>
            <p:cNvSpPr txBox="1">
              <a:spLocks noChangeArrowheads="1"/>
            </p:cNvSpPr>
            <p:nvPr/>
          </p:nvSpPr>
          <p:spPr bwMode="gray">
            <a:xfrm>
              <a:off x="1378" y="1443"/>
              <a:ext cx="43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t>4</a:t>
              </a:r>
            </a:p>
          </p:txBody>
        </p:sp>
      </p:grpSp>
      <p:grpSp>
        <p:nvGrpSpPr>
          <p:cNvPr id="83" name="Group 7"/>
          <p:cNvGrpSpPr>
            <a:grpSpLocks/>
          </p:cNvGrpSpPr>
          <p:nvPr/>
        </p:nvGrpSpPr>
        <p:grpSpPr bwMode="auto">
          <a:xfrm>
            <a:off x="355933" y="1549531"/>
            <a:ext cx="5964968" cy="1344337"/>
            <a:chOff x="1248" y="1960"/>
            <a:chExt cx="3397" cy="601"/>
          </a:xfrm>
        </p:grpSpPr>
        <p:sp>
          <p:nvSpPr>
            <p:cNvPr id="84"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5"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86" name="Text Box 10"/>
            <p:cNvSpPr txBox="1">
              <a:spLocks noChangeArrowheads="1"/>
            </p:cNvSpPr>
            <p:nvPr/>
          </p:nvSpPr>
          <p:spPr bwMode="gray">
            <a:xfrm>
              <a:off x="1736" y="1960"/>
              <a:ext cx="2909"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dirty="0">
                  <a:latin typeface="Times New Roman" panose="02020603050405020304" pitchFamily="18" charset="0"/>
                  <a:cs typeface="Times New Roman" panose="02020603050405020304" pitchFamily="18" charset="0"/>
                </a:rPr>
                <a:t>Види страхування в туризмі. </a:t>
              </a:r>
            </a:p>
            <a:p>
              <a:r>
                <a:rPr lang="ru-RU" sz="2400" b="1" dirty="0">
                  <a:latin typeface="Times New Roman" panose="02020603050405020304" pitchFamily="18" charset="0"/>
                  <a:cs typeface="Times New Roman" panose="02020603050405020304" pitchFamily="18" charset="0"/>
                </a:rPr>
                <a:t>Обов’язкові види страхування.</a:t>
              </a:r>
              <a:r>
                <a:rPr lang="ru-RU" sz="3200" dirty="0">
                  <a:latin typeface="Times New Roman" panose="02020603050405020304" pitchFamily="18" charset="0"/>
                  <a:cs typeface="Times New Roman" panose="02020603050405020304" pitchFamily="18" charset="0"/>
                </a:rPr>
                <a:t> </a:t>
              </a:r>
              <a:endParaRPr lang="en-US" sz="2800" dirty="0"/>
            </a:p>
          </p:txBody>
        </p:sp>
        <p:sp>
          <p:nvSpPr>
            <p:cNvPr id="87"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1</a:t>
              </a:r>
            </a:p>
          </p:txBody>
        </p:sp>
      </p:grpSp>
      <p:grpSp>
        <p:nvGrpSpPr>
          <p:cNvPr id="88" name="Group 12"/>
          <p:cNvGrpSpPr>
            <a:grpSpLocks/>
          </p:cNvGrpSpPr>
          <p:nvPr/>
        </p:nvGrpSpPr>
        <p:grpSpPr bwMode="auto">
          <a:xfrm>
            <a:off x="357622" y="2995825"/>
            <a:ext cx="8239662" cy="953516"/>
            <a:chOff x="1248" y="2538"/>
            <a:chExt cx="5106" cy="472"/>
          </a:xfrm>
        </p:grpSpPr>
        <p:sp>
          <p:nvSpPr>
            <p:cNvPr id="89"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0"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91" name="Text Box 15"/>
            <p:cNvSpPr txBox="1">
              <a:spLocks noChangeArrowheads="1"/>
            </p:cNvSpPr>
            <p:nvPr/>
          </p:nvSpPr>
          <p:spPr bwMode="gray">
            <a:xfrm>
              <a:off x="1769" y="2538"/>
              <a:ext cx="4585"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400" b="1" dirty="0">
                  <a:latin typeface="Times New Roman" panose="02020603050405020304" pitchFamily="18" charset="0"/>
                  <a:cs typeface="Times New Roman" panose="02020603050405020304" pitchFamily="18" charset="0"/>
                </a:rPr>
                <a:t>Правила та порядок страхування туристів та їх майна, порядок виплати страхових виплат.</a:t>
              </a:r>
              <a:r>
                <a:rPr lang="ru-RU" sz="3200" dirty="0">
                  <a:latin typeface="Times New Roman" panose="02020603050405020304" pitchFamily="18" charset="0"/>
                  <a:cs typeface="Times New Roman" panose="02020603050405020304" pitchFamily="18" charset="0"/>
                </a:rPr>
                <a:t> </a:t>
              </a:r>
              <a:endParaRPr lang="en-US" sz="2800" dirty="0"/>
            </a:p>
          </p:txBody>
        </p:sp>
        <p:sp>
          <p:nvSpPr>
            <p:cNvPr id="92"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2</a:t>
              </a:r>
            </a:p>
          </p:txBody>
        </p:sp>
      </p:grpSp>
      <p:pic>
        <p:nvPicPr>
          <p:cNvPr id="18" name="Picture 17">
            <a:extLst>
              <a:ext uri="{FF2B5EF4-FFF2-40B4-BE49-F238E27FC236}">
                <a16:creationId xmlns:a16="http://schemas.microsoft.com/office/drawing/2014/main" id="{C9E7400C-3624-42C3-8CAC-6941DF65107C}"/>
              </a:ext>
            </a:extLst>
          </p:cNvPr>
          <p:cNvPicPr>
            <a:picLocks noChangeAspect="1"/>
          </p:cNvPicPr>
          <p:nvPr/>
        </p:nvPicPr>
        <p:blipFill rotWithShape="1">
          <a:blip r:embed="rId2"/>
          <a:srcRect l="37011"/>
          <a:stretch/>
        </p:blipFill>
        <p:spPr>
          <a:xfrm>
            <a:off x="6604987" y="-9196"/>
            <a:ext cx="2539014" cy="1801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4252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11452B-D14D-46A6-8E3B-988E58BA5596}"/>
              </a:ext>
            </a:extLst>
          </p:cNvPr>
          <p:cNvSpPr/>
          <p:nvPr/>
        </p:nvSpPr>
        <p:spPr>
          <a:xfrm>
            <a:off x="97654" y="197346"/>
            <a:ext cx="6095060" cy="646330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ru-RU" b="1" u="sng" dirty="0">
                <a:solidFill>
                  <a:srgbClr val="FF0000"/>
                </a:solidFill>
                <a:latin typeface="Times New Roman" panose="02020603050405020304" pitchFamily="18" charset="0"/>
                <a:cs typeface="Times New Roman" panose="02020603050405020304" pitchFamily="18" charset="0"/>
              </a:rPr>
              <a:t>1. Страховик має право відмовитися від здійснення страхової виплати у разі:</a:t>
            </a:r>
          </a:p>
          <a:p>
            <a:r>
              <a:rPr lang="ru-RU" dirty="0">
                <a:solidFill>
                  <a:schemeClr val="tx1"/>
                </a:solidFill>
                <a:latin typeface="Times New Roman" panose="02020603050405020304" pitchFamily="18" charset="0"/>
                <a:cs typeface="Times New Roman" panose="02020603050405020304" pitchFamily="18" charset="0"/>
              </a:rPr>
              <a:t>1) навмисних дій страхувальника або особи, на користь якої укладено договір страхування, якщо вони були спрямовані на настання страхового випадку, крім дій, пов'язаних із виконанням ними громадянського чи службового обов'язку, вчинених у стані необхідної оборони (без перевищення її меж), або щодо захисту майна, життя, здоров'я, честі, гідності та ділової репутації;</a:t>
            </a:r>
          </a:p>
          <a:p>
            <a:r>
              <a:rPr lang="ru-RU" dirty="0">
                <a:solidFill>
                  <a:srgbClr val="000000"/>
                </a:solidFill>
                <a:latin typeface="Times New Roman" panose="02020603050405020304" pitchFamily="18" charset="0"/>
                <a:cs typeface="Times New Roman" panose="02020603050405020304" pitchFamily="18" charset="0"/>
              </a:rPr>
              <a:t>2) вчинення страхувальником або особою, на користь якої укладено договір страхування, умисного злочину, що призвів до страхового випадку;</a:t>
            </a:r>
          </a:p>
          <a:p>
            <a:r>
              <a:rPr lang="ru-RU" dirty="0">
                <a:solidFill>
                  <a:srgbClr val="000000"/>
                </a:solidFill>
                <a:latin typeface="Times New Roman" panose="02020603050405020304" pitchFamily="18" charset="0"/>
                <a:cs typeface="Times New Roman" panose="02020603050405020304" pitchFamily="18" charset="0"/>
              </a:rPr>
              <a:t>3) подання страхувальником завідомо неправдивих відомостей про об'єкт страхування або про факт настання страхового випадку;</a:t>
            </a:r>
          </a:p>
          <a:p>
            <a:r>
              <a:rPr lang="ru-RU" dirty="0">
                <a:solidFill>
                  <a:srgbClr val="000000"/>
                </a:solidFill>
                <a:latin typeface="Times New Roman" panose="02020603050405020304" pitchFamily="18" charset="0"/>
                <a:cs typeface="Times New Roman" panose="02020603050405020304" pitchFamily="18" charset="0"/>
              </a:rPr>
              <a:t>4) одержання страхувальником повного відшкодування збитків за договором майнового страхування від особи, яка їх завдала;</a:t>
            </a:r>
          </a:p>
          <a:p>
            <a:r>
              <a:rPr lang="ru-RU" dirty="0">
                <a:solidFill>
                  <a:srgbClr val="000000"/>
                </a:solidFill>
                <a:latin typeface="Times New Roman" panose="02020603050405020304" pitchFamily="18" charset="0"/>
                <a:cs typeface="Times New Roman" panose="02020603050405020304" pitchFamily="18" charset="0"/>
              </a:rPr>
              <a:t>5) несвоєчасного повідомлення страхувальником без поважних на те причин про настання страхового випадку або створення страховикові перешкод у визначенні обставин, характеру та розміру збитків;</a:t>
            </a:r>
          </a:p>
          <a:p>
            <a:r>
              <a:rPr lang="ru-RU" dirty="0">
                <a:solidFill>
                  <a:srgbClr val="000000"/>
                </a:solidFill>
                <a:latin typeface="Times New Roman" panose="02020603050405020304" pitchFamily="18" charset="0"/>
                <a:cs typeface="Times New Roman" panose="02020603050405020304" pitchFamily="18" charset="0"/>
              </a:rPr>
              <a:t>6) наявності інших підстав, встановлених законом.</a:t>
            </a:r>
          </a:p>
        </p:txBody>
      </p:sp>
      <p:sp>
        <p:nvSpPr>
          <p:cNvPr id="3" name="Rectangle 2">
            <a:extLst>
              <a:ext uri="{FF2B5EF4-FFF2-40B4-BE49-F238E27FC236}">
                <a16:creationId xmlns:a16="http://schemas.microsoft.com/office/drawing/2014/main" id="{6C46E785-A84C-4906-A20B-CD9360805E02}"/>
              </a:ext>
            </a:extLst>
          </p:cNvPr>
          <p:cNvSpPr/>
          <p:nvPr/>
        </p:nvSpPr>
        <p:spPr>
          <a:xfrm>
            <a:off x="6432164" y="553797"/>
            <a:ext cx="2383115" cy="2308324"/>
          </a:xfrm>
          <a:prstGeom prst="rect">
            <a:avLst/>
          </a:prstGeom>
          <a:solidFill>
            <a:schemeClr val="accent2">
              <a:lumMod val="20000"/>
              <a:lumOff val="80000"/>
            </a:schemeClr>
          </a:solidFill>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2. Договором страхування можуть бути передбачені також інші підстави для відмови здійснити страхову виплату, якщо це не суперечить закону.</a:t>
            </a:r>
          </a:p>
        </p:txBody>
      </p:sp>
      <p:sp>
        <p:nvSpPr>
          <p:cNvPr id="4" name="Rectangle 3">
            <a:extLst>
              <a:ext uri="{FF2B5EF4-FFF2-40B4-BE49-F238E27FC236}">
                <a16:creationId xmlns:a16="http://schemas.microsoft.com/office/drawing/2014/main" id="{ED0E23BE-FC60-47C3-8DE7-7DC825BEE2BA}"/>
              </a:ext>
            </a:extLst>
          </p:cNvPr>
          <p:cNvSpPr/>
          <p:nvPr/>
        </p:nvSpPr>
        <p:spPr>
          <a:xfrm>
            <a:off x="6432164" y="3544410"/>
            <a:ext cx="2170544" cy="2585323"/>
          </a:xfrm>
          <a:prstGeom prst="rect">
            <a:avLst/>
          </a:prstGeom>
          <a:solidFill>
            <a:schemeClr val="accent5">
              <a:lumMod val="20000"/>
              <a:lumOff val="80000"/>
            </a:schemeClr>
          </a:solidFill>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3. Рішення страховика про відмову здійснити страхову виплату повідомляється страхувальникові у письмовій формі з обґрунтуванням причин відмови.</a:t>
            </a:r>
          </a:p>
        </p:txBody>
      </p:sp>
    </p:spTree>
    <p:extLst>
      <p:ext uri="{BB962C8B-B14F-4D97-AF65-F5344CB8AC3E}">
        <p14:creationId xmlns:p14="http://schemas.microsoft.com/office/powerpoint/2010/main" val="3457995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2E3DA3-8297-4D5F-94D6-9D32073123FA}"/>
              </a:ext>
            </a:extLst>
          </p:cNvPr>
          <p:cNvSpPr/>
          <p:nvPr/>
        </p:nvSpPr>
        <p:spPr>
          <a:xfrm>
            <a:off x="838940" y="98057"/>
            <a:ext cx="7466120" cy="1661993"/>
          </a:xfrm>
          <a:prstGeom prst="rect">
            <a:avLst/>
          </a:prstGeom>
        </p:spPr>
        <p:txBody>
          <a:bodyPr wrap="square">
            <a:spAutoFit/>
          </a:bodyPr>
          <a:lstStyle/>
          <a:p>
            <a:pPr algn="ctr"/>
            <a:r>
              <a:rPr lang="ru-RU" sz="2800" b="1" dirty="0">
                <a:solidFill>
                  <a:srgbClr val="000000"/>
                </a:solidFill>
                <a:latin typeface="Times New Roman" panose="02020603050405020304" pitchFamily="18" charset="0"/>
                <a:cs typeface="Times New Roman" panose="02020603050405020304" pitchFamily="18" charset="0"/>
              </a:rPr>
              <a:t>3. Порядок відшкодування страхових сум на медичнелікування. Дії застрахованого в разі настання страхового випадку.</a:t>
            </a:r>
            <a:r>
              <a:rPr lang="ru-RU" sz="2800" dirty="0">
                <a:latin typeface="Times New Roman" panose="02020603050405020304" pitchFamily="18" charset="0"/>
                <a:cs typeface="Times New Roman" panose="02020603050405020304" pitchFamily="18" charset="0"/>
              </a:rPr>
              <a:t> </a:t>
            </a:r>
            <a:br>
              <a:rPr lang="ru-RU" dirty="0"/>
            </a:br>
            <a:endParaRPr lang="ru-UA" dirty="0"/>
          </a:p>
        </p:txBody>
      </p:sp>
      <p:sp>
        <p:nvSpPr>
          <p:cNvPr id="3" name="Rectangle 2">
            <a:extLst>
              <a:ext uri="{FF2B5EF4-FFF2-40B4-BE49-F238E27FC236}">
                <a16:creationId xmlns:a16="http://schemas.microsoft.com/office/drawing/2014/main" id="{B1506F36-E01F-4F9F-AECB-DE5578015FFE}"/>
              </a:ext>
            </a:extLst>
          </p:cNvPr>
          <p:cNvSpPr/>
          <p:nvPr/>
        </p:nvSpPr>
        <p:spPr>
          <a:xfrm>
            <a:off x="900483" y="1760050"/>
            <a:ext cx="7741328" cy="2308324"/>
          </a:xfrm>
          <a:prstGeom prst="rect">
            <a:avLst/>
          </a:prstGeom>
        </p:spPr>
        <p:txBody>
          <a:bodyPr wrap="square">
            <a:spAutoFit/>
          </a:bodyPr>
          <a:lstStyle/>
          <a:p>
            <a:pPr algn="ctr"/>
            <a:r>
              <a:rPr lang="ru-RU" b="1" dirty="0">
                <a:solidFill>
                  <a:srgbClr val="000000"/>
                </a:solidFill>
                <a:latin typeface="TimesNewRomanPSMT"/>
              </a:rPr>
              <a:t>Основною особливістю медичного страхування є його адресність,</a:t>
            </a:r>
            <a:br>
              <a:rPr lang="ru-RU" b="1" dirty="0">
                <a:solidFill>
                  <a:srgbClr val="000000"/>
                </a:solidFill>
                <a:latin typeface="TimesNewRomanPSMT"/>
              </a:rPr>
            </a:br>
            <a:r>
              <a:rPr lang="ru-RU" b="1" dirty="0">
                <a:solidFill>
                  <a:srgbClr val="000000"/>
                </a:solidFill>
                <a:latin typeface="TimesNewRomanPSMT"/>
              </a:rPr>
              <a:t>тобто фінансування медичних заходів не загалом, а спрямованих на</a:t>
            </a:r>
            <a:br>
              <a:rPr lang="ru-RU" b="1" dirty="0">
                <a:solidFill>
                  <a:srgbClr val="000000"/>
                </a:solidFill>
                <a:latin typeface="TimesNewRomanPSMT"/>
              </a:rPr>
            </a:br>
            <a:r>
              <a:rPr lang="ru-RU" b="1" dirty="0">
                <a:solidFill>
                  <a:srgbClr val="000000"/>
                </a:solidFill>
                <a:latin typeface="TimesNewRomanPSMT"/>
              </a:rPr>
              <a:t>конкретного жителя. </a:t>
            </a:r>
            <a:r>
              <a:rPr lang="ru-RU" dirty="0">
                <a:solidFill>
                  <a:srgbClr val="000000"/>
                </a:solidFill>
                <a:latin typeface="TimesNewRomanPSMT"/>
              </a:rPr>
              <a:t>Крім того, страхова виплата може здійснюватися</a:t>
            </a:r>
            <a:br>
              <a:rPr lang="ru-RU" dirty="0">
                <a:solidFill>
                  <a:srgbClr val="000000"/>
                </a:solidFill>
                <a:latin typeface="TimesNewRomanPSMT"/>
              </a:rPr>
            </a:br>
            <a:r>
              <a:rPr lang="ru-RU" dirty="0">
                <a:solidFill>
                  <a:srgbClr val="000000"/>
                </a:solidFill>
                <a:latin typeface="TimesNewRomanPSMT"/>
              </a:rPr>
              <a:t>страховиком двома способами: </a:t>
            </a:r>
            <a:r>
              <a:rPr lang="ru-RU" b="1" dirty="0">
                <a:solidFill>
                  <a:srgbClr val="000000"/>
                </a:solidFill>
                <a:latin typeface="TimesNewRomanPSMT"/>
              </a:rPr>
              <a:t>по-перше,</a:t>
            </a:r>
            <a:r>
              <a:rPr lang="ru-RU" dirty="0">
                <a:solidFill>
                  <a:srgbClr val="000000"/>
                </a:solidFill>
                <a:latin typeface="TimesNewRomanPSMT"/>
              </a:rPr>
              <a:t> безпосередньо страхувальникові</a:t>
            </a:r>
            <a:br>
              <a:rPr lang="ru-RU" dirty="0">
                <a:solidFill>
                  <a:srgbClr val="000000"/>
                </a:solidFill>
                <a:latin typeface="TimesNewRomanPSMT"/>
              </a:rPr>
            </a:br>
            <a:r>
              <a:rPr lang="ru-RU" dirty="0">
                <a:solidFill>
                  <a:srgbClr val="000000"/>
                </a:solidFill>
                <a:latin typeface="TimesNewRomanPSMT"/>
              </a:rPr>
              <a:t>(застрахованому) у вигляді повної страхової суми або її частки; </a:t>
            </a:r>
            <a:r>
              <a:rPr lang="ru-RU" b="1" dirty="0">
                <a:solidFill>
                  <a:srgbClr val="000000"/>
                </a:solidFill>
                <a:latin typeface="TimesNewRomanPSMT"/>
              </a:rPr>
              <a:t>по-друге</a:t>
            </a:r>
            <a:r>
              <a:rPr lang="ru-RU" dirty="0">
                <a:solidFill>
                  <a:srgbClr val="000000"/>
                </a:solidFill>
                <a:latin typeface="TimesNewRomanPSMT"/>
              </a:rPr>
              <a:t>, у</a:t>
            </a:r>
            <a:br>
              <a:rPr lang="ru-RU" dirty="0">
                <a:solidFill>
                  <a:srgbClr val="000000"/>
                </a:solidFill>
                <a:latin typeface="TimesNewRomanPSMT"/>
              </a:rPr>
            </a:br>
            <a:r>
              <a:rPr lang="ru-RU" dirty="0">
                <a:solidFill>
                  <a:srgbClr val="000000"/>
                </a:solidFill>
                <a:latin typeface="TimesNewRomanPSMT"/>
              </a:rPr>
              <a:t>вигляді оплати медичній установі вартості лікування застрахованого (в т.ч.</a:t>
            </a:r>
            <a:br>
              <a:rPr lang="ru-RU" dirty="0">
                <a:solidFill>
                  <a:srgbClr val="000000"/>
                </a:solidFill>
                <a:latin typeface="TimesNewRomanPSMT"/>
              </a:rPr>
            </a:br>
            <a:r>
              <a:rPr lang="ru-RU" dirty="0">
                <a:solidFill>
                  <a:srgbClr val="000000"/>
                </a:solidFill>
                <a:latin typeface="TimesNewRomanPSMT"/>
              </a:rPr>
              <a:t>плата за перебування в стаціонарі, фізіотерапевтичні процедури, консультації</a:t>
            </a:r>
            <a:br>
              <a:rPr lang="ru-RU" dirty="0">
                <a:solidFill>
                  <a:srgbClr val="000000"/>
                </a:solidFill>
                <a:latin typeface="TimesNewRomanPSMT"/>
              </a:rPr>
            </a:br>
            <a:r>
              <a:rPr lang="ru-RU" dirty="0">
                <a:solidFill>
                  <a:srgbClr val="000000"/>
                </a:solidFill>
                <a:latin typeface="TimesNewRomanPSMT"/>
              </a:rPr>
              <a:t>провідних фахівців, витрати на придбання ліків та ін.).</a:t>
            </a:r>
            <a:endParaRPr lang="ru-UA" dirty="0"/>
          </a:p>
        </p:txBody>
      </p:sp>
      <p:sp>
        <p:nvSpPr>
          <p:cNvPr id="4" name="Rectangle 3">
            <a:extLst>
              <a:ext uri="{FF2B5EF4-FFF2-40B4-BE49-F238E27FC236}">
                <a16:creationId xmlns:a16="http://schemas.microsoft.com/office/drawing/2014/main" id="{5012D839-6FCA-475B-9BC0-8ADAE1B40042}"/>
              </a:ext>
            </a:extLst>
          </p:cNvPr>
          <p:cNvSpPr/>
          <p:nvPr/>
        </p:nvSpPr>
        <p:spPr>
          <a:xfrm>
            <a:off x="838940" y="4837742"/>
            <a:ext cx="7577692" cy="1200329"/>
          </a:xfrm>
          <a:prstGeom prst="rect">
            <a:avLst/>
          </a:prstGeom>
          <a:ln w="57150">
            <a:solidFill>
              <a:srgbClr val="FF3131"/>
            </a:solidFill>
          </a:ln>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В разі настання страхового випадку застрахованій особі протягом двох</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діб необхідно повідомити страхову компанію. А протягом 15 робочих днів</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надати особисто або відправити поштою на адресу страхової компанії</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документи, що є підставою для отримання страхового відшкодування</a:t>
            </a:r>
            <a:r>
              <a:rPr lang="ru-RU" dirty="0">
                <a:latin typeface="Times New Roman" panose="02020603050405020304" pitchFamily="18" charset="0"/>
                <a:cs typeface="Times New Roman" panose="02020603050405020304" pitchFamily="18" charset="0"/>
              </a:rPr>
              <a:t> </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689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Folded Corner 1">
            <a:extLst>
              <a:ext uri="{FF2B5EF4-FFF2-40B4-BE49-F238E27FC236}">
                <a16:creationId xmlns:a16="http://schemas.microsoft.com/office/drawing/2014/main" id="{EAE789BE-27D6-4D63-9101-BDD8D90D473A}"/>
              </a:ext>
            </a:extLst>
          </p:cNvPr>
          <p:cNvSpPr/>
          <p:nvPr/>
        </p:nvSpPr>
        <p:spPr>
          <a:xfrm>
            <a:off x="368423" y="266331"/>
            <a:ext cx="8407153" cy="2530135"/>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a:p>
            <a:pPr algn="ctr"/>
            <a:r>
              <a:rPr lang="ru-RU" b="1" dirty="0">
                <a:solidFill>
                  <a:schemeClr val="tx1"/>
                </a:solidFill>
                <a:latin typeface="Times New Roman" panose="02020603050405020304" pitchFamily="18" charset="0"/>
                <a:cs typeface="Times New Roman" panose="02020603050405020304" pitchFamily="18" charset="0"/>
              </a:rPr>
              <a:t>Підставою для отримання страхового відшкодування є заява </a:t>
            </a:r>
            <a:r>
              <a:rPr lang="ru-RU" dirty="0">
                <a:solidFill>
                  <a:schemeClr val="tx1"/>
                </a:solidFill>
                <a:latin typeface="Times New Roman" panose="02020603050405020304" pitchFamily="18" charset="0"/>
                <a:cs typeface="Times New Roman" panose="02020603050405020304" pitchFamily="18" charset="0"/>
              </a:rPr>
              <a:t>на</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отримання страхового відшкодування та документи з лікувального закладу (а</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це може бути навіть медпункт при санаторії чи готелі), в яких зазначено</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діагноз, тривалість лікування застрахованої особи, перелік наданих медичних</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послуг та їх вартість або інші документи з медичного закладу, що можуть</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підтвердити факт настання страхового випадку, чеки та квитанції з аптечних</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установ за придбані медичні препарати та матеріали, що були призначені та</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використані під час лікування. </a:t>
            </a:r>
            <a:br>
              <a:rPr lang="ru-RU" dirty="0"/>
            </a:br>
            <a:endParaRPr lang="ru-UA" dirty="0"/>
          </a:p>
        </p:txBody>
      </p:sp>
      <p:sp>
        <p:nvSpPr>
          <p:cNvPr id="6" name="Rectangle 5">
            <a:extLst>
              <a:ext uri="{FF2B5EF4-FFF2-40B4-BE49-F238E27FC236}">
                <a16:creationId xmlns:a16="http://schemas.microsoft.com/office/drawing/2014/main" id="{1F02DDA7-AE91-4DF6-BD99-26446CF5DC92}"/>
              </a:ext>
            </a:extLst>
          </p:cNvPr>
          <p:cNvSpPr/>
          <p:nvPr/>
        </p:nvSpPr>
        <p:spPr>
          <a:xfrm>
            <a:off x="3968318" y="3222596"/>
            <a:ext cx="4887157" cy="3139321"/>
          </a:xfrm>
          <a:prstGeom prst="rect">
            <a:avLst/>
          </a:prstGeom>
          <a:solidFill>
            <a:srgbClr val="66FF99"/>
          </a:solidFill>
        </p:spPr>
        <p:txBody>
          <a:bodyPr wrap="square">
            <a:spAutoFit/>
          </a:bodyPr>
          <a:lstStyle/>
          <a:p>
            <a:pPr algn="ctr"/>
            <a:r>
              <a:rPr lang="ru-RU" b="1" dirty="0">
                <a:latin typeface="Times New Roman" panose="02020603050405020304" pitchFamily="18" charset="0"/>
                <a:cs typeface="Times New Roman" panose="02020603050405020304" pitchFamily="18" charset="0"/>
              </a:rPr>
              <a:t>Страховик може відмовити у виплаті страхового відшкодування</a:t>
            </a:r>
          </a:p>
          <a:p>
            <a:pPr algn="ctr"/>
            <a:r>
              <a:rPr lang="ru-RU" b="1" dirty="0">
                <a:latin typeface="Times New Roman" panose="02020603050405020304" pitchFamily="18" charset="0"/>
                <a:cs typeface="Times New Roman" panose="02020603050405020304" pitchFamily="18" charset="0"/>
              </a:rPr>
              <a:t>застрахованій особі у випадку її звернення до закладу охорони здоров'я, якщомає місце:</a:t>
            </a:r>
          </a:p>
          <a:p>
            <a:r>
              <a:rPr lang="ru-RU" b="1" dirty="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хвороба, яка є наслідком вживання застрахованою особою алкоголю, наркотиків, токсичних речовин і медичних препаратів без призначення лікаря (за винятком випадків насильницького  застосування таких речовин стосовно застрахованої особи третіми особами),самолікування;</a:t>
            </a:r>
          </a:p>
        </p:txBody>
      </p:sp>
      <p:pic>
        <p:nvPicPr>
          <p:cNvPr id="3074" name="Picture 2" descr="Картинки по запросу медична допомога  пнг">
            <a:extLst>
              <a:ext uri="{FF2B5EF4-FFF2-40B4-BE49-F238E27FC236}">
                <a16:creationId xmlns:a16="http://schemas.microsoft.com/office/drawing/2014/main" id="{4278C76F-6C72-4CD4-8691-5E7184397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25" y="3124942"/>
            <a:ext cx="3351321" cy="3351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7423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95133-F1BE-4ABF-99FE-51657D70D6AD}"/>
              </a:ext>
            </a:extLst>
          </p:cNvPr>
          <p:cNvSpPr/>
          <p:nvPr/>
        </p:nvSpPr>
        <p:spPr>
          <a:xfrm>
            <a:off x="401714" y="426128"/>
            <a:ext cx="8340572" cy="3139321"/>
          </a:xfrm>
          <a:prstGeom prst="rect">
            <a:avLst/>
          </a:prstGeom>
          <a:solidFill>
            <a:srgbClr val="66FF99"/>
          </a:solidFill>
        </p:spPr>
        <p:txBody>
          <a:bodyPr wrap="square">
            <a:spAutoFit/>
          </a:bodyPr>
          <a:lstStyle/>
          <a:p>
            <a:r>
              <a:rPr lang="ru-RU" b="1" dirty="0">
                <a:latin typeface="Times New Roman" panose="02020603050405020304" pitchFamily="18" charset="0"/>
                <a:cs typeface="Times New Roman" panose="02020603050405020304" pitchFamily="18" charset="0"/>
              </a:rPr>
              <a:t>б) хвороба або травма, які є наслідком:</a:t>
            </a:r>
          </a:p>
          <a:p>
            <a:r>
              <a:rPr lang="ru-RU" dirty="0">
                <a:latin typeface="Times New Roman" panose="02020603050405020304" pitchFamily="18" charset="0"/>
                <a:cs typeface="Times New Roman" panose="02020603050405020304" pitchFamily="18" charset="0"/>
              </a:rPr>
              <a:t>- замаху на самогубство за винятком тих випадків, коли застрахована особа була доведена до такого стану офіційно підтвердженими протиправними діями третіх осіб, навмисного спричинення собі тілесних ушкоджень;</a:t>
            </a:r>
          </a:p>
          <a:p>
            <a:r>
              <a:rPr lang="ru-RU" dirty="0">
                <a:latin typeface="Times New Roman" panose="02020603050405020304" pitchFamily="18" charset="0"/>
                <a:cs typeface="Times New Roman" panose="02020603050405020304" pitchFamily="18" charset="0"/>
              </a:rPr>
              <a:t>- вчинення застрахованою особою навмисного злочину;</a:t>
            </a:r>
          </a:p>
          <a:p>
            <a:r>
              <a:rPr lang="ru-RU" dirty="0">
                <a:latin typeface="Times New Roman" panose="02020603050405020304" pitchFamily="18" charset="0"/>
                <a:cs typeface="Times New Roman" panose="02020603050405020304" pitchFamily="18" charset="0"/>
              </a:rPr>
              <a:t>- спроби здійснення застрахованою особою дій, в яких правоохоронними органами встановлено склад злочину;</a:t>
            </a:r>
          </a:p>
          <a:p>
            <a:r>
              <a:rPr lang="ru-RU" dirty="0">
                <a:latin typeface="Times New Roman" panose="02020603050405020304" pitchFamily="18" charset="0"/>
                <a:cs typeface="Times New Roman" panose="02020603050405020304" pitchFamily="18" charset="0"/>
              </a:rPr>
              <a:t>- управління застрахованою особою транспортним засобом у стані алкогольного, наркотичного або токсичного сп'яніння, а також добровільної передачі ним управління особі, яка перебувала у стані алкогольного, наркотичного або токсичного сп'яніння, а також особі, яка не мала прав водія відповідної категорії.</a:t>
            </a:r>
            <a:endParaRPr lang="ru-UA"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E6D6CC1-D132-4620-B36D-7711404028F8}"/>
              </a:ext>
            </a:extLst>
          </p:cNvPr>
          <p:cNvSpPr/>
          <p:nvPr/>
        </p:nvSpPr>
        <p:spPr>
          <a:xfrm>
            <a:off x="619217" y="4123548"/>
            <a:ext cx="7905565" cy="2031325"/>
          </a:xfrm>
          <a:prstGeom prst="rect">
            <a:avLst/>
          </a:prstGeom>
          <a:solidFill>
            <a:schemeClr val="accent5">
              <a:lumMod val="60000"/>
              <a:lumOff val="40000"/>
            </a:schemeClr>
          </a:solidFill>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Страхова компанія має право відмовити у виплаті страхового</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відшкодування, якщо застрахована особа отримала не передбачену</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договором страхування медико-санітарну допомогу або медико-санітарну</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допомогу і у закладах охорони здоров'я, не передбачених договором</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страхування без попереднього погодження зі страховиком (асистуючою</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компанією). При цьому рішення про відмову у виплаті приймає експертна</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комісія страховика на підставі висновків закладу охорони здоров'я.</a:t>
            </a:r>
            <a:r>
              <a:rPr lang="ru-RU" dirty="0">
                <a:latin typeface="Times New Roman" panose="02020603050405020304" pitchFamily="18" charset="0"/>
                <a:cs typeface="Times New Roman" panose="02020603050405020304" pitchFamily="18" charset="0"/>
              </a:rPr>
              <a:t> </a:t>
            </a:r>
            <a:endParaRPr lang="ru-UA" dirty="0"/>
          </a:p>
        </p:txBody>
      </p:sp>
    </p:spTree>
    <p:extLst>
      <p:ext uri="{BB962C8B-B14F-4D97-AF65-F5344CB8AC3E}">
        <p14:creationId xmlns:p14="http://schemas.microsoft.com/office/powerpoint/2010/main" val="1080051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4A8B9B-0689-4EC2-9A39-2A88C6F43670}"/>
              </a:ext>
            </a:extLst>
          </p:cNvPr>
          <p:cNvSpPr/>
          <p:nvPr/>
        </p:nvSpPr>
        <p:spPr>
          <a:xfrm>
            <a:off x="381739" y="3429000"/>
            <a:ext cx="6391923" cy="2585323"/>
          </a:xfrm>
          <a:prstGeom prst="rect">
            <a:avLst/>
          </a:prstGeom>
          <a:solidFill>
            <a:srgbClr val="FFCCFF"/>
          </a:solidFill>
        </p:spPr>
        <p:txBody>
          <a:bodyPr wrap="square">
            <a:spAutoFit/>
          </a:bodyPr>
          <a:lstStyle/>
          <a:p>
            <a:r>
              <a:rPr lang="ru-RU" dirty="0">
                <a:solidFill>
                  <a:srgbClr val="000000"/>
                </a:solidFill>
                <a:latin typeface="TimesNewRomanPSMT"/>
              </a:rPr>
              <a:t>- ім'я та прізвище застрахованої особи, що потребує допомоги;</a:t>
            </a:r>
            <a:br>
              <a:rPr lang="ru-RU" dirty="0">
                <a:solidFill>
                  <a:srgbClr val="000000"/>
                </a:solidFill>
                <a:latin typeface="TimesNewRomanPSMT"/>
              </a:rPr>
            </a:br>
            <a:r>
              <a:rPr lang="ru-RU" dirty="0">
                <a:solidFill>
                  <a:srgbClr val="000000"/>
                </a:solidFill>
                <a:latin typeface="TimesNewRomanPSMT"/>
              </a:rPr>
              <a:t>- назву страхової компанії та номер даного договору страхування;</a:t>
            </a:r>
            <a:br>
              <a:rPr lang="ru-RU" dirty="0">
                <a:solidFill>
                  <a:srgbClr val="000000"/>
                </a:solidFill>
                <a:latin typeface="TimesNewRomanPSMT"/>
              </a:rPr>
            </a:br>
            <a:r>
              <a:rPr lang="ru-RU" dirty="0">
                <a:solidFill>
                  <a:srgbClr val="000000"/>
                </a:solidFill>
                <a:latin typeface="TimesNewRomanPSMT"/>
              </a:rPr>
              <a:t>- термін дії договору страхування та програму страхування;</a:t>
            </a:r>
            <a:br>
              <a:rPr lang="ru-RU" dirty="0">
                <a:solidFill>
                  <a:srgbClr val="000000"/>
                </a:solidFill>
                <a:latin typeface="TimesNewRomanPSMT"/>
              </a:rPr>
            </a:br>
            <a:r>
              <a:rPr lang="ru-RU" dirty="0">
                <a:solidFill>
                  <a:srgbClr val="000000"/>
                </a:solidFill>
                <a:latin typeface="TimesNewRomanPSMT"/>
              </a:rPr>
              <a:t>- обставини та зміст події, характер необхідної допомоги;</a:t>
            </a:r>
            <a:br>
              <a:rPr lang="ru-RU" dirty="0">
                <a:solidFill>
                  <a:srgbClr val="000000"/>
                </a:solidFill>
                <a:latin typeface="TimesNewRomanPSMT"/>
              </a:rPr>
            </a:br>
            <a:r>
              <a:rPr lang="ru-RU" dirty="0">
                <a:solidFill>
                  <a:srgbClr val="000000"/>
                </a:solidFill>
                <a:latin typeface="TimesNewRomanPSMT"/>
              </a:rPr>
              <a:t>- місцезнаходження застрахованої особи, що потребує допомоги, контактний телефон та адресу;</a:t>
            </a:r>
            <a:br>
              <a:rPr lang="ru-RU" dirty="0">
                <a:solidFill>
                  <a:srgbClr val="000000"/>
                </a:solidFill>
                <a:latin typeface="TimesNewRomanPSMT"/>
              </a:rPr>
            </a:br>
            <a:r>
              <a:rPr lang="ru-RU" dirty="0">
                <a:solidFill>
                  <a:srgbClr val="000000"/>
                </a:solidFill>
                <a:latin typeface="TimesNewRomanPSMT"/>
              </a:rPr>
              <a:t>- назву та адресу лікувального чи іншого закладу, якщо допомогу вже надали чи почали надавати</a:t>
            </a:r>
            <a:r>
              <a:rPr lang="ru-RU" dirty="0"/>
              <a:t> .</a:t>
            </a:r>
            <a:endParaRPr lang="ru-UA" dirty="0"/>
          </a:p>
        </p:txBody>
      </p:sp>
      <p:sp>
        <p:nvSpPr>
          <p:cNvPr id="3" name="Rectangle 2">
            <a:extLst>
              <a:ext uri="{FF2B5EF4-FFF2-40B4-BE49-F238E27FC236}">
                <a16:creationId xmlns:a16="http://schemas.microsoft.com/office/drawing/2014/main" id="{C6388A04-0E3F-4F86-AB2D-817B6613B78C}"/>
              </a:ext>
            </a:extLst>
          </p:cNvPr>
          <p:cNvSpPr/>
          <p:nvPr/>
        </p:nvSpPr>
        <p:spPr>
          <a:xfrm>
            <a:off x="1160715" y="252805"/>
            <a:ext cx="6795934" cy="954107"/>
          </a:xfrm>
          <a:prstGeom prst="rect">
            <a:avLst/>
          </a:prstGeom>
        </p:spPr>
        <p:txBody>
          <a:bodyPr wrap="square">
            <a:spAutoFit/>
          </a:bodyPr>
          <a:lstStyle/>
          <a:p>
            <a:pPr algn="ctr"/>
            <a:r>
              <a:rPr lang="ru-RU" sz="2800" b="1" dirty="0">
                <a:solidFill>
                  <a:srgbClr val="000000"/>
                </a:solidFill>
                <a:latin typeface="TimesNewRomanPSMT"/>
              </a:rPr>
              <a:t>Дії застрахованого в разі настання страхового випадку</a:t>
            </a:r>
            <a:endParaRPr lang="ru-UA" sz="2800" b="1" dirty="0"/>
          </a:p>
        </p:txBody>
      </p:sp>
      <p:sp>
        <p:nvSpPr>
          <p:cNvPr id="4" name="Rectangle 3">
            <a:extLst>
              <a:ext uri="{FF2B5EF4-FFF2-40B4-BE49-F238E27FC236}">
                <a16:creationId xmlns:a16="http://schemas.microsoft.com/office/drawing/2014/main" id="{4DC41C30-97F5-4CBE-99ED-550A4129D2D7}"/>
              </a:ext>
            </a:extLst>
          </p:cNvPr>
          <p:cNvSpPr/>
          <p:nvPr/>
        </p:nvSpPr>
        <p:spPr>
          <a:xfrm>
            <a:off x="166409" y="1485181"/>
            <a:ext cx="8784547" cy="1754326"/>
          </a:xfrm>
          <a:prstGeom prst="rect">
            <a:avLst/>
          </a:prstGeom>
          <a:solidFill>
            <a:srgbClr val="99FFCC"/>
          </a:solidFill>
        </p:spPr>
        <p:txBody>
          <a:bodyPr wrap="square">
            <a:spAutoFit/>
          </a:bodyPr>
          <a:lstStyle/>
          <a:p>
            <a:pPr algn="ctr"/>
            <a:r>
              <a:rPr lang="ru-RU" dirty="0">
                <a:solidFill>
                  <a:srgbClr val="000000"/>
                </a:solidFill>
                <a:latin typeface="TimesNewRomanPSMT"/>
              </a:rPr>
              <a:t>У разі настання страхової події (раптовому захворюванні, нещасному випадку та інших подіях, вказаних у договорі страхування, витрати за якими відшкодовує страховик згідно з обраною програмою страхування) застрахованій особі або її представнику необхідно негайно, як тільки це стане можливим, проте не пізніше 24 годин з моменту настання події, звернутись до страхової компанії, яка оформляла страховий поліс, та повідомити наступні дані:</a:t>
            </a:r>
            <a:endParaRPr lang="ru-UA" dirty="0"/>
          </a:p>
        </p:txBody>
      </p:sp>
      <p:pic>
        <p:nvPicPr>
          <p:cNvPr id="2050" name="Picture 2" descr="Картинки по запросу медична допомога  пнг">
            <a:extLst>
              <a:ext uri="{FF2B5EF4-FFF2-40B4-BE49-F238E27FC236}">
                <a16:creationId xmlns:a16="http://schemas.microsoft.com/office/drawing/2014/main" id="{13C6A64B-1C34-49C3-B0C3-38FC8F292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149" y="38702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614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12C686-47CC-4276-897F-942AD7C5D0C1}"/>
              </a:ext>
            </a:extLst>
          </p:cNvPr>
          <p:cNvSpPr/>
          <p:nvPr/>
        </p:nvSpPr>
        <p:spPr>
          <a:xfrm>
            <a:off x="284085" y="422909"/>
            <a:ext cx="4572000" cy="3416320"/>
          </a:xfrm>
          <a:prstGeom prst="rect">
            <a:avLst/>
          </a:prstGeom>
          <a:solidFill>
            <a:srgbClr val="CCECFF"/>
          </a:solidFill>
          <a:ln w="28575">
            <a:solidFill>
              <a:schemeClr val="tx1"/>
            </a:solidFill>
          </a:ln>
        </p:spPr>
        <p:txBody>
          <a:bodyPr>
            <a:spAutoFit/>
          </a:bodyPr>
          <a:lstStyle/>
          <a:p>
            <a:pPr algn="ctr"/>
            <a:r>
              <a:rPr lang="ru-RU" dirty="0">
                <a:solidFill>
                  <a:srgbClr val="000000"/>
                </a:solidFill>
                <a:latin typeface="Times New Roman" panose="02020603050405020304" pitchFamily="18" charset="0"/>
                <a:cs typeface="Times New Roman" panose="02020603050405020304" pitchFamily="18" charset="0"/>
              </a:rPr>
              <a:t>Якщо в екстрених випадках застрахована особа з незалежних від неї причин потрапляє до медичного закладу без посередництва асистуючої компанії (наприклад, в разі потреби невідкладної допомоги), не маючи при цьому можливості повідомити страхову компанію, вона або особа, що її представляє, зобов'язана повідомити про настання страхового випадку працівників асистуючої компанії як тільки це стане можливим, проте не пізніше 2-х діб з моменту настання події.</a:t>
            </a:r>
            <a:r>
              <a:rPr lang="ru-RU" dirty="0">
                <a:latin typeface="Times New Roman" panose="02020603050405020304" pitchFamily="18" charset="0"/>
                <a:cs typeface="Times New Roman" panose="02020603050405020304" pitchFamily="18" charset="0"/>
              </a:rPr>
              <a:t> </a:t>
            </a:r>
            <a:endParaRPr lang="ru-UA" dirty="0"/>
          </a:p>
        </p:txBody>
      </p:sp>
      <p:sp>
        <p:nvSpPr>
          <p:cNvPr id="3" name="Rectangle 2">
            <a:extLst>
              <a:ext uri="{FF2B5EF4-FFF2-40B4-BE49-F238E27FC236}">
                <a16:creationId xmlns:a16="http://schemas.microsoft.com/office/drawing/2014/main" id="{380E9BFE-B708-4811-8E15-C6BDD159B4BD}"/>
              </a:ext>
            </a:extLst>
          </p:cNvPr>
          <p:cNvSpPr/>
          <p:nvPr/>
        </p:nvSpPr>
        <p:spPr>
          <a:xfrm>
            <a:off x="5202315" y="1014144"/>
            <a:ext cx="3613212" cy="3139321"/>
          </a:xfrm>
          <a:prstGeom prst="rect">
            <a:avLst/>
          </a:prstGeom>
          <a:solidFill>
            <a:srgbClr val="CCFFCC"/>
          </a:solidFill>
          <a:ln w="28575">
            <a:solidFill>
              <a:schemeClr val="tx1"/>
            </a:solidFill>
          </a:ln>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Якщо застрахована особа з об'єктивних, незалежних від неї причин була вимушена самостійно оплатити за кордоном послуги, які</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відшкодовуються за умовами правил страхування та даного договору страхування, страховик відшкодовує ці витрати застрахованій особі в порядку, передбаченому умовами даного Договору.</a:t>
            </a:r>
            <a:endParaRPr lang="ru-UA" dirty="0"/>
          </a:p>
        </p:txBody>
      </p:sp>
      <p:sp>
        <p:nvSpPr>
          <p:cNvPr id="4" name="Rectangle 3">
            <a:extLst>
              <a:ext uri="{FF2B5EF4-FFF2-40B4-BE49-F238E27FC236}">
                <a16:creationId xmlns:a16="http://schemas.microsoft.com/office/drawing/2014/main" id="{0CA7B21D-B055-446D-81A9-6070E2329D77}"/>
              </a:ext>
            </a:extLst>
          </p:cNvPr>
          <p:cNvSpPr/>
          <p:nvPr/>
        </p:nvSpPr>
        <p:spPr>
          <a:xfrm>
            <a:off x="186430" y="4591988"/>
            <a:ext cx="8771140" cy="1754326"/>
          </a:xfrm>
          <a:prstGeom prst="rect">
            <a:avLst/>
          </a:prstGeom>
          <a:solidFill>
            <a:srgbClr val="FFCCCC"/>
          </a:solidFill>
          <a:ln w="28575">
            <a:solidFill>
              <a:schemeClr val="tx1"/>
            </a:solidFill>
          </a:ln>
        </p:spPr>
        <p:txBody>
          <a:bodyPr wrap="square">
            <a:spAutoFit/>
          </a:bodyPr>
          <a:lstStyle/>
          <a:p>
            <a:pPr algn="ctr"/>
            <a:r>
              <a:rPr lang="ru-RU" dirty="0">
                <a:solidFill>
                  <a:srgbClr val="000000"/>
                </a:solidFill>
                <a:latin typeface="TimesNewRomanPSMT"/>
              </a:rPr>
              <a:t>Якщо застрахована особа самостійно оплатила вартість медичних та інших послуг у разі настання страхового випадку на час її перебування за кордоном та, без поважних причин, не узгодила ці витрати із асистуючою компанією чи страховиком, страховик може відшкодувати ці витрати, відповідно до умов договору страхування, після повернення застрахованої особи в країну постійного проживання, в розмірі не більше 25 % від суми заявленого документально підтвердженого розміру збитку.</a:t>
            </a:r>
            <a:r>
              <a:rPr lang="ru-RU" dirty="0"/>
              <a:t> </a:t>
            </a:r>
            <a:endParaRPr lang="ru-UA" dirty="0"/>
          </a:p>
        </p:txBody>
      </p:sp>
    </p:spTree>
    <p:extLst>
      <p:ext uri="{BB962C8B-B14F-4D97-AF65-F5344CB8AC3E}">
        <p14:creationId xmlns:p14="http://schemas.microsoft.com/office/powerpoint/2010/main" val="1954043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br>
              <a:rPr lang="uk-UA" altLang="uk-UA" sz="4000" b="1"/>
            </a:br>
            <a:br>
              <a:rPr lang="uk-UA" altLang="uk-UA" sz="4000" b="1"/>
            </a:br>
            <a:br>
              <a:rPr lang="uk-UA" altLang="uk-UA" sz="4000" b="1"/>
            </a:br>
            <a:br>
              <a:rPr lang="uk-UA" altLang="uk-UA" sz="4000" b="1"/>
            </a:br>
            <a:r>
              <a:rPr lang="uk-UA" altLang="uk-UA" sz="2800" b="1"/>
              <a:t>Відповіді на запитання</a:t>
            </a:r>
            <a:br>
              <a:rPr lang="ru-RU" altLang="uk-UA" sz="4000" b="1"/>
            </a:br>
            <a:endParaRPr lang="uk-UA" altLang="uk-UA" sz="4000"/>
          </a:p>
        </p:txBody>
      </p:sp>
      <p:sp>
        <p:nvSpPr>
          <p:cNvPr id="68611" name="Rectangle 3"/>
          <p:cNvSpPr>
            <a:spLocks noGrp="1" noChangeArrowheads="1"/>
          </p:cNvSpPr>
          <p:nvPr>
            <p:ph type="body" sz="half" idx="1"/>
          </p:nvPr>
        </p:nvSpPr>
        <p:spPr>
          <a:xfrm>
            <a:off x="990600" y="1828800"/>
            <a:ext cx="3814763" cy="4114800"/>
          </a:xfrm>
        </p:spPr>
        <p:txBody>
          <a:bodyPr/>
          <a:lstStyle/>
          <a:p>
            <a:pPr algn="ctr"/>
            <a:endParaRPr lang="uk-UA" altLang="uk-UA" b="1"/>
          </a:p>
        </p:txBody>
      </p:sp>
      <p:pic>
        <p:nvPicPr>
          <p:cNvPr id="68612" name="Picture 4" descr="22833255_questionmark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1125538"/>
            <a:ext cx="8567737" cy="5543550"/>
          </a:xfrm>
        </p:spPr>
      </p:pic>
    </p:spTree>
    <p:extLst>
      <p:ext uri="{BB962C8B-B14F-4D97-AF65-F5344CB8AC3E}">
        <p14:creationId xmlns:p14="http://schemas.microsoft.com/office/powerpoint/2010/main" val="1873230390"/>
      </p:ext>
    </p:extLst>
  </p:cSld>
  <p:clrMapOvr>
    <a:masterClrMapping/>
  </p:clrMapOvr>
  <p:transition>
    <p:comb/>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a:noFill/>
          <a:ln>
            <a:noFill/>
          </a:ln>
        </p:spPr>
      </p:pic>
      <p:sp>
        <p:nvSpPr>
          <p:cNvPr id="19" name="Title 1"/>
          <p:cNvSpPr txBox="1">
            <a:spLocks/>
          </p:cNvSpPr>
          <p:nvPr/>
        </p:nvSpPr>
        <p:spPr>
          <a:xfrm>
            <a:off x="2024109" y="1880246"/>
            <a:ext cx="5319046" cy="3097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uk-UA" sz="11500" b="1" i="0" u="none" strike="noStrike" kern="1200" cap="none" spc="0" normalizeH="0" baseline="0" noProof="0" dirty="0">
                <a:ln/>
                <a:solidFill>
                  <a:srgbClr val="1A356C"/>
                </a:solidFill>
                <a:effectLst>
                  <a:glow rad="127000">
                    <a:prstClr val="white"/>
                  </a:glow>
                </a:effectLst>
                <a:uLnTx/>
                <a:uFillTx/>
                <a:latin typeface="Calibri"/>
                <a:ea typeface="+mj-ea"/>
                <a:cs typeface="+mj-cs"/>
              </a:rPr>
              <a:t>Дякую за увагу</a:t>
            </a:r>
            <a:endParaRPr kumimoji="0" lang="en-US" sz="11500" b="1" i="0" u="none" strike="noStrike" kern="1200" cap="none" spc="0" normalizeH="0" baseline="0" noProof="0" dirty="0">
              <a:ln/>
              <a:solidFill>
                <a:srgbClr val="1A356C"/>
              </a:solidFill>
              <a:effectLst>
                <a:glow rad="127000">
                  <a:prstClr val="white"/>
                </a:glow>
              </a:effectLst>
              <a:uLnTx/>
              <a:uFillTx/>
              <a:latin typeface="Calibri"/>
              <a:ea typeface="+mj-ea"/>
              <a:cs typeface="+mj-cs"/>
            </a:endParaRPr>
          </a:p>
        </p:txBody>
      </p:sp>
    </p:spTree>
    <p:extLst>
      <p:ext uri="{BB962C8B-B14F-4D97-AF65-F5344CB8AC3E}">
        <p14:creationId xmlns:p14="http://schemas.microsoft.com/office/powerpoint/2010/main" val="32884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E41965-82DF-4D53-8EEF-AE464C56CB1F}"/>
              </a:ext>
            </a:extLst>
          </p:cNvPr>
          <p:cNvSpPr/>
          <p:nvPr/>
        </p:nvSpPr>
        <p:spPr>
          <a:xfrm>
            <a:off x="1760939" y="0"/>
            <a:ext cx="5829469" cy="954107"/>
          </a:xfrm>
          <a:prstGeom prst="rect">
            <a:avLst/>
          </a:prstGeom>
        </p:spPr>
        <p:txBody>
          <a:bodyPr wrap="square">
            <a:spAutoFit/>
          </a:bodyPr>
          <a:lstStyle/>
          <a:p>
            <a:pPr marL="514350" indent="-514350" algn="ctr">
              <a:buAutoNum type="arabicPeriod"/>
            </a:pPr>
            <a:r>
              <a:rPr lang="ru-RU" sz="2800" b="1" dirty="0">
                <a:latin typeface="Times New Roman" panose="02020603050405020304" pitchFamily="18" charset="0"/>
                <a:cs typeface="Times New Roman" panose="02020603050405020304" pitchFamily="18" charset="0"/>
              </a:rPr>
              <a:t>Види страхування в туризмі. </a:t>
            </a:r>
          </a:p>
          <a:p>
            <a:pPr algn="ctr"/>
            <a:r>
              <a:rPr lang="ru-RU" sz="2800" b="1" dirty="0">
                <a:latin typeface="Times New Roman" panose="02020603050405020304" pitchFamily="18" charset="0"/>
                <a:cs typeface="Times New Roman" panose="02020603050405020304" pitchFamily="18" charset="0"/>
              </a:rPr>
              <a:t> Обов’язкові види страхування.</a:t>
            </a:r>
          </a:p>
        </p:txBody>
      </p:sp>
      <p:sp>
        <p:nvSpPr>
          <p:cNvPr id="5" name="Rectangle 4">
            <a:extLst>
              <a:ext uri="{FF2B5EF4-FFF2-40B4-BE49-F238E27FC236}">
                <a16:creationId xmlns:a16="http://schemas.microsoft.com/office/drawing/2014/main" id="{E37E78E6-2229-4A48-B7F5-2D09F615CFA9}"/>
              </a:ext>
            </a:extLst>
          </p:cNvPr>
          <p:cNvSpPr/>
          <p:nvPr/>
        </p:nvSpPr>
        <p:spPr>
          <a:xfrm>
            <a:off x="1094323" y="1336019"/>
            <a:ext cx="7162700"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dirty="0">
                <a:latin typeface="Times New Roman" panose="02020603050405020304" pitchFamily="18" charset="0"/>
                <a:cs typeface="Times New Roman" panose="02020603050405020304" pitchFamily="18" charset="0"/>
              </a:rPr>
              <a:t>У туристичному бізнесі застосовуються такі види страхування:</a:t>
            </a:r>
          </a:p>
        </p:txBody>
      </p:sp>
      <p:graphicFrame>
        <p:nvGraphicFramePr>
          <p:cNvPr id="9" name="Diagram 8">
            <a:extLst>
              <a:ext uri="{FF2B5EF4-FFF2-40B4-BE49-F238E27FC236}">
                <a16:creationId xmlns:a16="http://schemas.microsoft.com/office/drawing/2014/main" id="{B0C4192A-C2C9-435D-9AEB-797CF8EE099E}"/>
              </a:ext>
            </a:extLst>
          </p:cNvPr>
          <p:cNvGraphicFramePr/>
          <p:nvPr>
            <p:extLst>
              <p:ext uri="{D42A27DB-BD31-4B8C-83A1-F6EECF244321}">
                <p14:modId xmlns:p14="http://schemas.microsoft.com/office/powerpoint/2010/main" val="1225457916"/>
              </p:ext>
            </p:extLst>
          </p:nvPr>
        </p:nvGraphicFramePr>
        <p:xfrm>
          <a:off x="207885" y="1689962"/>
          <a:ext cx="8728229" cy="4977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298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4CC018-09ED-4B11-A391-6EFE445404FF}"/>
              </a:ext>
            </a:extLst>
          </p:cNvPr>
          <p:cNvSpPr/>
          <p:nvPr/>
        </p:nvSpPr>
        <p:spPr>
          <a:xfrm>
            <a:off x="4572000" y="1230418"/>
            <a:ext cx="4342134" cy="53553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Решта видів страхування туристів є добровільними. Страхування</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туриста і його майна включає відповідальність за втрачу або пошкодження</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майна туриста. Дія такого договору починається з моменту виїзду</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застрахованого з постійного місця проживання і закінчується у момент його</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повернення. Застрахувати за таким договором можна багаж і особисте майно,</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яке туристи мають при собі. Багаж - це зареєстровані і незареєстровані речі</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туриста. Крім того, страхуванню підлягають речі, що знаходяться на його</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одязі і тілі, а також придбані під час закордонної поїздки</a:t>
            </a:r>
            <a:r>
              <a:rPr lang="ru-RU" dirty="0">
                <a:latin typeface="Times New Roman" panose="02020603050405020304" pitchFamily="18" charset="0"/>
                <a:cs typeface="Times New Roman" panose="02020603050405020304" pitchFamily="18" charset="0"/>
              </a:rPr>
              <a:t> </a:t>
            </a:r>
            <a:br>
              <a:rPr lang="ru-RU" dirty="0"/>
            </a:br>
            <a:endParaRPr lang="ru-UA" dirty="0"/>
          </a:p>
        </p:txBody>
      </p:sp>
      <p:sp>
        <p:nvSpPr>
          <p:cNvPr id="3" name="Rectangle 2">
            <a:extLst>
              <a:ext uri="{FF2B5EF4-FFF2-40B4-BE49-F238E27FC236}">
                <a16:creationId xmlns:a16="http://schemas.microsoft.com/office/drawing/2014/main" id="{F7D2A008-E876-4CC4-B199-3E9282154B91}"/>
              </a:ext>
            </a:extLst>
          </p:cNvPr>
          <p:cNvSpPr/>
          <p:nvPr/>
        </p:nvSpPr>
        <p:spPr>
          <a:xfrm>
            <a:off x="474430" y="307088"/>
            <a:ext cx="8371641"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b="1" dirty="0">
                <a:solidFill>
                  <a:schemeClr val="bg1"/>
                </a:solidFill>
                <a:latin typeface="TimesNewRomanPSMT"/>
              </a:rPr>
              <a:t>Страхування буває добровільним і обов'язковим.</a:t>
            </a:r>
            <a:endParaRPr lang="ru-UA" sz="2800" b="1" dirty="0">
              <a:solidFill>
                <a:schemeClr val="bg1"/>
              </a:solidFill>
            </a:endParaRPr>
          </a:p>
        </p:txBody>
      </p:sp>
      <p:sp>
        <p:nvSpPr>
          <p:cNvPr id="4" name="Rectangle 3">
            <a:extLst>
              <a:ext uri="{FF2B5EF4-FFF2-40B4-BE49-F238E27FC236}">
                <a16:creationId xmlns:a16="http://schemas.microsoft.com/office/drawing/2014/main" id="{025C9EBF-C148-46BD-8F63-FF411493ED0B}"/>
              </a:ext>
            </a:extLst>
          </p:cNvPr>
          <p:cNvSpPr/>
          <p:nvPr/>
        </p:nvSpPr>
        <p:spPr>
          <a:xfrm>
            <a:off x="536575" y="213791"/>
            <a:ext cx="4572000" cy="923330"/>
          </a:xfrm>
          <a:prstGeom prst="rect">
            <a:avLst/>
          </a:prstGeom>
        </p:spPr>
        <p:txBody>
          <a:bodyPr>
            <a:spAutoFit/>
          </a:bodyPr>
          <a:lstStyle/>
          <a:p>
            <a:br>
              <a:rPr lang="ru-RU" dirty="0">
                <a:solidFill>
                  <a:srgbClr val="000000"/>
                </a:solidFill>
                <a:latin typeface="TimesNewRomanPSMT"/>
              </a:rPr>
            </a:br>
            <a:br>
              <a:rPr lang="ru-RU" dirty="0">
                <a:solidFill>
                  <a:srgbClr val="000000"/>
                </a:solidFill>
                <a:latin typeface="TimesNewRomanPSMT"/>
              </a:rPr>
            </a:br>
            <a:endParaRPr lang="ru-UA" dirty="0"/>
          </a:p>
        </p:txBody>
      </p:sp>
      <p:graphicFrame>
        <p:nvGraphicFramePr>
          <p:cNvPr id="5" name="Diagram 4">
            <a:extLst>
              <a:ext uri="{FF2B5EF4-FFF2-40B4-BE49-F238E27FC236}">
                <a16:creationId xmlns:a16="http://schemas.microsoft.com/office/drawing/2014/main" id="{67C22D33-3641-44DF-B69D-480BED8F56E8}"/>
              </a:ext>
            </a:extLst>
          </p:cNvPr>
          <p:cNvGraphicFramePr/>
          <p:nvPr>
            <p:extLst>
              <p:ext uri="{D42A27DB-BD31-4B8C-83A1-F6EECF244321}">
                <p14:modId xmlns:p14="http://schemas.microsoft.com/office/powerpoint/2010/main" val="3803812544"/>
              </p:ext>
            </p:extLst>
          </p:nvPr>
        </p:nvGraphicFramePr>
        <p:xfrm>
          <a:off x="474430" y="923605"/>
          <a:ext cx="3726190" cy="580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587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7FA157-928F-4035-8B19-6AECC6CB4E04}"/>
              </a:ext>
            </a:extLst>
          </p:cNvPr>
          <p:cNvSpPr/>
          <p:nvPr/>
        </p:nvSpPr>
        <p:spPr>
          <a:xfrm>
            <a:off x="1309455" y="94514"/>
            <a:ext cx="6715957" cy="1661993"/>
          </a:xfrm>
          <a:prstGeom prst="rect">
            <a:avLst/>
          </a:prstGeom>
        </p:spPr>
        <p:txBody>
          <a:bodyPr wrap="square">
            <a:spAutoFit/>
          </a:bodyPr>
          <a:lstStyle/>
          <a:p>
            <a:pPr algn="ctr"/>
            <a:r>
              <a:rPr lang="ru-RU" sz="2800" b="1" dirty="0">
                <a:solidFill>
                  <a:srgbClr val="000000"/>
                </a:solidFill>
                <a:latin typeface="Times New Roman" panose="02020603050405020304" pitchFamily="18" charset="0"/>
                <a:cs typeface="Times New Roman" panose="02020603050405020304" pitchFamily="18" charset="0"/>
              </a:rPr>
              <a:t>2. Правила та порядок страхування туристів та їх майна та</a:t>
            </a:r>
            <a:br>
              <a:rPr lang="ru-RU" sz="2800" b="1" dirty="0">
                <a:solidFill>
                  <a:srgbClr val="000000"/>
                </a:solidFill>
                <a:latin typeface="Times New Roman" panose="02020603050405020304" pitchFamily="18" charset="0"/>
                <a:cs typeface="Times New Roman" panose="02020603050405020304" pitchFamily="18" charset="0"/>
              </a:rPr>
            </a:br>
            <a:r>
              <a:rPr lang="ru-RU" sz="2800" b="1" dirty="0">
                <a:solidFill>
                  <a:srgbClr val="000000"/>
                </a:solidFill>
                <a:latin typeface="Times New Roman" panose="02020603050405020304" pitchFamily="18" charset="0"/>
                <a:cs typeface="Times New Roman" panose="02020603050405020304" pitchFamily="18" charset="0"/>
              </a:rPr>
              <a:t>порядок виплати страхових виплат.</a:t>
            </a:r>
            <a:r>
              <a:rPr lang="ru-RU" sz="2800" dirty="0">
                <a:latin typeface="Times New Roman" panose="02020603050405020304" pitchFamily="18" charset="0"/>
                <a:cs typeface="Times New Roman" panose="02020603050405020304" pitchFamily="18" charset="0"/>
              </a:rPr>
              <a:t> </a:t>
            </a:r>
            <a:br>
              <a:rPr lang="ru-RU" dirty="0"/>
            </a:br>
            <a:endParaRPr lang="ru-UA" dirty="0"/>
          </a:p>
        </p:txBody>
      </p:sp>
      <p:sp>
        <p:nvSpPr>
          <p:cNvPr id="3" name="Rectangle 2">
            <a:extLst>
              <a:ext uri="{FF2B5EF4-FFF2-40B4-BE49-F238E27FC236}">
                <a16:creationId xmlns:a16="http://schemas.microsoft.com/office/drawing/2014/main" id="{D3108FA8-E790-4F80-99E6-4E73BC998F6A}"/>
              </a:ext>
            </a:extLst>
          </p:cNvPr>
          <p:cNvSpPr/>
          <p:nvPr/>
        </p:nvSpPr>
        <p:spPr>
          <a:xfrm>
            <a:off x="423352" y="1557538"/>
            <a:ext cx="8488161" cy="923330"/>
          </a:xfrm>
          <a:prstGeom prst="rect">
            <a:avLst/>
          </a:prstGeom>
        </p:spPr>
        <p:txBody>
          <a:bodyPr wrap="square">
            <a:spAutoFit/>
          </a:bodyPr>
          <a:lstStyle/>
          <a:p>
            <a:pPr algn="ctr"/>
            <a:r>
              <a:rPr lang="ru-RU" i="1" dirty="0">
                <a:solidFill>
                  <a:srgbClr val="000000"/>
                </a:solidFill>
                <a:latin typeface="TimesNewRomanPSMT"/>
              </a:rPr>
              <a:t>Страхування туристів, за сучасних умов, здійснюється відповідно до норм Закону України «Про туризм», а також на вимогу посольств при відкритті візи.</a:t>
            </a:r>
            <a:br>
              <a:rPr lang="ru-RU" dirty="0"/>
            </a:br>
            <a:endParaRPr lang="ru-UA" dirty="0"/>
          </a:p>
        </p:txBody>
      </p:sp>
      <p:sp>
        <p:nvSpPr>
          <p:cNvPr id="4" name="Rectangle 3">
            <a:extLst>
              <a:ext uri="{FF2B5EF4-FFF2-40B4-BE49-F238E27FC236}">
                <a16:creationId xmlns:a16="http://schemas.microsoft.com/office/drawing/2014/main" id="{4CDF1056-9EFD-40E8-ADAB-09DD4364D6E8}"/>
              </a:ext>
            </a:extLst>
          </p:cNvPr>
          <p:cNvSpPr/>
          <p:nvPr/>
        </p:nvSpPr>
        <p:spPr>
          <a:xfrm>
            <a:off x="423351" y="2587400"/>
            <a:ext cx="4494877"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Згідно зі </a:t>
            </a:r>
            <a:r>
              <a:rPr lang="ru-RU" b="1" dirty="0">
                <a:solidFill>
                  <a:srgbClr val="FF0000"/>
                </a:solidFill>
                <a:latin typeface="Times New Roman" panose="02020603050405020304" pitchFamily="18" charset="0"/>
                <a:cs typeface="Times New Roman" panose="02020603050405020304" pitchFamily="18" charset="0"/>
              </a:rPr>
              <a:t>ст. 16 Закону України «Про туризм»</a:t>
            </a:r>
            <a:r>
              <a:rPr lang="ru-RU" dirty="0">
                <a:solidFill>
                  <a:srgbClr val="000000"/>
                </a:solidFill>
                <a:latin typeface="Times New Roman" panose="02020603050405020304" pitchFamily="18" charset="0"/>
                <a:cs typeface="Times New Roman" panose="02020603050405020304" pitchFamily="18" charset="0"/>
              </a:rPr>
              <a:t>, </a:t>
            </a:r>
            <a:r>
              <a:rPr lang="ru-RU" b="1" dirty="0">
                <a:solidFill>
                  <a:srgbClr val="000000"/>
                </a:solidFill>
                <a:latin typeface="Times New Roman" panose="02020603050405020304" pitchFamily="18" charset="0"/>
                <a:cs typeface="Times New Roman" panose="02020603050405020304" pitchFamily="18" charset="0"/>
              </a:rPr>
              <a:t>страхування туристів </a:t>
            </a:r>
            <a:r>
              <a:rPr lang="ru-RU" dirty="0">
                <a:solidFill>
                  <a:srgbClr val="000000"/>
                </a:solidFill>
                <a:latin typeface="Times New Roman" panose="02020603050405020304" pitchFamily="18" charset="0"/>
                <a:cs typeface="Times New Roman" panose="02020603050405020304" pitchFamily="18" charset="0"/>
              </a:rPr>
              <a:t>(медичне</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та від нещасного випадку) при здійсненні туристичних поїздок </a:t>
            </a:r>
            <a:r>
              <a:rPr lang="ru-RU" b="1" dirty="0">
                <a:solidFill>
                  <a:srgbClr val="000000"/>
                </a:solidFill>
                <a:latin typeface="Times New Roman" panose="02020603050405020304" pitchFamily="18" charset="0"/>
                <a:cs typeface="Times New Roman" panose="02020603050405020304" pitchFamily="18" charset="0"/>
              </a:rPr>
              <a:t>є</a:t>
            </a:r>
            <a:br>
              <a:rPr lang="ru-RU" b="1" dirty="0">
                <a:solidFill>
                  <a:srgbClr val="000000"/>
                </a:solidFill>
                <a:latin typeface="Times New Roman" panose="02020603050405020304" pitchFamily="18" charset="0"/>
                <a:cs typeface="Times New Roman" panose="02020603050405020304" pitchFamily="18" charset="0"/>
              </a:rPr>
            </a:br>
            <a:r>
              <a:rPr lang="ru-RU" b="1" dirty="0">
                <a:solidFill>
                  <a:srgbClr val="000000"/>
                </a:solidFill>
                <a:latin typeface="Times New Roman" panose="02020603050405020304" pitchFamily="18" charset="0"/>
                <a:cs typeface="Times New Roman" panose="02020603050405020304" pitchFamily="18" charset="0"/>
              </a:rPr>
              <a:t>обов'язковим</a:t>
            </a:r>
            <a:r>
              <a:rPr lang="ru-RU" dirty="0">
                <a:solidFill>
                  <a:srgbClr val="000000"/>
                </a:solidFill>
                <a:latin typeface="Times New Roman" panose="02020603050405020304" pitchFamily="18" charset="0"/>
                <a:cs typeface="Times New Roman" panose="02020603050405020304" pitchFamily="18" charset="0"/>
              </a:rPr>
              <a:t> і забезпечується суб'єктами туристичної діяльності на основі</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угод із страховиками. Туристи мають право самостійно укладати договори на таке</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страхування. У цьому випадку вони зобов'язані завчасно підтвердити</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туроператору чи турагенту наявність належним чином укладеного договору</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страхування.</a:t>
            </a:r>
            <a:br>
              <a:rPr lang="ru-RU" dirty="0">
                <a:latin typeface="Times New Roman" panose="02020603050405020304" pitchFamily="18" charset="0"/>
                <a:cs typeface="Times New Roman" panose="02020603050405020304" pitchFamily="18" charset="0"/>
              </a:rPr>
            </a:br>
            <a:endParaRPr lang="ru-UA" dirty="0">
              <a:latin typeface="Times New Roman" panose="02020603050405020304" pitchFamily="18" charset="0"/>
              <a:cs typeface="Times New Roman" panose="02020603050405020304" pitchFamily="18" charset="0"/>
            </a:endParaRPr>
          </a:p>
        </p:txBody>
      </p:sp>
      <p:pic>
        <p:nvPicPr>
          <p:cNvPr id="1026" name="Picture 2" descr="Похожее изображение">
            <a:extLst>
              <a:ext uri="{FF2B5EF4-FFF2-40B4-BE49-F238E27FC236}">
                <a16:creationId xmlns:a16="http://schemas.microsoft.com/office/drawing/2014/main" id="{6168DCDF-ACE9-43BC-81A7-190EEFA8F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249" y="2972359"/>
            <a:ext cx="3200400" cy="32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24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страхування пнг">
            <a:extLst>
              <a:ext uri="{FF2B5EF4-FFF2-40B4-BE49-F238E27FC236}">
                <a16:creationId xmlns:a16="http://schemas.microsoft.com/office/drawing/2014/main" id="{21081FAE-0730-4AAE-86BD-7E06FC75B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9" y="164145"/>
            <a:ext cx="4120252" cy="1877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AE75C358-FF2B-4EB2-8F35-68555BF1A390}"/>
              </a:ext>
            </a:extLst>
          </p:cNvPr>
          <p:cNvSpPr/>
          <p:nvPr/>
        </p:nvSpPr>
        <p:spPr>
          <a:xfrm>
            <a:off x="414524" y="2041864"/>
            <a:ext cx="3875103" cy="2031325"/>
          </a:xfrm>
          <a:prstGeom prst="rect">
            <a:avLst/>
          </a:prstGeom>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Договором страхування повинні передбачатися надання медичної</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допомоги туристам і відшкодування їх витрат при настанні страхового</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випадку безпосередньо в країні (місці) тимчасового перебування.</a:t>
            </a:r>
            <a:r>
              <a:rPr lang="ru-RU" dirty="0">
                <a:latin typeface="Times New Roman" panose="02020603050405020304" pitchFamily="18" charset="0"/>
                <a:cs typeface="Times New Roman" panose="02020603050405020304" pitchFamily="18" charset="0"/>
              </a:rPr>
              <a:t> </a:t>
            </a:r>
            <a:br>
              <a:rPr lang="ru-RU" dirty="0"/>
            </a:br>
            <a:endParaRPr lang="ru-UA" dirty="0"/>
          </a:p>
        </p:txBody>
      </p:sp>
      <p:pic>
        <p:nvPicPr>
          <p:cNvPr id="1028" name="Picture 4" descr="Похожее изображение">
            <a:extLst>
              <a:ext uri="{FF2B5EF4-FFF2-40B4-BE49-F238E27FC236}">
                <a16:creationId xmlns:a16="http://schemas.microsoft.com/office/drawing/2014/main" id="{E79991C9-49BA-49D2-B823-2B8D32611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83" y="3919583"/>
            <a:ext cx="3307581" cy="27373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721197-E4F8-431D-8127-D03A414798E9}"/>
              </a:ext>
            </a:extLst>
          </p:cNvPr>
          <p:cNvSpPr/>
          <p:nvPr/>
        </p:nvSpPr>
        <p:spPr>
          <a:xfrm>
            <a:off x="5582342" y="266733"/>
            <a:ext cx="3147134" cy="255454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000" b="1" dirty="0">
                <a:solidFill>
                  <a:schemeClr val="bg1"/>
                </a:solidFill>
                <a:latin typeface="Times New Roman" panose="02020603050405020304" pitchFamily="18" charset="0"/>
                <a:cs typeface="Times New Roman" panose="02020603050405020304" pitchFamily="18" charset="0"/>
              </a:rPr>
              <a:t>Інформація про умови обов'язкового страхування має бути доведена до</a:t>
            </a:r>
            <a:br>
              <a:rPr lang="ru-RU" sz="2000" b="1" dirty="0">
                <a:solidFill>
                  <a:schemeClr val="bg1"/>
                </a:solidFill>
                <a:latin typeface="Times New Roman" panose="02020603050405020304" pitchFamily="18" charset="0"/>
                <a:cs typeface="Times New Roman" panose="02020603050405020304" pitchFamily="18" charset="0"/>
              </a:rPr>
            </a:br>
            <a:r>
              <a:rPr lang="ru-RU" sz="2000" b="1" dirty="0">
                <a:solidFill>
                  <a:schemeClr val="bg1"/>
                </a:solidFill>
                <a:latin typeface="Times New Roman" panose="02020603050405020304" pitchFamily="18" charset="0"/>
                <a:cs typeface="Times New Roman" panose="02020603050405020304" pitchFamily="18" charset="0"/>
              </a:rPr>
              <a:t>відома туриста до укладення договору на туристичне обслуговування. </a:t>
            </a:r>
            <a:endParaRPr lang="ru-UA" b="1" dirty="0"/>
          </a:p>
        </p:txBody>
      </p:sp>
      <p:sp>
        <p:nvSpPr>
          <p:cNvPr id="4" name="Rectangle 3">
            <a:extLst>
              <a:ext uri="{FF2B5EF4-FFF2-40B4-BE49-F238E27FC236}">
                <a16:creationId xmlns:a16="http://schemas.microsoft.com/office/drawing/2014/main" id="{985DC692-6CF2-4EB3-BDE9-1363794C7DEB}"/>
              </a:ext>
            </a:extLst>
          </p:cNvPr>
          <p:cNvSpPr/>
          <p:nvPr/>
        </p:nvSpPr>
        <p:spPr>
          <a:xfrm>
            <a:off x="5027183" y="3429000"/>
            <a:ext cx="3634342" cy="1477328"/>
          </a:xfrm>
          <a:prstGeom prst="rect">
            <a:avLst/>
          </a:prstGeom>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Обов’язкове (медичне та від нещасного випадку) страхування</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здійснюється один раз на весь період туристичної подорожі</a:t>
            </a:r>
            <a:r>
              <a:rPr lang="ru-RU" dirty="0">
                <a:latin typeface="Times New Roman" panose="02020603050405020304" pitchFamily="18" charset="0"/>
                <a:cs typeface="Times New Roman" panose="02020603050405020304" pitchFamily="18" charset="0"/>
              </a:rPr>
              <a:t> </a:t>
            </a:r>
            <a:br>
              <a:rPr lang="ru-RU" dirty="0"/>
            </a:br>
            <a:endParaRPr lang="ru-UA" dirty="0"/>
          </a:p>
        </p:txBody>
      </p:sp>
      <p:pic>
        <p:nvPicPr>
          <p:cNvPr id="1032" name="Picture 8" descr="Картинки по запросу страхування">
            <a:extLst>
              <a:ext uri="{FF2B5EF4-FFF2-40B4-BE49-F238E27FC236}">
                <a16:creationId xmlns:a16="http://schemas.microsoft.com/office/drawing/2014/main" id="{4BAD06F9-EBE4-4EBA-A7CB-707A395A1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628" y="5048745"/>
            <a:ext cx="2825131" cy="154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679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A11C3A-EC09-40E8-9CD8-FBBE494AB9FB}"/>
              </a:ext>
            </a:extLst>
          </p:cNvPr>
          <p:cNvSpPr/>
          <p:nvPr/>
        </p:nvSpPr>
        <p:spPr>
          <a:xfrm>
            <a:off x="4882717" y="1084737"/>
            <a:ext cx="3999391" cy="4247317"/>
          </a:xfrm>
          <a:prstGeom prst="rect">
            <a:avLst/>
          </a:prstGeom>
        </p:spPr>
        <p:txBody>
          <a:bodyPr wrap="square">
            <a:spAutoFit/>
          </a:bodyPr>
          <a:lstStyle/>
          <a:p>
            <a:r>
              <a:rPr lang="ru-RU" dirty="0">
                <a:solidFill>
                  <a:srgbClr val="000000"/>
                </a:solidFill>
                <a:latin typeface="TimesNewRomanPSMT"/>
              </a:rPr>
              <a:t>	За вимогою туриста туроператор чи турагент забезпечують страхування інших ризиків, пов'язаних із здійсненням подорожі.</a:t>
            </a:r>
            <a:br>
              <a:rPr lang="ru-RU" dirty="0">
                <a:solidFill>
                  <a:srgbClr val="000000"/>
                </a:solidFill>
                <a:latin typeface="TimesNewRomanPSMT"/>
              </a:rPr>
            </a:br>
            <a:r>
              <a:rPr lang="ru-RU" dirty="0">
                <a:solidFill>
                  <a:srgbClr val="000000"/>
                </a:solidFill>
                <a:latin typeface="TimesNewRomanPSMT"/>
              </a:rPr>
              <a:t>	За бажанням туриста з ним може бути укладено угоду про страхування для покриття витрат, пов'язаних з анулюванням договору на туристичне обслуговування з ініціативи туриста, або угоду про страхування для покриття</a:t>
            </a:r>
            <a:br>
              <a:rPr lang="ru-RU" dirty="0">
                <a:solidFill>
                  <a:srgbClr val="000000"/>
                </a:solidFill>
                <a:latin typeface="TimesNewRomanPSMT"/>
              </a:rPr>
            </a:br>
            <a:r>
              <a:rPr lang="ru-RU" dirty="0">
                <a:solidFill>
                  <a:srgbClr val="000000"/>
                </a:solidFill>
                <a:latin typeface="TimesNewRomanPSMT"/>
              </a:rPr>
              <a:t>витрат, пов'язаних з передчасним поверненням до місця проживання при настанні нещасного випадку або хвороби.</a:t>
            </a:r>
            <a:endParaRPr lang="ru-UA" dirty="0"/>
          </a:p>
        </p:txBody>
      </p:sp>
      <p:sp>
        <p:nvSpPr>
          <p:cNvPr id="3" name="Rectangle 2">
            <a:extLst>
              <a:ext uri="{FF2B5EF4-FFF2-40B4-BE49-F238E27FC236}">
                <a16:creationId xmlns:a16="http://schemas.microsoft.com/office/drawing/2014/main" id="{DE5D686B-14A3-4D84-B863-C8807D3D5986}"/>
              </a:ext>
            </a:extLst>
          </p:cNvPr>
          <p:cNvSpPr/>
          <p:nvPr/>
        </p:nvSpPr>
        <p:spPr>
          <a:xfrm>
            <a:off x="616998" y="790113"/>
            <a:ext cx="351111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Компенсація шкоди, заподіяної життю чи здоров'ю туриста або його майну, проводиться у встановленому порядку</a:t>
            </a:r>
            <a:r>
              <a:rPr lang="ru-RU" dirty="0">
                <a:latin typeface="Times New Roman" panose="02020603050405020304" pitchFamily="18" charset="0"/>
                <a:cs typeface="Times New Roman" panose="02020603050405020304" pitchFamily="18" charset="0"/>
              </a:rPr>
              <a:t> </a:t>
            </a:r>
            <a:endParaRPr lang="ru-UA" dirty="0"/>
          </a:p>
        </p:txBody>
      </p:sp>
      <p:pic>
        <p:nvPicPr>
          <p:cNvPr id="1026" name="Picture 2" descr="Картинки по запросу страхування">
            <a:extLst>
              <a:ext uri="{FF2B5EF4-FFF2-40B4-BE49-F238E27FC236}">
                <a16:creationId xmlns:a16="http://schemas.microsoft.com/office/drawing/2014/main" id="{5006771F-C95C-4B13-AAEC-9577EC732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78" y="2772236"/>
            <a:ext cx="4286250" cy="339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44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E3A505B-A7A8-4444-B606-37FF3E6B964B}"/>
              </a:ext>
            </a:extLst>
          </p:cNvPr>
          <p:cNvGraphicFramePr/>
          <p:nvPr>
            <p:extLst>
              <p:ext uri="{D42A27DB-BD31-4B8C-83A1-F6EECF244321}">
                <p14:modId xmlns:p14="http://schemas.microsoft.com/office/powerpoint/2010/main" val="3438475096"/>
              </p:ext>
            </p:extLst>
          </p:nvPr>
        </p:nvGraphicFramePr>
        <p:xfrm>
          <a:off x="146481" y="95435"/>
          <a:ext cx="8851037" cy="6667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102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B876F33-D53C-4526-A4D0-4AB8DC15FE3B}"/>
              </a:ext>
            </a:extLst>
          </p:cNvPr>
          <p:cNvGraphicFramePr/>
          <p:nvPr>
            <p:extLst>
              <p:ext uri="{D42A27DB-BD31-4B8C-83A1-F6EECF244321}">
                <p14:modId xmlns:p14="http://schemas.microsoft.com/office/powerpoint/2010/main" val="3787191425"/>
              </p:ext>
            </p:extLst>
          </p:nvPr>
        </p:nvGraphicFramePr>
        <p:xfrm>
          <a:off x="69541" y="984393"/>
          <a:ext cx="9074459" cy="5531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BE20A1E-E4BF-482E-9999-04B0C381F6F8}"/>
              </a:ext>
            </a:extLst>
          </p:cNvPr>
          <p:cNvSpPr/>
          <p:nvPr/>
        </p:nvSpPr>
        <p:spPr>
          <a:xfrm>
            <a:off x="1276219" y="0"/>
            <a:ext cx="6912638" cy="646331"/>
          </a:xfrm>
          <a:prstGeom prst="rect">
            <a:avLst/>
          </a:prstGeom>
        </p:spPr>
        <p:txBody>
          <a:bodyPr wrap="square">
            <a:spAutoFit/>
          </a:bodyPr>
          <a:lstStyle/>
          <a:p>
            <a:pPr algn="ctr"/>
            <a:r>
              <a:rPr lang="ru-RU" dirty="0">
                <a:solidFill>
                  <a:srgbClr val="000000"/>
                </a:solidFill>
                <a:latin typeface="TimesNewRomanPSMT"/>
              </a:rPr>
              <a:t>Страхування ризиків туристичних фірм включає фінансові ризики,</a:t>
            </a:r>
            <a:br>
              <a:rPr lang="ru-RU" dirty="0">
                <a:solidFill>
                  <a:srgbClr val="000000"/>
                </a:solidFill>
                <a:latin typeface="TimesNewRomanPSMT"/>
              </a:rPr>
            </a:br>
            <a:r>
              <a:rPr lang="ru-RU" dirty="0">
                <a:solidFill>
                  <a:srgbClr val="000000"/>
                </a:solidFill>
                <a:latin typeface="TimesNewRomanPSMT"/>
              </a:rPr>
              <a:t>відповідальність за позовами туристів, їх родичів, третіх осіб. </a:t>
            </a:r>
            <a:endParaRPr lang="ru-UA" dirty="0"/>
          </a:p>
        </p:txBody>
      </p:sp>
    </p:spTree>
    <p:extLst>
      <p:ext uri="{BB962C8B-B14F-4D97-AF65-F5344CB8AC3E}">
        <p14:creationId xmlns:p14="http://schemas.microsoft.com/office/powerpoint/2010/main" val="2735509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339</TotalTime>
  <Words>2821</Words>
  <Application>Microsoft Office PowerPoint</Application>
  <PresentationFormat>Экран (4:3)</PresentationFormat>
  <Paragraphs>145</Paragraphs>
  <Slides>27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27</vt:i4>
      </vt:variant>
    </vt:vector>
  </HeadingPairs>
  <TitlesOfParts>
    <vt:vector size="38" baseType="lpstr">
      <vt:lpstr>Arial</vt:lpstr>
      <vt:lpstr>Calibri</vt:lpstr>
      <vt:lpstr>Calibri Light</vt:lpstr>
      <vt:lpstr>Constantia</vt:lpstr>
      <vt:lpstr>Times New Roman</vt:lpstr>
      <vt:lpstr>TimesNewRomanPS-BoldMT</vt:lpstr>
      <vt:lpstr>TimesNewRomanPSMT</vt:lpstr>
      <vt:lpstr>Wingdings 2</vt:lpstr>
      <vt:lpstr>Тема Office</vt:lpstr>
      <vt:lpstr>Поток</vt:lpstr>
      <vt:lpstr>Office Theme</vt:lpstr>
      <vt:lpstr>Страхування в туризмі</vt:lpstr>
      <vt:lpstr>План лекції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Відповіді на запитання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Владелец</cp:lastModifiedBy>
  <cp:revision>118</cp:revision>
  <dcterms:created xsi:type="dcterms:W3CDTF">2014-11-21T11:00:06Z</dcterms:created>
  <dcterms:modified xsi:type="dcterms:W3CDTF">2022-10-12T19:31:53Z</dcterms:modified>
</cp:coreProperties>
</file>