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legacyDocTextInfo.bin" ContentType="application/vnd.ms-office.legacyDocTextInfo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ms-office.legacyDiagramTex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284" r:id="rId3"/>
    <p:sldId id="272" r:id="rId4"/>
    <p:sldId id="257" r:id="rId5"/>
    <p:sldId id="258" r:id="rId6"/>
    <p:sldId id="259" r:id="rId7"/>
    <p:sldId id="277" r:id="rId8"/>
    <p:sldId id="275" r:id="rId9"/>
    <p:sldId id="260" r:id="rId10"/>
    <p:sldId id="273" r:id="rId11"/>
    <p:sldId id="261" r:id="rId12"/>
    <p:sldId id="276" r:id="rId13"/>
    <p:sldId id="278" r:id="rId14"/>
    <p:sldId id="262" r:id="rId15"/>
    <p:sldId id="280" r:id="rId16"/>
    <p:sldId id="281" r:id="rId17"/>
    <p:sldId id="263" r:id="rId18"/>
    <p:sldId id="264" r:id="rId19"/>
    <p:sldId id="265" r:id="rId20"/>
    <p:sldId id="283" r:id="rId21"/>
    <p:sldId id="266" r:id="rId22"/>
    <p:sldId id="282" r:id="rId23"/>
    <p:sldId id="267" r:id="rId24"/>
    <p:sldId id="269" r:id="rId25"/>
    <p:sldId id="274" r:id="rId2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FFCC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596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06/relationships/legacyDocTextInfo" Target="legacyDocTextInfo.bin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microsoft.com/office/2006/relationships/legacyDiagramText" Target="legacyDiagramText3.bin"/><Relationship Id="rId2" Type="http://schemas.microsoft.com/office/2006/relationships/legacyDiagramText" Target="legacyDiagramText2.bin"/><Relationship Id="rId1" Type="http://schemas.microsoft.com/office/2006/relationships/legacyDiagramText" Target="legacyDiagramText1.bin"/><Relationship Id="rId5" Type="http://schemas.microsoft.com/office/2006/relationships/legacyDiagramText" Target="legacyDiagramText5.bin"/><Relationship Id="rId4" Type="http://schemas.microsoft.com/office/2006/relationships/legacyDiagramText" Target="legacyDiagramText4.bin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123" name="Rectangle 3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6979D63A-01F3-44D8-8568-4C2AAB86CB65}" type="datetime1">
              <a:rPr lang="uk-UA"/>
              <a:pPr>
                <a:defRPr/>
              </a:pPr>
              <a:t>10.11.2020</a:t>
            </a:fld>
            <a:endParaRPr lang="ru-RU"/>
          </a:p>
        </p:txBody>
      </p:sp>
      <p:sp>
        <p:nvSpPr>
          <p:cNvPr id="5124" name="Rectangle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125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223A681-E601-450F-A795-CE00480AAA1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5" name="Rectangle 3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B525FF6F-0C45-4746-B163-4190C2B83C83}" type="datetime1">
              <a:rPr lang="uk-UA"/>
              <a:pPr>
                <a:defRPr/>
              </a:pPr>
              <a:t>10.11.2020</a:t>
            </a:fld>
            <a:endParaRPr lang="ru-RU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3078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9" name="Rectangle 7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D78165C-284E-4DCC-9540-7455A64F53B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FF757E3C-EC84-4508-8305-3A5F87AA6294}" type="datetime1">
              <a:rPr lang="uk-UA" altLang="ru-RU" smtClean="0"/>
              <a:pPr/>
              <a:t>10.11.2020</a:t>
            </a:fld>
            <a:endParaRPr lang="ru-RU" altLang="ru-RU" smtClean="0"/>
          </a:p>
        </p:txBody>
      </p:sp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B8F99EF-C36C-492D-B580-B5959FAE3D49}" type="slidenum">
              <a:rPr lang="ru-RU" altLang="ru-RU" smtClean="0">
                <a:latin typeface="Arial" charset="0"/>
              </a:rPr>
              <a:pPr/>
              <a:t>1</a:t>
            </a:fld>
            <a:endParaRPr lang="ru-RU" altLang="ru-RU" smtClean="0">
              <a:latin typeface="Arial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uk-UA" alt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F9DF1A-0900-423B-B5D8-168E9DC908F3}" type="slidenum">
              <a:rPr lang="ru-RU"/>
              <a:pPr/>
              <a:t>2</a:t>
            </a:fld>
            <a:endParaRPr lang="ru-RU"/>
          </a:p>
        </p:txBody>
      </p:sp>
      <p:sp>
        <p:nvSpPr>
          <p:cNvPr id="717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uk-UA"/>
              <a:t>нарної</a:t>
            </a:r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Rectangle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CC7510-9260-4FE8-8035-C657DE35F6A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Rectangle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FC1775-428E-439D-829B-0BFB3AB8CED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Rectangle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2A5898-7297-455A-A350-61E8AF3BB59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3" name="Rectangle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779C72-2BA9-4D17-ADC4-226B7517025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Rectangle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5AF3B0-EABC-42B2-B0B5-54F495302D7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AA3842-BEF6-431F-98B8-0DE79924F8C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Rectangle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C1B189-3F04-4A51-8088-8FD7EA7EAB6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Rectangle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108105-746A-4377-8C44-8DE540C3714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Rectangle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4CF810-2D36-4EFD-AEF3-9FDE97B5345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57ECED-3706-42B2-821F-7E12F2BF239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CCED23-1A59-4D26-82E6-EF35D6D8C96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uk-UA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9063B9-1900-4E8D-BFBF-87B4501EF0A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4974ACD-6983-42FA-9CDA-6BDDE54B7CE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  <p:sldLayoutId id="2147483649" r:id="rId12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elearn.nubip.edu.ua/mod/book/view.php?id=270895&amp;chapterid=101081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uk-UA" altLang="ru-RU" dirty="0" smtClean="0">
                <a:latin typeface="Times New Roman" pitchFamily="18" charset="0"/>
              </a:rPr>
              <a:t>ХЛАМІДІОЗ КОТІВ</a:t>
            </a:r>
          </a:p>
        </p:txBody>
      </p:sp>
      <p:sp>
        <p:nvSpPr>
          <p:cNvPr id="16386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uk-UA" altLang="ru-RU" sz="2000" smtClean="0">
                <a:latin typeface="Times New Roman" pitchFamily="18" charset="0"/>
              </a:rPr>
              <a:t>Підготувала студентка</a:t>
            </a:r>
          </a:p>
          <a:p>
            <a:pPr algn="r"/>
            <a:r>
              <a:rPr lang="uk-UA" altLang="ru-RU" sz="2000" smtClean="0">
                <a:latin typeface="Times New Roman" pitchFamily="18" charset="0"/>
              </a:rPr>
              <a:t>другого курсу магістратури</a:t>
            </a:r>
          </a:p>
          <a:p>
            <a:pPr algn="r"/>
            <a:r>
              <a:rPr lang="uk-UA" altLang="ru-RU" sz="2000" smtClean="0">
                <a:latin typeface="Times New Roman" pitchFamily="18" charset="0"/>
              </a:rPr>
              <a:t>Рудник Аліна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48883C4-7D6A-44E6-9FD3-B5F806D0FDE8}" type="slidenum">
              <a:rPr lang="ru-RU" altLang="ru-RU" smtClean="0">
                <a:latin typeface="Arial" charset="0"/>
              </a:rPr>
              <a:pPr/>
              <a:t>10</a:t>
            </a:fld>
            <a:endParaRPr lang="ru-RU" altLang="ru-RU" smtClean="0">
              <a:latin typeface="Arial" charset="0"/>
            </a:endParaRPr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altLang="ru-RU" i="1" smtClean="0"/>
              <a:t>Епізоотологічні дані</a:t>
            </a:r>
            <a:endParaRPr lang="ru-RU" altLang="ru-RU" i="1" smtClean="0"/>
          </a:p>
        </p:txBody>
      </p:sp>
      <p:sp>
        <p:nvSpPr>
          <p:cNvPr id="10244" name="Rectangle 3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51520" y="1386930"/>
            <a:ext cx="8640960" cy="5196432"/>
          </a:xfrm>
          <a:extLst>
            <a:ext uri="{909E8E84-426E-40DD-AFC4-6F175D3DCCD1}"/>
            <a:ext uri="{91240B29-F687-4F45-9708-019B960494DF}"/>
          </a:extLst>
        </p:spPr>
        <p:txBody>
          <a:bodyPr/>
          <a:lstStyle/>
          <a:p>
            <a:pPr>
              <a:defRPr/>
            </a:pPr>
            <a:r>
              <a:rPr lang="ru-RU" altLang="ru-RU" sz="1600" dirty="0" err="1"/>
              <a:t>Хламідії</a:t>
            </a:r>
            <a:r>
              <a:rPr lang="ru-RU" altLang="ru-RU" sz="1600" dirty="0"/>
              <a:t> </a:t>
            </a:r>
            <a:r>
              <a:rPr lang="ru-RU" altLang="ru-RU" sz="1600" dirty="0" err="1"/>
              <a:t>проникають</a:t>
            </a:r>
            <a:r>
              <a:rPr lang="ru-RU" altLang="ru-RU" sz="1600" dirty="0"/>
              <a:t> в </a:t>
            </a:r>
            <a:r>
              <a:rPr lang="ru-RU" altLang="ru-RU" sz="1600" dirty="0" err="1"/>
              <a:t>організм</a:t>
            </a:r>
            <a:r>
              <a:rPr lang="ru-RU" altLang="ru-RU" sz="1600" dirty="0"/>
              <a:t> </a:t>
            </a:r>
            <a:r>
              <a:rPr lang="ru-RU" altLang="ru-RU" sz="1600" b="1" dirty="0" err="1">
                <a:solidFill>
                  <a:srgbClr val="FF0000"/>
                </a:solidFill>
              </a:rPr>
              <a:t>аерогенним</a:t>
            </a:r>
            <a:r>
              <a:rPr lang="ru-RU" altLang="ru-RU" sz="1600" b="1" dirty="0"/>
              <a:t>, </a:t>
            </a:r>
            <a:r>
              <a:rPr lang="ru-RU" altLang="ru-RU" sz="1600" b="1" dirty="0" err="1">
                <a:solidFill>
                  <a:srgbClr val="FF0000"/>
                </a:solidFill>
              </a:rPr>
              <a:t>статевим</a:t>
            </a:r>
            <a:r>
              <a:rPr lang="ru-RU" altLang="ru-RU" sz="1600" dirty="0"/>
              <a:t> </a:t>
            </a:r>
            <a:r>
              <a:rPr lang="ru-RU" altLang="ru-RU" sz="1600" dirty="0" err="1"/>
              <a:t>або</a:t>
            </a:r>
            <a:r>
              <a:rPr lang="ru-RU" altLang="ru-RU" sz="1600" dirty="0"/>
              <a:t> </a:t>
            </a:r>
            <a:r>
              <a:rPr lang="ru-RU" altLang="ru-RU" sz="1600" b="1" dirty="0" err="1">
                <a:solidFill>
                  <a:srgbClr val="FF0000"/>
                </a:solidFill>
              </a:rPr>
              <a:t>аліментарним</a:t>
            </a:r>
            <a:r>
              <a:rPr lang="ru-RU" altLang="ru-RU" sz="1600" dirty="0"/>
              <a:t> шляхом. </a:t>
            </a:r>
          </a:p>
          <a:p>
            <a:pPr>
              <a:defRPr/>
            </a:pPr>
            <a:r>
              <a:rPr lang="ru-RU" altLang="ru-RU" sz="1600" b="1" i="1" dirty="0" err="1"/>
              <a:t>Статеве</a:t>
            </a:r>
            <a:r>
              <a:rPr lang="ru-RU" altLang="ru-RU" sz="1600" b="1" i="1" dirty="0"/>
              <a:t> </a:t>
            </a:r>
            <a:r>
              <a:rPr lang="ru-RU" altLang="ru-RU" sz="1600" b="1" i="1" dirty="0" err="1"/>
              <a:t>зараження</a:t>
            </a:r>
            <a:r>
              <a:rPr lang="ru-RU" altLang="ru-RU" sz="1600" b="1" i="1" dirty="0"/>
              <a:t> </a:t>
            </a:r>
            <a:r>
              <a:rPr lang="ru-RU" altLang="ru-RU" sz="1600" dirty="0" err="1"/>
              <a:t>відбувається</a:t>
            </a:r>
            <a:r>
              <a:rPr lang="ru-RU" altLang="ru-RU" sz="1600" dirty="0"/>
              <a:t> при </a:t>
            </a:r>
            <a:r>
              <a:rPr lang="ru-RU" altLang="ru-RU" sz="1600" dirty="0" err="1"/>
              <a:t>спарюванні</a:t>
            </a:r>
            <a:r>
              <a:rPr lang="ru-RU" altLang="ru-RU" sz="1600" dirty="0"/>
              <a:t> </a:t>
            </a:r>
            <a:r>
              <a:rPr lang="ru-RU" altLang="ru-RU" sz="1600" dirty="0" err="1"/>
              <a:t>тварин</a:t>
            </a:r>
            <a:r>
              <a:rPr lang="ru-RU" altLang="ru-RU" sz="1600" dirty="0"/>
              <a:t>. У </a:t>
            </a:r>
            <a:r>
              <a:rPr lang="ru-RU" altLang="ru-RU" sz="1600" dirty="0" err="1"/>
              <a:t>кішок</a:t>
            </a:r>
            <a:r>
              <a:rPr lang="ru-RU" altLang="ru-RU" sz="1600" dirty="0"/>
              <a:t> </a:t>
            </a:r>
            <a:r>
              <a:rPr lang="ru-RU" altLang="ru-RU" sz="1600" dirty="0" err="1"/>
              <a:t>інфікований</a:t>
            </a:r>
            <a:r>
              <a:rPr lang="ru-RU" altLang="ru-RU" sz="1600" dirty="0"/>
              <a:t> канал </a:t>
            </a:r>
            <a:r>
              <a:rPr lang="ru-RU" altLang="ru-RU" sz="1600" dirty="0" err="1"/>
              <a:t>шийки</a:t>
            </a:r>
            <a:r>
              <a:rPr lang="ru-RU" altLang="ru-RU" sz="1600" dirty="0"/>
              <a:t> матки є </a:t>
            </a:r>
            <a:r>
              <a:rPr lang="ru-RU" altLang="ru-RU" sz="1600" dirty="0" err="1"/>
              <a:t>постійним</a:t>
            </a:r>
            <a:r>
              <a:rPr lang="ru-RU" altLang="ru-RU" sz="1600" dirty="0"/>
              <a:t> резервуаром </a:t>
            </a:r>
            <a:r>
              <a:rPr lang="ru-RU" altLang="ru-RU" sz="1600" dirty="0" err="1"/>
              <a:t>хламідій</a:t>
            </a:r>
            <a:r>
              <a:rPr lang="ru-RU" altLang="ru-RU" sz="1600" dirty="0"/>
              <a:t> і </a:t>
            </a:r>
            <a:r>
              <a:rPr lang="ru-RU" altLang="ru-RU" sz="1600" dirty="0" err="1"/>
              <a:t>зумовлює</a:t>
            </a:r>
            <a:r>
              <a:rPr lang="ru-RU" altLang="ru-RU" sz="1600" dirty="0"/>
              <a:t> </a:t>
            </a:r>
            <a:r>
              <a:rPr lang="ru-RU" altLang="ru-RU" sz="1600" dirty="0" err="1"/>
              <a:t>зараження</a:t>
            </a:r>
            <a:r>
              <a:rPr lang="ru-RU" altLang="ru-RU" sz="1600" dirty="0"/>
              <a:t> </a:t>
            </a:r>
            <a:r>
              <a:rPr lang="ru-RU" altLang="ru-RU" sz="1600" dirty="0" err="1"/>
              <a:t>котів</a:t>
            </a:r>
            <a:r>
              <a:rPr lang="ru-RU" altLang="ru-RU" sz="1600" dirty="0"/>
              <a:t>, а в </a:t>
            </a:r>
            <a:r>
              <a:rPr lang="ru-RU" altLang="ru-RU" sz="1600" dirty="0" err="1"/>
              <a:t>останніх</a:t>
            </a:r>
            <a:r>
              <a:rPr lang="ru-RU" altLang="ru-RU" sz="1600" dirty="0"/>
              <a:t> </a:t>
            </a:r>
            <a:r>
              <a:rPr lang="ru-RU" altLang="ru-RU" sz="1600" dirty="0" err="1"/>
              <a:t>збудник</a:t>
            </a:r>
            <a:r>
              <a:rPr lang="ru-RU" altLang="ru-RU" sz="1600" dirty="0"/>
              <a:t> </a:t>
            </a:r>
            <a:r>
              <a:rPr lang="ru-RU" altLang="ru-RU" sz="1600" dirty="0" err="1"/>
              <a:t>локалізується</a:t>
            </a:r>
            <a:r>
              <a:rPr lang="ru-RU" altLang="ru-RU" sz="1600" dirty="0"/>
              <a:t> в </a:t>
            </a:r>
            <a:r>
              <a:rPr lang="ru-RU" altLang="ru-RU" sz="1600" dirty="0" err="1"/>
              <a:t>сім'яниках</a:t>
            </a:r>
            <a:r>
              <a:rPr lang="ru-RU" altLang="ru-RU" sz="1600" dirty="0"/>
              <a:t> і </a:t>
            </a:r>
            <a:r>
              <a:rPr lang="ru-RU" altLang="ru-RU" sz="1600" dirty="0" err="1"/>
              <a:t>виділяється</a:t>
            </a:r>
            <a:r>
              <a:rPr lang="ru-RU" altLang="ru-RU" sz="1600" dirty="0"/>
              <a:t> </a:t>
            </a:r>
            <a:r>
              <a:rPr lang="ru-RU" altLang="ru-RU" sz="1600" dirty="0" err="1"/>
              <a:t>зі</a:t>
            </a:r>
            <a:r>
              <a:rPr lang="ru-RU" altLang="ru-RU" sz="1600" dirty="0"/>
              <a:t> спермою</a:t>
            </a:r>
            <a:r>
              <a:rPr lang="ru-RU" altLang="ru-RU" sz="1600" dirty="0">
                <a:highlight>
                  <a:srgbClr val="FFFF00"/>
                </a:highlight>
              </a:rPr>
              <a:t>. </a:t>
            </a:r>
            <a:r>
              <a:rPr lang="ru-RU" altLang="ru-RU" sz="1600" dirty="0" err="1">
                <a:highlight>
                  <a:srgbClr val="FFFF00"/>
                </a:highlight>
              </a:rPr>
              <a:t>Іноді</a:t>
            </a:r>
            <a:r>
              <a:rPr lang="ru-RU" altLang="ru-RU" sz="1600" dirty="0">
                <a:highlight>
                  <a:srgbClr val="FFFF00"/>
                </a:highlight>
              </a:rPr>
              <a:t> </a:t>
            </a:r>
            <a:r>
              <a:rPr lang="ru-RU" altLang="ru-RU" sz="1600" dirty="0" err="1">
                <a:highlight>
                  <a:srgbClr val="FFFF00"/>
                </a:highlight>
              </a:rPr>
              <a:t>після</a:t>
            </a:r>
            <a:r>
              <a:rPr lang="ru-RU" altLang="ru-RU" sz="1600" dirty="0">
                <a:highlight>
                  <a:srgbClr val="FFFF00"/>
                </a:highlight>
              </a:rPr>
              <a:t> </a:t>
            </a:r>
            <a:r>
              <a:rPr lang="ru-RU" altLang="ru-RU" sz="1600" dirty="0" err="1">
                <a:highlight>
                  <a:srgbClr val="FFFF00"/>
                </a:highlight>
              </a:rPr>
              <a:t>в'язки</a:t>
            </a:r>
            <a:r>
              <a:rPr lang="ru-RU" altLang="ru-RU" sz="1600" dirty="0">
                <a:highlight>
                  <a:srgbClr val="FFFF00"/>
                </a:highlight>
              </a:rPr>
              <a:t> з </a:t>
            </a:r>
            <a:r>
              <a:rPr lang="ru-RU" altLang="ru-RU" sz="1600" dirty="0" err="1">
                <a:highlight>
                  <a:srgbClr val="FFFF00"/>
                </a:highlight>
              </a:rPr>
              <a:t>інфікованим</a:t>
            </a:r>
            <a:r>
              <a:rPr lang="ru-RU" altLang="ru-RU" sz="1600" dirty="0">
                <a:highlight>
                  <a:srgbClr val="FFFF00"/>
                </a:highlight>
              </a:rPr>
              <a:t> котом у </a:t>
            </a:r>
            <a:r>
              <a:rPr lang="ru-RU" altLang="ru-RU" sz="1600" dirty="0" err="1">
                <a:highlight>
                  <a:srgbClr val="FFFF00"/>
                </a:highlight>
              </a:rPr>
              <a:t>кішки</a:t>
            </a:r>
            <a:r>
              <a:rPr lang="ru-RU" altLang="ru-RU" sz="1600" dirty="0">
                <a:highlight>
                  <a:srgbClr val="FFFF00"/>
                </a:highlight>
              </a:rPr>
              <a:t> </a:t>
            </a:r>
            <a:r>
              <a:rPr lang="ru-RU" altLang="ru-RU" sz="1600" dirty="0" err="1">
                <a:highlight>
                  <a:srgbClr val="FFFF00"/>
                </a:highlight>
              </a:rPr>
              <a:t>з'являються</a:t>
            </a:r>
            <a:r>
              <a:rPr lang="ru-RU" altLang="ru-RU" sz="1600" dirty="0">
                <a:highlight>
                  <a:srgbClr val="FFFF00"/>
                </a:highlight>
              </a:rPr>
              <a:t> </a:t>
            </a:r>
            <a:r>
              <a:rPr lang="ru-RU" altLang="ru-RU" sz="1600" dirty="0" err="1">
                <a:highlight>
                  <a:srgbClr val="FFFF00"/>
                </a:highlight>
              </a:rPr>
              <a:t>в’ялість</a:t>
            </a:r>
            <a:r>
              <a:rPr lang="ru-RU" altLang="ru-RU" sz="1600" dirty="0">
                <a:highlight>
                  <a:srgbClr val="FFFF00"/>
                </a:highlight>
              </a:rPr>
              <a:t>, </a:t>
            </a:r>
            <a:r>
              <a:rPr lang="ru-RU" altLang="ru-RU" sz="1600" dirty="0" err="1">
                <a:highlight>
                  <a:srgbClr val="FFFF00"/>
                </a:highlight>
              </a:rPr>
              <a:t>пригнічення</a:t>
            </a:r>
            <a:r>
              <a:rPr lang="ru-RU" altLang="ru-RU" sz="1600" dirty="0">
                <a:highlight>
                  <a:srgbClr val="FFFF00"/>
                </a:highlight>
              </a:rPr>
              <a:t>, </a:t>
            </a:r>
            <a:r>
              <a:rPr lang="ru-RU" altLang="ru-RU" sz="1600" dirty="0" err="1">
                <a:highlight>
                  <a:srgbClr val="FFFF00"/>
                </a:highlight>
              </a:rPr>
              <a:t>мінливий</a:t>
            </a:r>
            <a:r>
              <a:rPr lang="ru-RU" altLang="ru-RU" sz="1600" dirty="0">
                <a:highlight>
                  <a:srgbClr val="FFFF00"/>
                </a:highlight>
              </a:rPr>
              <a:t> </a:t>
            </a:r>
            <a:r>
              <a:rPr lang="ru-RU" altLang="ru-RU" sz="1600" dirty="0" err="1">
                <a:highlight>
                  <a:srgbClr val="FFFF00"/>
                </a:highlight>
              </a:rPr>
              <a:t>апетит</a:t>
            </a:r>
            <a:r>
              <a:rPr lang="ru-RU" altLang="ru-RU" sz="1600" dirty="0">
                <a:highlight>
                  <a:srgbClr val="FFFF00"/>
                </a:highlight>
              </a:rPr>
              <a:t> і </a:t>
            </a:r>
            <a:r>
              <a:rPr lang="ru-RU" altLang="ru-RU" sz="1600" dirty="0" err="1">
                <a:highlight>
                  <a:srgbClr val="FFFF00"/>
                </a:highlight>
              </a:rPr>
              <a:t>кон'юнктивіт</a:t>
            </a:r>
            <a:r>
              <a:rPr lang="ru-RU" altLang="ru-RU" sz="1600" dirty="0">
                <a:highlight>
                  <a:srgbClr val="FFFF00"/>
                </a:highlight>
              </a:rPr>
              <a:t>, </a:t>
            </a:r>
            <a:r>
              <a:rPr lang="ru-RU" altLang="ru-RU" sz="1600" dirty="0" err="1">
                <a:highlight>
                  <a:srgbClr val="FFFF00"/>
                </a:highlight>
              </a:rPr>
              <a:t>здебільшого</a:t>
            </a:r>
            <a:r>
              <a:rPr lang="ru-RU" altLang="ru-RU" sz="1600" dirty="0">
                <a:highlight>
                  <a:srgbClr val="FFFF00"/>
                </a:highlight>
              </a:rPr>
              <a:t> </a:t>
            </a:r>
            <a:r>
              <a:rPr lang="ru-RU" altLang="ru-RU" sz="1600" dirty="0" err="1">
                <a:highlight>
                  <a:srgbClr val="FFFF00"/>
                </a:highlight>
              </a:rPr>
              <a:t>односторонній</a:t>
            </a:r>
            <a:r>
              <a:rPr lang="ru-RU" altLang="ru-RU" sz="1600" dirty="0">
                <a:highlight>
                  <a:srgbClr val="FFFF00"/>
                </a:highlight>
              </a:rPr>
              <a:t>. </a:t>
            </a:r>
          </a:p>
          <a:p>
            <a:pPr>
              <a:defRPr/>
            </a:pPr>
            <a:r>
              <a:rPr lang="ru-RU" altLang="ru-RU" sz="1600" b="1" i="1" dirty="0" err="1"/>
              <a:t>Аліментарне</a:t>
            </a:r>
            <a:r>
              <a:rPr lang="ru-RU" altLang="ru-RU" sz="1600" b="1" i="1" dirty="0"/>
              <a:t> </a:t>
            </a:r>
            <a:r>
              <a:rPr lang="ru-RU" altLang="ru-RU" sz="1600" b="1" i="1" dirty="0" err="1"/>
              <a:t>зараження</a:t>
            </a:r>
            <a:r>
              <a:rPr lang="ru-RU" altLang="ru-RU" sz="1600" b="1" i="1" dirty="0"/>
              <a:t> </a:t>
            </a:r>
            <a:r>
              <a:rPr lang="ru-RU" altLang="ru-RU" sz="1600" dirty="0" err="1"/>
              <a:t>відбувається</a:t>
            </a:r>
            <a:r>
              <a:rPr lang="ru-RU" altLang="ru-RU" sz="1600" dirty="0"/>
              <a:t> при </a:t>
            </a:r>
            <a:r>
              <a:rPr lang="ru-RU" altLang="ru-RU" sz="1600" dirty="0" err="1"/>
              <a:t>використанні</a:t>
            </a:r>
            <a:r>
              <a:rPr lang="ru-RU" altLang="ru-RU" sz="1600" dirty="0"/>
              <a:t> у </a:t>
            </a:r>
            <a:r>
              <a:rPr lang="ru-RU" altLang="ru-RU" sz="1600" dirty="0" err="1"/>
              <a:t>розплідниках</a:t>
            </a:r>
            <a:r>
              <a:rPr lang="ru-RU" altLang="ru-RU" sz="1600" dirty="0"/>
              <a:t> для </a:t>
            </a:r>
            <a:r>
              <a:rPr lang="ru-RU" altLang="ru-RU" sz="1600" dirty="0" err="1"/>
              <a:t>годування</a:t>
            </a:r>
            <a:r>
              <a:rPr lang="ru-RU" altLang="ru-RU" sz="1600" dirty="0"/>
              <a:t> </a:t>
            </a:r>
            <a:r>
              <a:rPr lang="ru-RU" altLang="ru-RU" sz="1600" dirty="0" err="1"/>
              <a:t>своїх</a:t>
            </a:r>
            <a:r>
              <a:rPr lang="ru-RU" altLang="ru-RU" sz="1600" dirty="0"/>
              <a:t> </a:t>
            </a:r>
            <a:r>
              <a:rPr lang="ru-RU" altLang="ru-RU" sz="1600" dirty="0" err="1"/>
              <a:t>вихованців</a:t>
            </a:r>
            <a:r>
              <a:rPr lang="ru-RU" altLang="ru-RU" sz="1600" dirty="0"/>
              <a:t> </a:t>
            </a:r>
            <a:r>
              <a:rPr lang="ru-RU" altLang="ru-RU" sz="1600" dirty="0" err="1"/>
              <a:t>м'яса</a:t>
            </a:r>
            <a:r>
              <a:rPr lang="ru-RU" altLang="ru-RU" sz="1600" dirty="0"/>
              <a:t> </a:t>
            </a:r>
            <a:r>
              <a:rPr lang="ru-RU" altLang="ru-RU" sz="1600" dirty="0" err="1"/>
              <a:t>вимушено</a:t>
            </a:r>
            <a:r>
              <a:rPr lang="ru-RU" altLang="ru-RU" sz="1600" dirty="0"/>
              <a:t> </a:t>
            </a:r>
            <a:r>
              <a:rPr lang="ru-RU" altLang="ru-RU" sz="1600" dirty="0" err="1"/>
              <a:t>забитих</a:t>
            </a:r>
            <a:r>
              <a:rPr lang="ru-RU" altLang="ru-RU" sz="1600" dirty="0"/>
              <a:t> і </a:t>
            </a:r>
            <a:r>
              <a:rPr lang="ru-RU" altLang="ru-RU" sz="1600" dirty="0" err="1"/>
              <a:t>загиблих</a:t>
            </a:r>
            <a:r>
              <a:rPr lang="ru-RU" altLang="ru-RU" sz="1600" dirty="0"/>
              <a:t> </a:t>
            </a:r>
            <a:r>
              <a:rPr lang="ru-RU" altLang="ru-RU" sz="1600" dirty="0" err="1"/>
              <a:t>тварин</a:t>
            </a:r>
            <a:r>
              <a:rPr lang="ru-RU" altLang="ru-RU" sz="1600" dirty="0"/>
              <a:t> </a:t>
            </a:r>
            <a:r>
              <a:rPr lang="ru-RU" altLang="ru-RU" sz="1600" dirty="0" err="1"/>
              <a:t>із</a:t>
            </a:r>
            <a:r>
              <a:rPr lang="ru-RU" altLang="ru-RU" sz="1600" dirty="0"/>
              <a:t> </a:t>
            </a:r>
            <a:r>
              <a:rPr lang="ru-RU" altLang="ru-RU" sz="1600" dirty="0" err="1"/>
              <a:t>неблагополучних</a:t>
            </a:r>
            <a:r>
              <a:rPr lang="ru-RU" altLang="ru-RU" sz="1600" dirty="0"/>
              <a:t> по </a:t>
            </a:r>
            <a:r>
              <a:rPr lang="ru-RU" altLang="ru-RU" sz="1600" dirty="0" err="1"/>
              <a:t>хламідіозу</a:t>
            </a:r>
            <a:r>
              <a:rPr lang="ru-RU" altLang="ru-RU" sz="1600" dirty="0"/>
              <a:t> </a:t>
            </a:r>
            <a:r>
              <a:rPr lang="ru-RU" altLang="ru-RU" sz="1600" dirty="0" err="1"/>
              <a:t>господарств</a:t>
            </a:r>
            <a:r>
              <a:rPr lang="ru-RU" altLang="ru-RU" sz="1600" dirty="0"/>
              <a:t>, </a:t>
            </a:r>
            <a:r>
              <a:rPr lang="ru-RU" altLang="ru-RU" sz="1600" dirty="0" err="1"/>
              <a:t>що</a:t>
            </a:r>
            <a:r>
              <a:rPr lang="ru-RU" altLang="ru-RU" sz="1600" dirty="0"/>
              <a:t> не </a:t>
            </a:r>
            <a:r>
              <a:rPr lang="ru-RU" altLang="ru-RU" sz="1600" dirty="0" err="1"/>
              <a:t>пройшло</a:t>
            </a:r>
            <a:r>
              <a:rPr lang="ru-RU" altLang="ru-RU" sz="1600" dirty="0"/>
              <a:t> </a:t>
            </a:r>
            <a:r>
              <a:rPr lang="ru-RU" altLang="ru-RU" sz="1600" dirty="0" err="1"/>
              <a:t>достатньої</a:t>
            </a:r>
            <a:r>
              <a:rPr lang="ru-RU" altLang="ru-RU" sz="1600" dirty="0"/>
              <a:t> </a:t>
            </a:r>
            <a:r>
              <a:rPr lang="ru-RU" altLang="ru-RU" sz="1600" dirty="0" err="1"/>
              <a:t>термічної</a:t>
            </a:r>
            <a:r>
              <a:rPr lang="ru-RU" altLang="ru-RU" sz="1600" dirty="0"/>
              <a:t> </a:t>
            </a:r>
            <a:r>
              <a:rPr lang="ru-RU" altLang="ru-RU" sz="1600" dirty="0" err="1"/>
              <a:t>обробки</a:t>
            </a:r>
            <a:r>
              <a:rPr lang="ru-RU" altLang="ru-RU" sz="1600" dirty="0"/>
              <a:t>. </a:t>
            </a:r>
          </a:p>
          <a:p>
            <a:pPr>
              <a:defRPr/>
            </a:pPr>
            <a:r>
              <a:rPr lang="ru-RU" altLang="ru-RU" sz="1600" dirty="0" err="1"/>
              <a:t>Можливий</a:t>
            </a:r>
            <a:r>
              <a:rPr lang="ru-RU" altLang="ru-RU" sz="1600" dirty="0"/>
              <a:t> </a:t>
            </a:r>
            <a:r>
              <a:rPr lang="ru-RU" altLang="ru-RU" sz="1600" dirty="0" err="1"/>
              <a:t>також</a:t>
            </a:r>
            <a:r>
              <a:rPr lang="ru-RU" altLang="ru-RU" sz="1600" dirty="0"/>
              <a:t> </a:t>
            </a:r>
            <a:r>
              <a:rPr lang="ru-RU" altLang="ru-RU" sz="1600" b="1" i="1" dirty="0" err="1"/>
              <a:t>внутрішньоутробний</a:t>
            </a:r>
            <a:r>
              <a:rPr lang="ru-RU" altLang="ru-RU" sz="1600" b="1" i="1" dirty="0"/>
              <a:t> шлях </a:t>
            </a:r>
            <a:r>
              <a:rPr lang="ru-RU" altLang="ru-RU" sz="1600" b="1" i="1" dirty="0" err="1"/>
              <a:t>передачі</a:t>
            </a:r>
            <a:r>
              <a:rPr lang="ru-RU" altLang="ru-RU" sz="1600" b="1" i="1" dirty="0"/>
              <a:t> </a:t>
            </a:r>
            <a:r>
              <a:rPr lang="ru-RU" altLang="ru-RU" sz="1600" dirty="0" err="1"/>
              <a:t>інфекції</a:t>
            </a:r>
            <a:r>
              <a:rPr lang="ru-RU" altLang="ru-RU" sz="1600" dirty="0"/>
              <a:t> </a:t>
            </a:r>
            <a:r>
              <a:rPr lang="ru-RU" altLang="ru-RU" sz="1600" dirty="0" err="1"/>
              <a:t>від</a:t>
            </a:r>
            <a:r>
              <a:rPr lang="ru-RU" altLang="ru-RU" sz="1600" dirty="0"/>
              <a:t> </a:t>
            </a:r>
            <a:r>
              <a:rPr lang="ru-RU" altLang="ru-RU" sz="1600" dirty="0" err="1"/>
              <a:t>хворої</a:t>
            </a:r>
            <a:r>
              <a:rPr lang="ru-RU" altLang="ru-RU" sz="1600" dirty="0"/>
              <a:t> </a:t>
            </a:r>
            <a:r>
              <a:rPr lang="ru-RU" altLang="ru-RU" sz="1600" dirty="0" err="1"/>
              <a:t>матері</a:t>
            </a:r>
            <a:r>
              <a:rPr lang="ru-RU" altLang="ru-RU" sz="1600" dirty="0"/>
              <a:t> плоду.</a:t>
            </a:r>
          </a:p>
          <a:p>
            <a:pPr>
              <a:defRPr/>
            </a:pPr>
            <a:r>
              <a:rPr lang="ru-RU" altLang="ru-RU" sz="1600" dirty="0" err="1"/>
              <a:t>Хламідіоз</a:t>
            </a:r>
            <a:r>
              <a:rPr lang="ru-RU" altLang="ru-RU" sz="1600" dirty="0"/>
              <a:t> </a:t>
            </a:r>
            <a:r>
              <a:rPr lang="ru-RU" altLang="ru-RU" sz="1600" dirty="0" err="1"/>
              <a:t>перебігає</a:t>
            </a:r>
            <a:r>
              <a:rPr lang="ru-RU" altLang="ru-RU" sz="1600" dirty="0"/>
              <a:t> </a:t>
            </a:r>
            <a:r>
              <a:rPr lang="ru-RU" altLang="ru-RU" sz="1600" b="1" dirty="0">
                <a:solidFill>
                  <a:srgbClr val="FF0000"/>
                </a:solidFill>
              </a:rPr>
              <a:t>спорадично</a:t>
            </a:r>
            <a:r>
              <a:rPr lang="ru-RU" altLang="ru-RU" sz="1600" dirty="0"/>
              <a:t> </a:t>
            </a:r>
            <a:r>
              <a:rPr lang="ru-RU" altLang="ru-RU" sz="1600" dirty="0" err="1"/>
              <a:t>або</a:t>
            </a:r>
            <a:r>
              <a:rPr lang="ru-RU" altLang="ru-RU" sz="1600" dirty="0"/>
              <a:t> у </a:t>
            </a:r>
            <a:r>
              <a:rPr lang="ru-RU" altLang="ru-RU" sz="1600" dirty="0" err="1"/>
              <a:t>вигляді</a:t>
            </a:r>
            <a:r>
              <a:rPr lang="ru-RU" altLang="ru-RU" sz="1600" dirty="0"/>
              <a:t> </a:t>
            </a:r>
            <a:r>
              <a:rPr lang="ru-RU" altLang="ru-RU" sz="1600" b="1" dirty="0" err="1">
                <a:solidFill>
                  <a:srgbClr val="FF0000"/>
                </a:solidFill>
              </a:rPr>
              <a:t>ензоотій</a:t>
            </a:r>
            <a:r>
              <a:rPr lang="ru-RU" altLang="ru-RU" sz="1600" dirty="0"/>
              <a:t>. </a:t>
            </a:r>
          </a:p>
          <a:p>
            <a:pPr>
              <a:defRPr/>
            </a:pPr>
            <a:r>
              <a:rPr lang="ru-RU" altLang="ru-RU" sz="1600" dirty="0" err="1"/>
              <a:t>Можливе</a:t>
            </a:r>
            <a:r>
              <a:rPr lang="ru-RU" altLang="ru-RU" sz="1600" dirty="0"/>
              <a:t> </a:t>
            </a:r>
            <a:r>
              <a:rPr lang="ru-RU" altLang="ru-RU" sz="1600" b="1" dirty="0" err="1">
                <a:solidFill>
                  <a:srgbClr val="FF0000"/>
                </a:solidFill>
              </a:rPr>
              <a:t>міжвидове</a:t>
            </a:r>
            <a:r>
              <a:rPr lang="ru-RU" altLang="ru-RU" sz="1600" b="1" dirty="0">
                <a:solidFill>
                  <a:srgbClr val="FF0000"/>
                </a:solidFill>
              </a:rPr>
              <a:t> </a:t>
            </a:r>
            <a:r>
              <a:rPr lang="ru-RU" altLang="ru-RU" sz="1600" b="1" dirty="0" err="1">
                <a:solidFill>
                  <a:srgbClr val="FF0000"/>
                </a:solidFill>
              </a:rPr>
              <a:t>перезараження</a:t>
            </a:r>
            <a:r>
              <a:rPr lang="ru-RU" altLang="ru-RU" sz="1600" dirty="0"/>
              <a:t>. </a:t>
            </a:r>
          </a:p>
          <a:p>
            <a:pPr>
              <a:defRPr/>
            </a:pPr>
            <a:r>
              <a:rPr lang="ru-RU" altLang="ru-RU" sz="1600" dirty="0" err="1"/>
              <a:t>Хламідіоз</a:t>
            </a:r>
            <a:r>
              <a:rPr lang="ru-RU" altLang="ru-RU" sz="1600" dirty="0"/>
              <a:t> </a:t>
            </a:r>
            <a:r>
              <a:rPr lang="ru-RU" altLang="ru-RU" sz="1600" dirty="0" err="1"/>
              <a:t>може</a:t>
            </a:r>
            <a:r>
              <a:rPr lang="ru-RU" altLang="ru-RU" sz="1600" dirty="0"/>
              <a:t> </a:t>
            </a:r>
            <a:r>
              <a:rPr lang="ru-RU" altLang="ru-RU" sz="1600" dirty="0" err="1"/>
              <a:t>виникати</a:t>
            </a:r>
            <a:r>
              <a:rPr lang="ru-RU" altLang="ru-RU" sz="1600" dirty="0"/>
              <a:t> в будь-яку пору року, але </a:t>
            </a:r>
            <a:r>
              <a:rPr lang="ru-RU" altLang="ru-RU" sz="1600" b="1" dirty="0" err="1">
                <a:solidFill>
                  <a:srgbClr val="FF0000"/>
                </a:solidFill>
              </a:rPr>
              <a:t>частіше</a:t>
            </a:r>
            <a:r>
              <a:rPr lang="ru-RU" altLang="ru-RU" sz="1600" b="1" dirty="0">
                <a:solidFill>
                  <a:srgbClr val="FF0000"/>
                </a:solidFill>
              </a:rPr>
              <a:t> </a:t>
            </a:r>
            <a:r>
              <a:rPr lang="ru-RU" altLang="ru-RU" sz="1600" b="1" dirty="0" err="1">
                <a:solidFill>
                  <a:srgbClr val="FF0000"/>
                </a:solidFill>
              </a:rPr>
              <a:t>реєструється</a:t>
            </a:r>
            <a:r>
              <a:rPr lang="ru-RU" altLang="ru-RU" sz="1600" b="1" dirty="0">
                <a:solidFill>
                  <a:srgbClr val="FF0000"/>
                </a:solidFill>
              </a:rPr>
              <a:t> </a:t>
            </a:r>
            <a:r>
              <a:rPr lang="ru-RU" altLang="ru-RU" sz="1600" b="1" dirty="0" err="1">
                <a:solidFill>
                  <a:srgbClr val="FF0000"/>
                </a:solidFill>
              </a:rPr>
              <a:t>взимку</a:t>
            </a:r>
            <a:r>
              <a:rPr lang="ru-RU" altLang="ru-RU" sz="1600" b="1" dirty="0">
                <a:solidFill>
                  <a:srgbClr val="FF0000"/>
                </a:solidFill>
              </a:rPr>
              <a:t> та </a:t>
            </a:r>
            <a:r>
              <a:rPr lang="ru-RU" altLang="ru-RU" sz="1600" b="1" dirty="0" err="1">
                <a:solidFill>
                  <a:srgbClr val="FF0000"/>
                </a:solidFill>
              </a:rPr>
              <a:t>навесні</a:t>
            </a:r>
            <a:r>
              <a:rPr lang="ru-RU" altLang="ru-RU" sz="1600" dirty="0"/>
              <a:t>, при </a:t>
            </a:r>
            <a:r>
              <a:rPr lang="ru-RU" altLang="ru-RU" sz="1600" dirty="0" err="1"/>
              <a:t>зниженні</a:t>
            </a:r>
            <a:r>
              <a:rPr lang="ru-RU" altLang="ru-RU" sz="1600" dirty="0"/>
              <a:t> </a:t>
            </a:r>
            <a:r>
              <a:rPr lang="ru-RU" altLang="ru-RU" sz="1600" dirty="0" err="1"/>
              <a:t>резистенності</a:t>
            </a:r>
            <a:r>
              <a:rPr lang="ru-RU" altLang="ru-RU" sz="1600" dirty="0"/>
              <a:t>, </a:t>
            </a:r>
            <a:r>
              <a:rPr lang="ru-RU" altLang="ru-RU" sz="1600" dirty="0" err="1"/>
              <a:t>значній</a:t>
            </a:r>
            <a:r>
              <a:rPr lang="ru-RU" altLang="ru-RU" sz="1600" dirty="0"/>
              <a:t> </a:t>
            </a:r>
            <a:r>
              <a:rPr lang="ru-RU" altLang="ru-RU" sz="1600" dirty="0" err="1"/>
              <a:t>кількості</a:t>
            </a:r>
            <a:r>
              <a:rPr lang="ru-RU" altLang="ru-RU" sz="1600" dirty="0"/>
              <a:t> </a:t>
            </a:r>
            <a:r>
              <a:rPr lang="ru-RU" altLang="ru-RU" sz="1600" dirty="0" err="1"/>
              <a:t>вагітних</a:t>
            </a:r>
            <a:r>
              <a:rPr lang="ru-RU" altLang="ru-RU" sz="1600" dirty="0"/>
              <a:t> </a:t>
            </a:r>
            <a:r>
              <a:rPr lang="ru-RU" altLang="ru-RU" sz="1600" dirty="0" err="1"/>
              <a:t>тварин</a:t>
            </a:r>
            <a:r>
              <a:rPr lang="ru-RU" altLang="ru-RU" sz="1600" dirty="0"/>
              <a:t> та маленьких </a:t>
            </a:r>
            <a:r>
              <a:rPr lang="ru-RU" altLang="ru-RU" sz="1600" dirty="0" err="1"/>
              <a:t>кошенят</a:t>
            </a:r>
            <a:r>
              <a:rPr lang="ru-RU" altLang="ru-RU" sz="1600" dirty="0"/>
              <a:t>.</a:t>
            </a:r>
          </a:p>
          <a:p>
            <a:pPr>
              <a:defRPr/>
            </a:pPr>
            <a:r>
              <a:rPr lang="ru-RU" altLang="ru-RU" sz="1600" b="1" dirty="0" err="1">
                <a:solidFill>
                  <a:srgbClr val="FF0000"/>
                </a:solidFill>
              </a:rPr>
              <a:t>Летальність</a:t>
            </a:r>
            <a:r>
              <a:rPr lang="ru-RU" altLang="ru-RU" sz="1600" dirty="0"/>
              <a:t> у </a:t>
            </a:r>
            <a:r>
              <a:rPr lang="ru-RU" altLang="ru-RU" sz="1600" dirty="0" err="1"/>
              <a:t>дорослих</a:t>
            </a:r>
            <a:r>
              <a:rPr lang="ru-RU" altLang="ru-RU" sz="1600" dirty="0"/>
              <a:t> </a:t>
            </a:r>
            <a:r>
              <a:rPr lang="ru-RU" altLang="ru-RU" sz="1600" dirty="0" err="1"/>
              <a:t>кішок</a:t>
            </a:r>
            <a:r>
              <a:rPr lang="ru-RU" altLang="ru-RU" sz="1600" dirty="0"/>
              <a:t> </a:t>
            </a:r>
            <a:r>
              <a:rPr lang="ru-RU" altLang="ru-RU" sz="1600" dirty="0" err="1"/>
              <a:t>невисока</a:t>
            </a:r>
            <a:r>
              <a:rPr lang="ru-RU" altLang="ru-RU" sz="1600" dirty="0"/>
              <a:t>, але молодняк </a:t>
            </a:r>
            <a:r>
              <a:rPr lang="ru-RU" altLang="ru-RU" sz="1600" dirty="0" err="1"/>
              <a:t>може</a:t>
            </a:r>
            <a:r>
              <a:rPr lang="ru-RU" altLang="ru-RU" sz="1600" dirty="0"/>
              <a:t> </a:t>
            </a:r>
            <a:r>
              <a:rPr lang="ru-RU" altLang="ru-RU" sz="1600" dirty="0" err="1"/>
              <a:t>гинути</a:t>
            </a:r>
            <a:r>
              <a:rPr lang="ru-RU" altLang="ru-RU" sz="1600" dirty="0"/>
              <a:t> при </a:t>
            </a:r>
            <a:r>
              <a:rPr lang="ru-RU" altLang="ru-RU" sz="1600" dirty="0" err="1"/>
              <a:t>первинному</a:t>
            </a:r>
            <a:r>
              <a:rPr lang="ru-RU" altLang="ru-RU" sz="1600" dirty="0"/>
              <a:t> </a:t>
            </a:r>
            <a:r>
              <a:rPr lang="ru-RU" altLang="ru-RU" sz="1600" dirty="0" err="1"/>
              <a:t>занесенні</a:t>
            </a:r>
            <a:r>
              <a:rPr lang="ru-RU" altLang="ru-RU" sz="1600" dirty="0"/>
              <a:t> до 90%.</a:t>
            </a:r>
            <a:r>
              <a:rPr lang="en-US" altLang="ru-RU" sz="1600" dirty="0"/>
              <a:t> [1]</a:t>
            </a:r>
            <a:endParaRPr lang="ru-RU" altLang="ru-RU" sz="1600" dirty="0"/>
          </a:p>
          <a:p>
            <a:pPr>
              <a:defRPr/>
            </a:pPr>
            <a:endParaRPr lang="ru-RU" altLang="ru-RU" i="1" dirty="0"/>
          </a:p>
          <a:p>
            <a:pPr>
              <a:defRPr/>
            </a:pPr>
            <a:endParaRPr lang="ru-RU" altLang="ru-RU" i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F4E65D4-1B1A-406D-9821-A0D0AE5066F7}" type="slidenum">
              <a:rPr lang="ru-RU" altLang="ru-RU" smtClean="0">
                <a:latin typeface="Arial" charset="0"/>
              </a:rPr>
              <a:pPr/>
              <a:t>11</a:t>
            </a:fld>
            <a:endParaRPr lang="ru-RU" altLang="ru-RU" smtClean="0">
              <a:latin typeface="Arial" charset="0"/>
            </a:endParaRPr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altLang="ru-RU" i="1" smtClean="0"/>
              <a:t>Патогенез</a:t>
            </a:r>
            <a:r>
              <a:rPr lang="ru-RU" altLang="ru-RU" smtClean="0"/>
              <a:t> 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87475"/>
            <a:ext cx="8229600" cy="5195888"/>
          </a:xfrm>
        </p:spPr>
        <p:txBody>
          <a:bodyPr/>
          <a:lstStyle/>
          <a:p>
            <a:r>
              <a:rPr lang="uk-UA" sz="2000" smtClean="0">
                <a:latin typeface="Times New Roman" pitchFamily="18" charset="0"/>
                <a:cs typeface="Times New Roman" pitchFamily="18" charset="0"/>
              </a:rPr>
              <a:t>Хламідії переважно вражають </a:t>
            </a:r>
            <a:r>
              <a:rPr lang="uk-UA" sz="2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клітини циліндричного епітелію</a:t>
            </a:r>
            <a:r>
              <a:rPr lang="uk-UA" sz="2000" smtClean="0">
                <a:latin typeface="Times New Roman" pitchFamily="18" charset="0"/>
                <a:cs typeface="Times New Roman" pitchFamily="18" charset="0"/>
              </a:rPr>
              <a:t>, що вистилає слизову оболонку кон'юнктиви, області глотки, тонкого відділу кишечника, шлунку, уретри, каналу шийки матки і прямої кишки. </a:t>
            </a:r>
            <a:r>
              <a:rPr lang="uk-UA" altLang="ru-RU" sz="2000" b="1" i="1" smtClean="0">
                <a:latin typeface="Times New Roman" pitchFamily="18" charset="0"/>
              </a:rPr>
              <a:t>Кон’юнктивальний епітелій </a:t>
            </a:r>
            <a:r>
              <a:rPr lang="uk-UA" altLang="ru-RU" sz="2000" smtClean="0">
                <a:latin typeface="Times New Roman" pitchFamily="18" charset="0"/>
              </a:rPr>
              <a:t>є основним улюбленим місцем для </a:t>
            </a:r>
            <a:r>
              <a:rPr lang="en-US" altLang="ru-RU" sz="2000" smtClean="0">
                <a:latin typeface="Times New Roman" pitchFamily="18" charset="0"/>
              </a:rPr>
              <a:t>Chlamydia psittaci </a:t>
            </a:r>
            <a:r>
              <a:rPr lang="uk-UA" altLang="ru-RU" sz="2000" smtClean="0">
                <a:latin typeface="Times New Roman" pitchFamily="18" charset="0"/>
              </a:rPr>
              <a:t>у котів. </a:t>
            </a:r>
          </a:p>
          <a:p>
            <a:r>
              <a:rPr lang="uk-UA" altLang="ru-RU" sz="2000" smtClean="0">
                <a:latin typeface="Times New Roman" pitchFamily="18" charset="0"/>
              </a:rPr>
              <a:t>Проникнувши в епітеліальну клітину, паразити проявляють специфічну активність і </a:t>
            </a:r>
            <a:r>
              <a:rPr lang="uk-UA" altLang="ru-RU" sz="2000" i="1" smtClean="0">
                <a:latin typeface="Times New Roman" pitchFamily="18" charset="0"/>
              </a:rPr>
              <a:t>нейтралізують найважливіший захисний механізм</a:t>
            </a:r>
            <a:r>
              <a:rPr lang="uk-UA" altLang="ru-RU" sz="2000" smtClean="0">
                <a:latin typeface="Times New Roman" pitchFamily="18" charset="0"/>
              </a:rPr>
              <a:t> клітини господаря, забезпечуючи собі можливість подальшого розмноження. </a:t>
            </a:r>
            <a:r>
              <a:rPr lang="en-US" altLang="ru-RU" sz="2000" smtClean="0">
                <a:latin typeface="Times New Roman" pitchFamily="18" charset="0"/>
              </a:rPr>
              <a:t>[2]</a:t>
            </a:r>
            <a:endParaRPr lang="uk-UA" altLang="ru-RU" sz="2000" smtClean="0">
              <a:latin typeface="Times New Roman" pitchFamily="18" charset="0"/>
            </a:endParaRPr>
          </a:p>
          <a:p>
            <a:r>
              <a:rPr lang="uk-UA" altLang="ru-RU" sz="2000" b="1" smtClean="0">
                <a:solidFill>
                  <a:srgbClr val="FF0000"/>
                </a:solidFill>
                <a:latin typeface="Times New Roman" pitchFamily="18" charset="0"/>
              </a:rPr>
              <a:t>Життєвий цикл</a:t>
            </a:r>
            <a:r>
              <a:rPr lang="uk-UA" altLang="ru-RU" sz="2000" smtClean="0">
                <a:latin typeface="Times New Roman" pitchFamily="18" charset="0"/>
              </a:rPr>
              <a:t> </a:t>
            </a:r>
            <a:r>
              <a:rPr lang="en-US" altLang="ru-RU" sz="2000" smtClean="0">
                <a:latin typeface="Times New Roman" pitchFamily="18" charset="0"/>
              </a:rPr>
              <a:t>Chlamydia psittaci </a:t>
            </a:r>
            <a:r>
              <a:rPr lang="uk-UA" altLang="ru-RU" sz="2000" smtClean="0">
                <a:latin typeface="Times New Roman" pitchFamily="18" charset="0"/>
              </a:rPr>
              <a:t>займає </a:t>
            </a:r>
            <a:r>
              <a:rPr lang="uk-UA" altLang="ru-RU" sz="2000" b="1" smtClean="0">
                <a:solidFill>
                  <a:srgbClr val="FF0000"/>
                </a:solidFill>
                <a:latin typeface="Times New Roman" pitchFamily="18" charset="0"/>
              </a:rPr>
              <a:t>приблизно 48 годин</a:t>
            </a:r>
            <a:r>
              <a:rPr lang="uk-UA" altLang="ru-RU" sz="2000" smtClean="0">
                <a:latin typeface="Times New Roman" pitchFamily="18" charset="0"/>
              </a:rPr>
              <a:t>, після чого уражена бактерією епітеліальна клітина, як правило, розпадається, виділяючи додаткові інфекційні організми. </a:t>
            </a:r>
          </a:p>
          <a:p>
            <a:r>
              <a:rPr lang="uk-UA" altLang="ru-RU" sz="2000" smtClean="0">
                <a:latin typeface="Times New Roman" pitchFamily="18" charset="0"/>
              </a:rPr>
              <a:t>Будучи внутрішньоклітинними паразитами, хламідії створюють сприятливі умови для розвитку іншої мікрофлори (патогенної, умовно патогенної) внаслідок руйнування природних бар’єрів організму – епітелію слизових оболонок.</a:t>
            </a:r>
            <a:r>
              <a:rPr lang="en-US" altLang="ru-RU" sz="2000" smtClean="0">
                <a:latin typeface="Times New Roman" pitchFamily="18" charset="0"/>
              </a:rPr>
              <a:t> [1]</a:t>
            </a:r>
            <a:endParaRPr lang="uk-UA" altLang="ru-RU" sz="2000" smtClean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9E41204-B2AA-441C-9677-A98AD052B798}" type="slidenum">
              <a:rPr lang="ru-RU" altLang="ru-RU" smtClean="0">
                <a:latin typeface="Arial" charset="0"/>
              </a:rPr>
              <a:pPr/>
              <a:t>12</a:t>
            </a:fld>
            <a:endParaRPr lang="ru-RU" altLang="ru-RU" smtClean="0">
              <a:latin typeface="Arial" charset="0"/>
            </a:endParaRPr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altLang="ru-RU" i="1" smtClean="0"/>
              <a:t>Патогенез</a:t>
            </a:r>
            <a:r>
              <a:rPr lang="ru-RU" altLang="ru-RU" smtClean="0"/>
              <a:t> 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87475"/>
            <a:ext cx="8229600" cy="5195888"/>
          </a:xfrm>
        </p:spPr>
        <p:txBody>
          <a:bodyPr/>
          <a:lstStyle/>
          <a:p>
            <a:r>
              <a:rPr lang="ru-RU" altLang="ru-RU" sz="2000" smtClean="0">
                <a:latin typeface="Times New Roman" pitchFamily="18" charset="0"/>
              </a:rPr>
              <a:t>В процесі еволюції паразити пристосувалися до розмноження не тільки в епітелії, а й у клітинах імунної системи тварини – </a:t>
            </a:r>
            <a:r>
              <a:rPr lang="ru-RU" altLang="ru-RU" sz="2000" b="1" smtClean="0">
                <a:latin typeface="Times New Roman" pitchFamily="18" charset="0"/>
              </a:rPr>
              <a:t>макрофагах</a:t>
            </a:r>
            <a:r>
              <a:rPr lang="ru-RU" altLang="ru-RU" sz="2000" smtClean="0">
                <a:latin typeface="Times New Roman" pitchFamily="18" charset="0"/>
              </a:rPr>
              <a:t>. У макрофагах збудник із током крові може потрапити у будь-який внутрішній орган, суглоби, головний і спинний мозок. </a:t>
            </a:r>
          </a:p>
          <a:p>
            <a:r>
              <a:rPr lang="ru-RU" altLang="ru-RU" sz="2000" smtClean="0">
                <a:latin typeface="Times New Roman" pitchFamily="18" charset="0"/>
              </a:rPr>
              <a:t>Така </a:t>
            </a:r>
            <a:r>
              <a:rPr lang="ru-RU" altLang="ru-RU" sz="2000" b="1" smtClean="0">
                <a:solidFill>
                  <a:srgbClr val="FF0000"/>
                </a:solidFill>
                <a:latin typeface="Times New Roman" pitchFamily="18" charset="0"/>
              </a:rPr>
              <a:t>генералізована форма інфекції</a:t>
            </a:r>
            <a:r>
              <a:rPr lang="ru-RU" altLang="ru-RU" sz="2000" smtClean="0">
                <a:latin typeface="Times New Roman" pitchFamily="18" charset="0"/>
              </a:rPr>
              <a:t>, як правило, закінчується летально. </a:t>
            </a:r>
          </a:p>
          <a:p>
            <a:r>
              <a:rPr lang="ru-RU" altLang="ru-RU" sz="2000" smtClean="0">
                <a:latin typeface="Times New Roman" pitchFamily="18" charset="0"/>
              </a:rPr>
              <a:t>В процесі розмноження паразита в клітинах може утворюватися </a:t>
            </a:r>
            <a:r>
              <a:rPr lang="ru-RU" altLang="ru-RU" sz="2000" b="1" smtClean="0">
                <a:latin typeface="Times New Roman" pitchFamily="18" charset="0"/>
              </a:rPr>
              <a:t>L-форма</a:t>
            </a:r>
            <a:r>
              <a:rPr lang="ru-RU" altLang="ru-RU" sz="2000" smtClean="0">
                <a:latin typeface="Times New Roman" pitchFamily="18" charset="0"/>
              </a:rPr>
              <a:t>, яка характеризується надзвичайно довгою (іноді пожиттєвою) персистенцією в організмі тварин. </a:t>
            </a:r>
            <a:r>
              <a:rPr lang="en-US" altLang="ru-RU" sz="2000" smtClean="0">
                <a:latin typeface="Times New Roman" pitchFamily="18" charset="0"/>
              </a:rPr>
              <a:t>[1]</a:t>
            </a:r>
            <a:endParaRPr lang="uk-UA" altLang="ru-RU" sz="2000" smtClean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Номер слайда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3F4C159-CFAD-4DCA-A2E9-F5ACD535CDED}" type="slidenum">
              <a:rPr lang="ru-RU" altLang="ru-RU" smtClean="0">
                <a:latin typeface="Arial" charset="0"/>
              </a:rPr>
              <a:pPr/>
              <a:t>13</a:t>
            </a:fld>
            <a:endParaRPr lang="ru-RU" altLang="ru-RU" smtClean="0">
              <a:latin typeface="Arial" charset="0"/>
            </a:endParaRPr>
          </a:p>
        </p:txBody>
      </p:sp>
      <p:pic>
        <p:nvPicPr>
          <p:cNvPr id="28674" name="Рисунок 2"/>
          <p:cNvPicPr>
            <a:picLocks noChangeAspect="1"/>
          </p:cNvPicPr>
          <p:nvPr/>
        </p:nvPicPr>
        <p:blipFill>
          <a:blip r:embed="rId2" cstate="print"/>
          <a:srcRect l="12988" t="26871" r="15350"/>
          <a:stretch>
            <a:fillRect/>
          </a:stretch>
        </p:blipFill>
        <p:spPr bwMode="auto">
          <a:xfrm>
            <a:off x="992188" y="549275"/>
            <a:ext cx="7159625" cy="547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CC4B8FF-F7B3-4CF4-811F-0CB841168376}" type="slidenum">
              <a:rPr lang="ru-RU" altLang="ru-RU" smtClean="0">
                <a:latin typeface="Arial" charset="0"/>
              </a:rPr>
              <a:pPr/>
              <a:t>14</a:t>
            </a:fld>
            <a:endParaRPr lang="ru-RU" altLang="ru-RU" smtClean="0">
              <a:latin typeface="Arial" charset="0"/>
            </a:endParaRPr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altLang="ru-RU" i="1" smtClean="0"/>
              <a:t>Клінічні ознаки</a:t>
            </a:r>
            <a:r>
              <a:rPr lang="ru-RU" altLang="ru-RU" smtClean="0"/>
              <a:t> 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17638"/>
            <a:ext cx="8229600" cy="5165725"/>
          </a:xfrm>
        </p:spPr>
        <p:txBody>
          <a:bodyPr/>
          <a:lstStyle/>
          <a:p>
            <a:r>
              <a:rPr lang="ru-RU" altLang="ru-RU" sz="2000" b="1" i="1" smtClean="0">
                <a:latin typeface="Times New Roman" pitchFamily="18" charset="0"/>
              </a:rPr>
              <a:t>Гострий перебіг </a:t>
            </a:r>
            <a:r>
              <a:rPr lang="ru-RU" altLang="ru-RU" sz="2000" smtClean="0">
                <a:latin typeface="Times New Roman" pitchFamily="18" charset="0"/>
              </a:rPr>
              <a:t>(протягом 3–4-х тижнів) характерний як для дорослих тварин, так і для кошенят. </a:t>
            </a:r>
            <a:r>
              <a:rPr lang="uk-UA" altLang="ru-RU" sz="2000" smtClean="0">
                <a:latin typeface="Times New Roman" pitchFamily="18" charset="0"/>
              </a:rPr>
              <a:t>На </a:t>
            </a:r>
            <a:r>
              <a:rPr lang="uk-UA" altLang="ru-RU" sz="2000" i="1" smtClean="0">
                <a:latin typeface="Times New Roman" pitchFamily="18" charset="0"/>
              </a:rPr>
              <a:t>початковій стадії </a:t>
            </a:r>
            <a:r>
              <a:rPr lang="uk-UA" altLang="ru-RU" sz="2000" smtClean="0">
                <a:latin typeface="Times New Roman" pitchFamily="18" charset="0"/>
              </a:rPr>
              <a:t>захворювання спостерігається </a:t>
            </a:r>
            <a:r>
              <a:rPr lang="uk-UA" altLang="ru-RU" sz="2000" u="sng" smtClean="0">
                <a:latin typeface="Times New Roman" pitchFamily="18" charset="0"/>
              </a:rPr>
              <a:t>помітне серозне виділення з очей, тонічний лефароспазм, хемоз і гіперемія пальпебральної кон’юнктиви, апетит не порушений</a:t>
            </a:r>
            <a:r>
              <a:rPr lang="uk-UA" altLang="ru-RU" sz="2000" smtClean="0">
                <a:latin typeface="Times New Roman" pitchFamily="18" charset="0"/>
              </a:rPr>
              <a:t>. Спочатку може виявитися ураженим інфекцією тільки одне око, проте друге око, як правило, також втягується в патологічний процес на 5–21 день.</a:t>
            </a:r>
          </a:p>
          <a:p>
            <a:r>
              <a:rPr lang="uk-UA" altLang="ru-RU" sz="2000" smtClean="0">
                <a:latin typeface="Times New Roman" pitchFamily="18" charset="0"/>
              </a:rPr>
              <a:t>Можуть також траплятися незначні виділення з носа і чхання, а крім того, м'яка гіпертермія на початкових етапах хвороби. </a:t>
            </a:r>
          </a:p>
          <a:p>
            <a:r>
              <a:rPr lang="ru-RU" altLang="ru-RU" sz="2000" smtClean="0">
                <a:latin typeface="Times New Roman" pitchFamily="18" charset="0"/>
              </a:rPr>
              <a:t>З розвитком хвороби до процесу залучаються секундарні інфекції, такі як стрептококи, стафілококи, пастерелли і мікоплазма та виділення стають слизово-гнійними. </a:t>
            </a:r>
          </a:p>
          <a:p>
            <a:r>
              <a:rPr lang="uk-UA" altLang="ru-RU" sz="2000" smtClean="0">
                <a:latin typeface="Times New Roman" pitchFamily="18" charset="0"/>
              </a:rPr>
              <a:t>За важкої форми перебігу хламідіозу в патологічний процес залучаються легені і серце. Клінічно це проявляється кашлем, хрипами, задишкою. У разі відсутності лікування молода кішка може загинути через добу від набряку легень. </a:t>
            </a:r>
            <a:r>
              <a:rPr lang="en-US" altLang="ru-RU" sz="2000" smtClean="0">
                <a:latin typeface="Times New Roman" pitchFamily="18" charset="0"/>
              </a:rPr>
              <a:t>[1]</a:t>
            </a:r>
            <a:endParaRPr lang="uk-UA" altLang="ru-RU" sz="2000" smtClean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Номер слайда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4B589CF-DA7C-46A7-961D-328868EC0677}" type="slidenum">
              <a:rPr lang="ru-RU" altLang="ru-RU" smtClean="0">
                <a:latin typeface="Arial" charset="0"/>
              </a:rPr>
              <a:pPr/>
              <a:t>15</a:t>
            </a:fld>
            <a:endParaRPr lang="ru-RU" altLang="ru-RU" smtClean="0">
              <a:latin typeface="Arial" charset="0"/>
            </a:endParaRPr>
          </a:p>
        </p:txBody>
      </p:sp>
      <p:pic>
        <p:nvPicPr>
          <p:cNvPr id="30722" name="Рисунок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50" y="549275"/>
            <a:ext cx="3959225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Рисунок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363" y="3938588"/>
            <a:ext cx="3352800" cy="278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Рисунок 4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6250" y="549275"/>
            <a:ext cx="4624388" cy="399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Рисунок 5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05238" y="3752850"/>
            <a:ext cx="4967287" cy="294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AB0298F-8067-4585-8FFD-5C27EB4EBA05}" type="slidenum">
              <a:rPr lang="ru-RU" altLang="ru-RU" smtClean="0">
                <a:latin typeface="Arial" charset="0"/>
              </a:rPr>
              <a:pPr/>
              <a:t>16</a:t>
            </a:fld>
            <a:endParaRPr lang="ru-RU" altLang="ru-RU" smtClean="0">
              <a:latin typeface="Arial" charset="0"/>
            </a:endParaRPr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altLang="ru-RU" i="1" smtClean="0"/>
              <a:t>Клінічні ознаки</a:t>
            </a:r>
            <a:r>
              <a:rPr lang="ru-RU" altLang="ru-RU" smtClean="0"/>
              <a:t> 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1963" y="1368425"/>
            <a:ext cx="8229600" cy="4983163"/>
          </a:xfrm>
        </p:spPr>
        <p:txBody>
          <a:bodyPr/>
          <a:lstStyle/>
          <a:p>
            <a:r>
              <a:rPr lang="uk-UA" altLang="ru-RU" sz="2000" smtClean="0">
                <a:latin typeface="Times New Roman" pitchFamily="18" charset="0"/>
              </a:rPr>
              <a:t>За </a:t>
            </a:r>
            <a:r>
              <a:rPr lang="uk-UA" altLang="ru-RU" sz="2000" b="1" i="1" smtClean="0">
                <a:latin typeface="Times New Roman" pitchFamily="18" charset="0"/>
              </a:rPr>
              <a:t>хронічного перебігу </a:t>
            </a:r>
            <a:r>
              <a:rPr lang="uk-UA" altLang="ru-RU" sz="2000" smtClean="0">
                <a:latin typeface="Times New Roman" pitchFamily="18" charset="0"/>
              </a:rPr>
              <a:t>клінічні ознаки у дорослих котів не виражені. </a:t>
            </a:r>
          </a:p>
          <a:p>
            <a:r>
              <a:rPr lang="uk-UA" altLang="ru-RU" sz="2000" smtClean="0">
                <a:latin typeface="Times New Roman" pitchFamily="18" charset="0"/>
              </a:rPr>
              <a:t>Хронічні кон'юнктивіти і риніти можуть тривати роками, і весь цей час хворі коти виділяють активних хламідій, заражаючи оточуючих. </a:t>
            </a:r>
          </a:p>
          <a:p>
            <a:r>
              <a:rPr lang="uk-UA" altLang="ru-RU" sz="2000" smtClean="0">
                <a:latin typeface="Times New Roman" pitchFamily="18" charset="0"/>
              </a:rPr>
              <a:t>Відмічається слабка гіперемія кон'юнктиви, мізерні виділення, закриття третьою повікою половини очей, може розвинутися фолікулярний кон'юнктивіт.</a:t>
            </a:r>
          </a:p>
          <a:p>
            <a:r>
              <a:rPr lang="uk-UA" altLang="ru-RU" sz="2000" smtClean="0">
                <a:latin typeface="Times New Roman" pitchFamily="18" charset="0"/>
              </a:rPr>
              <a:t>Хламідії можуть також інфікувати </a:t>
            </a:r>
            <a:r>
              <a:rPr lang="uk-UA" altLang="ru-RU" sz="2000" b="1" smtClean="0">
                <a:solidFill>
                  <a:srgbClr val="FF0000"/>
                </a:solidFill>
                <a:latin typeface="Times New Roman" pitchFamily="18" charset="0"/>
              </a:rPr>
              <a:t>статеві шляхи </a:t>
            </a:r>
            <a:r>
              <a:rPr lang="uk-UA" altLang="ru-RU" sz="2000" smtClean="0">
                <a:latin typeface="Times New Roman" pitchFamily="18" charset="0"/>
              </a:rPr>
              <a:t>котів і </a:t>
            </a:r>
            <a:r>
              <a:rPr lang="uk-UA" altLang="ru-RU" sz="2000" b="1" smtClean="0">
                <a:solidFill>
                  <a:srgbClr val="FF0000"/>
                </a:solidFill>
                <a:latin typeface="Times New Roman" pitchFamily="18" charset="0"/>
              </a:rPr>
              <a:t>шлунково-кишковий тракт</a:t>
            </a:r>
            <a:r>
              <a:rPr lang="uk-UA" altLang="ru-RU" sz="2000" smtClean="0">
                <a:latin typeface="Times New Roman" pitchFamily="18" charset="0"/>
              </a:rPr>
              <a:t>. Виділення хламідій з вагінальних мазків може тривати 8–25 днів після початкового кон'юнктивального зараження і зберігатися протягом місяців. </a:t>
            </a:r>
          </a:p>
          <a:p>
            <a:r>
              <a:rPr lang="uk-UA" altLang="ru-RU" sz="2000" smtClean="0">
                <a:latin typeface="Times New Roman" pitchFamily="18" charset="0"/>
              </a:rPr>
              <a:t>У деяких котів можуть спостерігатися абортування плодів, інфікованих </a:t>
            </a:r>
            <a:r>
              <a:rPr lang="en-US" altLang="ru-RU" sz="2000" smtClean="0">
                <a:latin typeface="Times New Roman" pitchFamily="18" charset="0"/>
              </a:rPr>
              <a:t>Chlamydia </a:t>
            </a:r>
            <a:r>
              <a:rPr lang="uk-UA" altLang="ru-RU" sz="2000" smtClean="0">
                <a:latin typeface="Times New Roman" pitchFamily="18" charset="0"/>
              </a:rPr>
              <a:t>р</a:t>
            </a:r>
            <a:r>
              <a:rPr lang="en-US" altLang="ru-RU" sz="2000" smtClean="0">
                <a:latin typeface="Times New Roman" pitchFamily="18" charset="0"/>
              </a:rPr>
              <a:t>sittaci, </a:t>
            </a:r>
            <a:r>
              <a:rPr lang="uk-UA" altLang="ru-RU" sz="2000" smtClean="0">
                <a:latin typeface="Times New Roman" pitchFamily="18" charset="0"/>
              </a:rPr>
              <a:t>і відзначатися затримка розвитку плода. Найчастіше аборти реєструють у другій половині вагітності, за кілька днів до передбачуваних пологів. </a:t>
            </a:r>
          </a:p>
          <a:p>
            <a:r>
              <a:rPr lang="ru-RU" altLang="ru-RU" sz="2000" smtClean="0">
                <a:latin typeface="Times New Roman" pitchFamily="18" charset="0"/>
              </a:rPr>
              <a:t>Також у дорослих тварин хвороба може протікати </a:t>
            </a:r>
            <a:r>
              <a:rPr lang="ru-RU" altLang="ru-RU" sz="2000" i="1" u="sng" smtClean="0">
                <a:solidFill>
                  <a:srgbClr val="FF0000"/>
                </a:solidFill>
                <a:latin typeface="Times New Roman" pitchFamily="18" charset="0"/>
              </a:rPr>
              <a:t>безсимптомно</a:t>
            </a:r>
            <a:r>
              <a:rPr lang="ru-RU" altLang="ru-RU" sz="2000" smtClean="0">
                <a:latin typeface="Times New Roman" pitchFamily="18" charset="0"/>
              </a:rPr>
              <a:t>.</a:t>
            </a:r>
            <a:r>
              <a:rPr lang="en-US" altLang="ru-RU" sz="2000" smtClean="0">
                <a:latin typeface="Times New Roman" pitchFamily="18" charset="0"/>
              </a:rPr>
              <a:t> [1]</a:t>
            </a:r>
            <a:r>
              <a:rPr lang="ru-RU" altLang="ru-RU" sz="2000" smtClean="0">
                <a:latin typeface="Times New Roman" pitchFamily="18" charset="0"/>
              </a:rPr>
              <a:t> </a:t>
            </a:r>
            <a:endParaRPr lang="uk-UA" altLang="ru-RU" sz="2000" smtClean="0">
              <a:latin typeface="Times New Roman" pitchFamily="18" charset="0"/>
            </a:endParaRPr>
          </a:p>
          <a:p>
            <a:endParaRPr lang="uk-UA" altLang="ru-RU" sz="2000" smtClean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DFFF243-8E28-4CC5-9795-B712395D650E}" type="slidenum">
              <a:rPr lang="ru-RU" altLang="ru-RU" smtClean="0">
                <a:latin typeface="Arial" charset="0"/>
              </a:rPr>
              <a:pPr/>
              <a:t>17</a:t>
            </a:fld>
            <a:endParaRPr lang="ru-RU" altLang="ru-RU" smtClean="0">
              <a:latin typeface="Arial" charset="0"/>
            </a:endParaRPr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altLang="ru-RU" i="1" smtClean="0"/>
              <a:t>Патолого-анатомічні зміни</a:t>
            </a:r>
            <a:r>
              <a:rPr lang="ru-RU" altLang="ru-RU" smtClean="0"/>
              <a:t> </a:t>
            </a:r>
          </a:p>
        </p:txBody>
      </p:sp>
      <p:sp>
        <p:nvSpPr>
          <p:cNvPr id="13316" name="Rectangle 3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  <a:defRPr/>
            </a:pPr>
            <a:r>
              <a:rPr lang="uk-UA" altLang="ru-RU" sz="2000" dirty="0">
                <a:latin typeface="Times New Roman" panose="02020603050405020304" pitchFamily="18" charset="0"/>
              </a:rPr>
              <a:t>Морфологічними проявами </a:t>
            </a:r>
            <a:r>
              <a:rPr lang="uk-UA" altLang="ru-RU" sz="2000" dirty="0" err="1">
                <a:latin typeface="Times New Roman" panose="02020603050405020304" pitchFamily="18" charset="0"/>
              </a:rPr>
              <a:t>хламідійної</a:t>
            </a:r>
            <a:r>
              <a:rPr lang="uk-UA" altLang="ru-RU" sz="2000" dirty="0">
                <a:latin typeface="Times New Roman" panose="02020603050405020304" pitchFamily="18" charset="0"/>
              </a:rPr>
              <a:t> інфекції в досліджених загиблих тварин на макроскопічному рівні є такі ознаки: </a:t>
            </a:r>
          </a:p>
          <a:p>
            <a:pPr>
              <a:defRPr/>
            </a:pPr>
            <a:r>
              <a:rPr lang="uk-UA" altLang="ru-RU" sz="2000" dirty="0">
                <a:latin typeface="Times New Roman" panose="02020603050405020304" pitchFamily="18" charset="0"/>
              </a:rPr>
              <a:t>продуктивне запалення в легенях у вигляді </a:t>
            </a:r>
            <a:r>
              <a:rPr lang="uk-UA" altLang="ru-RU" sz="2000" dirty="0" err="1">
                <a:latin typeface="Times New Roman" panose="02020603050405020304" pitchFamily="18" charset="0"/>
              </a:rPr>
              <a:t>інтерстиціальної</a:t>
            </a:r>
            <a:r>
              <a:rPr lang="uk-UA" altLang="ru-RU" sz="2000" dirty="0">
                <a:latin typeface="Times New Roman" panose="02020603050405020304" pitchFamily="18" charset="0"/>
              </a:rPr>
              <a:t> пневмонії і пневмосклероз; </a:t>
            </a:r>
          </a:p>
          <a:p>
            <a:pPr>
              <a:defRPr/>
            </a:pPr>
            <a:r>
              <a:rPr lang="uk-UA" altLang="ru-RU" sz="2000" dirty="0">
                <a:latin typeface="Times New Roman" panose="02020603050405020304" pitchFamily="18" charset="0"/>
              </a:rPr>
              <a:t>катаральний бронхіт; </a:t>
            </a:r>
          </a:p>
          <a:p>
            <a:pPr>
              <a:defRPr/>
            </a:pPr>
            <a:r>
              <a:rPr lang="uk-UA" altLang="ru-RU" sz="2000" dirty="0">
                <a:latin typeface="Times New Roman" panose="02020603050405020304" pitchFamily="18" charset="0"/>
              </a:rPr>
              <a:t>гіперплазія і серозний лімфаденіт середостінних і бронхіальних лімфовузлів; </a:t>
            </a:r>
          </a:p>
          <a:p>
            <a:pPr>
              <a:defRPr/>
            </a:pPr>
            <a:r>
              <a:rPr lang="uk-UA" altLang="ru-RU" sz="2000" dirty="0">
                <a:latin typeface="Times New Roman" panose="02020603050405020304" pitchFamily="18" charset="0"/>
              </a:rPr>
              <a:t>гіперплазія </a:t>
            </a:r>
            <a:r>
              <a:rPr lang="uk-UA" altLang="ru-RU" sz="2000" dirty="0" err="1">
                <a:latin typeface="Times New Roman" panose="02020603050405020304" pitchFamily="18" charset="0"/>
              </a:rPr>
              <a:t>лімфоїдних</a:t>
            </a:r>
            <a:r>
              <a:rPr lang="uk-UA" altLang="ru-RU" sz="2000" dirty="0">
                <a:latin typeface="Times New Roman" panose="02020603050405020304" pitchFamily="18" charset="0"/>
              </a:rPr>
              <a:t> вузликів селезінки;</a:t>
            </a:r>
          </a:p>
          <a:p>
            <a:pPr>
              <a:defRPr/>
            </a:pPr>
            <a:r>
              <a:rPr lang="uk-UA" altLang="ru-RU" sz="2000" dirty="0">
                <a:latin typeface="Times New Roman" panose="02020603050405020304" pitchFamily="18" charset="0"/>
              </a:rPr>
              <a:t>серозний кон’юнктивіт.</a:t>
            </a:r>
            <a:r>
              <a:rPr lang="en-US" altLang="ru-RU" sz="2000" dirty="0">
                <a:latin typeface="Times New Roman" panose="02020603050405020304" pitchFamily="18" charset="0"/>
              </a:rPr>
              <a:t> [3]</a:t>
            </a:r>
            <a:endParaRPr lang="uk-UA" altLang="ru-RU" sz="2000" dirty="0">
              <a:latin typeface="Times New Roman" panose="02020603050405020304" pitchFamily="18" charset="0"/>
            </a:endParaRPr>
          </a:p>
          <a:p>
            <a:pPr marL="0" indent="0">
              <a:buFontTx/>
              <a:buNone/>
              <a:defRPr/>
            </a:pPr>
            <a:endParaRPr lang="uk-UA" altLang="ru-RU" sz="20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D1E7E13-F8A3-45CF-9A87-6B66003A801F}" type="slidenum">
              <a:rPr lang="ru-RU" altLang="ru-RU" smtClean="0">
                <a:latin typeface="Arial" charset="0"/>
              </a:rPr>
              <a:pPr/>
              <a:t>18</a:t>
            </a:fld>
            <a:endParaRPr lang="ru-RU" altLang="ru-RU" smtClean="0">
              <a:latin typeface="Arial" charset="0"/>
            </a:endParaRPr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altLang="ru-RU" i="1" smtClean="0"/>
              <a:t>Діагноз</a:t>
            </a:r>
            <a:r>
              <a:rPr lang="ru-RU" altLang="ru-RU" smtClean="0"/>
              <a:t> 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41438"/>
            <a:ext cx="8229600" cy="5111750"/>
          </a:xfrm>
        </p:spPr>
        <p:txBody>
          <a:bodyPr/>
          <a:lstStyle/>
          <a:p>
            <a:r>
              <a:rPr lang="uk-UA" altLang="ru-RU" sz="2000" smtClean="0">
                <a:latin typeface="Times New Roman" pitchFamily="18" charset="0"/>
              </a:rPr>
              <a:t>Базується на виділенні та ідентифікації хламідій. </a:t>
            </a:r>
            <a:r>
              <a:rPr lang="en-US" altLang="ru-RU" sz="2000" smtClean="0">
                <a:latin typeface="Times New Roman" pitchFamily="18" charset="0"/>
              </a:rPr>
              <a:t>[2]</a:t>
            </a:r>
            <a:endParaRPr lang="uk-UA" altLang="ru-RU" sz="2000" smtClean="0">
              <a:latin typeface="Times New Roman" pitchFamily="18" charset="0"/>
            </a:endParaRPr>
          </a:p>
          <a:p>
            <a:r>
              <a:rPr lang="uk-UA" altLang="ru-RU" sz="2000" b="1" u="sng" smtClean="0">
                <a:solidFill>
                  <a:srgbClr val="FF0000"/>
                </a:solidFill>
                <a:latin typeface="Times New Roman" pitchFamily="18" charset="0"/>
              </a:rPr>
              <a:t>Лабораторні дослідження: </a:t>
            </a:r>
          </a:p>
          <a:p>
            <a:r>
              <a:rPr lang="uk-UA" altLang="ru-RU" sz="2000" b="1" smtClean="0">
                <a:latin typeface="Times New Roman" pitchFamily="18" charset="0"/>
              </a:rPr>
              <a:t>Прямий метод імунофлуоресценції (РПФ) </a:t>
            </a:r>
            <a:r>
              <a:rPr lang="uk-UA" altLang="ru-RU" sz="2000" smtClean="0">
                <a:latin typeface="Times New Roman" pitchFamily="18" charset="0"/>
              </a:rPr>
              <a:t>виявляє елементарні тільця в мазках з інфікованих генітальних виділень. Метод дуже специфічний і чутливий, але трудомісткий. </a:t>
            </a:r>
          </a:p>
          <a:p>
            <a:r>
              <a:rPr lang="uk-UA" altLang="ru-RU" sz="2000" b="1" smtClean="0">
                <a:latin typeface="Times New Roman" pitchFamily="18" charset="0"/>
              </a:rPr>
              <a:t>Імуноферментний аналіз (ІФА) </a:t>
            </a:r>
            <a:r>
              <a:rPr lang="uk-UA" altLang="ru-RU" sz="2000" smtClean="0">
                <a:latin typeface="Times New Roman" pitchFamily="18" charset="0"/>
              </a:rPr>
              <a:t>– дослідження, яке використовується для скринінгу і підтвердження діагнозу; специфічний, але менш чутливий. </a:t>
            </a:r>
          </a:p>
          <a:p>
            <a:r>
              <a:rPr lang="uk-UA" altLang="ru-RU" sz="2000" b="1" smtClean="0">
                <a:latin typeface="Times New Roman" pitchFamily="18" charset="0"/>
              </a:rPr>
              <a:t>Дослідження ДНК у ПЛР </a:t>
            </a:r>
            <a:r>
              <a:rPr lang="uk-UA" altLang="ru-RU" sz="2000" smtClean="0">
                <a:latin typeface="Times New Roman" pitchFamily="18" charset="0"/>
              </a:rPr>
              <a:t>– дуже чутливий і специфічний метод. </a:t>
            </a:r>
          </a:p>
          <a:p>
            <a:r>
              <a:rPr lang="uk-UA" altLang="ru-RU" sz="2000" b="1" smtClean="0">
                <a:latin typeface="Times New Roman" pitchFamily="18" charset="0"/>
              </a:rPr>
              <a:t>Реакція зв’язування комплементу (РЗК) </a:t>
            </a:r>
            <a:r>
              <a:rPr lang="uk-UA" altLang="ru-RU" sz="2000" smtClean="0">
                <a:latin typeface="Times New Roman" pitchFamily="18" charset="0"/>
              </a:rPr>
              <a:t>не дає відповіді про те, яка стадія процесу – гостра чи хронічна, а тому не рекомендується для діагностики хламідіозу. </a:t>
            </a:r>
          </a:p>
          <a:p>
            <a:r>
              <a:rPr lang="uk-UA" altLang="ru-RU" sz="2000" b="1" smtClean="0">
                <a:latin typeface="Times New Roman" pitchFamily="18" charset="0"/>
              </a:rPr>
              <a:t>Мікроімунофлуорисцентний</a:t>
            </a:r>
            <a:r>
              <a:rPr lang="uk-UA" altLang="ru-RU" sz="2000" smtClean="0">
                <a:latin typeface="Times New Roman" pitchFamily="18" charset="0"/>
              </a:rPr>
              <a:t> аналіз дозволяє визначити не тільки вид хламідії, але і її сероваріант, а тому використовується в основному з дослідницькою метою.</a:t>
            </a:r>
            <a:r>
              <a:rPr lang="en-US" altLang="ru-RU" sz="2000" smtClean="0">
                <a:latin typeface="Times New Roman" pitchFamily="18" charset="0"/>
              </a:rPr>
              <a:t> [1]</a:t>
            </a:r>
            <a:endParaRPr lang="uk-UA" altLang="ru-RU" sz="2000" smtClean="0">
              <a:latin typeface="Times New Roman" pitchFamily="18" charset="0"/>
            </a:endParaRPr>
          </a:p>
          <a:p>
            <a:endParaRPr lang="uk-UA" altLang="ru-RU" sz="2400" smtClean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D79D047-C7CA-4D73-8ED8-EDB40E4BD4CD}" type="slidenum">
              <a:rPr lang="ru-RU" altLang="ru-RU" smtClean="0">
                <a:latin typeface="Arial" charset="0"/>
              </a:rPr>
              <a:pPr/>
              <a:t>19</a:t>
            </a:fld>
            <a:endParaRPr lang="ru-RU" altLang="ru-RU" smtClean="0">
              <a:latin typeface="Arial" charset="0"/>
            </a:endParaRPr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altLang="ru-RU" i="1" smtClean="0"/>
              <a:t>Диференційна діагностика</a:t>
            </a:r>
            <a:r>
              <a:rPr lang="ru-RU" altLang="ru-RU" smtClean="0"/>
              <a:t> </a:t>
            </a:r>
          </a:p>
        </p:txBody>
      </p:sp>
      <p:sp>
        <p:nvSpPr>
          <p:cNvPr id="15364" name="Rectangle 3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23850" y="1546225"/>
            <a:ext cx="8229600" cy="5037138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uk-UA" altLang="ru-RU" sz="1800" dirty="0">
                <a:latin typeface="Times New Roman" panose="02020603050405020304" pitchFamily="18" charset="0"/>
              </a:rPr>
              <a:t>При захворюванні на ряду з </a:t>
            </a:r>
            <a:r>
              <a:rPr lang="uk-UA" altLang="ru-RU" sz="1800" dirty="0" err="1">
                <a:latin typeface="Times New Roman" panose="02020603050405020304" pitchFamily="18" charset="0"/>
              </a:rPr>
              <a:t>хламідіями</a:t>
            </a:r>
            <a:r>
              <a:rPr lang="uk-UA" altLang="ru-RU" sz="1800" dirty="0">
                <a:latin typeface="Times New Roman" panose="02020603050405020304" pitchFamily="18" charset="0"/>
              </a:rPr>
              <a:t> можуть бути виділені 4 інших збудника: </a:t>
            </a:r>
            <a:r>
              <a:rPr lang="uk-UA" altLang="ru-RU" sz="1800" dirty="0" err="1">
                <a:latin typeface="Times New Roman" panose="02020603050405020304" pitchFamily="18" charset="0"/>
              </a:rPr>
              <a:t>герпесвірус</a:t>
            </a:r>
            <a:r>
              <a:rPr lang="uk-UA" altLang="ru-RU" sz="1800" dirty="0">
                <a:latin typeface="Times New Roman" panose="02020603050405020304" pitchFamily="18" charset="0"/>
              </a:rPr>
              <a:t> кішок, котяча </a:t>
            </a:r>
            <a:r>
              <a:rPr lang="uk-UA" altLang="ru-RU" sz="1800" dirty="0" err="1">
                <a:latin typeface="Times New Roman" panose="02020603050405020304" pitchFamily="18" charset="0"/>
              </a:rPr>
              <a:t>каліцівірусна</a:t>
            </a:r>
            <a:r>
              <a:rPr lang="uk-UA" altLang="ru-RU" sz="1800" dirty="0">
                <a:latin typeface="Times New Roman" panose="02020603050405020304" pitchFamily="18" charset="0"/>
              </a:rPr>
              <a:t> інфекція, котячі </a:t>
            </a:r>
            <a:r>
              <a:rPr lang="uk-UA" altLang="ru-RU" sz="1800" dirty="0" err="1">
                <a:latin typeface="Times New Roman" panose="02020603050405020304" pitchFamily="18" charset="0"/>
              </a:rPr>
              <a:t>реовірус</a:t>
            </a:r>
            <a:r>
              <a:rPr lang="uk-UA" altLang="ru-RU" sz="1800" dirty="0">
                <a:latin typeface="Times New Roman" panose="02020603050405020304" pitchFamily="18" charset="0"/>
              </a:rPr>
              <a:t> і мікоплазми. </a:t>
            </a:r>
          </a:p>
          <a:p>
            <a:pPr>
              <a:defRPr/>
            </a:pPr>
            <a:r>
              <a:rPr lang="uk-UA" altLang="ru-RU" sz="1800" b="1" dirty="0" err="1">
                <a:latin typeface="Times New Roman" panose="02020603050405020304" pitchFamily="18" charset="0"/>
              </a:rPr>
              <a:t>Герпесвірус</a:t>
            </a:r>
            <a:r>
              <a:rPr lang="uk-UA" altLang="ru-RU" sz="1800" dirty="0">
                <a:latin typeface="Times New Roman" panose="02020603050405020304" pitchFamily="18" charset="0"/>
              </a:rPr>
              <a:t> у першу чергу вражає носові раковини, кон'юнктиву і слизисту оболонку трахеї, ексудат заповнює верхні дихальні шляхи у кішок на стільки, що спостерігається ротовий дихання і кашель. Бронхи, бронхіоли і альвеоли зазвичай не уражаються. Іноді розвивається хронічний, виразковий кератит і </a:t>
            </a:r>
            <a:r>
              <a:rPr lang="uk-UA" altLang="ru-RU" sz="1800" dirty="0" err="1">
                <a:latin typeface="Times New Roman" panose="02020603050405020304" pitchFamily="18" charset="0"/>
              </a:rPr>
              <a:t>синусит</a:t>
            </a:r>
            <a:r>
              <a:rPr lang="uk-UA" altLang="ru-RU" sz="1800" dirty="0">
                <a:latin typeface="Times New Roman" panose="02020603050405020304" pitchFamily="18" charset="0"/>
              </a:rPr>
              <a:t>. </a:t>
            </a:r>
          </a:p>
          <a:p>
            <a:pPr>
              <a:defRPr/>
            </a:pPr>
            <a:r>
              <a:rPr lang="uk-UA" altLang="ru-RU" sz="1800" b="1" dirty="0" err="1">
                <a:latin typeface="Times New Roman" panose="02020603050405020304" pitchFamily="18" charset="0"/>
              </a:rPr>
              <a:t>Каліцівірусна</a:t>
            </a:r>
            <a:r>
              <a:rPr lang="uk-UA" altLang="ru-RU" sz="1800" b="1" dirty="0">
                <a:latin typeface="Times New Roman" panose="02020603050405020304" pitchFamily="18" charset="0"/>
              </a:rPr>
              <a:t> інфекція </a:t>
            </a:r>
            <a:r>
              <a:rPr lang="uk-UA" altLang="ru-RU" sz="1800" dirty="0">
                <a:latin typeface="Times New Roman" panose="02020603050405020304" pitchFamily="18" charset="0"/>
              </a:rPr>
              <a:t>характеризується в основному ураженням легень і меншою мірою кон'юнктиви і верхніх дихальних шляхів. </a:t>
            </a:r>
          </a:p>
          <a:p>
            <a:pPr>
              <a:defRPr/>
            </a:pPr>
            <a:r>
              <a:rPr lang="uk-UA" altLang="ru-RU" sz="1800" b="1" dirty="0" err="1">
                <a:latin typeface="Times New Roman" panose="02020603050405020304" pitchFamily="18" charset="0"/>
              </a:rPr>
              <a:t>Реовіруси</a:t>
            </a:r>
            <a:r>
              <a:rPr lang="uk-UA" altLang="ru-RU" sz="1800" dirty="0">
                <a:latin typeface="Times New Roman" panose="02020603050405020304" pitchFamily="18" charset="0"/>
              </a:rPr>
              <a:t> в більшості випадків виділяють в якості вторинних збудників, які визивають легке запалення кон'юнктиви, носа, глотки, ротової порожнини. </a:t>
            </a:r>
          </a:p>
          <a:p>
            <a:pPr>
              <a:defRPr/>
            </a:pPr>
            <a:r>
              <a:rPr lang="uk-UA" altLang="ru-RU" sz="1800" b="1" dirty="0" err="1">
                <a:latin typeface="Times New Roman" panose="02020603050405020304" pitchFamily="18" charset="0"/>
              </a:rPr>
              <a:t>Мікоплазминний</a:t>
            </a:r>
            <a:r>
              <a:rPr lang="uk-UA" altLang="ru-RU" sz="1800" b="1" dirty="0">
                <a:latin typeface="Times New Roman" panose="02020603050405020304" pitchFamily="18" charset="0"/>
              </a:rPr>
              <a:t> кон'юнктивіт </a:t>
            </a:r>
            <a:r>
              <a:rPr lang="uk-UA" altLang="ru-RU" sz="1800" dirty="0">
                <a:latin typeface="Times New Roman" panose="02020603050405020304" pitchFamily="18" charset="0"/>
              </a:rPr>
              <a:t>в більшості випадків виявляється, як вторинна інфекція у кішок з ослабленою імунною системою або в стресових ситуаціях. У першу чергу відзначаються виділення з очей внаслідок чого, іноді утворюються </a:t>
            </a:r>
            <a:r>
              <a:rPr lang="uk-UA" altLang="ru-RU" sz="1800" dirty="0" err="1">
                <a:latin typeface="Times New Roman" panose="02020603050405020304" pitchFamily="18" charset="0"/>
              </a:rPr>
              <a:t>псевдомембрани</a:t>
            </a:r>
            <a:r>
              <a:rPr lang="uk-UA" altLang="ru-RU" sz="1800" dirty="0">
                <a:latin typeface="Times New Roman" panose="02020603050405020304" pitchFamily="18" charset="0"/>
              </a:rPr>
              <a:t>, які легко віддаляються без пошкодження тканин.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788E6-E254-4DD4-A191-129F184102BC}" type="slidenum">
              <a:rPr lang="ru-RU"/>
              <a:pPr/>
              <a:t>2</a:t>
            </a:fld>
            <a:endParaRPr lang="ru-RU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576" y="1988840"/>
            <a:ext cx="7772400" cy="1439862"/>
          </a:xfrm>
        </p:spPr>
        <p:txBody>
          <a:bodyPr/>
          <a:lstStyle/>
          <a:p>
            <a:r>
              <a:rPr lang="ru-RU" sz="4000" dirty="0">
                <a:solidFill>
                  <a:srgbClr val="002060"/>
                </a:solidFill>
              </a:rPr>
              <a:t/>
            </a:r>
            <a:br>
              <a:rPr lang="ru-RU" sz="4000" dirty="0">
                <a:solidFill>
                  <a:srgbClr val="002060"/>
                </a:solidFill>
              </a:rPr>
            </a:br>
            <a:r>
              <a:rPr lang="uk-UA" altLang="ru-RU" sz="4800" b="1" dirty="0" smtClean="0">
                <a:solidFill>
                  <a:srgbClr val="002060"/>
                </a:solidFill>
                <a:latin typeface="Times New Roman" pitchFamily="18" charset="0"/>
              </a:rPr>
              <a:t>ХЛАМІДІОЗ КОТІВ</a:t>
            </a:r>
            <a:endParaRPr lang="ru-RU" b="1" u="sng" dirty="0">
              <a:solidFill>
                <a:srgbClr val="002060"/>
              </a:solidFill>
              <a:latin typeface="Traditional Arabic" pitchFamily="18" charset="-78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213" y="3644900"/>
            <a:ext cx="8137525" cy="2692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000" b="1" dirty="0" err="1">
                <a:solidFill>
                  <a:srgbClr val="800000"/>
                </a:solidFill>
                <a:latin typeface="Times New Roman" pitchFamily="18" charset="0"/>
              </a:rPr>
              <a:t>навчальн</a:t>
            </a:r>
            <a:r>
              <a:rPr lang="uk-UA" sz="2000" b="1" dirty="0">
                <a:solidFill>
                  <a:srgbClr val="800000"/>
                </a:solidFill>
                <a:latin typeface="Times New Roman" pitchFamily="18" charset="0"/>
              </a:rPr>
              <a:t>а</a:t>
            </a:r>
            <a:r>
              <a:rPr lang="ru-RU" sz="2000" b="1" dirty="0">
                <a:solidFill>
                  <a:srgbClr val="800000"/>
                </a:solidFill>
                <a:latin typeface="Times New Roman" pitchFamily="18" charset="0"/>
              </a:rPr>
              <a:t> </a:t>
            </a:r>
            <a:r>
              <a:rPr lang="ru-RU" sz="2000" b="1" dirty="0" err="1">
                <a:solidFill>
                  <a:srgbClr val="800000"/>
                </a:solidFill>
                <a:latin typeface="Times New Roman" pitchFamily="18" charset="0"/>
              </a:rPr>
              <a:t>дисципліна</a:t>
            </a:r>
            <a:r>
              <a:rPr lang="ru-RU" sz="2000" b="1" dirty="0">
                <a:solidFill>
                  <a:srgbClr val="800000"/>
                </a:solidFill>
                <a:latin typeface="Times New Roman" pitchFamily="18" charset="0"/>
              </a:rPr>
              <a:t/>
            </a:r>
            <a:br>
              <a:rPr lang="ru-RU" sz="2000" b="1" dirty="0">
                <a:solidFill>
                  <a:srgbClr val="800000"/>
                </a:solidFill>
                <a:latin typeface="Times New Roman" pitchFamily="18" charset="0"/>
              </a:rPr>
            </a:br>
            <a:r>
              <a:rPr lang="ru-RU" sz="2000" b="1" dirty="0">
                <a:solidFill>
                  <a:srgbClr val="800000"/>
                </a:solidFill>
                <a:latin typeface="Times New Roman" pitchFamily="18" charset="0"/>
              </a:rPr>
              <a:t>“</a:t>
            </a:r>
            <a:r>
              <a:rPr lang="ru-RU" sz="2000" b="1" dirty="0" err="1">
                <a:solidFill>
                  <a:srgbClr val="800000"/>
                </a:solidFill>
                <a:latin typeface="Times New Roman" pitchFamily="18" charset="0"/>
              </a:rPr>
              <a:t>Превентивні</a:t>
            </a:r>
            <a:r>
              <a:rPr lang="ru-RU" sz="2000" b="1" dirty="0">
                <a:solidFill>
                  <a:srgbClr val="800000"/>
                </a:solidFill>
                <a:latin typeface="Times New Roman" pitchFamily="18" charset="0"/>
              </a:rPr>
              <a:t> </a:t>
            </a:r>
            <a:r>
              <a:rPr lang="ru-RU" sz="2000" b="1" dirty="0" err="1">
                <a:solidFill>
                  <a:srgbClr val="800000"/>
                </a:solidFill>
                <a:latin typeface="Times New Roman" pitchFamily="18" charset="0"/>
              </a:rPr>
              <a:t>ветеринарні</a:t>
            </a:r>
            <a:r>
              <a:rPr lang="ru-RU" sz="2000" b="1" dirty="0">
                <a:solidFill>
                  <a:srgbClr val="800000"/>
                </a:solidFill>
                <a:latin typeface="Times New Roman" pitchFamily="18" charset="0"/>
              </a:rPr>
              <a:t> </a:t>
            </a:r>
            <a:r>
              <a:rPr lang="ru-RU" sz="2000" b="1" dirty="0" err="1">
                <a:solidFill>
                  <a:srgbClr val="800000"/>
                </a:solidFill>
                <a:latin typeface="Times New Roman" pitchFamily="18" charset="0"/>
              </a:rPr>
              <a:t>технології</a:t>
            </a:r>
            <a:r>
              <a:rPr lang="ru-RU" sz="2000" b="1" dirty="0">
                <a:solidFill>
                  <a:srgbClr val="800000"/>
                </a:solidFill>
                <a:latin typeface="Times New Roman" pitchFamily="18" charset="0"/>
              </a:rPr>
              <a:t> </a:t>
            </a:r>
            <a:r>
              <a:rPr lang="ru-RU" sz="2000" b="1" dirty="0" err="1">
                <a:solidFill>
                  <a:srgbClr val="800000"/>
                </a:solidFill>
                <a:latin typeface="Times New Roman" pitchFamily="18" charset="0"/>
              </a:rPr>
              <a:t>заразних</a:t>
            </a:r>
            <a:r>
              <a:rPr lang="ru-RU" sz="2000" b="1" dirty="0">
                <a:solidFill>
                  <a:srgbClr val="800000"/>
                </a:solidFill>
                <a:latin typeface="Times New Roman" pitchFamily="18" charset="0"/>
              </a:rPr>
              <a:t> хвороб собак </a:t>
            </a:r>
            <a:r>
              <a:rPr lang="ru-RU" sz="2000" b="1" dirty="0" err="1">
                <a:solidFill>
                  <a:srgbClr val="800000"/>
                </a:solidFill>
                <a:latin typeface="Times New Roman" pitchFamily="18" charset="0"/>
              </a:rPr>
              <a:t>і</a:t>
            </a:r>
            <a:r>
              <a:rPr lang="ru-RU" sz="2000" b="1" dirty="0">
                <a:solidFill>
                  <a:srgbClr val="800000"/>
                </a:solidFill>
                <a:latin typeface="Times New Roman" pitchFamily="18" charset="0"/>
              </a:rPr>
              <a:t> </a:t>
            </a:r>
            <a:r>
              <a:rPr lang="ru-RU" sz="2000" b="1" dirty="0" err="1">
                <a:solidFill>
                  <a:srgbClr val="800000"/>
                </a:solidFill>
                <a:latin typeface="Times New Roman" pitchFamily="18" charset="0"/>
              </a:rPr>
              <a:t>котів</a:t>
            </a:r>
            <a:r>
              <a:rPr lang="ru-RU" sz="2000" b="1" dirty="0">
                <a:solidFill>
                  <a:srgbClr val="800000"/>
                </a:solidFill>
                <a:latin typeface="Times New Roman" pitchFamily="18" charset="0"/>
              </a:rPr>
              <a:t>” </a:t>
            </a:r>
            <a:endParaRPr lang="uk-UA" sz="2000" b="1" dirty="0">
              <a:solidFill>
                <a:srgbClr val="800000"/>
              </a:solidFill>
              <a:latin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uk-UA" sz="2000" b="1" dirty="0">
              <a:solidFill>
                <a:srgbClr val="800000"/>
              </a:solidFill>
              <a:latin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uk-UA" sz="2000" b="1" dirty="0">
              <a:solidFill>
                <a:srgbClr val="800000"/>
              </a:solidFill>
              <a:latin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uk-UA" sz="2000" b="1" dirty="0">
                <a:solidFill>
                  <a:srgbClr val="800000"/>
                </a:solidFill>
                <a:latin typeface="Times New Roman" pitchFamily="18" charset="0"/>
              </a:rPr>
              <a:t>к. </a:t>
            </a:r>
            <a:r>
              <a:rPr lang="uk-UA" sz="2000" b="1" dirty="0" err="1">
                <a:solidFill>
                  <a:srgbClr val="800000"/>
                </a:solidFill>
                <a:latin typeface="Times New Roman" pitchFamily="18" charset="0"/>
              </a:rPr>
              <a:t>вет</a:t>
            </a:r>
            <a:r>
              <a:rPr lang="uk-UA" sz="2000" b="1" dirty="0">
                <a:solidFill>
                  <a:srgbClr val="800000"/>
                </a:solidFill>
                <a:latin typeface="Times New Roman" pitchFamily="18" charset="0"/>
              </a:rPr>
              <a:t>. наук, доцент </a:t>
            </a:r>
            <a:br>
              <a:rPr lang="uk-UA" sz="2000" b="1" dirty="0">
                <a:solidFill>
                  <a:srgbClr val="800000"/>
                </a:solidFill>
                <a:latin typeface="Times New Roman" pitchFamily="18" charset="0"/>
              </a:rPr>
            </a:br>
            <a:r>
              <a:rPr lang="uk-UA" sz="2000" b="1" dirty="0" smtClean="0">
                <a:solidFill>
                  <a:srgbClr val="800000"/>
                </a:solidFill>
                <a:latin typeface="Times New Roman" pitchFamily="18" charset="0"/>
              </a:rPr>
              <a:t>Сорокіна </a:t>
            </a:r>
            <a:r>
              <a:rPr lang="uk-UA" sz="2000" b="1" dirty="0">
                <a:solidFill>
                  <a:srgbClr val="800000"/>
                </a:solidFill>
                <a:latin typeface="Times New Roman" pitchFamily="18" charset="0"/>
              </a:rPr>
              <a:t>Наталія Григорівна</a:t>
            </a:r>
          </a:p>
          <a:p>
            <a:pPr>
              <a:lnSpc>
                <a:spcPct val="90000"/>
              </a:lnSpc>
            </a:pPr>
            <a:endParaRPr lang="uk-UA" sz="2000" b="1" dirty="0">
              <a:solidFill>
                <a:srgbClr val="800000"/>
              </a:solidFill>
              <a:latin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uk-UA" sz="2000" b="1" dirty="0">
                <a:solidFill>
                  <a:srgbClr val="800000"/>
                </a:solidFill>
                <a:latin typeface="Times New Roman" pitchFamily="18" charset="0"/>
              </a:rPr>
              <a:t>Київ, 20</a:t>
            </a:r>
            <a:r>
              <a:rPr lang="en-US" sz="2000" b="1" dirty="0">
                <a:solidFill>
                  <a:srgbClr val="800000"/>
                </a:solidFill>
                <a:latin typeface="Times New Roman" pitchFamily="18" charset="0"/>
              </a:rPr>
              <a:t>20</a:t>
            </a:r>
            <a:endParaRPr lang="ru-RU" sz="2000" b="1" dirty="0">
              <a:solidFill>
                <a:srgbClr val="800000"/>
              </a:solidFill>
              <a:latin typeface="Times New Roman" pitchFamily="18" charset="0"/>
            </a:endParaRPr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684213" y="260350"/>
            <a:ext cx="7920037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uk-UA" b="1">
                <a:solidFill>
                  <a:srgbClr val="993300"/>
                </a:solidFill>
              </a:rPr>
              <a:t>НАЦІОНАЛЬНИЙ УНІВЕРСИТЕТ БІОРЕСУРСІВ І ПРИРОДОКОРИСТУВАННЯ УКРАЇНИ</a:t>
            </a:r>
            <a:endParaRPr lang="uk-UA">
              <a:solidFill>
                <a:srgbClr val="993300"/>
              </a:solidFill>
            </a:endParaRPr>
          </a:p>
          <a:p>
            <a:pPr algn="ctr"/>
            <a:r>
              <a:rPr lang="uk-UA">
                <a:solidFill>
                  <a:srgbClr val="993300"/>
                </a:solidFill>
              </a:rPr>
              <a:t>Кафедра епізоотології, мікробіології і вірусології</a:t>
            </a:r>
            <a:r>
              <a:rPr lang="ru-RU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66" name="Diagram 6"/>
          <p:cNvGraphicFramePr>
            <a:graphicFrameLocks/>
          </p:cNvGraphicFramePr>
          <p:nvPr>
            <p:ph/>
          </p:nvPr>
        </p:nvGraphicFramePr>
        <p:xfrm>
          <a:off x="395288" y="1143000"/>
          <a:ext cx="7777162" cy="5526088"/>
        </p:xfrm>
        <a:graphic>
          <a:graphicData uri="http://schemas.openxmlformats.org/drawingml/2006/compatibility">
            <com:legacyDrawing xmlns:com="http://schemas.openxmlformats.org/drawingml/2006/compatibility" spid="_x0000_s40966"/>
          </a:graphicData>
        </a:graphic>
      </p:graphicFrame>
      <p:sp>
        <p:nvSpPr>
          <p:cNvPr id="40973" name="Rectangle 2"/>
          <p:cNvSpPr>
            <a:spLocks noChangeArrowheads="1"/>
          </p:cNvSpPr>
          <p:nvPr/>
        </p:nvSpPr>
        <p:spPr bwMode="auto">
          <a:xfrm>
            <a:off x="468313" y="115888"/>
            <a:ext cx="8229600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uk-UA" altLang="ru-RU" sz="4400" i="1">
                <a:solidFill>
                  <a:schemeClr val="tx2"/>
                </a:solidFill>
                <a:latin typeface="Arial" charset="0"/>
              </a:rPr>
              <a:t>Диференційна діагностика</a:t>
            </a:r>
            <a:r>
              <a:rPr lang="ru-RU" altLang="ru-RU" sz="4400">
                <a:solidFill>
                  <a:schemeClr val="tx2"/>
                </a:solidFill>
                <a:latin typeface="Arial" charset="0"/>
              </a:rPr>
              <a:t> </a:t>
            </a:r>
          </a:p>
        </p:txBody>
      </p:sp>
      <p:sp>
        <p:nvSpPr>
          <p:cNvPr id="40979" name="Text Box 19"/>
          <p:cNvSpPr txBox="1">
            <a:spLocks noChangeArrowheads="1"/>
          </p:cNvSpPr>
          <p:nvPr/>
        </p:nvSpPr>
        <p:spPr bwMode="auto">
          <a:xfrm>
            <a:off x="5651500" y="1125538"/>
            <a:ext cx="310515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uk-UA" sz="2800">
                <a:solidFill>
                  <a:srgbClr val="800000"/>
                </a:solidFill>
              </a:rPr>
              <a:t>Кількість варіантів</a:t>
            </a:r>
            <a:br>
              <a:rPr lang="uk-UA" sz="2800">
                <a:solidFill>
                  <a:srgbClr val="800000"/>
                </a:solidFill>
              </a:rPr>
            </a:br>
            <a:r>
              <a:rPr lang="uk-UA" sz="2800">
                <a:solidFill>
                  <a:srgbClr val="800000"/>
                </a:solidFill>
              </a:rPr>
              <a:t>2</a:t>
            </a:r>
            <a:r>
              <a:rPr lang="en-US" sz="2800">
                <a:solidFill>
                  <a:srgbClr val="800000"/>
                </a:solidFill>
                <a:cs typeface="Times New Roman" pitchFamily="18" charset="0"/>
              </a:rPr>
              <a:t>·</a:t>
            </a:r>
            <a:r>
              <a:rPr lang="uk-UA" sz="2800">
                <a:solidFill>
                  <a:srgbClr val="800000"/>
                </a:solidFill>
                <a:cs typeface="Times New Roman" pitchFamily="18" charset="0"/>
              </a:rPr>
              <a:t>2 </a:t>
            </a:r>
            <a:r>
              <a:rPr lang="en-US" sz="2800">
                <a:solidFill>
                  <a:srgbClr val="800000"/>
                </a:solidFill>
              </a:rPr>
              <a:t>·</a:t>
            </a:r>
            <a:r>
              <a:rPr lang="uk-UA" sz="2800">
                <a:solidFill>
                  <a:srgbClr val="800000"/>
                </a:solidFill>
              </a:rPr>
              <a:t>2 </a:t>
            </a:r>
            <a:r>
              <a:rPr lang="en-US" sz="2800">
                <a:solidFill>
                  <a:srgbClr val="800000"/>
                </a:solidFill>
              </a:rPr>
              <a:t>·</a:t>
            </a:r>
            <a:r>
              <a:rPr lang="uk-UA" sz="2800">
                <a:solidFill>
                  <a:srgbClr val="800000"/>
                </a:solidFill>
              </a:rPr>
              <a:t>2 </a:t>
            </a:r>
            <a:r>
              <a:rPr lang="en-US" sz="2800">
                <a:solidFill>
                  <a:srgbClr val="800000"/>
                </a:solidFill>
              </a:rPr>
              <a:t>·</a:t>
            </a:r>
            <a:r>
              <a:rPr lang="uk-UA" sz="2800">
                <a:solidFill>
                  <a:srgbClr val="800000"/>
                </a:solidFill>
              </a:rPr>
              <a:t>2 = 2</a:t>
            </a:r>
            <a:r>
              <a:rPr lang="uk-UA" sz="2800" baseline="30000">
                <a:solidFill>
                  <a:srgbClr val="800000"/>
                </a:solidFill>
              </a:rPr>
              <a:t>5</a:t>
            </a:r>
            <a:r>
              <a:rPr lang="uk-UA" sz="2800">
                <a:solidFill>
                  <a:srgbClr val="800000"/>
                </a:solidFill>
              </a:rPr>
              <a:t> = 32</a:t>
            </a:r>
            <a:endParaRPr lang="en-US" sz="2800">
              <a:solidFill>
                <a:srgbClr val="800000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7885E59-5F97-41A9-ADDD-A05718FAAD88}" type="slidenum">
              <a:rPr lang="ru-RU" altLang="ru-RU" smtClean="0">
                <a:latin typeface="Arial" charset="0"/>
              </a:rPr>
              <a:pPr/>
              <a:t>21</a:t>
            </a:fld>
            <a:endParaRPr lang="ru-RU" altLang="ru-RU" smtClean="0">
              <a:latin typeface="Arial" charset="0"/>
            </a:endParaRPr>
          </a:p>
        </p:txBody>
      </p:sp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altLang="ru-RU" i="1" smtClean="0"/>
              <a:t>Лікування</a:t>
            </a:r>
            <a:r>
              <a:rPr lang="ru-RU" altLang="ru-RU" smtClean="0"/>
              <a:t> 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5900" y="1417638"/>
            <a:ext cx="8712200" cy="4827587"/>
          </a:xfrm>
        </p:spPr>
        <p:txBody>
          <a:bodyPr/>
          <a:lstStyle/>
          <a:p>
            <a:r>
              <a:rPr lang="uk-UA" altLang="ru-RU" sz="2000" smtClean="0">
                <a:latin typeface="Times New Roman" pitchFamily="18" charset="0"/>
              </a:rPr>
              <a:t>Найбільш ефективними є препарати тетрациклінового ряду (</a:t>
            </a:r>
            <a:r>
              <a:rPr lang="uk-UA" altLang="ru-RU" sz="2000" b="1" smtClean="0">
                <a:latin typeface="Times New Roman" pitchFamily="18" charset="0"/>
              </a:rPr>
              <a:t>окситетрациклін, тетрацикліну гідрохлорид, доксициклін, хлортетрациклин</a:t>
            </a:r>
            <a:r>
              <a:rPr lang="uk-UA" altLang="ru-RU" sz="2000" smtClean="0">
                <a:latin typeface="Times New Roman" pitchFamily="18" charset="0"/>
              </a:rPr>
              <a:t>), але при цьому з раціону слід виключити молочні продукти, що містять іони кальцію і магнію, які з препаратами тетрациклінового ряду (крім доксицикліну) утворюють нерозчинні комплекси.</a:t>
            </a:r>
          </a:p>
          <a:p>
            <a:r>
              <a:rPr lang="uk-UA" altLang="ru-RU" sz="2000" b="1" smtClean="0">
                <a:latin typeface="Times New Roman" pitchFamily="18" charset="0"/>
              </a:rPr>
              <a:t>Окситетрациклін</a:t>
            </a:r>
            <a:r>
              <a:rPr lang="uk-UA" altLang="ru-RU" sz="2000" smtClean="0">
                <a:latin typeface="Times New Roman" pitchFamily="18" charset="0"/>
              </a:rPr>
              <a:t> або </a:t>
            </a:r>
            <a:r>
              <a:rPr lang="uk-UA" altLang="ru-RU" sz="2000" b="1" smtClean="0">
                <a:latin typeface="Times New Roman" pitchFamily="18" charset="0"/>
              </a:rPr>
              <a:t>доксициклін</a:t>
            </a:r>
            <a:r>
              <a:rPr lang="uk-UA" altLang="ru-RU" sz="2000" smtClean="0">
                <a:latin typeface="Times New Roman" pitchFamily="18" charset="0"/>
              </a:rPr>
              <a:t> (тетраціклину дериват, Ронаксан, Рон-Мерье) можна давати котам протягом 4-х тижнів і що найменше 2-х тижнів після зникнення клінічних ознак. Системні тетрациклінові препарати можуть бути протипоказані під час вагітності.</a:t>
            </a:r>
          </a:p>
          <a:p>
            <a:r>
              <a:rPr lang="uk-UA" altLang="ru-RU" sz="2000" smtClean="0">
                <a:latin typeface="Times New Roman" pitchFamily="18" charset="0"/>
              </a:rPr>
              <a:t>Офтальмологічні препарати, які містять </a:t>
            </a:r>
            <a:r>
              <a:rPr lang="uk-UA" altLang="ru-RU" sz="2000" b="1" smtClean="0">
                <a:latin typeface="Times New Roman" pitchFamily="18" charset="0"/>
              </a:rPr>
              <a:t>тетрациклін</a:t>
            </a:r>
            <a:r>
              <a:rPr lang="uk-UA" altLang="ru-RU" sz="2000" smtClean="0">
                <a:latin typeface="Times New Roman" pitchFamily="18" charset="0"/>
              </a:rPr>
              <a:t> або </a:t>
            </a:r>
            <a:r>
              <a:rPr lang="uk-UA" altLang="ru-RU" sz="2000" b="1" smtClean="0">
                <a:latin typeface="Times New Roman" pitchFamily="18" charset="0"/>
              </a:rPr>
              <a:t>окситетрациклін</a:t>
            </a:r>
            <a:r>
              <a:rPr lang="uk-UA" altLang="ru-RU" sz="2000" smtClean="0">
                <a:latin typeface="Times New Roman" pitchFamily="18" charset="0"/>
              </a:rPr>
              <a:t>, можуть застосовуватися 3–4 рази на день.</a:t>
            </a:r>
          </a:p>
          <a:p>
            <a:r>
              <a:rPr lang="en-US" altLang="ru-RU" sz="2000" smtClean="0">
                <a:latin typeface="Times New Roman" pitchFamily="18" charset="0"/>
              </a:rPr>
              <a:t>Chlamydia psittaci </a:t>
            </a:r>
            <a:r>
              <a:rPr lang="uk-UA" altLang="ru-RU" sz="2000" smtClean="0">
                <a:latin typeface="Times New Roman" pitchFamily="18" charset="0"/>
              </a:rPr>
              <a:t>не сприйнятлива до сульфаніламідів або неоміцину і менш сприйнятлива до пеніциліну і хлорамфеніколу (левоміцетину). </a:t>
            </a:r>
            <a:r>
              <a:rPr lang="en-US" altLang="ru-RU" sz="2000" smtClean="0">
                <a:latin typeface="Times New Roman" pitchFamily="18" charset="0"/>
              </a:rPr>
              <a:t>[2]</a:t>
            </a:r>
            <a:endParaRPr lang="uk-UA" altLang="ru-RU" sz="2000" smtClean="0">
              <a:latin typeface="Times New Roman" pitchFamily="18" charset="0"/>
            </a:endParaRPr>
          </a:p>
          <a:p>
            <a:endParaRPr lang="uk-UA" altLang="ru-RU" sz="2000" smtClean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31CDCAF-7295-4293-8438-E5FCD71E3912}" type="slidenum">
              <a:rPr lang="ru-RU" altLang="ru-RU" smtClean="0">
                <a:latin typeface="Arial" charset="0"/>
              </a:rPr>
              <a:pPr/>
              <a:t>22</a:t>
            </a:fld>
            <a:endParaRPr lang="ru-RU" altLang="ru-RU" smtClean="0">
              <a:latin typeface="Arial" charset="0"/>
            </a:endParaRPr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altLang="ru-RU" i="1" smtClean="0"/>
              <a:t>Лікування</a:t>
            </a:r>
            <a:r>
              <a:rPr lang="ru-RU" altLang="ru-RU" smtClean="0"/>
              <a:t> 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90688"/>
            <a:ext cx="8229600" cy="4525962"/>
          </a:xfrm>
        </p:spPr>
        <p:txBody>
          <a:bodyPr/>
          <a:lstStyle/>
          <a:p>
            <a:r>
              <a:rPr lang="uk-UA" altLang="ru-RU" sz="2000" smtClean="0">
                <a:latin typeface="Times New Roman" pitchFamily="18" charset="0"/>
              </a:rPr>
              <a:t>Також часто для лікування застосовують антибіотики-макроліди (</a:t>
            </a:r>
            <a:r>
              <a:rPr lang="uk-UA" altLang="ru-RU" sz="2000" b="1" smtClean="0">
                <a:latin typeface="Times New Roman" pitchFamily="18" charset="0"/>
              </a:rPr>
              <a:t>еритроміцин</a:t>
            </a:r>
            <a:r>
              <a:rPr lang="uk-UA" altLang="ru-RU" sz="2000" smtClean="0">
                <a:latin typeface="Times New Roman" pitchFamily="18" charset="0"/>
              </a:rPr>
              <a:t> – по 6 мг на кілограм маси 4 раза на добу протягом 10 діб; </a:t>
            </a:r>
            <a:r>
              <a:rPr lang="uk-UA" altLang="ru-RU" sz="2000" b="1" smtClean="0">
                <a:latin typeface="Times New Roman" pitchFamily="18" charset="0"/>
              </a:rPr>
              <a:t>рокситроміцин</a:t>
            </a:r>
            <a:r>
              <a:rPr lang="uk-UA" altLang="ru-RU" sz="2000" smtClean="0">
                <a:latin typeface="Times New Roman" pitchFamily="18" charset="0"/>
              </a:rPr>
              <a:t> – по 4–6 мг на кг двічі на добу протягом 10 діб; </a:t>
            </a:r>
            <a:r>
              <a:rPr lang="uk-UA" altLang="ru-RU" sz="2000" b="1" smtClean="0">
                <a:latin typeface="Times New Roman" pitchFamily="18" charset="0"/>
              </a:rPr>
              <a:t>джозаміцин</a:t>
            </a:r>
            <a:r>
              <a:rPr lang="uk-UA" altLang="ru-RU" sz="2000" smtClean="0">
                <a:latin typeface="Times New Roman" pitchFamily="18" charset="0"/>
              </a:rPr>
              <a:t> – по 6–8 мг на кілограм двічі на добу протягом 10 діб; </a:t>
            </a:r>
            <a:r>
              <a:rPr lang="uk-UA" altLang="ru-RU" sz="2000" b="1" smtClean="0">
                <a:latin typeface="Times New Roman" pitchFamily="18" charset="0"/>
              </a:rPr>
              <a:t>кларитроміцин</a:t>
            </a:r>
            <a:r>
              <a:rPr lang="uk-UA" altLang="ru-RU" sz="2000" smtClean="0">
                <a:latin typeface="Times New Roman" pitchFamily="18" charset="0"/>
              </a:rPr>
              <a:t> – по 4–6 мг на кілограм двічі на добу протягом 10 діб). </a:t>
            </a:r>
          </a:p>
          <a:p>
            <a:r>
              <a:rPr lang="uk-UA" altLang="ru-RU" sz="2000" smtClean="0">
                <a:latin typeface="Times New Roman" pitchFamily="18" charset="0"/>
              </a:rPr>
              <a:t>У зв’язку з пригніченням імунітету слід застосовувати імуномодулятори (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Т - активін, імунофан, камедон, ріботан, циклоферон, міксоферон, анандін, </a:t>
            </a:r>
            <a:r>
              <a:rPr lang="uk-UA" altLang="ru-RU" sz="2000" smtClean="0">
                <a:latin typeface="Times New Roman" pitchFamily="18" charset="0"/>
              </a:rPr>
              <a:t>ронколейкін, неовір тощо). </a:t>
            </a:r>
            <a:r>
              <a:rPr lang="en-US" altLang="ru-RU" sz="2000" smtClean="0">
                <a:latin typeface="Times New Roman" pitchFamily="18" charset="0"/>
              </a:rPr>
              <a:t>[1]</a:t>
            </a:r>
            <a:endParaRPr lang="uk-UA" altLang="ru-RU" sz="2000" smtClean="0">
              <a:latin typeface="Times New Roman" pitchFamily="18" charset="0"/>
            </a:endParaRPr>
          </a:p>
          <a:p>
            <a:endParaRPr lang="uk-UA" altLang="ru-RU" sz="2000" i="1" smtClean="0">
              <a:latin typeface="Times New Roman" pitchFamily="18" charset="0"/>
            </a:endParaRPr>
          </a:p>
          <a:p>
            <a:r>
              <a:rPr lang="uk-UA" altLang="ru-RU" sz="2000" i="1" smtClean="0">
                <a:latin typeface="Times New Roman" pitchFamily="18" charset="0"/>
              </a:rPr>
              <a:t>Терапія повинна бути комплексною, залежати від характеру клінічних проявів, тривалості захворювання, наявності супутньої мікрофлори і глибини дисбалансу імунної системи організму.</a:t>
            </a:r>
            <a:r>
              <a:rPr lang="en-US" altLang="ru-RU" sz="2000" i="1" smtClean="0">
                <a:latin typeface="Times New Roman" pitchFamily="18" charset="0"/>
              </a:rPr>
              <a:t> </a:t>
            </a:r>
            <a:endParaRPr lang="uk-UA" altLang="ru-RU" sz="2000" i="1" smtClean="0">
              <a:latin typeface="Times New Roman" pitchFamily="18" charset="0"/>
            </a:endParaRPr>
          </a:p>
          <a:p>
            <a:endParaRPr lang="uk-UA" altLang="ru-RU" sz="2000" smtClean="0">
              <a:latin typeface="Times New Roman" pitchFamily="18" charset="0"/>
            </a:endParaRPr>
          </a:p>
          <a:p>
            <a:endParaRPr lang="uk-UA" altLang="ru-RU" sz="2000" smtClean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9507D5A-31B7-4F41-9C75-CEB1C06A8FA0}" type="slidenum">
              <a:rPr lang="ru-RU" altLang="ru-RU" smtClean="0">
                <a:latin typeface="Arial" charset="0"/>
              </a:rPr>
              <a:pPr/>
              <a:t>23</a:t>
            </a:fld>
            <a:endParaRPr lang="ru-RU" altLang="ru-RU" smtClean="0">
              <a:latin typeface="Arial" charset="0"/>
            </a:endParaRPr>
          </a:p>
        </p:txBody>
      </p:sp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altLang="ru-RU" i="1" smtClean="0"/>
              <a:t>Профілактика</a:t>
            </a:r>
            <a:r>
              <a:rPr lang="ru-RU" altLang="ru-RU" smtClean="0"/>
              <a:t> 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altLang="ru-RU" sz="2000" smtClean="0">
                <a:latin typeface="Times New Roman" pitchFamily="18" charset="0"/>
              </a:rPr>
              <a:t>Вакцинопрофілактика ! </a:t>
            </a:r>
          </a:p>
          <a:p>
            <a:r>
              <a:rPr lang="uk-UA" altLang="ru-RU" sz="2000" smtClean="0">
                <a:latin typeface="Times New Roman" pitchFamily="18" charset="0"/>
              </a:rPr>
              <a:t>Профілактичне обстеження (особливо племінних особин) для забезпечення ранньої діагностики захворювання, проведення раннього та ефективного лікування хворих тварин. </a:t>
            </a:r>
          </a:p>
          <a:p>
            <a:r>
              <a:rPr lang="uk-UA" altLang="ru-RU" sz="2000" smtClean="0">
                <a:latin typeface="Times New Roman" pitchFamily="18" charset="0"/>
              </a:rPr>
              <a:t>Перед в'язкою бажано переконатися в наявності висновку про результати дослідження на хламідіоз. </a:t>
            </a:r>
          </a:p>
          <a:p>
            <a:r>
              <a:rPr lang="uk-UA" altLang="ru-RU" sz="2000" smtClean="0">
                <a:latin typeface="Times New Roman" pitchFamily="18" charset="0"/>
              </a:rPr>
              <a:t>Оскільки хламідіоз відноситься до антропоз</a:t>
            </a:r>
            <a:r>
              <a:rPr lang="en-US" altLang="ru-RU" sz="2000" smtClean="0">
                <a:latin typeface="Times New Roman" pitchFamily="18" charset="0"/>
              </a:rPr>
              <a:t>o</a:t>
            </a:r>
            <a:r>
              <a:rPr lang="uk-UA" altLang="ru-RU" sz="2000" smtClean="0">
                <a:latin typeface="Times New Roman" pitchFamily="18" charset="0"/>
              </a:rPr>
              <a:t>онозів, власники, які доглядають за хворими тваринами, а також ветеринарні спеціалісти, які надають гінекологічну та терапевтичну допомогу, повинні дотримуватися заходів особистої профілактики.</a:t>
            </a:r>
            <a:r>
              <a:rPr lang="en-US" altLang="ru-RU" sz="2000" smtClean="0">
                <a:latin typeface="Times New Roman" pitchFamily="18" charset="0"/>
              </a:rPr>
              <a:t> [1]</a:t>
            </a:r>
            <a:endParaRPr lang="uk-UA" altLang="ru-RU" sz="2000" smtClean="0">
              <a:latin typeface="Times New Roman" pitchFamily="18" charset="0"/>
            </a:endParaRPr>
          </a:p>
          <a:p>
            <a:endParaRPr lang="uk-UA" altLang="ru-RU" sz="2400" smtClean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44E7138-6B75-4208-AEC7-A96B599D01A9}" type="slidenum">
              <a:rPr lang="ru-RU" altLang="ru-RU" smtClean="0">
                <a:latin typeface="Arial" charset="0"/>
              </a:rPr>
              <a:pPr/>
              <a:t>24</a:t>
            </a:fld>
            <a:endParaRPr lang="ru-RU" altLang="ru-RU" smtClean="0">
              <a:latin typeface="Arial" charset="0"/>
            </a:endParaRPr>
          </a:p>
        </p:txBody>
      </p:sp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altLang="ru-RU" sz="4000" i="1" smtClean="0"/>
              <a:t>Література</a:t>
            </a:r>
            <a:br>
              <a:rPr lang="uk-UA" altLang="ru-RU" sz="4000" i="1" smtClean="0"/>
            </a:br>
            <a:r>
              <a:rPr lang="uk-UA" altLang="ru-RU" sz="4000" i="1" smtClean="0"/>
              <a:t> та інформаційні джерел</a:t>
            </a:r>
            <a:r>
              <a:rPr lang="ru-RU" altLang="ru-RU" sz="4000" i="1" smtClean="0"/>
              <a:t>а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uk-UA" altLang="ru-RU" sz="2000" smtClean="0">
                <a:latin typeface="Times New Roman" pitchFamily="18" charset="0"/>
              </a:rPr>
              <a:t>1. Галатюк О.Є., Передера О.О., Лавріненко І.В., Жерносік І.А. Інфекційні хвороби котів. Навчальний посібник для вузів ІІ-І</a:t>
            </a:r>
            <a:r>
              <a:rPr lang="en-US" altLang="ru-RU" sz="2000" smtClean="0">
                <a:latin typeface="Times New Roman" pitchFamily="18" charset="0"/>
              </a:rPr>
              <a:t>V </a:t>
            </a:r>
            <a:r>
              <a:rPr lang="uk-UA" altLang="ru-RU" sz="2000" smtClean="0">
                <a:latin typeface="Times New Roman" pitchFamily="18" charset="0"/>
              </a:rPr>
              <a:t>рівнів акредитації. – Житомир : «Полісся», 2016. – 132 с.</a:t>
            </a:r>
          </a:p>
          <a:p>
            <a:pPr marL="0" indent="0">
              <a:buFontTx/>
              <a:buNone/>
            </a:pPr>
            <a:r>
              <a:rPr lang="uk-UA" altLang="ru-RU" sz="2000" smtClean="0">
                <a:latin typeface="Times New Roman" pitchFamily="18" charset="0"/>
              </a:rPr>
              <a:t>2.</a:t>
            </a:r>
            <a:r>
              <a:rPr lang="en-US" altLang="ru-RU" sz="2000" smtClean="0">
                <a:latin typeface="Times New Roman" pitchFamily="18" charset="0"/>
              </a:rPr>
              <a:t> </a:t>
            </a:r>
            <a:r>
              <a:rPr lang="ru-RU" altLang="ru-RU" sz="2000" smtClean="0">
                <a:latin typeface="Times New Roman" pitchFamily="18" charset="0"/>
              </a:rPr>
              <a:t>Лекційний матеріал. Тема 2.7. Хламідіоз (</a:t>
            </a:r>
            <a:r>
              <a:rPr lang="en-US" altLang="ru-RU" sz="2000" smtClean="0">
                <a:latin typeface="Times New Roman" pitchFamily="18" charset="0"/>
                <a:hlinkClick r:id="rId2"/>
              </a:rPr>
              <a:t>https://elearn.nubip.edu.ua/mod/book/view.php?id=270895&amp;chapterid=101081</a:t>
            </a:r>
            <a:r>
              <a:rPr lang="uk-UA" altLang="ru-RU" sz="2000" smtClean="0">
                <a:latin typeface="Times New Roman" pitchFamily="18" charset="0"/>
              </a:rPr>
              <a:t>) </a:t>
            </a:r>
          </a:p>
          <a:p>
            <a:pPr marL="0" indent="0">
              <a:buFontTx/>
              <a:buNone/>
            </a:pPr>
            <a:r>
              <a:rPr lang="uk-UA" altLang="ru-RU" sz="2000" smtClean="0">
                <a:latin typeface="Times New Roman" pitchFamily="18" charset="0"/>
              </a:rPr>
              <a:t>3. В.В. Лісова, А. Савченко. Патоморфологічна характеристика хламідіозу в котів. Науковий вісник ЛНУВМБТ імені С.З. Ґжицького, 2017, т 19, № 77. С. 11-14.</a:t>
            </a:r>
            <a:endParaRPr lang="en-US" altLang="ru-RU" sz="2000" smtClean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Номер слайда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86661B3-0E71-4262-8D61-50C7F4387FC6}" type="slidenum">
              <a:rPr lang="ru-RU" altLang="ru-RU" smtClean="0">
                <a:latin typeface="Arial" charset="0"/>
              </a:rPr>
              <a:pPr/>
              <a:t>25</a:t>
            </a:fld>
            <a:endParaRPr lang="ru-RU" altLang="ru-RU" smtClean="0">
              <a:latin typeface="Arial" charset="0"/>
            </a:endParaRPr>
          </a:p>
        </p:txBody>
      </p:sp>
      <p:sp>
        <p:nvSpPr>
          <p:cNvPr id="39938" name="TextBox 2"/>
          <p:cNvSpPr txBox="1">
            <a:spLocks noChangeArrowheads="1"/>
          </p:cNvSpPr>
          <p:nvPr/>
        </p:nvSpPr>
        <p:spPr bwMode="auto">
          <a:xfrm>
            <a:off x="1116013" y="2492375"/>
            <a:ext cx="67691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altLang="ru-RU" b="1"/>
              <a:t>Дякую за увагу !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188B8B6-ACF2-452F-B06C-2A06844A8519}" type="slidenum">
              <a:rPr lang="ru-RU" altLang="ru-RU" smtClean="0">
                <a:latin typeface="Arial" charset="0"/>
              </a:rPr>
              <a:pPr/>
              <a:t>3</a:t>
            </a:fld>
            <a:endParaRPr lang="ru-RU" altLang="ru-RU" smtClean="0">
              <a:latin typeface="Arial" charset="0"/>
            </a:endParaRPr>
          </a:p>
        </p:txBody>
      </p:sp>
      <p:sp>
        <p:nvSpPr>
          <p:cNvPr id="18434" name="Text Box 4"/>
          <p:cNvSpPr txBox="1">
            <a:spLocks noChangeArrowheads="1"/>
          </p:cNvSpPr>
          <p:nvPr/>
        </p:nvSpPr>
        <p:spPr bwMode="auto">
          <a:xfrm>
            <a:off x="611188" y="692150"/>
            <a:ext cx="62992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altLang="ru-RU"/>
              <a:t>Зміст</a:t>
            </a:r>
          </a:p>
          <a:p>
            <a:pPr>
              <a:spcBef>
                <a:spcPct val="50000"/>
              </a:spcBef>
            </a:pPr>
            <a:r>
              <a:rPr lang="uk-UA" altLang="ru-RU" sz="2000"/>
              <a:t>1.Означення хвороби</a:t>
            </a:r>
          </a:p>
          <a:p>
            <a:pPr>
              <a:spcBef>
                <a:spcPct val="50000"/>
              </a:spcBef>
            </a:pPr>
            <a:r>
              <a:rPr lang="uk-UA" altLang="ru-RU" sz="2000"/>
              <a:t>2. Історична довідка</a:t>
            </a:r>
          </a:p>
          <a:p>
            <a:pPr>
              <a:spcBef>
                <a:spcPct val="50000"/>
              </a:spcBef>
            </a:pPr>
            <a:r>
              <a:rPr lang="uk-UA" altLang="ru-RU" sz="2000"/>
              <a:t>3. Характеристика збудника</a:t>
            </a:r>
          </a:p>
          <a:p>
            <a:pPr>
              <a:spcBef>
                <a:spcPct val="50000"/>
              </a:spcBef>
            </a:pPr>
            <a:r>
              <a:rPr lang="uk-UA" altLang="ru-RU" sz="2000"/>
              <a:t>4. Епізоотологічні данні</a:t>
            </a:r>
          </a:p>
          <a:p>
            <a:pPr>
              <a:spcBef>
                <a:spcPct val="50000"/>
              </a:spcBef>
            </a:pPr>
            <a:r>
              <a:rPr lang="uk-UA" altLang="ru-RU" sz="2000"/>
              <a:t>5. Патогенез</a:t>
            </a:r>
          </a:p>
          <a:p>
            <a:pPr>
              <a:spcBef>
                <a:spcPct val="50000"/>
              </a:spcBef>
            </a:pPr>
            <a:r>
              <a:rPr lang="uk-UA" altLang="ru-RU" sz="2000"/>
              <a:t>6. Клінічні ознаки</a:t>
            </a:r>
          </a:p>
          <a:p>
            <a:pPr>
              <a:spcBef>
                <a:spcPct val="50000"/>
              </a:spcBef>
            </a:pPr>
            <a:r>
              <a:rPr lang="uk-UA" altLang="ru-RU" sz="2000"/>
              <a:t>7. Патолого-анатомічні зміни</a:t>
            </a:r>
          </a:p>
          <a:p>
            <a:pPr>
              <a:spcBef>
                <a:spcPct val="50000"/>
              </a:spcBef>
            </a:pPr>
            <a:r>
              <a:rPr lang="uk-UA" altLang="ru-RU" sz="2000"/>
              <a:t>8. Діагноз</a:t>
            </a:r>
          </a:p>
          <a:p>
            <a:pPr>
              <a:spcBef>
                <a:spcPct val="50000"/>
              </a:spcBef>
            </a:pPr>
            <a:r>
              <a:rPr lang="uk-UA" altLang="ru-RU" sz="2000"/>
              <a:t>9. Диференційна діагностика</a:t>
            </a:r>
          </a:p>
          <a:p>
            <a:pPr>
              <a:spcBef>
                <a:spcPct val="50000"/>
              </a:spcBef>
            </a:pPr>
            <a:r>
              <a:rPr lang="uk-UA" altLang="ru-RU" sz="2000"/>
              <a:t>10. Лікування</a:t>
            </a:r>
          </a:p>
          <a:p>
            <a:pPr>
              <a:spcBef>
                <a:spcPct val="50000"/>
              </a:spcBef>
            </a:pPr>
            <a:r>
              <a:rPr lang="uk-UA" altLang="ru-RU" sz="2000"/>
              <a:t>11. Профілактика</a:t>
            </a:r>
            <a:endParaRPr lang="ru-RU" alt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60C3E73-20FC-4D3B-950D-D89DAA1B4AC4}" type="slidenum">
              <a:rPr lang="ru-RU" altLang="ru-RU" smtClean="0">
                <a:latin typeface="Arial" charset="0"/>
              </a:rPr>
              <a:pPr/>
              <a:t>4</a:t>
            </a:fld>
            <a:endParaRPr lang="ru-RU" altLang="ru-RU" smtClean="0">
              <a:latin typeface="Arial" charset="0"/>
            </a:endParaRPr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altLang="ru-RU" i="1" smtClean="0"/>
              <a:t>Означення хвороби</a:t>
            </a:r>
            <a:r>
              <a:rPr lang="ru-RU" altLang="ru-RU" smtClean="0"/>
              <a:t> </a:t>
            </a:r>
          </a:p>
        </p:txBody>
      </p:sp>
      <p:sp>
        <p:nvSpPr>
          <p:cNvPr id="6148" name="Rectangle 3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uk-UA" alt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Хламідіоз</a:t>
            </a:r>
            <a:r>
              <a:rPr lang="uk-UA" altLang="ru-RU" sz="2000" dirty="0">
                <a:latin typeface="Times New Roman" panose="02020603050405020304" pitchFamily="18" charset="0"/>
              </a:rPr>
              <a:t> – </a:t>
            </a:r>
            <a:r>
              <a:rPr lang="ru-RU" altLang="ru-RU" sz="2000" dirty="0" err="1">
                <a:latin typeface="Times New Roman" panose="02020603050405020304" pitchFamily="18" charset="0"/>
              </a:rPr>
              <a:t>поширене</a:t>
            </a:r>
            <a:r>
              <a:rPr lang="ru-RU" altLang="ru-RU" sz="2000" dirty="0">
                <a:latin typeface="Times New Roman" panose="02020603050405020304" pitchFamily="18" charset="0"/>
              </a:rPr>
              <a:t>, </a:t>
            </a:r>
            <a:r>
              <a:rPr lang="ru-RU" altLang="ru-RU" sz="2000" dirty="0" err="1">
                <a:latin typeface="Times New Roman" panose="02020603050405020304" pitchFamily="18" charset="0"/>
              </a:rPr>
              <a:t>заразне</a:t>
            </a:r>
            <a:r>
              <a:rPr lang="ru-RU" altLang="ru-RU" sz="2000" dirty="0">
                <a:latin typeface="Times New Roman" panose="02020603050405020304" pitchFamily="18" charset="0"/>
              </a:rPr>
              <a:t>, </a:t>
            </a:r>
            <a:r>
              <a:rPr lang="ru-RU" altLang="ru-RU" sz="2000" dirty="0" err="1">
                <a:latin typeface="Times New Roman" panose="02020603050405020304" pitchFamily="18" charset="0"/>
              </a:rPr>
              <a:t>тривале</a:t>
            </a:r>
            <a:r>
              <a:rPr lang="ru-RU" altLang="ru-RU" sz="2000" dirty="0">
                <a:latin typeface="Times New Roman" panose="02020603050405020304" pitchFamily="18" charset="0"/>
              </a:rPr>
              <a:t> </a:t>
            </a:r>
            <a:r>
              <a:rPr lang="uk-UA" altLang="ru-RU" sz="2000" dirty="0">
                <a:latin typeface="Times New Roman" panose="02020603050405020304" pitchFamily="18" charset="0"/>
              </a:rPr>
              <a:t>інфекційне захворювання, обумовлене внутрішньоклітинними паразитами з </a:t>
            </a:r>
            <a:r>
              <a:rPr lang="uk-UA" altLang="ru-RU" sz="2000" i="1" dirty="0">
                <a:latin typeface="Times New Roman" panose="02020603050405020304" pitchFamily="18" charset="0"/>
              </a:rPr>
              <a:t>роду </a:t>
            </a:r>
            <a:r>
              <a:rPr lang="en-US" altLang="ru-RU" sz="2000" i="1" dirty="0">
                <a:latin typeface="Times New Roman" panose="02020603050405020304" pitchFamily="18" charset="0"/>
              </a:rPr>
              <a:t>Chlamydia</a:t>
            </a:r>
            <a:r>
              <a:rPr lang="en-US" altLang="ru-RU" sz="2000" dirty="0">
                <a:latin typeface="Times New Roman" panose="02020603050405020304" pitchFamily="18" charset="0"/>
              </a:rPr>
              <a:t>. </a:t>
            </a:r>
            <a:endParaRPr lang="uk-UA" altLang="ru-RU" sz="2000" dirty="0">
              <a:latin typeface="Times New Roman" panose="02020603050405020304" pitchFamily="18" charset="0"/>
            </a:endParaRPr>
          </a:p>
          <a:p>
            <a:pPr>
              <a:defRPr/>
            </a:pPr>
            <a:r>
              <a:rPr lang="uk-UA" altLang="ru-RU" sz="2000" dirty="0">
                <a:latin typeface="Times New Roman" panose="02020603050405020304" pitchFamily="18" charset="0"/>
              </a:rPr>
              <a:t>Характеризується </a:t>
            </a:r>
            <a:r>
              <a:rPr lang="uk-UA" altLang="ru-RU" sz="2000" u="sng" dirty="0">
                <a:latin typeface="Times New Roman" panose="02020603050405020304" pitchFamily="18" charset="0"/>
              </a:rPr>
              <a:t>кон’юнктивітами, </a:t>
            </a:r>
            <a:r>
              <a:rPr lang="uk-UA" altLang="ru-RU" sz="2000" u="sng" dirty="0" err="1">
                <a:latin typeface="Times New Roman" panose="02020603050405020304" pitchFamily="18" charset="0"/>
              </a:rPr>
              <a:t>пневмоніями</a:t>
            </a:r>
            <a:r>
              <a:rPr lang="uk-UA" altLang="ru-RU" sz="2000" u="sng" dirty="0">
                <a:latin typeface="Times New Roman" panose="02020603050405020304" pitchFamily="18" charset="0"/>
              </a:rPr>
              <a:t>, ураженням суглобів, абортами та народженням нежиттєздатного молодняка</a:t>
            </a:r>
            <a:r>
              <a:rPr lang="uk-UA" altLang="ru-RU" sz="2000" dirty="0">
                <a:latin typeface="Times New Roman" panose="02020603050405020304" pitchFamily="18" charset="0"/>
              </a:rPr>
              <a:t>. </a:t>
            </a:r>
            <a:r>
              <a:rPr lang="en-US" altLang="ru-RU" sz="2000" dirty="0">
                <a:latin typeface="Times New Roman" panose="02020603050405020304" pitchFamily="18" charset="0"/>
              </a:rPr>
              <a:t>[</a:t>
            </a:r>
            <a:r>
              <a:rPr lang="uk-UA" altLang="ru-RU" sz="2000" dirty="0">
                <a:latin typeface="Times New Roman" panose="02020603050405020304" pitchFamily="18" charset="0"/>
              </a:rPr>
              <a:t>1</a:t>
            </a:r>
            <a:r>
              <a:rPr lang="en-US" altLang="ru-RU" sz="2000" dirty="0">
                <a:latin typeface="Times New Roman" panose="02020603050405020304" pitchFamily="18" charset="0"/>
              </a:rPr>
              <a:t>]</a:t>
            </a:r>
            <a:endParaRPr lang="uk-UA" altLang="ru-RU" sz="2000" dirty="0">
              <a:latin typeface="Times New Roman" panose="02020603050405020304" pitchFamily="18" charset="0"/>
            </a:endParaRPr>
          </a:p>
          <a:p>
            <a:pPr>
              <a:defRPr/>
            </a:pPr>
            <a:r>
              <a:rPr lang="ru-RU" altLang="ru-RU" sz="2000" dirty="0" err="1">
                <a:latin typeface="Times New Roman" panose="02020603050405020304" pitchFamily="18" charset="0"/>
              </a:rPr>
              <a:t>Супроводжується</a:t>
            </a:r>
            <a:r>
              <a:rPr lang="ru-RU" altLang="ru-RU" sz="2000" dirty="0">
                <a:latin typeface="Times New Roman" panose="02020603050405020304" pitchFamily="18" charset="0"/>
              </a:rPr>
              <a:t> </a:t>
            </a:r>
            <a:r>
              <a:rPr lang="ru-RU" altLang="ru-RU" sz="2000" u="sng" dirty="0" err="1">
                <a:latin typeface="Times New Roman" panose="02020603050405020304" pitchFamily="18" charset="0"/>
              </a:rPr>
              <a:t>сильним</a:t>
            </a:r>
            <a:r>
              <a:rPr lang="ru-RU" altLang="ru-RU" sz="2000" u="sng" dirty="0">
                <a:latin typeface="Times New Roman" panose="02020603050405020304" pitchFamily="18" charset="0"/>
              </a:rPr>
              <a:t> </a:t>
            </a:r>
            <a:r>
              <a:rPr lang="ru-RU" altLang="ru-RU" sz="2000" u="sng" dirty="0" err="1">
                <a:latin typeface="Times New Roman" panose="02020603050405020304" pitchFamily="18" charset="0"/>
              </a:rPr>
              <a:t>розбуханням</a:t>
            </a:r>
            <a:r>
              <a:rPr lang="ru-RU" altLang="ru-RU" sz="2000" u="sng" dirty="0">
                <a:latin typeface="Times New Roman" panose="02020603050405020304" pitchFamily="18" charset="0"/>
              </a:rPr>
              <a:t> </a:t>
            </a:r>
            <a:r>
              <a:rPr lang="ru-RU" altLang="ru-RU" sz="2000" u="sng" dirty="0" err="1">
                <a:latin typeface="Times New Roman" panose="02020603050405020304" pitchFamily="18" charset="0"/>
              </a:rPr>
              <a:t>повік</a:t>
            </a:r>
            <a:r>
              <a:rPr lang="ru-RU" altLang="ru-RU" sz="2000" u="sng" dirty="0">
                <a:latin typeface="Times New Roman" panose="02020603050405020304" pitchFamily="18" charset="0"/>
              </a:rPr>
              <a:t> і </a:t>
            </a:r>
            <a:r>
              <a:rPr lang="ru-RU" altLang="ru-RU" sz="2000" u="sng" dirty="0" err="1">
                <a:latin typeface="Times New Roman" panose="02020603050405020304" pitchFamily="18" charset="0"/>
              </a:rPr>
              <a:t>рясними</a:t>
            </a:r>
            <a:r>
              <a:rPr lang="ru-RU" altLang="ru-RU" sz="2000" u="sng" dirty="0">
                <a:latin typeface="Times New Roman" panose="02020603050405020304" pitchFamily="18" charset="0"/>
              </a:rPr>
              <a:t> </a:t>
            </a:r>
            <a:r>
              <a:rPr lang="ru-RU" altLang="ru-RU" sz="2000" u="sng" dirty="0" err="1">
                <a:latin typeface="Times New Roman" panose="02020603050405020304" pitchFamily="18" charset="0"/>
              </a:rPr>
              <a:t>слизовими</a:t>
            </a:r>
            <a:r>
              <a:rPr lang="ru-RU" altLang="ru-RU" sz="2000" u="sng" dirty="0">
                <a:latin typeface="Times New Roman" panose="02020603050405020304" pitchFamily="18" charset="0"/>
              </a:rPr>
              <a:t> </a:t>
            </a:r>
            <a:r>
              <a:rPr lang="ru-RU" altLang="ru-RU" sz="2000" u="sng" dirty="0" err="1">
                <a:latin typeface="Times New Roman" panose="02020603050405020304" pitchFamily="18" charset="0"/>
              </a:rPr>
              <a:t>виділеннями</a:t>
            </a:r>
            <a:r>
              <a:rPr lang="ru-RU" altLang="ru-RU" sz="2000" u="sng" dirty="0">
                <a:latin typeface="Times New Roman" panose="02020603050405020304" pitchFamily="18" charset="0"/>
              </a:rPr>
              <a:t> з очей</a:t>
            </a:r>
            <a:r>
              <a:rPr lang="ru-RU" altLang="ru-RU" sz="2000" dirty="0">
                <a:latin typeface="Times New Roman" panose="02020603050405020304" pitchFamily="18" charset="0"/>
              </a:rPr>
              <a:t>. </a:t>
            </a:r>
            <a:r>
              <a:rPr lang="en-US" altLang="ru-RU" sz="2000" dirty="0">
                <a:latin typeface="Times New Roman" panose="02020603050405020304" pitchFamily="18" charset="0"/>
              </a:rPr>
              <a:t>[2]</a:t>
            </a:r>
            <a:endParaRPr lang="uk-UA" altLang="ru-RU" sz="20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479CBE6-3A84-4461-B119-A2430CF9F43F}" type="slidenum">
              <a:rPr lang="ru-RU" altLang="ru-RU" smtClean="0">
                <a:latin typeface="Arial" charset="0"/>
              </a:rPr>
              <a:pPr/>
              <a:t>5</a:t>
            </a:fld>
            <a:endParaRPr lang="ru-RU" altLang="ru-RU" smtClean="0">
              <a:latin typeface="Arial" charset="0"/>
            </a:endParaRPr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altLang="ru-RU" i="1" smtClean="0"/>
              <a:t>Історична довідка</a:t>
            </a:r>
            <a:r>
              <a:rPr lang="ru-RU" altLang="ru-RU" smtClean="0"/>
              <a:t> 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62088"/>
            <a:ext cx="8229600" cy="4991100"/>
          </a:xfrm>
        </p:spPr>
        <p:txBody>
          <a:bodyPr/>
          <a:lstStyle/>
          <a:p>
            <a:r>
              <a:rPr lang="uk-UA" altLang="ru-RU" sz="2000" smtClean="0">
                <a:latin typeface="Times New Roman" pitchFamily="18" charset="0"/>
                <a:cs typeface="Times New Roman" pitchFamily="18" charset="0"/>
              </a:rPr>
              <a:t>Інфекцію котів, викликану </a:t>
            </a:r>
            <a:r>
              <a:rPr lang="en-US" altLang="ru-RU" sz="2000" smtClean="0">
                <a:latin typeface="Times New Roman" pitchFamily="18" charset="0"/>
                <a:cs typeface="Times New Roman" pitchFamily="18" charset="0"/>
              </a:rPr>
              <a:t>Chlamydia psittaci, </a:t>
            </a:r>
            <a:r>
              <a:rPr lang="uk-UA" altLang="ru-RU" sz="2000" smtClean="0">
                <a:latin typeface="Times New Roman" pitchFamily="18" charset="0"/>
                <a:cs typeface="Times New Roman" pitchFamily="18" charset="0"/>
              </a:rPr>
              <a:t>вперше описав Бейкер у 1942 році, коли цей мікроорганізм був виділений від інфікованих у природних умовах котів. </a:t>
            </a:r>
          </a:p>
          <a:p>
            <a:r>
              <a:rPr lang="uk-UA" altLang="ru-RU" sz="2000" smtClean="0">
                <a:latin typeface="Times New Roman" pitchFamily="18" charset="0"/>
                <a:cs typeface="Times New Roman" pitchFamily="18" charset="0"/>
              </a:rPr>
              <a:t>У той час його розглядали в якості основної причини гострого респіраторного захворювання котів і всі респіраторні інфекції були названі «котячими пневмонітами», викликаними </a:t>
            </a:r>
            <a:r>
              <a:rPr lang="en-US" altLang="ru-RU" sz="2000" smtClean="0">
                <a:latin typeface="Times New Roman" pitchFamily="18" charset="0"/>
                <a:cs typeface="Times New Roman" pitchFamily="18" charset="0"/>
              </a:rPr>
              <a:t>Chlamydia psittaci.</a:t>
            </a:r>
            <a:r>
              <a:rPr lang="en-US" altLang="ru-RU" sz="2000" smtClean="0">
                <a:latin typeface="Times New Roman" pitchFamily="18" charset="0"/>
              </a:rPr>
              <a:t> [2]</a:t>
            </a:r>
            <a:endParaRPr lang="uk-UA" altLang="ru-RU" sz="200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altLang="ru-RU" sz="2000" smtClean="0">
                <a:latin typeface="Times New Roman" pitchFamily="18" charset="0"/>
                <a:cs typeface="Times New Roman" pitchFamily="18" charset="0"/>
              </a:rPr>
              <a:t>Через малі розміри (близько 300 нм) та залежність власної реплікації від клітини-господаря і внутрішньоцитоплазматичну локалізацію його спочатку вважали вірусом. Однак деяка подібність до грамнегативних бактерій, а також чутливість до обмеженої кількості антибіотиків у даний час дозволяє віднести його до </a:t>
            </a:r>
            <a:r>
              <a:rPr lang="uk-UA" altLang="ru-RU" sz="20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високоспеціалізованих облігатних внутрішньоклітинних паразитів</a:t>
            </a:r>
            <a:r>
              <a:rPr lang="uk-UA" altLang="ru-RU" sz="2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altLang="ru-RU" sz="2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2000" smtClean="0">
                <a:latin typeface="Times New Roman" pitchFamily="18" charset="0"/>
              </a:rPr>
              <a:t>[1]</a:t>
            </a:r>
            <a:endParaRPr lang="uk-UA" altLang="ru-RU" sz="2000" b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88E1D73-119A-4671-AC4B-E93F78C296A4}" type="slidenum">
              <a:rPr lang="ru-RU" altLang="ru-RU" smtClean="0">
                <a:latin typeface="Arial" charset="0"/>
              </a:rPr>
              <a:pPr/>
              <a:t>6</a:t>
            </a:fld>
            <a:endParaRPr lang="ru-RU" altLang="ru-RU" smtClean="0">
              <a:latin typeface="Arial" charset="0"/>
            </a:endParaRPr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altLang="ru-RU" i="1" smtClean="0"/>
              <a:t>Характеристика збудника</a:t>
            </a:r>
            <a:r>
              <a:rPr lang="ru-RU" altLang="ru-RU" smtClean="0"/>
              <a:t> </a:t>
            </a:r>
          </a:p>
        </p:txBody>
      </p:sp>
      <p:sp>
        <p:nvSpPr>
          <p:cNvPr id="8196" name="Rectangle 3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417638"/>
            <a:ext cx="8075613" cy="4976812"/>
          </a:xfrm>
        </p:spPr>
        <p:txBody>
          <a:bodyPr/>
          <a:lstStyle/>
          <a:p>
            <a:pPr>
              <a:defRPr/>
            </a:pPr>
            <a:r>
              <a:rPr lang="uk-UA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Збудником є котячий штам </a:t>
            </a:r>
            <a:r>
              <a:rPr lang="en-US" altLang="ru-RU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Chlamydia </a:t>
            </a:r>
            <a:r>
              <a:rPr lang="en-US" altLang="ru-RU" sz="20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psittaci</a:t>
            </a:r>
            <a:r>
              <a:rPr lang="en-US" altLang="ru-RU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ru-RU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Chlamydophila </a:t>
            </a:r>
            <a:r>
              <a:rPr lang="en-US" altLang="ru-RU" sz="20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felis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endParaRPr lang="uk-UA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uk-UA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Цей організм належить до роду 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Chlamydia </a:t>
            </a:r>
            <a:r>
              <a:rPr lang="uk-UA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родини </a:t>
            </a:r>
            <a:r>
              <a:rPr lang="en-US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Chlamydiaceae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підряду</a:t>
            </a:r>
            <a:r>
              <a:rPr lang="uk-UA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Chlamydiales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Рід складається з двох видів: 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Chlamydia trachomatis </a:t>
            </a:r>
            <a:r>
              <a:rPr lang="uk-UA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Chlamydia </a:t>
            </a:r>
            <a:r>
              <a:rPr lang="en-US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psittaci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uk-UA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uk-UA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Штами </a:t>
            </a:r>
            <a:r>
              <a:rPr lang="en-US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Chlamydia trachomatis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 правило, інфікують лише людей, викликаючи захворювання очей та статевих шляхів, у той час як штами </a:t>
            </a:r>
            <a:r>
              <a:rPr lang="en-US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Chlamydia </a:t>
            </a:r>
            <a:r>
              <a:rPr lang="en-US" alt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psittaci</a:t>
            </a:r>
            <a:r>
              <a:rPr lang="en-US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можуть викликати респіраторні захворювання, кон’юнктивіти і артрити у багатьох видів тварин.</a:t>
            </a:r>
          </a:p>
          <a:p>
            <a:pPr>
              <a:defRPr/>
            </a:pPr>
            <a:r>
              <a:rPr lang="uk-UA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Хламідії</a:t>
            </a:r>
            <a:r>
              <a:rPr lang="uk-UA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мають маленький розмір інфекційної частки (приблизно 300 нм) і залежать від клітини організму-господаря, отримуючи від неї енергію (</a:t>
            </a:r>
            <a:r>
              <a:rPr lang="uk-UA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аденозинтрифосфорна</a:t>
            </a:r>
            <a:r>
              <a:rPr lang="uk-UA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кислота). Вони мають міцну клітинну стінку, за своєю структурою і змістом схожу на оболонку бактерій, у них є ДНК і РНК, вони здійснюють просте ділення без початкової </a:t>
            </a:r>
            <a:r>
              <a:rPr lang="uk-UA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екліпсфази</a:t>
            </a:r>
            <a:r>
              <a:rPr lang="uk-UA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до того ж чутливі до певних антибіотиків.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000" dirty="0">
                <a:latin typeface="Times New Roman" panose="02020603050405020304" pitchFamily="18" charset="0"/>
              </a:rPr>
              <a:t>[2]</a:t>
            </a:r>
            <a:r>
              <a:rPr lang="uk-UA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defRPr/>
            </a:pPr>
            <a:endParaRPr lang="uk-UA" alt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Номер слайда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8EC2E01-F478-4C0F-8349-2949BE0B106A}" type="slidenum">
              <a:rPr lang="ru-RU" altLang="ru-RU" smtClean="0">
                <a:latin typeface="Arial" charset="0"/>
              </a:rPr>
              <a:pPr/>
              <a:t>7</a:t>
            </a:fld>
            <a:endParaRPr lang="ru-RU" altLang="ru-RU" smtClean="0">
              <a:latin typeface="Arial" charset="0"/>
            </a:endParaRPr>
          </a:p>
        </p:txBody>
      </p:sp>
      <p:pic>
        <p:nvPicPr>
          <p:cNvPr id="22530" name="Рисунок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728663"/>
            <a:ext cx="8096250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Прямоугольник 3"/>
          <p:cNvSpPr>
            <a:spLocks noChangeArrowheads="1"/>
          </p:cNvSpPr>
          <p:nvPr/>
        </p:nvSpPr>
        <p:spPr bwMode="auto">
          <a:xfrm>
            <a:off x="2843213" y="6203950"/>
            <a:ext cx="4572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Chlamydia psittaci </a:t>
            </a:r>
            <a:endParaRPr lang="uk-UA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B6EAD94-8063-4BFD-A480-23032B179AB5}" type="slidenum">
              <a:rPr lang="ru-RU" altLang="ru-RU" smtClean="0">
                <a:latin typeface="Arial" charset="0"/>
              </a:rPr>
              <a:pPr/>
              <a:t>8</a:t>
            </a:fld>
            <a:endParaRPr lang="ru-RU" altLang="ru-RU" smtClean="0">
              <a:latin typeface="Arial" charset="0"/>
            </a:endParaRPr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altLang="ru-RU" i="1" smtClean="0"/>
              <a:t>Характеристика збудника</a:t>
            </a:r>
            <a:r>
              <a:rPr lang="ru-RU" altLang="ru-RU" smtClean="0"/>
              <a:t> 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17638"/>
            <a:ext cx="8075613" cy="4976812"/>
          </a:xfrm>
        </p:spPr>
        <p:txBody>
          <a:bodyPr/>
          <a:lstStyle/>
          <a:p>
            <a:r>
              <a:rPr lang="uk-UA" altLang="ru-RU" sz="2000" smtClean="0">
                <a:latin typeface="Times New Roman" pitchFamily="18" charset="0"/>
                <a:cs typeface="Times New Roman" pitchFamily="18" charset="0"/>
              </a:rPr>
              <a:t>Хламідії є відносно нестійкими під час перебування за межами організму-господаря. </a:t>
            </a:r>
          </a:p>
          <a:p>
            <a:r>
              <a:rPr lang="en-US" altLang="ru-RU" sz="2000" smtClean="0">
                <a:latin typeface="Times New Roman" pitchFamily="18" charset="0"/>
                <a:cs typeface="Times New Roman" pitchFamily="18" charset="0"/>
              </a:rPr>
              <a:t>Chlamydia psittaci </a:t>
            </a:r>
            <a:r>
              <a:rPr lang="uk-UA" altLang="ru-RU" sz="2000" smtClean="0">
                <a:latin typeface="Times New Roman" pitchFamily="18" charset="0"/>
                <a:cs typeface="Times New Roman" pitchFamily="18" charset="0"/>
              </a:rPr>
              <a:t>в кон’юнктивальних виділеннях перестає бути активною протягом 3-ох днів за кімнатної температури. </a:t>
            </a:r>
          </a:p>
          <a:p>
            <a:r>
              <a:rPr lang="uk-UA" altLang="ru-RU" sz="2000" smtClean="0">
                <a:latin typeface="Times New Roman" pitchFamily="18" charset="0"/>
                <a:cs typeface="Times New Roman" pitchFamily="18" charset="0"/>
              </a:rPr>
              <a:t>Навіть за 0°С відбувається значна втрата активності. Найкращі умови зберігання досягаються за –70°С або за допомогою ліофільної сушки. </a:t>
            </a:r>
            <a:r>
              <a:rPr lang="en-US" altLang="ru-RU" sz="2000" smtClean="0">
                <a:latin typeface="Times New Roman" pitchFamily="18" charset="0"/>
                <a:cs typeface="Times New Roman" pitchFamily="18" charset="0"/>
              </a:rPr>
              <a:t>[2]</a:t>
            </a:r>
            <a:endParaRPr lang="uk-UA" altLang="ru-RU" sz="200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altLang="ru-RU" sz="2000" smtClean="0">
                <a:latin typeface="Times New Roman" pitchFamily="18" charset="0"/>
                <a:cs typeface="Times New Roman" pitchFamily="18" charset="0"/>
              </a:rPr>
              <a:t>При нагріванні до 70–80 °С вони гинуть через 10 хвилин. </a:t>
            </a:r>
          </a:p>
          <a:p>
            <a:r>
              <a:rPr lang="uk-UA" altLang="ru-RU" sz="2000" smtClean="0">
                <a:latin typeface="Times New Roman" pitchFamily="18" charset="0"/>
                <a:cs typeface="Times New Roman" pitchFamily="18" charset="0"/>
              </a:rPr>
              <a:t>Інактивуються 0,5%-м розчином фенолу, 2%-м розчином хлораміну і гідроксиду натрію.</a:t>
            </a:r>
            <a:r>
              <a:rPr lang="en-US" altLang="ru-RU" sz="2000" smtClean="0">
                <a:latin typeface="Times New Roman" pitchFamily="18" charset="0"/>
                <a:cs typeface="Times New Roman" pitchFamily="18" charset="0"/>
              </a:rPr>
              <a:t> [1]</a:t>
            </a:r>
            <a:endParaRPr lang="uk-UA" altLang="ru-RU" sz="2000" smtClean="0">
              <a:latin typeface="Times New Roman" pitchFamily="18" charset="0"/>
              <a:cs typeface="Times New Roman" pitchFamily="18" charset="0"/>
            </a:endParaRPr>
          </a:p>
          <a:p>
            <a:endParaRPr lang="uk-UA" altLang="ru-RU" smtClean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28C9585-B790-4499-8D2D-ADF53EBCAC1C}" type="slidenum">
              <a:rPr lang="ru-RU" altLang="ru-RU" smtClean="0">
                <a:latin typeface="Arial" charset="0"/>
              </a:rPr>
              <a:pPr/>
              <a:t>9</a:t>
            </a:fld>
            <a:endParaRPr lang="ru-RU" altLang="ru-RU" smtClean="0">
              <a:latin typeface="Arial" charset="0"/>
            </a:endParaRPr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altLang="ru-RU" i="1" smtClean="0"/>
              <a:t>Епізоотологічні дані</a:t>
            </a:r>
            <a:r>
              <a:rPr lang="ru-RU" altLang="ru-RU" smtClean="0"/>
              <a:t> 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17638"/>
            <a:ext cx="8229600" cy="4525962"/>
          </a:xfrm>
        </p:spPr>
        <p:txBody>
          <a:bodyPr/>
          <a:lstStyle/>
          <a:p>
            <a:r>
              <a:rPr lang="uk-UA" altLang="ru-RU" sz="2000" smtClean="0">
                <a:latin typeface="Times New Roman" pitchFamily="18" charset="0"/>
                <a:cs typeface="Times New Roman" pitchFamily="18" charset="0"/>
              </a:rPr>
              <a:t>На хламідіоз хворіють </a:t>
            </a:r>
            <a:r>
              <a:rPr lang="uk-UA" altLang="ru-RU" sz="20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майже всі ссавці і птахи</a:t>
            </a:r>
            <a:r>
              <a:rPr lang="uk-UA" altLang="ru-RU" sz="200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uk-UA" altLang="ru-RU" sz="2000" smtClean="0">
                <a:latin typeface="Times New Roman" pitchFamily="18" charset="0"/>
                <a:cs typeface="Times New Roman" pitchFamily="18" charset="0"/>
              </a:rPr>
              <a:t>Ця хвороба швидко поширюється і </a:t>
            </a:r>
            <a:r>
              <a:rPr lang="uk-UA" altLang="ru-RU" sz="20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важко виліковується</a:t>
            </a:r>
            <a:r>
              <a:rPr lang="uk-UA" altLang="ru-RU" sz="200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uk-UA" altLang="ru-RU" sz="2000" smtClean="0">
                <a:latin typeface="Times New Roman" pitchFamily="18" charset="0"/>
                <a:cs typeface="Times New Roman" pitchFamily="18" charset="0"/>
              </a:rPr>
              <a:t>За даними статистики, хламідіоз котів є </a:t>
            </a:r>
            <a:r>
              <a:rPr lang="uk-UA" altLang="ru-RU" sz="20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поширеним у всьому світі</a:t>
            </a:r>
            <a:r>
              <a:rPr lang="uk-UA" altLang="ru-RU" sz="2000" smtClean="0">
                <a:latin typeface="Times New Roman" pitchFamily="18" charset="0"/>
                <a:cs typeface="Times New Roman" pitchFamily="18" charset="0"/>
              </a:rPr>
              <a:t>: в Японії він зареєстрований у 10 % котів, Канаді – 35 %, Німеччині – 65 %, Франції – 49 %, Бельгії – 25 %, Швейцарії – 48 %, Великобританії – 21 %, США – 47 %. Це пов'язано з наявністю неконтрольованого резервуара збудника інфекції в природі.</a:t>
            </a:r>
            <a:r>
              <a:rPr lang="en-US" altLang="ru-RU" sz="200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uk-UA" altLang="ru-RU" sz="2000" b="1" smtClean="0">
                <a:latin typeface="Times New Roman" pitchFamily="18" charset="0"/>
                <a:cs typeface="Times New Roman" pitchFamily="18" charset="0"/>
              </a:rPr>
              <a:t>Джерелом збудника </a:t>
            </a:r>
            <a:r>
              <a:rPr lang="uk-UA" altLang="ru-RU" sz="2000" smtClean="0">
                <a:latin typeface="Times New Roman" pitchFamily="18" charset="0"/>
                <a:cs typeface="Times New Roman" pitchFamily="18" charset="0"/>
              </a:rPr>
              <a:t>хвороби є клінічно і латентно хворі тварини та носії. Основними носіями і розповсюджувачами хламідіозу є коти, дрібні гризуни (щури, миші), що виділяють збудник зі слиною, молоком, калом і сечею, а також птиця (особливо дика і синантропна). </a:t>
            </a:r>
          </a:p>
          <a:p>
            <a:r>
              <a:rPr lang="uk-UA" altLang="ru-RU" sz="2000" b="1" smtClean="0">
                <a:latin typeface="Times New Roman" pitchFamily="18" charset="0"/>
                <a:cs typeface="Times New Roman" pitchFamily="18" charset="0"/>
              </a:rPr>
              <a:t>Резервуаром збудника </a:t>
            </a:r>
            <a:r>
              <a:rPr lang="uk-UA" altLang="ru-RU" sz="2000" smtClean="0">
                <a:latin typeface="Times New Roman" pitchFamily="18" charset="0"/>
                <a:cs typeface="Times New Roman" pitchFamily="18" charset="0"/>
              </a:rPr>
              <a:t>є синантропна птиця і гризуни. </a:t>
            </a:r>
            <a:r>
              <a:rPr lang="en-US" altLang="ru-RU" sz="2000" smtClean="0">
                <a:latin typeface="Times New Roman" pitchFamily="18" charset="0"/>
                <a:cs typeface="Times New Roman" pitchFamily="18" charset="0"/>
              </a:rPr>
              <a:t>[1]</a:t>
            </a:r>
            <a:endParaRPr lang="uk-UA" altLang="ru-RU" sz="2000" smtClean="0">
              <a:latin typeface="Times New Roman" pitchFamily="18" charset="0"/>
              <a:cs typeface="Times New Roman" pitchFamily="18" charset="0"/>
            </a:endParaRPr>
          </a:p>
          <a:p>
            <a:endParaRPr lang="uk-UA" altLang="ru-RU" sz="2000" smtClean="0">
              <a:latin typeface="Times New Roman" pitchFamily="18" charset="0"/>
              <a:cs typeface="Times New Roman" pitchFamily="18" charset="0"/>
            </a:endParaRPr>
          </a:p>
          <a:p>
            <a:endParaRPr lang="uk-UA" altLang="ru-RU" smtClean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(Прізвище) (Назва хвороби)">
  <a:themeElements>
    <a:clrScheme name="20201019 Шаблон презентації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0201019 Шаблон презентації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0201019 Шаблон презентації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201019 Шаблон презентації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201019 Шаблон презентації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201019 Шаблон презентації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201019 Шаблон презентації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201019 Шаблон презентації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201019 Шаблон презентації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201019 Шаблон презентації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201019 Шаблон презентації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201019 Шаблон презентації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201019 Шаблон презентації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201019 Шаблон презентації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20201019 Шаблон презентації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(Прізвище) (Назва хвороби)</Template>
  <TotalTime>197</TotalTime>
  <Words>2022</Words>
  <Application>Microsoft Office PowerPoint</Application>
  <PresentationFormat>Экран (4:3)</PresentationFormat>
  <Paragraphs>156</Paragraphs>
  <Slides>25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8" baseType="lpstr">
      <vt:lpstr>Times New Roman</vt:lpstr>
      <vt:lpstr>Arial</vt:lpstr>
      <vt:lpstr>(Прізвище) (Назва хвороби)</vt:lpstr>
      <vt:lpstr>ХЛАМІДІОЗ КОТІВ</vt:lpstr>
      <vt:lpstr> ХЛАМІДІОЗ КОТІВ</vt:lpstr>
      <vt:lpstr>Слайд 3</vt:lpstr>
      <vt:lpstr>Означення хвороби </vt:lpstr>
      <vt:lpstr>Історична довідка </vt:lpstr>
      <vt:lpstr>Характеристика збудника </vt:lpstr>
      <vt:lpstr>Слайд 7</vt:lpstr>
      <vt:lpstr>Характеристика збудника </vt:lpstr>
      <vt:lpstr>Епізоотологічні дані </vt:lpstr>
      <vt:lpstr>Епізоотологічні дані</vt:lpstr>
      <vt:lpstr>Патогенез </vt:lpstr>
      <vt:lpstr>Патогенез </vt:lpstr>
      <vt:lpstr>Слайд 13</vt:lpstr>
      <vt:lpstr>Клінічні ознаки </vt:lpstr>
      <vt:lpstr>Слайд 15</vt:lpstr>
      <vt:lpstr>Клінічні ознаки </vt:lpstr>
      <vt:lpstr>Патолого-анатомічні зміни </vt:lpstr>
      <vt:lpstr>Діагноз </vt:lpstr>
      <vt:lpstr>Диференційна діагностика </vt:lpstr>
      <vt:lpstr>Слайд 20</vt:lpstr>
      <vt:lpstr>Лікування </vt:lpstr>
      <vt:lpstr>Лікування </vt:lpstr>
      <vt:lpstr>Профілактика </vt:lpstr>
      <vt:lpstr>Література  та інформаційні джерела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ХЛАМІДІОЗ КОТІВ</dc:title>
  <dc:subject>ХЛАМІДІОЗ КОТІВ</dc:subject>
  <dc:creator>Сорокіна Н. Г.</dc:creator>
  <cp:lastModifiedBy>Яся</cp:lastModifiedBy>
  <cp:revision>21</cp:revision>
  <dcterms:created xsi:type="dcterms:W3CDTF">2020-10-29T19:13:24Z</dcterms:created>
  <dcterms:modified xsi:type="dcterms:W3CDTF">2020-11-10T13:30:50Z</dcterms:modified>
</cp:coreProperties>
</file>