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73924-EBE9-490D-8089-7F5A6598003A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C2CD52B-4F37-44CC-A1A4-1E4E543792F8}">
      <dgm:prSet phldrT="[Текст]" custT="1"/>
      <dgm:spPr/>
      <dgm:t>
        <a:bodyPr/>
        <a:lstStyle/>
        <a:p>
          <a:r>
            <a:rPr lang="uk-UA" sz="4000" b="0" i="0" noProof="0" dirty="0"/>
            <a:t>перевізник</a:t>
          </a:r>
          <a:r>
            <a:rPr lang="ru-RU" sz="3100" b="0" i="0" dirty="0"/>
            <a:t>;</a:t>
          </a:r>
          <a:endParaRPr lang="ru-RU" sz="3100" dirty="0"/>
        </a:p>
      </dgm:t>
    </dgm:pt>
    <dgm:pt modelId="{2846FE0B-BA0C-4E4F-A683-69FAF7735D3E}" type="parTrans" cxnId="{3666EF23-7C77-47B1-BF27-3FE63F063CA5}">
      <dgm:prSet/>
      <dgm:spPr/>
      <dgm:t>
        <a:bodyPr/>
        <a:lstStyle/>
        <a:p>
          <a:endParaRPr lang="ru-RU"/>
        </a:p>
      </dgm:t>
    </dgm:pt>
    <dgm:pt modelId="{DFFC93CF-DB8E-4CDE-B1E9-D884D4A86EA8}" type="sibTrans" cxnId="{3666EF23-7C77-47B1-BF27-3FE63F063CA5}">
      <dgm:prSet/>
      <dgm:spPr/>
      <dgm:t>
        <a:bodyPr/>
        <a:lstStyle/>
        <a:p>
          <a:endParaRPr lang="ru-RU"/>
        </a:p>
      </dgm:t>
    </dgm:pt>
    <dgm:pt modelId="{3E77E30A-C187-4DB7-BEF4-BCD56BC0B01D}">
      <dgm:prSet phldrT="[Текст]" custT="1"/>
      <dgm:spPr/>
      <dgm:t>
        <a:bodyPr/>
        <a:lstStyle/>
        <a:p>
          <a:r>
            <a:rPr lang="uk-UA" sz="3200" b="0" i="0" noProof="0" dirty="0"/>
            <a:t>станція відправлення </a:t>
          </a:r>
          <a:r>
            <a:rPr lang="ru-RU" sz="3200" b="0" i="0" dirty="0"/>
            <a:t>(</a:t>
          </a:r>
          <a:r>
            <a:rPr lang="en-US" sz="3200" b="0" i="0" dirty="0"/>
            <a:t>departure c</a:t>
          </a:r>
          <a:r>
            <a:rPr lang="ru-RU" sz="3200" b="0" i="0" dirty="0"/>
            <a:t>і</a:t>
          </a:r>
          <a:r>
            <a:rPr lang="en-US" sz="3200" b="0" i="0" dirty="0" err="1"/>
            <a:t>ty</a:t>
          </a:r>
          <a:r>
            <a:rPr lang="en-US" sz="3200" b="0" i="0" dirty="0"/>
            <a:t>);</a:t>
          </a:r>
          <a:endParaRPr lang="ru-RU" sz="3200" dirty="0"/>
        </a:p>
      </dgm:t>
    </dgm:pt>
    <dgm:pt modelId="{2296547F-33F6-4B36-BCF8-BC76D4120BE8}" type="parTrans" cxnId="{3F5A9E46-0E02-41E1-A68A-4267E014DF46}">
      <dgm:prSet/>
      <dgm:spPr/>
      <dgm:t>
        <a:bodyPr/>
        <a:lstStyle/>
        <a:p>
          <a:endParaRPr lang="ru-RU"/>
        </a:p>
      </dgm:t>
    </dgm:pt>
    <dgm:pt modelId="{24E0E12C-2A3A-4195-A048-47F3BC43AF78}" type="sibTrans" cxnId="{3F5A9E46-0E02-41E1-A68A-4267E014DF46}">
      <dgm:prSet/>
      <dgm:spPr/>
      <dgm:t>
        <a:bodyPr/>
        <a:lstStyle/>
        <a:p>
          <a:endParaRPr lang="ru-RU"/>
        </a:p>
      </dgm:t>
    </dgm:pt>
    <dgm:pt modelId="{095975C6-1B4D-4E83-8A47-025BCBDB2984}">
      <dgm:prSet phldrT="[Текст]" custT="1"/>
      <dgm:spPr/>
      <dgm:t>
        <a:bodyPr/>
        <a:lstStyle/>
        <a:p>
          <a:r>
            <a:rPr lang="uk-UA" sz="3600" b="0" i="0" noProof="0" dirty="0"/>
            <a:t>станція призначення </a:t>
          </a:r>
          <a:r>
            <a:rPr lang="ru-RU" sz="3600" b="0" i="0" dirty="0"/>
            <a:t>(</a:t>
          </a:r>
          <a:r>
            <a:rPr lang="en-US" sz="3600" b="0" i="0" dirty="0" err="1"/>
            <a:t>arr</a:t>
          </a:r>
          <a:r>
            <a:rPr lang="ru-RU" sz="3600" b="0" i="0" dirty="0"/>
            <a:t>і</a:t>
          </a:r>
          <a:r>
            <a:rPr lang="en-US" sz="3600" b="0" i="0" dirty="0" err="1"/>
            <a:t>val</a:t>
          </a:r>
          <a:r>
            <a:rPr lang="en-US" sz="3600" b="0" i="0" dirty="0"/>
            <a:t> c</a:t>
          </a:r>
          <a:r>
            <a:rPr lang="ru-RU" sz="3600" b="0" i="0" dirty="0"/>
            <a:t>і</a:t>
          </a:r>
          <a:r>
            <a:rPr lang="en-US" sz="3600" b="0" i="0" dirty="0" err="1"/>
            <a:t>ty</a:t>
          </a:r>
          <a:r>
            <a:rPr lang="en-US" sz="3600" b="0" i="0" dirty="0"/>
            <a:t>);</a:t>
          </a:r>
          <a:endParaRPr lang="ru-RU" sz="3600" dirty="0"/>
        </a:p>
      </dgm:t>
    </dgm:pt>
    <dgm:pt modelId="{AD8648AF-006A-42F0-8F18-083C41E8D38A}" type="parTrans" cxnId="{EC884520-4B0C-45D7-8C17-943D62D06F9F}">
      <dgm:prSet/>
      <dgm:spPr/>
      <dgm:t>
        <a:bodyPr/>
        <a:lstStyle/>
        <a:p>
          <a:endParaRPr lang="ru-RU"/>
        </a:p>
      </dgm:t>
    </dgm:pt>
    <dgm:pt modelId="{AE2A865B-6BA0-410D-89FF-5B004EB4B5C8}" type="sibTrans" cxnId="{EC884520-4B0C-45D7-8C17-943D62D06F9F}">
      <dgm:prSet/>
      <dgm:spPr/>
      <dgm:t>
        <a:bodyPr/>
        <a:lstStyle/>
        <a:p>
          <a:endParaRPr lang="ru-RU"/>
        </a:p>
      </dgm:t>
    </dgm:pt>
    <dgm:pt modelId="{9114DCAC-AB9B-49B4-AEA5-1781A973B1ED}">
      <dgm:prSet phldrT="[Текст]" custT="1"/>
      <dgm:spPr/>
      <dgm:t>
        <a:bodyPr/>
        <a:lstStyle/>
        <a:p>
          <a:r>
            <a:rPr lang="ru-RU" sz="3600" b="0" i="0" dirty="0"/>
            <a:t>код і номер потяга;</a:t>
          </a:r>
          <a:endParaRPr lang="ru-RU" sz="3600" dirty="0"/>
        </a:p>
      </dgm:t>
    </dgm:pt>
    <dgm:pt modelId="{A8A2C43F-E5DC-439F-9368-B5DFA85B417D}" type="parTrans" cxnId="{D97820F2-7258-464B-B406-B7828B061C0C}">
      <dgm:prSet/>
      <dgm:spPr/>
      <dgm:t>
        <a:bodyPr/>
        <a:lstStyle/>
        <a:p>
          <a:endParaRPr lang="ru-RU"/>
        </a:p>
      </dgm:t>
    </dgm:pt>
    <dgm:pt modelId="{6F4EF855-952B-42B8-B573-6FDA787060FD}" type="sibTrans" cxnId="{D97820F2-7258-464B-B406-B7828B061C0C}">
      <dgm:prSet/>
      <dgm:spPr/>
      <dgm:t>
        <a:bodyPr/>
        <a:lstStyle/>
        <a:p>
          <a:endParaRPr lang="ru-RU"/>
        </a:p>
      </dgm:t>
    </dgm:pt>
    <dgm:pt modelId="{59397610-F362-4780-9F11-3F88F69BFD21}">
      <dgm:prSet phldrT="[Текст]" custT="1"/>
      <dgm:spPr/>
      <dgm:t>
        <a:bodyPr/>
        <a:lstStyle/>
        <a:p>
          <a:r>
            <a:rPr lang="ru-RU" sz="3600" b="0" i="0" dirty="0"/>
            <a:t>час </a:t>
          </a:r>
          <a:r>
            <a:rPr lang="uk-UA" sz="3600" b="0" i="0" noProof="0" dirty="0"/>
            <a:t>відправлення</a:t>
          </a:r>
          <a:r>
            <a:rPr lang="ru-RU" sz="3600" b="0" i="0" dirty="0"/>
            <a:t> (</a:t>
          </a:r>
          <a:r>
            <a:rPr lang="en-US" sz="3600" b="0" i="0" dirty="0"/>
            <a:t>t</a:t>
          </a:r>
          <a:r>
            <a:rPr lang="ru-RU" sz="3600" b="0" i="0" dirty="0"/>
            <a:t>і</a:t>
          </a:r>
          <a:r>
            <a:rPr lang="en-US" sz="3600" b="0" i="0" dirty="0"/>
            <a:t>me</a:t>
          </a:r>
          <a:r>
            <a:rPr lang="ru-RU" sz="3600" b="0" i="0" dirty="0"/>
            <a:t> </a:t>
          </a:r>
          <a:r>
            <a:rPr lang="en-US" sz="3600" b="0" i="0" dirty="0"/>
            <a:t>departure);</a:t>
          </a:r>
          <a:endParaRPr lang="ru-RU" sz="3600" dirty="0"/>
        </a:p>
      </dgm:t>
    </dgm:pt>
    <dgm:pt modelId="{ECF9801F-DDF1-4B75-AFFC-53D848334342}" type="parTrans" cxnId="{07A0E9AB-60D1-4A35-9B0C-ED7A6DD1CCDF}">
      <dgm:prSet/>
      <dgm:spPr/>
      <dgm:t>
        <a:bodyPr/>
        <a:lstStyle/>
        <a:p>
          <a:endParaRPr lang="ru-RU"/>
        </a:p>
      </dgm:t>
    </dgm:pt>
    <dgm:pt modelId="{5E0882BE-9704-40CB-98DB-DE93228AB3FE}" type="sibTrans" cxnId="{07A0E9AB-60D1-4A35-9B0C-ED7A6DD1CCDF}">
      <dgm:prSet/>
      <dgm:spPr/>
      <dgm:t>
        <a:bodyPr/>
        <a:lstStyle/>
        <a:p>
          <a:endParaRPr lang="ru-RU"/>
        </a:p>
      </dgm:t>
    </dgm:pt>
    <dgm:pt modelId="{33AA34C5-F49D-4BA4-901D-BB4D97390734}" type="pres">
      <dgm:prSet presAssocID="{6A173924-EBE9-490D-8089-7F5A6598003A}" presName="diagram" presStyleCnt="0">
        <dgm:presLayoutVars>
          <dgm:dir/>
          <dgm:resizeHandles val="exact"/>
        </dgm:presLayoutVars>
      </dgm:prSet>
      <dgm:spPr/>
    </dgm:pt>
    <dgm:pt modelId="{8D88DDBF-E0BB-42C6-AEB5-175A9369F816}" type="pres">
      <dgm:prSet presAssocID="{EC2CD52B-4F37-44CC-A1A4-1E4E543792F8}" presName="node" presStyleLbl="node1" presStyleIdx="0" presStyleCnt="5">
        <dgm:presLayoutVars>
          <dgm:bulletEnabled val="1"/>
        </dgm:presLayoutVars>
      </dgm:prSet>
      <dgm:spPr/>
    </dgm:pt>
    <dgm:pt modelId="{70BECF7A-B68B-4BAC-8531-F0F1758F5CA2}" type="pres">
      <dgm:prSet presAssocID="{DFFC93CF-DB8E-4CDE-B1E9-D884D4A86EA8}" presName="sibTrans" presStyleCnt="0"/>
      <dgm:spPr/>
    </dgm:pt>
    <dgm:pt modelId="{557C6B9A-1346-4854-8203-322FB94E50FD}" type="pres">
      <dgm:prSet presAssocID="{3E77E30A-C187-4DB7-BEF4-BCD56BC0B01D}" presName="node" presStyleLbl="node1" presStyleIdx="1" presStyleCnt="5">
        <dgm:presLayoutVars>
          <dgm:bulletEnabled val="1"/>
        </dgm:presLayoutVars>
      </dgm:prSet>
      <dgm:spPr/>
    </dgm:pt>
    <dgm:pt modelId="{BE34AA28-A2CF-41F9-82A1-4FF1ECB9F2D5}" type="pres">
      <dgm:prSet presAssocID="{24E0E12C-2A3A-4195-A048-47F3BC43AF78}" presName="sibTrans" presStyleCnt="0"/>
      <dgm:spPr/>
    </dgm:pt>
    <dgm:pt modelId="{E38E9577-47D4-45D7-BDCE-EA30F18B9838}" type="pres">
      <dgm:prSet presAssocID="{095975C6-1B4D-4E83-8A47-025BCBDB2984}" presName="node" presStyleLbl="node1" presStyleIdx="2" presStyleCnt="5">
        <dgm:presLayoutVars>
          <dgm:bulletEnabled val="1"/>
        </dgm:presLayoutVars>
      </dgm:prSet>
      <dgm:spPr/>
    </dgm:pt>
    <dgm:pt modelId="{6FFBA41C-5B14-41A0-83DA-883A3476AF90}" type="pres">
      <dgm:prSet presAssocID="{AE2A865B-6BA0-410D-89FF-5B004EB4B5C8}" presName="sibTrans" presStyleCnt="0"/>
      <dgm:spPr/>
    </dgm:pt>
    <dgm:pt modelId="{ABF5D067-8874-4EC1-9D9B-B66CA8A4A792}" type="pres">
      <dgm:prSet presAssocID="{9114DCAC-AB9B-49B4-AEA5-1781A973B1ED}" presName="node" presStyleLbl="node1" presStyleIdx="3" presStyleCnt="5">
        <dgm:presLayoutVars>
          <dgm:bulletEnabled val="1"/>
        </dgm:presLayoutVars>
      </dgm:prSet>
      <dgm:spPr/>
    </dgm:pt>
    <dgm:pt modelId="{23257AE0-B030-4FB4-9849-ED828E02FC85}" type="pres">
      <dgm:prSet presAssocID="{6F4EF855-952B-42B8-B573-6FDA787060FD}" presName="sibTrans" presStyleCnt="0"/>
      <dgm:spPr/>
    </dgm:pt>
    <dgm:pt modelId="{4E196996-AF8D-486D-BB62-5222FF6748D4}" type="pres">
      <dgm:prSet presAssocID="{59397610-F362-4780-9F11-3F88F69BFD21}" presName="node" presStyleLbl="node1" presStyleIdx="4" presStyleCnt="5" custLinFactNeighborX="919" custLinFactNeighborY="-6054">
        <dgm:presLayoutVars>
          <dgm:bulletEnabled val="1"/>
        </dgm:presLayoutVars>
      </dgm:prSet>
      <dgm:spPr/>
    </dgm:pt>
  </dgm:ptLst>
  <dgm:cxnLst>
    <dgm:cxn modelId="{178DCA1F-AA07-4901-B9E9-D688B5FAECAE}" type="presOf" srcId="{9114DCAC-AB9B-49B4-AEA5-1781A973B1ED}" destId="{ABF5D067-8874-4EC1-9D9B-B66CA8A4A792}" srcOrd="0" destOrd="0" presId="urn:microsoft.com/office/officeart/2005/8/layout/default#1"/>
    <dgm:cxn modelId="{EC884520-4B0C-45D7-8C17-943D62D06F9F}" srcId="{6A173924-EBE9-490D-8089-7F5A6598003A}" destId="{095975C6-1B4D-4E83-8A47-025BCBDB2984}" srcOrd="2" destOrd="0" parTransId="{AD8648AF-006A-42F0-8F18-083C41E8D38A}" sibTransId="{AE2A865B-6BA0-410D-89FF-5B004EB4B5C8}"/>
    <dgm:cxn modelId="{3666EF23-7C77-47B1-BF27-3FE63F063CA5}" srcId="{6A173924-EBE9-490D-8089-7F5A6598003A}" destId="{EC2CD52B-4F37-44CC-A1A4-1E4E543792F8}" srcOrd="0" destOrd="0" parTransId="{2846FE0B-BA0C-4E4F-A683-69FAF7735D3E}" sibTransId="{DFFC93CF-DB8E-4CDE-B1E9-D884D4A86EA8}"/>
    <dgm:cxn modelId="{8C264E66-7BA5-4451-965F-F8702B8A8AED}" type="presOf" srcId="{095975C6-1B4D-4E83-8A47-025BCBDB2984}" destId="{E38E9577-47D4-45D7-BDCE-EA30F18B9838}" srcOrd="0" destOrd="0" presId="urn:microsoft.com/office/officeart/2005/8/layout/default#1"/>
    <dgm:cxn modelId="{3F5A9E46-0E02-41E1-A68A-4267E014DF46}" srcId="{6A173924-EBE9-490D-8089-7F5A6598003A}" destId="{3E77E30A-C187-4DB7-BEF4-BCD56BC0B01D}" srcOrd="1" destOrd="0" parTransId="{2296547F-33F6-4B36-BCF8-BC76D4120BE8}" sibTransId="{24E0E12C-2A3A-4195-A048-47F3BC43AF78}"/>
    <dgm:cxn modelId="{84D4816D-5FA6-4D9D-AD17-BBD7409D9F3A}" type="presOf" srcId="{59397610-F362-4780-9F11-3F88F69BFD21}" destId="{4E196996-AF8D-486D-BB62-5222FF6748D4}" srcOrd="0" destOrd="0" presId="urn:microsoft.com/office/officeart/2005/8/layout/default#1"/>
    <dgm:cxn modelId="{3DAF2F6E-C94B-4919-AE14-BABBE78BE273}" type="presOf" srcId="{6A173924-EBE9-490D-8089-7F5A6598003A}" destId="{33AA34C5-F49D-4BA4-901D-BB4D97390734}" srcOrd="0" destOrd="0" presId="urn:microsoft.com/office/officeart/2005/8/layout/default#1"/>
    <dgm:cxn modelId="{01A5E294-1834-4777-B134-5A156BA972EC}" type="presOf" srcId="{3E77E30A-C187-4DB7-BEF4-BCD56BC0B01D}" destId="{557C6B9A-1346-4854-8203-322FB94E50FD}" srcOrd="0" destOrd="0" presId="urn:microsoft.com/office/officeart/2005/8/layout/default#1"/>
    <dgm:cxn modelId="{35FA11AA-5929-41C5-AE63-8023C04626B9}" type="presOf" srcId="{EC2CD52B-4F37-44CC-A1A4-1E4E543792F8}" destId="{8D88DDBF-E0BB-42C6-AEB5-175A9369F816}" srcOrd="0" destOrd="0" presId="urn:microsoft.com/office/officeart/2005/8/layout/default#1"/>
    <dgm:cxn modelId="{07A0E9AB-60D1-4A35-9B0C-ED7A6DD1CCDF}" srcId="{6A173924-EBE9-490D-8089-7F5A6598003A}" destId="{59397610-F362-4780-9F11-3F88F69BFD21}" srcOrd="4" destOrd="0" parTransId="{ECF9801F-DDF1-4B75-AFFC-53D848334342}" sibTransId="{5E0882BE-9704-40CB-98DB-DE93228AB3FE}"/>
    <dgm:cxn modelId="{D97820F2-7258-464B-B406-B7828B061C0C}" srcId="{6A173924-EBE9-490D-8089-7F5A6598003A}" destId="{9114DCAC-AB9B-49B4-AEA5-1781A973B1ED}" srcOrd="3" destOrd="0" parTransId="{A8A2C43F-E5DC-439F-9368-B5DFA85B417D}" sibTransId="{6F4EF855-952B-42B8-B573-6FDA787060FD}"/>
    <dgm:cxn modelId="{F5B39339-B688-4E40-B050-6D5D5A5D01CE}" type="presParOf" srcId="{33AA34C5-F49D-4BA4-901D-BB4D97390734}" destId="{8D88DDBF-E0BB-42C6-AEB5-175A9369F816}" srcOrd="0" destOrd="0" presId="urn:microsoft.com/office/officeart/2005/8/layout/default#1"/>
    <dgm:cxn modelId="{C576B872-DB77-423E-A3FD-24D09C3719A9}" type="presParOf" srcId="{33AA34C5-F49D-4BA4-901D-BB4D97390734}" destId="{70BECF7A-B68B-4BAC-8531-F0F1758F5CA2}" srcOrd="1" destOrd="0" presId="urn:microsoft.com/office/officeart/2005/8/layout/default#1"/>
    <dgm:cxn modelId="{8C482A61-B197-4825-BE22-DAD99637D42C}" type="presParOf" srcId="{33AA34C5-F49D-4BA4-901D-BB4D97390734}" destId="{557C6B9A-1346-4854-8203-322FB94E50FD}" srcOrd="2" destOrd="0" presId="urn:microsoft.com/office/officeart/2005/8/layout/default#1"/>
    <dgm:cxn modelId="{87B3C952-00E2-4C9C-9640-6515A5C0C7DA}" type="presParOf" srcId="{33AA34C5-F49D-4BA4-901D-BB4D97390734}" destId="{BE34AA28-A2CF-41F9-82A1-4FF1ECB9F2D5}" srcOrd="3" destOrd="0" presId="urn:microsoft.com/office/officeart/2005/8/layout/default#1"/>
    <dgm:cxn modelId="{FA144505-6105-49B8-9EB5-ABE29C68DF70}" type="presParOf" srcId="{33AA34C5-F49D-4BA4-901D-BB4D97390734}" destId="{E38E9577-47D4-45D7-BDCE-EA30F18B9838}" srcOrd="4" destOrd="0" presId="urn:microsoft.com/office/officeart/2005/8/layout/default#1"/>
    <dgm:cxn modelId="{0D8A2941-0E82-40AF-AB4E-D21502737148}" type="presParOf" srcId="{33AA34C5-F49D-4BA4-901D-BB4D97390734}" destId="{6FFBA41C-5B14-41A0-83DA-883A3476AF90}" srcOrd="5" destOrd="0" presId="urn:microsoft.com/office/officeart/2005/8/layout/default#1"/>
    <dgm:cxn modelId="{7AC24D6B-EB0F-4138-AB50-B1BC5DD82292}" type="presParOf" srcId="{33AA34C5-F49D-4BA4-901D-BB4D97390734}" destId="{ABF5D067-8874-4EC1-9D9B-B66CA8A4A792}" srcOrd="6" destOrd="0" presId="urn:microsoft.com/office/officeart/2005/8/layout/default#1"/>
    <dgm:cxn modelId="{468178CE-A159-48AB-9A0B-F435A7CA9A9D}" type="presParOf" srcId="{33AA34C5-F49D-4BA4-901D-BB4D97390734}" destId="{23257AE0-B030-4FB4-9849-ED828E02FC85}" srcOrd="7" destOrd="0" presId="urn:microsoft.com/office/officeart/2005/8/layout/default#1"/>
    <dgm:cxn modelId="{0D73C2D7-F2DA-4154-B9C5-9986B7D4FE79}" type="presParOf" srcId="{33AA34C5-F49D-4BA4-901D-BB4D97390734}" destId="{4E196996-AF8D-486D-BB62-5222FF6748D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62650-14BD-4D73-A96B-9259B1C77604}" type="doc">
      <dgm:prSet loTypeId="urn:microsoft.com/office/officeart/2005/8/layout/default#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F831E22-55B7-4ED6-9418-1C72B2461F23}">
      <dgm:prSet phldrT="[Текст]"/>
      <dgm:spPr/>
      <dgm:t>
        <a:bodyPr/>
        <a:lstStyle/>
        <a:p>
          <a:r>
            <a:rPr lang="uk-UA" b="0" i="0" noProof="0" dirty="0"/>
            <a:t>дата початку подорожі, поїздки, перевезення </a:t>
          </a:r>
          <a:r>
            <a:rPr lang="ru-RU" b="0" i="0" dirty="0"/>
            <a:t>(DOT - </a:t>
          </a:r>
          <a:r>
            <a:rPr lang="ru-RU" b="0" i="0" dirty="0" err="1"/>
            <a:t>Date</a:t>
          </a:r>
          <a:r>
            <a:rPr lang="ru-RU" b="0" i="0" dirty="0"/>
            <a:t> </a:t>
          </a:r>
          <a:r>
            <a:rPr lang="ru-RU" b="0" i="0" dirty="0" err="1"/>
            <a:t>of</a:t>
          </a:r>
          <a:r>
            <a:rPr lang="ru-RU" b="0" i="0" dirty="0"/>
            <a:t> </a:t>
          </a:r>
          <a:r>
            <a:rPr lang="ru-RU" b="0" i="0" dirty="0" err="1"/>
            <a:t>Travel</a:t>
          </a:r>
          <a:r>
            <a:rPr lang="ru-RU" b="0" i="0" dirty="0"/>
            <a:t>);</a:t>
          </a:r>
          <a:endParaRPr lang="ru-RU" dirty="0"/>
        </a:p>
      </dgm:t>
    </dgm:pt>
    <dgm:pt modelId="{4E09EE89-A577-461A-B786-475EF23ACFE5}" type="parTrans" cxnId="{24BF6302-CE8D-4589-9D9E-5BD395A464A5}">
      <dgm:prSet/>
      <dgm:spPr/>
      <dgm:t>
        <a:bodyPr/>
        <a:lstStyle/>
        <a:p>
          <a:endParaRPr lang="ru-RU"/>
        </a:p>
      </dgm:t>
    </dgm:pt>
    <dgm:pt modelId="{58B04D3D-FB75-446A-9D8E-ED49DA93A6DD}" type="sibTrans" cxnId="{24BF6302-CE8D-4589-9D9E-5BD395A464A5}">
      <dgm:prSet/>
      <dgm:spPr/>
      <dgm:t>
        <a:bodyPr/>
        <a:lstStyle/>
        <a:p>
          <a:endParaRPr lang="ru-RU"/>
        </a:p>
      </dgm:t>
    </dgm:pt>
    <dgm:pt modelId="{F050B952-FF2A-47B7-897A-221B1F0B6E6E}">
      <dgm:prSet phldrT="[Текст]" custT="1"/>
      <dgm:spPr/>
      <dgm:t>
        <a:bodyPr/>
        <a:lstStyle/>
        <a:p>
          <a:r>
            <a:rPr lang="uk-UA" sz="3600" b="0" i="0" noProof="0" dirty="0"/>
            <a:t>тип і номер вагона, місце пасажира;</a:t>
          </a:r>
          <a:endParaRPr lang="uk-UA" sz="3600" noProof="0" dirty="0"/>
        </a:p>
      </dgm:t>
    </dgm:pt>
    <dgm:pt modelId="{E1402C4E-C4E6-46DA-816C-AA1963055030}" type="parTrans" cxnId="{C6A218EB-5335-477D-894E-67BF12C780A9}">
      <dgm:prSet/>
      <dgm:spPr/>
      <dgm:t>
        <a:bodyPr/>
        <a:lstStyle/>
        <a:p>
          <a:endParaRPr lang="ru-RU"/>
        </a:p>
      </dgm:t>
    </dgm:pt>
    <dgm:pt modelId="{AFA01FBE-A857-4EA3-808D-289D28D80B91}" type="sibTrans" cxnId="{C6A218EB-5335-477D-894E-67BF12C780A9}">
      <dgm:prSet/>
      <dgm:spPr/>
      <dgm:t>
        <a:bodyPr/>
        <a:lstStyle/>
        <a:p>
          <a:endParaRPr lang="ru-RU"/>
        </a:p>
      </dgm:t>
    </dgm:pt>
    <dgm:pt modelId="{1387F7C3-C1FA-45CC-A88C-1BBC5255A224}">
      <dgm:prSet phldrT="[Текст]" custT="1"/>
      <dgm:spPr/>
      <dgm:t>
        <a:bodyPr/>
        <a:lstStyle/>
        <a:p>
          <a:r>
            <a:rPr lang="uk-UA" sz="3600" b="0" i="0" noProof="0" dirty="0"/>
            <a:t>сума, сплачена за квиток;</a:t>
          </a:r>
          <a:endParaRPr lang="uk-UA" sz="3600" noProof="0" dirty="0"/>
        </a:p>
      </dgm:t>
    </dgm:pt>
    <dgm:pt modelId="{60BF6DFC-805A-4EAD-9489-BA3EE2686A27}" type="parTrans" cxnId="{44622F5E-B60D-4A4A-A1E2-75A94B8B53F3}">
      <dgm:prSet/>
      <dgm:spPr/>
      <dgm:t>
        <a:bodyPr/>
        <a:lstStyle/>
        <a:p>
          <a:endParaRPr lang="ru-RU"/>
        </a:p>
      </dgm:t>
    </dgm:pt>
    <dgm:pt modelId="{157746F7-FAF2-42B7-B5AF-BE4BE8849A90}" type="sibTrans" cxnId="{44622F5E-B60D-4A4A-A1E2-75A94B8B53F3}">
      <dgm:prSet/>
      <dgm:spPr/>
      <dgm:t>
        <a:bodyPr/>
        <a:lstStyle/>
        <a:p>
          <a:endParaRPr lang="ru-RU"/>
        </a:p>
      </dgm:t>
    </dgm:pt>
    <dgm:pt modelId="{3087C63B-06A3-4B15-BF0D-8932E0C15814}">
      <dgm:prSet phldrT="[Текст]" custT="1"/>
      <dgm:spPr/>
      <dgm:t>
        <a:bodyPr/>
        <a:lstStyle/>
        <a:p>
          <a:r>
            <a:rPr lang="uk-UA" sz="3400" b="0" i="0" noProof="0" dirty="0"/>
            <a:t>прізвище пасажира (для потягів далекого прямування);</a:t>
          </a:r>
          <a:endParaRPr lang="uk-UA" sz="3400" noProof="0" dirty="0"/>
        </a:p>
      </dgm:t>
    </dgm:pt>
    <dgm:pt modelId="{7BDFD291-1E79-4B63-98CA-036932602501}" type="parTrans" cxnId="{2FE7105D-4184-42C7-9E36-20730FDF14B2}">
      <dgm:prSet/>
      <dgm:spPr/>
      <dgm:t>
        <a:bodyPr/>
        <a:lstStyle/>
        <a:p>
          <a:endParaRPr lang="ru-RU"/>
        </a:p>
      </dgm:t>
    </dgm:pt>
    <dgm:pt modelId="{45375711-000D-49AC-8083-6BBF30C4F280}" type="sibTrans" cxnId="{2FE7105D-4184-42C7-9E36-20730FDF14B2}">
      <dgm:prSet/>
      <dgm:spPr/>
      <dgm:t>
        <a:bodyPr/>
        <a:lstStyle/>
        <a:p>
          <a:endParaRPr lang="ru-RU"/>
        </a:p>
      </dgm:t>
    </dgm:pt>
    <dgm:pt modelId="{28EDF9F9-83FB-472E-AB14-AFA98679FA09}">
      <dgm:prSet phldrT="[Текст]" custT="1"/>
      <dgm:spPr/>
      <dgm:t>
        <a:bodyPr/>
        <a:lstStyle/>
        <a:p>
          <a:r>
            <a:rPr lang="uk-UA" sz="3200" b="0" i="0" noProof="0" dirty="0"/>
            <a:t>стать і номер паспорта пасажира (для міжнародних рейсів)</a:t>
          </a:r>
          <a:endParaRPr lang="uk-UA" sz="3200" noProof="0" dirty="0"/>
        </a:p>
      </dgm:t>
    </dgm:pt>
    <dgm:pt modelId="{14C5BADA-7BFC-4AA4-93B6-F401C09B8248}" type="parTrans" cxnId="{F0F86DE0-1264-4650-95A9-6711F1EB849F}">
      <dgm:prSet/>
      <dgm:spPr/>
      <dgm:t>
        <a:bodyPr/>
        <a:lstStyle/>
        <a:p>
          <a:endParaRPr lang="ru-RU"/>
        </a:p>
      </dgm:t>
    </dgm:pt>
    <dgm:pt modelId="{DDEDC0F5-6CF8-4C11-9C63-0F59FCCD1A87}" type="sibTrans" cxnId="{F0F86DE0-1264-4650-95A9-6711F1EB849F}">
      <dgm:prSet/>
      <dgm:spPr/>
      <dgm:t>
        <a:bodyPr/>
        <a:lstStyle/>
        <a:p>
          <a:endParaRPr lang="ru-RU"/>
        </a:p>
      </dgm:t>
    </dgm:pt>
    <dgm:pt modelId="{7ADA66E3-C350-4296-AFE4-33578F500572}" type="pres">
      <dgm:prSet presAssocID="{CF662650-14BD-4D73-A96B-9259B1C77604}" presName="diagram" presStyleCnt="0">
        <dgm:presLayoutVars>
          <dgm:dir/>
          <dgm:resizeHandles val="exact"/>
        </dgm:presLayoutVars>
      </dgm:prSet>
      <dgm:spPr/>
    </dgm:pt>
    <dgm:pt modelId="{DEAC9E47-65E6-439E-A06D-501AF2B32F28}" type="pres">
      <dgm:prSet presAssocID="{9F831E22-55B7-4ED6-9418-1C72B2461F23}" presName="node" presStyleLbl="node1" presStyleIdx="0" presStyleCnt="5">
        <dgm:presLayoutVars>
          <dgm:bulletEnabled val="1"/>
        </dgm:presLayoutVars>
      </dgm:prSet>
      <dgm:spPr/>
    </dgm:pt>
    <dgm:pt modelId="{2675D31F-D3AB-4D35-AF0A-D8B306A51E6B}" type="pres">
      <dgm:prSet presAssocID="{58B04D3D-FB75-446A-9D8E-ED49DA93A6DD}" presName="sibTrans" presStyleCnt="0"/>
      <dgm:spPr/>
    </dgm:pt>
    <dgm:pt modelId="{11DCE2BF-0E22-4666-B46A-50DEFB7D30BD}" type="pres">
      <dgm:prSet presAssocID="{F050B952-FF2A-47B7-897A-221B1F0B6E6E}" presName="node" presStyleLbl="node1" presStyleIdx="1" presStyleCnt="5">
        <dgm:presLayoutVars>
          <dgm:bulletEnabled val="1"/>
        </dgm:presLayoutVars>
      </dgm:prSet>
      <dgm:spPr/>
    </dgm:pt>
    <dgm:pt modelId="{464C06CB-64C8-4BF6-B4A5-B3DBC64DDBB0}" type="pres">
      <dgm:prSet presAssocID="{AFA01FBE-A857-4EA3-808D-289D28D80B91}" presName="sibTrans" presStyleCnt="0"/>
      <dgm:spPr/>
    </dgm:pt>
    <dgm:pt modelId="{ACB0AA01-85FE-4137-A3BB-9FC7C0BC16B8}" type="pres">
      <dgm:prSet presAssocID="{1387F7C3-C1FA-45CC-A88C-1BBC5255A224}" presName="node" presStyleLbl="node1" presStyleIdx="2" presStyleCnt="5">
        <dgm:presLayoutVars>
          <dgm:bulletEnabled val="1"/>
        </dgm:presLayoutVars>
      </dgm:prSet>
      <dgm:spPr/>
    </dgm:pt>
    <dgm:pt modelId="{234446ED-16DC-4619-AC23-3608D5040E9F}" type="pres">
      <dgm:prSet presAssocID="{157746F7-FAF2-42B7-B5AF-BE4BE8849A90}" presName="sibTrans" presStyleCnt="0"/>
      <dgm:spPr/>
    </dgm:pt>
    <dgm:pt modelId="{B0B7F54C-3174-4622-A68A-6DFED683A52A}" type="pres">
      <dgm:prSet presAssocID="{3087C63B-06A3-4B15-BF0D-8932E0C15814}" presName="node" presStyleLbl="node1" presStyleIdx="3" presStyleCnt="5">
        <dgm:presLayoutVars>
          <dgm:bulletEnabled val="1"/>
        </dgm:presLayoutVars>
      </dgm:prSet>
      <dgm:spPr/>
    </dgm:pt>
    <dgm:pt modelId="{88341D13-8EF1-46D2-B83B-B664462265BE}" type="pres">
      <dgm:prSet presAssocID="{45375711-000D-49AC-8083-6BBF30C4F280}" presName="sibTrans" presStyleCnt="0"/>
      <dgm:spPr/>
    </dgm:pt>
    <dgm:pt modelId="{0CBAE7AA-F6E6-448C-A439-1C3F1CC7F6CB}" type="pres">
      <dgm:prSet presAssocID="{28EDF9F9-83FB-472E-AB14-AFA98679FA09}" presName="node" presStyleLbl="node1" presStyleIdx="4" presStyleCnt="5">
        <dgm:presLayoutVars>
          <dgm:bulletEnabled val="1"/>
        </dgm:presLayoutVars>
      </dgm:prSet>
      <dgm:spPr/>
    </dgm:pt>
  </dgm:ptLst>
  <dgm:cxnLst>
    <dgm:cxn modelId="{24BF6302-CE8D-4589-9D9E-5BD395A464A5}" srcId="{CF662650-14BD-4D73-A96B-9259B1C77604}" destId="{9F831E22-55B7-4ED6-9418-1C72B2461F23}" srcOrd="0" destOrd="0" parTransId="{4E09EE89-A577-461A-B786-475EF23ACFE5}" sibTransId="{58B04D3D-FB75-446A-9D8E-ED49DA93A6DD}"/>
    <dgm:cxn modelId="{42DBDF1A-4F5D-426A-8244-33537407B61D}" type="presOf" srcId="{CF662650-14BD-4D73-A96B-9259B1C77604}" destId="{7ADA66E3-C350-4296-AFE4-33578F500572}" srcOrd="0" destOrd="0" presId="urn:microsoft.com/office/officeart/2005/8/layout/default#2"/>
    <dgm:cxn modelId="{885A642D-AFF8-4ECD-96FE-B52D1C98DDC2}" type="presOf" srcId="{1387F7C3-C1FA-45CC-A88C-1BBC5255A224}" destId="{ACB0AA01-85FE-4137-A3BB-9FC7C0BC16B8}" srcOrd="0" destOrd="0" presId="urn:microsoft.com/office/officeart/2005/8/layout/default#2"/>
    <dgm:cxn modelId="{FCA48D3A-3ACE-49BF-9643-8E92A3A769F8}" type="presOf" srcId="{9F831E22-55B7-4ED6-9418-1C72B2461F23}" destId="{DEAC9E47-65E6-439E-A06D-501AF2B32F28}" srcOrd="0" destOrd="0" presId="urn:microsoft.com/office/officeart/2005/8/layout/default#2"/>
    <dgm:cxn modelId="{2FE7105D-4184-42C7-9E36-20730FDF14B2}" srcId="{CF662650-14BD-4D73-A96B-9259B1C77604}" destId="{3087C63B-06A3-4B15-BF0D-8932E0C15814}" srcOrd="3" destOrd="0" parTransId="{7BDFD291-1E79-4B63-98CA-036932602501}" sibTransId="{45375711-000D-49AC-8083-6BBF30C4F280}"/>
    <dgm:cxn modelId="{44622F5E-B60D-4A4A-A1E2-75A94B8B53F3}" srcId="{CF662650-14BD-4D73-A96B-9259B1C77604}" destId="{1387F7C3-C1FA-45CC-A88C-1BBC5255A224}" srcOrd="2" destOrd="0" parTransId="{60BF6DFC-805A-4EAD-9489-BA3EE2686A27}" sibTransId="{157746F7-FAF2-42B7-B5AF-BE4BE8849A90}"/>
    <dgm:cxn modelId="{5C4F9F8C-DFC2-4C4E-A9F6-6BD47B7AA9CC}" type="presOf" srcId="{3087C63B-06A3-4B15-BF0D-8932E0C15814}" destId="{B0B7F54C-3174-4622-A68A-6DFED683A52A}" srcOrd="0" destOrd="0" presId="urn:microsoft.com/office/officeart/2005/8/layout/default#2"/>
    <dgm:cxn modelId="{004A82B2-628E-4F2E-903F-01716DDCA4D1}" type="presOf" srcId="{28EDF9F9-83FB-472E-AB14-AFA98679FA09}" destId="{0CBAE7AA-F6E6-448C-A439-1C3F1CC7F6CB}" srcOrd="0" destOrd="0" presId="urn:microsoft.com/office/officeart/2005/8/layout/default#2"/>
    <dgm:cxn modelId="{65F49AB5-011F-4BDC-B3E7-D6F2CAFFD131}" type="presOf" srcId="{F050B952-FF2A-47B7-897A-221B1F0B6E6E}" destId="{11DCE2BF-0E22-4666-B46A-50DEFB7D30BD}" srcOrd="0" destOrd="0" presId="urn:microsoft.com/office/officeart/2005/8/layout/default#2"/>
    <dgm:cxn modelId="{F0F86DE0-1264-4650-95A9-6711F1EB849F}" srcId="{CF662650-14BD-4D73-A96B-9259B1C77604}" destId="{28EDF9F9-83FB-472E-AB14-AFA98679FA09}" srcOrd="4" destOrd="0" parTransId="{14C5BADA-7BFC-4AA4-93B6-F401C09B8248}" sibTransId="{DDEDC0F5-6CF8-4C11-9C63-0F59FCCD1A87}"/>
    <dgm:cxn modelId="{C6A218EB-5335-477D-894E-67BF12C780A9}" srcId="{CF662650-14BD-4D73-A96B-9259B1C77604}" destId="{F050B952-FF2A-47B7-897A-221B1F0B6E6E}" srcOrd="1" destOrd="0" parTransId="{E1402C4E-C4E6-46DA-816C-AA1963055030}" sibTransId="{AFA01FBE-A857-4EA3-808D-289D28D80B91}"/>
    <dgm:cxn modelId="{7FA181E7-C6AE-4630-9CAA-BED679A1F7F7}" type="presParOf" srcId="{7ADA66E3-C350-4296-AFE4-33578F500572}" destId="{DEAC9E47-65E6-439E-A06D-501AF2B32F28}" srcOrd="0" destOrd="0" presId="urn:microsoft.com/office/officeart/2005/8/layout/default#2"/>
    <dgm:cxn modelId="{0A830253-7969-4174-86E1-1FF96A0AEF83}" type="presParOf" srcId="{7ADA66E3-C350-4296-AFE4-33578F500572}" destId="{2675D31F-D3AB-4D35-AF0A-D8B306A51E6B}" srcOrd="1" destOrd="0" presId="urn:microsoft.com/office/officeart/2005/8/layout/default#2"/>
    <dgm:cxn modelId="{02835DDC-3BCB-4539-90BD-61B39380FFA1}" type="presParOf" srcId="{7ADA66E3-C350-4296-AFE4-33578F500572}" destId="{11DCE2BF-0E22-4666-B46A-50DEFB7D30BD}" srcOrd="2" destOrd="0" presId="urn:microsoft.com/office/officeart/2005/8/layout/default#2"/>
    <dgm:cxn modelId="{81728CFC-AE6C-4D9D-A321-B9EAEB08FE3A}" type="presParOf" srcId="{7ADA66E3-C350-4296-AFE4-33578F500572}" destId="{464C06CB-64C8-4BF6-B4A5-B3DBC64DDBB0}" srcOrd="3" destOrd="0" presId="urn:microsoft.com/office/officeart/2005/8/layout/default#2"/>
    <dgm:cxn modelId="{FDF65E3D-545F-42BB-ACA6-D6EAF08833C8}" type="presParOf" srcId="{7ADA66E3-C350-4296-AFE4-33578F500572}" destId="{ACB0AA01-85FE-4137-A3BB-9FC7C0BC16B8}" srcOrd="4" destOrd="0" presId="urn:microsoft.com/office/officeart/2005/8/layout/default#2"/>
    <dgm:cxn modelId="{A40C171B-C787-4D7C-A6AD-DECDE88DC231}" type="presParOf" srcId="{7ADA66E3-C350-4296-AFE4-33578F500572}" destId="{234446ED-16DC-4619-AC23-3608D5040E9F}" srcOrd="5" destOrd="0" presId="urn:microsoft.com/office/officeart/2005/8/layout/default#2"/>
    <dgm:cxn modelId="{F92EF14E-137F-4FBA-A447-FECA4629759A}" type="presParOf" srcId="{7ADA66E3-C350-4296-AFE4-33578F500572}" destId="{B0B7F54C-3174-4622-A68A-6DFED683A52A}" srcOrd="6" destOrd="0" presId="urn:microsoft.com/office/officeart/2005/8/layout/default#2"/>
    <dgm:cxn modelId="{E062DFBD-2C04-4864-A4AD-CC0B43FFF0D8}" type="presParOf" srcId="{7ADA66E3-C350-4296-AFE4-33578F500572}" destId="{88341D13-8EF1-46D2-B83B-B664462265BE}" srcOrd="7" destOrd="0" presId="urn:microsoft.com/office/officeart/2005/8/layout/default#2"/>
    <dgm:cxn modelId="{E67A7FBA-9E54-461D-BD05-C76FAABC1B04}" type="presParOf" srcId="{7ADA66E3-C350-4296-AFE4-33578F500572}" destId="{0CBAE7AA-F6E6-448C-A439-1C3F1CC7F6CB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8DDBF-E0BB-42C6-AEB5-175A9369F816}">
      <dsp:nvSpPr>
        <dsp:cNvPr id="0" name=""/>
        <dsp:cNvSpPr/>
      </dsp:nvSpPr>
      <dsp:spPr>
        <a:xfrm>
          <a:off x="947981" y="2762"/>
          <a:ext cx="2971877" cy="17831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0" i="0" kern="1200" noProof="0" dirty="0"/>
            <a:t>перевізник</a:t>
          </a:r>
          <a:r>
            <a:rPr lang="ru-RU" sz="3100" b="0" i="0" kern="1200" dirty="0"/>
            <a:t>;</a:t>
          </a:r>
          <a:endParaRPr lang="ru-RU" sz="3100" kern="1200" dirty="0"/>
        </a:p>
      </dsp:txBody>
      <dsp:txXfrm>
        <a:off x="947981" y="2762"/>
        <a:ext cx="2971877" cy="1783126"/>
      </dsp:txXfrm>
    </dsp:sp>
    <dsp:sp modelId="{557C6B9A-1346-4854-8203-322FB94E50FD}">
      <dsp:nvSpPr>
        <dsp:cNvPr id="0" name=""/>
        <dsp:cNvSpPr/>
      </dsp:nvSpPr>
      <dsp:spPr>
        <a:xfrm>
          <a:off x="4217045" y="2762"/>
          <a:ext cx="2971877" cy="1783126"/>
        </a:xfrm>
        <a:prstGeom prst="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65000"/>
                <a:lumMod val="110000"/>
              </a:schemeClr>
            </a:gs>
            <a:gs pos="88000">
              <a:schemeClr val="accent2">
                <a:hueOff val="-741071"/>
                <a:satOff val="3550"/>
                <a:lumOff val="328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0" i="0" kern="1200" noProof="0" dirty="0"/>
            <a:t>станція відправлення </a:t>
          </a:r>
          <a:r>
            <a:rPr lang="ru-RU" sz="3200" b="0" i="0" kern="1200" dirty="0"/>
            <a:t>(</a:t>
          </a:r>
          <a:r>
            <a:rPr lang="en-US" sz="3200" b="0" i="0" kern="1200" dirty="0"/>
            <a:t>departure c</a:t>
          </a:r>
          <a:r>
            <a:rPr lang="ru-RU" sz="3200" b="0" i="0" kern="1200" dirty="0"/>
            <a:t>і</a:t>
          </a:r>
          <a:r>
            <a:rPr lang="en-US" sz="3200" b="0" i="0" kern="1200" dirty="0" err="1"/>
            <a:t>ty</a:t>
          </a:r>
          <a:r>
            <a:rPr lang="en-US" sz="3200" b="0" i="0" kern="1200" dirty="0"/>
            <a:t>);</a:t>
          </a:r>
          <a:endParaRPr lang="ru-RU" sz="3200" kern="1200" dirty="0"/>
        </a:p>
      </dsp:txBody>
      <dsp:txXfrm>
        <a:off x="4217045" y="2762"/>
        <a:ext cx="2971877" cy="1783126"/>
      </dsp:txXfrm>
    </dsp:sp>
    <dsp:sp modelId="{E38E9577-47D4-45D7-BDCE-EA30F18B9838}">
      <dsp:nvSpPr>
        <dsp:cNvPr id="0" name=""/>
        <dsp:cNvSpPr/>
      </dsp:nvSpPr>
      <dsp:spPr>
        <a:xfrm>
          <a:off x="947981" y="2083076"/>
          <a:ext cx="2971877" cy="1783126"/>
        </a:xfrm>
        <a:prstGeom prst="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65000"/>
                <a:lumMod val="110000"/>
              </a:schemeClr>
            </a:gs>
            <a:gs pos="88000">
              <a:schemeClr val="accent2">
                <a:hueOff val="-1482143"/>
                <a:satOff val="7100"/>
                <a:lumOff val="6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0" i="0" kern="1200" noProof="0" dirty="0"/>
            <a:t>станція призначення </a:t>
          </a:r>
          <a:r>
            <a:rPr lang="ru-RU" sz="3600" b="0" i="0" kern="1200" dirty="0"/>
            <a:t>(</a:t>
          </a:r>
          <a:r>
            <a:rPr lang="en-US" sz="3600" b="0" i="0" kern="1200" dirty="0" err="1"/>
            <a:t>arr</a:t>
          </a:r>
          <a:r>
            <a:rPr lang="ru-RU" sz="3600" b="0" i="0" kern="1200" dirty="0"/>
            <a:t>і</a:t>
          </a:r>
          <a:r>
            <a:rPr lang="en-US" sz="3600" b="0" i="0" kern="1200" dirty="0" err="1"/>
            <a:t>val</a:t>
          </a:r>
          <a:r>
            <a:rPr lang="en-US" sz="3600" b="0" i="0" kern="1200" dirty="0"/>
            <a:t> c</a:t>
          </a:r>
          <a:r>
            <a:rPr lang="ru-RU" sz="3600" b="0" i="0" kern="1200" dirty="0"/>
            <a:t>і</a:t>
          </a:r>
          <a:r>
            <a:rPr lang="en-US" sz="3600" b="0" i="0" kern="1200" dirty="0" err="1"/>
            <a:t>ty</a:t>
          </a:r>
          <a:r>
            <a:rPr lang="en-US" sz="3600" b="0" i="0" kern="1200" dirty="0"/>
            <a:t>);</a:t>
          </a:r>
          <a:endParaRPr lang="ru-RU" sz="3600" kern="1200" dirty="0"/>
        </a:p>
      </dsp:txBody>
      <dsp:txXfrm>
        <a:off x="947981" y="2083076"/>
        <a:ext cx="2971877" cy="1783126"/>
      </dsp:txXfrm>
    </dsp:sp>
    <dsp:sp modelId="{ABF5D067-8874-4EC1-9D9B-B66CA8A4A792}">
      <dsp:nvSpPr>
        <dsp:cNvPr id="0" name=""/>
        <dsp:cNvSpPr/>
      </dsp:nvSpPr>
      <dsp:spPr>
        <a:xfrm>
          <a:off x="4217045" y="2083076"/>
          <a:ext cx="2971877" cy="1783126"/>
        </a:xfrm>
        <a:prstGeom prst="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65000"/>
                <a:lumMod val="110000"/>
              </a:schemeClr>
            </a:gs>
            <a:gs pos="88000">
              <a:schemeClr val="accent2">
                <a:hueOff val="-2223214"/>
                <a:satOff val="10650"/>
                <a:lumOff val="985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dirty="0"/>
            <a:t>код і номер потяга;</a:t>
          </a:r>
          <a:endParaRPr lang="ru-RU" sz="3600" kern="1200" dirty="0"/>
        </a:p>
      </dsp:txBody>
      <dsp:txXfrm>
        <a:off x="4217045" y="2083076"/>
        <a:ext cx="2971877" cy="1783126"/>
      </dsp:txXfrm>
    </dsp:sp>
    <dsp:sp modelId="{4E196996-AF8D-486D-BB62-5222FF6748D4}">
      <dsp:nvSpPr>
        <dsp:cNvPr id="0" name=""/>
        <dsp:cNvSpPr/>
      </dsp:nvSpPr>
      <dsp:spPr>
        <a:xfrm>
          <a:off x="2609825" y="4055440"/>
          <a:ext cx="2971877" cy="1783126"/>
        </a:xfrm>
        <a:prstGeom prst="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65000"/>
                <a:lumMod val="110000"/>
              </a:schemeClr>
            </a:gs>
            <a:gs pos="88000">
              <a:schemeClr val="accent2">
                <a:hueOff val="-2964286"/>
                <a:satOff val="14200"/>
                <a:lumOff val="1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dirty="0"/>
            <a:t>час </a:t>
          </a:r>
          <a:r>
            <a:rPr lang="uk-UA" sz="3600" b="0" i="0" kern="1200" noProof="0" dirty="0"/>
            <a:t>відправлення</a:t>
          </a:r>
          <a:r>
            <a:rPr lang="ru-RU" sz="3600" b="0" i="0" kern="1200" dirty="0"/>
            <a:t> (</a:t>
          </a:r>
          <a:r>
            <a:rPr lang="en-US" sz="3600" b="0" i="0" kern="1200" dirty="0"/>
            <a:t>t</a:t>
          </a:r>
          <a:r>
            <a:rPr lang="ru-RU" sz="3600" b="0" i="0" kern="1200" dirty="0"/>
            <a:t>і</a:t>
          </a:r>
          <a:r>
            <a:rPr lang="en-US" sz="3600" b="0" i="0" kern="1200" dirty="0"/>
            <a:t>me</a:t>
          </a:r>
          <a:r>
            <a:rPr lang="ru-RU" sz="3600" b="0" i="0" kern="1200" dirty="0"/>
            <a:t> </a:t>
          </a:r>
          <a:r>
            <a:rPr lang="en-US" sz="3600" b="0" i="0" kern="1200" dirty="0"/>
            <a:t>departure);</a:t>
          </a:r>
          <a:endParaRPr lang="ru-RU" sz="3600" kern="1200" dirty="0"/>
        </a:p>
      </dsp:txBody>
      <dsp:txXfrm>
        <a:off x="2609825" y="4055440"/>
        <a:ext cx="2971877" cy="1783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C9E47-65E6-439E-A06D-501AF2B32F28}">
      <dsp:nvSpPr>
        <dsp:cNvPr id="0" name=""/>
        <dsp:cNvSpPr/>
      </dsp:nvSpPr>
      <dsp:spPr>
        <a:xfrm>
          <a:off x="629940" y="472"/>
          <a:ext cx="3428527" cy="20571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0" kern="1200" noProof="0" dirty="0"/>
            <a:t>дата початку подорожі, поїздки, перевезення </a:t>
          </a:r>
          <a:r>
            <a:rPr lang="ru-RU" sz="2800" b="0" i="0" kern="1200" dirty="0"/>
            <a:t>(DOT - </a:t>
          </a:r>
          <a:r>
            <a:rPr lang="ru-RU" sz="2800" b="0" i="0" kern="1200" dirty="0" err="1"/>
            <a:t>Date</a:t>
          </a:r>
          <a:r>
            <a:rPr lang="ru-RU" sz="2800" b="0" i="0" kern="1200" dirty="0"/>
            <a:t> </a:t>
          </a:r>
          <a:r>
            <a:rPr lang="ru-RU" sz="2800" b="0" i="0" kern="1200" dirty="0" err="1"/>
            <a:t>of</a:t>
          </a:r>
          <a:r>
            <a:rPr lang="ru-RU" sz="2800" b="0" i="0" kern="1200" dirty="0"/>
            <a:t> </a:t>
          </a:r>
          <a:r>
            <a:rPr lang="ru-RU" sz="2800" b="0" i="0" kern="1200" dirty="0" err="1"/>
            <a:t>Travel</a:t>
          </a:r>
          <a:r>
            <a:rPr lang="ru-RU" sz="2800" b="0" i="0" kern="1200" dirty="0"/>
            <a:t>);</a:t>
          </a:r>
          <a:endParaRPr lang="ru-RU" sz="2800" kern="1200" dirty="0"/>
        </a:p>
      </dsp:txBody>
      <dsp:txXfrm>
        <a:off x="629940" y="472"/>
        <a:ext cx="3428527" cy="2057116"/>
      </dsp:txXfrm>
    </dsp:sp>
    <dsp:sp modelId="{11DCE2BF-0E22-4666-B46A-50DEFB7D30BD}">
      <dsp:nvSpPr>
        <dsp:cNvPr id="0" name=""/>
        <dsp:cNvSpPr/>
      </dsp:nvSpPr>
      <dsp:spPr>
        <a:xfrm>
          <a:off x="4401320" y="472"/>
          <a:ext cx="3428527" cy="20571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0" i="0" kern="1200" noProof="0" dirty="0"/>
            <a:t>тип і номер вагона, місце пасажира;</a:t>
          </a:r>
          <a:endParaRPr lang="uk-UA" sz="3600" kern="1200" noProof="0" dirty="0"/>
        </a:p>
      </dsp:txBody>
      <dsp:txXfrm>
        <a:off x="4401320" y="472"/>
        <a:ext cx="3428527" cy="2057116"/>
      </dsp:txXfrm>
    </dsp:sp>
    <dsp:sp modelId="{ACB0AA01-85FE-4137-A3BB-9FC7C0BC16B8}">
      <dsp:nvSpPr>
        <dsp:cNvPr id="0" name=""/>
        <dsp:cNvSpPr/>
      </dsp:nvSpPr>
      <dsp:spPr>
        <a:xfrm>
          <a:off x="629940" y="2400441"/>
          <a:ext cx="3428527" cy="2057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0" i="0" kern="1200" noProof="0" dirty="0"/>
            <a:t>сума, сплачена за квиток;</a:t>
          </a:r>
          <a:endParaRPr lang="uk-UA" sz="3600" kern="1200" noProof="0" dirty="0"/>
        </a:p>
      </dsp:txBody>
      <dsp:txXfrm>
        <a:off x="629940" y="2400441"/>
        <a:ext cx="3428527" cy="2057116"/>
      </dsp:txXfrm>
    </dsp:sp>
    <dsp:sp modelId="{B0B7F54C-3174-4622-A68A-6DFED683A52A}">
      <dsp:nvSpPr>
        <dsp:cNvPr id="0" name=""/>
        <dsp:cNvSpPr/>
      </dsp:nvSpPr>
      <dsp:spPr>
        <a:xfrm>
          <a:off x="4401320" y="2400441"/>
          <a:ext cx="3428527" cy="20571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0" i="0" kern="1200" noProof="0" dirty="0"/>
            <a:t>прізвище пасажира (для потягів далекого прямування);</a:t>
          </a:r>
          <a:endParaRPr lang="uk-UA" sz="3400" kern="1200" noProof="0" dirty="0"/>
        </a:p>
      </dsp:txBody>
      <dsp:txXfrm>
        <a:off x="4401320" y="2400441"/>
        <a:ext cx="3428527" cy="2057116"/>
      </dsp:txXfrm>
    </dsp:sp>
    <dsp:sp modelId="{0CBAE7AA-F6E6-448C-A439-1C3F1CC7F6CB}">
      <dsp:nvSpPr>
        <dsp:cNvPr id="0" name=""/>
        <dsp:cNvSpPr/>
      </dsp:nvSpPr>
      <dsp:spPr>
        <a:xfrm>
          <a:off x="2515630" y="4800410"/>
          <a:ext cx="3428527" cy="20571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0" i="0" kern="1200" noProof="0" dirty="0"/>
            <a:t>стать і номер паспорта пасажира (для міжнародних рейсів)</a:t>
          </a:r>
          <a:endParaRPr lang="uk-UA" sz="3200" kern="1200" noProof="0" dirty="0"/>
        </a:p>
      </dsp:txBody>
      <dsp:txXfrm>
        <a:off x="2515630" y="4800410"/>
        <a:ext cx="3428527" cy="2057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9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7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46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5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36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6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6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0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7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9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1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5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8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9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2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2179" y="2528900"/>
            <a:ext cx="5169768" cy="2340260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 перевезення на залізничному транспорті</a:t>
            </a:r>
            <a:br>
              <a:rPr lang="uk-UA" sz="4800" dirty="0"/>
            </a:br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39EB03-5578-D4DB-CA3B-8B876E95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7" y="513222"/>
            <a:ext cx="2267297" cy="2699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8F412F-EB1E-7D5E-562E-286A8D94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1" y="71266"/>
            <a:ext cx="5040560" cy="10792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2E0CEF-F8C4-0E50-EB8A-561947E8C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5123160"/>
            <a:ext cx="4896548" cy="9715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6E5E59-DA6E-C957-FBD1-1A88555D7B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0" y="3789040"/>
            <a:ext cx="403245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450"/>
            <a:ext cx="8352928" cy="6552728"/>
          </a:xfrm>
        </p:spPr>
        <p:txBody>
          <a:bodyPr>
            <a:normAutofit fontScale="92500"/>
          </a:bodyPr>
          <a:lstStyle/>
          <a:p>
            <a:r>
              <a:rPr lang="uk-UA" sz="2800" b="1" dirty="0"/>
              <a:t>Правила безпеки пасажирів:</a:t>
            </a:r>
          </a:p>
          <a:p>
            <a:pPr marL="685800" indent="-571500">
              <a:buClr>
                <a:srgbClr val="00B050"/>
              </a:buClr>
              <a:buFont typeface="+mj-lt"/>
              <a:buAutoNum type="romanUcPeriod"/>
            </a:pPr>
            <a:r>
              <a:rPr lang="ru-RU" sz="2800" dirty="0"/>
              <a:t> </a:t>
            </a:r>
            <a:r>
              <a:rPr lang="uk-UA" sz="3600" dirty="0"/>
              <a:t>Підніматися у вагон і виходити з вагона дозволяється тільки після повної зупинки потяга.</a:t>
            </a:r>
          </a:p>
          <a:p>
            <a:pPr marL="685800" indent="-571500">
              <a:buClr>
                <a:srgbClr val="00B050"/>
              </a:buClr>
              <a:buFont typeface="+mj-lt"/>
              <a:buAutoNum type="romanUcPeriod"/>
            </a:pPr>
            <a:r>
              <a:rPr lang="uk-UA" sz="3600" dirty="0"/>
              <a:t> Посадку пасажирів у вагон і вихід їх з вагона необхідно проводити тільки з боку перонів або посадкових платформ. Дітей під час посадки у вагон і висадки із вагона слід тримати за руку або на руках.</a:t>
            </a:r>
          </a:p>
          <a:p>
            <a:pPr marL="685800" indent="-571500">
              <a:buClr>
                <a:srgbClr val="00B050"/>
              </a:buClr>
              <a:buFont typeface="+mj-lt"/>
              <a:buAutoNum type="romanUcPeriod"/>
            </a:pPr>
            <a:r>
              <a:rPr lang="uk-UA" sz="3600" dirty="0"/>
              <a:t> Виходити із вагона під час зупинки можна тільки з дозволу провідника.</a:t>
            </a:r>
          </a:p>
        </p:txBody>
      </p:sp>
    </p:spTree>
    <p:extLst>
      <p:ext uri="{BB962C8B-B14F-4D97-AF65-F5344CB8AC3E}">
        <p14:creationId xmlns:p14="http://schemas.microsoft.com/office/powerpoint/2010/main" val="30711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532440" cy="6552728"/>
          </a:xfrm>
        </p:spPr>
        <p:txBody>
          <a:bodyPr>
            <a:normAutofit fontScale="92500" lnSpcReduction="20000"/>
          </a:bodyPr>
          <a:lstStyle/>
          <a:p>
            <a:r>
              <a:rPr lang="uk-UA" sz="3200" b="1" dirty="0"/>
              <a:t>Пасажирам забороняється: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ru-RU" sz="3200" dirty="0"/>
              <a:t> </a:t>
            </a:r>
            <a:r>
              <a:rPr lang="uk-UA" sz="3200" dirty="0"/>
              <a:t>Проїжджати на дахах, підніжках, перехідних площадках вагонів.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uk-UA" sz="3200" dirty="0"/>
              <a:t> Заходити у вагон і виходити з вагона під час руху потяга.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uk-UA" sz="3200" dirty="0"/>
              <a:t> Висуватися із вікон вагонів і дверей тамбурів під час руху потяга.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uk-UA" sz="3200" dirty="0"/>
              <a:t> Стояти на підніжках і перехідних площадках, відчиняти двері вагонів під час руху потяга, затримувати автоматичні двері вагонів під час їх зачинення і відчинення.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uk-UA" sz="3200" dirty="0"/>
              <a:t> Знаходитись у потязі в нетверезому стані.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uk-UA" sz="3200" dirty="0"/>
              <a:t> Провозити у вагонах легкозаймисті, шкідливі і вибухові речовини.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4670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280920" cy="5013176"/>
          </a:xfrm>
        </p:spPr>
        <p:txBody>
          <a:bodyPr>
            <a:normAutofit fontScale="92500"/>
          </a:bodyPr>
          <a:lstStyle/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ru-RU" dirty="0"/>
              <a:t> </a:t>
            </a:r>
            <a:r>
              <a:rPr lang="uk-UA" sz="2800" dirty="0"/>
              <a:t>Проводити на пасажирських платформах рухомі ігри.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uk-UA" sz="2800" dirty="0"/>
              <a:t> Палити у вагонах (у тому числі в тамбурах) приміських потягів, а також у непередбачених для паління місцях вагонів пасажирських потягів.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uk-UA" sz="2800" dirty="0"/>
              <a:t>Підходити до вагона до повної зупинки потяга.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uk-UA" sz="2800" dirty="0"/>
              <a:t>Без потреби самовільно зупиняти потяг.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r>
              <a:rPr lang="uk-UA" sz="2800" dirty="0"/>
              <a:t>Розміщувати ручну </a:t>
            </a:r>
            <a:r>
              <a:rPr lang="uk-UA" sz="2800" dirty="0" err="1"/>
              <a:t>поклаж</a:t>
            </a:r>
            <a:r>
              <a:rPr lang="uk-UA" sz="2800" dirty="0"/>
              <a:t> у тамбурах вагона, коридорі салону, проходах купе та в проході вагона потяга.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3747709"/>
            <a:ext cx="1835695" cy="31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280920" cy="4032448"/>
          </a:xfrm>
        </p:spPr>
        <p:txBody>
          <a:bodyPr>
            <a:normAutofit/>
          </a:bodyPr>
          <a:lstStyle/>
          <a:p>
            <a:r>
              <a:rPr lang="uk-UA" sz="2800" b="1" dirty="0" err="1"/>
              <a:t>Позарейсові</a:t>
            </a:r>
            <a:r>
              <a:rPr lang="uk-UA" sz="2800" b="1" dirty="0"/>
              <a:t> (чартерні) потяги</a:t>
            </a:r>
            <a:r>
              <a:rPr lang="uk-UA" sz="2800" dirty="0"/>
              <a:t> - це спеціально призначені поза регулярним розкладом замовні потяги. </a:t>
            </a:r>
          </a:p>
          <a:p>
            <a:r>
              <a:rPr lang="uk-UA" sz="2800" dirty="0"/>
              <a:t>До спеціальних потягів часто відносяться туристсько-екскурсійні потяги, що також проїжджають поза регулярним розкладом за спеціально для них прокладеними нитками маршрутів і графіками руху.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63" y="3789040"/>
            <a:ext cx="511283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5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88424" cy="4149080"/>
          </a:xfrm>
        </p:spPr>
        <p:txBody>
          <a:bodyPr>
            <a:normAutofit/>
          </a:bodyPr>
          <a:lstStyle/>
          <a:p>
            <a:r>
              <a:rPr lang="uk-UA" sz="2800" b="1" dirty="0"/>
              <a:t>Спеціальні туристські потяги</a:t>
            </a:r>
            <a:r>
              <a:rPr lang="uk-UA" sz="2800" dirty="0"/>
              <a:t> використовуються під час організації залізничних турів.</a:t>
            </a:r>
          </a:p>
          <a:p>
            <a:r>
              <a:rPr lang="uk-UA" sz="2800" dirty="0"/>
              <a:t>Стандартні залізничні тури можна умовно розділити на три самостійні категорії:</a:t>
            </a:r>
            <a:br>
              <a:rPr lang="uk-UA" sz="2800" dirty="0"/>
            </a:br>
            <a:r>
              <a:rPr lang="uk-UA" sz="2800" dirty="0"/>
              <a:t>- одноденні;</a:t>
            </a:r>
            <a:br>
              <a:rPr lang="uk-UA" sz="2800" dirty="0"/>
            </a:br>
            <a:r>
              <a:rPr lang="uk-UA" sz="2800" dirty="0"/>
              <a:t>- нетривалі (2-3 доби);</a:t>
            </a:r>
            <a:br>
              <a:rPr lang="uk-UA" sz="2800" dirty="0"/>
            </a:br>
            <a:r>
              <a:rPr lang="uk-UA" sz="2800" dirty="0"/>
              <a:t>- багатоденні (від 5 днів і більше).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98" y="3068961"/>
            <a:ext cx="4215904" cy="37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352928" cy="6264696"/>
          </a:xfrm>
        </p:spPr>
        <p:txBody>
          <a:bodyPr>
            <a:noAutofit/>
          </a:bodyPr>
          <a:lstStyle/>
          <a:p>
            <a:r>
              <a:rPr lang="uk-UA" sz="4400" dirty="0"/>
              <a:t>Проходження турпоїздів з одного пункту екскурсійного обслуговування в інший, як правило, повинне здійснюватися в нічний час із зупинками тільки для технічних потреб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0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88424" cy="3429000"/>
          </a:xfrm>
        </p:spPr>
        <p:txBody>
          <a:bodyPr/>
          <a:lstStyle/>
          <a:p>
            <a:r>
              <a:rPr lang="ru-RU" dirty="0"/>
              <a:t>Т</a:t>
            </a:r>
            <a:r>
              <a:rPr lang="uk-UA" sz="2800" dirty="0" err="1"/>
              <a:t>уристичній</a:t>
            </a:r>
            <a:r>
              <a:rPr lang="uk-UA" sz="2800" dirty="0"/>
              <a:t> організації  від залізниці видаються два екземпляри договору і дві квитанції (одна - на проїзд туди - і друга - на проїзд назад), у яких указуються: маршрут прямування поїзда, пункти зупинки, вартість одного квитка, загальна кількість пасажирів і отримана сума за проїзд.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87894"/>
            <a:ext cx="2876356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80920" cy="3960440"/>
          </a:xfrm>
        </p:spPr>
        <p:txBody>
          <a:bodyPr>
            <a:normAutofit/>
          </a:bodyPr>
          <a:lstStyle/>
          <a:p>
            <a:r>
              <a:rPr lang="uk-UA" sz="2800" dirty="0"/>
              <a:t>Не пізніше ніж за 6 годин до відправлення потягу спеціальна комісія, що складається з представників залізниці, підприємства харчування, санітарно-епідеміологічної служби і туристичної організації, що орендує потяг (директор туру-маршруту і лікар потягу), здійснює комісійне приймання готовності потягу в рейс.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71154"/>
            <a:ext cx="4887059" cy="35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208912" cy="4005064"/>
          </a:xfrm>
        </p:spPr>
        <p:txBody>
          <a:bodyPr>
            <a:normAutofit lnSpcReduction="10000"/>
          </a:bodyPr>
          <a:lstStyle/>
          <a:p>
            <a:r>
              <a:rPr lang="uk-UA" sz="2800" b="1" dirty="0"/>
              <a:t>У вагонах повинні бути </a:t>
            </a:r>
            <a:r>
              <a:rPr lang="uk-UA" sz="2800" dirty="0"/>
              <a:t>вивішений розклад руху турпоїзду, прізвища чергових провідників, начальника потяга і електромонтера. Крім того, у кожнім вагоні </a:t>
            </a:r>
            <a:r>
              <a:rPr lang="uk-UA" sz="2800" b="1" dirty="0"/>
              <a:t>повинні бути вивішені</a:t>
            </a:r>
            <a:r>
              <a:rPr lang="uk-UA" sz="2800" dirty="0"/>
              <a:t>: програма обслуговування ("Куточок туриста"); прізвища директора турпоїзда, інструкторів, лікаря; номер їхнього вагона і місця; номер вагона-ресторану, у якому харчуються туристи; номер зміни і час харчування.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5253527" cy="32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98" y="116632"/>
            <a:ext cx="8532440" cy="6284168"/>
          </a:xfrm>
        </p:spPr>
        <p:txBody>
          <a:bodyPr>
            <a:normAutofit/>
          </a:bodyPr>
          <a:lstStyle/>
          <a:p>
            <a:endParaRPr lang="uk-UA" sz="7200" dirty="0"/>
          </a:p>
          <a:p>
            <a:endParaRPr lang="uk-UA" sz="7200" dirty="0"/>
          </a:p>
          <a:p>
            <a:pPr marL="114300" indent="0">
              <a:buNone/>
            </a:pPr>
            <a:r>
              <a:rPr lang="uk-UA" sz="7200" dirty="0"/>
              <a:t>Дякую за увагу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153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7969696" cy="28803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800" dirty="0">
                <a:solidFill>
                  <a:srgbClr val="0070C0"/>
                </a:solidFill>
              </a:rPr>
              <a:t>План лекції</a:t>
            </a:r>
          </a:p>
          <a:p>
            <a:r>
              <a:rPr lang="uk-UA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Правове регулювання залізничних перевезень</a:t>
            </a:r>
          </a:p>
          <a:p>
            <a:r>
              <a:rPr lang="uk-UA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Організація спеціальних залізничних турів (турпоїздів)</a:t>
            </a:r>
          </a:p>
          <a:p>
            <a:r>
              <a:rPr lang="uk-UA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Організація обслуговування туристів під час спеціального залізничного туру</a:t>
            </a:r>
          </a:p>
          <a:p>
            <a:r>
              <a:rPr lang="uk-UA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Організація перевезень міжнародними регулярними лініями</a:t>
            </a:r>
          </a:p>
          <a:p>
            <a:r>
              <a:rPr lang="uk-UA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Організація перевезень туристів рейсовими поїздами на території</a:t>
            </a:r>
          </a:p>
          <a:p>
            <a:r>
              <a:rPr lang="uk-UA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</a:p>
          <a:p>
            <a:r>
              <a:rPr lang="uk-UA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Особливості організації роботи гіда (керівника туристичної групи) на лінійному залізничному маршруті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ru-RU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5688632" cy="2979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93063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7969696" cy="1944216"/>
          </a:xfrm>
        </p:spPr>
        <p:txBody>
          <a:bodyPr>
            <a:normAutofit/>
          </a:bodyPr>
          <a:lstStyle/>
          <a:p>
            <a:r>
              <a:rPr lang="uk-UA" sz="2800" dirty="0"/>
              <a:t>Залізничні подорожі на потягах загального користування часто організовуються у виді групових подорожей - подорожі туристів спеціально сформованими групами.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5688632" cy="3555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54540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352928" cy="6624736"/>
          </a:xfrm>
        </p:spPr>
        <p:txBody>
          <a:bodyPr>
            <a:normAutofit lnSpcReduction="10000"/>
          </a:bodyPr>
          <a:lstStyle/>
          <a:p>
            <a:r>
              <a:rPr lang="uk-UA" sz="2800" dirty="0"/>
              <a:t>Перевезення туристів у </a:t>
            </a:r>
            <a:r>
              <a:rPr lang="uk-UA" sz="2800" dirty="0" err="1"/>
              <a:t>графікових</a:t>
            </a:r>
            <a:r>
              <a:rPr lang="uk-UA" sz="2800" dirty="0"/>
              <a:t> пасажирських потягах постійного курсування - один із головних елементів в організації транспортного групового маршруту. Він і визначає </a:t>
            </a:r>
            <a:r>
              <a:rPr lang="uk-UA" sz="2800" b="1" dirty="0"/>
              <a:t>вимоги до організації подорожей</a:t>
            </a:r>
            <a:r>
              <a:rPr lang="uk-UA" sz="2800" dirty="0"/>
              <a:t>:</a:t>
            </a:r>
          </a:p>
          <a:p>
            <a:pPr marL="628650" indent="-514350">
              <a:buClr>
                <a:srgbClr val="FF0000"/>
              </a:buClr>
              <a:buFont typeface="+mj-lt"/>
              <a:buAutoNum type="arabicParenR"/>
            </a:pPr>
            <a:r>
              <a:rPr lang="ru-RU" sz="2800" dirty="0"/>
              <a:t> </a:t>
            </a:r>
            <a:r>
              <a:rPr lang="uk-UA" sz="2800" dirty="0"/>
              <a:t>Упорядкування туристського маршруту.</a:t>
            </a:r>
          </a:p>
          <a:p>
            <a:pPr marL="628650" indent="-514350">
              <a:buClr>
                <a:srgbClr val="FF0000"/>
              </a:buClr>
              <a:buFont typeface="+mj-lt"/>
              <a:buAutoNum type="arabicParenR"/>
            </a:pPr>
            <a:r>
              <a:rPr lang="uk-UA" sz="2800" dirty="0" err="1"/>
              <a:t>Заключення</a:t>
            </a:r>
            <a:r>
              <a:rPr lang="uk-UA" sz="2800" dirty="0"/>
              <a:t> договорів між туристськими організаціями про напрямок і прийом туристських груп.</a:t>
            </a:r>
          </a:p>
          <a:p>
            <a:pPr marL="628650" indent="-514350">
              <a:buClr>
                <a:srgbClr val="FF0000"/>
              </a:buClr>
              <a:buFont typeface="+mj-lt"/>
              <a:buAutoNum type="arabicParenR"/>
            </a:pPr>
            <a:r>
              <a:rPr lang="uk-UA" sz="2800" dirty="0"/>
              <a:t>Здійснення взаємозв'язків між </a:t>
            </a:r>
            <a:r>
              <a:rPr lang="uk-UA" sz="2800" dirty="0" err="1"/>
              <a:t>туристсько</a:t>
            </a:r>
            <a:r>
              <a:rPr lang="uk-UA" sz="2800" dirty="0"/>
              <a:t> - екскурсійними організаціями і транспортними підприємствами шляхів сполучення.</a:t>
            </a:r>
          </a:p>
          <a:p>
            <a:pPr marL="628650" indent="-514350">
              <a:buClr>
                <a:srgbClr val="FF0000"/>
              </a:buClr>
              <a:buFont typeface="+mj-lt"/>
              <a:buAutoNum type="arabicParenR"/>
            </a:pPr>
            <a:r>
              <a:rPr lang="uk-UA" sz="2800" dirty="0"/>
              <a:t> Резервування місць і попереднього продажу квитків на пасажирські потяги.</a:t>
            </a:r>
          </a:p>
        </p:txBody>
      </p:sp>
    </p:spTree>
    <p:extLst>
      <p:ext uri="{BB962C8B-B14F-4D97-AF65-F5344CB8AC3E}">
        <p14:creationId xmlns:p14="http://schemas.microsoft.com/office/powerpoint/2010/main" val="35403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897688" cy="3096344"/>
          </a:xfrm>
        </p:spPr>
        <p:txBody>
          <a:bodyPr>
            <a:normAutofit lnSpcReduction="10000"/>
          </a:bodyPr>
          <a:lstStyle/>
          <a:p>
            <a:r>
              <a:rPr lang="uk-UA" sz="2800" dirty="0"/>
              <a:t>Резервування місць здійснюється на підставі взаємопогоджуваних планів. </a:t>
            </a:r>
          </a:p>
          <a:p>
            <a:r>
              <a:rPr lang="uk-UA" sz="2800" dirty="0"/>
              <a:t>Прийом заявок на резервування місць проводиться за 45 діб до відправлення потягу, а оформлення проїзних документів - у термін, зазначений представником залізниці.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9743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897688" cy="2664296"/>
          </a:xfrm>
        </p:spPr>
        <p:txBody>
          <a:bodyPr>
            <a:normAutofit/>
          </a:bodyPr>
          <a:lstStyle/>
          <a:p>
            <a:r>
              <a:rPr lang="en-US" sz="2800" b="1" i="1" dirty="0"/>
              <a:t>T</a:t>
            </a:r>
            <a:r>
              <a:rPr lang="ru-RU" sz="2800" b="1" i="1" dirty="0"/>
              <a:t>і</a:t>
            </a:r>
            <a:r>
              <a:rPr lang="en-US" sz="2800" b="1" i="1" dirty="0" err="1"/>
              <a:t>cket</a:t>
            </a:r>
            <a:r>
              <a:rPr lang="en-US" sz="2800" b="1" i="1" dirty="0"/>
              <a:t> stock - </a:t>
            </a:r>
            <a:r>
              <a:rPr lang="uk-UA" sz="2800" i="1" dirty="0"/>
              <a:t>бланк або формуляр квитка, що може містити різні графи про зміну, підтвердження квитка, а також різні штампи, що підтверджують його дійсність</a:t>
            </a:r>
            <a:r>
              <a:rPr lang="ru-RU" sz="2800" b="1" i="1" dirty="0"/>
              <a:t>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485143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753672" cy="6068144"/>
          </a:xfrm>
        </p:spPr>
        <p:txBody>
          <a:bodyPr>
            <a:normAutofit/>
          </a:bodyPr>
          <a:lstStyle/>
          <a:p>
            <a:r>
              <a:rPr lang="uk-UA" sz="2800" b="1" dirty="0"/>
              <a:t>У квитку в загальному випадку вказуються:</a:t>
            </a:r>
          </a:p>
          <a:p>
            <a:endParaRPr lang="uk-UA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4725051"/>
              </p:ext>
            </p:extLst>
          </p:nvPr>
        </p:nvGraphicFramePr>
        <p:xfrm>
          <a:off x="251520" y="908720"/>
          <a:ext cx="813690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135615"/>
              </p:ext>
            </p:extLst>
          </p:nvPr>
        </p:nvGraphicFramePr>
        <p:xfrm>
          <a:off x="0" y="0"/>
          <a:ext cx="84597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38361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388424" cy="6624736"/>
          </a:xfrm>
        </p:spPr>
        <p:txBody>
          <a:bodyPr>
            <a:normAutofit/>
          </a:bodyPr>
          <a:lstStyle/>
          <a:p>
            <a:r>
              <a:rPr lang="uk-UA" sz="2800" dirty="0"/>
              <a:t>Тариф на квиток складається з вартості прямої </a:t>
            </a:r>
            <a:r>
              <a:rPr lang="uk-UA" sz="2800" dirty="0" err="1"/>
              <a:t>плацкатри</a:t>
            </a:r>
            <a:r>
              <a:rPr lang="uk-UA" sz="2800" dirty="0"/>
              <a:t> (вартості проїзду на місці для сидіння у загальному пасажирському вагоні) та доплати за додатково надані послуги (за швидкість, за проїзд у вагонах і потягах більш дорогих категорій, за провіз багажу і вантажобагажу).</a:t>
            </a:r>
          </a:p>
          <a:p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637220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837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Roboto</vt:lpstr>
      <vt:lpstr>Times New Roman</vt:lpstr>
      <vt:lpstr>Trebuchet MS</vt:lpstr>
      <vt:lpstr>Wingdings</vt:lpstr>
      <vt:lpstr>Wingdings 3</vt:lpstr>
      <vt:lpstr>Аспект</vt:lpstr>
      <vt:lpstr>Туристичні перевезення на залізничному транспорті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«організація залізничних перевезень туристів» Виконав: студент групи Т-21 Цуркан Олександр Прийняла: Дзюба Т.А.</dc:title>
  <dc:creator>Tanya</dc:creator>
  <cp:lastModifiedBy>Владелец</cp:lastModifiedBy>
  <cp:revision>16</cp:revision>
  <dcterms:created xsi:type="dcterms:W3CDTF">2013-04-28T11:35:59Z</dcterms:created>
  <dcterms:modified xsi:type="dcterms:W3CDTF">2022-10-12T20:20:19Z</dcterms:modified>
</cp:coreProperties>
</file>