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79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75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lang="uk-UA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Аркуш1!$A$1:$A$6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Аркуш1!$F$1:$F$6</c:f>
              <c:numCache>
                <c:formatCode>General</c:formatCode>
                <c:ptCount val="6"/>
                <c:pt idx="0">
                  <c:v>0.71671880431004564</c:v>
                </c:pt>
                <c:pt idx="1">
                  <c:v>0.65624242424242463</c:v>
                </c:pt>
                <c:pt idx="2">
                  <c:v>0.66646322856270979</c:v>
                </c:pt>
                <c:pt idx="3">
                  <c:v>0.81151055408970951</c:v>
                </c:pt>
                <c:pt idx="4">
                  <c:v>0.8316296728971998</c:v>
                </c:pt>
                <c:pt idx="5">
                  <c:v>0.83361169102296451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02592"/>
        <c:axId val="94304128"/>
      </c:barChart>
      <c:catAx>
        <c:axId val="943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200" b="1"/>
            </a:pPr>
            <a:endParaRPr lang="uk-UA"/>
          </a:p>
        </c:txPr>
        <c:crossAx val="94304128"/>
        <c:crosses val="autoZero"/>
        <c:auto val="1"/>
        <c:lblAlgn val="ctr"/>
        <c:lblOffset val="100"/>
        <c:noMultiLvlLbl val="0"/>
      </c:catAx>
      <c:valAx>
        <c:axId val="943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100"/>
            </a:pPr>
            <a:endParaRPr lang="uk-UA"/>
          </a:p>
        </c:txPr>
        <c:crossAx val="94302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1273406300388"/>
          <c:y val="6.6282152088156326E-2"/>
          <c:w val="0.65855485273099024"/>
          <c:h val="0.93371784791184353"/>
        </c:manualLayout>
      </c:layout>
      <c:pie3DChart>
        <c:varyColors val="1"/>
        <c:ser>
          <c:idx val="0"/>
          <c:order val="0"/>
          <c:tx>
            <c:strRef>
              <c:f>Лист1!$G$1:$G$5</c:f>
              <c:strCache>
                <c:ptCount val="1"/>
                <c:pt idx="0">
                  <c:v>МТЗ  Фірма CNH Корпорація AGCO  Компанія  CLAAS Інші марки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3FFF3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uk-UA"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Лист1!$G$1:$G$5</c:f>
              <c:strCache>
                <c:ptCount val="5"/>
                <c:pt idx="0">
                  <c:v>МТЗ </c:v>
                </c:pt>
                <c:pt idx="1">
                  <c:v>Фірма CNH</c:v>
                </c:pt>
                <c:pt idx="2">
                  <c:v>Корпорація AGCO </c:v>
                </c:pt>
                <c:pt idx="3">
                  <c:v>Компанія  CLAAS</c:v>
                </c:pt>
                <c:pt idx="4">
                  <c:v>Інші марки</c:v>
                </c:pt>
              </c:strCache>
            </c:strRef>
          </c:cat>
          <c:val>
            <c:numRef>
              <c:f>Лист1!$F$1:$F$5</c:f>
              <c:numCache>
                <c:formatCode>General</c:formatCode>
                <c:ptCount val="5"/>
                <c:pt idx="0">
                  <c:v>30.5</c:v>
                </c:pt>
                <c:pt idx="1">
                  <c:v>25.1</c:v>
                </c:pt>
                <c:pt idx="2">
                  <c:v>8</c:v>
                </c:pt>
                <c:pt idx="3">
                  <c:v>7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1.8850656995226481E-2"/>
          <c:y val="5.3771747798153254E-2"/>
          <c:w val="0.31820552378654182"/>
          <c:h val="0.805064925369531"/>
        </c:manualLayout>
      </c:layout>
      <c:overlay val="0"/>
      <c:txPr>
        <a:bodyPr/>
        <a:lstStyle/>
        <a:p>
          <a:pPr>
            <a:defRPr lang="uk-UA" sz="16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12247051481514E-3"/>
          <c:y val="1.1090825431133034E-3"/>
          <c:w val="0.6537122987734667"/>
          <c:h val="0.98627106267389686"/>
        </c:manualLayout>
      </c:layout>
      <c:pie3DChart>
        <c:varyColors val="1"/>
        <c:ser>
          <c:idx val="0"/>
          <c:order val="0"/>
          <c:tx>
            <c:strRef>
              <c:f>Лист1!$G$7:$G$13</c:f>
              <c:strCache>
                <c:ptCount val="1"/>
                <c:pt idx="0">
                  <c:v>CLAAS  JOHN  DEER  Фірма CNH  Ростсільмаш  Корпорація AGCO  Гомсільмаш  Інші марки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1"/>
            <c:bubble3D val="0"/>
            <c:spPr>
              <a:solidFill>
                <a:srgbClr val="3FFF3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6161"/>
              </a:solidFill>
            </c:spPr>
          </c:dPt>
          <c:dPt>
            <c:idx val="5"/>
            <c:bubble3D val="0"/>
            <c:spPr>
              <a:solidFill>
                <a:srgbClr val="350CE4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6"/>
              <c:layout>
                <c:manualLayout>
                  <c:x val="6.0618166222604603E-2"/>
                  <c:y val="-3.290691108578031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4%</a:t>
                    </a:r>
                    <a:endParaRPr lang="en-US" dirty="0">
                      <a:latin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uk-UA"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Лист1!$G$7:$G$13</c:f>
              <c:strCache>
                <c:ptCount val="7"/>
                <c:pt idx="0">
                  <c:v>CLAAS </c:v>
                </c:pt>
                <c:pt idx="1">
                  <c:v>JOHN  DEER </c:v>
                </c:pt>
                <c:pt idx="2">
                  <c:v>Фірма CNH </c:v>
                </c:pt>
                <c:pt idx="3">
                  <c:v>Ростсільмаш </c:v>
                </c:pt>
                <c:pt idx="4">
                  <c:v>Корпорація AGCO </c:v>
                </c:pt>
                <c:pt idx="5">
                  <c:v>Гомсільмаш </c:v>
                </c:pt>
                <c:pt idx="6">
                  <c:v>Інші марки</c:v>
                </c:pt>
              </c:strCache>
            </c:strRef>
          </c:cat>
          <c:val>
            <c:numRef>
              <c:f>Лист1!$F$7:$F$13</c:f>
              <c:numCache>
                <c:formatCode>General</c:formatCode>
                <c:ptCount val="7"/>
                <c:pt idx="0">
                  <c:v>28.8</c:v>
                </c:pt>
                <c:pt idx="1">
                  <c:v>22.9</c:v>
                </c:pt>
                <c:pt idx="2">
                  <c:v>38.6</c:v>
                </c:pt>
                <c:pt idx="3">
                  <c:v>3.2</c:v>
                </c:pt>
                <c:pt idx="4">
                  <c:v>1.6</c:v>
                </c:pt>
                <c:pt idx="5">
                  <c:v>0.70000000000000062</c:v>
                </c:pt>
                <c:pt idx="6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43591451208468"/>
          <c:y val="0"/>
          <c:w val="0.35357847118257679"/>
          <c:h val="0.9375750579390647"/>
        </c:manualLayout>
      </c:layout>
      <c:overlay val="0"/>
      <c:txPr>
        <a:bodyPr/>
        <a:lstStyle/>
        <a:p>
          <a:pPr>
            <a:defRPr lang="uk-UA" sz="16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982349662298129"/>
          <c:y val="4.6086871608639703E-2"/>
          <c:w val="0.77213618984863508"/>
          <c:h val="0.75963600662728581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1630A"/>
              </a:solidFill>
            </a:ln>
          </c:spPr>
          <c:marker>
            <c:spPr>
              <a:solidFill>
                <a:srgbClr val="A5644E"/>
              </a:solidFill>
            </c:spPr>
          </c:marker>
          <c:xVal>
            <c:numRef>
              <c:f>Аркуш1!$A$1:$A$6</c:f>
              <c:numCache>
                <c:formatCode>General</c:formatCode>
                <c:ptCount val="6"/>
                <c:pt idx="0">
                  <c:v>2002</c:v>
                </c:pt>
                <c:pt idx="1">
                  <c:v>2005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Аркуш1!$C$1:$C$6</c:f>
              <c:numCache>
                <c:formatCode>General</c:formatCode>
                <c:ptCount val="6"/>
                <c:pt idx="0">
                  <c:v>61.178000000000011</c:v>
                </c:pt>
                <c:pt idx="1">
                  <c:v>57.877000000000002</c:v>
                </c:pt>
                <c:pt idx="2">
                  <c:v>57.152000000000001</c:v>
                </c:pt>
                <c:pt idx="3">
                  <c:v>56.492000000000012</c:v>
                </c:pt>
                <c:pt idx="4">
                  <c:v>55.866</c:v>
                </c:pt>
                <c:pt idx="5">
                  <c:v>55.63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9216"/>
        <c:axId val="35211520"/>
      </c:scatterChart>
      <c:valAx>
        <c:axId val="352092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uk-UA" sz="18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uk-UA" sz="1800" b="1" dirty="0" smtClean="0">
                    <a:latin typeface="Times New Roman" pitchFamily="18" charset="0"/>
                    <a:cs typeface="Times New Roman" pitchFamily="18" charset="0"/>
                  </a:rPr>
                  <a:t>Рік</a:t>
                </a:r>
                <a:endParaRPr lang="uk-UA" sz="18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54992836045037163"/>
              <c:y val="0.923439693569404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lang="uk-UA" sz="1200"/>
            </a:pPr>
            <a:endParaRPr lang="uk-UA"/>
          </a:p>
        </c:txPr>
        <c:crossAx val="35211520"/>
        <c:crosses val="autoZero"/>
        <c:crossBetween val="midCat"/>
        <c:majorUnit val="1"/>
      </c:valAx>
      <c:valAx>
        <c:axId val="35211520"/>
        <c:scaling>
          <c:orientation val="minMax"/>
          <c:min val="5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uk-UA" sz="16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uk-UA" sz="1600" b="1" i="0" baseline="0" dirty="0" smtClean="0">
                    <a:latin typeface="Times New Roman" pitchFamily="18" charset="0"/>
                    <a:cs typeface="Times New Roman" pitchFamily="18" charset="0"/>
                  </a:rPr>
                  <a:t>Кількість </a:t>
                </a:r>
                <a:r>
                  <a:rPr lang="uk-UA" sz="1600" b="1" i="0" baseline="0" dirty="0" err="1" smtClean="0">
                    <a:latin typeface="Times New Roman" pitchFamily="18" charset="0"/>
                    <a:cs typeface="Times New Roman" pitchFamily="18" charset="0"/>
                  </a:rPr>
                  <a:t>суб</a:t>
                </a:r>
                <a:r>
                  <a:rPr lang="en-US" sz="1600" b="1" i="0" baseline="0" dirty="0" smtClean="0"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uk-UA" sz="1600" b="1" i="0" baseline="0" dirty="0" err="1" smtClean="0">
                    <a:latin typeface="Times New Roman" pitchFamily="18" charset="0"/>
                    <a:cs typeface="Times New Roman" pitchFamily="18" charset="0"/>
                  </a:rPr>
                  <a:t>єктів</a:t>
                </a:r>
                <a:r>
                  <a:rPr lang="uk-UA" sz="1600" b="1" i="0" baseline="0" dirty="0" smtClean="0">
                    <a:latin typeface="Times New Roman" pitchFamily="18" charset="0"/>
                    <a:cs typeface="Times New Roman" pitchFamily="18" charset="0"/>
                  </a:rPr>
                  <a:t> ринку технічного сервісу, тис. </a:t>
                </a:r>
                <a:r>
                  <a:rPr lang="uk-UA" sz="1600" b="1" i="0" baseline="0" dirty="0" err="1" smtClean="0">
                    <a:latin typeface="Times New Roman" pitchFamily="18" charset="0"/>
                    <a:cs typeface="Times New Roman" pitchFamily="18" charset="0"/>
                  </a:rPr>
                  <a:t>шт</a:t>
                </a:r>
                <a:r>
                  <a:rPr lang="en-US" sz="1600" b="1" i="0" baseline="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1600" b="1" i="0" baseline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9.25199132463541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lang="uk-UA" sz="1200"/>
            </a:pPr>
            <a:endParaRPr lang="uk-UA"/>
          </a:p>
        </c:txPr>
        <c:crossAx val="3520921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25AF-8067-4F66-A09C-3646973F1936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AB35-E938-4BD4-B5C3-38EF29E920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32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6EBA4-5125-448F-855F-EA8EB27551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56E66-76C4-48B4-84D6-614EFE2D83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10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E943D-19B6-49DD-ACD4-7B77A7877C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10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7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50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B87D-6270-4471-85FD-4FB057353E20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202-427B-49CC-A91D-45182776DF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0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0227-FDF7-4E9D-A18A-EEC821A80B2C}" type="datetimeFigureOut">
              <a:rPr lang="uk-UA"/>
              <a:pPr>
                <a:defRPr/>
              </a:pPr>
              <a:t>13.04.2018</a:t>
            </a:fld>
            <a:endParaRPr lang="uk-UA" dirty="0"/>
          </a:p>
        </p:txBody>
      </p:sp>
      <p:sp>
        <p:nvSpPr>
          <p:cNvPr id="5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C39B-3B86-428F-9CF1-5EC12CAEB76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98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41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6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6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886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3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13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70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48D-70F5-46C0-8CF5-4DC994BB4C93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427C-A113-4769-B1F9-2E724D6D8C2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1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351837" cy="1779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МЕТОДОЛОГІЯ ВИПРОБУВАННЯ У ВІТЧИЗНЯНІЙ АГРОІНЖЕНЕРНІЙ СИСТЕМІ</a:t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0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9388" y="1052736"/>
            <a:ext cx="8569325" cy="5256584"/>
          </a:xfrm>
        </p:spPr>
        <p:txBody>
          <a:bodyPr/>
          <a:lstStyle/>
          <a:p>
            <a:pPr marL="342900" indent="-342900" algn="just" eaLnBrk="1" hangingPunct="1">
              <a:buFont typeface="Trebuchet MS" pitchFamily="34" charset="0"/>
              <a:buAutoNum type="arabicPeriod"/>
            </a:pPr>
            <a:r>
              <a:rPr lang="uk-UA" altLang="uk-UA" sz="2000" dirty="0" smtClean="0">
                <a:solidFill>
                  <a:schemeClr val="tx1"/>
                </a:solidFill>
              </a:rPr>
              <a:t>Означення структури </a:t>
            </a:r>
            <a:r>
              <a:rPr lang="uk-UA" altLang="uk-UA" sz="2000" dirty="0" err="1" smtClean="0">
                <a:solidFill>
                  <a:schemeClr val="tx1"/>
                </a:solidFill>
              </a:rPr>
              <a:t>агроінженерної</a:t>
            </a:r>
            <a:r>
              <a:rPr lang="uk-UA" altLang="uk-UA" sz="2000" dirty="0" smtClean="0">
                <a:solidFill>
                  <a:schemeClr val="tx1"/>
                </a:solidFill>
              </a:rPr>
              <a:t> системи є основою для управління її функціонуванням та розвитком, яке в ринкових умовах </a:t>
            </a:r>
            <a:r>
              <a:rPr lang="uk-UA" altLang="uk-UA" sz="2000" b="1" dirty="0" smtClean="0">
                <a:solidFill>
                  <a:srgbClr val="FF0000"/>
                </a:solidFill>
              </a:rPr>
              <a:t>здійснюється урядовими управлінськими структурами та громадськими асоціаціями</a:t>
            </a:r>
            <a:r>
              <a:rPr lang="uk-UA" altLang="uk-UA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 eaLnBrk="1" hangingPunct="1">
              <a:buFont typeface="Trebuchet MS" pitchFamily="34" charset="0"/>
              <a:buAutoNum type="arabicPeriod"/>
            </a:pPr>
            <a:r>
              <a:rPr lang="uk-UA" altLang="uk-UA" sz="2000" dirty="0" smtClean="0">
                <a:solidFill>
                  <a:schemeClr val="tx1"/>
                </a:solidFill>
              </a:rPr>
              <a:t>Сучасний стан </a:t>
            </a:r>
            <a:r>
              <a:rPr lang="uk-UA" altLang="uk-UA" sz="2000" dirty="0" err="1" smtClean="0">
                <a:solidFill>
                  <a:schemeClr val="tx1"/>
                </a:solidFill>
              </a:rPr>
              <a:t>агроінженерної</a:t>
            </a:r>
            <a:r>
              <a:rPr lang="uk-UA" altLang="uk-UA" sz="2000" dirty="0" smtClean="0">
                <a:solidFill>
                  <a:schemeClr val="tx1"/>
                </a:solidFill>
              </a:rPr>
              <a:t> системи характеризується домінуванням на вітчизняному ринку іноземної техніки, зношеністю парку машин більшості сільськогосподарських виробників, оновленням його здебільшого за рахунок уживаної іноземної техніки, що </a:t>
            </a:r>
            <a:r>
              <a:rPr lang="uk-UA" altLang="uk-UA" sz="2000" b="1" dirty="0" smtClean="0">
                <a:solidFill>
                  <a:srgbClr val="FF0000"/>
                </a:solidFill>
              </a:rPr>
              <a:t>негативно впливає на розвиток аграрного виробництва, соціальну та продовольчу безпеку держави, її економічний потенціал</a:t>
            </a:r>
            <a:r>
              <a:rPr lang="uk-UA" altLang="uk-UA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 eaLnBrk="1" hangingPunct="1">
              <a:buFont typeface="Trebuchet MS" pitchFamily="34" charset="0"/>
              <a:buAutoNum type="arabicPeriod"/>
            </a:pPr>
            <a:r>
              <a:rPr lang="uk-UA" altLang="uk-UA" sz="2000" dirty="0" smtClean="0">
                <a:solidFill>
                  <a:schemeClr val="tx1"/>
                </a:solidFill>
              </a:rPr>
              <a:t>Аналіз умов та проблем розвитку </a:t>
            </a:r>
            <a:r>
              <a:rPr lang="uk-UA" altLang="uk-UA" sz="2000" dirty="0" err="1" smtClean="0">
                <a:solidFill>
                  <a:schemeClr val="tx1"/>
                </a:solidFill>
              </a:rPr>
              <a:t>агроінженерної</a:t>
            </a:r>
            <a:r>
              <a:rPr lang="uk-UA" altLang="uk-UA" sz="2000" dirty="0" smtClean="0">
                <a:solidFill>
                  <a:schemeClr val="tx1"/>
                </a:solidFill>
              </a:rPr>
              <a:t> системи дав змогу означити </a:t>
            </a:r>
            <a:r>
              <a:rPr lang="uk-UA" altLang="uk-UA" sz="2000" b="1" dirty="0" smtClean="0">
                <a:solidFill>
                  <a:srgbClr val="FF0000"/>
                </a:solidFill>
              </a:rPr>
              <a:t>причини цих проблем </a:t>
            </a:r>
            <a:r>
              <a:rPr lang="uk-UA" altLang="uk-UA" sz="2000" dirty="0" smtClean="0">
                <a:solidFill>
                  <a:schemeClr val="tx1"/>
                </a:solidFill>
              </a:rPr>
              <a:t>стосовно машино-технологічного рівня як сільськогосподарського виробництва, так і вітчизняного сільськогосподарського машинобудування.</a:t>
            </a:r>
          </a:p>
          <a:p>
            <a:pPr marL="342900" indent="-342900" algn="just" eaLnBrk="1" hangingPunct="1">
              <a:buFont typeface="Trebuchet MS" pitchFamily="34" charset="0"/>
              <a:buAutoNum type="arabicPeriod"/>
            </a:pPr>
            <a:r>
              <a:rPr lang="uk-UA" altLang="uk-UA" sz="2000" dirty="0" smtClean="0">
                <a:solidFill>
                  <a:schemeClr val="tx1"/>
                </a:solidFill>
              </a:rPr>
              <a:t>Означений </a:t>
            </a:r>
            <a:r>
              <a:rPr lang="uk-UA" altLang="uk-UA" sz="2000" b="1" dirty="0" smtClean="0">
                <a:solidFill>
                  <a:srgbClr val="FF0000"/>
                </a:solidFill>
              </a:rPr>
              <a:t>стратегічний напрям розвитку вітчизняної агроінженерної системи</a:t>
            </a:r>
            <a:r>
              <a:rPr lang="uk-UA" altLang="uk-UA" sz="2000" b="1" dirty="0" smtClean="0">
                <a:solidFill>
                  <a:schemeClr val="tx1"/>
                </a:solidFill>
              </a:rPr>
              <a:t> </a:t>
            </a:r>
            <a:r>
              <a:rPr lang="uk-UA" altLang="uk-UA" sz="2000" dirty="0" smtClean="0">
                <a:solidFill>
                  <a:schemeClr val="tx1"/>
                </a:solidFill>
              </a:rPr>
              <a:t>може бути здійснений за умови </a:t>
            </a:r>
            <a:r>
              <a:rPr lang="uk-UA" altLang="uk-UA" sz="2000" b="1" dirty="0" smtClean="0">
                <a:solidFill>
                  <a:srgbClr val="FF0000"/>
                </a:solidFill>
              </a:rPr>
              <a:t>консолідації зусиль усіх її складових</a:t>
            </a:r>
            <a:r>
              <a:rPr lang="uk-UA" altLang="uk-UA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en-US" altLang="ru-RU" sz="1600" b="1" dirty="0"/>
          </a:p>
        </p:txBody>
      </p:sp>
      <p:grpSp>
        <p:nvGrpSpPr>
          <p:cNvPr id="29700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29702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29703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312816CC-0576-4A07-B27B-446298F01031}" type="slidenum">
                <a:rPr lang="uk-UA" altLang="ru-RU" sz="2000" b="1"/>
                <a:pPr algn="ctr" eaLnBrk="1" hangingPunct="1"/>
                <a:t>10</a:t>
              </a:fld>
              <a:endParaRPr lang="ru-RU" altLang="ru-RU" sz="2000" b="1"/>
            </a:p>
          </p:txBody>
        </p:sp>
      </p:grp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0" y="0"/>
            <a:ext cx="874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Clr>
                <a:srgbClr val="C3260C"/>
              </a:buClr>
              <a:buSzPct val="128000"/>
            </a:pPr>
            <a:r>
              <a:rPr lang="uk-UA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</a:p>
        </p:txBody>
      </p:sp>
    </p:spTree>
    <p:extLst>
      <p:ext uri="{BB962C8B-B14F-4D97-AF65-F5344CB8AC3E}">
        <p14:creationId xmlns:p14="http://schemas.microsoft.com/office/powerpoint/2010/main" val="1969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ПРИСКОРЕНІ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СТЕНДОВІ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ВИПРОБУВАННЯ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ПРОГНОЗУВАННЯ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РЕСУРСУ </a:t>
            </a:r>
            <a:endParaRPr lang="uk-UA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КОРПУС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МОЛОТАРКИ ЗЕРНОЗБИРАЛЬНОГО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КОМБАЙНА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59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Надійність</a:t>
            </a:r>
            <a:r>
              <a:rPr lang="en-US" sz="2400" dirty="0"/>
              <a:t> </a:t>
            </a:r>
            <a:r>
              <a:rPr lang="en-US" sz="2400" dirty="0" err="1"/>
              <a:t>машин</a:t>
            </a:r>
            <a:r>
              <a:rPr lang="en-US" sz="2400" dirty="0"/>
              <a:t> </a:t>
            </a:r>
            <a:r>
              <a:rPr lang="en-US" sz="2400" dirty="0" err="1"/>
              <a:t>залежить</a:t>
            </a:r>
            <a:r>
              <a:rPr lang="en-US" sz="2400" dirty="0"/>
              <a:t> </a:t>
            </a:r>
            <a:r>
              <a:rPr lang="en-US" sz="2400" dirty="0" err="1"/>
              <a:t>від</a:t>
            </a:r>
            <a:r>
              <a:rPr lang="en-US" sz="2400" dirty="0"/>
              <a:t> </a:t>
            </a:r>
            <a:r>
              <a:rPr lang="en-US" sz="2400" dirty="0" err="1"/>
              <a:t>певних</a:t>
            </a:r>
            <a:r>
              <a:rPr lang="en-US" sz="2400" dirty="0"/>
              <a:t> </a:t>
            </a:r>
            <a:r>
              <a:rPr lang="en-US" sz="2400" dirty="0" err="1"/>
              <a:t>рів</a:t>
            </a:r>
            <a:r>
              <a:rPr lang="en-US" sz="2400" dirty="0"/>
              <a:t>- </a:t>
            </a:r>
            <a:r>
              <a:rPr lang="en-US" sz="2400" dirty="0" err="1"/>
              <a:t>нів</a:t>
            </a:r>
            <a:r>
              <a:rPr lang="en-US" sz="2400" dirty="0"/>
              <a:t> </a:t>
            </a:r>
            <a:r>
              <a:rPr lang="en-US" sz="2400" dirty="0" err="1"/>
              <a:t>вібрації</a:t>
            </a:r>
            <a:r>
              <a:rPr lang="en-US" sz="2400" dirty="0"/>
              <a:t> </a:t>
            </a:r>
            <a:r>
              <a:rPr lang="en-US" sz="2400" dirty="0" err="1"/>
              <a:t>перевищення</a:t>
            </a:r>
            <a:r>
              <a:rPr lang="en-US" sz="2400" dirty="0"/>
              <a:t> </a:t>
            </a:r>
            <a:r>
              <a:rPr lang="en-US" sz="2400" dirty="0" err="1"/>
              <a:t>яких</a:t>
            </a:r>
            <a:r>
              <a:rPr lang="en-US" sz="2400" dirty="0"/>
              <a:t> </a:t>
            </a:r>
            <a:r>
              <a:rPr lang="en-US" sz="2400" dirty="0" err="1"/>
              <a:t>інтенсифікує</a:t>
            </a:r>
            <a:r>
              <a:rPr lang="en-US" sz="2400" dirty="0"/>
              <a:t> </a:t>
            </a:r>
            <a:r>
              <a:rPr lang="en-US" sz="2400" dirty="0" err="1"/>
              <a:t>накопичення</a:t>
            </a:r>
            <a:r>
              <a:rPr lang="en-US" sz="2400" dirty="0"/>
              <a:t> </a:t>
            </a:r>
            <a:r>
              <a:rPr lang="en-US" sz="2400" dirty="0" err="1"/>
              <a:t>втомлюваних</a:t>
            </a:r>
            <a:r>
              <a:rPr lang="en-US" sz="2400" dirty="0"/>
              <a:t> </a:t>
            </a:r>
            <a:r>
              <a:rPr lang="en-US" sz="2400" dirty="0" err="1"/>
              <a:t>пошкоджень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пластичних</a:t>
            </a:r>
            <a:r>
              <a:rPr lang="en-US" sz="2400" dirty="0"/>
              <a:t> </a:t>
            </a:r>
            <a:r>
              <a:rPr lang="en-US" sz="2400" dirty="0" err="1"/>
              <a:t>деформацій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зважаючи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закладені</a:t>
            </a:r>
            <a:r>
              <a:rPr lang="en-US" sz="2400" dirty="0"/>
              <a:t> </a:t>
            </a:r>
            <a:r>
              <a:rPr lang="en-US" sz="2400" dirty="0" err="1" smtClean="0"/>
              <a:t>характеристики</a:t>
            </a:r>
            <a:r>
              <a:rPr lang="en-US" sz="2400" dirty="0" smtClean="0"/>
              <a:t> </a:t>
            </a:r>
            <a:r>
              <a:rPr lang="en-US" sz="2400" dirty="0" err="1" smtClean="0"/>
              <a:t>міцності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Одним</a:t>
            </a:r>
            <a:r>
              <a:rPr lang="en-US" sz="2400" dirty="0"/>
              <a:t> з </a:t>
            </a:r>
            <a:r>
              <a:rPr lang="en-US" sz="2400" dirty="0" err="1"/>
              <a:t>важливих</a:t>
            </a:r>
            <a:r>
              <a:rPr lang="en-US" sz="2400" dirty="0"/>
              <a:t> </a:t>
            </a:r>
            <a:r>
              <a:rPr lang="en-US" sz="2400" dirty="0" err="1"/>
              <a:t>завдань</a:t>
            </a:r>
            <a:r>
              <a:rPr lang="en-US" sz="2400" dirty="0"/>
              <a:t> </a:t>
            </a:r>
            <a:r>
              <a:rPr lang="en-US" sz="2400" dirty="0" err="1"/>
              <a:t>проектування</a:t>
            </a:r>
            <a:r>
              <a:rPr lang="en-US" sz="2400" dirty="0"/>
              <a:t> </a:t>
            </a:r>
            <a:r>
              <a:rPr lang="en-US" sz="2400" dirty="0" err="1"/>
              <a:t>нових</a:t>
            </a:r>
            <a:r>
              <a:rPr lang="en-US" sz="2400" dirty="0"/>
              <a:t> </a:t>
            </a:r>
            <a:r>
              <a:rPr lang="en-US" sz="2400" dirty="0" err="1"/>
              <a:t>моделей</a:t>
            </a:r>
            <a:r>
              <a:rPr lang="en-US" sz="2400" dirty="0"/>
              <a:t> </a:t>
            </a:r>
            <a:r>
              <a:rPr lang="en-US" sz="2400" dirty="0" err="1"/>
              <a:t>зернозбиральних</a:t>
            </a:r>
            <a:r>
              <a:rPr lang="en-US" sz="2400" dirty="0"/>
              <a:t> </a:t>
            </a:r>
            <a:r>
              <a:rPr lang="en-US" sz="2400" dirty="0" err="1"/>
              <a:t>комбайнів</a:t>
            </a:r>
            <a:r>
              <a:rPr lang="en-US" sz="2400" dirty="0"/>
              <a:t> є </a:t>
            </a:r>
            <a:r>
              <a:rPr lang="en-US" sz="2400" dirty="0" err="1"/>
              <a:t>зниження</a:t>
            </a:r>
            <a:r>
              <a:rPr lang="en-US" sz="2400" dirty="0"/>
              <a:t> </a:t>
            </a:r>
            <a:r>
              <a:rPr lang="en-US" sz="2400" dirty="0" err="1"/>
              <a:t>рівня</a:t>
            </a:r>
            <a:r>
              <a:rPr lang="en-US" sz="2400" dirty="0"/>
              <a:t> </a:t>
            </a:r>
            <a:r>
              <a:rPr lang="en-US" sz="2400" dirty="0" err="1"/>
              <a:t>вібрації</a:t>
            </a:r>
            <a:r>
              <a:rPr lang="en-US" sz="2400" dirty="0"/>
              <a:t> з </a:t>
            </a:r>
            <a:r>
              <a:rPr lang="en-US" sz="2400" dirty="0" err="1"/>
              <a:t>метою</a:t>
            </a:r>
            <a:r>
              <a:rPr lang="en-US" sz="2400" dirty="0"/>
              <a:t> </a:t>
            </a:r>
            <a:r>
              <a:rPr lang="en-US" sz="2400" dirty="0" err="1"/>
              <a:t>підвищення</a:t>
            </a:r>
            <a:r>
              <a:rPr lang="en-US" sz="2400" dirty="0"/>
              <a:t> </a:t>
            </a:r>
            <a:r>
              <a:rPr lang="en-US" sz="2400" dirty="0" err="1"/>
              <a:t>ресурсу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err="1" smtClean="0"/>
              <a:t>Актуальним</a:t>
            </a:r>
            <a:r>
              <a:rPr lang="en-US" sz="2400" dirty="0" smtClean="0"/>
              <a:t> </a:t>
            </a:r>
            <a:r>
              <a:rPr lang="en-US" sz="2400" dirty="0"/>
              <a:t>є </a:t>
            </a:r>
            <a:r>
              <a:rPr lang="en-US" sz="2400" dirty="0" err="1"/>
              <a:t>питання</a:t>
            </a:r>
            <a:r>
              <a:rPr lang="en-US" sz="2400" dirty="0"/>
              <a:t> </a:t>
            </a:r>
            <a:r>
              <a:rPr lang="en-US" sz="2400" dirty="0" err="1"/>
              <a:t>усунення</a:t>
            </a:r>
            <a:r>
              <a:rPr lang="en-US" sz="2400" dirty="0"/>
              <a:t> </a:t>
            </a:r>
            <a:r>
              <a:rPr lang="en-US" sz="2400" dirty="0" err="1"/>
              <a:t>руйнування</a:t>
            </a:r>
            <a:r>
              <a:rPr lang="en-US" sz="2400" dirty="0"/>
              <a:t> </a:t>
            </a:r>
            <a:r>
              <a:rPr lang="en-US" sz="2400" dirty="0" err="1" smtClean="0"/>
              <a:t>бокових</a:t>
            </a:r>
            <a:r>
              <a:rPr lang="en-US" sz="2400" dirty="0" smtClean="0"/>
              <a:t> </a:t>
            </a:r>
            <a:r>
              <a:rPr lang="en-US" sz="2400" dirty="0" err="1"/>
              <a:t>панелей</a:t>
            </a:r>
            <a:r>
              <a:rPr lang="en-US" sz="2400" dirty="0"/>
              <a:t> </a:t>
            </a:r>
            <a:r>
              <a:rPr lang="en-US" sz="2400" dirty="0" err="1"/>
              <a:t>корпусу</a:t>
            </a:r>
            <a:r>
              <a:rPr lang="en-US" sz="2400" dirty="0"/>
              <a:t> </a:t>
            </a:r>
            <a:r>
              <a:rPr lang="en-US" sz="2400" dirty="0" err="1"/>
              <a:t>комбайна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/>
              <a:t>спостерігалося</a:t>
            </a:r>
            <a:r>
              <a:rPr lang="en-US" sz="2400" dirty="0"/>
              <a:t> в </a:t>
            </a:r>
            <a:r>
              <a:rPr lang="en-US" sz="2400" dirty="0" err="1"/>
              <a:t>попередніх</a:t>
            </a:r>
            <a:r>
              <a:rPr lang="en-US" sz="2400" dirty="0"/>
              <a:t> </a:t>
            </a:r>
            <a:r>
              <a:rPr lang="en-US" sz="2400" dirty="0" err="1"/>
              <a:t>моделях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/>
              <a:t>цього</a:t>
            </a:r>
            <a:r>
              <a:rPr lang="en-US" sz="2400" dirty="0"/>
              <a:t> </a:t>
            </a:r>
            <a:r>
              <a:rPr lang="en-US" sz="2400" dirty="0" err="1"/>
              <a:t>запропоновано</a:t>
            </a:r>
            <a:r>
              <a:rPr lang="en-US" sz="2400" dirty="0"/>
              <a:t> </a:t>
            </a:r>
            <a:r>
              <a:rPr lang="en-US" sz="2400" dirty="0" err="1"/>
              <a:t>встановити</a:t>
            </a:r>
            <a:r>
              <a:rPr lang="en-US" sz="2400" dirty="0"/>
              <a:t> </a:t>
            </a:r>
            <a:r>
              <a:rPr lang="en-US" sz="2400" dirty="0" err="1"/>
              <a:t>додаткові</a:t>
            </a:r>
            <a:r>
              <a:rPr lang="en-US" sz="2400" dirty="0"/>
              <a:t> </a:t>
            </a:r>
            <a:r>
              <a:rPr lang="en-US" sz="2400" dirty="0" err="1"/>
              <a:t>елементи</a:t>
            </a:r>
            <a:r>
              <a:rPr lang="en-US" sz="2400" dirty="0"/>
              <a:t> </a:t>
            </a:r>
            <a:r>
              <a:rPr lang="en-US" sz="2400" dirty="0" err="1"/>
              <a:t>жорсткості</a:t>
            </a:r>
            <a:r>
              <a:rPr lang="en-US" sz="2400" dirty="0"/>
              <a:t> (</a:t>
            </a:r>
            <a:r>
              <a:rPr lang="en-US" sz="2400" dirty="0" err="1"/>
              <a:t>розкоси</a:t>
            </a:r>
            <a:r>
              <a:rPr lang="en-US" sz="2400" dirty="0"/>
              <a:t>), </a:t>
            </a:r>
            <a:r>
              <a:rPr lang="en-US" sz="2400" dirty="0" err="1"/>
              <a:t>ефективність</a:t>
            </a:r>
            <a:r>
              <a:rPr lang="en-US" sz="2400" dirty="0"/>
              <a:t> </a:t>
            </a:r>
            <a:r>
              <a:rPr lang="en-US" sz="2400" dirty="0" err="1"/>
              <a:t>яких</a:t>
            </a:r>
            <a:r>
              <a:rPr lang="en-US" sz="2400" dirty="0"/>
              <a:t> </a:t>
            </a:r>
            <a:r>
              <a:rPr lang="en-US" sz="2400" dirty="0" err="1"/>
              <a:t>можна</a:t>
            </a:r>
            <a:r>
              <a:rPr lang="en-US" sz="2400" dirty="0"/>
              <a:t> </a:t>
            </a:r>
            <a:r>
              <a:rPr lang="en-US" sz="2400" dirty="0" err="1"/>
              <a:t>оцінити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стендових</a:t>
            </a:r>
            <a:r>
              <a:rPr lang="en-US" sz="2400" dirty="0"/>
              <a:t> </a:t>
            </a:r>
            <a:r>
              <a:rPr lang="en-US" sz="2400" dirty="0" err="1" smtClean="0"/>
              <a:t>випробуваннях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6602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5934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Процеси</a:t>
            </a:r>
            <a:r>
              <a:rPr lang="en-US" sz="2400" dirty="0"/>
              <a:t> </a:t>
            </a:r>
            <a:r>
              <a:rPr lang="en-US" sz="2400" dirty="0" err="1"/>
              <a:t>накопичення</a:t>
            </a:r>
            <a:r>
              <a:rPr lang="en-US" sz="2400" dirty="0"/>
              <a:t> </a:t>
            </a:r>
            <a:r>
              <a:rPr lang="en-US" sz="2400" dirty="0" err="1"/>
              <a:t>пошкоджень</a:t>
            </a:r>
            <a:r>
              <a:rPr lang="en-US" sz="2400" dirty="0"/>
              <a:t> в </a:t>
            </a:r>
            <a:r>
              <a:rPr lang="en-US" sz="2400" dirty="0" err="1" smtClean="0"/>
              <a:t>елементах</a:t>
            </a:r>
            <a:r>
              <a:rPr lang="en-US" sz="2400" dirty="0" smtClean="0"/>
              <a:t> </a:t>
            </a:r>
            <a:r>
              <a:rPr lang="en-US" sz="2400" dirty="0" err="1"/>
              <a:t>конструкцій</a:t>
            </a:r>
            <a:r>
              <a:rPr lang="en-US" sz="2400" dirty="0"/>
              <a:t> </a:t>
            </a:r>
            <a:r>
              <a:rPr lang="en-US" sz="2400" dirty="0" err="1"/>
              <a:t>сільськогосподарських</a:t>
            </a:r>
            <a:r>
              <a:rPr lang="en-US" sz="2400" dirty="0"/>
              <a:t> </a:t>
            </a:r>
            <a:r>
              <a:rPr lang="en-US" sz="2400" dirty="0" err="1"/>
              <a:t>машин</a:t>
            </a:r>
            <a:r>
              <a:rPr lang="en-US" sz="2400" dirty="0"/>
              <a:t> </a:t>
            </a:r>
            <a:r>
              <a:rPr lang="en-US" sz="2400" dirty="0" err="1"/>
              <a:t>характеризуються</a:t>
            </a:r>
            <a:r>
              <a:rPr lang="en-US" sz="2400" dirty="0"/>
              <a:t> </a:t>
            </a:r>
            <a:r>
              <a:rPr lang="en-US" sz="2400" dirty="0" err="1" smtClean="0"/>
              <a:t>багатофакторністю</a:t>
            </a:r>
            <a:r>
              <a:rPr lang="en-US" sz="2400" dirty="0" smtClean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випадковістю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endParaRPr lang="uk-UA" sz="2400" dirty="0"/>
          </a:p>
          <a:p>
            <a:r>
              <a:rPr lang="en-US" sz="2400" dirty="0" err="1" smtClean="0"/>
              <a:t>Деградаційні</a:t>
            </a:r>
            <a:r>
              <a:rPr lang="en-US" sz="2400" dirty="0" smtClean="0"/>
              <a:t> </a:t>
            </a:r>
            <a:r>
              <a:rPr lang="en-US" sz="2400" dirty="0" err="1"/>
              <a:t>процеси</a:t>
            </a:r>
            <a:r>
              <a:rPr lang="en-US" sz="2400" dirty="0"/>
              <a:t> </a:t>
            </a:r>
            <a:r>
              <a:rPr lang="en-US" sz="2400" dirty="0" err="1"/>
              <a:t>мають</a:t>
            </a:r>
            <a:r>
              <a:rPr lang="en-US" sz="2400" dirty="0"/>
              <a:t> </a:t>
            </a:r>
            <a:r>
              <a:rPr lang="en-US" sz="2400" dirty="0" err="1"/>
              <a:t>явно</a:t>
            </a:r>
            <a:r>
              <a:rPr lang="en-US" sz="2400" dirty="0"/>
              <a:t> </a:t>
            </a:r>
            <a:r>
              <a:rPr lang="en-US" sz="2400" dirty="0" err="1" smtClean="0"/>
              <a:t>виражений</a:t>
            </a:r>
            <a:r>
              <a:rPr lang="en-US" sz="2400" dirty="0" smtClean="0"/>
              <a:t> </a:t>
            </a:r>
            <a:r>
              <a:rPr lang="en-US" sz="2400" dirty="0" err="1"/>
              <a:t>випадковий</a:t>
            </a:r>
            <a:r>
              <a:rPr lang="en-US" sz="2400" dirty="0"/>
              <a:t> </a:t>
            </a:r>
            <a:r>
              <a:rPr lang="en-US" sz="2400" dirty="0" err="1"/>
              <a:t>характер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endParaRPr lang="uk-UA" sz="2400" dirty="0"/>
          </a:p>
          <a:p>
            <a:r>
              <a:rPr lang="en-US" sz="2400" dirty="0" err="1" smtClean="0"/>
              <a:t>Реальний</a:t>
            </a:r>
            <a:r>
              <a:rPr lang="en-US" sz="2400" dirty="0" smtClean="0"/>
              <a:t> </a:t>
            </a:r>
            <a:r>
              <a:rPr lang="en-US" sz="2400" dirty="0" err="1"/>
              <a:t>кількісний</a:t>
            </a:r>
            <a:r>
              <a:rPr lang="en-US" sz="2400" dirty="0"/>
              <a:t> </a:t>
            </a:r>
            <a:r>
              <a:rPr lang="en-US" sz="2400" dirty="0" err="1"/>
              <a:t>аналіз</a:t>
            </a:r>
            <a:r>
              <a:rPr lang="en-US" sz="2400" dirty="0"/>
              <a:t> </a:t>
            </a:r>
            <a:r>
              <a:rPr lang="en-US" sz="2400" dirty="0" err="1"/>
              <a:t>таких</a:t>
            </a:r>
            <a:r>
              <a:rPr lang="en-US" sz="2400" dirty="0"/>
              <a:t> </a:t>
            </a:r>
            <a:r>
              <a:rPr lang="en-US" sz="2400" dirty="0" err="1" smtClean="0"/>
              <a:t>процесів</a:t>
            </a:r>
            <a:r>
              <a:rPr lang="en-US" sz="2400" dirty="0"/>
              <a:t>, </a:t>
            </a:r>
            <a:r>
              <a:rPr lang="en-US" sz="2400" dirty="0" err="1"/>
              <a:t>особливо</a:t>
            </a:r>
            <a:r>
              <a:rPr lang="en-US" sz="2400" dirty="0"/>
              <a:t> в </a:t>
            </a:r>
            <a:r>
              <a:rPr lang="en-US" sz="2400" dirty="0" err="1"/>
              <a:t>плані</a:t>
            </a:r>
            <a:r>
              <a:rPr lang="en-US" sz="2400" dirty="0"/>
              <a:t> </a:t>
            </a:r>
            <a:r>
              <a:rPr lang="en-US" sz="2400" dirty="0" err="1"/>
              <a:t>вивчення</a:t>
            </a:r>
            <a:r>
              <a:rPr lang="en-US" sz="2400" dirty="0"/>
              <a:t> </a:t>
            </a:r>
            <a:r>
              <a:rPr lang="en-US" sz="2400" dirty="0" err="1"/>
              <a:t>динаміки</a:t>
            </a:r>
            <a:r>
              <a:rPr lang="en-US" sz="2400" dirty="0"/>
              <a:t>, в </a:t>
            </a:r>
            <a:r>
              <a:rPr lang="en-US" sz="2400" dirty="0" err="1"/>
              <a:t>даний</a:t>
            </a:r>
            <a:r>
              <a:rPr lang="en-US" sz="2400" dirty="0"/>
              <a:t> </a:t>
            </a:r>
            <a:r>
              <a:rPr lang="en-US" sz="2400" dirty="0" err="1"/>
              <a:t>час</a:t>
            </a:r>
            <a:r>
              <a:rPr lang="en-US" sz="2400" dirty="0"/>
              <a:t> </a:t>
            </a:r>
            <a:r>
              <a:rPr lang="en-US" sz="2400" dirty="0" err="1"/>
              <a:t>можливий</a:t>
            </a:r>
            <a:r>
              <a:rPr lang="en-US" sz="2400" dirty="0"/>
              <a:t> </a:t>
            </a:r>
            <a:r>
              <a:rPr lang="en-US" sz="2400" dirty="0" err="1"/>
              <a:t>тільки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залученні</a:t>
            </a:r>
            <a:r>
              <a:rPr lang="en-US" sz="2400" dirty="0"/>
              <a:t> </a:t>
            </a:r>
            <a:r>
              <a:rPr lang="en-US" sz="2400" dirty="0" err="1"/>
              <a:t>результатів</a:t>
            </a:r>
            <a:r>
              <a:rPr lang="en-US" sz="2400" dirty="0"/>
              <a:t> </a:t>
            </a:r>
            <a:r>
              <a:rPr lang="en-US" sz="2400" dirty="0" err="1"/>
              <a:t>відповідних</a:t>
            </a:r>
            <a:r>
              <a:rPr lang="en-US" sz="2400" dirty="0"/>
              <a:t> </a:t>
            </a:r>
            <a:r>
              <a:rPr lang="en-US" sz="2400" dirty="0" err="1"/>
              <a:t>натурних</a:t>
            </a:r>
            <a:r>
              <a:rPr lang="en-US" sz="2400" dirty="0"/>
              <a:t> </a:t>
            </a:r>
            <a:r>
              <a:rPr lang="en-US" sz="2400" dirty="0" err="1"/>
              <a:t>досліджень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 smtClean="0"/>
              <a:t>визначають</a:t>
            </a:r>
            <a:r>
              <a:rPr lang="en-US" sz="2400" dirty="0" smtClean="0"/>
              <a:t> </a:t>
            </a:r>
            <a:r>
              <a:rPr lang="en-US" sz="2400" dirty="0" err="1"/>
              <a:t>надійність</a:t>
            </a:r>
            <a:r>
              <a:rPr lang="en-US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9557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6736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базі</a:t>
            </a:r>
            <a:r>
              <a:rPr lang="en-US" sz="2200" dirty="0"/>
              <a:t> </a:t>
            </a:r>
            <a:r>
              <a:rPr lang="en-US" sz="2200" dirty="0" err="1"/>
              <a:t>УкрНДІПВТ</a:t>
            </a:r>
            <a:r>
              <a:rPr lang="en-US" sz="2200" dirty="0"/>
              <a:t> </a:t>
            </a:r>
            <a:r>
              <a:rPr lang="en-US" sz="2200" dirty="0" err="1"/>
              <a:t>ім</a:t>
            </a:r>
            <a:r>
              <a:rPr lang="en-US" sz="2200" dirty="0"/>
              <a:t>. Л. </a:t>
            </a:r>
            <a:r>
              <a:rPr lang="en-US" sz="2200" dirty="0" err="1"/>
              <a:t>Погорілого</a:t>
            </a:r>
            <a:r>
              <a:rPr lang="en-US" sz="2200" dirty="0"/>
              <a:t> </a:t>
            </a:r>
            <a:r>
              <a:rPr lang="en-US" sz="2200" dirty="0" err="1"/>
              <a:t>були</a:t>
            </a:r>
            <a:r>
              <a:rPr lang="en-US" sz="2200" dirty="0"/>
              <a:t> </a:t>
            </a:r>
            <a:r>
              <a:rPr lang="en-US" sz="2200" dirty="0" err="1"/>
              <a:t>виконані</a:t>
            </a:r>
            <a:r>
              <a:rPr lang="en-US" sz="2200" dirty="0"/>
              <a:t> </a:t>
            </a:r>
            <a:r>
              <a:rPr lang="en-US" sz="2200" dirty="0" err="1"/>
              <a:t>порівняльні</a:t>
            </a:r>
            <a:r>
              <a:rPr lang="en-US" sz="2200" dirty="0"/>
              <a:t> </a:t>
            </a:r>
            <a:r>
              <a:rPr lang="en-US" sz="2200" dirty="0" err="1"/>
              <a:t>стендові</a:t>
            </a:r>
            <a:r>
              <a:rPr lang="en-US" sz="2200" dirty="0"/>
              <a:t> </a:t>
            </a:r>
            <a:r>
              <a:rPr lang="en-US" sz="2200" dirty="0" err="1"/>
              <a:t>випробування</a:t>
            </a:r>
            <a:r>
              <a:rPr lang="en-US" sz="2200" dirty="0"/>
              <a:t> </a:t>
            </a:r>
            <a:r>
              <a:rPr lang="en-US" sz="2200" dirty="0" err="1"/>
              <a:t>зернозбирального</a:t>
            </a:r>
            <a:r>
              <a:rPr lang="en-US" sz="2200" dirty="0"/>
              <a:t> </a:t>
            </a:r>
            <a:r>
              <a:rPr lang="en-US" sz="2200" dirty="0" err="1"/>
              <a:t>комбайна</a:t>
            </a:r>
            <a:r>
              <a:rPr lang="en-US" sz="2200" dirty="0"/>
              <a:t> КЗС-9-2 «</a:t>
            </a:r>
            <a:r>
              <a:rPr lang="en-US" sz="2200" dirty="0" err="1"/>
              <a:t>Скіф-230А</a:t>
            </a:r>
            <a:r>
              <a:rPr lang="en-US" sz="2200" dirty="0" smtClean="0"/>
              <a:t>»</a:t>
            </a:r>
            <a:r>
              <a:rPr lang="uk-UA" sz="2200" dirty="0" smtClean="0"/>
              <a:t> </a:t>
            </a:r>
            <a:r>
              <a:rPr lang="en-US" sz="2200" dirty="0" smtClean="0"/>
              <a:t>з </a:t>
            </a:r>
            <a:r>
              <a:rPr lang="en-US" sz="2200" dirty="0" err="1"/>
              <a:t>доводочними</a:t>
            </a:r>
            <a:r>
              <a:rPr lang="en-US" sz="2200" dirty="0"/>
              <a:t> </a:t>
            </a:r>
            <a:r>
              <a:rPr lang="en-US" sz="2200" dirty="0" err="1"/>
              <a:t>конструкційними</a:t>
            </a:r>
            <a:r>
              <a:rPr lang="en-US" sz="2200" dirty="0"/>
              <a:t> </a:t>
            </a:r>
            <a:r>
              <a:rPr lang="en-US" sz="2200" dirty="0" err="1"/>
              <a:t>змінами</a:t>
            </a:r>
            <a:r>
              <a:rPr lang="en-US" sz="2200" dirty="0"/>
              <a:t>, </a:t>
            </a:r>
            <a:r>
              <a:rPr lang="en-US" sz="2200" dirty="0" err="1"/>
              <a:t>що</a:t>
            </a:r>
            <a:r>
              <a:rPr lang="en-US" sz="2200" dirty="0"/>
              <a:t> </a:t>
            </a:r>
            <a:r>
              <a:rPr lang="en-US" sz="2200" dirty="0" err="1"/>
              <a:t>мали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меті</a:t>
            </a:r>
            <a:r>
              <a:rPr lang="en-US" sz="2200" dirty="0"/>
              <a:t> </a:t>
            </a:r>
            <a:r>
              <a:rPr lang="en-US" sz="2200" dirty="0" err="1"/>
              <a:t>зниження</a:t>
            </a:r>
            <a:r>
              <a:rPr lang="en-US" sz="2200" dirty="0"/>
              <a:t> </a:t>
            </a:r>
            <a:r>
              <a:rPr lang="en-US" sz="2200" dirty="0" err="1" smtClean="0"/>
              <a:t>динамічних</a:t>
            </a:r>
            <a:r>
              <a:rPr lang="en-US" sz="2200" dirty="0" smtClean="0"/>
              <a:t> </a:t>
            </a:r>
            <a:r>
              <a:rPr lang="en-US" sz="2200" dirty="0" err="1"/>
              <a:t>навантажень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корпус</a:t>
            </a:r>
            <a:r>
              <a:rPr lang="en-US" sz="2200" dirty="0"/>
              <a:t> </a:t>
            </a:r>
            <a:r>
              <a:rPr lang="en-US" sz="2200" dirty="0" err="1"/>
              <a:t>молотарки</a:t>
            </a:r>
            <a:r>
              <a:rPr lang="en-US" sz="2200" dirty="0"/>
              <a:t> у </a:t>
            </a:r>
            <a:r>
              <a:rPr lang="en-US" sz="2200" dirty="0" err="1"/>
              <a:t>порівнянні</a:t>
            </a:r>
            <a:r>
              <a:rPr lang="en-US" sz="2200" dirty="0"/>
              <a:t> з </a:t>
            </a:r>
            <a:r>
              <a:rPr lang="en-US" sz="2200" dirty="0" err="1"/>
              <a:t>показниками</a:t>
            </a:r>
            <a:r>
              <a:rPr lang="en-US" sz="2200" dirty="0"/>
              <a:t> </a:t>
            </a:r>
            <a:r>
              <a:rPr lang="en-US" sz="2200" dirty="0" err="1"/>
              <a:t>попередника-аналога</a:t>
            </a:r>
            <a:r>
              <a:rPr lang="en-US" sz="2200" dirty="0"/>
              <a:t> в </a:t>
            </a:r>
            <a:r>
              <a:rPr lang="en-US" sz="2200" dirty="0" err="1"/>
              <a:t>однакових</a:t>
            </a:r>
            <a:r>
              <a:rPr lang="en-US" sz="2200" dirty="0"/>
              <a:t> </a:t>
            </a:r>
            <a:r>
              <a:rPr lang="en-US" sz="2200" dirty="0" err="1"/>
              <a:t>умовах</a:t>
            </a:r>
            <a:r>
              <a:rPr lang="en-US" sz="2200" dirty="0"/>
              <a:t>. </a:t>
            </a:r>
            <a:endParaRPr lang="uk-UA" sz="2200" dirty="0" smtClean="0"/>
          </a:p>
          <a:p>
            <a:endParaRPr lang="uk-UA" sz="2200" dirty="0"/>
          </a:p>
          <a:p>
            <a:r>
              <a:rPr lang="en-US" sz="2200" dirty="0" err="1" smtClean="0"/>
              <a:t>Прискорені</a:t>
            </a:r>
            <a:r>
              <a:rPr lang="en-US" sz="2200" dirty="0" smtClean="0"/>
              <a:t> </a:t>
            </a:r>
            <a:r>
              <a:rPr lang="en-US" sz="2200" dirty="0" err="1"/>
              <a:t>стендові</a:t>
            </a:r>
            <a:r>
              <a:rPr lang="en-US" sz="2200" dirty="0"/>
              <a:t> </a:t>
            </a:r>
            <a:r>
              <a:rPr lang="en-US" sz="2200" dirty="0" err="1" smtClean="0"/>
              <a:t>випробування</a:t>
            </a:r>
            <a:r>
              <a:rPr lang="en-US" sz="2200" dirty="0" smtClean="0"/>
              <a:t> </a:t>
            </a:r>
            <a:r>
              <a:rPr lang="en-US" sz="2200" dirty="0" err="1"/>
              <a:t>можуть</a:t>
            </a:r>
            <a:r>
              <a:rPr lang="en-US" sz="2200" dirty="0"/>
              <a:t> </a:t>
            </a:r>
            <a:r>
              <a:rPr lang="en-US" sz="2200" dirty="0" err="1"/>
              <a:t>слугувати</a:t>
            </a:r>
            <a:r>
              <a:rPr lang="en-US" sz="2200" dirty="0"/>
              <a:t> </a:t>
            </a:r>
            <a:r>
              <a:rPr lang="en-US" sz="2200" dirty="0" err="1"/>
              <a:t>основою</a:t>
            </a:r>
            <a:r>
              <a:rPr lang="en-US" sz="2200" dirty="0"/>
              <a:t> </a:t>
            </a:r>
            <a:r>
              <a:rPr lang="en-US" sz="2200" dirty="0" err="1"/>
              <a:t>для</a:t>
            </a:r>
            <a:r>
              <a:rPr lang="en-US" sz="2200" dirty="0"/>
              <a:t> </a:t>
            </a:r>
            <a:r>
              <a:rPr lang="en-US" sz="2200" dirty="0" err="1"/>
              <a:t>прогнозування</a:t>
            </a:r>
            <a:r>
              <a:rPr lang="en-US" sz="2200" dirty="0"/>
              <a:t> </a:t>
            </a:r>
            <a:r>
              <a:rPr lang="en-US" sz="2200" dirty="0" err="1"/>
              <a:t>ресурсу</a:t>
            </a:r>
            <a:r>
              <a:rPr lang="en-US" sz="2200" dirty="0"/>
              <a:t> </a:t>
            </a:r>
            <a:r>
              <a:rPr lang="en-US" sz="2200" dirty="0" err="1"/>
              <a:t>нового</a:t>
            </a:r>
            <a:r>
              <a:rPr lang="en-US" sz="2200" dirty="0"/>
              <a:t> </a:t>
            </a:r>
            <a:r>
              <a:rPr lang="en-US" sz="2200" dirty="0" err="1"/>
              <a:t>об’єкта</a:t>
            </a:r>
            <a:r>
              <a:rPr lang="en-US" sz="2200" dirty="0"/>
              <a:t> в </a:t>
            </a:r>
            <a:r>
              <a:rPr lang="en-US" sz="2200" dirty="0" err="1"/>
              <a:t>умовах</a:t>
            </a:r>
            <a:r>
              <a:rPr lang="en-US" sz="2200" dirty="0"/>
              <a:t> </a:t>
            </a:r>
            <a:r>
              <a:rPr lang="en-US" sz="2200" dirty="0" err="1"/>
              <a:t>експлуатації</a:t>
            </a:r>
            <a:r>
              <a:rPr lang="en-US" sz="2200" dirty="0" smtClean="0"/>
              <a:t>.</a:t>
            </a:r>
            <a:endParaRPr lang="uk-UA" sz="2200" dirty="0" smtClean="0"/>
          </a:p>
          <a:p>
            <a:endParaRPr lang="uk-UA" sz="2200" dirty="0"/>
          </a:p>
          <a:p>
            <a:r>
              <a:rPr lang="en-US" sz="2200" dirty="0" err="1"/>
              <a:t>Навантаження</a:t>
            </a:r>
            <a:r>
              <a:rPr lang="en-US" sz="2200" dirty="0"/>
              <a:t> </a:t>
            </a:r>
            <a:r>
              <a:rPr lang="en-US" sz="2200" dirty="0" err="1"/>
              <a:t>комбайна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стенді</a:t>
            </a:r>
            <a:r>
              <a:rPr lang="en-US" sz="2200" dirty="0"/>
              <a:t> </a:t>
            </a:r>
            <a:r>
              <a:rPr lang="en-US" sz="2200" dirty="0" err="1"/>
              <a:t>здійснюється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рахунок</a:t>
            </a:r>
            <a:r>
              <a:rPr lang="en-US" sz="2200" dirty="0"/>
              <a:t> </a:t>
            </a:r>
            <a:r>
              <a:rPr lang="en-US" sz="2200" dirty="0" err="1"/>
              <a:t>дії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 smtClean="0"/>
              <a:t>колеса</a:t>
            </a:r>
            <a:r>
              <a:rPr lang="en-US" sz="2200" dirty="0" smtClean="0"/>
              <a:t> </a:t>
            </a:r>
            <a:r>
              <a:rPr lang="en-US" sz="2200" dirty="0" err="1"/>
              <a:t>випадкового</a:t>
            </a:r>
            <a:r>
              <a:rPr lang="en-US" sz="2200" dirty="0"/>
              <a:t> </a:t>
            </a:r>
            <a:r>
              <a:rPr lang="en-US" sz="2200" dirty="0" err="1"/>
              <a:t>процесу</a:t>
            </a:r>
            <a:r>
              <a:rPr lang="en-US" sz="2200" dirty="0"/>
              <a:t>, </a:t>
            </a:r>
            <a:r>
              <a:rPr lang="en-US" sz="2200" dirty="0" err="1"/>
              <a:t>який</a:t>
            </a:r>
            <a:r>
              <a:rPr lang="en-US" sz="2200" dirty="0"/>
              <a:t> </a:t>
            </a:r>
            <a:r>
              <a:rPr lang="en-US" sz="2200" dirty="0" err="1"/>
              <a:t>відповідає</a:t>
            </a:r>
            <a:r>
              <a:rPr lang="en-US" sz="2200" dirty="0"/>
              <a:t> </a:t>
            </a:r>
            <a:r>
              <a:rPr lang="en-US" sz="2200" dirty="0" err="1"/>
              <a:t>профілю</a:t>
            </a:r>
            <a:r>
              <a:rPr lang="en-US" sz="2200" dirty="0"/>
              <a:t> </a:t>
            </a:r>
            <a:r>
              <a:rPr lang="en-US" sz="2200" dirty="0" err="1"/>
              <a:t>ґрунтового</a:t>
            </a:r>
            <a:r>
              <a:rPr lang="en-US" sz="2200" dirty="0"/>
              <a:t> </a:t>
            </a:r>
            <a:r>
              <a:rPr lang="en-US" sz="2200" dirty="0" err="1"/>
              <a:t>фону</a:t>
            </a:r>
            <a:r>
              <a:rPr lang="en-US" sz="2200" dirty="0"/>
              <a:t> </a:t>
            </a:r>
            <a:r>
              <a:rPr lang="en-US" sz="2200" dirty="0" err="1" smtClean="0"/>
              <a:t>дороги</a:t>
            </a:r>
            <a:r>
              <a:rPr lang="en-US" sz="2200" dirty="0" smtClean="0"/>
              <a:t> </a:t>
            </a:r>
            <a:r>
              <a:rPr lang="en-US" sz="2200" dirty="0"/>
              <a:t>і </a:t>
            </a:r>
            <a:r>
              <a:rPr lang="en-US" sz="2200" dirty="0" err="1"/>
              <a:t>поля</a:t>
            </a:r>
            <a:r>
              <a:rPr lang="en-US" sz="2200" dirty="0"/>
              <a:t>. </a:t>
            </a:r>
            <a:endParaRPr lang="uk-UA" sz="2200" dirty="0" smtClean="0"/>
          </a:p>
          <a:p>
            <a:endParaRPr lang="uk-UA" sz="2200" dirty="0"/>
          </a:p>
          <a:p>
            <a:r>
              <a:rPr lang="en-US" sz="2200" dirty="0" err="1" smtClean="0"/>
              <a:t>Критерієм</a:t>
            </a:r>
            <a:r>
              <a:rPr lang="en-US" sz="2200" dirty="0" smtClean="0"/>
              <a:t> </a:t>
            </a:r>
            <a:r>
              <a:rPr lang="en-US" sz="2200" dirty="0" err="1"/>
              <a:t>правильності</a:t>
            </a:r>
            <a:r>
              <a:rPr lang="en-US" sz="2200" dirty="0"/>
              <a:t> </a:t>
            </a:r>
            <a:r>
              <a:rPr lang="en-US" sz="2200" dirty="0" err="1"/>
              <a:t>вибору</a:t>
            </a:r>
            <a:r>
              <a:rPr lang="en-US" sz="2200" dirty="0"/>
              <a:t> </a:t>
            </a:r>
            <a:r>
              <a:rPr lang="en-US" sz="2200" dirty="0" err="1"/>
              <a:t>режиму</a:t>
            </a:r>
            <a:r>
              <a:rPr lang="en-US" sz="2200" dirty="0"/>
              <a:t> </a:t>
            </a:r>
            <a:r>
              <a:rPr lang="en-US" sz="2200" dirty="0" err="1"/>
              <a:t>стендових</a:t>
            </a:r>
            <a:r>
              <a:rPr lang="en-US" sz="2200" dirty="0"/>
              <a:t> </a:t>
            </a:r>
            <a:r>
              <a:rPr lang="en-US" sz="2200" dirty="0" err="1" smtClean="0"/>
              <a:t>випробувань</a:t>
            </a:r>
            <a:r>
              <a:rPr lang="en-US" sz="2200" dirty="0" smtClean="0"/>
              <a:t> </a:t>
            </a:r>
            <a:r>
              <a:rPr lang="en-US" sz="2200" dirty="0" err="1"/>
              <a:t>прийнято</a:t>
            </a:r>
            <a:r>
              <a:rPr lang="en-US" sz="2200" dirty="0"/>
              <a:t> </a:t>
            </a:r>
            <a:r>
              <a:rPr lang="en-US" sz="2200" dirty="0" err="1"/>
              <a:t>збіг</a:t>
            </a:r>
            <a:r>
              <a:rPr lang="en-US" sz="2200" dirty="0"/>
              <a:t> </a:t>
            </a:r>
            <a:r>
              <a:rPr lang="en-US" sz="2200" dirty="0" err="1"/>
              <a:t>гістограм</a:t>
            </a:r>
            <a:r>
              <a:rPr lang="en-US" sz="2200" dirty="0"/>
              <a:t> </a:t>
            </a:r>
            <a:r>
              <a:rPr lang="en-US" sz="2200" dirty="0" err="1"/>
              <a:t>розподілів</a:t>
            </a:r>
            <a:r>
              <a:rPr lang="en-US" sz="2200" dirty="0"/>
              <a:t> </a:t>
            </a:r>
            <a:r>
              <a:rPr lang="en-US" sz="2200" dirty="0" err="1"/>
              <a:t>амплітуд</a:t>
            </a:r>
            <a:r>
              <a:rPr lang="en-US" sz="2200" dirty="0"/>
              <a:t> </a:t>
            </a:r>
            <a:r>
              <a:rPr lang="en-US" sz="2200" dirty="0" err="1"/>
              <a:t>повних</a:t>
            </a:r>
            <a:r>
              <a:rPr lang="en-US" sz="2200" dirty="0"/>
              <a:t> </a:t>
            </a:r>
            <a:r>
              <a:rPr lang="en-US" sz="2200" dirty="0" err="1"/>
              <a:t>циклів</a:t>
            </a:r>
            <a:r>
              <a:rPr lang="en-US" sz="2200" dirty="0"/>
              <a:t> </a:t>
            </a:r>
            <a:r>
              <a:rPr lang="en-US" sz="2200" dirty="0" err="1" smtClean="0"/>
              <a:t>навантажень</a:t>
            </a:r>
            <a:r>
              <a:rPr lang="en-US" sz="2200" dirty="0" smtClean="0"/>
              <a:t> </a:t>
            </a:r>
            <a:r>
              <a:rPr lang="en-US" sz="2200" dirty="0" err="1"/>
              <a:t>отриманих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даними</a:t>
            </a:r>
            <a:r>
              <a:rPr lang="en-US" sz="2200" dirty="0"/>
              <a:t> </a:t>
            </a:r>
            <a:r>
              <a:rPr lang="en-US" sz="2200" dirty="0" err="1"/>
              <a:t>експлуатації</a:t>
            </a:r>
            <a:r>
              <a:rPr lang="en-US" sz="2200" dirty="0"/>
              <a:t> і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стенді</a:t>
            </a:r>
            <a:r>
              <a:rPr lang="en-US" sz="2200" dirty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75044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9737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Вимірювання</a:t>
            </a:r>
            <a:r>
              <a:rPr lang="en-US" sz="2200" dirty="0"/>
              <a:t> </a:t>
            </a:r>
            <a:r>
              <a:rPr lang="en-US" sz="2200" dirty="0" err="1"/>
              <a:t>віброактивності</a:t>
            </a:r>
            <a:r>
              <a:rPr lang="en-US" sz="2200" dirty="0"/>
              <a:t> </a:t>
            </a:r>
            <a:r>
              <a:rPr lang="en-US" sz="2200" dirty="0" err="1"/>
              <a:t>корпуса</a:t>
            </a:r>
            <a:r>
              <a:rPr lang="en-US" sz="2200" dirty="0"/>
              <a:t> </a:t>
            </a:r>
            <a:r>
              <a:rPr lang="en-US" sz="2200" dirty="0" err="1"/>
              <a:t>комбайна</a:t>
            </a:r>
            <a:r>
              <a:rPr lang="en-US" sz="2200" dirty="0"/>
              <a:t> </a:t>
            </a:r>
            <a:r>
              <a:rPr lang="en-US" sz="2200" dirty="0" err="1"/>
              <a:t>виконувалися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допомогою</a:t>
            </a:r>
            <a:r>
              <a:rPr lang="en-US" sz="2200" dirty="0"/>
              <a:t> </a:t>
            </a:r>
            <a:r>
              <a:rPr lang="en-US" sz="2200" dirty="0" err="1"/>
              <a:t>комплексу</a:t>
            </a:r>
            <a:r>
              <a:rPr lang="en-US" sz="2200" dirty="0"/>
              <a:t> </a:t>
            </a:r>
            <a:r>
              <a:rPr lang="en-US" sz="2200" dirty="0" err="1"/>
              <a:t>електронно-реєструючого</a:t>
            </a:r>
            <a:r>
              <a:rPr lang="en-US" sz="2200" dirty="0"/>
              <a:t> </a:t>
            </a:r>
            <a:r>
              <a:rPr lang="en-US" sz="2200" dirty="0" err="1"/>
              <a:t>обладнання</a:t>
            </a:r>
            <a:r>
              <a:rPr lang="en-US" sz="2200" dirty="0"/>
              <a:t>, </a:t>
            </a:r>
            <a:r>
              <a:rPr lang="en-US" sz="2200" dirty="0" err="1"/>
              <a:t>що</a:t>
            </a:r>
            <a:r>
              <a:rPr lang="en-US" sz="2200" dirty="0"/>
              <a:t> </a:t>
            </a:r>
            <a:r>
              <a:rPr lang="en-US" sz="2200" dirty="0" err="1" smtClean="0"/>
              <a:t>складається</a:t>
            </a:r>
            <a:r>
              <a:rPr lang="en-US" sz="2200" dirty="0" smtClean="0"/>
              <a:t> </a:t>
            </a:r>
            <a:r>
              <a:rPr lang="en-US" sz="2200" dirty="0"/>
              <a:t>з </a:t>
            </a:r>
            <a:r>
              <a:rPr lang="en-US" sz="2200" dirty="0" err="1"/>
              <a:t>датчиків</a:t>
            </a:r>
            <a:r>
              <a:rPr lang="en-US" sz="2200" dirty="0"/>
              <a:t> </a:t>
            </a:r>
            <a:r>
              <a:rPr lang="en-US" sz="2200" dirty="0" err="1"/>
              <a:t>акселерометрів</a:t>
            </a:r>
            <a:r>
              <a:rPr lang="en-US" sz="2200" dirty="0"/>
              <a:t> </a:t>
            </a:r>
            <a:r>
              <a:rPr lang="en-US" sz="2200" dirty="0" err="1"/>
              <a:t>фірми</a:t>
            </a:r>
            <a:r>
              <a:rPr lang="en-US" sz="2200" dirty="0"/>
              <a:t> </a:t>
            </a:r>
            <a:r>
              <a:rPr lang="en-US" sz="2200" dirty="0" err="1"/>
              <a:t>Brüel</a:t>
            </a:r>
            <a:r>
              <a:rPr lang="en-US" sz="2200" dirty="0"/>
              <a:t> &amp; </a:t>
            </a:r>
            <a:r>
              <a:rPr lang="en-US" sz="2200" dirty="0" err="1"/>
              <a:t>Kjǽr</a:t>
            </a:r>
            <a:r>
              <a:rPr lang="en-US" sz="2200" dirty="0"/>
              <a:t>, </a:t>
            </a:r>
            <a:r>
              <a:rPr lang="en-US" sz="2200" dirty="0" err="1"/>
              <a:t>аналого-цифрового</a:t>
            </a:r>
            <a:r>
              <a:rPr lang="en-US" sz="2200" dirty="0"/>
              <a:t> </a:t>
            </a:r>
            <a:r>
              <a:rPr lang="en-US" sz="2200" dirty="0" err="1"/>
              <a:t>перетворювача</a:t>
            </a:r>
            <a:r>
              <a:rPr lang="en-US" sz="2200" dirty="0"/>
              <a:t> Spider 8 </a:t>
            </a:r>
            <a:r>
              <a:rPr lang="en-US" sz="2200" dirty="0" err="1"/>
              <a:t>та</a:t>
            </a:r>
            <a:r>
              <a:rPr lang="en-US" sz="2200" dirty="0"/>
              <a:t> </a:t>
            </a:r>
            <a:r>
              <a:rPr lang="en-US" sz="2200" dirty="0" err="1"/>
              <a:t>програмного</a:t>
            </a:r>
            <a:r>
              <a:rPr lang="en-US" sz="2200" dirty="0"/>
              <a:t> </a:t>
            </a:r>
            <a:r>
              <a:rPr lang="en-US" sz="2200" dirty="0" err="1"/>
              <a:t>забезпечення</a:t>
            </a:r>
            <a:r>
              <a:rPr lang="en-US" sz="2200" dirty="0"/>
              <a:t> </a:t>
            </a:r>
            <a:r>
              <a:rPr lang="en-US" sz="2200" dirty="0" err="1"/>
              <a:t>CatMan</a:t>
            </a:r>
            <a:r>
              <a:rPr lang="en-US" sz="2200" dirty="0"/>
              <a:t> Express 4.5</a:t>
            </a:r>
            <a:r>
              <a:rPr lang="en-US" sz="2200" dirty="0" smtClean="0"/>
              <a:t>.</a:t>
            </a:r>
            <a:endParaRPr lang="uk-UA" sz="2200" dirty="0" smtClean="0"/>
          </a:p>
          <a:p>
            <a:endParaRPr lang="uk-UA" sz="2200" dirty="0"/>
          </a:p>
          <a:p>
            <a:r>
              <a:rPr lang="en-US" sz="2200" dirty="0" err="1"/>
              <a:t>Основними</a:t>
            </a:r>
            <a:r>
              <a:rPr lang="en-US" sz="2200" dirty="0"/>
              <a:t> </a:t>
            </a:r>
            <a:r>
              <a:rPr lang="en-US" sz="2200" dirty="0" err="1"/>
              <a:t>оціночними</a:t>
            </a:r>
            <a:r>
              <a:rPr lang="en-US" sz="2200" dirty="0"/>
              <a:t> </a:t>
            </a:r>
            <a:r>
              <a:rPr lang="en-US" sz="2200" dirty="0" err="1"/>
              <a:t>показниками</a:t>
            </a:r>
            <a:r>
              <a:rPr lang="en-US" sz="2200" dirty="0"/>
              <a:t> </a:t>
            </a:r>
            <a:r>
              <a:rPr lang="en-US" sz="2200" dirty="0" err="1"/>
              <a:t>віброактивності</a:t>
            </a:r>
            <a:r>
              <a:rPr lang="en-US" sz="2200" dirty="0"/>
              <a:t> </a:t>
            </a:r>
            <a:r>
              <a:rPr lang="en-US" sz="2200" dirty="0" err="1"/>
              <a:t>прийнято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- </a:t>
            </a:r>
            <a:r>
              <a:rPr lang="en-US" sz="2200" dirty="0" err="1"/>
              <a:t>редньоквадратичне</a:t>
            </a:r>
            <a:r>
              <a:rPr lang="en-US" sz="2200" dirty="0"/>
              <a:t>  </a:t>
            </a:r>
            <a:r>
              <a:rPr lang="en-US" sz="2200" dirty="0" err="1"/>
              <a:t>відхилення</a:t>
            </a:r>
            <a:r>
              <a:rPr lang="en-US" sz="2200" dirty="0"/>
              <a:t>  </a:t>
            </a:r>
            <a:r>
              <a:rPr lang="en-US" sz="2200" dirty="0" err="1"/>
              <a:t>абсолютних</a:t>
            </a:r>
            <a:r>
              <a:rPr lang="en-US" sz="2200" dirty="0"/>
              <a:t>  </a:t>
            </a:r>
            <a:r>
              <a:rPr lang="en-US" sz="2200" dirty="0" err="1"/>
              <a:t>переміщень</a:t>
            </a:r>
            <a:r>
              <a:rPr lang="en-US" sz="2200" dirty="0"/>
              <a:t>.  </a:t>
            </a:r>
            <a:r>
              <a:rPr lang="en-US" sz="2200" dirty="0" err="1"/>
              <a:t>Вимірювання</a:t>
            </a:r>
            <a:r>
              <a:rPr lang="en-US" sz="2200" dirty="0"/>
              <a:t> </a:t>
            </a:r>
            <a:r>
              <a:rPr lang="en-US" sz="2200" dirty="0" err="1"/>
              <a:t>виконувалися</a:t>
            </a:r>
            <a:r>
              <a:rPr lang="en-US" sz="2200" dirty="0"/>
              <a:t> в </a:t>
            </a:r>
            <a:r>
              <a:rPr lang="en-US" sz="2200" dirty="0" err="1"/>
              <a:t>трьох</a:t>
            </a:r>
            <a:r>
              <a:rPr lang="en-US" sz="2200" dirty="0"/>
              <a:t> </a:t>
            </a:r>
            <a:r>
              <a:rPr lang="en-US" sz="2200" dirty="0" err="1"/>
              <a:t>взаємно</a:t>
            </a:r>
            <a:r>
              <a:rPr lang="en-US" sz="2200" dirty="0"/>
              <a:t> </a:t>
            </a:r>
            <a:r>
              <a:rPr lang="en-US" sz="2200" dirty="0" err="1"/>
              <a:t>перпендикулярних</a:t>
            </a:r>
            <a:r>
              <a:rPr lang="en-US" sz="2200" dirty="0"/>
              <a:t> </a:t>
            </a:r>
            <a:r>
              <a:rPr lang="en-US" sz="2200" dirty="0" err="1"/>
              <a:t>напрямках</a:t>
            </a:r>
            <a:r>
              <a:rPr lang="en-US" sz="2200" dirty="0"/>
              <a:t> (</a:t>
            </a:r>
            <a:r>
              <a:rPr lang="en-US" sz="2200" dirty="0" err="1" smtClean="0"/>
              <a:t>поперечному</a:t>
            </a:r>
            <a:r>
              <a:rPr lang="en-US" sz="2200" dirty="0"/>
              <a:t>, </a:t>
            </a:r>
            <a:r>
              <a:rPr lang="en-US" sz="2200" dirty="0" err="1"/>
              <a:t>вертикальному</a:t>
            </a:r>
            <a:r>
              <a:rPr lang="en-US" sz="2200" dirty="0"/>
              <a:t> </a:t>
            </a:r>
            <a:r>
              <a:rPr lang="en-US" sz="2200" dirty="0" err="1"/>
              <a:t>та</a:t>
            </a:r>
            <a:r>
              <a:rPr lang="en-US" sz="2200" dirty="0"/>
              <a:t> </a:t>
            </a:r>
            <a:r>
              <a:rPr lang="en-US" sz="2200" dirty="0" err="1"/>
              <a:t>поздовжньому</a:t>
            </a:r>
            <a:r>
              <a:rPr lang="en-US" sz="2200" dirty="0"/>
              <a:t>). </a:t>
            </a:r>
            <a:r>
              <a:rPr lang="en-US" sz="2200" dirty="0" err="1"/>
              <a:t>Аналіз</a:t>
            </a:r>
            <a:r>
              <a:rPr lang="en-US" sz="2200" dirty="0"/>
              <a:t> </a:t>
            </a:r>
            <a:r>
              <a:rPr lang="en-US" sz="2200" dirty="0" err="1"/>
              <a:t>виконувався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 smtClean="0"/>
              <a:t>гістограмами</a:t>
            </a:r>
            <a:r>
              <a:rPr lang="en-US" sz="2200" dirty="0" smtClean="0"/>
              <a:t> </a:t>
            </a:r>
            <a:r>
              <a:rPr lang="en-US" sz="2200" dirty="0" err="1"/>
              <a:t>розподілу</a:t>
            </a:r>
            <a:r>
              <a:rPr lang="en-US" sz="2200" dirty="0"/>
              <a:t> </a:t>
            </a:r>
            <a:r>
              <a:rPr lang="en-US" sz="2200" dirty="0" err="1"/>
              <a:t>величини</a:t>
            </a:r>
            <a:r>
              <a:rPr lang="en-US" sz="2200" dirty="0"/>
              <a:t> </a:t>
            </a:r>
            <a:r>
              <a:rPr lang="en-US" sz="2200" dirty="0" err="1"/>
              <a:t>коливань</a:t>
            </a:r>
            <a:r>
              <a:rPr lang="en-US" sz="2200" dirty="0"/>
              <a:t> </a:t>
            </a:r>
            <a:r>
              <a:rPr lang="en-US" sz="2200" dirty="0" err="1"/>
              <a:t>та</a:t>
            </a:r>
            <a:r>
              <a:rPr lang="en-US" sz="2200" dirty="0"/>
              <a:t> </a:t>
            </a:r>
            <a:r>
              <a:rPr lang="en-US" sz="2200" dirty="0" err="1"/>
              <a:t>спектральними</a:t>
            </a:r>
            <a:r>
              <a:rPr lang="en-US" sz="2200" dirty="0"/>
              <a:t> </a:t>
            </a:r>
            <a:r>
              <a:rPr lang="en-US" sz="2200" dirty="0" err="1"/>
              <a:t>щільностями</a:t>
            </a:r>
            <a:r>
              <a:rPr lang="en-US" sz="2200" dirty="0"/>
              <a:t> </a:t>
            </a:r>
            <a:r>
              <a:rPr lang="en-US" sz="2200" dirty="0" err="1"/>
              <a:t>процесу</a:t>
            </a:r>
            <a:r>
              <a:rPr lang="en-US" sz="2200" dirty="0" smtClean="0"/>
              <a:t>.</a:t>
            </a:r>
            <a:endParaRPr lang="uk-UA" sz="2200" dirty="0" smtClean="0"/>
          </a:p>
          <a:p>
            <a:endParaRPr lang="uk-UA" sz="2200" dirty="0"/>
          </a:p>
          <a:p>
            <a:r>
              <a:rPr lang="en-US" sz="2200" dirty="0" err="1" smtClean="0"/>
              <a:t>Стендові</a:t>
            </a:r>
            <a:r>
              <a:rPr lang="en-US" sz="2200" dirty="0" smtClean="0"/>
              <a:t> </a:t>
            </a:r>
            <a:r>
              <a:rPr lang="en-US" sz="2200" dirty="0" err="1"/>
              <a:t>випробування</a:t>
            </a:r>
            <a:r>
              <a:rPr lang="en-US" sz="2200" dirty="0"/>
              <a:t> </a:t>
            </a:r>
            <a:r>
              <a:rPr lang="en-US" sz="2200" dirty="0" err="1"/>
              <a:t>виконувалися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режимах</a:t>
            </a:r>
            <a:r>
              <a:rPr lang="en-US" sz="2200" dirty="0"/>
              <a:t>, </a:t>
            </a:r>
            <a:r>
              <a:rPr lang="en-US" sz="2200" dirty="0" err="1"/>
              <a:t>що</a:t>
            </a:r>
            <a:r>
              <a:rPr lang="en-US" sz="2200" dirty="0"/>
              <a:t> </a:t>
            </a:r>
            <a:r>
              <a:rPr lang="en-US" sz="2200" dirty="0" err="1"/>
              <a:t>відтворюють</a:t>
            </a:r>
            <a:r>
              <a:rPr lang="en-US" sz="2200" dirty="0"/>
              <a:t> </a:t>
            </a:r>
            <a:r>
              <a:rPr lang="en-US" sz="2200" dirty="0" err="1"/>
              <a:t>експлуатаційні</a:t>
            </a:r>
            <a:r>
              <a:rPr lang="en-US" sz="2200" dirty="0"/>
              <a:t>: </a:t>
            </a:r>
            <a:r>
              <a:rPr lang="en-US" sz="2200" dirty="0" err="1"/>
              <a:t>швидкість</a:t>
            </a:r>
            <a:r>
              <a:rPr lang="en-US" sz="2200" dirty="0"/>
              <a:t> </a:t>
            </a:r>
            <a:r>
              <a:rPr lang="en-US" sz="2200" dirty="0" err="1"/>
              <a:t>руху</a:t>
            </a:r>
            <a:r>
              <a:rPr lang="en-US" sz="2200" dirty="0"/>
              <a:t> - 6 </a:t>
            </a:r>
            <a:r>
              <a:rPr lang="en-US" sz="2200" dirty="0" err="1"/>
              <a:t>км</a:t>
            </a:r>
            <a:r>
              <a:rPr lang="en-US" sz="2200" dirty="0"/>
              <a:t>/</a:t>
            </a:r>
            <a:r>
              <a:rPr lang="en-US" sz="2200" dirty="0" err="1"/>
              <a:t>год</a:t>
            </a:r>
            <a:r>
              <a:rPr lang="en-US" sz="2200" dirty="0"/>
              <a:t>, </a:t>
            </a:r>
            <a:r>
              <a:rPr lang="en-US" sz="2200" dirty="0" err="1"/>
              <a:t>наповненості</a:t>
            </a:r>
            <a:r>
              <a:rPr lang="en-US" sz="2200" dirty="0"/>
              <a:t> </a:t>
            </a:r>
            <a:r>
              <a:rPr lang="en-US" sz="2200" dirty="0" err="1"/>
              <a:t>бункера</a:t>
            </a:r>
            <a:r>
              <a:rPr lang="en-US" sz="2200" dirty="0"/>
              <a:t> - 0,87, в </a:t>
            </a:r>
            <a:r>
              <a:rPr lang="en-US" sz="2200" dirty="0" err="1"/>
              <a:t>агрегаті</a:t>
            </a:r>
            <a:r>
              <a:rPr lang="en-US" sz="2200" dirty="0"/>
              <a:t>  з  </a:t>
            </a:r>
            <a:r>
              <a:rPr lang="en-US" sz="2200" dirty="0" err="1"/>
              <a:t>жниваркою</a:t>
            </a:r>
            <a:r>
              <a:rPr lang="en-US" sz="2200" dirty="0"/>
              <a:t>  </a:t>
            </a:r>
            <a:r>
              <a:rPr lang="en-US" sz="2200" dirty="0" err="1"/>
              <a:t>для</a:t>
            </a:r>
            <a:r>
              <a:rPr lang="en-US" sz="2200" dirty="0"/>
              <a:t>  </a:t>
            </a:r>
            <a:r>
              <a:rPr lang="en-US" sz="2200" dirty="0" err="1"/>
              <a:t>збирання</a:t>
            </a:r>
            <a:r>
              <a:rPr lang="en-US" sz="2200" dirty="0"/>
              <a:t>  </a:t>
            </a:r>
            <a:r>
              <a:rPr lang="en-US" sz="2200" dirty="0" err="1"/>
              <a:t>зернових</a:t>
            </a:r>
            <a:r>
              <a:rPr lang="en-US" sz="2200" dirty="0"/>
              <a:t>  </a:t>
            </a:r>
            <a:r>
              <a:rPr lang="en-US" sz="2200" dirty="0" err="1"/>
              <a:t>колосових</a:t>
            </a:r>
            <a:r>
              <a:rPr lang="en-US" sz="2200" dirty="0"/>
              <a:t>  </a:t>
            </a:r>
            <a:r>
              <a:rPr lang="en-US" sz="2200" dirty="0" err="1"/>
              <a:t>культур</a:t>
            </a:r>
            <a:r>
              <a:rPr lang="en-US" sz="2200" dirty="0"/>
              <a:t>,  </a:t>
            </a:r>
            <a:r>
              <a:rPr lang="en-US" sz="2200" dirty="0" err="1" smtClean="0"/>
              <a:t>увімкнена</a:t>
            </a:r>
            <a:r>
              <a:rPr lang="en-US" sz="2200" dirty="0" smtClean="0"/>
              <a:t> </a:t>
            </a:r>
            <a:r>
              <a:rPr lang="en-US" sz="2200" dirty="0" err="1"/>
              <a:t>молотарка</a:t>
            </a:r>
            <a:r>
              <a:rPr lang="en-US" sz="2200" dirty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86789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Датчики</a:t>
            </a:r>
            <a:r>
              <a:rPr lang="en-US" dirty="0"/>
              <a:t> </a:t>
            </a:r>
            <a:r>
              <a:rPr lang="en-US" dirty="0" err="1"/>
              <a:t>вібропереміщення</a:t>
            </a:r>
            <a:r>
              <a:rPr lang="en-US" dirty="0"/>
              <a:t> </a:t>
            </a:r>
            <a:r>
              <a:rPr lang="en-US" dirty="0" err="1"/>
              <a:t>встановлюються</a:t>
            </a:r>
            <a:r>
              <a:rPr lang="en-US" dirty="0"/>
              <a:t> в </a:t>
            </a:r>
            <a:r>
              <a:rPr lang="en-US" dirty="0" err="1"/>
              <a:t>місцях</a:t>
            </a:r>
            <a:r>
              <a:rPr lang="en-US" dirty="0"/>
              <a:t> </a:t>
            </a:r>
            <a:r>
              <a:rPr lang="en-US" dirty="0" err="1"/>
              <a:t>кріплення</a:t>
            </a:r>
            <a:r>
              <a:rPr lang="en-US" dirty="0"/>
              <a:t> </a:t>
            </a:r>
            <a:r>
              <a:rPr lang="en-US" dirty="0" err="1" smtClean="0"/>
              <a:t>розкосів</a:t>
            </a:r>
            <a:r>
              <a:rPr lang="en-US" dirty="0" smtClean="0"/>
              <a:t> </a:t>
            </a:r>
            <a:r>
              <a:rPr lang="en-US" dirty="0"/>
              <a:t>і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елементах</a:t>
            </a:r>
            <a:r>
              <a:rPr lang="en-US" dirty="0"/>
              <a:t> </a:t>
            </a:r>
            <a:r>
              <a:rPr lang="en-US" dirty="0" err="1"/>
              <a:t>жорсткості</a:t>
            </a:r>
            <a:r>
              <a:rPr lang="en-US" dirty="0"/>
              <a:t> в </a:t>
            </a:r>
            <a:r>
              <a:rPr lang="en-US" dirty="0" err="1"/>
              <a:t>середній</a:t>
            </a:r>
            <a:r>
              <a:rPr lang="en-US" dirty="0"/>
              <a:t> </a:t>
            </a:r>
            <a:r>
              <a:rPr lang="en-US" dirty="0" err="1"/>
              <a:t>частині</a:t>
            </a:r>
            <a:r>
              <a:rPr lang="en-US" dirty="0"/>
              <a:t> </a:t>
            </a:r>
            <a:r>
              <a:rPr lang="en-US" dirty="0" err="1"/>
              <a:t>корпусу</a:t>
            </a:r>
            <a:r>
              <a:rPr lang="en-US" dirty="0"/>
              <a:t> </a:t>
            </a:r>
            <a:r>
              <a:rPr lang="en-US" dirty="0" err="1"/>
              <a:t>молотарки</a:t>
            </a:r>
            <a:r>
              <a:rPr lang="en-US" dirty="0"/>
              <a:t> з </a:t>
            </a:r>
            <a:r>
              <a:rPr lang="en-US" dirty="0" err="1"/>
              <a:t>лівого</a:t>
            </a:r>
            <a:r>
              <a:rPr lang="en-US" dirty="0"/>
              <a:t> </a:t>
            </a:r>
            <a:r>
              <a:rPr lang="en-US" dirty="0" err="1"/>
              <a:t>боку</a:t>
            </a:r>
            <a:r>
              <a:rPr lang="en-US" dirty="0"/>
              <a:t> у </a:t>
            </a:r>
            <a:r>
              <a:rPr lang="en-US" dirty="0" err="1"/>
              <a:t>відповідності</a:t>
            </a:r>
            <a:r>
              <a:rPr lang="en-US" dirty="0"/>
              <a:t> </a:t>
            </a:r>
            <a:r>
              <a:rPr lang="en-US" dirty="0" err="1"/>
              <a:t>зі</a:t>
            </a:r>
            <a:r>
              <a:rPr lang="en-US" dirty="0"/>
              <a:t> </a:t>
            </a:r>
            <a:r>
              <a:rPr lang="en-US" dirty="0" err="1"/>
              <a:t>схемою</a:t>
            </a:r>
            <a:r>
              <a:rPr lang="en-US" dirty="0"/>
              <a:t> </a:t>
            </a:r>
            <a:r>
              <a:rPr lang="en-US" dirty="0" err="1"/>
              <a:t>наведеною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рис</a:t>
            </a:r>
            <a:r>
              <a:rPr lang="en-US" dirty="0"/>
              <a:t>. 1.</a:t>
            </a:r>
            <a:endParaRPr lang="uk-UA" dirty="0"/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00800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669" y="515719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Рис</a:t>
            </a:r>
            <a:r>
              <a:rPr lang="en-US" dirty="0"/>
              <a:t>. 1. </a:t>
            </a:r>
            <a:r>
              <a:rPr lang="en-US" dirty="0" err="1"/>
              <a:t>Корпус</a:t>
            </a:r>
            <a:r>
              <a:rPr lang="en-US" dirty="0"/>
              <a:t> </a:t>
            </a:r>
            <a:r>
              <a:rPr lang="en-US" dirty="0" err="1"/>
              <a:t>молотарки</a:t>
            </a:r>
            <a:r>
              <a:rPr lang="en-US" dirty="0"/>
              <a:t> </a:t>
            </a:r>
            <a:r>
              <a:rPr lang="en-US" dirty="0" err="1"/>
              <a:t>комбайна</a:t>
            </a:r>
            <a:r>
              <a:rPr lang="en-US" dirty="0"/>
              <a:t> «</a:t>
            </a:r>
            <a:r>
              <a:rPr lang="en-US" dirty="0" err="1"/>
              <a:t>Скіф</a:t>
            </a:r>
            <a:r>
              <a:rPr lang="en-US" dirty="0"/>
              <a:t>-230 А</a:t>
            </a:r>
            <a:r>
              <a:rPr lang="en-US" dirty="0" smtClean="0"/>
              <a:t>»: </a:t>
            </a:r>
            <a:endParaRPr lang="uk-UA" dirty="0" smtClean="0"/>
          </a:p>
          <a:p>
            <a:pPr algn="ctr"/>
            <a:r>
              <a:rPr lang="en-US" dirty="0" err="1" smtClean="0"/>
              <a:t>1т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місця</a:t>
            </a:r>
            <a:r>
              <a:rPr lang="en-US" dirty="0"/>
              <a:t> </a:t>
            </a:r>
            <a:r>
              <a:rPr lang="en-US" dirty="0" err="1" smtClean="0"/>
              <a:t>встановлення</a:t>
            </a:r>
            <a:r>
              <a:rPr lang="en-US" dirty="0" smtClean="0"/>
              <a:t> </a:t>
            </a:r>
            <a:r>
              <a:rPr lang="en-US" dirty="0" err="1"/>
              <a:t>датчиків</a:t>
            </a:r>
            <a:r>
              <a:rPr lang="en-US" dirty="0"/>
              <a:t> в </a:t>
            </a:r>
            <a:r>
              <a:rPr lang="en-US" dirty="0" err="1"/>
              <a:t>місцях</a:t>
            </a:r>
            <a:r>
              <a:rPr lang="en-US" dirty="0"/>
              <a:t> </a:t>
            </a:r>
            <a:r>
              <a:rPr lang="en-US" dirty="0" err="1"/>
              <a:t>кріплення</a:t>
            </a:r>
            <a:r>
              <a:rPr lang="en-US" dirty="0"/>
              <a:t> </a:t>
            </a:r>
            <a:r>
              <a:rPr lang="en-US" dirty="0" err="1"/>
              <a:t>переднього</a:t>
            </a:r>
            <a:r>
              <a:rPr lang="en-US" dirty="0"/>
              <a:t> </a:t>
            </a:r>
            <a:r>
              <a:rPr lang="en-US" dirty="0" err="1"/>
              <a:t>розкосу</a:t>
            </a:r>
            <a:r>
              <a:rPr lang="en-US" dirty="0"/>
              <a:t>; </a:t>
            </a:r>
            <a:r>
              <a:rPr lang="en-US" dirty="0" err="1"/>
              <a:t>2т</a:t>
            </a:r>
            <a:r>
              <a:rPr lang="en-US" dirty="0"/>
              <a:t> - </a:t>
            </a:r>
            <a:r>
              <a:rPr lang="en-US" dirty="0" err="1"/>
              <a:t>місця</a:t>
            </a:r>
            <a:r>
              <a:rPr lang="en-US" dirty="0"/>
              <a:t> </a:t>
            </a:r>
            <a:r>
              <a:rPr lang="en-US" dirty="0" err="1"/>
              <a:t>встановлення</a:t>
            </a:r>
            <a:r>
              <a:rPr lang="en-US" dirty="0"/>
              <a:t> </a:t>
            </a:r>
            <a:r>
              <a:rPr lang="en-US" dirty="0" err="1"/>
              <a:t>датчиків</a:t>
            </a:r>
            <a:r>
              <a:rPr lang="en-US" dirty="0"/>
              <a:t> в </a:t>
            </a:r>
            <a:r>
              <a:rPr lang="en-US" dirty="0" err="1"/>
              <a:t>середній</a:t>
            </a:r>
            <a:r>
              <a:rPr lang="en-US" dirty="0"/>
              <a:t> </a:t>
            </a:r>
            <a:r>
              <a:rPr lang="en-US" dirty="0" err="1"/>
              <a:t>частині</a:t>
            </a:r>
            <a:r>
              <a:rPr lang="en-US" dirty="0"/>
              <a:t> </a:t>
            </a:r>
            <a:r>
              <a:rPr lang="en-US" dirty="0" err="1"/>
              <a:t>корпусу</a:t>
            </a:r>
            <a:r>
              <a:rPr lang="en-US" dirty="0"/>
              <a:t>; </a:t>
            </a:r>
            <a:r>
              <a:rPr lang="en-US" dirty="0" err="1"/>
              <a:t>3т</a:t>
            </a:r>
            <a:r>
              <a:rPr lang="en-US" dirty="0"/>
              <a:t> - </a:t>
            </a:r>
            <a:r>
              <a:rPr lang="en-US" dirty="0" err="1"/>
              <a:t>місця</a:t>
            </a:r>
            <a:r>
              <a:rPr lang="en-US" dirty="0"/>
              <a:t> </a:t>
            </a:r>
            <a:r>
              <a:rPr lang="en-US" dirty="0" err="1" smtClean="0"/>
              <a:t>встановлення</a:t>
            </a:r>
            <a:r>
              <a:rPr lang="en-US" dirty="0" smtClean="0"/>
              <a:t> </a:t>
            </a:r>
            <a:r>
              <a:rPr lang="en-US" dirty="0" err="1"/>
              <a:t>датчиків</a:t>
            </a:r>
            <a:r>
              <a:rPr lang="en-US" dirty="0"/>
              <a:t> в </a:t>
            </a:r>
            <a:r>
              <a:rPr lang="en-US" dirty="0" err="1"/>
              <a:t>місцях</a:t>
            </a:r>
            <a:r>
              <a:rPr lang="en-US" dirty="0"/>
              <a:t> </a:t>
            </a:r>
            <a:r>
              <a:rPr lang="en-US" dirty="0" err="1"/>
              <a:t>кріплення</a:t>
            </a:r>
            <a:r>
              <a:rPr lang="en-US" dirty="0"/>
              <a:t> </a:t>
            </a:r>
            <a:r>
              <a:rPr lang="en-US" dirty="0" err="1"/>
              <a:t>заднього</a:t>
            </a:r>
            <a:r>
              <a:rPr lang="en-US" dirty="0"/>
              <a:t> </a:t>
            </a:r>
            <a:r>
              <a:rPr lang="en-US" dirty="0" err="1"/>
              <a:t>розкосу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871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208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ru-RU" sz="2400" dirty="0" err="1"/>
              <a:t>вібропереміщень</a:t>
            </a:r>
            <a:r>
              <a:rPr lang="ru-RU" sz="2400" dirty="0"/>
              <a:t> </a:t>
            </a:r>
            <a:r>
              <a:rPr lang="ru-RU" sz="2400" dirty="0" err="1"/>
              <a:t>металоконструкції</a:t>
            </a:r>
            <a:r>
              <a:rPr lang="ru-RU" sz="2400" dirty="0"/>
              <a:t> комбайна у </a:t>
            </a:r>
            <a:r>
              <a:rPr lang="ru-RU" sz="2400" dirty="0" err="1" smtClean="0"/>
              <a:t>визначених</a:t>
            </a:r>
            <a:r>
              <a:rPr lang="ru-RU" sz="2400" dirty="0" smtClean="0"/>
              <a:t> </a:t>
            </a:r>
            <a:r>
              <a:rPr lang="ru-RU" sz="2400" dirty="0"/>
              <a:t>точках:</a:t>
            </a:r>
            <a:endParaRPr lang="uk-UA" sz="2400" dirty="0"/>
          </a:p>
          <a:p>
            <a:pPr lvl="0"/>
            <a:r>
              <a:rPr lang="ru-RU" sz="2400" dirty="0" smtClean="0"/>
              <a:t>- при </a:t>
            </a:r>
            <a:r>
              <a:rPr lang="ru-RU" sz="2400" dirty="0" err="1"/>
              <a:t>встановлені</a:t>
            </a:r>
            <a:r>
              <a:rPr lang="ru-RU" sz="2400" dirty="0"/>
              <a:t> </a:t>
            </a:r>
            <a:r>
              <a:rPr lang="ru-RU" sz="2400" dirty="0" err="1"/>
              <a:t>розкосів</a:t>
            </a:r>
            <a:r>
              <a:rPr lang="ru-RU" sz="2400" dirty="0"/>
              <a:t> на </a:t>
            </a:r>
            <a:r>
              <a:rPr lang="ru-RU" sz="2400" dirty="0" err="1"/>
              <a:t>ведучому</a:t>
            </a:r>
            <a:r>
              <a:rPr lang="ru-RU" sz="2400" dirty="0"/>
              <a:t> мосту та мосту </a:t>
            </a:r>
            <a:r>
              <a:rPr lang="ru-RU" sz="2400" dirty="0" err="1"/>
              <a:t>напрямних</a:t>
            </a:r>
            <a:r>
              <a:rPr lang="ru-RU" sz="2400" dirty="0"/>
              <a:t> </a:t>
            </a:r>
            <a:r>
              <a:rPr lang="ru-RU" sz="2400" dirty="0" err="1" smtClean="0"/>
              <a:t>коліс</a:t>
            </a:r>
            <a:r>
              <a:rPr lang="uk-UA" sz="2400" dirty="0" smtClean="0"/>
              <a:t>;</a:t>
            </a:r>
            <a:endParaRPr lang="uk-UA" sz="2400" dirty="0"/>
          </a:p>
          <a:p>
            <a:pPr marL="342900" lvl="0" indent="-342900">
              <a:buFontTx/>
              <a:buChar char="-"/>
            </a:pPr>
            <a:r>
              <a:rPr lang="ru-RU" sz="2400" dirty="0" smtClean="0"/>
              <a:t>без </a:t>
            </a:r>
            <a:r>
              <a:rPr lang="ru-RU" sz="2400" dirty="0" err="1"/>
              <a:t>розкосів</a:t>
            </a:r>
            <a:r>
              <a:rPr lang="ru-RU" sz="2400" dirty="0"/>
              <a:t> (в </a:t>
            </a:r>
            <a:r>
              <a:rPr lang="ru-RU" sz="2400" dirty="0" err="1"/>
              <a:t>комплектації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попередника</a:t>
            </a:r>
            <a:r>
              <a:rPr lang="ru-RU" sz="2400" dirty="0" smtClean="0"/>
              <a:t>).</a:t>
            </a:r>
          </a:p>
          <a:p>
            <a:pPr marL="342900" lvl="0" indent="-342900">
              <a:buFontTx/>
              <a:buChar char="-"/>
            </a:pPr>
            <a:endParaRPr lang="uk-UA" sz="2400" dirty="0"/>
          </a:p>
          <a:p>
            <a:r>
              <a:rPr lang="ru-RU" sz="2400" dirty="0" err="1"/>
              <a:t>Попередньо</a:t>
            </a:r>
            <a:r>
              <a:rPr lang="ru-RU" sz="2400" dirty="0"/>
              <a:t> для </a:t>
            </a:r>
            <a:r>
              <a:rPr lang="ru-RU" sz="2400" dirty="0" err="1"/>
              <a:t>стендових</a:t>
            </a:r>
            <a:r>
              <a:rPr lang="ru-RU" sz="2400" dirty="0"/>
              <a:t> </a:t>
            </a:r>
            <a:r>
              <a:rPr lang="ru-RU" sz="2400" dirty="0" err="1"/>
              <a:t>випробувань</a:t>
            </a:r>
            <a:r>
              <a:rPr lang="ru-RU" sz="2400" dirty="0"/>
              <a:t> при </a:t>
            </a:r>
            <a:r>
              <a:rPr lang="ru-RU" sz="2400" dirty="0" err="1"/>
              <a:t>обробці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: </a:t>
            </a:r>
            <a:r>
              <a:rPr lang="ru-RU" sz="2400" dirty="0" err="1"/>
              <a:t>віброзміщення</a:t>
            </a:r>
            <a:r>
              <a:rPr lang="ru-RU" sz="2400" dirty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 корпуса комбайна </a:t>
            </a:r>
            <a:r>
              <a:rPr lang="ru-RU" sz="2400" dirty="0" err="1"/>
              <a:t>здійснюються</a:t>
            </a:r>
            <a:r>
              <a:rPr lang="ru-RU" sz="2400" dirty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— </a:t>
            </a:r>
            <a:r>
              <a:rPr lang="ru-RU" sz="2400" dirty="0" err="1"/>
              <a:t>значення</a:t>
            </a:r>
            <a:r>
              <a:rPr lang="ru-RU" sz="2400" dirty="0"/>
              <a:t> «0».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6256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562927"/>
            <a:ext cx="8208912" cy="56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543877"/>
            <a:ext cx="7560840" cy="57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657524"/>
            <a:ext cx="8351837" cy="1779588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лекції:</a:t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та шляхи розвитку вітчизняної </a:t>
            </a:r>
            <a:r>
              <a:rPr lang="uk-UA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агроінженерної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системи.</a:t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Прискорені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стендові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ресурсу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молотарки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зернозбирального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комбайна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проведення робіт з сертифікації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 </a:t>
            </a:r>
            <a:r>
              <a:rPr lang="uk-UA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</a:t>
            </a: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машинобудування</a:t>
            </a:r>
            <a:b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співставлення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корпуса комбайна СКІФ-230А з </a:t>
            </a:r>
            <a:r>
              <a:rPr lang="ru-RU" dirty="0" err="1"/>
              <a:t>встановленими</a:t>
            </a:r>
            <a:r>
              <a:rPr lang="ru-RU" dirty="0"/>
              <a:t> </a:t>
            </a:r>
            <a:r>
              <a:rPr lang="ru-RU" dirty="0" err="1"/>
              <a:t>розкосами</a:t>
            </a:r>
            <a:r>
              <a:rPr lang="ru-RU" dirty="0"/>
              <a:t> та без них </a:t>
            </a:r>
            <a:r>
              <a:rPr lang="ru-RU" dirty="0" err="1"/>
              <a:t>випливають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:</a:t>
            </a:r>
            <a:endParaRPr lang="uk-UA" dirty="0"/>
          </a:p>
          <a:p>
            <a:pPr lvl="0" algn="just"/>
            <a:r>
              <a:rPr lang="ru-RU" dirty="0" smtClean="0"/>
              <a:t>- в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переднього</a:t>
            </a:r>
            <a:r>
              <a:rPr lang="ru-RU" dirty="0"/>
              <a:t> </a:t>
            </a:r>
            <a:r>
              <a:rPr lang="ru-RU" dirty="0" err="1"/>
              <a:t>розкосу</a:t>
            </a:r>
            <a:r>
              <a:rPr lang="ru-RU" dirty="0"/>
              <a:t> </a:t>
            </a:r>
            <a:r>
              <a:rPr lang="ru-RU" dirty="0" err="1"/>
              <a:t>знизило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корпуса над </a:t>
            </a:r>
            <a:r>
              <a:rPr lang="ru-RU" dirty="0" err="1"/>
              <a:t>ведучим</a:t>
            </a:r>
            <a:r>
              <a:rPr lang="ru-RU" dirty="0"/>
              <a:t> мостом (</a:t>
            </a:r>
            <a:r>
              <a:rPr lang="ru-RU" dirty="0" err="1"/>
              <a:t>нижня</a:t>
            </a:r>
            <a:r>
              <a:rPr lang="ru-RU" dirty="0"/>
              <a:t> точка з переду) в 4,5 рази (</a:t>
            </a:r>
            <a:r>
              <a:rPr lang="ru-RU" dirty="0" err="1"/>
              <a:t>попечні</a:t>
            </a:r>
            <a:r>
              <a:rPr lang="ru-RU" dirty="0"/>
              <a:t> в 6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вертикальні</a:t>
            </a:r>
            <a:r>
              <a:rPr lang="ru-RU" dirty="0"/>
              <a:t> та </a:t>
            </a:r>
            <a:r>
              <a:rPr lang="ru-RU" dirty="0" err="1"/>
              <a:t>поздовжні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в 3 рази), але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переднього</a:t>
            </a:r>
            <a:r>
              <a:rPr lang="ru-RU" dirty="0"/>
              <a:t> </a:t>
            </a:r>
            <a:r>
              <a:rPr lang="ru-RU" dirty="0" err="1"/>
              <a:t>розкосу</a:t>
            </a:r>
            <a:r>
              <a:rPr lang="ru-RU" dirty="0"/>
              <a:t> не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знизило</a:t>
            </a:r>
            <a:r>
              <a:rPr lang="ru-RU" dirty="0"/>
              <a:t> </a:t>
            </a:r>
            <a:r>
              <a:rPr lang="ru-RU" dirty="0" err="1"/>
              <a:t>віброактивность</a:t>
            </a:r>
            <a:r>
              <a:rPr lang="ru-RU" dirty="0"/>
              <a:t> над </a:t>
            </a:r>
            <a:r>
              <a:rPr lang="ru-RU" dirty="0" err="1"/>
              <a:t>молотильним</a:t>
            </a:r>
            <a:r>
              <a:rPr lang="ru-RU" dirty="0"/>
              <a:t> барабаном (</a:t>
            </a:r>
            <a:r>
              <a:rPr lang="ru-RU" dirty="0" err="1"/>
              <a:t>верхня</a:t>
            </a:r>
            <a:r>
              <a:rPr lang="ru-RU" dirty="0"/>
              <a:t> точка з переду) –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коливаання</a:t>
            </a:r>
            <a:r>
              <a:rPr lang="ru-RU" dirty="0"/>
              <a:t> </a:t>
            </a:r>
            <a:r>
              <a:rPr lang="ru-RU" dirty="0" err="1"/>
              <a:t>знизилися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1,3 рази;</a:t>
            </a:r>
            <a:endParaRPr lang="uk-UA" dirty="0"/>
          </a:p>
          <a:p>
            <a:pPr lvl="0" algn="just"/>
            <a:r>
              <a:rPr lang="ru-RU" dirty="0" smtClean="0"/>
              <a:t>-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(</a:t>
            </a:r>
            <a:r>
              <a:rPr lang="ru-RU" dirty="0" err="1"/>
              <a:t>сумарний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переднього</a:t>
            </a:r>
            <a:r>
              <a:rPr lang="ru-RU" dirty="0"/>
              <a:t> та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розкосів</a:t>
            </a:r>
            <a:r>
              <a:rPr lang="ru-RU" dirty="0"/>
              <a:t>)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розкосів</a:t>
            </a:r>
            <a:r>
              <a:rPr lang="ru-RU" dirty="0"/>
              <a:t> </a:t>
            </a:r>
            <a:r>
              <a:rPr lang="ru-RU" dirty="0" err="1"/>
              <a:t>збільшило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</a:t>
            </a:r>
            <a:r>
              <a:rPr lang="ru-RU" dirty="0" err="1"/>
              <a:t>корпу</a:t>
            </a:r>
            <a:r>
              <a:rPr lang="ru-RU" dirty="0"/>
              <a:t>- </a:t>
            </a:r>
            <a:r>
              <a:rPr lang="ru-RU" dirty="0" err="1"/>
              <a:t>са</a:t>
            </a:r>
            <a:r>
              <a:rPr lang="ru-RU" dirty="0"/>
              <a:t> над вентилятором очистки (</a:t>
            </a:r>
            <a:r>
              <a:rPr lang="ru-RU" dirty="0" err="1"/>
              <a:t>нижня</a:t>
            </a:r>
            <a:r>
              <a:rPr lang="ru-RU" dirty="0"/>
              <a:t> точка по </a:t>
            </a:r>
            <a:r>
              <a:rPr lang="ru-RU" dirty="0" err="1"/>
              <a:t>середині</a:t>
            </a:r>
            <a:r>
              <a:rPr lang="ru-RU" dirty="0"/>
              <a:t>) в 1,2 рази (за </a:t>
            </a:r>
            <a:r>
              <a:rPr lang="ru-RU" dirty="0" err="1"/>
              <a:t>ви</a:t>
            </a:r>
            <a:r>
              <a:rPr lang="ru-RU" dirty="0"/>
              <a:t>- </a:t>
            </a:r>
            <a:r>
              <a:rPr lang="ru-RU" dirty="0" err="1"/>
              <a:t>ключенням</a:t>
            </a:r>
            <a:r>
              <a:rPr lang="ru-RU" dirty="0"/>
              <a:t> </a:t>
            </a:r>
            <a:r>
              <a:rPr lang="ru-RU" dirty="0" err="1"/>
              <a:t>вертикальних</a:t>
            </a:r>
            <a:r>
              <a:rPr lang="ru-RU" dirty="0"/>
              <a:t> – </a:t>
            </a:r>
            <a:r>
              <a:rPr lang="ru-RU" dirty="0" err="1"/>
              <a:t>розкоси</a:t>
            </a:r>
            <a:r>
              <a:rPr lang="ru-RU" dirty="0"/>
              <a:t> </a:t>
            </a:r>
            <a:r>
              <a:rPr lang="ru-RU" dirty="0" err="1"/>
              <a:t>знизили</a:t>
            </a:r>
            <a:r>
              <a:rPr lang="ru-RU" dirty="0"/>
              <a:t> в 1,2 рази),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розкосів</a:t>
            </a:r>
            <a:r>
              <a:rPr lang="ru-RU" dirty="0"/>
              <a:t> </a:t>
            </a:r>
            <a:r>
              <a:rPr lang="ru-RU" dirty="0" err="1"/>
              <a:t>знизило</a:t>
            </a:r>
            <a:r>
              <a:rPr lang="ru-RU" dirty="0"/>
              <a:t> </a:t>
            </a:r>
            <a:r>
              <a:rPr lang="ru-RU" dirty="0" err="1"/>
              <a:t>віброактивність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бункером (</a:t>
            </a:r>
            <a:r>
              <a:rPr lang="ru-RU" dirty="0" err="1"/>
              <a:t>верхня</a:t>
            </a:r>
            <a:r>
              <a:rPr lang="ru-RU" dirty="0"/>
              <a:t> точка по </a:t>
            </a:r>
            <a:r>
              <a:rPr lang="ru-RU" dirty="0" err="1"/>
              <a:t>середині</a:t>
            </a:r>
            <a:r>
              <a:rPr lang="ru-RU" dirty="0"/>
              <a:t>), 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знизилися</a:t>
            </a:r>
            <a:r>
              <a:rPr lang="ru-RU" dirty="0"/>
              <a:t> в 1,3 рази (в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);</a:t>
            </a:r>
            <a:endParaRPr lang="uk-UA" dirty="0"/>
          </a:p>
          <a:p>
            <a:pPr algn="just"/>
            <a:r>
              <a:rPr lang="ru-RU" dirty="0" smtClean="0"/>
              <a:t>- в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розкосу</a:t>
            </a:r>
            <a:r>
              <a:rPr lang="ru-RU" dirty="0"/>
              <a:t> </a:t>
            </a:r>
            <a:r>
              <a:rPr lang="ru-RU" dirty="0" err="1"/>
              <a:t>знизило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над </a:t>
            </a:r>
            <a:r>
              <a:rPr lang="ru-RU" dirty="0" err="1"/>
              <a:t>керованим</a:t>
            </a:r>
            <a:r>
              <a:rPr lang="ru-RU" dirty="0"/>
              <a:t> колесом (</a:t>
            </a:r>
            <a:r>
              <a:rPr lang="ru-RU" dirty="0" err="1"/>
              <a:t>нижня</a:t>
            </a:r>
            <a:r>
              <a:rPr lang="ru-RU" dirty="0"/>
              <a:t> точка в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) </a:t>
            </a:r>
            <a:r>
              <a:rPr lang="ru-RU" dirty="0" err="1"/>
              <a:t>попопечні</a:t>
            </a:r>
            <a:r>
              <a:rPr lang="ru-RU" dirty="0"/>
              <a:t> в 1,3 рази, </a:t>
            </a:r>
            <a:r>
              <a:rPr lang="ru-RU" dirty="0" err="1"/>
              <a:t>коливання</a:t>
            </a:r>
            <a:r>
              <a:rPr lang="ru-RU" dirty="0"/>
              <a:t> у вертикальному та </a:t>
            </a:r>
            <a:r>
              <a:rPr lang="ru-RU" dirty="0" err="1"/>
              <a:t>поздовжному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різниця</a:t>
            </a:r>
            <a:r>
              <a:rPr lang="ru-RU" dirty="0"/>
              <a:t> в 1,1 рази),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розкосу</a:t>
            </a:r>
            <a:r>
              <a:rPr lang="ru-RU" dirty="0"/>
              <a:t> </a:t>
            </a:r>
            <a:r>
              <a:rPr lang="ru-RU" dirty="0" err="1"/>
              <a:t>знизило</a:t>
            </a:r>
            <a:r>
              <a:rPr lang="ru-RU" dirty="0"/>
              <a:t> </a:t>
            </a:r>
            <a:r>
              <a:rPr lang="ru-RU" dirty="0" err="1"/>
              <a:t>віброактивність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двигуном</a:t>
            </a:r>
            <a:r>
              <a:rPr lang="ru-RU" dirty="0"/>
              <a:t> (</a:t>
            </a:r>
            <a:r>
              <a:rPr lang="ru-RU" dirty="0" err="1"/>
              <a:t>верхня</a:t>
            </a:r>
            <a:r>
              <a:rPr lang="ru-RU" dirty="0"/>
              <a:t> точка в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) в 1,5 рази (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поздовжні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в 1,2 рази).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8501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35057" r="9440" b="28499"/>
          <a:stretch/>
        </p:blipFill>
        <p:spPr bwMode="auto">
          <a:xfrm>
            <a:off x="467544" y="332656"/>
            <a:ext cx="8352928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37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Заключення випробування</a:t>
            </a:r>
            <a:endParaRPr lang="uk-UA" b="1" dirty="0"/>
          </a:p>
          <a:p>
            <a:pPr lvl="1"/>
            <a:endParaRPr lang="ru-RU" dirty="0" smtClean="0"/>
          </a:p>
          <a:p>
            <a:pPr lvl="1" algn="just"/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розкосів</a:t>
            </a:r>
            <a:r>
              <a:rPr lang="ru-RU" dirty="0"/>
              <a:t> не </a:t>
            </a:r>
            <a:r>
              <a:rPr lang="ru-RU" dirty="0" err="1"/>
              <a:t>змогло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рівномірне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жорсткості</a:t>
            </a:r>
            <a:r>
              <a:rPr lang="ru-RU" dirty="0"/>
              <a:t> корпуса комбайна.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кріплення</a:t>
            </a:r>
            <a:r>
              <a:rPr lang="ru-RU" dirty="0"/>
              <a:t> </a:t>
            </a:r>
            <a:r>
              <a:rPr lang="ru-RU" dirty="0" err="1"/>
              <a:t>розкосів</a:t>
            </a:r>
            <a:r>
              <a:rPr lang="ru-RU" dirty="0"/>
              <a:t> </a:t>
            </a:r>
            <a:r>
              <a:rPr lang="ru-RU" dirty="0" err="1"/>
              <a:t>жорсткість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–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6 - 10 </a:t>
            </a:r>
            <a:r>
              <a:rPr lang="ru-RU" dirty="0" err="1"/>
              <a:t>разів</a:t>
            </a:r>
            <a:r>
              <a:rPr lang="ru-RU" dirty="0"/>
              <a:t>, а в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на </a:t>
            </a:r>
            <a:r>
              <a:rPr lang="ru-RU" dirty="0" smtClean="0"/>
              <a:t>10-25</a:t>
            </a:r>
            <a:r>
              <a:rPr lang="ru-RU" dirty="0"/>
              <a:t>%.</a:t>
            </a:r>
            <a:endParaRPr lang="uk-UA" dirty="0"/>
          </a:p>
          <a:p>
            <a:pPr lvl="1"/>
            <a:endParaRPr lang="ru-RU" dirty="0" smtClean="0"/>
          </a:p>
          <a:p>
            <a:pPr lvl="1" algn="just"/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розкосів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віброактивності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корпуса комбайна,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розкосів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жорсткість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в </a:t>
            </a:r>
            <a:r>
              <a:rPr lang="ru-RU" dirty="0" err="1"/>
              <a:t>передній</a:t>
            </a:r>
            <a:r>
              <a:rPr lang="ru-RU" dirty="0"/>
              <a:t> та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 корпуса,  але    </a:t>
            </a:r>
            <a:r>
              <a:rPr lang="ru-RU" dirty="0" err="1"/>
              <a:t>призводить</a:t>
            </a:r>
            <a:r>
              <a:rPr lang="ru-RU" dirty="0"/>
              <a:t>  до  </a:t>
            </a:r>
            <a:r>
              <a:rPr lang="ru-RU" dirty="0" err="1"/>
              <a:t>концентрації</a:t>
            </a:r>
            <a:r>
              <a:rPr lang="ru-RU" dirty="0"/>
              <a:t>  </a:t>
            </a:r>
            <a:r>
              <a:rPr lang="ru-RU" dirty="0" err="1"/>
              <a:t>віброактивності</a:t>
            </a:r>
            <a:r>
              <a:rPr lang="ru-RU" dirty="0"/>
              <a:t> 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корпуса </a:t>
            </a:r>
            <a:r>
              <a:rPr lang="ru-RU" dirty="0" err="1"/>
              <a:t>молотарки</a:t>
            </a:r>
            <a:r>
              <a:rPr lang="ru-RU" dirty="0"/>
              <a:t> (над вентилятором очистки</a:t>
            </a:r>
            <a:r>
              <a:rPr lang="ru-RU" dirty="0" smtClean="0"/>
              <a:t>).</a:t>
            </a:r>
          </a:p>
          <a:p>
            <a:pPr lvl="1"/>
            <a:endParaRPr lang="ru-RU" dirty="0"/>
          </a:p>
          <a:p>
            <a:pPr lvl="1" algn="just"/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спрогнозувати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ресурсу </a:t>
            </a:r>
            <a:r>
              <a:rPr lang="ru-RU" dirty="0" err="1"/>
              <a:t>несучих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комбайна </a:t>
            </a:r>
            <a:r>
              <a:rPr lang="ru-RU" dirty="0" err="1"/>
              <a:t>зернозбирального</a:t>
            </a:r>
            <a:r>
              <a:rPr lang="ru-RU" dirty="0"/>
              <a:t> КЗС-9-2 «</a:t>
            </a:r>
            <a:r>
              <a:rPr lang="ru-RU" dirty="0" err="1"/>
              <a:t>Скіф-230А</a:t>
            </a:r>
            <a:r>
              <a:rPr lang="ru-RU" dirty="0"/>
              <a:t>» на 17 %.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82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657524"/>
            <a:ext cx="8351837" cy="1779588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проведення робіт з сертифікації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 </a:t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 </a:t>
            </a: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машинобудування</a:t>
            </a:r>
            <a:b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5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1. ГАЛУЗЬ ЗАСТОСУВАННЯ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1.1. Цей Порядок встановлює вимоги щодо проведення робіт з сертифікації продукції </a:t>
            </a:r>
            <a:r>
              <a:rPr lang="uk-UA" dirty="0" smtClean="0"/>
              <a:t>СГМ в </a:t>
            </a:r>
            <a:r>
              <a:rPr lang="uk-UA" dirty="0" err="1"/>
              <a:t>Українськiй</a:t>
            </a:r>
            <a:r>
              <a:rPr lang="uk-UA" dirty="0"/>
              <a:t> </a:t>
            </a:r>
            <a:r>
              <a:rPr lang="uk-UA" dirty="0" err="1"/>
              <a:t>державнiй</a:t>
            </a:r>
            <a:r>
              <a:rPr lang="uk-UA" dirty="0"/>
              <a:t> </a:t>
            </a:r>
            <a:r>
              <a:rPr lang="uk-UA" dirty="0" err="1"/>
              <a:t>системi</a:t>
            </a:r>
            <a:r>
              <a:rPr lang="uk-UA" dirty="0"/>
              <a:t>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 - </a:t>
            </a:r>
            <a:r>
              <a:rPr lang="uk-UA" dirty="0" err="1"/>
              <a:t>Системi</a:t>
            </a:r>
            <a:r>
              <a:rPr lang="uk-UA" dirty="0"/>
              <a:t>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 (</a:t>
            </a:r>
            <a:r>
              <a:rPr lang="uk-UA" dirty="0" err="1"/>
              <a:t>далi</a:t>
            </a:r>
            <a:r>
              <a:rPr lang="uk-UA" dirty="0"/>
              <a:t> -Система). Перелік видів </a:t>
            </a:r>
            <a:r>
              <a:rPr lang="uk-UA" dirty="0" smtClean="0"/>
              <a:t>СГМ, </a:t>
            </a:r>
            <a:r>
              <a:rPr lang="uk-UA" dirty="0"/>
              <a:t>що сертифікуються за Порядком, наведено в галузі акредитації органу з сертифікації продукції та систем якості - </a:t>
            </a:r>
            <a:r>
              <a:rPr lang="uk-UA" dirty="0" err="1"/>
              <a:t>Укрметртестстандарту</a:t>
            </a:r>
            <a:r>
              <a:rPr lang="uk-UA" dirty="0"/>
              <a:t>.</a:t>
            </a:r>
          </a:p>
          <a:p>
            <a:r>
              <a:rPr lang="uk-UA" dirty="0"/>
              <a:t>	1.2. Порядок є  обов'язковим для  органу із </a:t>
            </a:r>
            <a:r>
              <a:rPr lang="uk-UA" dirty="0" err="1"/>
              <a:t>сертифiкацiї</a:t>
            </a:r>
            <a:r>
              <a:rPr lang="uk-UA" dirty="0"/>
              <a:t> продукції і систем якості </a:t>
            </a:r>
            <a:r>
              <a:rPr lang="uk-UA" dirty="0" err="1"/>
              <a:t>Укрметртестстандарту</a:t>
            </a:r>
            <a:r>
              <a:rPr lang="uk-UA" dirty="0"/>
              <a:t> та випробувальних </a:t>
            </a:r>
            <a:r>
              <a:rPr lang="uk-UA" dirty="0" err="1"/>
              <a:t>лабораторiй</a:t>
            </a:r>
            <a:r>
              <a:rPr lang="uk-UA" dirty="0"/>
              <a:t>, акредитованих у </a:t>
            </a:r>
            <a:r>
              <a:rPr lang="uk-UA" dirty="0" err="1"/>
              <a:t>Системi</a:t>
            </a:r>
            <a:r>
              <a:rPr lang="uk-UA" dirty="0"/>
              <a:t>, а також для </a:t>
            </a:r>
            <a:r>
              <a:rPr lang="uk-UA" dirty="0" err="1"/>
              <a:t>пiдприємств</a:t>
            </a:r>
            <a:r>
              <a:rPr lang="uk-UA" dirty="0"/>
              <a:t>, установ, </a:t>
            </a:r>
            <a:r>
              <a:rPr lang="uk-UA" dirty="0" err="1"/>
              <a:t>органiзацiй</a:t>
            </a:r>
            <a:r>
              <a:rPr lang="uk-UA" dirty="0"/>
              <a:t>, громадян - </a:t>
            </a:r>
            <a:r>
              <a:rPr lang="uk-UA" dirty="0" err="1"/>
              <a:t>суб'єктiв</a:t>
            </a:r>
            <a:r>
              <a:rPr lang="uk-UA" dirty="0"/>
              <a:t> </a:t>
            </a:r>
            <a:r>
              <a:rPr lang="uk-UA" dirty="0" err="1"/>
              <a:t>пiдприємницької</a:t>
            </a:r>
            <a:r>
              <a:rPr lang="uk-UA" dirty="0"/>
              <a:t> </a:t>
            </a:r>
            <a:r>
              <a:rPr lang="uk-UA" dirty="0" err="1"/>
              <a:t>дiяльності</a:t>
            </a:r>
            <a:r>
              <a:rPr lang="uk-UA" dirty="0"/>
              <a:t>, незалежно </a:t>
            </a:r>
            <a:r>
              <a:rPr lang="uk-UA" dirty="0" err="1"/>
              <a:t>вiд</a:t>
            </a:r>
            <a:r>
              <a:rPr lang="uk-UA" dirty="0"/>
              <a:t> форм </a:t>
            </a:r>
            <a:r>
              <a:rPr lang="uk-UA" dirty="0" err="1"/>
              <a:t>власностi</a:t>
            </a:r>
            <a:r>
              <a:rPr lang="uk-UA" dirty="0"/>
              <a:t>, у тому </a:t>
            </a:r>
            <a:r>
              <a:rPr lang="uk-UA" dirty="0" err="1"/>
              <a:t>числi</a:t>
            </a:r>
            <a:r>
              <a:rPr lang="uk-UA" dirty="0"/>
              <a:t> </a:t>
            </a:r>
            <a:r>
              <a:rPr lang="uk-UA" dirty="0" err="1"/>
              <a:t>iноземних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415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5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2. НОРМАТИВНI ПОСИЛАННЯ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2.1. Під час розробки Порядку використані такі </a:t>
            </a:r>
            <a:r>
              <a:rPr lang="uk-UA" dirty="0" err="1"/>
              <a:t>нормативнi</a:t>
            </a:r>
            <a:r>
              <a:rPr lang="uk-UA" dirty="0"/>
              <a:t> документи:</a:t>
            </a:r>
          </a:p>
          <a:p>
            <a:r>
              <a:rPr lang="uk-UA" dirty="0"/>
              <a:t>	ДСТУ 2296-93 "Національний  знак  </a:t>
            </a:r>
            <a:r>
              <a:rPr lang="uk-UA" dirty="0" err="1"/>
              <a:t>вiдповiдностi</a:t>
            </a:r>
            <a:r>
              <a:rPr lang="uk-UA" dirty="0"/>
              <a:t>.  Форма,  розміри, технічні вимоги та правила застосування";</a:t>
            </a:r>
          </a:p>
          <a:p>
            <a:r>
              <a:rPr lang="uk-UA" dirty="0"/>
              <a:t>	ДСТУ 2462-94 "</a:t>
            </a:r>
            <a:r>
              <a:rPr lang="uk-UA" dirty="0" err="1"/>
              <a:t>Сертифiкацiя</a:t>
            </a:r>
            <a:r>
              <a:rPr lang="uk-UA" dirty="0"/>
              <a:t>. </a:t>
            </a:r>
            <a:r>
              <a:rPr lang="uk-UA" dirty="0" err="1"/>
              <a:t>Основнi</a:t>
            </a:r>
            <a:r>
              <a:rPr lang="uk-UA" dirty="0"/>
              <a:t> поняття. </a:t>
            </a:r>
            <a:r>
              <a:rPr lang="uk-UA" dirty="0" err="1"/>
              <a:t>Термiни</a:t>
            </a:r>
            <a:r>
              <a:rPr lang="uk-UA" dirty="0"/>
              <a:t> та визначення";</a:t>
            </a:r>
          </a:p>
          <a:p>
            <a:r>
              <a:rPr lang="uk-UA" dirty="0"/>
              <a:t>	ДСТУ 3230-95 "</a:t>
            </a:r>
            <a:r>
              <a:rPr lang="uk-UA" dirty="0" err="1"/>
              <a:t>Управлiння</a:t>
            </a:r>
            <a:r>
              <a:rPr lang="uk-UA" dirty="0"/>
              <a:t> </a:t>
            </a:r>
            <a:r>
              <a:rPr lang="uk-UA" dirty="0" err="1"/>
              <a:t>якiстю</a:t>
            </a:r>
            <a:r>
              <a:rPr lang="uk-UA" dirty="0"/>
              <a:t> та забезпечення </a:t>
            </a:r>
            <a:r>
              <a:rPr lang="uk-UA" dirty="0" err="1"/>
              <a:t>якостi</a:t>
            </a:r>
            <a:r>
              <a:rPr lang="uk-UA" dirty="0"/>
              <a:t>. </a:t>
            </a:r>
            <a:r>
              <a:rPr lang="uk-UA" dirty="0" err="1"/>
              <a:t>Термiни</a:t>
            </a:r>
            <a:r>
              <a:rPr lang="uk-UA" dirty="0"/>
              <a:t> та визначення";</a:t>
            </a:r>
          </a:p>
          <a:p>
            <a:r>
              <a:rPr lang="uk-UA" dirty="0"/>
              <a:t>  ДСТУ 3278-95 “Система розроблення та поставлення продукції на виробництво. Основні терміни та визначення”;</a:t>
            </a:r>
          </a:p>
          <a:p>
            <a:r>
              <a:rPr lang="uk-UA" dirty="0"/>
              <a:t>ДСТУ 3411-96 “Система сертифікації </a:t>
            </a:r>
            <a:r>
              <a:rPr lang="uk-UA" dirty="0" err="1"/>
              <a:t>УкрСЕПРО</a:t>
            </a:r>
            <a:r>
              <a:rPr lang="uk-UA" dirty="0"/>
              <a:t>. Вимоги до органів з сертифікації продукції та порядок їх акредитації”;</a:t>
            </a:r>
          </a:p>
          <a:p>
            <a:r>
              <a:rPr lang="uk-UA" dirty="0"/>
              <a:t>	ДСТУ 3412-96 "Система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.  Вимоги  до  випробувальних </a:t>
            </a:r>
            <a:r>
              <a:rPr lang="uk-UA" dirty="0" err="1"/>
              <a:t>лабораторiй</a:t>
            </a:r>
            <a:r>
              <a:rPr lang="uk-UA" dirty="0"/>
              <a:t> та порядок їх </a:t>
            </a:r>
            <a:r>
              <a:rPr lang="uk-UA" dirty="0" err="1"/>
              <a:t>акредитацiї</a:t>
            </a:r>
            <a:r>
              <a:rPr lang="uk-UA" dirty="0"/>
              <a:t>";</a:t>
            </a:r>
          </a:p>
          <a:p>
            <a:r>
              <a:rPr lang="uk-UA" dirty="0"/>
              <a:t>	ДСТУ 3413-96  "Система </a:t>
            </a:r>
            <a:r>
              <a:rPr lang="uk-UA" dirty="0" err="1"/>
              <a:t>сертифiкацiї</a:t>
            </a:r>
            <a:r>
              <a:rPr lang="uk-UA" dirty="0"/>
              <a:t>  </a:t>
            </a:r>
            <a:r>
              <a:rPr lang="uk-UA" dirty="0" err="1"/>
              <a:t>УкрСЕПРО</a:t>
            </a:r>
            <a:r>
              <a:rPr lang="uk-UA" dirty="0"/>
              <a:t>.  Порядок  проведення 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";</a:t>
            </a:r>
          </a:p>
          <a:p>
            <a:r>
              <a:rPr lang="uk-UA" dirty="0"/>
              <a:t>	ДСТУ 3414-96 "Система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.  </a:t>
            </a:r>
            <a:r>
              <a:rPr lang="uk-UA" dirty="0" err="1"/>
              <a:t>Атестацiя</a:t>
            </a:r>
            <a:r>
              <a:rPr lang="uk-UA" dirty="0"/>
              <a:t> виробництва. Порядок </a:t>
            </a:r>
            <a:r>
              <a:rPr lang="uk-UA" dirty="0" err="1"/>
              <a:t>здiйснення</a:t>
            </a:r>
            <a:r>
              <a:rPr lang="uk-UA" dirty="0"/>
              <a:t>";</a:t>
            </a:r>
          </a:p>
          <a:p>
            <a:r>
              <a:rPr lang="uk-UA" dirty="0"/>
              <a:t>	ДСТУ 3415-96 "Система </a:t>
            </a:r>
            <a:r>
              <a:rPr lang="uk-UA" dirty="0" err="1"/>
              <a:t>сертифiкацiї</a:t>
            </a:r>
            <a:r>
              <a:rPr lang="uk-UA" dirty="0"/>
              <a:t>  </a:t>
            </a:r>
            <a:r>
              <a:rPr lang="uk-UA" dirty="0" err="1"/>
              <a:t>УкрСЕПРО</a:t>
            </a:r>
            <a:r>
              <a:rPr lang="uk-UA" dirty="0"/>
              <a:t>. Реєстр Системи"; </a:t>
            </a:r>
          </a:p>
          <a:p>
            <a:r>
              <a:rPr lang="uk-UA" dirty="0"/>
              <a:t>	ДСТУ 3417-96  "Система 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.  Процедура визнання </a:t>
            </a:r>
            <a:r>
              <a:rPr lang="uk-UA" dirty="0" err="1"/>
              <a:t>результатiв</a:t>
            </a:r>
            <a:r>
              <a:rPr lang="uk-UA" dirty="0"/>
              <a:t>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, що </a:t>
            </a:r>
            <a:r>
              <a:rPr lang="uk-UA" dirty="0" err="1"/>
              <a:t>iмпортується</a:t>
            </a:r>
            <a:r>
              <a:rPr lang="uk-UA" dirty="0"/>
              <a:t>";</a:t>
            </a:r>
          </a:p>
          <a:p>
            <a:r>
              <a:rPr lang="uk-UA" dirty="0"/>
              <a:t>	ДСТУ 3419-96 " Система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.  </a:t>
            </a:r>
            <a:r>
              <a:rPr lang="uk-UA" dirty="0" err="1"/>
              <a:t>Сертифiкацiя</a:t>
            </a:r>
            <a:r>
              <a:rPr lang="uk-UA" dirty="0"/>
              <a:t> систем </a:t>
            </a:r>
            <a:r>
              <a:rPr lang="uk-UA" dirty="0" err="1"/>
              <a:t>якостi</a:t>
            </a:r>
            <a:r>
              <a:rPr lang="uk-UA" dirty="0"/>
              <a:t>. Порядок проведення";</a:t>
            </a:r>
          </a:p>
          <a:p>
            <a:r>
              <a:rPr lang="uk-UA" dirty="0"/>
              <a:t>	ДСТУ 3498-96 "Система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УкрСЕПРО</a:t>
            </a:r>
            <a:r>
              <a:rPr lang="uk-UA" dirty="0"/>
              <a:t>. Бланки </a:t>
            </a:r>
            <a:r>
              <a:rPr lang="uk-UA" dirty="0" err="1"/>
              <a:t>документiв</a:t>
            </a:r>
            <a:r>
              <a:rPr lang="uk-UA" dirty="0"/>
              <a:t>. Форма та опис";</a:t>
            </a:r>
          </a:p>
          <a:p>
            <a:r>
              <a:rPr lang="uk-UA" dirty="0"/>
              <a:t>  ДСТУ 3957-2000 “Система сертифікації </a:t>
            </a:r>
            <a:r>
              <a:rPr lang="uk-UA" dirty="0" err="1"/>
              <a:t>УкрСЕПРО</a:t>
            </a:r>
            <a:r>
              <a:rPr lang="uk-UA" dirty="0"/>
              <a:t>. Порядок обстеження виробництва під час проведення сертифікації продукції</a:t>
            </a:r>
            <a:r>
              <a:rPr lang="uk-UA" dirty="0" smtClean="0"/>
              <a:t>”.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928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3. ТЕРМІНИ  ТА  ВИЗНАЧЕННЯ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3.1 Поняття,  </a:t>
            </a:r>
            <a:r>
              <a:rPr lang="uk-UA" dirty="0" err="1"/>
              <a:t>термiни</a:t>
            </a:r>
            <a:r>
              <a:rPr lang="uk-UA" dirty="0"/>
              <a:t>  та  їх  визначення, що  використовуються у цьому </a:t>
            </a:r>
            <a:r>
              <a:rPr lang="uk-UA" dirty="0" err="1"/>
              <a:t>документi</a:t>
            </a:r>
            <a:r>
              <a:rPr lang="uk-UA" dirty="0"/>
              <a:t>, </a:t>
            </a:r>
            <a:r>
              <a:rPr lang="uk-UA" dirty="0" err="1"/>
              <a:t>вiдповiдають</a:t>
            </a:r>
            <a:r>
              <a:rPr lang="uk-UA" dirty="0"/>
              <a:t> ДСТУ 2462, ДСТУ 3230, ДСТУ 3278.</a:t>
            </a:r>
          </a:p>
          <a:p>
            <a:pPr lvl="0"/>
            <a:r>
              <a:rPr lang="uk-UA" dirty="0" err="1"/>
              <a:t>Контрольнi</a:t>
            </a:r>
            <a:r>
              <a:rPr lang="uk-UA" dirty="0"/>
              <a:t>  випробування  - випробування,  </a:t>
            </a:r>
            <a:r>
              <a:rPr lang="uk-UA" dirty="0" err="1"/>
              <a:t>якi</a:t>
            </a:r>
            <a:r>
              <a:rPr lang="uk-UA" dirty="0"/>
              <a:t> проводяться за </a:t>
            </a:r>
            <a:r>
              <a:rPr lang="uk-UA" dirty="0" err="1"/>
              <a:t>рiшенням</a:t>
            </a:r>
            <a:r>
              <a:rPr lang="uk-UA" dirty="0"/>
              <a:t> i програмою органу із </a:t>
            </a:r>
            <a:r>
              <a:rPr lang="uk-UA" dirty="0" err="1"/>
              <a:t>сертифiкацiї</a:t>
            </a:r>
            <a:r>
              <a:rPr lang="uk-UA" dirty="0"/>
              <a:t> з метою контролю  </a:t>
            </a:r>
            <a:r>
              <a:rPr lang="uk-UA" dirty="0" err="1"/>
              <a:t>вiдповiдностi</a:t>
            </a:r>
            <a:r>
              <a:rPr lang="uk-UA" dirty="0"/>
              <a:t> </a:t>
            </a:r>
            <a:r>
              <a:rPr lang="uk-UA" dirty="0" err="1"/>
              <a:t>сертифiкованої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 вимогам нормативних документів.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831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b="1" dirty="0"/>
              <a:t>ЗАГАЛЬНI ПОЛОЖЕННЯ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4.1. 	Роботи з сертифікації, в тому числі і сертифікацію ПЛП у </a:t>
            </a:r>
            <a:r>
              <a:rPr lang="uk-UA" dirty="0" err="1"/>
              <a:t>Системi</a:t>
            </a:r>
            <a:r>
              <a:rPr lang="uk-UA" dirty="0"/>
              <a:t> здійснюють тільки органи із сертифікації (</a:t>
            </a:r>
            <a:r>
              <a:rPr lang="uk-UA" dirty="0" err="1"/>
              <a:t>далi</a:t>
            </a:r>
            <a:r>
              <a:rPr lang="uk-UA" dirty="0"/>
              <a:t> - ОС), </a:t>
            </a:r>
            <a:r>
              <a:rPr lang="uk-UA" dirty="0" err="1"/>
              <a:t>якi</a:t>
            </a:r>
            <a:r>
              <a:rPr lang="uk-UA" dirty="0"/>
              <a:t> акредитовані в </a:t>
            </a:r>
            <a:r>
              <a:rPr lang="uk-UA" dirty="0" err="1"/>
              <a:t>Системi</a:t>
            </a:r>
            <a:r>
              <a:rPr lang="uk-UA" dirty="0"/>
              <a:t> у встановленому порядку i мають ПЛП у своїй галузі акредитації.	Випробування ПЛП з метою сертифікації проводять тільки випробувальні лабораторії (</a:t>
            </a:r>
            <a:r>
              <a:rPr lang="uk-UA" dirty="0" err="1"/>
              <a:t>далi</a:t>
            </a:r>
            <a:r>
              <a:rPr lang="uk-UA" dirty="0"/>
              <a:t> - ВЛ), </a:t>
            </a:r>
            <a:r>
              <a:rPr lang="uk-UA" dirty="0" err="1"/>
              <a:t>якi</a:t>
            </a:r>
            <a:r>
              <a:rPr lang="uk-UA" dirty="0"/>
              <a:t> акредитовані в </a:t>
            </a:r>
            <a:r>
              <a:rPr lang="uk-UA" dirty="0" err="1"/>
              <a:t>Системi</a:t>
            </a:r>
            <a:r>
              <a:rPr lang="uk-UA" dirty="0"/>
              <a:t> i мають ПЛП у своїй галузі </a:t>
            </a:r>
            <a:r>
              <a:rPr lang="uk-UA" dirty="0" err="1"/>
              <a:t>акредитацiї</a:t>
            </a:r>
            <a:r>
              <a:rPr lang="uk-UA" dirty="0"/>
              <a:t>.</a:t>
            </a:r>
          </a:p>
          <a:p>
            <a:r>
              <a:rPr lang="uk-UA" dirty="0"/>
              <a:t>	4.2. Об'єктом сертифікації у </a:t>
            </a:r>
            <a:r>
              <a:rPr lang="uk-UA" dirty="0" err="1"/>
              <a:t>Системi</a:t>
            </a:r>
            <a:r>
              <a:rPr lang="uk-UA" dirty="0"/>
              <a:t> є продукція,  що виробляються в Україні або імпортується до неї.</a:t>
            </a:r>
          </a:p>
          <a:p>
            <a:r>
              <a:rPr lang="uk-UA" dirty="0"/>
              <a:t>	4.3. Обов'язкова сертифікація продукції у </a:t>
            </a:r>
            <a:r>
              <a:rPr lang="uk-UA" dirty="0" err="1"/>
              <a:t>Системi</a:t>
            </a:r>
            <a:r>
              <a:rPr lang="uk-UA" dirty="0"/>
              <a:t> здійснюється відповідно до обов'язкових вимог чинних в Україні нормативних документів щодо безпеки життя, здоров'я людей, захисту їх майна та охорони навколишнього природного середовища.</a:t>
            </a:r>
          </a:p>
          <a:p>
            <a:r>
              <a:rPr lang="uk-UA" dirty="0"/>
              <a:t>	4.4. Добровільна сертифікація продукції у </a:t>
            </a:r>
            <a:r>
              <a:rPr lang="uk-UA" dirty="0" err="1"/>
              <a:t>Системi</a:t>
            </a:r>
            <a:r>
              <a:rPr lang="uk-UA" dirty="0"/>
              <a:t> також може проводитися згідно з цим Порядком та іншими вимогами, погодженими із заявником. Під час цього сертифікація відповідно до усіх обов'язкових вимог, якщо вони встановлені для цієї продукції, виконується неодмінно.</a:t>
            </a:r>
          </a:p>
          <a:p>
            <a:r>
              <a:rPr lang="uk-UA" dirty="0"/>
              <a:t>4.5. </a:t>
            </a:r>
            <a:r>
              <a:rPr lang="uk-UA" dirty="0" err="1"/>
              <a:t>Усi</a:t>
            </a:r>
            <a:r>
              <a:rPr lang="uk-UA" dirty="0"/>
              <a:t> роботи із сертифікації  продукції у </a:t>
            </a:r>
            <a:r>
              <a:rPr lang="uk-UA" dirty="0" err="1"/>
              <a:t>Системi</a:t>
            </a:r>
            <a:r>
              <a:rPr lang="uk-UA" dirty="0"/>
              <a:t> оплачуються заявником на </a:t>
            </a:r>
            <a:r>
              <a:rPr lang="uk-UA" dirty="0" err="1"/>
              <a:t>договiрних</a:t>
            </a:r>
            <a:r>
              <a:rPr lang="uk-UA" dirty="0"/>
              <a:t> умовах.</a:t>
            </a:r>
          </a:p>
        </p:txBody>
      </p:sp>
    </p:spTree>
    <p:extLst>
      <p:ext uri="{BB962C8B-B14F-4D97-AF65-F5344CB8AC3E}">
        <p14:creationId xmlns:p14="http://schemas.microsoft.com/office/powerpoint/2010/main" val="3320685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4.6</a:t>
            </a:r>
            <a:r>
              <a:rPr lang="uk-UA" dirty="0"/>
              <a:t>. Порядок проведення сертифікації продукції  у  загальному  випадку передбачає:</a:t>
            </a:r>
          </a:p>
          <a:p>
            <a:r>
              <a:rPr lang="uk-UA" dirty="0"/>
              <a:t>	- подання заявки на сертифікацію;</a:t>
            </a:r>
          </a:p>
          <a:p>
            <a:r>
              <a:rPr lang="uk-UA" dirty="0"/>
              <a:t>	- розгляд заявки  i  прийняття  рішення  за нею із зазначенням схеми сертифікації;</a:t>
            </a:r>
          </a:p>
          <a:p>
            <a:r>
              <a:rPr lang="uk-UA" dirty="0"/>
              <a:t>	- аналіз документації,  обстеження чи атестацію виробництва продукції або сертифікацію (оцінку) системи якості виробництва, якщо це передбачено схемою сертифікації; </a:t>
            </a:r>
          </a:p>
          <a:p>
            <a:r>
              <a:rPr lang="uk-UA" dirty="0"/>
              <a:t>	- </a:t>
            </a:r>
            <a:r>
              <a:rPr lang="uk-UA" dirty="0" err="1"/>
              <a:t>вiдбір</a:t>
            </a:r>
            <a:r>
              <a:rPr lang="uk-UA" dirty="0"/>
              <a:t>, </a:t>
            </a:r>
            <a:r>
              <a:rPr lang="uk-UA" dirty="0" err="1"/>
              <a:t>iдентифiкацiю</a:t>
            </a:r>
            <a:r>
              <a:rPr lang="uk-UA" dirty="0"/>
              <a:t> </a:t>
            </a:r>
            <a:r>
              <a:rPr lang="uk-UA" dirty="0" err="1"/>
              <a:t>зразкiв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 для випробувань;</a:t>
            </a:r>
          </a:p>
          <a:p>
            <a:r>
              <a:rPr lang="uk-UA" dirty="0"/>
              <a:t>	- випробування </a:t>
            </a:r>
            <a:r>
              <a:rPr lang="uk-UA" dirty="0" err="1"/>
              <a:t>зразкiв</a:t>
            </a:r>
            <a:r>
              <a:rPr lang="uk-UA" dirty="0"/>
              <a:t>;</a:t>
            </a:r>
          </a:p>
          <a:p>
            <a:r>
              <a:rPr lang="uk-UA" dirty="0"/>
              <a:t>	- </a:t>
            </a:r>
            <a:r>
              <a:rPr lang="uk-UA" dirty="0" err="1"/>
              <a:t>аналiз</a:t>
            </a:r>
            <a:r>
              <a:rPr lang="uk-UA" dirty="0"/>
              <a:t> одержаних </a:t>
            </a:r>
            <a:r>
              <a:rPr lang="uk-UA" dirty="0" err="1"/>
              <a:t>результатiв</a:t>
            </a:r>
            <a:r>
              <a:rPr lang="uk-UA" dirty="0"/>
              <a:t> та прийняття  </a:t>
            </a:r>
            <a:r>
              <a:rPr lang="uk-UA" dirty="0" err="1"/>
              <a:t>рiшення</a:t>
            </a:r>
            <a:r>
              <a:rPr lang="uk-UA" dirty="0"/>
              <a:t>  про </a:t>
            </a:r>
            <a:r>
              <a:rPr lang="uk-UA" dirty="0" err="1"/>
              <a:t>можливiсть</a:t>
            </a:r>
            <a:r>
              <a:rPr lang="uk-UA" dirty="0"/>
              <a:t> </a:t>
            </a:r>
            <a:r>
              <a:rPr lang="uk-UA" dirty="0" err="1"/>
              <a:t>видачi</a:t>
            </a:r>
            <a:r>
              <a:rPr lang="uk-UA" dirty="0"/>
              <a:t> </a:t>
            </a:r>
            <a:r>
              <a:rPr lang="uk-UA" dirty="0" err="1"/>
              <a:t>сертифiката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;</a:t>
            </a:r>
          </a:p>
          <a:p>
            <a:r>
              <a:rPr lang="uk-UA" dirty="0"/>
              <a:t>	- видачу </a:t>
            </a:r>
            <a:r>
              <a:rPr lang="uk-UA" dirty="0" err="1"/>
              <a:t>сертифiката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, укладення ліцензійної угоди та занесення </a:t>
            </a:r>
            <a:r>
              <a:rPr lang="uk-UA" dirty="0" err="1"/>
              <a:t>сертифiкованої</a:t>
            </a:r>
            <a:r>
              <a:rPr lang="uk-UA" dirty="0"/>
              <a:t> </a:t>
            </a:r>
            <a:r>
              <a:rPr lang="uk-UA" dirty="0" err="1"/>
              <a:t>продукцiї</a:t>
            </a:r>
            <a:r>
              <a:rPr lang="uk-UA" dirty="0"/>
              <a:t> до Реєстру Системи;</a:t>
            </a:r>
          </a:p>
          <a:p>
            <a:r>
              <a:rPr lang="uk-UA" dirty="0"/>
              <a:t>	- визнання іноземного </a:t>
            </a:r>
            <a:r>
              <a:rPr lang="uk-UA" dirty="0" err="1"/>
              <a:t>сертифiката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;</a:t>
            </a:r>
          </a:p>
          <a:p>
            <a:r>
              <a:rPr lang="uk-UA" dirty="0"/>
              <a:t>	- </a:t>
            </a:r>
            <a:r>
              <a:rPr lang="uk-UA" dirty="0" err="1"/>
              <a:t>технiчний</a:t>
            </a:r>
            <a:r>
              <a:rPr lang="uk-UA" dirty="0"/>
              <a:t> нагляд за </a:t>
            </a:r>
            <a:r>
              <a:rPr lang="uk-UA" dirty="0" err="1"/>
              <a:t>сертифiкованою</a:t>
            </a:r>
            <a:r>
              <a:rPr lang="uk-UA" dirty="0"/>
              <a:t> </a:t>
            </a:r>
            <a:r>
              <a:rPr lang="uk-UA" dirty="0" err="1"/>
              <a:t>продукцiєю</a:t>
            </a:r>
            <a:r>
              <a:rPr lang="uk-UA" dirty="0"/>
              <a:t>;</a:t>
            </a:r>
          </a:p>
          <a:p>
            <a:r>
              <a:rPr lang="uk-UA" dirty="0"/>
              <a:t>	- </a:t>
            </a:r>
            <a:r>
              <a:rPr lang="uk-UA" dirty="0" err="1"/>
              <a:t>iнформацiю</a:t>
            </a:r>
            <a:r>
              <a:rPr lang="uk-UA" dirty="0"/>
              <a:t> про результати </a:t>
            </a:r>
            <a:r>
              <a:rPr lang="uk-UA" dirty="0" err="1"/>
              <a:t>робiт</a:t>
            </a:r>
            <a:r>
              <a:rPr lang="uk-UA" dirty="0"/>
              <a:t> із </a:t>
            </a:r>
            <a:r>
              <a:rPr lang="uk-UA" dirty="0" err="1"/>
              <a:t>сертифiкацiї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3141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5. ПОРЯДОК СЕРТИФIКАЦIЇ ПЛП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</a:t>
            </a:r>
            <a:r>
              <a:rPr lang="uk-UA" b="1" dirty="0"/>
              <a:t>5.1. Подання заявки на сертифікацію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pPr lvl="0"/>
            <a:r>
              <a:rPr lang="uk-UA" dirty="0"/>
              <a:t>. Для проведення сертифікації продукції у </a:t>
            </a:r>
            <a:r>
              <a:rPr lang="uk-UA" dirty="0" err="1"/>
              <a:t>Системi</a:t>
            </a:r>
            <a:r>
              <a:rPr lang="uk-UA" dirty="0"/>
              <a:t> заявник подає до ОС заявку (додаток 1), яка реєструється у журналі обліку заявок (додаток 2).</a:t>
            </a:r>
          </a:p>
          <a:p>
            <a:pPr lvl="0"/>
            <a:r>
              <a:rPr lang="uk-UA" dirty="0"/>
              <a:t>. При цьому заявник повинен дати органу з сертифікації письмову гарантію того, що він не заявляв цю продукцію на сертифікацію іншим органам з сертифікації. Заявником на сертифі­кацію одиничних виробів або партій продукції може бути будь-яка юридична чи фізична особа. </a:t>
            </a:r>
          </a:p>
          <a:p>
            <a:pPr lvl="0"/>
            <a:r>
              <a:rPr lang="uk-UA" dirty="0"/>
              <a:t>. Заявником на сертифікацію продукції, що випускається серійно, може бути тільки виробник про­дукції як юридична особа, що діє від свого імені або через посередників. В останньому випадку посередник повинен одночасно із заявкою надати документи про те, що він уповноважений діяти від імені виробника і що виробник бере на себе </a:t>
            </a:r>
            <a:r>
              <a:rPr lang="uk-UA" dirty="0" err="1"/>
              <a:t>тіж</a:t>
            </a:r>
            <a:r>
              <a:rPr lang="uk-UA" dirty="0"/>
              <a:t> ж самі обов'язки, що і заявник.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132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060575"/>
            <a:ext cx="8351837" cy="1779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ТА ШЛЯХИ РОЗВИТКУ ВІТЧИЗНЯНОЇ АГРОІНЖЕНЕРНОЇ СИСТЕМИ</a:t>
            </a: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5.1.3. До заявки додаються:</a:t>
            </a:r>
          </a:p>
          <a:p>
            <a:r>
              <a:rPr lang="uk-UA" dirty="0"/>
              <a:t>   - нормативний документ, відповідно до вимог якого виробляється продукція (для вітчизняного виробника);  </a:t>
            </a:r>
          </a:p>
          <a:p>
            <a:r>
              <a:rPr lang="uk-UA" dirty="0"/>
              <a:t>   - документ, що підтверджує розмір партії;</a:t>
            </a:r>
          </a:p>
          <a:p>
            <a:r>
              <a:rPr lang="uk-UA" dirty="0"/>
              <a:t>   - сертифікат походження продукції (для партій продукції, що імпортується);  </a:t>
            </a:r>
          </a:p>
          <a:p>
            <a:r>
              <a:rPr lang="uk-UA" dirty="0"/>
              <a:t>   - контракт (договір) на постачання (для партій продукції, що імпортується);	</a:t>
            </a:r>
          </a:p>
          <a:p>
            <a:r>
              <a:rPr lang="uk-UA" dirty="0"/>
              <a:t>   - товаро-супровідні документи (для партій продукції, що імпортується);</a:t>
            </a:r>
          </a:p>
          <a:p>
            <a:r>
              <a:rPr lang="uk-UA" dirty="0"/>
              <a:t>   -проекти документів (етикетки, інструкції, описи і </a:t>
            </a:r>
            <a:r>
              <a:rPr lang="uk-UA" dirty="0" err="1"/>
              <a:t>т.ін</a:t>
            </a:r>
            <a:r>
              <a:rPr lang="uk-UA" dirty="0"/>
              <a:t>.) щодо використання (застосування) продукції, які викладено українською мовою; </a:t>
            </a:r>
          </a:p>
          <a:p>
            <a:r>
              <a:rPr lang="uk-UA" dirty="0"/>
              <a:t>   Додатково надаються відомості та документи про діючі сертифікати на продукцію та про систему якості (якщо розроблена) і її сертифікацію; відомості про кількість видів та типів продукції, що заявляються на сертифікацію, обсяги виробництва та кількість працюючих; протоколи випробувань (за наявності) і </a:t>
            </a:r>
            <a:r>
              <a:rPr lang="uk-UA" dirty="0" err="1"/>
              <a:t>т.ін</a:t>
            </a:r>
            <a:r>
              <a:rPr lang="uk-UA" dirty="0"/>
              <a:t>.  </a:t>
            </a:r>
          </a:p>
          <a:p>
            <a:r>
              <a:rPr lang="uk-UA" dirty="0"/>
              <a:t>Документи мають засвідчуватись оригінальними підписами та печатками органів, що їх видали.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794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5.2 . Розгляд заявки i прийняття рішення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/>
              <a:t>	5.2.1. ОС  під час розгляду заявки виконує такі процедури:</a:t>
            </a:r>
          </a:p>
          <a:p>
            <a:r>
              <a:rPr lang="uk-UA" dirty="0"/>
              <a:t>	- реєструє заявку в </a:t>
            </a:r>
            <a:r>
              <a:rPr lang="uk-UA" dirty="0" err="1"/>
              <a:t>журналi</a:t>
            </a:r>
            <a:r>
              <a:rPr lang="uk-UA" dirty="0"/>
              <a:t> реєстру i заводить справу на </a:t>
            </a:r>
            <a:r>
              <a:rPr lang="uk-UA" dirty="0" err="1"/>
              <a:t>сертифiкацiю</a:t>
            </a:r>
            <a:r>
              <a:rPr lang="uk-UA" dirty="0"/>
              <a:t> продукції заявника;</a:t>
            </a:r>
          </a:p>
          <a:p>
            <a:r>
              <a:rPr lang="uk-UA" dirty="0"/>
              <a:t>	- проводить  експертизу наданих </a:t>
            </a:r>
            <a:r>
              <a:rPr lang="uk-UA" dirty="0" err="1"/>
              <a:t>документiв</a:t>
            </a:r>
            <a:r>
              <a:rPr lang="uk-UA" dirty="0"/>
              <a:t>;</a:t>
            </a:r>
          </a:p>
          <a:p>
            <a:r>
              <a:rPr lang="uk-UA" dirty="0"/>
              <a:t>	- визначає  </a:t>
            </a:r>
            <a:r>
              <a:rPr lang="uk-UA" dirty="0" err="1"/>
              <a:t>перелiк</a:t>
            </a:r>
            <a:r>
              <a:rPr lang="uk-UA" dirty="0"/>
              <a:t> додаткових </a:t>
            </a:r>
            <a:r>
              <a:rPr lang="uk-UA" dirty="0" err="1"/>
              <a:t>документiв</a:t>
            </a:r>
            <a:r>
              <a:rPr lang="uk-UA" dirty="0"/>
              <a:t>,  </a:t>
            </a:r>
            <a:r>
              <a:rPr lang="uk-UA" dirty="0" err="1"/>
              <a:t>якi</a:t>
            </a:r>
            <a:r>
              <a:rPr lang="uk-UA" dirty="0"/>
              <a:t> повинен надати заявник для проведення </a:t>
            </a:r>
            <a:r>
              <a:rPr lang="uk-UA" dirty="0" err="1"/>
              <a:t>сертифiкацiї</a:t>
            </a:r>
            <a:r>
              <a:rPr lang="uk-UA" dirty="0"/>
              <a:t>;</a:t>
            </a:r>
          </a:p>
          <a:p>
            <a:r>
              <a:rPr lang="uk-UA" dirty="0"/>
              <a:t>	- готує документи за прийнятими формами для укладення договору </a:t>
            </a:r>
            <a:r>
              <a:rPr lang="uk-UA" dirty="0" err="1"/>
              <a:t>iз</a:t>
            </a:r>
            <a:r>
              <a:rPr lang="uk-UA" dirty="0"/>
              <a:t> заявником на проведення </a:t>
            </a:r>
            <a:r>
              <a:rPr lang="uk-UA" dirty="0" err="1"/>
              <a:t>робiт</a:t>
            </a:r>
            <a:r>
              <a:rPr lang="uk-UA" dirty="0"/>
              <a:t>  із  </a:t>
            </a:r>
            <a:r>
              <a:rPr lang="uk-UA" dirty="0" err="1"/>
              <a:t>сертифiкацiї</a:t>
            </a:r>
            <a:r>
              <a:rPr lang="uk-UA" dirty="0"/>
              <a:t>,  узгоджує </a:t>
            </a:r>
            <a:r>
              <a:rPr lang="uk-UA" dirty="0" err="1"/>
              <a:t>термiни</a:t>
            </a:r>
            <a:r>
              <a:rPr lang="uk-UA" dirty="0"/>
              <a:t> їх виконання та </a:t>
            </a:r>
            <a:r>
              <a:rPr lang="uk-UA" dirty="0" err="1"/>
              <a:t>вартiсть</a:t>
            </a:r>
            <a:r>
              <a:rPr lang="uk-UA" dirty="0"/>
              <a:t>;</a:t>
            </a:r>
          </a:p>
          <a:p>
            <a:r>
              <a:rPr lang="uk-UA" dirty="0"/>
              <a:t>	- готує </a:t>
            </a:r>
            <a:r>
              <a:rPr lang="uk-UA" dirty="0" err="1"/>
              <a:t>рiшення</a:t>
            </a:r>
            <a:r>
              <a:rPr lang="uk-UA" dirty="0"/>
              <a:t> за поданою заявкою.</a:t>
            </a:r>
          </a:p>
          <a:p>
            <a:r>
              <a:rPr lang="uk-UA" dirty="0"/>
              <a:t>	5.2.2. ОС  не </a:t>
            </a:r>
            <a:r>
              <a:rPr lang="uk-UA" dirty="0" err="1"/>
              <a:t>пiзнiше</a:t>
            </a:r>
            <a:r>
              <a:rPr lang="uk-UA" dirty="0"/>
              <a:t> 15 </a:t>
            </a:r>
            <a:r>
              <a:rPr lang="uk-UA" dirty="0" err="1"/>
              <a:t>дiб</a:t>
            </a:r>
            <a:r>
              <a:rPr lang="uk-UA" dirty="0"/>
              <a:t> (для партії продукції- 5 діб) </a:t>
            </a:r>
            <a:r>
              <a:rPr lang="uk-UA" dirty="0" err="1"/>
              <a:t>вiд</a:t>
            </a:r>
            <a:r>
              <a:rPr lang="uk-UA" dirty="0"/>
              <a:t> дня </a:t>
            </a:r>
            <a:r>
              <a:rPr lang="uk-UA" dirty="0" err="1"/>
              <a:t>реєстрацiї</a:t>
            </a:r>
            <a:r>
              <a:rPr lang="uk-UA" dirty="0"/>
              <a:t> заявки надсилає заявнику </a:t>
            </a:r>
            <a:r>
              <a:rPr lang="uk-UA" dirty="0" err="1"/>
              <a:t>рiшення</a:t>
            </a:r>
            <a:r>
              <a:rPr lang="uk-UA" dirty="0"/>
              <a:t> за заявкою (додаток № 3),  яке </a:t>
            </a:r>
            <a:r>
              <a:rPr lang="uk-UA" dirty="0" err="1"/>
              <a:t>мiстить</a:t>
            </a:r>
            <a:r>
              <a:rPr lang="uk-UA" dirty="0"/>
              <a:t> </a:t>
            </a:r>
            <a:r>
              <a:rPr lang="uk-UA" dirty="0" err="1"/>
              <a:t>основнi</a:t>
            </a:r>
            <a:r>
              <a:rPr lang="uk-UA" dirty="0"/>
              <a:t> умови  </a:t>
            </a:r>
            <a:r>
              <a:rPr lang="uk-UA" dirty="0" err="1"/>
              <a:t>сертифiкацiї</a:t>
            </a:r>
            <a:r>
              <a:rPr lang="uk-UA" dirty="0"/>
              <a:t>. У разі позитивного </a:t>
            </a:r>
            <a:r>
              <a:rPr lang="uk-UA" dirty="0" err="1"/>
              <a:t>рiшення</a:t>
            </a:r>
            <a:r>
              <a:rPr lang="uk-UA" dirty="0"/>
              <a:t> за заявкою ОС  одночасно надсилає заявнику  проект  договору (контракту) на проведення </a:t>
            </a:r>
            <a:r>
              <a:rPr lang="uk-UA" dirty="0" err="1"/>
              <a:t>робiт</a:t>
            </a:r>
            <a:r>
              <a:rPr lang="uk-UA" dirty="0"/>
              <a:t> із </a:t>
            </a:r>
            <a:r>
              <a:rPr lang="uk-UA" dirty="0" err="1"/>
              <a:t>сертифiкацiї</a:t>
            </a:r>
            <a:r>
              <a:rPr lang="uk-UA" dirty="0"/>
              <a:t>.</a:t>
            </a:r>
          </a:p>
          <a:p>
            <a:r>
              <a:rPr lang="uk-UA" dirty="0"/>
              <a:t>	</a:t>
            </a:r>
            <a:r>
              <a:rPr lang="uk-UA" dirty="0" err="1"/>
              <a:t>Копiї</a:t>
            </a:r>
            <a:r>
              <a:rPr lang="uk-UA" dirty="0"/>
              <a:t> </a:t>
            </a:r>
            <a:r>
              <a:rPr lang="uk-UA" dirty="0" err="1"/>
              <a:t>рiшення</a:t>
            </a:r>
            <a:r>
              <a:rPr lang="uk-UA" dirty="0"/>
              <a:t> надсилаються до:</a:t>
            </a:r>
          </a:p>
          <a:p>
            <a:r>
              <a:rPr lang="uk-UA" dirty="0"/>
              <a:t>	-  органу із </a:t>
            </a:r>
            <a:r>
              <a:rPr lang="uk-UA" dirty="0" err="1"/>
              <a:t>сертифiкацiї</a:t>
            </a:r>
            <a:r>
              <a:rPr lang="uk-UA" dirty="0"/>
              <a:t> систем </a:t>
            </a:r>
            <a:r>
              <a:rPr lang="uk-UA" dirty="0" err="1"/>
              <a:t>якостi</a:t>
            </a:r>
            <a:r>
              <a:rPr lang="uk-UA" dirty="0"/>
              <a:t> (в </a:t>
            </a:r>
            <a:r>
              <a:rPr lang="uk-UA" dirty="0" err="1"/>
              <a:t>разi</a:t>
            </a:r>
            <a:r>
              <a:rPr lang="uk-UA" dirty="0"/>
              <a:t> </a:t>
            </a:r>
            <a:r>
              <a:rPr lang="uk-UA" dirty="0" err="1"/>
              <a:t>необхiдностi</a:t>
            </a:r>
            <a:r>
              <a:rPr lang="uk-UA" dirty="0"/>
              <a:t>);</a:t>
            </a:r>
          </a:p>
          <a:p>
            <a:r>
              <a:rPr lang="uk-UA" dirty="0"/>
              <a:t>	-  ВЛ, що буде проводити випробування;</a:t>
            </a:r>
          </a:p>
          <a:p>
            <a:r>
              <a:rPr lang="uk-UA" dirty="0"/>
              <a:t>	-  органу,  що буде проводити </a:t>
            </a:r>
            <a:r>
              <a:rPr lang="uk-UA" dirty="0" err="1"/>
              <a:t>технiчний</a:t>
            </a:r>
            <a:r>
              <a:rPr lang="uk-UA" dirty="0"/>
              <a:t> нагляд (в </a:t>
            </a:r>
            <a:r>
              <a:rPr lang="uk-UA" dirty="0" err="1"/>
              <a:t>разi</a:t>
            </a:r>
            <a:r>
              <a:rPr lang="uk-UA" dirty="0"/>
              <a:t> </a:t>
            </a:r>
            <a:r>
              <a:rPr lang="uk-UA" dirty="0" err="1"/>
              <a:t>необхiдностi</a:t>
            </a:r>
            <a:r>
              <a:rPr lang="uk-UA" dirty="0"/>
              <a:t>);</a:t>
            </a:r>
          </a:p>
          <a:p>
            <a:r>
              <a:rPr lang="uk-UA" dirty="0"/>
              <a:t>	-  </a:t>
            </a:r>
            <a:r>
              <a:rPr lang="uk-UA" dirty="0" err="1"/>
              <a:t>територiального</a:t>
            </a:r>
            <a:r>
              <a:rPr lang="uk-UA" dirty="0"/>
              <a:t>   центру   </a:t>
            </a:r>
            <a:r>
              <a:rPr lang="uk-UA" dirty="0" err="1"/>
              <a:t>стандартизацiї</a:t>
            </a:r>
            <a:r>
              <a:rPr lang="uk-UA" dirty="0"/>
              <a:t>,   </a:t>
            </a:r>
            <a:r>
              <a:rPr lang="uk-UA" dirty="0" err="1"/>
              <a:t>метрологiї</a:t>
            </a:r>
            <a:r>
              <a:rPr lang="uk-UA" dirty="0"/>
              <a:t>  та   </a:t>
            </a:r>
            <a:r>
              <a:rPr lang="uk-UA" dirty="0" err="1"/>
              <a:t>сертифiкацiї</a:t>
            </a:r>
            <a:r>
              <a:rPr lang="uk-UA" dirty="0"/>
              <a:t> (</a:t>
            </a:r>
            <a:r>
              <a:rPr lang="uk-UA" dirty="0" err="1"/>
              <a:t>далi</a:t>
            </a:r>
            <a:r>
              <a:rPr lang="uk-UA" dirty="0"/>
              <a:t> - ЦСМС) за </a:t>
            </a:r>
            <a:r>
              <a:rPr lang="uk-UA" dirty="0" err="1"/>
              <a:t>мiсцем</a:t>
            </a:r>
            <a:r>
              <a:rPr lang="uk-UA" dirty="0"/>
              <a:t> розташування заявника (для вітчизняних виготовлювачів).	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2969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	</a:t>
            </a:r>
            <a:r>
              <a:rPr lang="uk-UA" b="1" dirty="0"/>
              <a:t>5.3. Визначення схеми сертифікації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	5.3.1. Схема (модель) </a:t>
            </a:r>
            <a:r>
              <a:rPr lang="uk-UA" dirty="0" err="1"/>
              <a:t>сертифiкацiї</a:t>
            </a:r>
            <a:r>
              <a:rPr lang="uk-UA" dirty="0"/>
              <a:t>, визначається ОС під час розгляду заявки з  урахуванням бажання заявника,  особливостей та стану виробництва конкретного виду ПЛП.</a:t>
            </a:r>
          </a:p>
          <a:p>
            <a:r>
              <a:rPr lang="uk-UA" dirty="0"/>
              <a:t>	5.3.2. Схеми (моделі)  </a:t>
            </a:r>
            <a:r>
              <a:rPr lang="uk-UA" dirty="0" err="1"/>
              <a:t>сертифiкацiї</a:t>
            </a:r>
            <a:r>
              <a:rPr lang="uk-UA" dirty="0"/>
              <a:t>,  що  застосовуються під час обов'язкової </a:t>
            </a:r>
            <a:r>
              <a:rPr lang="uk-UA" dirty="0" err="1"/>
              <a:t>сертифiкацiї</a:t>
            </a:r>
            <a:r>
              <a:rPr lang="uk-UA" dirty="0"/>
              <a:t> вибираються відповідно до додатку А ДСТУ 3413 з урахуванням цього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94717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5.4. Схема з аналізом наданої заявником документації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  5.4.1. Заявник надає ОС інформацію та документацію стосовно стану виробництва ПЛП.</a:t>
            </a:r>
          </a:p>
          <a:p>
            <a:r>
              <a:rPr lang="uk-UA" dirty="0"/>
              <a:t>   5.4.2. Залежно від результатів аналізу інформації та документації зазначеної в експертному висновку (додаток 4), ОС </a:t>
            </a:r>
            <a:r>
              <a:rPr lang="uk-UA" dirty="0" err="1"/>
              <a:t>обгрунтовує</a:t>
            </a:r>
            <a:r>
              <a:rPr lang="uk-UA" dirty="0"/>
              <a:t> необхідність (відсутність необхідності) перевірки стану виробництва ПЛП. На перевірку стану виробництва ОС затверджується програма.</a:t>
            </a:r>
          </a:p>
          <a:p>
            <a:r>
              <a:rPr lang="uk-UA" dirty="0"/>
              <a:t>  5.4.3. Випробування, з метою сертифікації, здійснюються на відібраних та ідентифікованих ОС на підприємстві-виробникові зразках продукції.</a:t>
            </a:r>
          </a:p>
          <a:p>
            <a:r>
              <a:rPr lang="uk-UA" dirty="0"/>
              <a:t>  5.4.4. Випробування, з метою сертифікації, проводяться для кожного виду (найменування) продукції залежно від призначення, статево-вікових груп, застосованих матеріалів, сировинного складу та інших ідентифікаційних ознак. Визначення відбору необхідної кількості типових представників здійснює ОС відповідно до вимог нормативних документів на конкретний вид ПЛП.</a:t>
            </a:r>
          </a:p>
          <a:p>
            <a:r>
              <a:rPr lang="uk-UA" dirty="0"/>
              <a:t>  5.4.5. Контрольні випробування під час технічного нагляду виконуються не рідше одного разу на півроку.</a:t>
            </a:r>
          </a:p>
          <a:p>
            <a:r>
              <a:rPr lang="uk-UA" dirty="0"/>
              <a:t>   5.4.6. Сертифікат відповідності за схемою з аналізом наданої документації видається на один рік.</a:t>
            </a:r>
          </a:p>
          <a:p>
            <a:r>
              <a:rPr lang="uk-UA" dirty="0"/>
              <a:t>   5.4.7. Схема з аналізом наданої документації не застосовується для повторної видачі сертифіката відповідності.</a:t>
            </a:r>
          </a:p>
          <a:p>
            <a:r>
              <a:rPr lang="uk-UA" dirty="0"/>
              <a:t>  5.4.8. В разі негативних результатів контрольних випробувань в межах технічного нагляду, неподання продукції на контрольні випробування в обумовлені договором (контрактом) терміни, дія сертифікату відповідності припиняється. Зазначена схема не може бути знову застосована до цієї ж продукції.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4001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 </a:t>
            </a:r>
            <a:r>
              <a:rPr lang="uk-UA" b="1" dirty="0"/>
              <a:t>5.5. Обстеження виробництва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/>
              <a:t> 	5.5.1. Обстеження  виробництва  проводиться  з  метою встановлення </a:t>
            </a:r>
            <a:r>
              <a:rPr lang="uk-UA" dirty="0" err="1"/>
              <a:t>вiдповiдностi</a:t>
            </a:r>
            <a:r>
              <a:rPr lang="uk-UA" dirty="0"/>
              <a:t> фактичного стану виробництва продукції вимогам </a:t>
            </a:r>
            <a:r>
              <a:rPr lang="uk-UA" dirty="0" err="1"/>
              <a:t>документацiї</a:t>
            </a:r>
            <a:r>
              <a:rPr lang="uk-UA" dirty="0"/>
              <a:t>, </a:t>
            </a:r>
            <a:r>
              <a:rPr lang="uk-UA" dirty="0" err="1"/>
              <a:t>пiдтвердження</a:t>
            </a:r>
            <a:r>
              <a:rPr lang="uk-UA" dirty="0"/>
              <a:t> </a:t>
            </a:r>
            <a:r>
              <a:rPr lang="uk-UA" dirty="0" err="1"/>
              <a:t>можливостi</a:t>
            </a:r>
            <a:r>
              <a:rPr lang="uk-UA" dirty="0"/>
              <a:t>  </a:t>
            </a:r>
            <a:r>
              <a:rPr lang="uk-UA" dirty="0" err="1"/>
              <a:t>пiдприємства</a:t>
            </a:r>
            <a:r>
              <a:rPr lang="uk-UA" dirty="0"/>
              <a:t>  виготовляти продукцію </a:t>
            </a:r>
            <a:r>
              <a:rPr lang="uk-UA" dirty="0" err="1"/>
              <a:t>вiдповiдно</a:t>
            </a:r>
            <a:r>
              <a:rPr lang="uk-UA" dirty="0"/>
              <a:t> до вимог чинних нормативних </a:t>
            </a:r>
            <a:r>
              <a:rPr lang="uk-UA" dirty="0" err="1"/>
              <a:t>документiв</a:t>
            </a:r>
            <a:r>
              <a:rPr lang="uk-UA" dirty="0"/>
              <a:t>, </a:t>
            </a:r>
            <a:r>
              <a:rPr lang="uk-UA" dirty="0" err="1"/>
              <a:t>видачi</a:t>
            </a:r>
            <a:r>
              <a:rPr lang="uk-UA" dirty="0"/>
              <a:t> </a:t>
            </a:r>
            <a:r>
              <a:rPr lang="uk-UA" dirty="0" err="1"/>
              <a:t>рекомендацiй</a:t>
            </a:r>
            <a:r>
              <a:rPr lang="uk-UA" dirty="0"/>
              <a:t> щодо </a:t>
            </a:r>
            <a:r>
              <a:rPr lang="uk-UA" dirty="0" err="1"/>
              <a:t>перiодичностi</a:t>
            </a:r>
            <a:r>
              <a:rPr lang="uk-UA" dirty="0"/>
              <a:t> та форм проведення </a:t>
            </a:r>
            <a:r>
              <a:rPr lang="uk-UA" dirty="0" err="1"/>
              <a:t>технiчного</a:t>
            </a:r>
            <a:r>
              <a:rPr lang="uk-UA" dirty="0"/>
              <a:t> нагляду за виробництвом </a:t>
            </a:r>
            <a:r>
              <a:rPr lang="uk-UA" dirty="0" err="1"/>
              <a:t>сертифiкованої</a:t>
            </a:r>
            <a:r>
              <a:rPr lang="uk-UA" dirty="0"/>
              <a:t> продукції. Порядок проведення обстеження встановлено ДСТУ 3957.</a:t>
            </a:r>
          </a:p>
          <a:p>
            <a:r>
              <a:rPr lang="uk-UA" dirty="0"/>
              <a:t> </a:t>
            </a:r>
          </a:p>
          <a:p>
            <a:r>
              <a:rPr lang="uk-UA" dirty="0"/>
              <a:t>	</a:t>
            </a:r>
            <a:r>
              <a:rPr lang="uk-UA" b="1" dirty="0"/>
              <a:t>5.6. </a:t>
            </a:r>
            <a:r>
              <a:rPr lang="uk-UA" b="1" dirty="0" err="1"/>
              <a:t>Атестацiя</a:t>
            </a:r>
            <a:r>
              <a:rPr lang="uk-UA" b="1" dirty="0"/>
              <a:t> виробництва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/>
              <a:t>	5.6.1. </a:t>
            </a:r>
            <a:r>
              <a:rPr lang="uk-UA" dirty="0" err="1"/>
              <a:t>Атестацiя</a:t>
            </a:r>
            <a:r>
              <a:rPr lang="uk-UA" dirty="0"/>
              <a:t>  виробництва проводиться з метою </a:t>
            </a:r>
            <a:r>
              <a:rPr lang="uk-UA" dirty="0" err="1"/>
              <a:t>оцiнки</a:t>
            </a:r>
            <a:r>
              <a:rPr lang="uk-UA" dirty="0"/>
              <a:t> </a:t>
            </a:r>
            <a:r>
              <a:rPr lang="uk-UA" dirty="0" err="1"/>
              <a:t>технiчних</a:t>
            </a:r>
            <a:r>
              <a:rPr lang="uk-UA" dirty="0"/>
              <a:t> можливостей </a:t>
            </a:r>
            <a:r>
              <a:rPr lang="uk-UA" dirty="0" err="1"/>
              <a:t>пiдприємства</a:t>
            </a:r>
            <a:r>
              <a:rPr lang="uk-UA" dirty="0"/>
              <a:t>-виробника забезпечити </a:t>
            </a:r>
            <a:r>
              <a:rPr lang="uk-UA" dirty="0" err="1"/>
              <a:t>стабiльне</a:t>
            </a:r>
            <a:r>
              <a:rPr lang="uk-UA" dirty="0"/>
              <a:t> відтворення показників продукції, що підтверджуються під час сертифікації,  та </a:t>
            </a:r>
            <a:r>
              <a:rPr lang="uk-UA" dirty="0" err="1"/>
              <a:t>видачi</a:t>
            </a:r>
            <a:r>
              <a:rPr lang="uk-UA" dirty="0"/>
              <a:t> </a:t>
            </a:r>
            <a:r>
              <a:rPr lang="uk-UA" dirty="0" err="1"/>
              <a:t>рекомендацiй</a:t>
            </a:r>
            <a:r>
              <a:rPr lang="uk-UA" dirty="0"/>
              <a:t> щодо </a:t>
            </a:r>
            <a:r>
              <a:rPr lang="uk-UA" dirty="0" err="1"/>
              <a:t>перiодичностi</a:t>
            </a:r>
            <a:r>
              <a:rPr lang="uk-UA" dirty="0"/>
              <a:t> випробувань, </a:t>
            </a:r>
            <a:r>
              <a:rPr lang="uk-UA" dirty="0" err="1"/>
              <a:t>кількостi</a:t>
            </a:r>
            <a:r>
              <a:rPr lang="uk-UA" dirty="0"/>
              <a:t> </a:t>
            </a:r>
            <a:r>
              <a:rPr lang="uk-UA" dirty="0" err="1"/>
              <a:t>зразкiв</a:t>
            </a:r>
            <a:r>
              <a:rPr lang="uk-UA" dirty="0"/>
              <a:t>, що випробовуються </a:t>
            </a:r>
            <a:r>
              <a:rPr lang="uk-UA" dirty="0" err="1"/>
              <a:t>пiд</a:t>
            </a:r>
            <a:r>
              <a:rPr lang="uk-UA" dirty="0"/>
              <a:t> час </a:t>
            </a:r>
            <a:r>
              <a:rPr lang="uk-UA" dirty="0" err="1"/>
              <a:t>сертифiкацiї</a:t>
            </a:r>
            <a:r>
              <a:rPr lang="uk-UA" dirty="0"/>
              <a:t>, </a:t>
            </a:r>
            <a:r>
              <a:rPr lang="uk-UA" dirty="0" err="1"/>
              <a:t>способiв</a:t>
            </a:r>
            <a:r>
              <a:rPr lang="uk-UA" dirty="0"/>
              <a:t> та правил їх </a:t>
            </a:r>
            <a:r>
              <a:rPr lang="uk-UA" dirty="0" err="1"/>
              <a:t>вiдбору</a:t>
            </a:r>
            <a:r>
              <a:rPr lang="uk-UA" dirty="0"/>
              <a:t>. Порядок проведення цих </a:t>
            </a:r>
            <a:r>
              <a:rPr lang="uk-UA" dirty="0" err="1"/>
              <a:t>робiт</a:t>
            </a:r>
            <a:r>
              <a:rPr lang="uk-UA" dirty="0"/>
              <a:t> встановлено  ДСТУ 3414</a:t>
            </a:r>
          </a:p>
        </p:txBody>
      </p:sp>
    </p:spTree>
    <p:extLst>
      <p:ext uri="{BB962C8B-B14F-4D97-AF65-F5344CB8AC3E}">
        <p14:creationId xmlns:p14="http://schemas.microsoft.com/office/powerpoint/2010/main" val="163700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/>
              <a:t>7. </a:t>
            </a:r>
            <a:r>
              <a:rPr lang="uk-UA" b="1" dirty="0" err="1"/>
              <a:t>Сертифiкацiя</a:t>
            </a:r>
            <a:r>
              <a:rPr lang="uk-UA" b="1" dirty="0"/>
              <a:t> або оцінка системи </a:t>
            </a:r>
            <a:r>
              <a:rPr lang="uk-UA" b="1" dirty="0" err="1"/>
              <a:t>якостi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/>
              <a:t>	5.7.1. </a:t>
            </a:r>
            <a:r>
              <a:rPr lang="uk-UA" dirty="0" err="1"/>
              <a:t>Сертифiкацiя</a:t>
            </a:r>
            <a:r>
              <a:rPr lang="uk-UA" dirty="0"/>
              <a:t> системи </a:t>
            </a:r>
            <a:r>
              <a:rPr lang="uk-UA" dirty="0" err="1"/>
              <a:t>якостi</a:t>
            </a:r>
            <a:r>
              <a:rPr lang="uk-UA" dirty="0"/>
              <a:t> або оцінка вже сертифікованої системи якості щодо виробництва продукції, що сертифікуються, проводиться з метою підтвердження того,  що продукція, яка випускається </a:t>
            </a:r>
            <a:r>
              <a:rPr lang="uk-UA" dirty="0" err="1"/>
              <a:t>пiдприємством</a:t>
            </a:r>
            <a:r>
              <a:rPr lang="uk-UA" dirty="0"/>
              <a:t>, </a:t>
            </a:r>
            <a:r>
              <a:rPr lang="uk-UA" dirty="0" err="1"/>
              <a:t>вiдповiдає</a:t>
            </a:r>
            <a:r>
              <a:rPr lang="uk-UA" dirty="0"/>
              <a:t> обов'язковим вимогам нормативних  </a:t>
            </a:r>
            <a:r>
              <a:rPr lang="uk-UA" dirty="0" err="1"/>
              <a:t>документiв</a:t>
            </a:r>
            <a:r>
              <a:rPr lang="uk-UA" dirty="0"/>
              <a:t>,  </a:t>
            </a:r>
            <a:r>
              <a:rPr lang="uk-UA" dirty="0" err="1"/>
              <a:t>всi</a:t>
            </a:r>
            <a:r>
              <a:rPr lang="uk-UA" dirty="0"/>
              <a:t> </a:t>
            </a:r>
            <a:r>
              <a:rPr lang="uk-UA" dirty="0" err="1"/>
              <a:t>технiчнi</a:t>
            </a:r>
            <a:r>
              <a:rPr lang="uk-UA" dirty="0"/>
              <a:t>, </a:t>
            </a:r>
            <a:r>
              <a:rPr lang="uk-UA" dirty="0" err="1"/>
              <a:t>адмiнiстративнi</a:t>
            </a:r>
            <a:r>
              <a:rPr lang="uk-UA" dirty="0"/>
              <a:t>  та </a:t>
            </a:r>
            <a:r>
              <a:rPr lang="uk-UA" dirty="0" err="1"/>
              <a:t>людськi</a:t>
            </a:r>
            <a:r>
              <a:rPr lang="uk-UA" dirty="0"/>
              <a:t> чинники,  що впливають на </a:t>
            </a:r>
            <a:r>
              <a:rPr lang="uk-UA" dirty="0" err="1"/>
              <a:t>якiсть</a:t>
            </a:r>
            <a:r>
              <a:rPr lang="uk-UA" dirty="0"/>
              <a:t> продукції, знаходяться </a:t>
            </a:r>
            <a:r>
              <a:rPr lang="uk-UA" dirty="0" err="1"/>
              <a:t>пiд</a:t>
            </a:r>
            <a:r>
              <a:rPr lang="uk-UA" dirty="0"/>
              <a:t> контролем, продукція </a:t>
            </a:r>
            <a:r>
              <a:rPr lang="uk-UA" dirty="0" err="1"/>
              <a:t>незадовiльної</a:t>
            </a:r>
            <a:r>
              <a:rPr lang="uk-UA" dirty="0"/>
              <a:t>  </a:t>
            </a:r>
            <a:r>
              <a:rPr lang="uk-UA" dirty="0" err="1"/>
              <a:t>якостi</a:t>
            </a:r>
            <a:r>
              <a:rPr lang="uk-UA" dirty="0"/>
              <a:t> своєчасно виявляється,  а </a:t>
            </a:r>
            <a:r>
              <a:rPr lang="uk-UA" dirty="0" err="1"/>
              <a:t>пiдприємство</a:t>
            </a:r>
            <a:r>
              <a:rPr lang="uk-UA" dirty="0"/>
              <a:t> вживає </a:t>
            </a:r>
            <a:r>
              <a:rPr lang="uk-UA" dirty="0" err="1"/>
              <a:t>заходiв</a:t>
            </a:r>
            <a:r>
              <a:rPr lang="uk-UA" dirty="0"/>
              <a:t> щодо </a:t>
            </a:r>
            <a:r>
              <a:rPr lang="uk-UA" dirty="0" err="1"/>
              <a:t>запобiгання</a:t>
            </a:r>
            <a:r>
              <a:rPr lang="uk-UA" dirty="0"/>
              <a:t> виготовлення невідповідної продукції. Порядок проведення цих </a:t>
            </a:r>
            <a:r>
              <a:rPr lang="uk-UA" dirty="0" err="1"/>
              <a:t>робiт</a:t>
            </a:r>
            <a:r>
              <a:rPr lang="uk-UA" dirty="0"/>
              <a:t> встановлено ДСТУ 3419.</a:t>
            </a:r>
          </a:p>
          <a:p>
            <a:r>
              <a:rPr lang="uk-UA" dirty="0"/>
              <a:t>	5.7.2. Результати  </a:t>
            </a:r>
            <a:r>
              <a:rPr lang="uk-UA" dirty="0" err="1"/>
              <a:t>сертифiкацiї</a:t>
            </a:r>
            <a:r>
              <a:rPr lang="uk-UA" dirty="0"/>
              <a:t> або оцінки системи </a:t>
            </a:r>
            <a:r>
              <a:rPr lang="uk-UA" dirty="0" err="1"/>
              <a:t>якостi</a:t>
            </a:r>
            <a:r>
              <a:rPr lang="uk-UA" dirty="0"/>
              <a:t> виробництва продукції оформлюються </a:t>
            </a:r>
            <a:r>
              <a:rPr lang="uk-UA" dirty="0" err="1"/>
              <a:t>сертифiкатом</a:t>
            </a:r>
            <a:r>
              <a:rPr lang="uk-UA" dirty="0"/>
              <a:t> на систему </a:t>
            </a:r>
            <a:r>
              <a:rPr lang="uk-UA" dirty="0" err="1"/>
              <a:t>якостi</a:t>
            </a:r>
            <a:r>
              <a:rPr lang="uk-UA" dirty="0"/>
              <a:t> або актом оцінки системи якості,  який надається заявнику, а  </a:t>
            </a:r>
            <a:r>
              <a:rPr lang="uk-UA" dirty="0" err="1"/>
              <a:t>копiя</a:t>
            </a:r>
            <a:r>
              <a:rPr lang="uk-UA" dirty="0"/>
              <a:t>  - ОС.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502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5.8. </a:t>
            </a:r>
            <a:r>
              <a:rPr lang="uk-UA" b="1" dirty="0" err="1"/>
              <a:t>Вiдбір</a:t>
            </a:r>
            <a:r>
              <a:rPr lang="uk-UA" b="1" dirty="0"/>
              <a:t> та </a:t>
            </a:r>
            <a:r>
              <a:rPr lang="uk-UA" b="1" dirty="0" err="1"/>
              <a:t>iдентифiкацiя</a:t>
            </a:r>
            <a:r>
              <a:rPr lang="uk-UA" b="1" dirty="0"/>
              <a:t> </a:t>
            </a:r>
            <a:r>
              <a:rPr lang="uk-UA" b="1" dirty="0" err="1"/>
              <a:t>зразкiв</a:t>
            </a:r>
            <a:r>
              <a:rPr lang="uk-UA" b="1" dirty="0"/>
              <a:t> для випробувань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ru-RU" dirty="0"/>
              <a:t>	5.8.1. </a:t>
            </a:r>
            <a:r>
              <a:rPr lang="ru-RU" dirty="0" err="1"/>
              <a:t>Вiдбiр</a:t>
            </a:r>
            <a:r>
              <a:rPr lang="ru-RU" dirty="0"/>
              <a:t> </a:t>
            </a:r>
            <a:r>
              <a:rPr lang="ru-RU" dirty="0" err="1"/>
              <a:t>зразкiв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для </a:t>
            </a:r>
            <a:r>
              <a:rPr lang="ru-RU" dirty="0" err="1"/>
              <a:t>випробувань</a:t>
            </a:r>
            <a:r>
              <a:rPr lang="ru-RU" dirty="0"/>
              <a:t> проводиться ОС </a:t>
            </a:r>
            <a:r>
              <a:rPr lang="ru-RU" dirty="0" err="1"/>
              <a:t>або</a:t>
            </a:r>
            <a:r>
              <a:rPr lang="ru-RU" dirty="0"/>
              <a:t>,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дорученням</a:t>
            </a:r>
            <a:r>
              <a:rPr lang="ru-RU" dirty="0"/>
              <a:t>,  </a:t>
            </a:r>
            <a:r>
              <a:rPr lang="ru-RU" dirty="0" err="1"/>
              <a:t>iншою</a:t>
            </a:r>
            <a:r>
              <a:rPr lang="ru-RU" dirty="0"/>
              <a:t> </a:t>
            </a:r>
            <a:r>
              <a:rPr lang="ru-RU" dirty="0" err="1"/>
              <a:t>органiзацiєю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на </a:t>
            </a:r>
            <a:r>
              <a:rPr lang="ru-RU" dirty="0" err="1"/>
              <a:t>конкретний</a:t>
            </a:r>
            <a:r>
              <a:rPr lang="ru-RU" dirty="0"/>
              <a:t> вид ПЛП.</a:t>
            </a:r>
            <a:endParaRPr lang="uk-UA" dirty="0"/>
          </a:p>
          <a:p>
            <a:r>
              <a:rPr lang="uk-UA" dirty="0"/>
              <a:t>Кількість зразків для випробувань та правила їх відбору встановлюються органом з сертифікації згідно з порядком сертифікації конкретної продукції (правил сертифікації групи однорідної продукції).</a:t>
            </a:r>
          </a:p>
          <a:p>
            <a:r>
              <a:rPr lang="uk-UA" dirty="0"/>
              <a:t>Ідентифікація продукції проводиться органом з сертифікації або, за його дорученням, іншою уповноваженою ним організацією. При цьому для продукції, що імпортується, в акті ідентифікації продукції зазначається код УКТ ЗЕД (перші чотири знаки).</a:t>
            </a:r>
          </a:p>
          <a:p>
            <a:r>
              <a:rPr lang="uk-UA" dirty="0"/>
              <a:t>В загальному випадку для випробувань відбирається, згідно з  чинними НД на ПЛП, необхідна кількість зразків, з урахуванням “зразка-свідка” для зберігання після випробувань.</a:t>
            </a:r>
          </a:p>
          <a:p>
            <a:r>
              <a:rPr lang="uk-UA" dirty="0"/>
              <a:t>	</a:t>
            </a:r>
            <a:r>
              <a:rPr lang="uk-UA" dirty="0" err="1"/>
              <a:t>Вiдбiр</a:t>
            </a:r>
            <a:r>
              <a:rPr lang="uk-UA" dirty="0"/>
              <a:t> </a:t>
            </a:r>
            <a:r>
              <a:rPr lang="uk-UA" dirty="0" err="1"/>
              <a:t>зразкiв</a:t>
            </a:r>
            <a:r>
              <a:rPr lang="uk-UA" dirty="0"/>
              <a:t> проводиться у </a:t>
            </a:r>
            <a:r>
              <a:rPr lang="uk-UA" dirty="0" err="1"/>
              <a:t>присутностi</a:t>
            </a:r>
            <a:r>
              <a:rPr lang="uk-UA" dirty="0"/>
              <a:t> представника заявника  i оформлюється актом </a:t>
            </a:r>
            <a:r>
              <a:rPr lang="uk-UA" dirty="0" err="1"/>
              <a:t>вiдбору</a:t>
            </a:r>
            <a:r>
              <a:rPr lang="uk-UA" dirty="0"/>
              <a:t> </a:t>
            </a:r>
            <a:r>
              <a:rPr lang="uk-UA" dirty="0" err="1"/>
              <a:t>зразкiв</a:t>
            </a:r>
            <a:r>
              <a:rPr lang="uk-UA" dirty="0"/>
              <a:t> у трьох </a:t>
            </a:r>
            <a:r>
              <a:rPr lang="uk-UA" dirty="0" err="1"/>
              <a:t>примiрниках</a:t>
            </a:r>
            <a:r>
              <a:rPr lang="uk-UA" dirty="0"/>
              <a:t>  (додаток № 5). Один </a:t>
            </a:r>
            <a:r>
              <a:rPr lang="uk-UA" dirty="0" err="1"/>
              <a:t>примiрник</a:t>
            </a:r>
            <a:r>
              <a:rPr lang="uk-UA" dirty="0"/>
              <a:t> залишається у заявника, другий надсилається  в  ОС для </a:t>
            </a:r>
            <a:r>
              <a:rPr lang="uk-UA" dirty="0" err="1"/>
              <a:t>зберiгання</a:t>
            </a:r>
            <a:r>
              <a:rPr lang="uk-UA" dirty="0"/>
              <a:t>, </a:t>
            </a:r>
            <a:r>
              <a:rPr lang="uk-UA" dirty="0" err="1"/>
              <a:t>третiй</a:t>
            </a:r>
            <a:r>
              <a:rPr lang="uk-UA" dirty="0"/>
              <a:t> - до ВЛ, яка зазначена в </a:t>
            </a:r>
            <a:r>
              <a:rPr lang="uk-UA" dirty="0" err="1"/>
              <a:t>рiшеннi</a:t>
            </a:r>
            <a:r>
              <a:rPr lang="uk-UA" dirty="0"/>
              <a:t> за заявкою.</a:t>
            </a:r>
          </a:p>
          <a:p>
            <a:r>
              <a:rPr lang="uk-UA" dirty="0"/>
              <a:t>	5.8.2. </a:t>
            </a:r>
            <a:r>
              <a:rPr lang="uk-UA" dirty="0" err="1"/>
              <a:t>Вiдiбранi</a:t>
            </a:r>
            <a:r>
              <a:rPr lang="uk-UA" dirty="0"/>
              <a:t> зразки </a:t>
            </a:r>
            <a:r>
              <a:rPr lang="uk-UA" dirty="0" err="1"/>
              <a:t>повиннi</a:t>
            </a:r>
            <a:r>
              <a:rPr lang="uk-UA" dirty="0"/>
              <a:t> бути </a:t>
            </a:r>
            <a:r>
              <a:rPr lang="uk-UA" dirty="0" err="1"/>
              <a:t>укомплектованi</a:t>
            </a:r>
            <a:r>
              <a:rPr lang="uk-UA" dirty="0"/>
              <a:t>, </a:t>
            </a:r>
            <a:r>
              <a:rPr lang="uk-UA" dirty="0" err="1"/>
              <a:t>опломбованi</a:t>
            </a:r>
            <a:r>
              <a:rPr lang="uk-UA" dirty="0"/>
              <a:t> i </a:t>
            </a:r>
            <a:r>
              <a:rPr lang="uk-UA" dirty="0" err="1"/>
              <a:t>упакованi</a:t>
            </a:r>
            <a:r>
              <a:rPr lang="uk-UA" dirty="0"/>
              <a:t>. </a:t>
            </a:r>
          </a:p>
          <a:p>
            <a:r>
              <a:rPr lang="uk-UA" dirty="0"/>
              <a:t>	Доставку </a:t>
            </a:r>
            <a:r>
              <a:rPr lang="uk-UA" dirty="0" err="1"/>
              <a:t>вiдiбраних</a:t>
            </a:r>
            <a:r>
              <a:rPr lang="uk-UA" dirty="0"/>
              <a:t> для випробувань </a:t>
            </a:r>
            <a:r>
              <a:rPr lang="uk-UA" dirty="0" err="1"/>
              <a:t>зразкiв</a:t>
            </a:r>
            <a:r>
              <a:rPr lang="uk-UA" dirty="0"/>
              <a:t> до ВЛ i повернення їх </a:t>
            </a:r>
            <a:r>
              <a:rPr lang="uk-UA" dirty="0" err="1"/>
              <a:t>пiсля</a:t>
            </a:r>
            <a:r>
              <a:rPr lang="uk-UA" dirty="0"/>
              <a:t> випробувань заявник виконує за </a:t>
            </a:r>
            <a:r>
              <a:rPr lang="uk-UA" dirty="0" err="1"/>
              <a:t>свiй</a:t>
            </a:r>
            <a:r>
              <a:rPr lang="uk-UA" dirty="0"/>
              <a:t> кошт.</a:t>
            </a:r>
          </a:p>
          <a:p>
            <a:r>
              <a:rPr lang="uk-UA" dirty="0"/>
              <a:t>	5.8.3. </a:t>
            </a:r>
            <a:r>
              <a:rPr lang="uk-UA" dirty="0" err="1"/>
              <a:t>Iдентифiкацiя</a:t>
            </a:r>
            <a:r>
              <a:rPr lang="uk-UA" dirty="0"/>
              <a:t> </a:t>
            </a:r>
            <a:r>
              <a:rPr lang="uk-UA" dirty="0" err="1"/>
              <a:t>зразкiв</a:t>
            </a:r>
            <a:r>
              <a:rPr lang="uk-UA" dirty="0"/>
              <a:t> проводиться ОС  або, за його дорученням, ВЛ, яка зазначена в </a:t>
            </a:r>
            <a:r>
              <a:rPr lang="uk-UA" dirty="0" err="1"/>
              <a:t>рiшеннi</a:t>
            </a:r>
            <a:r>
              <a:rPr lang="uk-UA" dirty="0"/>
              <a:t> за заявкою.</a:t>
            </a:r>
          </a:p>
          <a:p>
            <a:r>
              <a:rPr lang="uk-UA" dirty="0"/>
              <a:t>	За результатами </a:t>
            </a:r>
            <a:r>
              <a:rPr lang="uk-UA" dirty="0" err="1"/>
              <a:t>iдентифiкацiї</a:t>
            </a:r>
            <a:r>
              <a:rPr lang="uk-UA" dirty="0"/>
              <a:t>  складається  акт  </a:t>
            </a:r>
            <a:r>
              <a:rPr lang="uk-UA" dirty="0" err="1"/>
              <a:t>iдентифiкацiї</a:t>
            </a:r>
            <a:r>
              <a:rPr lang="uk-UA" dirty="0"/>
              <a:t> (додаток № 6).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5348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uk-UA" b="1" dirty="0"/>
              <a:t>Випробування </a:t>
            </a:r>
            <a:r>
              <a:rPr lang="uk-UA" b="1" dirty="0" err="1"/>
              <a:t>зразкiв</a:t>
            </a:r>
            <a:r>
              <a:rPr lang="uk-UA" b="1" dirty="0"/>
              <a:t> з метою сертифікації</a:t>
            </a:r>
            <a:endParaRPr lang="uk-UA" sz="1800" dirty="0"/>
          </a:p>
          <a:p>
            <a:r>
              <a:rPr lang="uk-UA" b="1" dirty="0"/>
              <a:t> </a:t>
            </a:r>
            <a:endParaRPr lang="uk-UA" sz="2000" dirty="0"/>
          </a:p>
          <a:p>
            <a:r>
              <a:rPr lang="uk-UA" dirty="0"/>
              <a:t>	5.9.1 Випробування  </a:t>
            </a:r>
            <a:r>
              <a:rPr lang="uk-UA" dirty="0" err="1"/>
              <a:t>зразкiв</a:t>
            </a:r>
            <a:r>
              <a:rPr lang="uk-UA" dirty="0"/>
              <a:t> продукції з метою </a:t>
            </a:r>
            <a:r>
              <a:rPr lang="uk-UA" dirty="0" err="1"/>
              <a:t>сертифiкацiї</a:t>
            </a:r>
            <a:r>
              <a:rPr lang="uk-UA" dirty="0"/>
              <a:t> проводяться тільки ВЛ, </a:t>
            </a:r>
            <a:r>
              <a:rPr lang="uk-UA" dirty="0" err="1"/>
              <a:t>якi</a:t>
            </a:r>
            <a:r>
              <a:rPr lang="uk-UA" dirty="0"/>
              <a:t> </a:t>
            </a:r>
            <a:r>
              <a:rPr lang="uk-UA" dirty="0" err="1"/>
              <a:t>визначенi</a:t>
            </a:r>
            <a:r>
              <a:rPr lang="uk-UA" dirty="0"/>
              <a:t> ОС у </a:t>
            </a:r>
            <a:r>
              <a:rPr lang="uk-UA" dirty="0" err="1"/>
              <a:t>рiшенні</a:t>
            </a:r>
            <a:r>
              <a:rPr lang="uk-UA" dirty="0"/>
              <a:t> за заявкою. Випробування у ВЛ, що </a:t>
            </a:r>
            <a:r>
              <a:rPr lang="uk-UA" dirty="0" err="1"/>
              <a:t>акредитованi</a:t>
            </a:r>
            <a:r>
              <a:rPr lang="uk-UA" dirty="0"/>
              <a:t> лише на </a:t>
            </a:r>
            <a:r>
              <a:rPr lang="uk-UA" dirty="0" err="1"/>
              <a:t>технiчну</a:t>
            </a:r>
            <a:r>
              <a:rPr lang="uk-UA" dirty="0"/>
              <a:t> </a:t>
            </a:r>
            <a:r>
              <a:rPr lang="uk-UA" dirty="0" err="1"/>
              <a:t>компетентнiсть</a:t>
            </a:r>
            <a:r>
              <a:rPr lang="uk-UA" dirty="0"/>
              <a:t>, виконуються </a:t>
            </a:r>
            <a:r>
              <a:rPr lang="uk-UA" dirty="0" err="1"/>
              <a:t>пiд</a:t>
            </a:r>
            <a:r>
              <a:rPr lang="uk-UA" dirty="0"/>
              <a:t> контролем представника ОС. В </a:t>
            </a:r>
            <a:r>
              <a:rPr lang="uk-UA" dirty="0" err="1"/>
              <a:t>обгрунтованих</a:t>
            </a:r>
            <a:r>
              <a:rPr lang="uk-UA" dirty="0"/>
              <a:t> випадках допускається за рішенням ОС проводити випробування з метою сертифікації на підприємстві-виробникові ПЛП з використанням його засобів вимірювальної техніки (ЗВТ) та випробувального обладнання, що відповідають встановленим вимогам. Випробування проводяться спеціалістами акредитованої ВЛ.</a:t>
            </a:r>
            <a:endParaRPr lang="uk-UA" sz="2000" dirty="0"/>
          </a:p>
          <a:p>
            <a:r>
              <a:rPr lang="uk-UA" dirty="0"/>
              <a:t>	5.9.2. Зразки </a:t>
            </a:r>
            <a:r>
              <a:rPr lang="uk-UA" dirty="0" err="1"/>
              <a:t>продукцiї</a:t>
            </a:r>
            <a:r>
              <a:rPr lang="uk-UA" dirty="0"/>
              <a:t> випробовуються  </a:t>
            </a:r>
            <a:r>
              <a:rPr lang="uk-UA" dirty="0" err="1"/>
              <a:t>вiдповiдно</a:t>
            </a:r>
            <a:r>
              <a:rPr lang="uk-UA" dirty="0"/>
              <a:t> до обов'язкових вимог чинних в </a:t>
            </a:r>
            <a:r>
              <a:rPr lang="uk-UA" dirty="0" err="1"/>
              <a:t>Українi</a:t>
            </a:r>
            <a:r>
              <a:rPr lang="uk-UA" dirty="0"/>
              <a:t> нормативних </a:t>
            </a:r>
            <a:r>
              <a:rPr lang="uk-UA" dirty="0" err="1"/>
              <a:t>документiв</a:t>
            </a:r>
            <a:r>
              <a:rPr lang="uk-UA" dirty="0"/>
              <a:t> на конкретний вид ПЛП, зазначених у  </a:t>
            </a:r>
            <a:r>
              <a:rPr lang="uk-UA" dirty="0" err="1"/>
              <a:t>рiшеннi</a:t>
            </a:r>
            <a:r>
              <a:rPr lang="uk-UA" dirty="0"/>
              <a:t> за заявкою.</a:t>
            </a:r>
            <a:endParaRPr lang="uk-UA" sz="2000" dirty="0"/>
          </a:p>
          <a:p>
            <a:r>
              <a:rPr lang="uk-UA" dirty="0"/>
              <a:t>	За результатами випробувань ВЛ подає протокол випробувань до ОС та заявнику. Протокол  випробувань  повинен  бути </a:t>
            </a:r>
            <a:r>
              <a:rPr lang="uk-UA" dirty="0" err="1"/>
              <a:t>пiдписаний</a:t>
            </a:r>
            <a:r>
              <a:rPr lang="uk-UA" dirty="0"/>
              <a:t> виконавцями </a:t>
            </a:r>
            <a:r>
              <a:rPr lang="uk-UA" dirty="0" err="1"/>
              <a:t>робiт</a:t>
            </a:r>
            <a:r>
              <a:rPr lang="uk-UA" dirty="0"/>
              <a:t> i затверджений  </a:t>
            </a:r>
            <a:r>
              <a:rPr lang="uk-UA" dirty="0" err="1"/>
              <a:t>керiвником</a:t>
            </a:r>
            <a:r>
              <a:rPr lang="uk-UA" dirty="0"/>
              <a:t>  ВЛ. Якщо випробування проводились ВЛ, що </a:t>
            </a:r>
            <a:r>
              <a:rPr lang="uk-UA" dirty="0" err="1"/>
              <a:t>акредитованi</a:t>
            </a:r>
            <a:r>
              <a:rPr lang="uk-UA" dirty="0"/>
              <a:t> в </a:t>
            </a:r>
            <a:r>
              <a:rPr lang="uk-UA" dirty="0" err="1"/>
              <a:t>Системi</a:t>
            </a:r>
            <a:r>
              <a:rPr lang="uk-UA" dirty="0"/>
              <a:t> </a:t>
            </a:r>
            <a:r>
              <a:rPr lang="uk-UA" dirty="0" err="1"/>
              <a:t>тiльки</a:t>
            </a:r>
            <a:r>
              <a:rPr lang="uk-UA" dirty="0"/>
              <a:t> на </a:t>
            </a:r>
            <a:r>
              <a:rPr lang="uk-UA" dirty="0" err="1"/>
              <a:t>технiчну</a:t>
            </a:r>
            <a:r>
              <a:rPr lang="uk-UA" dirty="0"/>
              <a:t>  </a:t>
            </a:r>
            <a:r>
              <a:rPr lang="uk-UA" dirty="0" err="1"/>
              <a:t>компетентнiсть</a:t>
            </a:r>
            <a:r>
              <a:rPr lang="uk-UA" dirty="0"/>
              <a:t>,  протокол  випробувань  </a:t>
            </a:r>
            <a:r>
              <a:rPr lang="uk-UA" dirty="0" err="1"/>
              <a:t>пiдписується</a:t>
            </a:r>
            <a:r>
              <a:rPr lang="uk-UA" dirty="0"/>
              <a:t> представником ОС, під контролем якого проводились ці випробування, i затверджується </a:t>
            </a:r>
            <a:r>
              <a:rPr lang="uk-UA" dirty="0" err="1"/>
              <a:t>керiвниками</a:t>
            </a:r>
            <a:r>
              <a:rPr lang="uk-UA" dirty="0"/>
              <a:t> ОС  і ВЛ (</a:t>
            </a:r>
            <a:r>
              <a:rPr lang="uk-UA" dirty="0" err="1"/>
              <a:t>згiдно</a:t>
            </a:r>
            <a:r>
              <a:rPr lang="uk-UA" dirty="0"/>
              <a:t> з ДСТУ 3412).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3729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5.9.3. У разі отримання негативних </a:t>
            </a:r>
            <a:r>
              <a:rPr lang="uk-UA" dirty="0" err="1"/>
              <a:t>результатiв</a:t>
            </a:r>
            <a:r>
              <a:rPr lang="uk-UA" dirty="0"/>
              <a:t> хоча б за одним з показників, випробування  з метою сертифікації припиняються. Про негативні результати випробувань ВЛ повідомляє заявника та ОС, який приймає </a:t>
            </a:r>
            <a:r>
              <a:rPr lang="uk-UA" dirty="0" err="1"/>
              <a:t>рiшення</a:t>
            </a:r>
            <a:r>
              <a:rPr lang="uk-UA" dirty="0"/>
              <a:t>  щодо припинення </a:t>
            </a:r>
            <a:r>
              <a:rPr lang="uk-UA" dirty="0" err="1"/>
              <a:t>робiт</a:t>
            </a:r>
            <a:r>
              <a:rPr lang="uk-UA" dirty="0"/>
              <a:t> із </a:t>
            </a:r>
            <a:r>
              <a:rPr lang="uk-UA" dirty="0" err="1"/>
              <a:t>сертифiкацiї</a:t>
            </a:r>
            <a:r>
              <a:rPr lang="uk-UA" dirty="0"/>
              <a:t> або їх продовження за виконанням відповідних коригувальних заходів.</a:t>
            </a:r>
          </a:p>
          <a:p>
            <a:r>
              <a:rPr lang="uk-UA" dirty="0"/>
              <a:t>	</a:t>
            </a:r>
            <a:r>
              <a:rPr lang="uk-UA" dirty="0" err="1"/>
              <a:t>Повторнi</a:t>
            </a:r>
            <a:r>
              <a:rPr lang="uk-UA" dirty="0"/>
              <a:t> випробування, в разі припинення робіт із сертифікації, можуть бути </a:t>
            </a:r>
            <a:r>
              <a:rPr lang="uk-UA" dirty="0" err="1"/>
              <a:t>проведеннi</a:t>
            </a:r>
            <a:r>
              <a:rPr lang="uk-UA" dirty="0"/>
              <a:t> </a:t>
            </a:r>
            <a:r>
              <a:rPr lang="uk-UA" dirty="0" err="1"/>
              <a:t>тiльки</a:t>
            </a:r>
            <a:r>
              <a:rPr lang="uk-UA" dirty="0"/>
              <a:t> </a:t>
            </a:r>
            <a:r>
              <a:rPr lang="uk-UA" dirty="0" err="1"/>
              <a:t>пiсля</a:t>
            </a:r>
            <a:r>
              <a:rPr lang="uk-UA" dirty="0"/>
              <a:t> подання нової заявки і надання ОС </a:t>
            </a:r>
            <a:r>
              <a:rPr lang="uk-UA" dirty="0" err="1"/>
              <a:t>доказiв</a:t>
            </a:r>
            <a:r>
              <a:rPr lang="uk-UA" dirty="0"/>
              <a:t> виконання заявником коригувальних </a:t>
            </a:r>
            <a:r>
              <a:rPr lang="uk-UA" dirty="0" err="1"/>
              <a:t>заходiв</a:t>
            </a:r>
            <a:r>
              <a:rPr lang="uk-UA" dirty="0"/>
              <a:t> для усунення причин, що призвели до  </a:t>
            </a:r>
            <a:r>
              <a:rPr lang="uk-UA" dirty="0" err="1"/>
              <a:t>невiдповiдностi</a:t>
            </a:r>
            <a:r>
              <a:rPr lang="uk-UA" dirty="0"/>
              <a:t> продукції встановленим вимогам.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1480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5.9.4. Зразки продукції, що пройшли випробування з метою  </a:t>
            </a:r>
            <a:r>
              <a:rPr lang="uk-UA" dirty="0" err="1"/>
              <a:t>сертифiкацiї</a:t>
            </a:r>
            <a:r>
              <a:rPr lang="uk-UA" dirty="0"/>
              <a:t>, в тому </a:t>
            </a:r>
            <a:r>
              <a:rPr lang="uk-UA" dirty="0" err="1"/>
              <a:t>числi</a:t>
            </a:r>
            <a:r>
              <a:rPr lang="uk-UA" dirty="0"/>
              <a:t> і </a:t>
            </a:r>
            <a:r>
              <a:rPr lang="uk-UA" dirty="0" err="1"/>
              <a:t>зруйнованi</a:t>
            </a:r>
            <a:r>
              <a:rPr lang="uk-UA" dirty="0"/>
              <a:t>, залишаються </a:t>
            </a:r>
            <a:r>
              <a:rPr lang="uk-UA" dirty="0" err="1"/>
              <a:t>власнiстю</a:t>
            </a:r>
            <a:r>
              <a:rPr lang="uk-UA" dirty="0"/>
              <a:t>  заявника та повертаються йому після випробувань. </a:t>
            </a:r>
          </a:p>
          <a:p>
            <a:r>
              <a:rPr lang="uk-UA" dirty="0"/>
              <a:t>	Необхідність зберігання “зразка-свідка” після закінчення випробувань, з метою сертифікації, оформлення і затвердження протоколу випробувань визначає орган із сертифікації ПЛП.</a:t>
            </a:r>
          </a:p>
          <a:p>
            <a:r>
              <a:rPr lang="uk-UA" dirty="0"/>
              <a:t>  ОС залишає (за згодою заявника) у себе або передає на </a:t>
            </a:r>
            <a:r>
              <a:rPr lang="uk-UA" dirty="0" err="1"/>
              <a:t>вiдповiдальне</a:t>
            </a:r>
            <a:r>
              <a:rPr lang="uk-UA" dirty="0"/>
              <a:t> </a:t>
            </a:r>
            <a:r>
              <a:rPr lang="uk-UA" dirty="0" err="1"/>
              <a:t>зберiгання</a:t>
            </a:r>
            <a:r>
              <a:rPr lang="uk-UA" dirty="0"/>
              <a:t> заявнику чи іншій організації опломбовані зразки ПЛП -  "зразки-</a:t>
            </a:r>
            <a:r>
              <a:rPr lang="uk-UA" dirty="0" err="1"/>
              <a:t>свiдки</a:t>
            </a:r>
            <a:r>
              <a:rPr lang="uk-UA" dirty="0"/>
              <a:t>".  </a:t>
            </a:r>
            <a:r>
              <a:rPr lang="uk-UA" dirty="0" err="1"/>
              <a:t>Мiсце</a:t>
            </a:r>
            <a:r>
              <a:rPr lang="uk-UA" dirty="0"/>
              <a:t> i </a:t>
            </a:r>
            <a:r>
              <a:rPr lang="uk-UA" dirty="0" err="1"/>
              <a:t>термiн</a:t>
            </a:r>
            <a:r>
              <a:rPr lang="uk-UA" dirty="0"/>
              <a:t> </a:t>
            </a:r>
            <a:r>
              <a:rPr lang="uk-UA" dirty="0" err="1"/>
              <a:t>зберiгання</a:t>
            </a:r>
            <a:r>
              <a:rPr lang="uk-UA" dirty="0"/>
              <a:t> "зразків-</a:t>
            </a:r>
            <a:r>
              <a:rPr lang="uk-UA" dirty="0" err="1"/>
              <a:t>свiдкiв</a:t>
            </a:r>
            <a:r>
              <a:rPr lang="uk-UA" dirty="0"/>
              <a:t>" зазначаються в акті про пломбування та зберігання "зразка-</a:t>
            </a:r>
            <a:r>
              <a:rPr lang="uk-UA" dirty="0" err="1"/>
              <a:t>свiдка</a:t>
            </a:r>
            <a:r>
              <a:rPr lang="uk-UA" dirty="0"/>
              <a:t>" конкретного виду ПЛП (додаток 7).</a:t>
            </a:r>
          </a:p>
          <a:p>
            <a:r>
              <a:rPr lang="uk-UA" dirty="0"/>
              <a:t>	“Зразки-свідки” зберігаються і обслуговуються відповідно до вимог, умов та термінів зберігання, що зазначені в нормативних документах на конкретний вид ПЛП.</a:t>
            </a:r>
          </a:p>
          <a:p>
            <a:r>
              <a:rPr lang="uk-UA" dirty="0"/>
              <a:t>   Акти пломбування зберігаються в ОС (оригінал), у заявника та організації, що забезпечує зберігання (копії).</a:t>
            </a:r>
          </a:p>
          <a:p>
            <a:r>
              <a:rPr lang="uk-UA" dirty="0"/>
              <a:t>При поверненні заявнику “зразків – свідків”, оформляється розписка (додаток 8)</a:t>
            </a:r>
          </a:p>
        </p:txBody>
      </p:sp>
    </p:spTree>
    <p:extLst>
      <p:ext uri="{BB962C8B-B14F-4D97-AF65-F5344CB8AC3E}">
        <p14:creationId xmlns:p14="http://schemas.microsoft.com/office/powerpoint/2010/main" val="123498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Блок-схема: затримка 53"/>
          <p:cNvSpPr/>
          <p:nvPr/>
        </p:nvSpPr>
        <p:spPr>
          <a:xfrm rot="16200000">
            <a:off x="3816349" y="-2655939"/>
            <a:ext cx="1511302" cy="864235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53" name="Блок-схема: затримка 52"/>
          <p:cNvSpPr/>
          <p:nvPr/>
        </p:nvSpPr>
        <p:spPr>
          <a:xfrm rot="5400000">
            <a:off x="2447925" y="223838"/>
            <a:ext cx="4248150" cy="8642350"/>
          </a:xfrm>
          <a:prstGeom prst="flowChartDe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16389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16412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16413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1AADD60E-7989-4412-9BF6-C1FB77BA4086}" type="slidenum">
                <a:rPr lang="uk-UA" altLang="ru-RU" sz="2000" b="1"/>
                <a:pPr algn="ctr" eaLnBrk="1" hangingPunct="1"/>
                <a:t>4</a:t>
              </a:fld>
              <a:endParaRPr lang="ru-RU" altLang="ru-RU" sz="2000" b="1"/>
            </a:p>
          </p:txBody>
        </p:sp>
      </p:grpSp>
      <p:sp>
        <p:nvSpPr>
          <p:cNvPr id="16390" name="TextBox 25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Clr>
                <a:srgbClr val="C3260C"/>
              </a:buClr>
              <a:buSzPct val="128000"/>
            </a:pPr>
            <a: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РИНКОВОЇ ВІТЧИЗНЯНОЇ АГРОІНЖЕНЕРНОЇ СИСТЕМИ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0825" y="1773238"/>
            <a:ext cx="3168650" cy="1439862"/>
          </a:xfrm>
          <a:prstGeom prst="ellipse">
            <a:avLst/>
          </a:prstGeom>
          <a:solidFill>
            <a:srgbClr val="66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Машинно-технологічний потенціал сільськогосподарського виробництва (СГВ)</a:t>
            </a:r>
          </a:p>
        </p:txBody>
      </p:sp>
      <p:sp>
        <p:nvSpPr>
          <p:cNvPr id="8" name="Овал 7"/>
          <p:cNvSpPr/>
          <p:nvPr/>
        </p:nvSpPr>
        <p:spPr>
          <a:xfrm>
            <a:off x="2916238" y="1773238"/>
            <a:ext cx="3168650" cy="14398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lnSpc>
                <a:spcPct val="80000"/>
              </a:lnSpc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Інженерна інфраструктура з технічного та машинно-технологічного  сервісу СГВ (ІТІ)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104" y="1773238"/>
            <a:ext cx="3419222" cy="1439862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Заводи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вітчизняного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сільськогосподарського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машинобудування (СГМБ)</a:t>
            </a:r>
          </a:p>
        </p:txBody>
      </p:sp>
      <p:sp>
        <p:nvSpPr>
          <p:cNvPr id="10" name="Овал 9"/>
          <p:cNvSpPr/>
          <p:nvPr/>
        </p:nvSpPr>
        <p:spPr>
          <a:xfrm>
            <a:off x="1692275" y="3536950"/>
            <a:ext cx="3167063" cy="1439863"/>
          </a:xfrm>
          <a:prstGeom prst="ellipse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Освітньо-наукові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формування 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агроінженерного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спрямування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27984" y="3537013"/>
            <a:ext cx="3168352" cy="14401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Науково-дослідні установи 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агроінженерного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спрямування</a:t>
            </a:r>
          </a:p>
        </p:txBody>
      </p:sp>
      <p:cxnSp>
        <p:nvCxnSpPr>
          <p:cNvPr id="13" name="Пряма зі стрілкою 12"/>
          <p:cNvCxnSpPr/>
          <p:nvPr/>
        </p:nvCxnSpPr>
        <p:spPr>
          <a:xfrm flipH="1">
            <a:off x="4140200" y="3284538"/>
            <a:ext cx="287338" cy="36036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V="1">
            <a:off x="4284663" y="3284538"/>
            <a:ext cx="287337" cy="36036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4716463" y="3284538"/>
            <a:ext cx="287337" cy="4318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4787900" y="3213100"/>
            <a:ext cx="288925" cy="4318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1763713" y="3357563"/>
            <a:ext cx="287337" cy="4318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flipH="1" flipV="1">
            <a:off x="1835150" y="3284538"/>
            <a:ext cx="288925" cy="4318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7019925" y="3284538"/>
            <a:ext cx="288925" cy="36036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V="1">
            <a:off x="7164388" y="3284538"/>
            <a:ext cx="287337" cy="36036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 rot="6882839">
            <a:off x="1762125" y="1758950"/>
            <a:ext cx="2128838" cy="5189538"/>
          </a:xfrm>
          <a:prstGeom prst="arc">
            <a:avLst>
              <a:gd name="adj1" fmla="val 16348142"/>
              <a:gd name="adj2" fmla="val 5160763"/>
            </a:avLst>
          </a:prstGeom>
          <a:ln>
            <a:head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8" name="Дуга 47"/>
          <p:cNvSpPr/>
          <p:nvPr/>
        </p:nvSpPr>
        <p:spPr>
          <a:xfrm rot="6882839">
            <a:off x="1800225" y="1703388"/>
            <a:ext cx="2098675" cy="5000625"/>
          </a:xfrm>
          <a:prstGeom prst="arc">
            <a:avLst>
              <a:gd name="adj1" fmla="val 16200000"/>
              <a:gd name="adj2" fmla="val 5160763"/>
            </a:avLst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9" name="Дуга 48"/>
          <p:cNvSpPr/>
          <p:nvPr/>
        </p:nvSpPr>
        <p:spPr>
          <a:xfrm rot="4011801">
            <a:off x="4880769" y="1340644"/>
            <a:ext cx="2601912" cy="5365750"/>
          </a:xfrm>
          <a:prstGeom prst="arc">
            <a:avLst>
              <a:gd name="adj1" fmla="val 16348142"/>
              <a:gd name="adj2" fmla="val 5160763"/>
            </a:avLst>
          </a:prstGeom>
          <a:ln>
            <a:head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0" name="Дуга 49"/>
          <p:cNvSpPr/>
          <p:nvPr/>
        </p:nvSpPr>
        <p:spPr>
          <a:xfrm rot="4170126">
            <a:off x="4943476" y="1503362"/>
            <a:ext cx="2432050" cy="5000625"/>
          </a:xfrm>
          <a:prstGeom prst="arc">
            <a:avLst>
              <a:gd name="adj1" fmla="val 16200000"/>
              <a:gd name="adj2" fmla="val 5160763"/>
            </a:avLst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2339752" y="981074"/>
            <a:ext cx="4464496" cy="7919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УРЯДОВІ УПРАВЛІНСЬКІ СТРУКТУРИ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79712" y="5805264"/>
            <a:ext cx="5113337" cy="10078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alt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 УПРАВЛІНСЬКІ</a:t>
            </a:r>
            <a:endParaRPr lang="en-US" alt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(АСОЦІАЦІЇ)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6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/>
              <a:t>5.10. </a:t>
            </a:r>
            <a:r>
              <a:rPr lang="uk-UA" b="1" dirty="0" err="1"/>
              <a:t>Аналiз</a:t>
            </a:r>
            <a:r>
              <a:rPr lang="uk-UA" b="1" dirty="0"/>
              <a:t> одержаних </a:t>
            </a:r>
            <a:r>
              <a:rPr lang="uk-UA" b="1" dirty="0" err="1"/>
              <a:t>результатiв</a:t>
            </a:r>
            <a:r>
              <a:rPr lang="uk-UA" b="1" dirty="0"/>
              <a:t> робіт із сертифікації та прийняття </a:t>
            </a:r>
            <a:r>
              <a:rPr lang="uk-UA" b="1" dirty="0" err="1"/>
              <a:t>рiшення</a:t>
            </a:r>
            <a:r>
              <a:rPr lang="uk-UA" b="1" dirty="0"/>
              <a:t> про  </a:t>
            </a:r>
            <a:r>
              <a:rPr lang="uk-UA" b="1" dirty="0" err="1"/>
              <a:t>можливiсть</a:t>
            </a:r>
            <a:r>
              <a:rPr lang="uk-UA" b="1" dirty="0"/>
              <a:t> </a:t>
            </a:r>
            <a:r>
              <a:rPr lang="uk-UA" b="1" dirty="0" err="1"/>
              <a:t>видачi</a:t>
            </a:r>
            <a:r>
              <a:rPr lang="uk-UA" b="1" dirty="0"/>
              <a:t> </a:t>
            </a:r>
            <a:r>
              <a:rPr lang="uk-UA" b="1" dirty="0" err="1"/>
              <a:t>сертифiката</a:t>
            </a:r>
            <a:r>
              <a:rPr lang="uk-UA" b="1" dirty="0"/>
              <a:t> </a:t>
            </a:r>
            <a:r>
              <a:rPr lang="uk-UA" b="1" dirty="0" err="1"/>
              <a:t>вiдповiдностi</a:t>
            </a:r>
            <a:endParaRPr lang="uk-UA" sz="2000" dirty="0"/>
          </a:p>
          <a:p>
            <a:r>
              <a:rPr lang="uk-UA" b="1" dirty="0"/>
              <a:t> </a:t>
            </a:r>
            <a:endParaRPr lang="uk-UA" sz="2000" dirty="0"/>
          </a:p>
          <a:p>
            <a:r>
              <a:rPr lang="uk-UA" dirty="0"/>
              <a:t>	5.10.1. ОС  проводить аналіз результатів робіт із сертифікації, виконаних відповідно до вимог </a:t>
            </a:r>
            <a:r>
              <a:rPr lang="uk-UA" dirty="0" err="1"/>
              <a:t>п.4.6</a:t>
            </a:r>
            <a:r>
              <a:rPr lang="uk-UA" dirty="0"/>
              <a:t> цього Порядку. Під час аналізу результатів випробувань </a:t>
            </a:r>
            <a:r>
              <a:rPr lang="uk-UA" dirty="0" err="1"/>
              <a:t>оцiнюються</a:t>
            </a:r>
            <a:r>
              <a:rPr lang="uk-UA" dirty="0"/>
              <a:t> їхня повнота,  </a:t>
            </a:r>
            <a:r>
              <a:rPr lang="uk-UA" dirty="0" err="1"/>
              <a:t>об'єктивнiсть</a:t>
            </a:r>
            <a:r>
              <a:rPr lang="uk-UA" dirty="0"/>
              <a:t>, </a:t>
            </a:r>
            <a:r>
              <a:rPr lang="uk-UA" dirty="0" err="1"/>
              <a:t>вiрогiднiсть</a:t>
            </a:r>
            <a:r>
              <a:rPr lang="uk-UA" dirty="0"/>
              <a:t>, показники </a:t>
            </a:r>
            <a:r>
              <a:rPr lang="uk-UA" dirty="0" err="1"/>
              <a:t>точностi</a:t>
            </a:r>
            <a:r>
              <a:rPr lang="uk-UA" dirty="0"/>
              <a:t> та інші характеристики.</a:t>
            </a:r>
            <a:endParaRPr lang="uk-UA" sz="2000" dirty="0"/>
          </a:p>
          <a:p>
            <a:r>
              <a:rPr lang="uk-UA" dirty="0"/>
              <a:t> </a:t>
            </a:r>
            <a:endParaRPr lang="uk-UA" sz="2000" dirty="0"/>
          </a:p>
          <a:p>
            <a:pPr lvl="1"/>
            <a:r>
              <a:rPr lang="uk-UA" b="1" dirty="0"/>
              <a:t>Видача </a:t>
            </a:r>
            <a:r>
              <a:rPr lang="uk-UA" b="1" dirty="0" err="1"/>
              <a:t>сертифiката</a:t>
            </a:r>
            <a:r>
              <a:rPr lang="uk-UA" b="1" dirty="0"/>
              <a:t> відповідності</a:t>
            </a:r>
            <a:endParaRPr lang="uk-UA" sz="1800" dirty="0"/>
          </a:p>
          <a:p>
            <a:r>
              <a:rPr lang="uk-UA" b="1" dirty="0"/>
              <a:t> </a:t>
            </a:r>
            <a:endParaRPr lang="uk-UA" sz="2000" dirty="0"/>
          </a:p>
          <a:p>
            <a:r>
              <a:rPr lang="uk-UA" dirty="0"/>
              <a:t>	5.11.1 </a:t>
            </a:r>
            <a:r>
              <a:rPr lang="uk-UA" dirty="0" err="1"/>
              <a:t>Сертифiкат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 видається ОС  на одиничний виріб, на партію продукції або на продукцію, що випускається підприємством серійно.</a:t>
            </a:r>
            <a:endParaRPr lang="uk-UA" sz="2000" dirty="0"/>
          </a:p>
          <a:p>
            <a:r>
              <a:rPr lang="uk-UA" dirty="0"/>
              <a:t>	ОС  під час видачі сертифіката відповідності на продукцію укладає із заявником угоду (договір) на право застосування  </a:t>
            </a:r>
            <a:r>
              <a:rPr lang="uk-UA" dirty="0" err="1"/>
              <a:t>сертифiката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 та маркування її знаком  </a:t>
            </a:r>
            <a:r>
              <a:rPr lang="uk-UA" dirty="0" err="1"/>
              <a:t>вiдповiдностi</a:t>
            </a:r>
            <a:r>
              <a:rPr lang="uk-UA" dirty="0"/>
              <a:t>  (згідно з ДСТУ 2296).</a:t>
            </a:r>
            <a:endParaRPr lang="uk-UA" sz="2000" dirty="0"/>
          </a:p>
          <a:p>
            <a:r>
              <a:rPr lang="uk-UA" dirty="0"/>
              <a:t>	5.11.2 На підставі </a:t>
            </a:r>
            <a:r>
              <a:rPr lang="uk-UA" dirty="0" err="1"/>
              <a:t>протоколiв</a:t>
            </a:r>
            <a:r>
              <a:rPr lang="uk-UA" dirty="0"/>
              <a:t> за позитивними результатами  випробувань, </a:t>
            </a:r>
            <a:r>
              <a:rPr lang="uk-UA" dirty="0" err="1"/>
              <a:t>акта</a:t>
            </a:r>
            <a:r>
              <a:rPr lang="uk-UA" dirty="0"/>
              <a:t> обстеження виробництва за позитивними висновками чи атестата  виробництва або </a:t>
            </a:r>
            <a:r>
              <a:rPr lang="uk-UA" dirty="0" err="1"/>
              <a:t>сертифiката</a:t>
            </a:r>
            <a:r>
              <a:rPr lang="uk-UA" dirty="0"/>
              <a:t> на систему </a:t>
            </a:r>
            <a:r>
              <a:rPr lang="uk-UA" dirty="0" err="1"/>
              <a:t>якостi</a:t>
            </a:r>
            <a:r>
              <a:rPr lang="uk-UA" dirty="0"/>
              <a:t> чи </a:t>
            </a:r>
            <a:r>
              <a:rPr lang="uk-UA" dirty="0" err="1"/>
              <a:t>акта</a:t>
            </a:r>
            <a:r>
              <a:rPr lang="uk-UA" dirty="0"/>
              <a:t> оцінки системи якості (залежно </a:t>
            </a:r>
            <a:r>
              <a:rPr lang="uk-UA" dirty="0" err="1"/>
              <a:t>вiд</a:t>
            </a:r>
            <a:r>
              <a:rPr lang="uk-UA" dirty="0"/>
              <a:t> прийнятої схеми </a:t>
            </a:r>
            <a:r>
              <a:rPr lang="uk-UA" dirty="0" err="1"/>
              <a:t>сертифiкацiї</a:t>
            </a:r>
            <a:r>
              <a:rPr lang="uk-UA" dirty="0"/>
              <a:t>) ОС  оформлює </a:t>
            </a:r>
            <a:r>
              <a:rPr lang="uk-UA" dirty="0" err="1"/>
              <a:t>сертифiкат</a:t>
            </a:r>
            <a:r>
              <a:rPr lang="uk-UA" dirty="0"/>
              <a:t>  </a:t>
            </a:r>
            <a:r>
              <a:rPr lang="uk-UA" dirty="0" err="1"/>
              <a:t>вiдповiдностi</a:t>
            </a:r>
            <a:r>
              <a:rPr lang="uk-UA" dirty="0"/>
              <a:t>,  реєструє його в </a:t>
            </a:r>
            <a:r>
              <a:rPr lang="uk-UA" dirty="0" err="1"/>
              <a:t>Реєстрi</a:t>
            </a:r>
            <a:r>
              <a:rPr lang="uk-UA" dirty="0"/>
              <a:t> Системи </a:t>
            </a:r>
            <a:r>
              <a:rPr lang="uk-UA" dirty="0" err="1"/>
              <a:t>згiдно</a:t>
            </a:r>
            <a:r>
              <a:rPr lang="uk-UA" dirty="0"/>
              <a:t> з ДСТУ </a:t>
            </a:r>
            <a:r>
              <a:rPr lang="uk-UA" dirty="0" err="1"/>
              <a:t>3415.Термін</a:t>
            </a:r>
            <a:r>
              <a:rPr lang="uk-UA" dirty="0"/>
              <a:t> дії сертифіката відповідності визначає ОС залежно від обраної схеми (моделі) сертифікації згідно з вимогами ДСТУ 3413 (</a:t>
            </a:r>
            <a:r>
              <a:rPr lang="uk-UA" dirty="0" err="1"/>
              <a:t>п.6.7.8</a:t>
            </a:r>
            <a:r>
              <a:rPr lang="uk-UA" dirty="0"/>
              <a:t> та додаток А).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308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uk-UA" b="1" dirty="0"/>
              <a:t>Визнання іноземного </a:t>
            </a:r>
            <a:r>
              <a:rPr lang="uk-UA" b="1" dirty="0" err="1"/>
              <a:t>сертифiката</a:t>
            </a:r>
            <a:r>
              <a:rPr lang="uk-UA" b="1" dirty="0"/>
              <a:t> відповідності</a:t>
            </a:r>
            <a:endParaRPr lang="uk-UA" sz="1800" dirty="0"/>
          </a:p>
          <a:p>
            <a:r>
              <a:rPr lang="uk-UA" b="1" dirty="0"/>
              <a:t> </a:t>
            </a:r>
            <a:endParaRPr lang="uk-UA" sz="2000" dirty="0"/>
          </a:p>
          <a:p>
            <a:r>
              <a:rPr lang="uk-UA" dirty="0"/>
              <a:t>5.12.1. Порядок визнання </a:t>
            </a:r>
            <a:r>
              <a:rPr lang="uk-UA" dirty="0" err="1"/>
              <a:t>сертифiкатiв</a:t>
            </a:r>
            <a:r>
              <a:rPr lang="uk-UA" dirty="0"/>
              <a:t>, виданих органами із </a:t>
            </a:r>
            <a:r>
              <a:rPr lang="uk-UA" dirty="0" err="1"/>
              <a:t>сертифiкацiї</a:t>
            </a:r>
            <a:r>
              <a:rPr lang="uk-UA" dirty="0"/>
              <a:t> </a:t>
            </a:r>
            <a:r>
              <a:rPr lang="uk-UA" dirty="0" err="1"/>
              <a:t>iнших</a:t>
            </a:r>
            <a:r>
              <a:rPr lang="uk-UA" dirty="0"/>
              <a:t> країн (далі - іноземний сертифікат),  </a:t>
            </a:r>
            <a:r>
              <a:rPr lang="uk-UA" dirty="0" err="1"/>
              <a:t>якi</a:t>
            </a:r>
            <a:r>
              <a:rPr lang="uk-UA" dirty="0"/>
              <a:t> не є членами Системи, на ПЛП, що </a:t>
            </a:r>
            <a:r>
              <a:rPr lang="uk-UA" dirty="0" err="1"/>
              <a:t>iмпортуються</a:t>
            </a:r>
            <a:r>
              <a:rPr lang="uk-UA" dirty="0"/>
              <a:t> в Україну, встановлено ДСТУ 3417. В загальному випадку, визнання сертифікатів відповідності інших країн здійснюється на підставі угод про взаємне визнання, укладених Урядом України чи центральним органом виконавчої влади в сфері підтвердження відповідності.</a:t>
            </a:r>
            <a:endParaRPr lang="uk-UA" sz="2000" dirty="0"/>
          </a:p>
          <a:p>
            <a:r>
              <a:rPr lang="uk-UA" dirty="0"/>
              <a:t>5.12.2. Рішення про визнання іноземних </a:t>
            </a:r>
            <a:r>
              <a:rPr lang="uk-UA" dirty="0" err="1"/>
              <a:t>сертифiкатiв</a:t>
            </a:r>
            <a:r>
              <a:rPr lang="uk-UA" dirty="0"/>
              <a:t> приймається ОС на </a:t>
            </a:r>
            <a:r>
              <a:rPr lang="uk-UA" dirty="0" err="1"/>
              <a:t>пiдставi</a:t>
            </a:r>
            <a:r>
              <a:rPr lang="uk-UA" dirty="0"/>
              <a:t> </a:t>
            </a:r>
            <a:r>
              <a:rPr lang="uk-UA" dirty="0" err="1"/>
              <a:t>пiдтвердження</a:t>
            </a:r>
            <a:r>
              <a:rPr lang="uk-UA" dirty="0"/>
              <a:t> </a:t>
            </a:r>
            <a:r>
              <a:rPr lang="uk-UA" dirty="0" err="1"/>
              <a:t>вiдповiдностi</a:t>
            </a:r>
            <a:r>
              <a:rPr lang="uk-UA" dirty="0"/>
              <a:t> продукції обов'язковим  вимогам, що встановлені чинними в Україні законодавчими актами i нормативними документами.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64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5.12.3. Для визнання іноземного сертифіката відповідності,  заявник повинен подати до ОС таку документацію:</a:t>
            </a:r>
          </a:p>
          <a:p>
            <a:r>
              <a:rPr lang="uk-UA" dirty="0"/>
              <a:t>- заявку (додаток 9) чи лист на визнання із зазначенням постачальника продукції;</a:t>
            </a:r>
          </a:p>
          <a:p>
            <a:r>
              <a:rPr lang="uk-UA" dirty="0"/>
              <a:t>- сертифікат відповідності (або його чинну копію) та протоколи випробувань на продукцію;</a:t>
            </a:r>
          </a:p>
          <a:p>
            <a:r>
              <a:rPr lang="uk-UA" dirty="0"/>
              <a:t>- нормативні документи на продукцію;</a:t>
            </a:r>
          </a:p>
          <a:p>
            <a:r>
              <a:rPr lang="uk-UA" dirty="0"/>
              <a:t>- сертифікат походження продукції;</a:t>
            </a:r>
          </a:p>
          <a:p>
            <a:r>
              <a:rPr lang="uk-UA" dirty="0"/>
              <a:t>- сертифікат на систему якості, атестат виробництва (у разі наявності);</a:t>
            </a:r>
          </a:p>
          <a:p>
            <a:r>
              <a:rPr lang="uk-UA" dirty="0"/>
              <a:t>- документ про дату виготовлення продукції;</a:t>
            </a:r>
          </a:p>
          <a:p>
            <a:r>
              <a:rPr lang="uk-UA" dirty="0"/>
              <a:t>- договір (контракт) на постачання;</a:t>
            </a:r>
          </a:p>
          <a:p>
            <a:r>
              <a:rPr lang="uk-UA" dirty="0"/>
              <a:t>- товаро-супровідну та іншу документацію відповідно до ДСТУ 3417.</a:t>
            </a:r>
          </a:p>
          <a:p>
            <a:r>
              <a:rPr lang="uk-UA" dirty="0"/>
              <a:t>Документи мають засвідчуватись оригінальними печатками та підписами органів, що їх видали.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6714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5.13. Технічний нагляд за стабільністю показників сертифікованої продукції під час її виробництва.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5.13.1 </a:t>
            </a:r>
            <a:r>
              <a:rPr lang="uk-UA" dirty="0" err="1"/>
              <a:t>Технiчний</a:t>
            </a:r>
            <a:r>
              <a:rPr lang="uk-UA" dirty="0"/>
              <a:t> нагляд за </a:t>
            </a:r>
            <a:r>
              <a:rPr lang="uk-UA" dirty="0" err="1"/>
              <a:t>сертифiкованими</a:t>
            </a:r>
            <a:r>
              <a:rPr lang="uk-UA" dirty="0"/>
              <a:t> ПЛП проводиться відповідно до ДСТУ 3413.</a:t>
            </a:r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b="1" dirty="0" err="1"/>
              <a:t>5.14.Інформація</a:t>
            </a:r>
            <a:r>
              <a:rPr lang="uk-UA" b="1" dirty="0"/>
              <a:t> про результати сертифікації продукції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r>
              <a:rPr lang="uk-UA" dirty="0"/>
              <a:t>5.14.1. </a:t>
            </a:r>
            <a:r>
              <a:rPr lang="uk-UA" dirty="0" err="1"/>
              <a:t>Iнформацiя</a:t>
            </a:r>
            <a:r>
              <a:rPr lang="uk-UA" dirty="0"/>
              <a:t> про результати робіт із </a:t>
            </a:r>
            <a:r>
              <a:rPr lang="uk-UA" dirty="0" err="1"/>
              <a:t>сертифiкацiї</a:t>
            </a:r>
            <a:r>
              <a:rPr lang="uk-UA" dirty="0"/>
              <a:t> надається  відповідно до ДСТУ 3413.</a:t>
            </a:r>
          </a:p>
          <a:p>
            <a:r>
              <a:rPr lang="uk-UA" dirty="0"/>
              <a:t>5.14.1. ОС веде </a:t>
            </a:r>
            <a:r>
              <a:rPr lang="uk-UA" dirty="0" err="1"/>
              <a:t>облiк</a:t>
            </a:r>
            <a:r>
              <a:rPr lang="uk-UA" dirty="0"/>
              <a:t> виданих </a:t>
            </a:r>
            <a:r>
              <a:rPr lang="uk-UA" dirty="0" err="1"/>
              <a:t>сертифiкатiв</a:t>
            </a:r>
            <a:r>
              <a:rPr lang="uk-UA" dirty="0"/>
              <a:t> і </a:t>
            </a:r>
            <a:r>
              <a:rPr lang="uk-UA" dirty="0" err="1"/>
              <a:t>свiдоцтв</a:t>
            </a:r>
            <a:r>
              <a:rPr lang="uk-UA" dirty="0"/>
              <a:t> про визнання i направляє їх </a:t>
            </a:r>
            <a:r>
              <a:rPr lang="uk-UA" dirty="0" err="1"/>
              <a:t>ксерокопiї</a:t>
            </a:r>
            <a:r>
              <a:rPr lang="uk-UA" dirty="0"/>
              <a:t> до Держстандарту України.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3766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6. КОНФIДЕНЦIЙНIСТЬ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6.1. ОС та </a:t>
            </a:r>
            <a:r>
              <a:rPr lang="uk-UA" dirty="0" err="1"/>
              <a:t>органiзацiї</a:t>
            </a:r>
            <a:r>
              <a:rPr lang="uk-UA" dirty="0"/>
              <a:t>,  що </a:t>
            </a:r>
            <a:r>
              <a:rPr lang="uk-UA" dirty="0" err="1"/>
              <a:t>дiють</a:t>
            </a:r>
            <a:r>
              <a:rPr lang="uk-UA" dirty="0"/>
              <a:t> за його дорученням, повинні забезпечувати </a:t>
            </a:r>
            <a:r>
              <a:rPr lang="uk-UA" dirty="0" err="1"/>
              <a:t>конфiденцiйність</a:t>
            </a:r>
            <a:r>
              <a:rPr lang="uk-UA" dirty="0"/>
              <a:t> </a:t>
            </a:r>
            <a:r>
              <a:rPr lang="uk-UA" dirty="0" err="1"/>
              <a:t>iнформацiї</a:t>
            </a:r>
            <a:r>
              <a:rPr lang="uk-UA" dirty="0"/>
              <a:t>, що становить комерційну або професійну таємницю.</a:t>
            </a:r>
          </a:p>
          <a:p>
            <a:r>
              <a:rPr lang="uk-UA" dirty="0"/>
              <a:t> </a:t>
            </a:r>
          </a:p>
          <a:p>
            <a:r>
              <a:rPr lang="uk-UA" b="1" dirty="0"/>
              <a:t>7. РОЗГЛЯД  СПІРНИХ  ПИТАНЬ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7.1. Якщо заявник має бажання оскаржити рішення щодо його заявки на </a:t>
            </a:r>
            <a:r>
              <a:rPr lang="uk-UA" dirty="0" err="1"/>
              <a:t>сертифiкацiю</a:t>
            </a:r>
            <a:r>
              <a:rPr lang="uk-UA" dirty="0"/>
              <a:t> ПЛП, відмови йому у видачі </a:t>
            </a:r>
            <a:r>
              <a:rPr lang="uk-UA" dirty="0" err="1"/>
              <a:t>сертифiката</a:t>
            </a:r>
            <a:r>
              <a:rPr lang="uk-UA" dirty="0"/>
              <a:t> відповідності, свідоцтва про визнання, призупинення  дії сертифіката, </a:t>
            </a:r>
            <a:r>
              <a:rPr lang="uk-UA" dirty="0" err="1"/>
              <a:t>вiн</a:t>
            </a:r>
            <a:r>
              <a:rPr lang="uk-UA" dirty="0"/>
              <a:t> повинен подати письмову заяву до ОС не </a:t>
            </a:r>
            <a:r>
              <a:rPr lang="uk-UA" dirty="0" err="1"/>
              <a:t>пiзнiше</a:t>
            </a:r>
            <a:r>
              <a:rPr lang="uk-UA" dirty="0"/>
              <a:t> одного </a:t>
            </a:r>
            <a:r>
              <a:rPr lang="uk-UA" dirty="0" err="1"/>
              <a:t>мiсяця</a:t>
            </a:r>
            <a:r>
              <a:rPr lang="uk-UA" dirty="0"/>
              <a:t> </a:t>
            </a:r>
            <a:r>
              <a:rPr lang="uk-UA" dirty="0" err="1"/>
              <a:t>пiсля</a:t>
            </a:r>
            <a:r>
              <a:rPr lang="uk-UA" dirty="0"/>
              <a:t> одержання </a:t>
            </a:r>
            <a:r>
              <a:rPr lang="uk-UA" dirty="0" err="1"/>
              <a:t>повiдомлення</a:t>
            </a:r>
            <a:r>
              <a:rPr lang="uk-UA" dirty="0"/>
              <a:t> про прийняте </a:t>
            </a:r>
            <a:r>
              <a:rPr lang="uk-UA" dirty="0" err="1"/>
              <a:t>рiшення</a:t>
            </a:r>
            <a:r>
              <a:rPr lang="uk-UA" dirty="0"/>
              <a:t>.  Подання заяви не зупиняє </a:t>
            </a:r>
            <a:r>
              <a:rPr lang="uk-UA" dirty="0" err="1"/>
              <a:t>дiї</a:t>
            </a:r>
            <a:r>
              <a:rPr lang="uk-UA" dirty="0"/>
              <a:t> прийнятого  </a:t>
            </a:r>
            <a:r>
              <a:rPr lang="uk-UA" dirty="0" err="1"/>
              <a:t>рiшення</a:t>
            </a:r>
            <a:r>
              <a:rPr lang="uk-UA" dirty="0"/>
              <a:t>. </a:t>
            </a:r>
          </a:p>
          <a:p>
            <a:r>
              <a:rPr lang="uk-UA" dirty="0"/>
              <a:t>7.2. Заява розглядається ОС у 20 - денний термін від дня її надходження. Для розгляду спірних питань залучаються співробітники ОС, які не приймали участі в роботах із сертифікації і прийнятті рішення.</a:t>
            </a:r>
          </a:p>
          <a:p>
            <a:r>
              <a:rPr lang="uk-UA" dirty="0"/>
              <a:t>7.3. До заяви додаються наступні документи:</a:t>
            </a:r>
          </a:p>
          <a:p>
            <a:r>
              <a:rPr lang="uk-UA" dirty="0"/>
              <a:t>- листування щодо </a:t>
            </a:r>
            <a:r>
              <a:rPr lang="uk-UA" dirty="0" err="1"/>
              <a:t>спiрного</a:t>
            </a:r>
            <a:r>
              <a:rPr lang="uk-UA" dirty="0"/>
              <a:t> питання </a:t>
            </a:r>
            <a:r>
              <a:rPr lang="uk-UA" dirty="0" err="1"/>
              <a:t>мiж</a:t>
            </a:r>
            <a:r>
              <a:rPr lang="uk-UA" dirty="0"/>
              <a:t> заявником, ВЛ та ОС ;</a:t>
            </a:r>
          </a:p>
          <a:p>
            <a:r>
              <a:rPr lang="uk-UA" dirty="0"/>
              <a:t>- відповідні матеріали випробувань, перевірки, нагляду;</a:t>
            </a:r>
          </a:p>
          <a:p>
            <a:r>
              <a:rPr lang="uk-UA" dirty="0"/>
              <a:t>- зразки ПЛП;</a:t>
            </a:r>
          </a:p>
          <a:p>
            <a:r>
              <a:rPr lang="uk-UA" dirty="0"/>
              <a:t>- </a:t>
            </a:r>
            <a:r>
              <a:rPr lang="uk-UA" dirty="0" err="1"/>
              <a:t>технiчна</a:t>
            </a:r>
            <a:r>
              <a:rPr lang="uk-UA" dirty="0"/>
              <a:t> документація на ПЛП (у </a:t>
            </a:r>
            <a:r>
              <a:rPr lang="uk-UA" dirty="0" err="1"/>
              <a:t>разi</a:t>
            </a:r>
            <a:r>
              <a:rPr lang="uk-UA" dirty="0"/>
              <a:t> </a:t>
            </a:r>
            <a:r>
              <a:rPr lang="uk-UA" dirty="0" err="1"/>
              <a:t>необхiдностi</a:t>
            </a:r>
            <a:r>
              <a:rPr lang="uk-UA" dirty="0"/>
              <a:t>).</a:t>
            </a:r>
          </a:p>
          <a:p>
            <a:r>
              <a:rPr lang="uk-UA" dirty="0"/>
              <a:t>7.4. Заявник має право бути заслуханим під час розгляду його заяви.</a:t>
            </a:r>
          </a:p>
          <a:p>
            <a:r>
              <a:rPr lang="uk-UA" dirty="0"/>
              <a:t>7.5. Рішення стосовно поданої заяви може вміщувати одну із таких рекомендацій:</a:t>
            </a:r>
          </a:p>
          <a:p>
            <a:r>
              <a:rPr lang="uk-UA" dirty="0"/>
              <a:t>- видати чи визнати </a:t>
            </a:r>
            <a:r>
              <a:rPr lang="uk-UA" dirty="0" err="1"/>
              <a:t>сертифiкат</a:t>
            </a:r>
            <a:r>
              <a:rPr lang="uk-UA" dirty="0"/>
              <a:t> відповідності;</a:t>
            </a:r>
          </a:p>
          <a:p>
            <a:r>
              <a:rPr lang="uk-UA" dirty="0"/>
              <a:t>- </a:t>
            </a:r>
            <a:r>
              <a:rPr lang="uk-UA" dirty="0" err="1"/>
              <a:t>вiдмовити</a:t>
            </a:r>
            <a:r>
              <a:rPr lang="uk-UA" dirty="0"/>
              <a:t> у </a:t>
            </a:r>
            <a:r>
              <a:rPr lang="uk-UA" dirty="0" err="1"/>
              <a:t>видачi</a:t>
            </a:r>
            <a:r>
              <a:rPr lang="uk-UA" dirty="0"/>
              <a:t> чи визнанні </a:t>
            </a:r>
            <a:r>
              <a:rPr lang="uk-UA" dirty="0" err="1"/>
              <a:t>сертифiката</a:t>
            </a:r>
            <a:r>
              <a:rPr lang="uk-UA" dirty="0"/>
              <a:t> відповідності;</a:t>
            </a:r>
          </a:p>
          <a:p>
            <a:r>
              <a:rPr lang="uk-UA" dirty="0"/>
              <a:t>- підтвердити призупинення дії сертифіката відповідності.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9177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/>
              <a:t>8. ФIНАНСУВАННЯ РОБIТ ІЗ СЕРТИФIКАЦIЇ 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8.1. Порядок розрахунків під час сертифікації ПЛП.</a:t>
            </a:r>
          </a:p>
          <a:p>
            <a:r>
              <a:rPr lang="uk-UA" dirty="0"/>
              <a:t>8.1.1. Під час сертифікації ПЛП фінансові взаємовідносини встановлюються між:</a:t>
            </a:r>
          </a:p>
          <a:p>
            <a:r>
              <a:rPr lang="uk-UA" dirty="0"/>
              <a:t>- органом із сертифікації;</a:t>
            </a:r>
          </a:p>
          <a:p>
            <a:r>
              <a:rPr lang="uk-UA" dirty="0"/>
              <a:t>- випробувальними лабораторіями (центрами);</a:t>
            </a:r>
          </a:p>
          <a:p>
            <a:r>
              <a:rPr lang="uk-UA" dirty="0"/>
              <a:t>- заявником.</a:t>
            </a:r>
          </a:p>
          <a:p>
            <a:r>
              <a:rPr lang="uk-UA" dirty="0"/>
              <a:t>8.1.2. Оплаті заявником підлягають усі роботи, що </a:t>
            </a:r>
            <a:r>
              <a:rPr lang="uk-UA" dirty="0" err="1"/>
              <a:t>пов”язані</a:t>
            </a:r>
            <a:r>
              <a:rPr lang="uk-UA" dirty="0"/>
              <a:t> із </a:t>
            </a:r>
            <a:r>
              <a:rPr lang="uk-UA" dirty="0" err="1"/>
              <a:t>сертифiкацiєю</a:t>
            </a:r>
            <a:r>
              <a:rPr lang="uk-UA" dirty="0"/>
              <a:t> продукції, незалежно від її результатів.</a:t>
            </a:r>
          </a:p>
          <a:p>
            <a:r>
              <a:rPr lang="uk-UA" dirty="0"/>
              <a:t>8.1.3. Оплата робіт із сертифікації продукції  проводиться на </a:t>
            </a:r>
            <a:r>
              <a:rPr lang="uk-UA" dirty="0" err="1"/>
              <a:t>пiдставi</a:t>
            </a:r>
            <a:r>
              <a:rPr lang="uk-UA" dirty="0"/>
              <a:t> </a:t>
            </a:r>
            <a:r>
              <a:rPr lang="uk-UA" dirty="0" err="1"/>
              <a:t>договорiв</a:t>
            </a:r>
            <a:r>
              <a:rPr lang="uk-UA" dirty="0"/>
              <a:t>, що укладаються за </a:t>
            </a:r>
            <a:r>
              <a:rPr lang="uk-UA" dirty="0" err="1"/>
              <a:t>рiшенням</a:t>
            </a:r>
            <a:r>
              <a:rPr lang="uk-UA" dirty="0"/>
              <a:t> ОС </a:t>
            </a:r>
            <a:r>
              <a:rPr lang="uk-UA" dirty="0" err="1"/>
              <a:t>вiдповiдно</a:t>
            </a:r>
            <a:r>
              <a:rPr lang="uk-UA" dirty="0"/>
              <a:t> до одного  з  нижчевикладених </a:t>
            </a:r>
            <a:r>
              <a:rPr lang="uk-UA" dirty="0" err="1"/>
              <a:t>варiантiв</a:t>
            </a:r>
            <a:r>
              <a:rPr lang="uk-UA" dirty="0"/>
              <a:t>:</a:t>
            </a:r>
          </a:p>
          <a:p>
            <a:r>
              <a:rPr lang="uk-UA" dirty="0"/>
              <a:t>- заявник укладає </a:t>
            </a:r>
            <a:r>
              <a:rPr lang="uk-UA" dirty="0" err="1"/>
              <a:t>договiр</a:t>
            </a:r>
            <a:r>
              <a:rPr lang="uk-UA" dirty="0"/>
              <a:t> на проведення </a:t>
            </a:r>
            <a:r>
              <a:rPr lang="uk-UA" dirty="0" err="1"/>
              <a:t>усiх</a:t>
            </a:r>
            <a:r>
              <a:rPr lang="uk-UA" dirty="0"/>
              <a:t> </a:t>
            </a:r>
            <a:r>
              <a:rPr lang="uk-UA" dirty="0" err="1"/>
              <a:t>робiт</a:t>
            </a:r>
            <a:r>
              <a:rPr lang="uk-UA" dirty="0"/>
              <a:t> з ОС. Із одержаних за договором </a:t>
            </a:r>
            <a:r>
              <a:rPr lang="uk-UA" dirty="0" err="1"/>
              <a:t>коштiв</a:t>
            </a:r>
            <a:r>
              <a:rPr lang="uk-UA" dirty="0"/>
              <a:t> ОС  сплачує за проведення </a:t>
            </a:r>
            <a:r>
              <a:rPr lang="uk-UA" dirty="0" err="1"/>
              <a:t>вiдповiдних</a:t>
            </a:r>
            <a:r>
              <a:rPr lang="uk-UA" dirty="0"/>
              <a:t> </a:t>
            </a:r>
            <a:r>
              <a:rPr lang="uk-UA" dirty="0" err="1"/>
              <a:t>робiт</a:t>
            </a:r>
            <a:r>
              <a:rPr lang="uk-UA" dirty="0"/>
              <a:t> ВЛ або </a:t>
            </a:r>
            <a:r>
              <a:rPr lang="uk-UA" dirty="0" err="1"/>
              <a:t>iншим</a:t>
            </a:r>
            <a:r>
              <a:rPr lang="uk-UA" dirty="0"/>
              <a:t> </a:t>
            </a:r>
            <a:r>
              <a:rPr lang="uk-UA" dirty="0" err="1"/>
              <a:t>органiзацiям</a:t>
            </a:r>
            <a:r>
              <a:rPr lang="uk-UA" dirty="0"/>
              <a:t>;</a:t>
            </a:r>
          </a:p>
          <a:p>
            <a:r>
              <a:rPr lang="uk-UA" dirty="0"/>
              <a:t>- заявник укладає окремі договори з ОС, ВЛ або </a:t>
            </a:r>
            <a:r>
              <a:rPr lang="uk-UA" dirty="0" err="1"/>
              <a:t>iншими</a:t>
            </a:r>
            <a:r>
              <a:rPr lang="uk-UA" dirty="0"/>
              <a:t> </a:t>
            </a:r>
            <a:r>
              <a:rPr lang="uk-UA" dirty="0" err="1"/>
              <a:t>органiзацiями</a:t>
            </a:r>
            <a:r>
              <a:rPr lang="uk-UA" dirty="0"/>
              <a:t>, що зазначені у рішенні за заявкою, про виконання відповідних робіт.</a:t>
            </a:r>
          </a:p>
          <a:p>
            <a:r>
              <a:rPr lang="uk-UA" dirty="0"/>
              <a:t>8.1.4. Вартість робіт із сертифікації ПЛП визначається в договорі між заявником і виконавцем.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7187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Лекція завершена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505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2052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2057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2058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257D2A80-9D89-4B91-9C63-56DE7D4654E9}" type="slidenum">
                <a:rPr lang="uk-UA" altLang="ru-RU" sz="2000" b="1"/>
                <a:pPr algn="ctr" eaLnBrk="1" hangingPunct="1"/>
                <a:t>5</a:t>
              </a:fld>
              <a:endParaRPr lang="ru-RU" altLang="ru-RU" sz="2000" b="1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750" y="404813"/>
          <a:ext cx="800417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иаграмма" r:id="rId3" imgW="6696075" imgH="4171950" progId="Excel.Sheet.8">
                  <p:embed/>
                </p:oleObj>
              </mc:Choice>
              <mc:Fallback>
                <p:oleObj name="Диаграмма" r:id="rId3" imgW="6696075" imgH="417195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800417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349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ПРИДБАННЯ СІЛЬСЬКОГОСПОДАРСЬКОЇ ТЕХНІКИ</a:t>
            </a:r>
          </a:p>
        </p:txBody>
      </p:sp>
      <p:sp>
        <p:nvSpPr>
          <p:cNvPr id="2054" name="Text Box 51"/>
          <p:cNvSpPr txBox="1">
            <a:spLocks noChangeArrowheads="1"/>
          </p:cNvSpPr>
          <p:nvPr/>
        </p:nvSpPr>
        <p:spPr bwMode="auto">
          <a:xfrm>
            <a:off x="1116013" y="642938"/>
            <a:ext cx="7272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1600" b="1" dirty="0"/>
              <a:t>ВИТРАТИ КОШТІВ НА ПРИДБАННЯ С.-Г. ТЕХНІКИ</a:t>
            </a:r>
            <a:endParaRPr lang="ru-RU" altLang="ru-RU" sz="1600" b="1" dirty="0"/>
          </a:p>
        </p:txBody>
      </p:sp>
      <p:sp>
        <p:nvSpPr>
          <p:cNvPr id="2055" name="Text Box 51"/>
          <p:cNvSpPr txBox="1">
            <a:spLocks noChangeArrowheads="1"/>
          </p:cNvSpPr>
          <p:nvPr/>
        </p:nvSpPr>
        <p:spPr bwMode="auto">
          <a:xfrm>
            <a:off x="1116013" y="4149725"/>
            <a:ext cx="7272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1600" b="1" dirty="0"/>
              <a:t>ЧАСТКА ВИТРАТ НА ІНОЗЕМНУ ТЕХНІКУ</a:t>
            </a:r>
            <a:endParaRPr lang="ru-RU" altLang="ru-RU" sz="1600" b="1" dirty="0"/>
          </a:p>
        </p:txBody>
      </p:sp>
      <p:graphicFrame>
        <p:nvGraphicFramePr>
          <p:cNvPr id="11" name="Діаграма 10"/>
          <p:cNvGraphicFramePr/>
          <p:nvPr>
            <p:extLst>
              <p:ext uri="{D42A27DB-BD31-4B8C-83A1-F6EECF244321}">
                <p14:modId xmlns:p14="http://schemas.microsoft.com/office/powerpoint/2010/main" val="183209000"/>
              </p:ext>
            </p:extLst>
          </p:nvPr>
        </p:nvGraphicFramePr>
        <p:xfrm>
          <a:off x="1547664" y="4487863"/>
          <a:ext cx="6120680" cy="226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18435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18444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18445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66F47922-6C72-4F1C-9E0D-BF2120547BC4}" type="slidenum">
                <a:rPr lang="uk-UA" altLang="ru-RU" sz="2000" b="1"/>
                <a:pPr algn="ctr" eaLnBrk="1" hangingPunct="1"/>
                <a:t>6</a:t>
              </a:fld>
              <a:endParaRPr lang="ru-RU" altLang="ru-RU" sz="2000" b="1"/>
            </a:p>
          </p:txBody>
        </p:sp>
      </p:grpSp>
      <p:graphicFrame>
        <p:nvGraphicFramePr>
          <p:cNvPr id="3" name="Диаграмма 2"/>
          <p:cNvGraphicFramePr/>
          <p:nvPr/>
        </p:nvGraphicFramePr>
        <p:xfrm>
          <a:off x="-40317" y="1482568"/>
          <a:ext cx="4036253" cy="26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4496" y="4659078"/>
          <a:ext cx="6194435" cy="21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335088" y="14827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ru-RU" b="1"/>
              <a:t>ТРАКТОРИ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6156325" y="5621338"/>
            <a:ext cx="235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b="1"/>
              <a:t>ЗЕРНОЗБИРАЛЬНІ </a:t>
            </a:r>
          </a:p>
          <a:p>
            <a:pPr algn="ctr" eaLnBrk="1" hangingPunct="1"/>
            <a:r>
              <a:rPr lang="uk-UA" altLang="ru-RU" b="1"/>
              <a:t>КОМБАЙНИ</a:t>
            </a:r>
          </a:p>
        </p:txBody>
      </p:sp>
      <p:sp>
        <p:nvSpPr>
          <p:cNvPr id="18440" name="Rectangle 647"/>
          <p:cNvSpPr>
            <a:spLocks noChangeArrowheads="1"/>
          </p:cNvSpPr>
          <p:nvPr/>
        </p:nvSpPr>
        <p:spPr bwMode="auto">
          <a:xfrm>
            <a:off x="0" y="-26988"/>
            <a:ext cx="860425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ГОСПОДАРЮЮЧИХ СУБЄКТІВ ТА ІМПОРТ С.Г. ТЕХНІКИ В </a:t>
            </a:r>
            <a:b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 (У ВАРТІСНОМУ ВИРАЗІ, 2013р). 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846638" y="701675"/>
            <a:ext cx="4178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1600" b="1"/>
              <a:t>ДИНАМІКА ГОСПОДАРЮЮЧИХ СУБЄКТІВ</a:t>
            </a:r>
            <a:endParaRPr lang="ru-RU" altLang="ru-RU" sz="1600" b="1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79388" y="811213"/>
            <a:ext cx="409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rgbClr val="000000"/>
                </a:solidFill>
              </a:rPr>
              <a:t>ІМПОРТ С.Г. ТЕХНІКИ В УКРАЇНУ</a:t>
            </a:r>
            <a:endParaRPr lang="ru-RU" altLang="ru-RU" b="1">
              <a:solidFill>
                <a:srgbClr val="000000"/>
              </a:solidFill>
            </a:endParaRPr>
          </a:p>
        </p:txBody>
      </p:sp>
      <p:graphicFrame>
        <p:nvGraphicFramePr>
          <p:cNvPr id="15" name="Діаграма 14"/>
          <p:cNvGraphicFramePr/>
          <p:nvPr>
            <p:extLst>
              <p:ext uri="{D42A27DB-BD31-4B8C-83A1-F6EECF244321}">
                <p14:modId xmlns:p14="http://schemas.microsoft.com/office/powerpoint/2010/main" val="80978549"/>
              </p:ext>
            </p:extLst>
          </p:nvPr>
        </p:nvGraphicFramePr>
        <p:xfrm>
          <a:off x="4283968" y="1196752"/>
          <a:ext cx="46085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05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22531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22547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22548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E44CF7E7-4682-439B-9E6B-4D7CB296FF14}" type="slidenum">
                <a:rPr lang="uk-UA" altLang="ru-RU" sz="2000" b="1"/>
                <a:pPr algn="ctr" eaLnBrk="1" hangingPunct="1"/>
                <a:t>7</a:t>
              </a:fld>
              <a:endParaRPr lang="ru-RU" altLang="ru-RU" sz="2000" b="1"/>
            </a:p>
          </p:txBody>
        </p:sp>
      </p:grpSp>
      <p:sp>
        <p:nvSpPr>
          <p:cNvPr id="22532" name="TextBox 25"/>
          <p:cNvSpPr txBox="1">
            <a:spLocks noChangeArrowheads="1"/>
          </p:cNvSpPr>
          <p:nvPr/>
        </p:nvSpPr>
        <p:spPr bwMode="auto">
          <a:xfrm>
            <a:off x="0" y="0"/>
            <a:ext cx="8675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Clr>
                <a:srgbClr val="C3260C"/>
              </a:buClr>
              <a:buSzPct val="128000"/>
            </a:pPr>
            <a:r>
              <a:rPr lang="uk-UA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ІНЖЕНЕРНО-ТЕХНІЧНІ ПРОБЛЕМИ СІЛЬСЬКОГОСПОДАРСЬКОГО ВИРОБНИЦТВА, ЇХ ПРИЧИНИ ТА НАСЛІДКИ</a:t>
            </a:r>
            <a:endParaRPr lang="uk-UA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66868"/>
              </p:ext>
            </p:extLst>
          </p:nvPr>
        </p:nvGraphicFramePr>
        <p:xfrm>
          <a:off x="-1" y="899312"/>
          <a:ext cx="9019248" cy="567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416"/>
                <a:gridCol w="3006416"/>
                <a:gridCol w="3006416"/>
              </a:tblGrid>
              <a:tr h="369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ПРИЧИНИ ПРОБЛЕМ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ОСНОВНІ ПРОБЛЕМИ</a:t>
                      </a:r>
                      <a:endParaRPr lang="ru-RU" sz="1800" b="1" u="none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НАСЛІДКИ ПРОБЛЕМ</a:t>
                      </a:r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27889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відсутність </a:t>
                      </a:r>
                      <a:r>
                        <a:rPr lang="uk-UA" sz="1800" b="1" u="sng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науково-обгрунтованої</a:t>
                      </a:r>
                      <a:r>
                        <a:rPr lang="uk-UA" sz="1800" b="1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державної  стратегії</a:t>
                      </a:r>
                      <a:r>
                        <a:rPr lang="uk-UA" sz="180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розвитку  сільськогосподарського виробництва;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відсутність належного 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наукового супроводу реформування </a:t>
                      </a:r>
                      <a:r>
                        <a:rPr lang="uk-UA" sz="1800" b="1" u="sng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агроінженерної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системи 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переводу з державної до ринкової;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відсутність 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належного державного регулювання ринку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технічного та техніко-технологічного сервісу (обслуговування) сільськогосподарського виробництва.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недостатня діяльність </a:t>
                      </a:r>
                      <a:r>
                        <a:rPr lang="uk-UA" sz="1800" b="1" u="sng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агроінженерної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асоціації.</a:t>
                      </a:r>
                      <a:endParaRPr lang="ru-RU" sz="1800" u="sng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uk-UA" sz="18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зношеність технічного потенціалу 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більшості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малих і середніх СГВ;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технічний потенціал СГВ здебільшого </a:t>
                      </a:r>
                      <a:r>
                        <a:rPr lang="uk-UA" sz="1800" b="1" u="sng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формується на основі уживаної іноземної техніки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uk-UA" sz="1800" b="1" u="sng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домінування монопольного фірмового</a:t>
                      </a:r>
                      <a:r>
                        <a:rPr lang="uk-UA" sz="1800" u="sng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технічного сервісу сільськогосподарської техніки</a:t>
                      </a:r>
                      <a:r>
                        <a:rPr lang="uk-UA" sz="1800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u="none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1800" dirty="0"/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uk-UA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занепад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малого та середнього агробізнесу, </a:t>
                      </a:r>
                      <a:r>
                        <a:rPr lang="uk-UA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зубожіння</a:t>
                      </a:r>
                      <a:r>
                        <a:rPr lang="uk-UA" sz="18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українського села;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uk-UA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виведення валютних коштів 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uk-UA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кордон-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занепад економіки держави;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підвищення ризику 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продовольчої безпеки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держави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uk-UA" sz="1800" b="1" u="sng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здорожання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сільськогосподарської продукції;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занепад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вітчизняної </a:t>
                      </a:r>
                      <a:r>
                        <a:rPr lang="uk-UA" sz="1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агроінженерної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науки та освіти.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5" marB="4571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23555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23571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23572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BC61482C-79E0-4766-B222-3308662CFA58}" type="slidenum">
                <a:rPr lang="uk-UA" altLang="ru-RU" sz="2000" b="1"/>
                <a:pPr algn="ctr" eaLnBrk="1" hangingPunct="1"/>
                <a:t>8</a:t>
              </a:fld>
              <a:endParaRPr lang="ru-RU" altLang="ru-RU" sz="2000" b="1"/>
            </a:p>
          </p:txBody>
        </p:sp>
      </p:grpSp>
      <p:sp>
        <p:nvSpPr>
          <p:cNvPr id="23556" name="TextBox 25"/>
          <p:cNvSpPr txBox="1">
            <a:spLocks noChangeArrowheads="1"/>
          </p:cNvSpPr>
          <p:nvPr/>
        </p:nvSpPr>
        <p:spPr bwMode="auto">
          <a:xfrm>
            <a:off x="0" y="0"/>
            <a:ext cx="867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Clr>
                <a:srgbClr val="C3260C"/>
              </a:buClr>
              <a:buSzPct val="128000"/>
            </a:pPr>
            <a:r>
              <a:rPr lang="uk-UA" alt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ПРОБЛЕМИ ВІТЧИЗНЯНОГО СІЛЬСЬКОГОСПОДАРСЬКОГО ВИРОБНИЦТВА, ЇХ ПРИЧИНИ ТА НАСЛІДКИ</a:t>
            </a:r>
            <a:endParaRPr lang="uk-UA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66819"/>
              </p:ext>
            </p:extLst>
          </p:nvPr>
        </p:nvGraphicFramePr>
        <p:xfrm>
          <a:off x="31374" y="908720"/>
          <a:ext cx="9036051" cy="539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/>
                <a:gridCol w="3012017"/>
                <a:gridCol w="3012017"/>
              </a:tblGrid>
              <a:tr h="298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ПРИЧИНИ ПРОБЛЕМ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ОСНОВНІ ПРОБЛЕМИ</a:t>
                      </a:r>
                      <a:endParaRPr lang="ru-RU" sz="1800" b="1" u="none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НАСЛІДКИ</a:t>
                      </a:r>
                      <a:r>
                        <a:rPr lang="uk-UA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</a:t>
                      </a: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29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відсутність </a:t>
                      </a:r>
                      <a:r>
                        <a:rPr lang="uk-UA" sz="1800" b="1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дієвої державної стратегії 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розвитку вітчизняного сільськогосподарського машинобудування;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відсутність належного </a:t>
                      </a:r>
                      <a:r>
                        <a:rPr lang="uk-UA" sz="1800" b="1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наукового супроводу реформування </a:t>
                      </a:r>
                      <a:r>
                        <a:rPr lang="uk-UA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вітчизняного сільськогосподарського машинобудування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uk-UA" sz="1800" b="1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малоефективна приватизація заводів 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сільськогосподарського машинобудування;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надто </a:t>
                      </a:r>
                      <a:r>
                        <a:rPr lang="uk-UA" sz="1800" b="1" u="sng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“дорогі”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кредити</a:t>
                      </a:r>
                      <a:r>
                        <a:rPr lang="uk-UA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r>
                        <a:rPr lang="uk-UA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недостатня діяльність машинобудівних асоціацій.</a:t>
                      </a:r>
                      <a:endParaRPr lang="uk-UA" sz="1800" u="sng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uk-UA" sz="18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неналежна конкурентоспроможність 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вітчизняної техніки; </a:t>
                      </a:r>
                    </a:p>
                    <a:p>
                      <a:pPr marL="0" indent="0"/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uk-UA" sz="18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застаріла матеріально-технічна база 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більшості вітчизняних заводів;</a:t>
                      </a:r>
                    </a:p>
                    <a:p>
                      <a:pPr marL="0" indent="0"/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uk-UA" sz="1800" b="1" u="sng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нерозвинутість</a:t>
                      </a:r>
                      <a:r>
                        <a:rPr lang="uk-UA" sz="18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ринку технічного сервісу 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нової вітчизняної техніки;</a:t>
                      </a:r>
                    </a:p>
                    <a:p>
                      <a:pPr marL="0" indent="0"/>
                      <a:r>
                        <a:rPr lang="uk-UA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sng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надмірне дублювання виготовлення однотипної 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техніки.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uk-UA" sz="18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uk-UA" sz="18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зниження попиту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вітчизняну сільськогосподарську техніку;</a:t>
                      </a:r>
                    </a:p>
                    <a:p>
                      <a:pPr marL="0" indent="0"/>
                      <a:r>
                        <a:rPr lang="uk-UA" sz="18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lang="uk-UA" sz="1800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занепад заводів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виробництва тракторів і комбайнів,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вивільнення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робочої сили;</a:t>
                      </a:r>
                    </a:p>
                    <a:p>
                      <a:pPr marL="0" indent="0"/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зниження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професійного рівня підготовки інженерів;</a:t>
                      </a:r>
                    </a:p>
                    <a:p>
                      <a:pPr marL="0" indent="0"/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uk-UA" sz="1800" b="1" u="sng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зниження</a:t>
                      </a:r>
                      <a:r>
                        <a:rPr lang="uk-UA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вітчизняного наукового потенціалу.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5" marB="45725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uk-UA" altLang="uk-UA"/>
          </a:p>
        </p:txBody>
      </p:sp>
      <p:grpSp>
        <p:nvGrpSpPr>
          <p:cNvPr id="25603" name="Group 1"/>
          <p:cNvGrpSpPr>
            <a:grpSpLocks noChangeAspect="1"/>
          </p:cNvGrpSpPr>
          <p:nvPr/>
        </p:nvGrpSpPr>
        <p:grpSpPr bwMode="auto">
          <a:xfrm>
            <a:off x="0" y="1409700"/>
            <a:ext cx="5701337" cy="4265613"/>
            <a:chOff x="1838" y="2094"/>
            <a:chExt cx="9144" cy="3579"/>
          </a:xfrm>
        </p:grpSpPr>
        <p:sp>
          <p:nvSpPr>
            <p:cNvPr id="24594" name="Text Box 8"/>
            <p:cNvSpPr txBox="1">
              <a:spLocks noChangeArrowheads="1"/>
            </p:cNvSpPr>
            <p:nvPr/>
          </p:nvSpPr>
          <p:spPr bwMode="auto">
            <a:xfrm>
              <a:off x="5130" y="3245"/>
              <a:ext cx="3058" cy="836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uk-UA" sz="1600" dirty="0">
                  <a:solidFill>
                    <a:schemeClr val="bg1"/>
                  </a:solidFill>
                </a:rPr>
                <a:t>Техніко-технологічне оновлення СГВ</a:t>
              </a: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2935" y="4324"/>
              <a:ext cx="3638" cy="958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sz="1600" dirty="0">
                  <a:solidFill>
                    <a:srgbClr val="FF0000"/>
                  </a:solidFill>
                </a:rPr>
                <a:t>Фаховий вишкіл</a:t>
              </a:r>
              <a:r>
                <a:rPr lang="uk-UA" sz="1600" dirty="0"/>
                <a:t> інженерів та операторів під виробничі потреби</a:t>
              </a:r>
            </a:p>
          </p:txBody>
        </p:sp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050" y="2097"/>
              <a:ext cx="3234" cy="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indent="182563" algn="ctr" eaLnBrk="0" hangingPunct="0">
                <a:defRPr/>
              </a:pPr>
              <a:r>
                <a:rPr lang="uk-UA" sz="1400" dirty="0"/>
                <a:t>   </a:t>
              </a:r>
              <a:r>
                <a:rPr lang="uk-UA" sz="1400" dirty="0">
                  <a:solidFill>
                    <a:srgbClr val="FF0000"/>
                  </a:solidFill>
                </a:rPr>
                <a:t>Розвиток</a:t>
              </a:r>
              <a:r>
                <a:rPr lang="uk-UA" sz="1400" dirty="0"/>
                <a:t> СГМБ та технічного сервісу машин</a:t>
              </a:r>
              <a:endParaRPr lang="uk-UA" sz="2000" dirty="0"/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6515" y="2097"/>
              <a:ext cx="3292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269875" algn="ctr" eaLnBrk="0" hangingPunct="0">
                <a:defRPr/>
              </a:pPr>
              <a:r>
                <a:rPr lang="uk-UA" sz="1400" dirty="0" smtClean="0">
                  <a:solidFill>
                    <a:srgbClr val="FF0000"/>
                  </a:solidFill>
                </a:rPr>
                <a:t>Формування</a:t>
              </a:r>
            </a:p>
            <a:p>
              <a:pPr indent="269875" algn="ctr" eaLnBrk="0" hangingPunct="0">
                <a:defRPr/>
              </a:pPr>
              <a:r>
                <a:rPr lang="uk-UA" sz="1400" dirty="0" smtClean="0"/>
                <a:t>машинно-технологічних кооперативів</a:t>
              </a:r>
              <a:endParaRPr lang="uk-UA" sz="2000" dirty="0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6803" y="4324"/>
              <a:ext cx="3004" cy="958"/>
            </a:xfrm>
            <a:prstGeom prst="rect">
              <a:avLst/>
            </a:prstGeom>
            <a:solidFill>
              <a:srgbClr val="FFCC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>
                  <a:solidFill>
                    <a:srgbClr val="FF0000"/>
                  </a:solidFill>
                </a:rPr>
                <a:t>Формування</a:t>
              </a:r>
              <a:r>
                <a:rPr lang="uk-UA" sz="1600" dirty="0"/>
                <a:t> вітчизняної інноваційної</a:t>
              </a:r>
              <a:r>
                <a:rPr lang="en-US" sz="1600" dirty="0"/>
                <a:t> </a:t>
              </a:r>
              <a:r>
                <a:rPr lang="uk-UA" sz="1600" dirty="0"/>
                <a:t>бази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 rot="16200000">
              <a:off x="8970" y="3166"/>
              <a:ext cx="3081" cy="9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sz="1600" dirty="0">
                  <a:solidFill>
                    <a:srgbClr val="FF0000"/>
                  </a:solidFill>
                </a:rPr>
                <a:t>Удосконалення</a:t>
              </a:r>
              <a:r>
                <a:rPr lang="uk-UA" sz="1600" dirty="0"/>
                <a:t> діяльності </a:t>
              </a:r>
              <a:r>
                <a:rPr lang="uk-UA" sz="1600" dirty="0" smtClean="0"/>
                <a:t>асоціації аграрних інженерів</a:t>
              </a:r>
              <a:endParaRPr lang="uk-UA" sz="2400" dirty="0"/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838" y="5421"/>
              <a:ext cx="9125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sz="1400" dirty="0">
                  <a:solidFill>
                    <a:srgbClr val="FF0000"/>
                  </a:solidFill>
                </a:rPr>
                <a:t>Удосконалення</a:t>
              </a:r>
              <a:r>
                <a:rPr lang="uk-UA" sz="1400" dirty="0"/>
                <a:t> діяльності урядових управлінських структур</a:t>
              </a:r>
              <a:endParaRPr lang="uk-UA" sz="2000" dirty="0"/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 rot="16200000">
              <a:off x="828" y="3104"/>
              <a:ext cx="2962" cy="9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uk-UA" sz="1600" dirty="0">
                  <a:solidFill>
                    <a:srgbClr val="FF0000"/>
                  </a:solidFill>
                </a:rPr>
                <a:t>Удосконалення</a:t>
              </a:r>
              <a:r>
                <a:rPr lang="uk-UA" sz="1600" dirty="0"/>
                <a:t> діяльності машинобудівних асоціацій</a:t>
              </a:r>
              <a:endParaRPr lang="uk-UA" sz="2400" dirty="0"/>
            </a:p>
          </p:txBody>
        </p:sp>
      </p:grpSp>
      <p:sp>
        <p:nvSpPr>
          <p:cNvPr id="15" name="Подвійна стрілка вліво/вправо 14"/>
          <p:cNvSpPr/>
          <p:nvPr/>
        </p:nvSpPr>
        <p:spPr>
          <a:xfrm>
            <a:off x="2590800" y="1831975"/>
            <a:ext cx="577850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Подвійна стрілка вліво/вправо 15"/>
          <p:cNvSpPr/>
          <p:nvPr/>
        </p:nvSpPr>
        <p:spPr>
          <a:xfrm rot="5400000">
            <a:off x="538956" y="3142457"/>
            <a:ext cx="151447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8" name="Прямокутник 10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 algn="ctr">
              <a:defRPr/>
            </a:pPr>
            <a:endParaRPr lang="uk-UA" altLang="ru-RU" sz="1600" b="1" dirty="0"/>
          </a:p>
          <a:p>
            <a:pPr indent="360363" algn="ctr">
              <a:defRPr/>
            </a:pPr>
            <a:endParaRPr lang="uk-UA" altLang="ru-RU" sz="1600" b="1" dirty="0"/>
          </a:p>
        </p:txBody>
      </p:sp>
      <p:grpSp>
        <p:nvGrpSpPr>
          <p:cNvPr id="25607" name="Group 151"/>
          <p:cNvGrpSpPr>
            <a:grpSpLocks/>
          </p:cNvGrpSpPr>
          <p:nvPr/>
        </p:nvGrpSpPr>
        <p:grpSpPr bwMode="auto">
          <a:xfrm>
            <a:off x="8661400" y="50800"/>
            <a:ext cx="431800" cy="431800"/>
            <a:chOff x="5088" y="48"/>
            <a:chExt cx="272" cy="272"/>
          </a:xfrm>
        </p:grpSpPr>
        <p:sp>
          <p:nvSpPr>
            <p:cNvPr id="25625" name="Oval 436"/>
            <p:cNvSpPr>
              <a:spLocks noChangeArrowheads="1"/>
            </p:cNvSpPr>
            <p:nvPr/>
          </p:nvSpPr>
          <p:spPr bwMode="auto">
            <a:xfrm>
              <a:off x="5088" y="48"/>
              <a:ext cx="272" cy="272"/>
            </a:xfrm>
            <a:prstGeom prst="ellipse">
              <a:avLst/>
            </a:prstGeom>
            <a:solidFill>
              <a:schemeClr val="bg2">
                <a:alpha val="54901"/>
              </a:schemeClr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25626" name="Text Box 437"/>
            <p:cNvSpPr txBox="1">
              <a:spLocks noChangeArrowheads="1"/>
            </p:cNvSpPr>
            <p:nvPr/>
          </p:nvSpPr>
          <p:spPr bwMode="auto">
            <a:xfrm>
              <a:off x="5142" y="82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fld id="{3C7EC1C1-A168-4B0C-A3E9-6A5BF66C249E}" type="slidenum">
                <a:rPr lang="uk-UA" altLang="ru-RU" sz="2000" b="1"/>
                <a:pPr algn="ctr" eaLnBrk="1" hangingPunct="1"/>
                <a:t>9</a:t>
              </a:fld>
              <a:endParaRPr lang="ru-RU" altLang="ru-RU" sz="2000" b="1"/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913" cy="646113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СТРАТЕГІЯ КОНСОЛІДОВАНОГО РОЗВИТКУ ВІТЧИЗНЯНОЇ </a:t>
            </a:r>
            <a:br>
              <a:rPr lang="uk-UA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АГРОІНЖЕНЕРНОЇ СИСТЕМИ</a:t>
            </a:r>
          </a:p>
        </p:txBody>
      </p:sp>
      <p:sp>
        <p:nvSpPr>
          <p:cNvPr id="23" name="Подвійна стрілка вліво/вправо 22"/>
          <p:cNvSpPr/>
          <p:nvPr/>
        </p:nvSpPr>
        <p:spPr>
          <a:xfrm rot="5400000">
            <a:off x="3851276" y="3141662"/>
            <a:ext cx="1511300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24" name="Подвійна стрілка вгору/вниз 23"/>
          <p:cNvSpPr/>
          <p:nvPr/>
        </p:nvSpPr>
        <p:spPr>
          <a:xfrm>
            <a:off x="107504" y="4941168"/>
            <a:ext cx="288925" cy="5032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5" name="Подвійна стрілка вгору/вниз 24"/>
          <p:cNvSpPr/>
          <p:nvPr/>
        </p:nvSpPr>
        <p:spPr>
          <a:xfrm>
            <a:off x="3491880" y="2420938"/>
            <a:ext cx="287338" cy="514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" name="Подвійна стрілка вгору/вниз 25"/>
          <p:cNvSpPr/>
          <p:nvPr/>
        </p:nvSpPr>
        <p:spPr>
          <a:xfrm>
            <a:off x="2340446" y="2420938"/>
            <a:ext cx="287338" cy="514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107950" y="836613"/>
            <a:ext cx="554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uk-UA" sz="1600" b="1"/>
              <a:t>ВЗАЄМОЗВЯЗКИ ПРОЦЕСІВ АГРОІНЖЕНЕРНОЇ СИСТЕМИ</a:t>
            </a:r>
          </a:p>
        </p:txBody>
      </p:sp>
      <p:sp>
        <p:nvSpPr>
          <p:cNvPr id="41" name="Подвійна стрілка вгору/вниз 40"/>
          <p:cNvSpPr/>
          <p:nvPr/>
        </p:nvSpPr>
        <p:spPr>
          <a:xfrm>
            <a:off x="5292725" y="5013325"/>
            <a:ext cx="287338" cy="5032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5795963" y="836613"/>
            <a:ext cx="3348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altLang="uk-UA" sz="1600" b="1" dirty="0"/>
              <a:t>ОЗНАЧЕННЯ СТРАТЕГІЧНОГО НАПРЯМУ </a:t>
            </a:r>
          </a:p>
          <a:p>
            <a:pPr eaLnBrk="1" hangingPunct="1"/>
            <a:r>
              <a:rPr lang="uk-UA" altLang="uk-UA" sz="1600" u="sng" dirty="0">
                <a:solidFill>
                  <a:srgbClr val="FF0000"/>
                </a:solidFill>
              </a:rPr>
              <a:t>розвиток </a:t>
            </a:r>
            <a:r>
              <a:rPr lang="uk-UA" altLang="uk-UA" sz="1600" dirty="0"/>
              <a:t>вітчизняної </a:t>
            </a:r>
            <a:r>
              <a:rPr lang="uk-UA" altLang="uk-UA" sz="1600" dirty="0" err="1"/>
              <a:t>агроінженерної</a:t>
            </a:r>
            <a:r>
              <a:rPr lang="uk-UA" altLang="uk-UA" sz="1600" dirty="0"/>
              <a:t> системи відбувається на основі </a:t>
            </a:r>
            <a:r>
              <a:rPr lang="uk-UA" altLang="uk-UA" sz="1600" u="sng" dirty="0">
                <a:solidFill>
                  <a:srgbClr val="FF0000"/>
                </a:solidFill>
              </a:rPr>
              <a:t>узгодженої взаємодії </a:t>
            </a:r>
            <a:r>
              <a:rPr lang="uk-UA" altLang="uk-UA" sz="1600" dirty="0"/>
              <a:t>технологічних (1, 2, </a:t>
            </a:r>
            <a:r>
              <a:rPr lang="en-US" altLang="uk-UA" sz="1600" dirty="0"/>
              <a:t>3</a:t>
            </a:r>
            <a:r>
              <a:rPr lang="uk-UA" altLang="uk-UA" sz="1600" dirty="0"/>
              <a:t>) та науково-освітніх (</a:t>
            </a:r>
            <a:r>
              <a:rPr lang="en-US" altLang="uk-UA" sz="1600" dirty="0"/>
              <a:t>4</a:t>
            </a:r>
            <a:r>
              <a:rPr lang="uk-UA" altLang="uk-UA" sz="1600" dirty="0"/>
              <a:t>,</a:t>
            </a:r>
            <a:r>
              <a:rPr lang="en-US" altLang="uk-UA" sz="1600" dirty="0"/>
              <a:t>5</a:t>
            </a:r>
            <a:r>
              <a:rPr lang="uk-UA" altLang="uk-UA" sz="1600" dirty="0"/>
              <a:t>) складових </a:t>
            </a:r>
            <a:r>
              <a:rPr lang="uk-UA" altLang="uk-UA" sz="1600" dirty="0" err="1"/>
              <a:t>агроінженерної</a:t>
            </a:r>
            <a:r>
              <a:rPr lang="uk-UA" altLang="uk-UA" sz="1600" dirty="0"/>
              <a:t>  системи</a:t>
            </a:r>
          </a:p>
          <a:p>
            <a:pPr eaLnBrk="1" hangingPunct="1"/>
            <a:r>
              <a:rPr lang="uk-UA" altLang="uk-UA" sz="1600" u="sng" dirty="0">
                <a:solidFill>
                  <a:srgbClr val="FF0000"/>
                </a:solidFill>
              </a:rPr>
              <a:t>Узгодження взаємодії </a:t>
            </a:r>
            <a:r>
              <a:rPr lang="uk-UA" altLang="uk-UA" sz="1600" dirty="0"/>
              <a:t>складових </a:t>
            </a:r>
            <a:r>
              <a:rPr lang="uk-UA" altLang="uk-UA" sz="1600" dirty="0" err="1"/>
              <a:t>агроінженерної</a:t>
            </a:r>
            <a:r>
              <a:rPr lang="uk-UA" altLang="uk-UA" sz="1600" dirty="0"/>
              <a:t> системи вимагає наукового </a:t>
            </a:r>
            <a:r>
              <a:rPr lang="uk-UA" altLang="uk-UA" sz="1600" dirty="0" err="1"/>
              <a:t>обгрунтування</a:t>
            </a:r>
            <a:r>
              <a:rPr lang="uk-UA" altLang="uk-UA" sz="1600" dirty="0"/>
              <a:t>, створення та реалізації “</a:t>
            </a:r>
            <a:r>
              <a:rPr lang="uk-UA" altLang="uk-UA" sz="1600" b="1" u="sng" dirty="0">
                <a:solidFill>
                  <a:srgbClr val="FF0000"/>
                </a:solidFill>
              </a:rPr>
              <a:t>Державної стратегії консолідованого оновлення технічного потенціалу аграрного виробництва та розвитку вітчизняного сільськогосподарського машинобудування</a:t>
            </a:r>
            <a:r>
              <a:rPr lang="uk-UA" altLang="uk-UA" sz="1600" b="1" dirty="0"/>
              <a:t>”</a:t>
            </a:r>
          </a:p>
        </p:txBody>
      </p:sp>
      <p:sp>
        <p:nvSpPr>
          <p:cNvPr id="25616" name="TextBox 42"/>
          <p:cNvSpPr txBox="1">
            <a:spLocks noChangeArrowheads="1"/>
          </p:cNvSpPr>
          <p:nvPr/>
        </p:nvSpPr>
        <p:spPr bwMode="auto">
          <a:xfrm>
            <a:off x="107950" y="5732463"/>
            <a:ext cx="88566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uk-UA" altLang="uk-UA" sz="1600" dirty="0"/>
              <a:t>Для розроблення прийняття та реалізації “</a:t>
            </a:r>
            <a:r>
              <a:rPr lang="uk-UA" altLang="uk-UA" sz="1600" b="1" u="sng" dirty="0">
                <a:solidFill>
                  <a:srgbClr val="FF0000"/>
                </a:solidFill>
              </a:rPr>
              <a:t>Державної стратегії консолідованого оновлення технічного потенціалу аграрного виробництва та розвитку вітчизняного сільськогосподарського машинобудування</a:t>
            </a:r>
            <a:r>
              <a:rPr lang="uk-UA" altLang="uk-UA" sz="1600" dirty="0"/>
              <a:t>” слід </a:t>
            </a:r>
            <a:r>
              <a:rPr lang="uk-UA" altLang="uk-UA" sz="1600" b="1" dirty="0"/>
              <a:t>об</a:t>
            </a:r>
            <a:r>
              <a:rPr lang="en-US" altLang="uk-UA" sz="1600" b="1" dirty="0"/>
              <a:t>’</a:t>
            </a:r>
            <a:r>
              <a:rPr lang="uk-UA" altLang="uk-UA" sz="1600" b="1" dirty="0"/>
              <a:t>єднати зусилля </a:t>
            </a:r>
            <a:r>
              <a:rPr lang="uk-UA" altLang="uk-UA" sz="1600" dirty="0"/>
              <a:t>асоціацій, </a:t>
            </a:r>
            <a:r>
              <a:rPr lang="uk-UA" altLang="uk-UA" sz="1600" dirty="0" err="1"/>
              <a:t>освітньо-наукових</a:t>
            </a:r>
            <a:r>
              <a:rPr lang="uk-UA" altLang="uk-UA" sz="1600" dirty="0"/>
              <a:t> структур, наукових установ та урядових управлінських </a:t>
            </a:r>
            <a:r>
              <a:rPr lang="uk-UA" altLang="uk-UA" sz="1600" dirty="0" smtClean="0"/>
              <a:t>структур.</a:t>
            </a:r>
            <a:endParaRPr lang="uk-UA" altLang="uk-UA" sz="1600" dirty="0"/>
          </a:p>
        </p:txBody>
      </p:sp>
      <p:sp>
        <p:nvSpPr>
          <p:cNvPr id="44" name="Подвійна стрілка вліво/вправо 43"/>
          <p:cNvSpPr/>
          <p:nvPr/>
        </p:nvSpPr>
        <p:spPr>
          <a:xfrm>
            <a:off x="2771775" y="4652963"/>
            <a:ext cx="506413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5" name="Подвійна стрілка вгору/вниз 44"/>
          <p:cNvSpPr/>
          <p:nvPr/>
        </p:nvSpPr>
        <p:spPr>
          <a:xfrm>
            <a:off x="3491880" y="3716338"/>
            <a:ext cx="287338" cy="515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6" name="Подвійна стрілка вгору/вниз 45"/>
          <p:cNvSpPr/>
          <p:nvPr/>
        </p:nvSpPr>
        <p:spPr>
          <a:xfrm>
            <a:off x="2340446" y="3716338"/>
            <a:ext cx="287338" cy="5159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755650" y="1412875"/>
            <a:ext cx="360363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16238" y="1412875"/>
            <a:ext cx="360362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79389" y="2708920"/>
            <a:ext cx="360363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83568" y="4077072"/>
            <a:ext cx="360363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095706" y="4086378"/>
            <a:ext cx="360362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1608</Words>
  <Application>Microsoft Office PowerPoint</Application>
  <PresentationFormat>Экран (4:3)</PresentationFormat>
  <Paragraphs>327</Paragraphs>
  <Slides>46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Диаграмма</vt:lpstr>
      <vt:lpstr>Лекція 6.  МЕТОДОЛОГІЯ ВИПРОБУВАННЯ У ВІТЧИЗНЯНІЙ АГРОІНЖЕНЕРНІЙ СИСТЕМІ  </vt:lpstr>
      <vt:lpstr>План лекції: 1. Проблеми та шляхи розвитку вітчизняної агроінженерної системи. 2. Прискорені стендові випробування і прогнозування ресурсу (корпус молотарки зернозбирального комбайна). 3. Порядок проведення робіт з сертифікації продукції с.г. машинобудування   </vt:lpstr>
      <vt:lpstr>1. ПРОБЛЕМИ ТА ШЛЯХИ РОЗВИТКУ ВІТЧИЗНЯНОЇ АГРОІНЖЕНЕРНОЇ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СТРАТЕГІЯ КОНСОЛІДОВАНОГО РОЗВИТКУ ВІТЧИЗНЯНОЇ  АГРОІНЖЕНЕРНОЇ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Порядок проведення робіт з сертифікації продукції  сільськогосподарського машинобудування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ТА ШЛЯХИ РОЗВИТКУ ВІТЧИЗНЯНОЇ АГРОІНЖЕНЕРНОЇ СИСТЕМИ</dc:title>
  <dc:creator>DVI</dc:creator>
  <cp:lastModifiedBy>Ivan</cp:lastModifiedBy>
  <cp:revision>14</cp:revision>
  <dcterms:created xsi:type="dcterms:W3CDTF">2016-09-08T10:26:18Z</dcterms:created>
  <dcterms:modified xsi:type="dcterms:W3CDTF">2018-04-13T09:50:32Z</dcterms:modified>
</cp:coreProperties>
</file>