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9"/>
  </p:notesMasterIdLst>
  <p:sldIdLst>
    <p:sldId id="256" r:id="rId2"/>
    <p:sldId id="295" r:id="rId3"/>
    <p:sldId id="293" r:id="rId4"/>
    <p:sldId id="298" r:id="rId5"/>
    <p:sldId id="294" r:id="rId6"/>
    <p:sldId id="310" r:id="rId7"/>
    <p:sldId id="299" r:id="rId8"/>
    <p:sldId id="308" r:id="rId9"/>
    <p:sldId id="312" r:id="rId10"/>
    <p:sldId id="342" r:id="rId11"/>
    <p:sldId id="343" r:id="rId12"/>
    <p:sldId id="344" r:id="rId13"/>
    <p:sldId id="311" r:id="rId14"/>
    <p:sldId id="309" r:id="rId15"/>
    <p:sldId id="257" r:id="rId16"/>
    <p:sldId id="300" r:id="rId17"/>
    <p:sldId id="316" r:id="rId18"/>
    <p:sldId id="301" r:id="rId19"/>
    <p:sldId id="313" r:id="rId20"/>
    <p:sldId id="317" r:id="rId21"/>
    <p:sldId id="369" r:id="rId22"/>
    <p:sldId id="297" r:id="rId23"/>
    <p:sldId id="314" r:id="rId24"/>
    <p:sldId id="345" r:id="rId25"/>
    <p:sldId id="346" r:id="rId26"/>
    <p:sldId id="318" r:id="rId27"/>
    <p:sldId id="260" r:id="rId28"/>
    <p:sldId id="319" r:id="rId29"/>
    <p:sldId id="302" r:id="rId30"/>
    <p:sldId id="315" r:id="rId31"/>
    <p:sldId id="325" r:id="rId32"/>
    <p:sldId id="320" r:id="rId33"/>
    <p:sldId id="332" r:id="rId34"/>
    <p:sldId id="327" r:id="rId35"/>
    <p:sldId id="331" r:id="rId36"/>
    <p:sldId id="328" r:id="rId37"/>
    <p:sldId id="330" r:id="rId38"/>
    <p:sldId id="334" r:id="rId39"/>
    <p:sldId id="333" r:id="rId40"/>
    <p:sldId id="336" r:id="rId41"/>
    <p:sldId id="337" r:id="rId42"/>
    <p:sldId id="329" r:id="rId43"/>
    <p:sldId id="335" r:id="rId44"/>
    <p:sldId id="341" r:id="rId45"/>
    <p:sldId id="352" r:id="rId46"/>
    <p:sldId id="348" r:id="rId47"/>
    <p:sldId id="349" r:id="rId48"/>
    <p:sldId id="261" r:id="rId49"/>
    <p:sldId id="277" r:id="rId50"/>
    <p:sldId id="363" r:id="rId51"/>
    <p:sldId id="278" r:id="rId52"/>
    <p:sldId id="262" r:id="rId53"/>
    <p:sldId id="266" r:id="rId54"/>
    <p:sldId id="370" r:id="rId55"/>
    <p:sldId id="326" r:id="rId56"/>
    <p:sldId id="259" r:id="rId57"/>
    <p:sldId id="265" r:id="rId58"/>
    <p:sldId id="292" r:id="rId59"/>
    <p:sldId id="270" r:id="rId60"/>
    <p:sldId id="366" r:id="rId61"/>
    <p:sldId id="271" r:id="rId62"/>
    <p:sldId id="272" r:id="rId63"/>
    <p:sldId id="273" r:id="rId64"/>
    <p:sldId id="350" r:id="rId65"/>
    <p:sldId id="279" r:id="rId66"/>
    <p:sldId id="280" r:id="rId67"/>
    <p:sldId id="284" r:id="rId68"/>
    <p:sldId id="285" r:id="rId69"/>
    <p:sldId id="286" r:id="rId70"/>
    <p:sldId id="287" r:id="rId71"/>
    <p:sldId id="353" r:id="rId72"/>
    <p:sldId id="354" r:id="rId73"/>
    <p:sldId id="361" r:id="rId74"/>
    <p:sldId id="355" r:id="rId75"/>
    <p:sldId id="281" r:id="rId76"/>
    <p:sldId id="351" r:id="rId77"/>
    <p:sldId id="282" r:id="rId78"/>
    <p:sldId id="367" r:id="rId79"/>
    <p:sldId id="288" r:id="rId80"/>
    <p:sldId id="356" r:id="rId81"/>
    <p:sldId id="357" r:id="rId82"/>
    <p:sldId id="358" r:id="rId83"/>
    <p:sldId id="359" r:id="rId84"/>
    <p:sldId id="360" r:id="rId85"/>
    <p:sldId id="291" r:id="rId86"/>
    <p:sldId id="368" r:id="rId87"/>
    <p:sldId id="371" r:id="rId8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6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281" autoAdjust="0"/>
  </p:normalViewPr>
  <p:slideViewPr>
    <p:cSldViewPr>
      <p:cViewPr varScale="1">
        <p:scale>
          <a:sx n="67" d="100"/>
          <a:sy n="67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vovan\&#1056;&#1072;&#1073;&#1086;&#1095;&#1080;&#1081;%20&#1089;&#1090;&#1086;&#1083;\&#1057;&#1093;&#1077;&#1084;&#1080;%20&#1087;&#1088;&#1086;&#1077;&#1082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Burndown chart</a:t>
            </a:r>
            <a:endParaRPr lang="ru-RU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Лист2!$A$13</c:f>
              <c:strCache>
                <c:ptCount val="1"/>
                <c:pt idx="0">
                  <c:v>Актуальні трудозатрати в год., що залишились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Лист2!$B$13:$G$13</c:f>
              <c:numCache>
                <c:formatCode>Основной</c:formatCode>
                <c:ptCount val="6"/>
                <c:pt idx="0">
                  <c:v>69</c:v>
                </c:pt>
                <c:pt idx="1">
                  <c:v>60</c:v>
                </c:pt>
                <c:pt idx="2">
                  <c:v>48</c:v>
                </c:pt>
                <c:pt idx="3">
                  <c:v>38</c:v>
                </c:pt>
                <c:pt idx="4">
                  <c:v>27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Лист2!$A$14</c:f>
              <c:strCache>
                <c:ptCount val="1"/>
                <c:pt idx="0">
                  <c:v>Заплановані трудозатрати в год., задишились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Лист2!$B$14:$G$14</c:f>
              <c:numCache>
                <c:formatCode>Основной</c:formatCode>
                <c:ptCount val="6"/>
                <c:pt idx="0">
                  <c:v>69</c:v>
                </c:pt>
                <c:pt idx="1">
                  <c:v>55.2</c:v>
                </c:pt>
                <c:pt idx="2">
                  <c:v>41.400000000000006</c:v>
                </c:pt>
                <c:pt idx="3">
                  <c:v>27.600000000000005</c:v>
                </c:pt>
                <c:pt idx="4">
                  <c:v>13.8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23328"/>
        <c:axId val="203853824"/>
      </c:lineChart>
      <c:catAx>
        <c:axId val="203123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853824"/>
        <c:crosses val="autoZero"/>
        <c:auto val="1"/>
        <c:lblAlgn val="ctr"/>
        <c:lblOffset val="100"/>
        <c:noMultiLvlLbl val="0"/>
      </c:catAx>
      <c:valAx>
        <c:axId val="203853824"/>
        <c:scaling>
          <c:orientation val="minMax"/>
        </c:scaling>
        <c:delete val="0"/>
        <c:axPos val="l"/>
        <c:majorGridlines/>
        <c:numFmt formatCode="Основной" sourceLinked="1"/>
        <c:majorTickMark val="none"/>
        <c:minorTickMark val="none"/>
        <c:tickLblPos val="nextTo"/>
        <c:spPr>
          <a:ln w="9525">
            <a:noFill/>
          </a:ln>
        </c:spPr>
        <c:crossAx val="203123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300AF3-382A-4ECC-96C5-738BFECEC72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90B144-4C64-47CF-80A8-C56ECDF5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BCB1D-686B-46B8-9152-C6BE58508BFD}" type="slidenum">
              <a:rPr lang="en-US" smtClean="0">
                <a:solidFill>
                  <a:srgbClr val="000000"/>
                </a:solidFill>
                <a:latin typeface="Arial Unicode MS" pitchFamily="34" charset="-128"/>
                <a:ea typeface="ＭＳ Ｐゴシック"/>
                <a:cs typeface="ＭＳ Ｐゴシック"/>
                <a:sym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mtClean="0">
              <a:solidFill>
                <a:srgbClr val="000000"/>
              </a:solidFill>
              <a:latin typeface="Arial Unicode MS" pitchFamily="34" charset="-128"/>
              <a:ea typeface="ＭＳ Ｐゴシック"/>
              <a:cs typeface="ＭＳ Ｐゴシック"/>
              <a:sym typeface="Arial Unicode MS" pitchFamily="34" charset="-128"/>
            </a:endParaRPr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a typeface="ＭＳ 明朝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D582D72A-B69B-4CC6-A947-8C4599CD2862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DFFA-4C1A-4559-90A8-0DF17F1A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A335-15DF-47C7-A792-573741042F68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A97A-94FA-4BEC-B976-3112F2DEA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09CA-CB80-4DF6-A548-DB486E46FBC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9090-8339-4DE5-B393-667ED6F82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9B7E-8354-4255-AC42-68ABD0775B7D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A043-0A9D-4A99-9DBB-35B65459F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2FA2-9FA5-4BC1-88C2-6BDBC87F897B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937C-F295-469A-92B3-F80D29F0F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F8CA-7374-4150-80BB-51AE629CCB16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15F3-B934-4A3E-B17C-F2196B2C3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64B6-C4CB-4060-9153-DCAAB2318B50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089E-352F-41F2-BEEB-49ED3DDE2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66A1-72E0-444A-9297-5DA4FE9BB20A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943E-65E3-49E2-A43C-B0257CB09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BEFF-0729-4FA1-84CC-EE909A96A2B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A1C1-35DD-4A62-837F-4BB7DC75E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158A-3D84-4F38-8B0C-5313A7A1649F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4639-2A9E-4E49-8382-1277ABD99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3572-AFBA-4BBD-B1D1-318C672EB911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FF68-35C7-41E4-971B-B278DFE06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20843-D0B0-4C1D-A29E-81E4099961FC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78FC0D-BC37-421E-AC72-A3E224485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4" r:id="rId2"/>
    <p:sldLayoutId id="2147483709" r:id="rId3"/>
    <p:sldLayoutId id="2147483705" r:id="rId4"/>
    <p:sldLayoutId id="2147483706" r:id="rId5"/>
    <p:sldLayoutId id="2147483710" r:id="rId6"/>
    <p:sldLayoutId id="2147483711" r:id="rId7"/>
    <p:sldLayoutId id="2147483712" r:id="rId8"/>
    <p:sldLayoutId id="2147483713" r:id="rId9"/>
    <p:sldLayoutId id="2147483707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6338"/>
            <a:ext cx="6858000" cy="990600"/>
          </a:xfrm>
        </p:spPr>
        <p:txBody>
          <a:bodyPr/>
          <a:lstStyle/>
          <a:p>
            <a:r>
              <a:rPr lang="uk-UA" sz="3600" dirty="0" smtClean="0"/>
              <a:t>Моделі життєвого</a:t>
            </a:r>
            <a:r>
              <a:rPr lang="ru-RU" sz="3600" dirty="0" smtClean="0"/>
              <a:t> циклу </a:t>
            </a:r>
            <a:r>
              <a:rPr lang="en-US" sz="3600" dirty="0" smtClean="0"/>
              <a:t>IT </a:t>
            </a:r>
            <a:r>
              <a:rPr lang="ru-RU" sz="3600" dirty="0" smtClean="0"/>
              <a:t>проекту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088" y="5037931"/>
            <a:ext cx="6400800" cy="695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Харченко В.В.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2017 р.</a:t>
            </a:r>
            <a:endParaRPr lang="ru-RU" dirty="0"/>
          </a:p>
        </p:txBody>
      </p:sp>
      <p:pic>
        <p:nvPicPr>
          <p:cNvPr id="14341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rojec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76250"/>
            <a:ext cx="43307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Фази життєвого циклу проекту 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84213" y="1700213"/>
            <a:ext cx="7721600" cy="43703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altLang="ru-RU" sz="2800" b="1" i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Фаза розробки проекту.</a:t>
            </a:r>
            <a:r>
              <a:rPr lang="uk-UA" altLang="ru-RU" sz="2800" b="1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n-US" altLang="ru-RU" sz="2800" b="1" i="1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uk-UA" altLang="ru-RU" sz="2800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Включає визначення структури робіт та виконавців, </a:t>
            </a:r>
            <a:endParaRPr lang="en-US" altLang="ru-RU" sz="2800" i="1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uk-UA" altLang="ru-RU" sz="2800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побудова календарних графіків робіт, бюджету проекту, </a:t>
            </a:r>
            <a:endParaRPr lang="en-US" altLang="ru-RU" sz="2800" i="1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uk-UA" altLang="ru-RU" sz="2800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розробку проектно-кошторисної документації, </a:t>
            </a:r>
            <a:endParaRPr lang="en-US" altLang="ru-RU" sz="2800" i="1" dirty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uk-UA" altLang="ru-RU" sz="2800" i="1" dirty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переговори та укладання контрактів з підрядниками і постачальниками.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Фази життєвого циклу проекту 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57238" y="2062163"/>
            <a:ext cx="7415212" cy="20034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altLang="ru-RU" sz="2800" b="1" i="1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Фаза виконання проекту.</a:t>
            </a:r>
            <a:r>
              <a:rPr lang="uk-UA" altLang="ru-RU" sz="2800" b="1" i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n-US" altLang="ru-RU" sz="2800" b="1" i="1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uk-UA" altLang="ru-RU" sz="2800" i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Включає роботи з реалізації проекту, у тому числі будівництво, маркетинг, навчання персоналу тощо.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Фази життєвого циклу проекту 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46139" y="2152650"/>
            <a:ext cx="7326262" cy="17366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ru-RU" sz="3000" b="1" i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Фаза завершення проекту.</a:t>
            </a:r>
            <a:r>
              <a:rPr lang="uk-UA" altLang="ru-RU" sz="3000" b="1" i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n-US" altLang="ru-RU" sz="3000" b="1" i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3000" i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Включає в загальному випадку випробовування по його прийому та здачу проекту в експлуатацію.</a:t>
            </a:r>
            <a:endParaRPr lang="ru-RU" altLang="ru-RU" sz="3000" i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Життєвий цикл програми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1989138"/>
            <a:ext cx="7561262" cy="3671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uk-UA" altLang="ru-RU" sz="3200">
                <a:solidFill>
                  <a:srgbClr val="000000"/>
                </a:solidFill>
              </a:rPr>
              <a:t>Це весь період її розробки та експлуатації, починаючи з моменту появи задуму (ідеї) та закінчуючи припиненням всіх видів її використання.</a:t>
            </a:r>
          </a:p>
          <a:p>
            <a:endParaRPr lang="uk-UA" altLang="ru-RU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8674" name="Group 1"/>
          <p:cNvGrpSpPr>
            <a:grpSpLocks noChangeAspect="1"/>
          </p:cNvGrpSpPr>
          <p:nvPr/>
        </p:nvGrpSpPr>
        <p:grpSpPr bwMode="auto">
          <a:xfrm>
            <a:off x="539750" y="-31750"/>
            <a:ext cx="8353425" cy="6900863"/>
            <a:chOff x="1432" y="4300"/>
            <a:chExt cx="8640" cy="8280"/>
          </a:xfrm>
        </p:grpSpPr>
        <p:sp>
          <p:nvSpPr>
            <p:cNvPr id="2867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32" y="4300"/>
              <a:ext cx="8640" cy="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676" name="Group 2"/>
            <p:cNvGrpSpPr>
              <a:grpSpLocks/>
            </p:cNvGrpSpPr>
            <p:nvPr/>
          </p:nvGrpSpPr>
          <p:grpSpPr bwMode="auto">
            <a:xfrm>
              <a:off x="1432" y="4450"/>
              <a:ext cx="8279" cy="7902"/>
              <a:chOff x="1432" y="4450"/>
              <a:chExt cx="8279" cy="7902"/>
            </a:xfrm>
          </p:grpSpPr>
          <p:sp>
            <p:nvSpPr>
              <p:cNvPr id="28677" name="AutoShape 19"/>
              <p:cNvSpPr>
                <a:spLocks noChangeArrowheads="1"/>
              </p:cNvSpPr>
              <p:nvPr/>
            </p:nvSpPr>
            <p:spPr bwMode="auto">
              <a:xfrm>
                <a:off x="1432" y="5740"/>
                <a:ext cx="1620" cy="1440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Концепція</a:t>
                </a:r>
                <a:endParaRPr lang="uk-UA" sz="2000"/>
              </a:p>
            </p:txBody>
          </p:sp>
          <p:sp>
            <p:nvSpPr>
              <p:cNvPr id="28678" name="AutoShape 18"/>
              <p:cNvSpPr>
                <a:spLocks noChangeArrowheads="1"/>
              </p:cNvSpPr>
              <p:nvPr/>
            </p:nvSpPr>
            <p:spPr bwMode="auto">
              <a:xfrm>
                <a:off x="3412" y="5740"/>
                <a:ext cx="1801" cy="1440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Вимоги до системи</a:t>
                </a:r>
                <a:endParaRPr lang="uk-UA" sz="2000"/>
              </a:p>
            </p:txBody>
          </p:sp>
          <p:sp>
            <p:nvSpPr>
              <p:cNvPr id="28679" name="AutoShape 17"/>
              <p:cNvSpPr>
                <a:spLocks noChangeArrowheads="1"/>
              </p:cNvSpPr>
              <p:nvPr/>
            </p:nvSpPr>
            <p:spPr bwMode="auto">
              <a:xfrm>
                <a:off x="5572" y="5740"/>
                <a:ext cx="1801" cy="1440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Робочий розклад</a:t>
                </a:r>
                <a:endParaRPr lang="uk-UA" sz="2000"/>
              </a:p>
            </p:txBody>
          </p:sp>
          <p:sp>
            <p:nvSpPr>
              <p:cNvPr id="28680" name="AutoShape 16"/>
              <p:cNvSpPr>
                <a:spLocks noChangeArrowheads="1"/>
              </p:cNvSpPr>
              <p:nvPr/>
            </p:nvSpPr>
            <p:spPr bwMode="auto">
              <a:xfrm>
                <a:off x="7732" y="5740"/>
                <a:ext cx="1979" cy="1440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Протоколи та акти</a:t>
                </a:r>
                <a:endParaRPr lang="uk-UA" sz="2000"/>
              </a:p>
            </p:txBody>
          </p:sp>
          <p:sp>
            <p:nvSpPr>
              <p:cNvPr id="28681" name="AutoShape 15"/>
              <p:cNvSpPr>
                <a:spLocks noChangeArrowheads="1"/>
              </p:cNvSpPr>
              <p:nvPr/>
            </p:nvSpPr>
            <p:spPr bwMode="auto">
              <a:xfrm>
                <a:off x="5392" y="7540"/>
                <a:ext cx="1801" cy="1440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Звіт про стан</a:t>
                </a:r>
                <a:endParaRPr lang="uk-UA" sz="2000"/>
              </a:p>
            </p:txBody>
          </p:sp>
          <p:sp>
            <p:nvSpPr>
              <p:cNvPr id="28682" name="AutoShape 14"/>
              <p:cNvSpPr>
                <a:spLocks noChangeArrowheads="1"/>
              </p:cNvSpPr>
              <p:nvPr/>
            </p:nvSpPr>
            <p:spPr bwMode="auto">
              <a:xfrm>
                <a:off x="3232" y="7540"/>
                <a:ext cx="1801" cy="1620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План управління</a:t>
                </a:r>
                <a:endParaRPr lang="uk-UA" sz="2000"/>
              </a:p>
            </p:txBody>
          </p:sp>
          <p:sp>
            <p:nvSpPr>
              <p:cNvPr id="28683" name="AutoShape 13"/>
              <p:cNvSpPr>
                <a:spLocks noChangeArrowheads="1"/>
              </p:cNvSpPr>
              <p:nvPr/>
            </p:nvSpPr>
            <p:spPr bwMode="auto">
              <a:xfrm>
                <a:off x="7732" y="7540"/>
                <a:ext cx="1979" cy="1440"/>
              </a:xfrm>
              <a:prstGeom prst="flowChart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Підсумковий звіт</a:t>
                </a:r>
                <a:endParaRPr lang="uk-UA" sz="2000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2691" y="4481"/>
                <a:ext cx="1261" cy="36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</a:endParaRPr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auto">
              <a:xfrm>
                <a:off x="4806" y="4481"/>
                <a:ext cx="1261" cy="36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</a:endParaRP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6952" y="4450"/>
                <a:ext cx="1261" cy="36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</a:endParaRPr>
              </a:p>
            </p:txBody>
          </p:sp>
          <p:sp>
            <p:nvSpPr>
              <p:cNvPr id="28687" name="AutoShape 9"/>
              <p:cNvSpPr>
                <a:spLocks noChangeArrowheads="1"/>
              </p:cNvSpPr>
              <p:nvPr/>
            </p:nvSpPr>
            <p:spPr bwMode="auto">
              <a:xfrm>
                <a:off x="5392" y="9160"/>
                <a:ext cx="1814" cy="1577"/>
              </a:xfrm>
              <a:prstGeom prst="flowChartMultidocumen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Документи проекту</a:t>
                </a:r>
                <a:endParaRPr lang="uk-UA" sz="2000"/>
              </a:p>
            </p:txBody>
          </p:sp>
          <p:sp>
            <p:nvSpPr>
              <p:cNvPr id="28688" name="AutoShape 8"/>
              <p:cNvSpPr>
                <a:spLocks noChangeArrowheads="1"/>
              </p:cNvSpPr>
              <p:nvPr/>
            </p:nvSpPr>
            <p:spPr bwMode="auto">
              <a:xfrm>
                <a:off x="7912" y="9340"/>
                <a:ext cx="1799" cy="1260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Архів проекту</a:t>
                </a:r>
                <a:endParaRPr lang="uk-UA" sz="2000"/>
              </a:p>
            </p:txBody>
          </p:sp>
          <p:sp>
            <p:nvSpPr>
              <p:cNvPr id="28689" name="AutoShape 7"/>
              <p:cNvSpPr>
                <a:spLocks noChangeArrowheads="1"/>
              </p:cNvSpPr>
              <p:nvPr/>
            </p:nvSpPr>
            <p:spPr bwMode="auto">
              <a:xfrm>
                <a:off x="5392" y="11140"/>
                <a:ext cx="1439" cy="12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2000">
                    <a:cs typeface="Times New Roman" pitchFamily="18" charset="0"/>
                  </a:rPr>
                  <a:t>Вихідні коди</a:t>
                </a:r>
                <a:endParaRPr lang="uk-UA" sz="2000"/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7719" y="4708"/>
                <a:ext cx="1800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uk-UA" sz="2000">
                    <a:cs typeface="Times New Roman" pitchFamily="18" charset="0"/>
                  </a:rPr>
                  <a:t>Завершення</a:t>
                </a:r>
                <a:endParaRPr lang="uk-UA" sz="2000"/>
              </a:p>
            </p:txBody>
          </p:sp>
          <p:sp>
            <p:nvSpPr>
              <p:cNvPr id="22" name="AutoShape 5"/>
              <p:cNvSpPr>
                <a:spLocks noChangeArrowheads="1"/>
              </p:cNvSpPr>
              <p:nvPr/>
            </p:nvSpPr>
            <p:spPr bwMode="auto">
              <a:xfrm>
                <a:off x="5562" y="4708"/>
                <a:ext cx="1798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uk-UA" sz="2000">
                    <a:cs typeface="Times New Roman" pitchFamily="18" charset="0"/>
                  </a:rPr>
                  <a:t>Реалізація</a:t>
                </a:r>
                <a:endParaRPr lang="uk-UA" sz="2000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>
                <a:off x="1432" y="4750"/>
                <a:ext cx="1800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uk-UA" sz="2000">
                    <a:cs typeface="Times New Roman" pitchFamily="18" charset="0"/>
                  </a:rPr>
                  <a:t>Ініціація</a:t>
                </a:r>
                <a:endParaRPr lang="uk-UA" sz="2000"/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3547" y="4721"/>
                <a:ext cx="1800" cy="72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uk-UA" sz="2000">
                    <a:cs typeface="Times New Roman" pitchFamily="18" charset="0"/>
                  </a:rPr>
                  <a:t>Планування</a:t>
                </a:r>
                <a:endParaRPr lang="uk-UA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Методологія</a:t>
            </a:r>
            <a:endParaRPr lang="ru-RU" dirty="0" smtClean="0"/>
          </a:p>
        </p:txBody>
      </p:sp>
      <p:sp>
        <p:nvSpPr>
          <p:cNvPr id="29698" name="Объект 2"/>
          <p:cNvSpPr>
            <a:spLocks noGrp="1"/>
          </p:cNvSpPr>
          <p:nvPr>
            <p:ph sz="quarter" idx="1"/>
          </p:nvPr>
        </p:nvSpPr>
        <p:spPr>
          <a:xfrm>
            <a:off x="457200" y="2636838"/>
            <a:ext cx="8229600" cy="24971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Методологія це система принципів, а також сукупність ідей, понять, методів, способів і засобів, що визначають стиль розробки програмного забезпечення.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Модель кодування та усунення помилок (</a:t>
            </a:r>
            <a:r>
              <a:rPr lang="en-US" dirty="0"/>
              <a:t>Cod and Fix</a:t>
            </a:r>
            <a:r>
              <a:rPr lang="uk-UA" dirty="0" smtClean="0"/>
              <a:t>)</a:t>
            </a:r>
            <a:endParaRPr lang="ru-RU" dirty="0"/>
          </a:p>
        </p:txBody>
      </p:sp>
      <p:grpSp>
        <p:nvGrpSpPr>
          <p:cNvPr id="30722" name="Полотно 28"/>
          <p:cNvGrpSpPr>
            <a:grpSpLocks/>
          </p:cNvGrpSpPr>
          <p:nvPr/>
        </p:nvGrpSpPr>
        <p:grpSpPr bwMode="auto">
          <a:xfrm>
            <a:off x="539750" y="1341438"/>
            <a:ext cx="8208714" cy="5257800"/>
            <a:chOff x="0" y="0"/>
            <a:chExt cx="5326380" cy="4741545"/>
          </a:xfrm>
        </p:grpSpPr>
        <p:sp>
          <p:nvSpPr>
            <p:cNvPr id="30723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5326380" cy="474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679577" y="170363"/>
              <a:ext cx="2158994" cy="62705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Написання коду</a:t>
              </a:r>
              <a:endParaRPr lang="ru-RU" sz="2000">
                <a:ea typeface="Calibri"/>
                <a:cs typeface="Times New Roman"/>
              </a:endParaRPr>
            </a:p>
          </p:txBody>
        </p:sp>
        <p:sp>
          <p:nvSpPr>
            <p:cNvPr id="7" name="Ромб 6"/>
            <p:cNvSpPr/>
            <p:nvPr/>
          </p:nvSpPr>
          <p:spPr>
            <a:xfrm>
              <a:off x="1753913" y="1105215"/>
              <a:ext cx="2021094" cy="1904062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Замовник задоволений?</a:t>
              </a:r>
              <a:endParaRPr lang="ru-RU" sz="2000">
                <a:ea typeface="Calibri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3564" y="3391521"/>
              <a:ext cx="2157916" cy="62562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0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Виправляємо помилки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56613" y="3412996"/>
              <a:ext cx="2158994" cy="62562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Готовий продукт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Соединительная линия уступом 9"/>
            <p:cNvCxnSpPr>
              <a:stCxn id="7" idx="1"/>
            </p:cNvCxnSpPr>
            <p:nvPr/>
          </p:nvCxnSpPr>
          <p:spPr>
            <a:xfrm rot="10800000" flipV="1">
              <a:off x="999774" y="2057246"/>
              <a:ext cx="754140" cy="1332844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Соединительная линия уступом 10"/>
            <p:cNvCxnSpPr>
              <a:stCxn id="7" idx="3"/>
            </p:cNvCxnSpPr>
            <p:nvPr/>
          </p:nvCxnSpPr>
          <p:spPr>
            <a:xfrm>
              <a:off x="3775007" y="2057246"/>
              <a:ext cx="754140" cy="1354318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Соединительная линия уступом 11"/>
            <p:cNvCxnSpPr>
              <a:stCxn id="8" idx="3"/>
              <a:endCxn id="7" idx="2"/>
            </p:cNvCxnSpPr>
            <p:nvPr/>
          </p:nvCxnSpPr>
          <p:spPr>
            <a:xfrm flipV="1">
              <a:off x="2221480" y="3009278"/>
              <a:ext cx="542980" cy="695770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6" idx="2"/>
              <a:endCxn id="7" idx="0"/>
            </p:cNvCxnSpPr>
            <p:nvPr/>
          </p:nvCxnSpPr>
          <p:spPr>
            <a:xfrm>
              <a:off x="2759074" y="797415"/>
              <a:ext cx="5386" cy="307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074111" y="1626327"/>
              <a:ext cx="679803" cy="3192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НІ</a:t>
              </a:r>
              <a:endParaRPr lang="ru-RU" sz="2000">
                <a:ea typeface="Calibri"/>
                <a:cs typeface="Times New Roman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95477" y="1594831"/>
              <a:ext cx="679803" cy="31782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0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ТАК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Модель кодування та усунення помилок (</a:t>
            </a:r>
            <a:r>
              <a:rPr lang="en-US" dirty="0"/>
              <a:t>Cod and Fix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Переваги</a:t>
            </a:r>
            <a:r>
              <a:rPr lang="uk-UA" sz="2800" b="1" dirty="0"/>
              <a:t>: </a:t>
            </a:r>
            <a:r>
              <a:rPr lang="uk-UA" sz="2800" dirty="0"/>
              <a:t>простота, швидкість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/>
              <a:t>Недоліки: </a:t>
            </a:r>
            <a:r>
              <a:rPr lang="uk-UA" sz="2800" dirty="0"/>
              <a:t>код не відповідає вимогам, зростають витрати на переробку та доопрацювання коду.</a:t>
            </a:r>
            <a:endParaRPr lang="ru-RU" sz="28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35031" t="35432" r="47188" b="44711"/>
          <a:stretch>
            <a:fillRect/>
          </a:stretch>
        </p:blipFill>
        <p:spPr bwMode="auto">
          <a:xfrm>
            <a:off x="1619250" y="1268413"/>
            <a:ext cx="52292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 err="1"/>
              <a:t>Waterfall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» (</a:t>
            </a:r>
            <a:r>
              <a:rPr lang="uk-UA" dirty="0"/>
              <a:t>К</a:t>
            </a:r>
            <a:r>
              <a:rPr lang="ru-RU" dirty="0" err="1"/>
              <a:t>аскадна</a:t>
            </a:r>
            <a:r>
              <a:rPr lang="ru-RU" dirty="0"/>
              <a:t> модель </a:t>
            </a:r>
            <a:r>
              <a:rPr lang="uk-UA" dirty="0"/>
              <a:t>чи</a:t>
            </a:r>
            <a:r>
              <a:rPr lang="ru-RU" dirty="0"/>
              <a:t> «водопад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2276475"/>
            <a:ext cx="8229600" cy="319722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uk-UA" altLang="ru-RU" sz="3000" dirty="0" smtClean="0"/>
          </a:p>
          <a:p>
            <a:pPr marL="0" indent="0">
              <a:buFont typeface="Arial" charset="0"/>
              <a:buNone/>
            </a:pPr>
            <a:r>
              <a:rPr lang="uk-UA" altLang="ru-RU" sz="3000" dirty="0" smtClean="0"/>
              <a:t>Розробка розглядається як </a:t>
            </a:r>
            <a:r>
              <a:rPr lang="uk-UA" altLang="ru-RU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послідовність етапів</a:t>
            </a:r>
            <a:r>
              <a:rPr lang="uk-UA" altLang="ru-RU" sz="3000" dirty="0" smtClean="0"/>
              <a:t>, причому перехід на наступний, ієрархічно нижній етап відбувається тільки після повного завершення робіт на поточному етапі.</a:t>
            </a:r>
          </a:p>
          <a:p>
            <a:pPr marL="0" indent="0"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 err="1"/>
              <a:t>Waterfall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» (</a:t>
            </a:r>
            <a:r>
              <a:rPr lang="uk-UA" dirty="0"/>
              <a:t>К</a:t>
            </a:r>
            <a:r>
              <a:rPr lang="ru-RU" dirty="0" err="1"/>
              <a:t>аскадна</a:t>
            </a:r>
            <a:r>
              <a:rPr lang="ru-RU" dirty="0"/>
              <a:t> модель </a:t>
            </a:r>
            <a:r>
              <a:rPr lang="uk-UA" dirty="0"/>
              <a:t>чи</a:t>
            </a:r>
            <a:r>
              <a:rPr lang="ru-RU" dirty="0"/>
              <a:t> «водопад»)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395288" y="1557338"/>
            <a:ext cx="8424862" cy="4679950"/>
            <a:chOff x="1215" y="840"/>
            <a:chExt cx="9735" cy="505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95" y="840"/>
              <a:ext cx="2086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Системний аналіз</a:t>
              </a:r>
              <a:endParaRPr lang="uk-UA" altLang="ru-RU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20" y="1516"/>
              <a:ext cx="2086" cy="6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Аналіз вимог</a:t>
              </a:r>
              <a:endParaRPr lang="uk-UA" altLang="ru-RU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020" y="2189"/>
              <a:ext cx="2086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Проектування</a:t>
              </a:r>
              <a:endParaRPr lang="uk-UA" altLang="ru-RU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234" y="2865"/>
              <a:ext cx="2086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Кодування</a:t>
              </a:r>
              <a:endParaRPr lang="uk-UA" altLang="ru-RU"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390" y="3541"/>
              <a:ext cx="2086" cy="6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Тестування</a:t>
              </a:r>
              <a:endParaRPr lang="uk-UA" altLang="ru-RU">
                <a:latin typeface="+mn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815" y="4215"/>
              <a:ext cx="2086" cy="6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>
                  <a:latin typeface="Times New Roman" pitchFamily="18" charset="0"/>
                </a:rPr>
                <a:t>Супровід</a:t>
              </a:r>
              <a:endParaRPr lang="uk-UA" altLang="ru-RU">
                <a:latin typeface="+mn-lt"/>
              </a:endParaRPr>
            </a:p>
          </p:txBody>
        </p:sp>
        <p:cxnSp>
          <p:nvCxnSpPr>
            <p:cNvPr id="33801" name="AutoShape 11"/>
            <p:cNvCxnSpPr>
              <a:cxnSpLocks noChangeShapeType="1"/>
            </p:cNvCxnSpPr>
            <p:nvPr/>
          </p:nvCxnSpPr>
          <p:spPr bwMode="auto">
            <a:xfrm>
              <a:off x="3480" y="1050"/>
              <a:ext cx="735" cy="465"/>
            </a:xfrm>
            <a:prstGeom prst="curvedConnector3">
              <a:avLst>
                <a:gd name="adj1" fmla="val 15809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2" name="AutoShape 12"/>
            <p:cNvCxnSpPr>
              <a:cxnSpLocks noChangeShapeType="1"/>
            </p:cNvCxnSpPr>
            <p:nvPr/>
          </p:nvCxnSpPr>
          <p:spPr bwMode="auto">
            <a:xfrm>
              <a:off x="6105" y="2475"/>
              <a:ext cx="795" cy="390"/>
            </a:xfrm>
            <a:prstGeom prst="curvedConnector3">
              <a:avLst>
                <a:gd name="adj1" fmla="val 14238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3" name="AutoShape 13"/>
            <p:cNvCxnSpPr>
              <a:cxnSpLocks noChangeShapeType="1"/>
            </p:cNvCxnSpPr>
            <p:nvPr/>
          </p:nvCxnSpPr>
          <p:spPr bwMode="auto">
            <a:xfrm>
              <a:off x="7320" y="3165"/>
              <a:ext cx="840" cy="375"/>
            </a:xfrm>
            <a:prstGeom prst="curvedConnector3">
              <a:avLst>
                <a:gd name="adj1" fmla="val 12856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4" name="AutoShape 14"/>
            <p:cNvCxnSpPr>
              <a:cxnSpLocks noChangeShapeType="1"/>
            </p:cNvCxnSpPr>
            <p:nvPr/>
          </p:nvCxnSpPr>
          <p:spPr bwMode="auto">
            <a:xfrm>
              <a:off x="4905" y="1845"/>
              <a:ext cx="690" cy="345"/>
            </a:xfrm>
            <a:prstGeom prst="curvedConnector3">
              <a:avLst>
                <a:gd name="adj1" fmla="val 15217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5" name="AutoShape 15"/>
            <p:cNvCxnSpPr>
              <a:cxnSpLocks noChangeShapeType="1"/>
            </p:cNvCxnSpPr>
            <p:nvPr/>
          </p:nvCxnSpPr>
          <p:spPr bwMode="auto">
            <a:xfrm>
              <a:off x="8475" y="3870"/>
              <a:ext cx="930" cy="345"/>
            </a:xfrm>
            <a:prstGeom prst="curvedConnector3">
              <a:avLst>
                <a:gd name="adj1" fmla="val 13064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AutoShape 16"/>
            <p:cNvCxnSpPr>
              <a:cxnSpLocks noChangeShapeType="1"/>
            </p:cNvCxnSpPr>
            <p:nvPr/>
          </p:nvCxnSpPr>
          <p:spPr bwMode="auto">
            <a:xfrm flipV="1">
              <a:off x="1215" y="5880"/>
              <a:ext cx="973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7" name="AutoShape 17"/>
            <p:cNvCxnSpPr>
              <a:cxnSpLocks noChangeShapeType="1"/>
            </p:cNvCxnSpPr>
            <p:nvPr/>
          </p:nvCxnSpPr>
          <p:spPr bwMode="auto">
            <a:xfrm flipV="1">
              <a:off x="1980" y="1515"/>
              <a:ext cx="0" cy="4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8" name="AutoShape 18"/>
            <p:cNvCxnSpPr>
              <a:cxnSpLocks noChangeShapeType="1"/>
            </p:cNvCxnSpPr>
            <p:nvPr/>
          </p:nvCxnSpPr>
          <p:spPr bwMode="auto">
            <a:xfrm>
              <a:off x="3480" y="2190"/>
              <a:ext cx="0" cy="3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09" name="AutoShape 19"/>
            <p:cNvCxnSpPr>
              <a:cxnSpLocks noChangeShapeType="1"/>
            </p:cNvCxnSpPr>
            <p:nvPr/>
          </p:nvCxnSpPr>
          <p:spPr bwMode="auto">
            <a:xfrm>
              <a:off x="4785" y="2865"/>
              <a:ext cx="0" cy="30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0" name="AutoShape 20"/>
            <p:cNvCxnSpPr>
              <a:cxnSpLocks noChangeShapeType="1"/>
            </p:cNvCxnSpPr>
            <p:nvPr/>
          </p:nvCxnSpPr>
          <p:spPr bwMode="auto">
            <a:xfrm>
              <a:off x="6015" y="3540"/>
              <a:ext cx="0" cy="23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1" name="AutoShape 21"/>
            <p:cNvCxnSpPr>
              <a:cxnSpLocks noChangeShapeType="1"/>
            </p:cNvCxnSpPr>
            <p:nvPr/>
          </p:nvCxnSpPr>
          <p:spPr bwMode="auto">
            <a:xfrm>
              <a:off x="7320" y="4215"/>
              <a:ext cx="0" cy="1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2" name="AutoShape 22"/>
            <p:cNvCxnSpPr>
              <a:cxnSpLocks noChangeShapeType="1"/>
            </p:cNvCxnSpPr>
            <p:nvPr/>
          </p:nvCxnSpPr>
          <p:spPr bwMode="auto">
            <a:xfrm>
              <a:off x="8865" y="4890"/>
              <a:ext cx="0" cy="10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</a:t>
            </a:r>
            <a:endParaRPr lang="ru-RU" dirty="0" smtClean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Розглянути</a:t>
            </a:r>
            <a:r>
              <a:rPr lang="ru-RU" sz="3000" dirty="0" smtClean="0"/>
              <a:t> та </a:t>
            </a:r>
            <a:r>
              <a:rPr lang="uk-UA" sz="3000" dirty="0" smtClean="0"/>
              <a:t>проаналізувати</a:t>
            </a:r>
            <a:r>
              <a:rPr lang="ru-RU" sz="3000" dirty="0" smtClean="0"/>
              <a:t> </a:t>
            </a:r>
            <a:r>
              <a:rPr lang="uk-UA" sz="3000" dirty="0" smtClean="0"/>
              <a:t>існуючі</a:t>
            </a:r>
            <a:r>
              <a:rPr lang="ru-RU" sz="3000" dirty="0" smtClean="0"/>
              <a:t> </a:t>
            </a:r>
            <a:r>
              <a:rPr lang="uk-UA" sz="3000" dirty="0" smtClean="0"/>
              <a:t>моделі</a:t>
            </a:r>
            <a:r>
              <a:rPr lang="ru-RU" sz="3000" dirty="0" smtClean="0"/>
              <a:t> </a:t>
            </a:r>
            <a:r>
              <a:rPr lang="uk-UA" sz="3000" dirty="0" smtClean="0"/>
              <a:t>життєвого</a:t>
            </a:r>
            <a:r>
              <a:rPr lang="ru-RU" sz="3000" dirty="0" smtClean="0"/>
              <a:t> </a:t>
            </a:r>
            <a:r>
              <a:rPr lang="ru-RU" sz="3000" dirty="0" smtClean="0"/>
              <a:t>циклу </a:t>
            </a:r>
            <a:r>
              <a:rPr lang="en-US" sz="3000" dirty="0" smtClean="0"/>
              <a:t>IT </a:t>
            </a:r>
            <a:r>
              <a:rPr lang="uk-UA" sz="3000" dirty="0" smtClean="0"/>
              <a:t>проекту</a:t>
            </a:r>
            <a:r>
              <a:rPr lang="ru-RU" sz="3000" dirty="0" smtClean="0"/>
              <a:t> </a:t>
            </a:r>
            <a:r>
              <a:rPr lang="ru-RU" sz="3000" dirty="0" smtClean="0"/>
              <a:t>та </a:t>
            </a:r>
            <a:r>
              <a:rPr lang="uk-UA" sz="3000" dirty="0" smtClean="0"/>
              <a:t>його</a:t>
            </a:r>
            <a:r>
              <a:rPr lang="ru-RU" sz="3000" dirty="0" smtClean="0"/>
              <a:t> </a:t>
            </a:r>
            <a:r>
              <a:rPr lang="uk-UA" sz="3000" dirty="0" smtClean="0"/>
              <a:t>основні</a:t>
            </a:r>
            <a:r>
              <a:rPr lang="ru-RU" sz="3000" dirty="0" smtClean="0"/>
              <a:t> </a:t>
            </a:r>
            <a:r>
              <a:rPr lang="uk-UA" sz="3000" dirty="0" smtClean="0"/>
              <a:t>етапи</a:t>
            </a:r>
            <a:endParaRPr lang="uk-UA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 err="1"/>
              <a:t>Waterfall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» (</a:t>
            </a:r>
            <a:r>
              <a:rPr lang="uk-UA" dirty="0"/>
              <a:t>К</a:t>
            </a:r>
            <a:r>
              <a:rPr lang="ru-RU" dirty="0" err="1"/>
              <a:t>аскадна</a:t>
            </a:r>
            <a:r>
              <a:rPr lang="ru-RU" dirty="0"/>
              <a:t> модель </a:t>
            </a:r>
            <a:r>
              <a:rPr lang="uk-UA" dirty="0"/>
              <a:t>чи</a:t>
            </a:r>
            <a:r>
              <a:rPr lang="ru-RU" dirty="0"/>
              <a:t> «водопад»)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sz="quarter" idx="1"/>
          </p:nvPr>
        </p:nvSpPr>
        <p:spPr>
          <a:xfrm>
            <a:off x="457200" y="1844675"/>
            <a:ext cx="8229600" cy="4105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b="1" dirty="0" smtClean="0"/>
              <a:t>Переваги: </a:t>
            </a:r>
            <a:r>
              <a:rPr lang="uk-UA" dirty="0" smtClean="0"/>
              <a:t>дає план і часовий графік по всіх етапах проекту в строгому порядку, погоджена документація на кожному кроці.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uk-UA" b="1" dirty="0" smtClean="0"/>
              <a:t>Недоліки:</a:t>
            </a:r>
            <a:r>
              <a:rPr lang="en-US" b="1" dirty="0" smtClean="0"/>
              <a:t> </a:t>
            </a:r>
            <a:r>
              <a:rPr lang="uk-UA" dirty="0" smtClean="0"/>
              <a:t>високий ризик створення системи, що не задовольняє потреби користувачів</a:t>
            </a:r>
            <a:r>
              <a:rPr lang="uk-UA" dirty="0" smtClean="0">
                <a:latin typeface="Gill Sans MT" pitchFamily="34" charset="0"/>
              </a:rPr>
              <a:t>; </a:t>
            </a:r>
            <a:endParaRPr lang="uk-UA" dirty="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uk-UA" dirty="0" smtClean="0"/>
              <a:t>запізнення отримання результату; </a:t>
            </a:r>
          </a:p>
          <a:p>
            <a:pPr marL="0" indent="0">
              <a:buFont typeface="Arial" charset="0"/>
              <a:buNone/>
            </a:pPr>
            <a:r>
              <a:rPr lang="uk-UA" dirty="0" smtClean="0"/>
              <a:t>висока ціна помилки.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900" smtClean="0"/>
              <a:t>Розподіл помилок та витрат на їх усунення по етапах  циклу проектування </a:t>
            </a:r>
            <a:endParaRPr lang="ru-RU" sz="2900" smtClean="0"/>
          </a:p>
        </p:txBody>
      </p:sp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2"/>
          <a:srcRect l="22353" t="37386" r="12917" b="9673"/>
          <a:stretch>
            <a:fillRect/>
          </a:stretch>
        </p:blipFill>
        <p:spPr bwMode="auto">
          <a:xfrm>
            <a:off x="684213" y="1844675"/>
            <a:ext cx="79200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«V-Model»</a:t>
            </a:r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altLang="ru-RU" sz="3000" dirty="0" smtClean="0"/>
              <a:t>Основне призначення V-подібної моделі – забезпечення планування, тестування системи на ранніх стадіях проекту. </a:t>
            </a:r>
          </a:p>
          <a:p>
            <a:pPr>
              <a:buFont typeface="Arial" charset="0"/>
              <a:buChar char="•"/>
            </a:pPr>
            <a:r>
              <a:rPr lang="uk-UA" altLang="ru-RU" sz="3000" dirty="0" smtClean="0"/>
              <a:t>V-подібна модель являє собою різновид каскадної моделі. </a:t>
            </a:r>
          </a:p>
          <a:p>
            <a:pPr>
              <a:buFont typeface="Arial" charset="0"/>
              <a:buChar char="•"/>
            </a:pPr>
            <a:r>
              <a:rPr lang="uk-UA" altLang="ru-RU" sz="3000" dirty="0" smtClean="0"/>
              <a:t>Проте у V-подібної моделі виділені зв’язки між кроками програмування та відповідними видами тестування і випробувань.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«V-Model»</a:t>
            </a:r>
            <a:endParaRPr lang="ru-RU" smtClean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250825" y="1268413"/>
            <a:ext cx="8642350" cy="5256212"/>
            <a:chOff x="1230" y="1229"/>
            <a:chExt cx="9705" cy="5880"/>
          </a:xfrm>
        </p:grpSpPr>
        <p:sp>
          <p:nvSpPr>
            <p:cNvPr id="37891" name="Rectangle 5"/>
            <p:cNvSpPr>
              <a:spLocks noChangeArrowheads="1"/>
            </p:cNvSpPr>
            <p:nvPr/>
          </p:nvSpPr>
          <p:spPr bwMode="auto">
            <a:xfrm>
              <a:off x="1230" y="122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Підготовка процесу </a:t>
              </a:r>
            </a:p>
            <a:p>
              <a:pPr algn="ctr"/>
              <a:r>
                <a:rPr lang="uk-UA" altLang="ru-RU" sz="1700">
                  <a:latin typeface="Times New Roman" pitchFamily="18" charset="0"/>
                </a:rPr>
                <a:t>розробки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2" name="Rectangle 6"/>
            <p:cNvSpPr>
              <a:spLocks noChangeArrowheads="1"/>
            </p:cNvSpPr>
            <p:nvPr/>
          </p:nvSpPr>
          <p:spPr bwMode="auto">
            <a:xfrm>
              <a:off x="8430" y="122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Експлуатація та супровід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3" name="Rectangle 7"/>
            <p:cNvSpPr>
              <a:spLocks noChangeArrowheads="1"/>
            </p:cNvSpPr>
            <p:nvPr/>
          </p:nvSpPr>
          <p:spPr bwMode="auto">
            <a:xfrm>
              <a:off x="7830" y="2444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Реалізація та забезпечення прийому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4" name="Rectangle 8"/>
            <p:cNvSpPr>
              <a:spLocks noChangeArrowheads="1"/>
            </p:cNvSpPr>
            <p:nvPr/>
          </p:nvSpPr>
          <p:spPr bwMode="auto">
            <a:xfrm>
              <a:off x="7050" y="365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Збір та професійне випробування системи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5" name="Rectangle 9"/>
            <p:cNvSpPr>
              <a:spLocks noChangeArrowheads="1"/>
            </p:cNvSpPr>
            <p:nvPr/>
          </p:nvSpPr>
          <p:spPr bwMode="auto">
            <a:xfrm>
              <a:off x="2610" y="365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Проектування системи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6" name="Rectangle 10"/>
            <p:cNvSpPr>
              <a:spLocks noChangeArrowheads="1"/>
            </p:cNvSpPr>
            <p:nvPr/>
          </p:nvSpPr>
          <p:spPr bwMode="auto">
            <a:xfrm>
              <a:off x="1995" y="2444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Аналіз вимог до системи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7" name="Rectangle 11"/>
            <p:cNvSpPr>
              <a:spLocks noChangeArrowheads="1"/>
            </p:cNvSpPr>
            <p:nvPr/>
          </p:nvSpPr>
          <p:spPr bwMode="auto">
            <a:xfrm>
              <a:off x="3375" y="485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Проектування програмних ресурсів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8" name="Rectangle 12"/>
            <p:cNvSpPr>
              <a:spLocks noChangeArrowheads="1"/>
            </p:cNvSpPr>
            <p:nvPr/>
          </p:nvSpPr>
          <p:spPr bwMode="auto">
            <a:xfrm>
              <a:off x="6420" y="485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Збір та професійне випробування програмних ресурсів</a:t>
              </a:r>
              <a:endParaRPr lang="uk-UA" altLang="ru-RU" sz="1700">
                <a:latin typeface="Calibri" pitchFamily="34" charset="0"/>
              </a:endParaRPr>
            </a:p>
          </p:txBody>
        </p:sp>
        <p:sp>
          <p:nvSpPr>
            <p:cNvPr id="37899" name="Rectangle 13"/>
            <p:cNvSpPr>
              <a:spLocks noChangeArrowheads="1"/>
            </p:cNvSpPr>
            <p:nvPr/>
          </p:nvSpPr>
          <p:spPr bwMode="auto">
            <a:xfrm>
              <a:off x="4800" y="6059"/>
              <a:ext cx="2505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altLang="ru-RU" sz="1700">
                  <a:latin typeface="Times New Roman" pitchFamily="18" charset="0"/>
                </a:rPr>
                <a:t>Програмування та тестування програмних ресурсів</a:t>
              </a:r>
              <a:endParaRPr lang="uk-UA" altLang="ru-RU" sz="1700">
                <a:latin typeface="Calibri" pitchFamily="34" charset="0"/>
              </a:endParaRPr>
            </a:p>
          </p:txBody>
        </p:sp>
        <p:cxnSp>
          <p:nvCxnSpPr>
            <p:cNvPr id="37900" name="AutoShape 14"/>
            <p:cNvCxnSpPr>
              <a:cxnSpLocks noChangeShapeType="1"/>
            </p:cNvCxnSpPr>
            <p:nvPr/>
          </p:nvCxnSpPr>
          <p:spPr bwMode="auto">
            <a:xfrm>
              <a:off x="4500" y="2999"/>
              <a:ext cx="3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7901" name="AutoShape 15"/>
            <p:cNvCxnSpPr>
              <a:cxnSpLocks noChangeShapeType="1"/>
            </p:cNvCxnSpPr>
            <p:nvPr/>
          </p:nvCxnSpPr>
          <p:spPr bwMode="auto">
            <a:xfrm>
              <a:off x="5115" y="4217"/>
              <a:ext cx="19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7902" name="AutoShape 16"/>
            <p:cNvCxnSpPr>
              <a:cxnSpLocks noChangeShapeType="1"/>
            </p:cNvCxnSpPr>
            <p:nvPr/>
          </p:nvCxnSpPr>
          <p:spPr bwMode="auto">
            <a:xfrm>
              <a:off x="5880" y="5384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7903" name="AutoShape 17"/>
            <p:cNvCxnSpPr>
              <a:cxnSpLocks noChangeShapeType="1"/>
            </p:cNvCxnSpPr>
            <p:nvPr/>
          </p:nvCxnSpPr>
          <p:spPr bwMode="auto">
            <a:xfrm>
              <a:off x="1305" y="2279"/>
              <a:ext cx="690" cy="5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4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2100" y="3644"/>
              <a:ext cx="660" cy="360"/>
            </a:xfrm>
            <a:prstGeom prst="bentConnector3">
              <a:avLst>
                <a:gd name="adj1" fmla="val 10166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5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2782" y="4792"/>
              <a:ext cx="675" cy="510"/>
            </a:xfrm>
            <a:prstGeom prst="bentConnector3">
              <a:avLst>
                <a:gd name="adj1" fmla="val 10088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6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4133" y="5931"/>
              <a:ext cx="690" cy="645"/>
            </a:xfrm>
            <a:prstGeom prst="bentConnector3">
              <a:avLst>
                <a:gd name="adj1" fmla="val 1001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7" name="AutoShape 21"/>
            <p:cNvCxnSpPr>
              <a:cxnSpLocks noChangeShapeType="1"/>
            </p:cNvCxnSpPr>
            <p:nvPr/>
          </p:nvCxnSpPr>
          <p:spPr bwMode="auto">
            <a:xfrm flipV="1">
              <a:off x="7305" y="5909"/>
              <a:ext cx="810" cy="690"/>
            </a:xfrm>
            <a:prstGeom prst="bentConnector3">
              <a:avLst>
                <a:gd name="adj1" fmla="val 1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8" name="AutoShape 22"/>
            <p:cNvCxnSpPr>
              <a:cxnSpLocks noChangeShapeType="1"/>
            </p:cNvCxnSpPr>
            <p:nvPr/>
          </p:nvCxnSpPr>
          <p:spPr bwMode="auto">
            <a:xfrm rot="-5400000">
              <a:off x="8775" y="4859"/>
              <a:ext cx="675" cy="375"/>
            </a:xfrm>
            <a:prstGeom prst="bentConnector3">
              <a:avLst>
                <a:gd name="adj1" fmla="val 73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09" name="AutoShape 23"/>
            <p:cNvCxnSpPr>
              <a:cxnSpLocks noChangeShapeType="1"/>
            </p:cNvCxnSpPr>
            <p:nvPr/>
          </p:nvCxnSpPr>
          <p:spPr bwMode="auto">
            <a:xfrm rot="-5400000">
              <a:off x="9411" y="3638"/>
              <a:ext cx="723" cy="435"/>
            </a:xfrm>
            <a:prstGeom prst="bentConnector3">
              <a:avLst>
                <a:gd name="adj1" fmla="val -221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10" name="AutoShape 24"/>
            <p:cNvCxnSpPr>
              <a:cxnSpLocks noChangeShapeType="1"/>
            </p:cNvCxnSpPr>
            <p:nvPr/>
          </p:nvCxnSpPr>
          <p:spPr bwMode="auto">
            <a:xfrm rot="-5400000">
              <a:off x="10163" y="2451"/>
              <a:ext cx="720" cy="375"/>
            </a:xfrm>
            <a:prstGeom prst="bentConnector3">
              <a:avLst>
                <a:gd name="adj1" fmla="val -638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«V-Model»</a:t>
            </a:r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b="1" dirty="0" smtClean="0"/>
          </a:p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99"/>
                </a:solidFill>
              </a:rPr>
              <a:t>Вериф</a:t>
            </a:r>
            <a:r>
              <a:rPr lang="uk-UA" b="1" dirty="0" smtClean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uk-UA" b="1" dirty="0" smtClean="0">
                <a:solidFill>
                  <a:srgbClr val="000099"/>
                </a:solidFill>
              </a:rPr>
              <a:t>кац</a:t>
            </a:r>
            <a:r>
              <a:rPr lang="uk-UA" b="1" dirty="0" smtClean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uk-UA" b="1" dirty="0" smtClean="0">
                <a:solidFill>
                  <a:srgbClr val="000099"/>
                </a:solidFill>
              </a:rPr>
              <a:t>я</a:t>
            </a:r>
            <a:r>
              <a:rPr lang="ru-RU" b="1" dirty="0" smtClean="0">
                <a:solidFill>
                  <a:srgbClr val="000099"/>
                </a:solidFill>
              </a:rPr>
              <a:t> (</a:t>
            </a:r>
            <a:r>
              <a:rPr lang="ru-RU" b="1" dirty="0" err="1" smtClean="0">
                <a:solidFill>
                  <a:srgbClr val="000099"/>
                </a:solidFill>
              </a:rPr>
              <a:t>verification</a:t>
            </a:r>
            <a:r>
              <a:rPr lang="ru-RU" b="1" dirty="0" smtClean="0">
                <a:solidFill>
                  <a:srgbClr val="000099"/>
                </a:solidFill>
              </a:rPr>
              <a:t>)</a:t>
            </a:r>
            <a:r>
              <a:rPr lang="ru-RU" dirty="0" smtClean="0"/>
              <a:t> – </a:t>
            </a:r>
            <a:r>
              <a:rPr lang="uk-UA" dirty="0" smtClean="0"/>
              <a:t>це процес оцінки системи або її компонентів з метою визначення того, чи задовольняють результати поточного етапу розробки умови, сформовані на початку цього етапу. Тобто, чи виконуються завдання, цілі та строки по розробці </a:t>
            </a:r>
            <a:r>
              <a:rPr lang="ru-RU" dirty="0" smtClean="0"/>
              <a:t>продукту.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ru-RU" b="1" dirty="0" err="1" smtClean="0">
                <a:solidFill>
                  <a:srgbClr val="000099"/>
                </a:solidFill>
              </a:rPr>
              <a:t>Вал</a:t>
            </a:r>
            <a:r>
              <a:rPr lang="ru-RU" b="1" dirty="0" err="1" smtClean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ru-RU" b="1" dirty="0" err="1" smtClean="0">
                <a:solidFill>
                  <a:srgbClr val="000099"/>
                </a:solidFill>
              </a:rPr>
              <a:t>дац</a:t>
            </a:r>
            <a:r>
              <a:rPr lang="ru-RU" b="1" dirty="0" err="1" smtClean="0">
                <a:solidFill>
                  <a:srgbClr val="000099"/>
                </a:solidFill>
                <a:latin typeface="Arial" charset="0"/>
              </a:rPr>
              <a:t>і</a:t>
            </a:r>
            <a:r>
              <a:rPr lang="ru-RU" b="1" dirty="0" err="1" smtClean="0">
                <a:solidFill>
                  <a:srgbClr val="000099"/>
                </a:solidFill>
              </a:rPr>
              <a:t>я</a:t>
            </a:r>
            <a:r>
              <a:rPr lang="ru-RU" b="1" dirty="0" smtClean="0">
                <a:solidFill>
                  <a:srgbClr val="000099"/>
                </a:solidFill>
              </a:rPr>
              <a:t> (</a:t>
            </a:r>
            <a:r>
              <a:rPr lang="ru-RU" b="1" dirty="0" err="1" smtClean="0">
                <a:solidFill>
                  <a:srgbClr val="000099"/>
                </a:solidFill>
              </a:rPr>
              <a:t>validation</a:t>
            </a:r>
            <a:r>
              <a:rPr lang="ru-RU" b="1" dirty="0" smtClean="0">
                <a:solidFill>
                  <a:srgbClr val="000099"/>
                </a:solidFill>
              </a:rPr>
              <a:t>)</a:t>
            </a:r>
            <a:r>
              <a:rPr lang="ru-RU" dirty="0" smtClean="0"/>
              <a:t> – </a:t>
            </a:r>
            <a:r>
              <a:rPr lang="uk-UA" dirty="0" smtClean="0"/>
              <a:t>це визначення відповідності створюваного ПЗ очікуванням і потребам користувача, вимогам до системи.</a:t>
            </a:r>
          </a:p>
          <a:p>
            <a:pPr>
              <a:lnSpc>
                <a:spcPct val="80000"/>
              </a:lnSpc>
            </a:pPr>
            <a:endParaRPr lang="ru-RU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3759"/>
              </p:ext>
            </p:extLst>
          </p:nvPr>
        </p:nvGraphicFramePr>
        <p:xfrm>
          <a:off x="395288" y="332656"/>
          <a:ext cx="8352927" cy="63417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0935"/>
                <a:gridCol w="3728986"/>
                <a:gridCol w="4323006"/>
              </a:tblGrid>
              <a:tr h="368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Верифікація (</a:t>
                      </a:r>
                      <a:r>
                        <a:rPr lang="uk-UA" sz="2000" b="1" dirty="0" err="1">
                          <a:effectLst/>
                        </a:rPr>
                        <a:t>verification</a:t>
                      </a:r>
                      <a:r>
                        <a:rPr lang="uk-UA" sz="2000" b="1" dirty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</a:rPr>
                        <a:t>Валідація</a:t>
                      </a:r>
                      <a:r>
                        <a:rPr lang="uk-UA" sz="2000" b="1" dirty="0">
                          <a:effectLst/>
                        </a:rPr>
                        <a:t> (</a:t>
                      </a:r>
                      <a:r>
                        <a:rPr lang="uk-UA" sz="2000" b="1" dirty="0" err="1">
                          <a:effectLst/>
                        </a:rPr>
                        <a:t>validation</a:t>
                      </a:r>
                      <a:r>
                        <a:rPr lang="uk-UA" sz="2000" b="1" dirty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Чи ми створюємо продукт правильно?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Чи ми створюємо правильний продукт?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Чи реалізована вся функціональність?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Чи правильно реалізована функціональність?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4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Верифікація проводиться раніше і включає перевірку правильності написання документації, коду.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Валідація проводиться після верифікації і , як правило, відповідає за оцінку продукту в цілому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Проводиться розробниками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Проводиться тестувальниками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4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Включає статичний аналіз – інспектування коду, порівняння вимог.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Включає динамічний аналіз – виконання програми для перевірки її  реальної роботи з встановленими вимогами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Ґрунтується на об’єктивній оцінці відповідності реалізованих функцій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Суб’єктивний процес, який включає особисту оцінку якості роботи програмного забезпечення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«V-Model»</a:t>
            </a:r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b="1" smtClean="0"/>
              <a:t>Переваги: </a:t>
            </a:r>
            <a:r>
              <a:rPr lang="uk-UA" smtClean="0"/>
              <a:t>планування на ранніх стадіях розробки системи тестування;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uk-UA" smtClean="0"/>
              <a:t>забезпечення верифікації та валідації всіх проміжних результатів розробки;</a:t>
            </a:r>
            <a:endParaRPr lang="ru-RU" smtClean="0"/>
          </a:p>
          <a:p>
            <a:pPr marL="0" indent="0">
              <a:buFont typeface="Arial" charset="0"/>
              <a:buNone/>
            </a:pPr>
            <a:endParaRPr lang="uk-UA" b="1" smtClean="0"/>
          </a:p>
          <a:p>
            <a:pPr marL="0" indent="0">
              <a:buFont typeface="Arial" charset="0"/>
              <a:buNone/>
            </a:pPr>
            <a:r>
              <a:rPr lang="uk-UA" b="1" smtClean="0"/>
              <a:t>Недоліки: </a:t>
            </a:r>
            <a:r>
              <a:rPr lang="uk-UA" smtClean="0"/>
              <a:t>складність підтримки паралельних подій;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uk-UA" smtClean="0"/>
              <a:t>неможливість внесення динамічних змін у вимоги на різних етапах життєвого циклу;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uk-UA" smtClean="0"/>
              <a:t>відсутність в моделі дій, спрямованих на аналіз ризиків;</a:t>
            </a:r>
            <a:endParaRPr lang="ru-RU" smtClean="0"/>
          </a:p>
          <a:p>
            <a:pPr marL="0" indent="0">
              <a:buFont typeface="Arial" charset="0"/>
              <a:buNone/>
            </a:pPr>
            <a:r>
              <a:rPr lang="uk-UA" smtClean="0"/>
              <a:t>велика тривалість розробки.</a:t>
            </a: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Макетування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sz="quarter" idx="1"/>
          </p:nvPr>
        </p:nvSpPr>
        <p:spPr>
          <a:xfrm>
            <a:off x="519113" y="1268413"/>
            <a:ext cx="8229600" cy="11287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altLang="ru-RU" smtClean="0"/>
              <a:t>Основною метою макетування є зняття невизначеностей у вимогах замовника</a:t>
            </a:r>
            <a:endParaRPr lang="ru-RU" smtClean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260475" y="2314575"/>
            <a:ext cx="6983413" cy="4427538"/>
            <a:chOff x="1800" y="1244"/>
            <a:chExt cx="7560" cy="369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800" y="1708"/>
              <a:ext cx="2775" cy="1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Очікування замовника</a:t>
              </a:r>
              <a:endParaRPr lang="uk-UA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585" y="1708"/>
              <a:ext cx="2775" cy="1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Створення та уточнення макету</a:t>
              </a:r>
              <a:endParaRPr lang="uk-UA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41" y="3674"/>
              <a:ext cx="2774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ru-RU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Оцінка макету замовником</a:t>
              </a:r>
              <a:endParaRPr lang="uk-UA" alt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cxnSp>
          <p:nvCxnSpPr>
            <p:cNvPr id="41991" name="AutoShape 8"/>
            <p:cNvCxnSpPr>
              <a:cxnSpLocks noChangeShapeType="1"/>
            </p:cNvCxnSpPr>
            <p:nvPr/>
          </p:nvCxnSpPr>
          <p:spPr bwMode="auto">
            <a:xfrm flipV="1">
              <a:off x="3210" y="1244"/>
              <a:ext cx="4905" cy="465"/>
            </a:xfrm>
            <a:prstGeom prst="bentConnector3">
              <a:avLst>
                <a:gd name="adj1" fmla="val 13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41992" name="AutoShape 9"/>
            <p:cNvCxnSpPr>
              <a:cxnSpLocks noChangeShapeType="1"/>
            </p:cNvCxnSpPr>
            <p:nvPr/>
          </p:nvCxnSpPr>
          <p:spPr bwMode="auto">
            <a:xfrm>
              <a:off x="8115" y="1244"/>
              <a:ext cx="9" cy="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993" name="AutoShape 10"/>
            <p:cNvCxnSpPr>
              <a:cxnSpLocks noChangeShapeType="1"/>
            </p:cNvCxnSpPr>
            <p:nvPr/>
          </p:nvCxnSpPr>
          <p:spPr bwMode="auto">
            <a:xfrm rot="5400000">
              <a:off x="6825" y="3059"/>
              <a:ext cx="1380" cy="1200"/>
            </a:xfrm>
            <a:prstGeom prst="bentConnector3">
              <a:avLst>
                <a:gd name="adj1" fmla="val 10079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994" name="AutoShape 11"/>
            <p:cNvCxnSpPr>
              <a:cxnSpLocks noChangeShapeType="1"/>
            </p:cNvCxnSpPr>
            <p:nvPr/>
          </p:nvCxnSpPr>
          <p:spPr bwMode="auto">
            <a:xfrm rot="5400000" flipH="1">
              <a:off x="2985" y="3194"/>
              <a:ext cx="1380" cy="930"/>
            </a:xfrm>
            <a:prstGeom prst="bentConnector3">
              <a:avLst>
                <a:gd name="adj1" fmla="val -108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Макетування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8229600" cy="25193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b="1" dirty="0" smtClean="0"/>
              <a:t>Переваги: </a:t>
            </a:r>
            <a:r>
              <a:rPr lang="uk-UA" sz="3000" dirty="0" smtClean="0"/>
              <a:t>забезпечує визначення повних вимог до </a:t>
            </a:r>
            <a:r>
              <a:rPr lang="uk-UA" sz="3000" dirty="0" smtClean="0"/>
              <a:t>ПЗ</a:t>
            </a:r>
            <a:endParaRPr lang="en-US" sz="3000" dirty="0" smtClean="0"/>
          </a:p>
          <a:p>
            <a:pPr marL="0" indent="0">
              <a:buFont typeface="Arial" charset="0"/>
              <a:buNone/>
            </a:pPr>
            <a:endParaRPr lang="ru-RU" sz="3000" dirty="0" smtClean="0"/>
          </a:p>
          <a:p>
            <a:pPr marL="0" indent="0">
              <a:buFont typeface="Arial" charset="0"/>
              <a:buNone/>
            </a:pPr>
            <a:r>
              <a:rPr lang="uk-UA" sz="3000" b="1" dirty="0" smtClean="0"/>
              <a:t>Недоліки: </a:t>
            </a:r>
            <a:r>
              <a:rPr lang="uk-UA" sz="3000" dirty="0" smtClean="0"/>
              <a:t>замовник може прийняти макет за продукт</a:t>
            </a:r>
            <a:endParaRPr lang="ru-RU" sz="3000" dirty="0" smtClean="0"/>
          </a:p>
          <a:p>
            <a:pPr marL="0" indent="0"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«Incremental Model» </a:t>
            </a:r>
            <a:r>
              <a:rPr lang="en-US" dirty="0" smtClean="0"/>
              <a:t>(</a:t>
            </a:r>
            <a:r>
              <a:rPr lang="ru-RU" dirty="0" err="1" smtClean="0"/>
              <a:t>інкрементна</a:t>
            </a:r>
            <a:r>
              <a:rPr lang="ru-RU" dirty="0" smtClean="0"/>
              <a:t> </a:t>
            </a:r>
            <a:r>
              <a:rPr lang="ru-RU" dirty="0"/>
              <a:t>модель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44034" name="Group 4"/>
          <p:cNvGrpSpPr>
            <a:grpSpLocks/>
          </p:cNvGrpSpPr>
          <p:nvPr/>
        </p:nvGrpSpPr>
        <p:grpSpPr bwMode="auto">
          <a:xfrm>
            <a:off x="85725" y="1412875"/>
            <a:ext cx="8966200" cy="4968875"/>
            <a:chOff x="1395" y="1211"/>
            <a:chExt cx="9675" cy="4068"/>
          </a:xfrm>
        </p:grpSpPr>
        <p:sp>
          <p:nvSpPr>
            <p:cNvPr id="44035" name="Rectangle 5"/>
            <p:cNvSpPr>
              <a:spLocks noChangeArrowheads="1"/>
            </p:cNvSpPr>
            <p:nvPr/>
          </p:nvSpPr>
          <p:spPr bwMode="auto">
            <a:xfrm>
              <a:off x="1440" y="2939"/>
              <a:ext cx="2115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altLang="ru-RU" sz="1900" i="1">
                  <a:latin typeface="Times New Roman" pitchFamily="18" charset="0"/>
                </a:rPr>
                <a:t>2-й інкремент</a:t>
              </a:r>
              <a:endParaRPr lang="uk-UA" altLang="ru-RU" sz="1900">
                <a:latin typeface="Calibri" pitchFamily="34" charset="0"/>
              </a:endParaRPr>
            </a:p>
          </p:txBody>
        </p:sp>
        <p:sp>
          <p:nvSpPr>
            <p:cNvPr id="44036" name="Rectangle 6"/>
            <p:cNvSpPr>
              <a:spLocks noChangeArrowheads="1"/>
            </p:cNvSpPr>
            <p:nvPr/>
          </p:nvSpPr>
          <p:spPr bwMode="auto">
            <a:xfrm>
              <a:off x="1485" y="1394"/>
              <a:ext cx="1995" cy="3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altLang="ru-RU" sz="1900" i="1">
                  <a:latin typeface="Times New Roman" pitchFamily="18" charset="0"/>
                </a:rPr>
                <a:t>1-й інкремент</a:t>
              </a:r>
              <a:endParaRPr lang="uk-UA" altLang="ru-RU" sz="1900">
                <a:latin typeface="Calibri" pitchFamily="34" charset="0"/>
              </a:endParaRPr>
            </a:p>
          </p:txBody>
        </p:sp>
        <p:sp>
          <p:nvSpPr>
            <p:cNvPr id="44037" name="Rectangle 7"/>
            <p:cNvSpPr>
              <a:spLocks noChangeArrowheads="1"/>
            </p:cNvSpPr>
            <p:nvPr/>
          </p:nvSpPr>
          <p:spPr bwMode="auto">
            <a:xfrm>
              <a:off x="1417" y="4271"/>
              <a:ext cx="1995" cy="4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uk-UA" altLang="ru-RU" sz="1900" i="1">
                  <a:latin typeface="Times New Roman" pitchFamily="18" charset="0"/>
                </a:rPr>
                <a:t>3-й інкремент</a:t>
              </a:r>
              <a:endParaRPr lang="uk-UA" altLang="ru-RU" sz="1900">
                <a:latin typeface="Calibri" pitchFamily="34" charset="0"/>
              </a:endParaRPr>
            </a:p>
          </p:txBody>
        </p:sp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8797" y="1211"/>
              <a:ext cx="2190" cy="6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uk-UA" altLang="ru-RU" sz="1900">
                  <a:latin typeface="Times New Roman" pitchFamily="18" charset="0"/>
                </a:rPr>
                <a:t>Поставка 1-го інкременту</a:t>
              </a:r>
              <a:endParaRPr lang="uk-UA" altLang="ru-RU" sz="1900">
                <a:latin typeface="Calibri" pitchFamily="34" charset="0"/>
              </a:endParaRPr>
            </a:p>
          </p:txBody>
        </p:sp>
        <p:sp>
          <p:nvSpPr>
            <p:cNvPr id="44039" name="Rectangle 9"/>
            <p:cNvSpPr>
              <a:spLocks noChangeArrowheads="1"/>
            </p:cNvSpPr>
            <p:nvPr/>
          </p:nvSpPr>
          <p:spPr bwMode="auto">
            <a:xfrm>
              <a:off x="8977" y="4091"/>
              <a:ext cx="2085" cy="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uk-UA" altLang="ru-RU" sz="1900">
                  <a:latin typeface="Times New Roman" pitchFamily="18" charset="0"/>
                </a:rPr>
                <a:t>Поставка 3-го інкременту</a:t>
              </a:r>
              <a:endParaRPr lang="uk-UA" altLang="ru-RU" sz="1900">
                <a:latin typeface="Calibri" pitchFamily="34" charset="0"/>
              </a:endParaRPr>
            </a:p>
          </p:txBody>
        </p:sp>
        <p:sp>
          <p:nvSpPr>
            <p:cNvPr id="44040" name="Rectangle 10"/>
            <p:cNvSpPr>
              <a:spLocks noChangeArrowheads="1"/>
            </p:cNvSpPr>
            <p:nvPr/>
          </p:nvSpPr>
          <p:spPr bwMode="auto">
            <a:xfrm>
              <a:off x="9157" y="2651"/>
              <a:ext cx="1800" cy="7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uk-UA" altLang="ru-RU" sz="1900">
                  <a:latin typeface="Times New Roman" pitchFamily="18" charset="0"/>
                </a:rPr>
                <a:t>Поставка 2-го інкременту</a:t>
              </a:r>
              <a:endParaRPr lang="uk-UA" altLang="ru-RU" sz="1900">
                <a:latin typeface="Calibri" pitchFamily="34" charset="0"/>
              </a:endParaRPr>
            </a:p>
          </p:txBody>
        </p:sp>
        <p:grpSp>
          <p:nvGrpSpPr>
            <p:cNvPr id="44041" name="Group 11"/>
            <p:cNvGrpSpPr>
              <a:grpSpLocks/>
            </p:cNvGrpSpPr>
            <p:nvPr/>
          </p:nvGrpSpPr>
          <p:grpSpPr bwMode="auto">
            <a:xfrm>
              <a:off x="1395" y="1874"/>
              <a:ext cx="9675" cy="3405"/>
              <a:chOff x="1395" y="1840"/>
              <a:chExt cx="9675" cy="3405"/>
            </a:xfrm>
          </p:grpSpPr>
          <p:sp>
            <p:nvSpPr>
              <p:cNvPr id="44042" name="Rectangle 12"/>
              <p:cNvSpPr>
                <a:spLocks noChangeArrowheads="1"/>
              </p:cNvSpPr>
              <p:nvPr/>
            </p:nvSpPr>
            <p:spPr bwMode="auto">
              <a:xfrm>
                <a:off x="1395" y="184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Аналіз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3" name="Rectangle 13"/>
              <p:cNvSpPr>
                <a:spLocks noChangeArrowheads="1"/>
              </p:cNvSpPr>
              <p:nvPr/>
            </p:nvSpPr>
            <p:spPr bwMode="auto">
              <a:xfrm>
                <a:off x="3885" y="184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Проектування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4" name="Rectangle 14"/>
              <p:cNvSpPr>
                <a:spLocks noChangeArrowheads="1"/>
              </p:cNvSpPr>
              <p:nvPr/>
            </p:nvSpPr>
            <p:spPr bwMode="auto">
              <a:xfrm>
                <a:off x="8850" y="47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Тестування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5" name="Rectangle 15"/>
              <p:cNvSpPr>
                <a:spLocks noChangeArrowheads="1"/>
              </p:cNvSpPr>
              <p:nvPr/>
            </p:nvSpPr>
            <p:spPr bwMode="auto">
              <a:xfrm>
                <a:off x="1395" y="33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Аналіз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6" name="Rectangle 16"/>
              <p:cNvSpPr>
                <a:spLocks noChangeArrowheads="1"/>
              </p:cNvSpPr>
              <p:nvPr/>
            </p:nvSpPr>
            <p:spPr bwMode="auto">
              <a:xfrm>
                <a:off x="6360" y="47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Кодування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7" name="Rectangle 17"/>
              <p:cNvSpPr>
                <a:spLocks noChangeArrowheads="1"/>
              </p:cNvSpPr>
              <p:nvPr/>
            </p:nvSpPr>
            <p:spPr bwMode="auto">
              <a:xfrm>
                <a:off x="3885" y="47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Проектування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8" name="Rectangle 18"/>
              <p:cNvSpPr>
                <a:spLocks noChangeArrowheads="1"/>
              </p:cNvSpPr>
              <p:nvPr/>
            </p:nvSpPr>
            <p:spPr bwMode="auto">
              <a:xfrm>
                <a:off x="3885" y="33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Проектування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49" name="Rectangle 19"/>
              <p:cNvSpPr>
                <a:spLocks noChangeArrowheads="1"/>
              </p:cNvSpPr>
              <p:nvPr/>
            </p:nvSpPr>
            <p:spPr bwMode="auto">
              <a:xfrm>
                <a:off x="1395" y="47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Аналіз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50" name="Rectangle 20"/>
              <p:cNvSpPr>
                <a:spLocks noChangeArrowheads="1"/>
              </p:cNvSpPr>
              <p:nvPr/>
            </p:nvSpPr>
            <p:spPr bwMode="auto">
              <a:xfrm>
                <a:off x="8865" y="33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Тестування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51" name="Rectangle 21"/>
              <p:cNvSpPr>
                <a:spLocks noChangeArrowheads="1"/>
              </p:cNvSpPr>
              <p:nvPr/>
            </p:nvSpPr>
            <p:spPr bwMode="auto">
              <a:xfrm>
                <a:off x="6360" y="335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Кодування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52" name="Rectangle 22"/>
              <p:cNvSpPr>
                <a:spLocks noChangeArrowheads="1"/>
              </p:cNvSpPr>
              <p:nvPr/>
            </p:nvSpPr>
            <p:spPr bwMode="auto">
              <a:xfrm>
                <a:off x="8865" y="184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Тестування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sp>
            <p:nvSpPr>
              <p:cNvPr id="44053" name="Rectangle 23"/>
              <p:cNvSpPr>
                <a:spLocks noChangeArrowheads="1"/>
              </p:cNvSpPr>
              <p:nvPr/>
            </p:nvSpPr>
            <p:spPr bwMode="auto">
              <a:xfrm>
                <a:off x="6375" y="1840"/>
                <a:ext cx="2205" cy="4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sz="1900">
                    <a:latin typeface="Times New Roman" pitchFamily="18" charset="0"/>
                  </a:rPr>
                  <a:t>Кодування</a:t>
                </a:r>
                <a:endParaRPr lang="uk-UA" altLang="ru-RU" sz="1900">
                  <a:latin typeface="Calibri" pitchFamily="34" charset="0"/>
                </a:endParaRPr>
              </a:p>
            </p:txBody>
          </p:sp>
          <p:cxnSp>
            <p:nvCxnSpPr>
              <p:cNvPr id="44054" name="AutoShape 24"/>
              <p:cNvCxnSpPr>
                <a:cxnSpLocks noChangeShapeType="1"/>
              </p:cNvCxnSpPr>
              <p:nvPr/>
            </p:nvCxnSpPr>
            <p:spPr bwMode="auto">
              <a:xfrm>
                <a:off x="3600" y="3590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55" name="AutoShape 25"/>
              <p:cNvCxnSpPr>
                <a:cxnSpLocks noChangeShapeType="1"/>
              </p:cNvCxnSpPr>
              <p:nvPr/>
            </p:nvCxnSpPr>
            <p:spPr bwMode="auto">
              <a:xfrm>
                <a:off x="3600" y="5005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56" name="AutoShape 26"/>
              <p:cNvCxnSpPr>
                <a:cxnSpLocks noChangeShapeType="1"/>
              </p:cNvCxnSpPr>
              <p:nvPr/>
            </p:nvCxnSpPr>
            <p:spPr bwMode="auto">
              <a:xfrm>
                <a:off x="6090" y="5005"/>
                <a:ext cx="2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57" name="AutoShape 27"/>
              <p:cNvCxnSpPr>
                <a:cxnSpLocks noChangeShapeType="1"/>
              </p:cNvCxnSpPr>
              <p:nvPr/>
            </p:nvCxnSpPr>
            <p:spPr bwMode="auto">
              <a:xfrm>
                <a:off x="3600" y="2105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58" name="AutoShape 28"/>
              <p:cNvCxnSpPr>
                <a:cxnSpLocks noChangeShapeType="1"/>
              </p:cNvCxnSpPr>
              <p:nvPr/>
            </p:nvCxnSpPr>
            <p:spPr bwMode="auto">
              <a:xfrm>
                <a:off x="6090" y="2105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59" name="AutoShape 29"/>
              <p:cNvCxnSpPr>
                <a:cxnSpLocks noChangeShapeType="1"/>
              </p:cNvCxnSpPr>
              <p:nvPr/>
            </p:nvCxnSpPr>
            <p:spPr bwMode="auto">
              <a:xfrm>
                <a:off x="8580" y="2090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60" name="AutoShape 30"/>
              <p:cNvCxnSpPr>
                <a:cxnSpLocks noChangeShapeType="1"/>
              </p:cNvCxnSpPr>
              <p:nvPr/>
            </p:nvCxnSpPr>
            <p:spPr bwMode="auto">
              <a:xfrm>
                <a:off x="8580" y="3590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61" name="AutoShape 31"/>
              <p:cNvCxnSpPr>
                <a:cxnSpLocks noChangeShapeType="1"/>
              </p:cNvCxnSpPr>
              <p:nvPr/>
            </p:nvCxnSpPr>
            <p:spPr bwMode="auto">
              <a:xfrm>
                <a:off x="6075" y="3590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062" name="AutoShape 32"/>
              <p:cNvCxnSpPr>
                <a:cxnSpLocks noChangeShapeType="1"/>
              </p:cNvCxnSpPr>
              <p:nvPr/>
            </p:nvCxnSpPr>
            <p:spPr bwMode="auto">
              <a:xfrm>
                <a:off x="8565" y="5005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 smtClean="0"/>
              <a:t>Життєвий цикл проекту та його етапи</a:t>
            </a:r>
            <a:endParaRPr lang="en-US" sz="30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/>
              <a:t>Життєвий цикл </a:t>
            </a:r>
            <a:r>
              <a:rPr lang="uk-UA" sz="3000" dirty="0" smtClean="0"/>
              <a:t>програми та </a:t>
            </a:r>
            <a:r>
              <a:rPr lang="uk-UA" sz="3000" dirty="0"/>
              <a:t>його етапи</a:t>
            </a:r>
            <a:endParaRPr lang="en-US" sz="30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000" dirty="0" smtClean="0"/>
              <a:t>Моделі  </a:t>
            </a:r>
            <a:r>
              <a:rPr lang="uk-UA" sz="3000" dirty="0"/>
              <a:t>розробки </a:t>
            </a:r>
            <a:r>
              <a:rPr lang="uk-UA" sz="3000" dirty="0" smtClean="0"/>
              <a:t>ПЗ, їх переваги та недоліки</a:t>
            </a:r>
            <a:endParaRPr lang="uk-UA" sz="3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«Incremental Model»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1341438"/>
            <a:ext cx="8424862" cy="4967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buFont typeface="Arial" charset="0"/>
              <a:buNone/>
            </a:pPr>
            <a:r>
              <a:rPr lang="uk-UA" altLang="ru-RU" sz="3000" dirty="0" smtClean="0"/>
              <a:t>	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r>
              <a:rPr lang="uk-UA" altLang="ru-RU" sz="3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Програмне забезпечення щодо обробки слів:</a:t>
            </a:r>
            <a:r>
              <a:rPr lang="uk-UA" altLang="ru-RU" sz="3000" dirty="0" smtClean="0">
                <a:solidFill>
                  <a:srgbClr val="404040"/>
                </a:solidFill>
              </a:rPr>
              <a:t> </a:t>
            </a:r>
          </a:p>
          <a:p>
            <a:pPr>
              <a:lnSpc>
                <a:spcPct val="60000"/>
              </a:lnSpc>
              <a:buFont typeface="Arial" charset="0"/>
              <a:buNone/>
            </a:pPr>
            <a:endParaRPr lang="uk-UA" altLang="ru-RU" sz="3000" dirty="0" smtClean="0">
              <a:solidFill>
                <a:srgbClr val="404040"/>
              </a:solidFill>
            </a:endParaRPr>
          </a:p>
          <a:p>
            <a:pPr>
              <a:buFont typeface="Wingdings 3" pitchFamily="18" charset="2"/>
              <a:buChar char=""/>
            </a:pPr>
            <a:r>
              <a:rPr lang="uk-UA" altLang="ru-RU" sz="3000" b="1" dirty="0" smtClean="0">
                <a:solidFill>
                  <a:srgbClr val="000099"/>
                </a:solidFill>
              </a:rPr>
              <a:t>у 1-му </a:t>
            </a:r>
            <a:r>
              <a:rPr lang="uk-UA" altLang="ru-RU" sz="3000" b="1" dirty="0" err="1" smtClean="0">
                <a:solidFill>
                  <a:srgbClr val="000099"/>
                </a:solidFill>
              </a:rPr>
              <a:t>інкременті</a:t>
            </a:r>
            <a:r>
              <a:rPr lang="uk-UA" altLang="ru-RU" sz="3000" b="1" dirty="0" smtClean="0"/>
              <a:t> </a:t>
            </a:r>
            <a:r>
              <a:rPr lang="uk-UA" altLang="ru-RU" sz="3000" dirty="0" smtClean="0"/>
              <a:t>реалізує функції базової обробки файлів, функції редагування та документування;</a:t>
            </a:r>
          </a:p>
          <a:p>
            <a:pPr>
              <a:lnSpc>
                <a:spcPct val="110000"/>
              </a:lnSpc>
              <a:buFont typeface="Wingdings 3" pitchFamily="18" charset="2"/>
              <a:buChar char=""/>
            </a:pPr>
            <a:r>
              <a:rPr lang="uk-UA" altLang="ru-RU" sz="3000" b="1" dirty="0" smtClean="0">
                <a:solidFill>
                  <a:srgbClr val="000099"/>
                </a:solidFill>
              </a:rPr>
              <a:t>у </a:t>
            </a:r>
            <a:r>
              <a:rPr lang="uk-UA" altLang="ru-RU" sz="3000" b="1" dirty="0" smtClean="0">
                <a:solidFill>
                  <a:srgbClr val="000099"/>
                </a:solidFill>
              </a:rPr>
              <a:t>2-му </a:t>
            </a:r>
            <a:r>
              <a:rPr lang="uk-UA" altLang="ru-RU" sz="3000" b="1" dirty="0" err="1" smtClean="0">
                <a:solidFill>
                  <a:srgbClr val="000099"/>
                </a:solidFill>
              </a:rPr>
              <a:t>інкременті</a:t>
            </a:r>
            <a:r>
              <a:rPr lang="uk-UA" altLang="ru-RU" sz="3000" b="1" dirty="0" smtClean="0"/>
              <a:t> </a:t>
            </a:r>
            <a:r>
              <a:rPr lang="uk-UA" altLang="ru-RU" sz="3000" dirty="0" smtClean="0"/>
              <a:t>– складніші можливості редагування та документування;</a:t>
            </a:r>
          </a:p>
          <a:p>
            <a:pPr>
              <a:lnSpc>
                <a:spcPct val="110000"/>
              </a:lnSpc>
              <a:buFont typeface="Wingdings 3" pitchFamily="18" charset="2"/>
              <a:buChar char=""/>
            </a:pPr>
            <a:r>
              <a:rPr lang="uk-UA" altLang="ru-RU" sz="3000" b="1" dirty="0" smtClean="0">
                <a:solidFill>
                  <a:srgbClr val="000099"/>
                </a:solidFill>
              </a:rPr>
              <a:t>у </a:t>
            </a:r>
            <a:r>
              <a:rPr lang="uk-UA" altLang="ru-RU" sz="3000" b="1" dirty="0" smtClean="0">
                <a:solidFill>
                  <a:srgbClr val="000099"/>
                </a:solidFill>
              </a:rPr>
              <a:t>3-му </a:t>
            </a:r>
            <a:r>
              <a:rPr lang="uk-UA" altLang="ru-RU" sz="3000" b="1" dirty="0" err="1" smtClean="0">
                <a:solidFill>
                  <a:srgbClr val="000099"/>
                </a:solidFill>
              </a:rPr>
              <a:t>інкременті</a:t>
            </a:r>
            <a:r>
              <a:rPr lang="uk-UA" altLang="ru-RU" sz="3000" b="1" dirty="0" smtClean="0"/>
              <a:t> </a:t>
            </a:r>
            <a:r>
              <a:rPr lang="uk-UA" altLang="ru-RU" sz="3000" dirty="0" smtClean="0"/>
              <a:t>– перевірку орфографії та граматики;</a:t>
            </a:r>
          </a:p>
          <a:p>
            <a:pPr>
              <a:lnSpc>
                <a:spcPct val="110000"/>
              </a:lnSpc>
              <a:buFont typeface="Wingdings 3" pitchFamily="18" charset="2"/>
              <a:buChar char=""/>
            </a:pPr>
            <a:r>
              <a:rPr lang="uk-UA" altLang="ru-RU" sz="3000" b="1" dirty="0" smtClean="0">
                <a:solidFill>
                  <a:srgbClr val="000099"/>
                </a:solidFill>
              </a:rPr>
              <a:t>у </a:t>
            </a:r>
            <a:r>
              <a:rPr lang="uk-UA" altLang="ru-RU" sz="3000" b="1" dirty="0" smtClean="0">
                <a:solidFill>
                  <a:srgbClr val="000099"/>
                </a:solidFill>
              </a:rPr>
              <a:t>4-му </a:t>
            </a:r>
            <a:r>
              <a:rPr lang="uk-UA" altLang="ru-RU" sz="3000" b="1" dirty="0" err="1" smtClean="0">
                <a:solidFill>
                  <a:srgbClr val="000099"/>
                </a:solidFill>
              </a:rPr>
              <a:t>інкременті</a:t>
            </a:r>
            <a:r>
              <a:rPr lang="uk-UA" altLang="ru-RU" sz="3000" b="1" dirty="0" smtClean="0"/>
              <a:t> </a:t>
            </a:r>
            <a:r>
              <a:rPr lang="uk-UA" altLang="ru-RU" sz="3000" dirty="0" smtClean="0"/>
              <a:t>– можливості компонування сторінки</a:t>
            </a:r>
            <a:r>
              <a:rPr lang="ru-RU" altLang="ru-RU" sz="30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«Incremental Model» (</a:t>
            </a:r>
            <a:r>
              <a:rPr lang="ru-RU" dirty="0" err="1"/>
              <a:t>інкрементна</a:t>
            </a:r>
            <a:r>
              <a:rPr lang="ru-RU" dirty="0"/>
              <a:t> модель)</a:t>
            </a:r>
          </a:p>
        </p:txBody>
      </p:sp>
      <p:pic>
        <p:nvPicPr>
          <p:cNvPr id="45058" name="Рисунок 3" descr="https://habrastorage.org/files/880/01d/a78/88001da784ab41ec880f84a7bb204a0b.jpg"/>
          <p:cNvPicPr>
            <a:picLocks noChangeAspect="1" noChangeArrowheads="1"/>
          </p:cNvPicPr>
          <p:nvPr/>
        </p:nvPicPr>
        <p:blipFill>
          <a:blip r:embed="rId2"/>
          <a:srcRect l="8495" t="12064" r="9294" b="56635"/>
          <a:stretch>
            <a:fillRect/>
          </a:stretch>
        </p:blipFill>
        <p:spPr bwMode="auto">
          <a:xfrm>
            <a:off x="395288" y="2633663"/>
            <a:ext cx="8280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«Incremental Model» (</a:t>
            </a:r>
            <a:r>
              <a:rPr lang="ru-RU" dirty="0" err="1"/>
              <a:t>інкрементна</a:t>
            </a:r>
            <a:r>
              <a:rPr lang="ru-RU" dirty="0"/>
              <a:t> модель)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b="1" dirty="0" smtClean="0"/>
              <a:t>Переваги: </a:t>
            </a:r>
            <a:r>
              <a:rPr lang="uk-UA" sz="3000" dirty="0" smtClean="0"/>
              <a:t>отримання функціонального продукту після реалізації кожного </a:t>
            </a:r>
            <a:r>
              <a:rPr lang="uk-UA" sz="3000" dirty="0" err="1" smtClean="0"/>
              <a:t>інкременту</a:t>
            </a:r>
            <a:r>
              <a:rPr lang="uk-UA" sz="3000" dirty="0" smtClean="0"/>
              <a:t>; </a:t>
            </a:r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придатність для використання проміжного продукту</a:t>
            </a:r>
            <a:endParaRPr lang="ru-RU" sz="3000" dirty="0" smtClean="0"/>
          </a:p>
          <a:p>
            <a:pPr marL="0" indent="0">
              <a:buFont typeface="Arial" charset="0"/>
              <a:buNone/>
            </a:pPr>
            <a:endParaRPr lang="uk-UA" sz="3000" b="1" dirty="0" smtClean="0"/>
          </a:p>
          <a:p>
            <a:pPr marL="0" indent="0">
              <a:buFont typeface="Arial" charset="0"/>
              <a:buNone/>
            </a:pPr>
            <a:r>
              <a:rPr lang="uk-UA" sz="3000" b="1" dirty="0" smtClean="0"/>
              <a:t>Недоліки: </a:t>
            </a:r>
            <a:r>
              <a:rPr lang="uk-UA" sz="3000" dirty="0" smtClean="0"/>
              <a:t>необхідність повного функціонального визначення системи на початку життєвого циклу, щоб забезпечити визначення </a:t>
            </a:r>
            <a:r>
              <a:rPr lang="uk-UA" sz="3000" dirty="0" err="1" smtClean="0"/>
              <a:t>інкременту</a:t>
            </a:r>
            <a:r>
              <a:rPr lang="uk-UA" sz="3000" dirty="0" smtClean="0"/>
              <a:t> і управління проектом.</a:t>
            </a:r>
            <a:endParaRPr lang="ru-RU" sz="3000" dirty="0" smtClean="0"/>
          </a:p>
          <a:p>
            <a:pPr marL="0" indent="0"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708275"/>
            <a:ext cx="8229600" cy="182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dirty="0" smtClean="0"/>
              <a:t>	При використанні цієї моделі ІС створюється в кілька ітерацій (витків спіралі) методом </a:t>
            </a:r>
            <a:r>
              <a:rPr lang="uk-UA" sz="3200" b="1" dirty="0" err="1" smtClean="0">
                <a:solidFill>
                  <a:srgbClr val="000099"/>
                </a:solidFill>
              </a:rPr>
              <a:t>прототипування</a:t>
            </a:r>
            <a:r>
              <a:rPr lang="uk-UA" sz="3200" dirty="0" smtClean="0"/>
              <a:t>.</a:t>
            </a:r>
          </a:p>
          <a:p>
            <a:pPr>
              <a:buFont typeface="Arial" charset="0"/>
              <a:buNone/>
            </a:pPr>
            <a:endParaRPr lang="uk-U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  <a:endParaRPr lang="ru-RU" smtClean="0"/>
          </a:p>
        </p:txBody>
      </p:sp>
      <p:sp>
        <p:nvSpPr>
          <p:cNvPr id="49154" name="Объект 2"/>
          <p:cNvSpPr>
            <a:spLocks noGrp="1"/>
          </p:cNvSpPr>
          <p:nvPr>
            <p:ph sz="quarter" idx="1"/>
          </p:nvPr>
        </p:nvSpPr>
        <p:spPr>
          <a:xfrm>
            <a:off x="539750" y="3933825"/>
            <a:ext cx="8229600" cy="2116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</a:t>
            </a:r>
            <a:r>
              <a:rPr lang="uk-UA" sz="3000" b="1" dirty="0" smtClean="0">
                <a:solidFill>
                  <a:srgbClr val="000099"/>
                </a:solidFill>
              </a:rPr>
              <a:t>Головне завдання </a:t>
            </a:r>
            <a:r>
              <a:rPr lang="uk-UA" sz="3000" dirty="0" smtClean="0"/>
              <a:t>- щонайшвидше показати користувачам системи працездатний продукт, тим самим активізуючи процес уточнення і доповнення вимог</a:t>
            </a:r>
          </a:p>
        </p:txBody>
      </p:sp>
      <p:sp>
        <p:nvSpPr>
          <p:cNvPr id="49155" name="Объект 2"/>
          <p:cNvSpPr txBox="1">
            <a:spLocks/>
          </p:cNvSpPr>
          <p:nvPr/>
        </p:nvSpPr>
        <p:spPr bwMode="auto">
          <a:xfrm>
            <a:off x="806450" y="1628775"/>
            <a:ext cx="8229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uk-UA" sz="3000" dirty="0">
                <a:latin typeface="+mn-lt"/>
              </a:rPr>
              <a:t>Можливість внесення змін, як в процес, так і в проміжний продукт обумовило створення спіральної моделі ЖЦ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9563"/>
            <a:ext cx="8229600" cy="408146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	</a:t>
            </a:r>
            <a:r>
              <a:rPr lang="uk-UA" smtClean="0"/>
              <a:t>Спіральна модель передбачає 4 етапи для кожного витка:</a:t>
            </a: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mtClean="0"/>
              <a:t>планування;</a:t>
            </a: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mtClean="0"/>
              <a:t>аналіз ризиків;</a:t>
            </a: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mtClean="0"/>
              <a:t>конструювання;</a:t>
            </a: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mtClean="0"/>
              <a:t>оцінка результату і при задовільній якості</a:t>
            </a:r>
            <a:r>
              <a:rPr lang="en-US" smtClean="0"/>
              <a:t> </a:t>
            </a:r>
            <a:r>
              <a:rPr lang="uk-UA" smtClean="0"/>
              <a:t>перехід до нового витка.</a:t>
            </a:r>
            <a:br>
              <a:rPr lang="uk-UA" smtClean="0"/>
            </a:b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  <a:endParaRPr lang="ru-RU" smtClean="0"/>
          </a:p>
        </p:txBody>
      </p:sp>
      <p:pic>
        <p:nvPicPr>
          <p:cNvPr id="51202" name="Picture 2" descr="&amp;Fcy;&amp;acy;&amp;jcy;&amp;lcy;:&amp;Icy;&amp;lcy;&amp;lcy;&amp;yucy;&amp;scy;&amp;tcy;&amp;rcy;&amp;acy;&amp;tscy;&amp;icy;&amp;yacy; &amp;kcy; &amp;scy;&amp;tcy;&amp;acy;&amp;tcy;&amp;softcy;&amp;iecy; &amp;pcy;&amp;rcy;&amp;ocy;&amp;gcy;&amp;rcy;&amp;acy;&amp;mcy;&amp;mcy;&amp;ncy;&amp;acy;&amp;yacy; &amp;icy;&amp;ncy;&amp;zhcy;&amp;iecy;&amp;ncy;&amp;iecy;&amp;rcy;&amp;icy;&amp;yacy;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58888"/>
            <a:ext cx="5761038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349500"/>
            <a:ext cx="8229600" cy="2836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Відмінність цієї моделі від каскадної полягає в можливості багато разів повертатися до процесу формулювання вимог і до повторної розробки версії системи з будь-якого процесу моделі.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66900"/>
            <a:ext cx="8229600" cy="42263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Модель спірального процесу розробки є найбільш поширеною в даний час. Найвідомішими її варіантами є </a:t>
            </a:r>
            <a:r>
              <a:rPr lang="en-US" sz="3000" dirty="0" smtClean="0"/>
              <a:t>RUP (Rational Unified Process) </a:t>
            </a:r>
            <a:r>
              <a:rPr lang="uk-UA" sz="3000" dirty="0" smtClean="0"/>
              <a:t>від фірми </a:t>
            </a:r>
            <a:r>
              <a:rPr lang="en-US" sz="3000" dirty="0" smtClean="0"/>
              <a:t>Rational </a:t>
            </a:r>
            <a:r>
              <a:rPr lang="uk-UA" sz="3000" dirty="0" smtClean="0"/>
              <a:t>і </a:t>
            </a:r>
            <a:r>
              <a:rPr lang="en-US" sz="3000" dirty="0" smtClean="0"/>
              <a:t>MSF (Microsoft Solution Framework). </a:t>
            </a:r>
            <a:endParaRPr lang="uk-UA" sz="3000" dirty="0" smtClean="0"/>
          </a:p>
          <a:p>
            <a:pPr>
              <a:buFont typeface="Arial" charset="0"/>
              <a:buNone/>
            </a:pPr>
            <a:r>
              <a:rPr lang="uk-UA" sz="3000" dirty="0" smtClean="0"/>
              <a:t>	</a:t>
            </a:r>
          </a:p>
          <a:p>
            <a:pPr>
              <a:buFont typeface="Arial" charset="0"/>
              <a:buNone/>
            </a:pPr>
            <a:r>
              <a:rPr lang="uk-UA" sz="3000" dirty="0" smtClean="0"/>
              <a:t>	Як мова моделювання використовується мова </a:t>
            </a:r>
            <a:r>
              <a:rPr lang="en-US" sz="3000" dirty="0" smtClean="0"/>
              <a:t>UML (Unified Modeling Language).</a:t>
            </a:r>
            <a:endParaRPr lang="uk-UA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Спіральна модель</a:t>
            </a:r>
          </a:p>
        </p:txBody>
      </p:sp>
      <p:sp>
        <p:nvSpPr>
          <p:cNvPr id="542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2195"/>
            <a:ext cx="8229600" cy="4937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</a:t>
            </a:r>
            <a:r>
              <a:rPr lang="uk-UA" sz="3000" b="1" dirty="0" smtClean="0"/>
              <a:t>Переваги</a:t>
            </a:r>
            <a:r>
              <a:rPr lang="uk-UA" sz="3000" dirty="0" smtClean="0"/>
              <a:t>: найреальніше (у вигляді еволюції) відображає розробку програмного забезпечення</a:t>
            </a:r>
          </a:p>
          <a:p>
            <a:pPr>
              <a:buFont typeface="Arial" charset="0"/>
              <a:buNone/>
            </a:pPr>
            <a:r>
              <a:rPr lang="uk-UA" sz="3000" dirty="0" smtClean="0"/>
              <a:t>	враховуються ризики на кожному витку еволюції розробки</a:t>
            </a:r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r>
              <a:rPr lang="uk-UA" sz="3000" dirty="0" smtClean="0"/>
              <a:t>	</a:t>
            </a:r>
            <a:r>
              <a:rPr lang="uk-UA" sz="3000" b="1" dirty="0" smtClean="0"/>
              <a:t>Недоліки</a:t>
            </a:r>
            <a:r>
              <a:rPr lang="uk-UA" sz="3000" dirty="0" smtClean="0"/>
              <a:t>: підвищені вимоги до замовника</a:t>
            </a:r>
          </a:p>
          <a:p>
            <a:pPr>
              <a:buFont typeface="Arial" charset="0"/>
              <a:buNone/>
            </a:pPr>
            <a:r>
              <a:rPr lang="uk-UA" sz="3000" dirty="0" smtClean="0"/>
              <a:t>	проблеми контролю і управління часом розробки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Несприятливі особливості </a:t>
            </a:r>
            <a:r>
              <a:rPr lang="en-US" smtClean="0"/>
              <a:t>IT </a:t>
            </a:r>
            <a:r>
              <a:rPr lang="uk-UA" smtClean="0"/>
              <a:t>проектів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3949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Нематеріальність </a:t>
            </a:r>
            <a:r>
              <a:rPr lang="uk-UA" sz="3000" dirty="0"/>
              <a:t>результатів </a:t>
            </a:r>
            <a:r>
              <a:rPr lang="uk-UA" sz="3000" dirty="0" smtClean="0"/>
              <a:t>постачання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«Обернений</a:t>
            </a:r>
            <a:r>
              <a:rPr lang="uk-UA" sz="3000" dirty="0"/>
              <a:t>» профіль ризиків </a:t>
            </a:r>
            <a:endParaRPr lang="uk-UA" sz="3000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Велика </a:t>
            </a:r>
            <a:r>
              <a:rPr lang="uk-UA" sz="3000" dirty="0"/>
              <a:t>кількість змін</a:t>
            </a:r>
            <a:endParaRPr lang="ru-RU" sz="30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Складність </a:t>
            </a:r>
            <a:r>
              <a:rPr lang="uk-UA" sz="3000" dirty="0"/>
              <a:t>здійснення оцінок щодо термінів та вартості на ранніх етапах проекту</a:t>
            </a:r>
            <a:endParaRPr lang="ru-RU" sz="3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RAD Model</a:t>
            </a:r>
            <a:endParaRPr lang="uk-UA" smtClean="0"/>
          </a:p>
        </p:txBody>
      </p:sp>
      <p:sp>
        <p:nvSpPr>
          <p:cNvPr id="5529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</a:t>
            </a:r>
          </a:p>
          <a:p>
            <a:pPr>
              <a:buFont typeface="Arial" charset="0"/>
              <a:buNone/>
            </a:pPr>
            <a:r>
              <a:rPr lang="uk-UA" sz="3000" dirty="0" smtClean="0"/>
              <a:t>	Дана технологія забезпечує на ранній стадії реалізацію реально працюючого ПЗ (прототипу)</a:t>
            </a:r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r>
              <a:rPr lang="uk-UA" sz="3000" dirty="0" smtClean="0"/>
              <a:t>	В процесі роботи з прототипом користувач реально усвідомлює можливості майбутньої системи і визначає найбільш зручний для нього режим обробки даних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Складові RAD Model</a:t>
            </a:r>
          </a:p>
        </p:txBody>
      </p:sp>
      <p:sp>
        <p:nvSpPr>
          <p:cNvPr id="5632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uk-UA" sz="3000" smtClean="0"/>
              <a:t>невеликих груп розробників (3–7 чол.), що виконують роботи по проектуванню окремих підсистем ПЗ (максимальна керованість);</a:t>
            </a:r>
          </a:p>
          <a:p>
            <a:r>
              <a:rPr lang="uk-UA" sz="3000" smtClean="0"/>
              <a:t>короткого, але ретельно налагодженого графіка (до 3 місяців);</a:t>
            </a:r>
          </a:p>
          <a:p>
            <a:r>
              <a:rPr lang="uk-UA" sz="3000" smtClean="0"/>
              <a:t>повторюваного циклу, при якому розробники у міру того, як додаток починає набувати форму, запитують і реалізують в продукті вимоги, отримані в результаті взаємодії із замовником.</a:t>
            </a:r>
          </a:p>
          <a:p>
            <a:pPr>
              <a:buFont typeface="Arial" charset="0"/>
              <a:buNone/>
            </a:pPr>
            <a:endParaRPr lang="uk-UA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RAD Model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>
                <a:latin typeface="Arial" charset="0"/>
              </a:rPr>
              <a:t>	</a:t>
            </a:r>
            <a:r>
              <a:rPr lang="uk-UA" sz="3000" dirty="0" smtClean="0"/>
              <a:t>ЖЦ ПЗ при підході RAD складається з чотирьох стадій:</a:t>
            </a:r>
          </a:p>
          <a:p>
            <a:pPr>
              <a:buFont typeface="Calibri" pitchFamily="34" charset="0"/>
              <a:buAutoNum type="arabicPeriod"/>
            </a:pPr>
            <a:r>
              <a:rPr lang="uk-UA" sz="3000" dirty="0" smtClean="0"/>
              <a:t>Аналіз і планування вимог (визначення функцій, які повинна виконувати система)</a:t>
            </a:r>
          </a:p>
          <a:p>
            <a:pPr>
              <a:buFont typeface="Calibri" pitchFamily="34" charset="0"/>
              <a:buAutoNum type="arabicPeriod"/>
            </a:pPr>
            <a:r>
              <a:rPr lang="uk-UA" sz="3000" dirty="0" smtClean="0"/>
              <a:t>Проектування (CASE-засоби)</a:t>
            </a:r>
          </a:p>
          <a:p>
            <a:pPr>
              <a:buFont typeface="Calibri" pitchFamily="34" charset="0"/>
              <a:buAutoNum type="arabicPeriod"/>
            </a:pPr>
            <a:r>
              <a:rPr lang="uk-UA" sz="3000" dirty="0" smtClean="0"/>
              <a:t>Реалізація (ітеративна побудова)</a:t>
            </a:r>
          </a:p>
          <a:p>
            <a:pPr>
              <a:buFont typeface="Calibri" pitchFamily="34" charset="0"/>
              <a:buAutoNum type="arabicPeriod"/>
            </a:pPr>
            <a:r>
              <a:rPr lang="uk-UA" sz="3000" dirty="0" smtClean="0"/>
              <a:t>Впровадження </a:t>
            </a:r>
          </a:p>
          <a:p>
            <a:pPr>
              <a:buFont typeface="Calibri" pitchFamily="34" charset="0"/>
              <a:buAutoNum type="arabicPeriod"/>
            </a:pPr>
            <a:endParaRPr lang="uk-UA" sz="3000" dirty="0" smtClean="0"/>
          </a:p>
          <a:p>
            <a:pPr>
              <a:buFont typeface="Calibri" pitchFamily="34" charset="0"/>
              <a:buAutoNum type="arabicPeriod"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RAD Model</a:t>
            </a:r>
            <a:endParaRPr lang="uk-UA" smtClean="0"/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8371" name="Group 1"/>
          <p:cNvGrpSpPr>
            <a:grpSpLocks/>
          </p:cNvGrpSpPr>
          <p:nvPr/>
        </p:nvGrpSpPr>
        <p:grpSpPr bwMode="auto">
          <a:xfrm>
            <a:off x="647700" y="1196975"/>
            <a:ext cx="8027988" cy="5545138"/>
            <a:chOff x="1485" y="1111"/>
            <a:chExt cx="9867" cy="5699"/>
          </a:xfrm>
        </p:grpSpPr>
        <p:cxnSp>
          <p:nvCxnSpPr>
            <p:cNvPr id="58372" name="AutoShape 14"/>
            <p:cNvCxnSpPr>
              <a:cxnSpLocks noChangeShapeType="1"/>
            </p:cNvCxnSpPr>
            <p:nvPr/>
          </p:nvCxnSpPr>
          <p:spPr bwMode="auto">
            <a:xfrm flipV="1">
              <a:off x="2310" y="1455"/>
              <a:ext cx="0" cy="47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73" name="AutoShape 13"/>
            <p:cNvCxnSpPr>
              <a:cxnSpLocks noChangeShapeType="1"/>
            </p:cNvCxnSpPr>
            <p:nvPr/>
          </p:nvCxnSpPr>
          <p:spPr bwMode="auto">
            <a:xfrm>
              <a:off x="2310" y="6210"/>
              <a:ext cx="9042" cy="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485" y="1683"/>
              <a:ext cx="660" cy="39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algn="ctr">
                <a:defRPr/>
              </a:pPr>
              <a:r>
                <a:rPr lang="uk-UA" sz="2000">
                  <a:latin typeface="Arial" pitchFamily="34" charset="0"/>
                  <a:ea typeface="Times New Roman" pitchFamily="18" charset="0"/>
                </a:rPr>
                <a:t>Трудові витрати по розробці</a:t>
              </a:r>
              <a:endParaRPr lang="uk-UA" sz="2000">
                <a:latin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519" y="4214"/>
              <a:ext cx="1875" cy="17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uk-UA">
                  <a:cs typeface="Times New Roman" pitchFamily="18" charset="0"/>
                </a:rPr>
                <a:t>Аналіз вимог до системи</a:t>
              </a:r>
              <a:endParaRPr lang="uk-U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695" y="3584"/>
              <a:ext cx="1875" cy="2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uk-UA">
                  <a:cs typeface="Times New Roman" pitchFamily="18" charset="0"/>
                </a:rPr>
                <a:t>Проектування системи</a:t>
              </a:r>
              <a:endParaRPr lang="uk-UA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870" y="2475"/>
              <a:ext cx="2176" cy="3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uk-UA">
                  <a:cs typeface="Times New Roman" pitchFamily="18" charset="0"/>
                </a:rPr>
                <a:t>Проектування програмних засобів, програмуван­ня та кваліфіковані випробування</a:t>
              </a:r>
              <a:endParaRPr 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21" y="3997"/>
              <a:ext cx="2131" cy="19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uk-UA">
                  <a:cs typeface="Times New Roman" pitchFamily="18" charset="0"/>
                </a:rPr>
                <a:t>Введення в дію і забезпечення прийняття системи експлуатації</a:t>
              </a:r>
              <a:endParaRPr lang="uk-UA"/>
            </a:p>
          </p:txBody>
        </p:sp>
        <p:cxnSp>
          <p:nvCxnSpPr>
            <p:cNvPr id="58379" name="AutoShape 7"/>
            <p:cNvCxnSpPr>
              <a:cxnSpLocks noChangeShapeType="1"/>
            </p:cNvCxnSpPr>
            <p:nvPr/>
          </p:nvCxnSpPr>
          <p:spPr bwMode="auto">
            <a:xfrm>
              <a:off x="4395" y="5130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8380" name="AutoShape 6"/>
            <p:cNvCxnSpPr>
              <a:cxnSpLocks noChangeShapeType="1"/>
            </p:cNvCxnSpPr>
            <p:nvPr/>
          </p:nvCxnSpPr>
          <p:spPr bwMode="auto">
            <a:xfrm>
              <a:off x="6570" y="5130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81" name="Rectangle 5"/>
            <p:cNvSpPr>
              <a:spLocks noChangeArrowheads="1"/>
            </p:cNvSpPr>
            <p:nvPr/>
          </p:nvSpPr>
          <p:spPr bwMode="auto">
            <a:xfrm>
              <a:off x="4965" y="6300"/>
              <a:ext cx="3113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>
                  <a:cs typeface="Times New Roman" pitchFamily="18" charset="0"/>
                </a:rPr>
                <a:t>Тимчасовий блок</a:t>
              </a:r>
              <a:endParaRPr lang="uk-UA" sz="2000"/>
            </a:p>
          </p:txBody>
        </p:sp>
        <p:sp>
          <p:nvSpPr>
            <p:cNvPr id="58382" name="Freeform 4"/>
            <p:cNvSpPr>
              <a:spLocks/>
            </p:cNvSpPr>
            <p:nvPr/>
          </p:nvSpPr>
          <p:spPr bwMode="auto">
            <a:xfrm>
              <a:off x="2325" y="1683"/>
              <a:ext cx="8553" cy="2402"/>
            </a:xfrm>
            <a:custGeom>
              <a:avLst/>
              <a:gdLst>
                <a:gd name="T0" fmla="*/ 0 w 8265"/>
                <a:gd name="T1" fmla="*/ 1662 h 2402"/>
                <a:gd name="T2" fmla="*/ 3927 w 8265"/>
                <a:gd name="T3" fmla="*/ 57 h 2402"/>
                <a:gd name="T4" fmla="*/ 4859 w 8265"/>
                <a:gd name="T5" fmla="*/ 2007 h 2402"/>
                <a:gd name="T6" fmla="*/ 6069 w 8265"/>
                <a:gd name="T7" fmla="*/ 2397 h 2402"/>
                <a:gd name="T8" fmla="*/ 6939 w 8265"/>
                <a:gd name="T9" fmla="*/ 1977 h 2402"/>
                <a:gd name="T10" fmla="*/ 7032 w 8265"/>
                <a:gd name="T11" fmla="*/ 1377 h 2402"/>
                <a:gd name="T12" fmla="*/ 7529 w 8265"/>
                <a:gd name="T13" fmla="*/ 1407 h 2402"/>
                <a:gd name="T14" fmla="*/ 8149 w 8265"/>
                <a:gd name="T15" fmla="*/ 1662 h 2402"/>
                <a:gd name="T16" fmla="*/ 8553 w 8265"/>
                <a:gd name="T17" fmla="*/ 1662 h 24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65"/>
                <a:gd name="T28" fmla="*/ 0 h 2402"/>
                <a:gd name="T29" fmla="*/ 8265 w 8265"/>
                <a:gd name="T30" fmla="*/ 2402 h 24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65" h="2402">
                  <a:moveTo>
                    <a:pt x="0" y="1662"/>
                  </a:moveTo>
                  <a:cubicBezTo>
                    <a:pt x="1506" y="831"/>
                    <a:pt x="3013" y="0"/>
                    <a:pt x="3795" y="57"/>
                  </a:cubicBezTo>
                  <a:cubicBezTo>
                    <a:pt x="4577" y="114"/>
                    <a:pt x="4350" y="1617"/>
                    <a:pt x="4695" y="2007"/>
                  </a:cubicBezTo>
                  <a:cubicBezTo>
                    <a:pt x="5040" y="2397"/>
                    <a:pt x="5530" y="2402"/>
                    <a:pt x="5865" y="2397"/>
                  </a:cubicBezTo>
                  <a:cubicBezTo>
                    <a:pt x="6200" y="2392"/>
                    <a:pt x="6550" y="2147"/>
                    <a:pt x="6705" y="1977"/>
                  </a:cubicBezTo>
                  <a:cubicBezTo>
                    <a:pt x="6860" y="1807"/>
                    <a:pt x="6700" y="1472"/>
                    <a:pt x="6795" y="1377"/>
                  </a:cubicBezTo>
                  <a:cubicBezTo>
                    <a:pt x="6890" y="1282"/>
                    <a:pt x="7095" y="1360"/>
                    <a:pt x="7275" y="1407"/>
                  </a:cubicBezTo>
                  <a:cubicBezTo>
                    <a:pt x="7455" y="1454"/>
                    <a:pt x="7710" y="1619"/>
                    <a:pt x="7875" y="1662"/>
                  </a:cubicBezTo>
                  <a:cubicBezTo>
                    <a:pt x="8040" y="1705"/>
                    <a:pt x="8190" y="1659"/>
                    <a:pt x="8265" y="166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cxnSp>
          <p:nvCxnSpPr>
            <p:cNvPr id="58383" name="AutoShape 3"/>
            <p:cNvCxnSpPr>
              <a:cxnSpLocks noChangeShapeType="1"/>
            </p:cNvCxnSpPr>
            <p:nvPr/>
          </p:nvCxnSpPr>
          <p:spPr bwMode="auto">
            <a:xfrm flipH="1">
              <a:off x="2955" y="2085"/>
              <a:ext cx="570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8384" name="Rectangle 2"/>
            <p:cNvSpPr>
              <a:spLocks noChangeArrowheads="1"/>
            </p:cNvSpPr>
            <p:nvPr/>
          </p:nvSpPr>
          <p:spPr bwMode="auto">
            <a:xfrm>
              <a:off x="2414" y="1111"/>
              <a:ext cx="2010" cy="1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>
                  <a:cs typeface="Times New Roman" pitchFamily="18" charset="0"/>
                </a:rPr>
                <a:t>Участь користувача в </a:t>
              </a:r>
              <a:r>
                <a:rPr lang="uk-UA">
                  <a:cs typeface="Times New Roman" pitchFamily="18" charset="0"/>
                </a:rPr>
                <a:t>розробці</a:t>
              </a:r>
              <a:endParaRPr lang="uk-UA"/>
            </a:p>
            <a:p>
              <a:pPr eaLnBrk="0" hangingPunct="0"/>
              <a:endParaRPr lang="uk-UA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Переваги</a:t>
            </a:r>
            <a:r>
              <a:rPr lang="uk-UA" i="1" smtClean="0"/>
              <a:t> </a:t>
            </a:r>
            <a:r>
              <a:rPr lang="ru-RU" smtClean="0"/>
              <a:t>RAD Model</a:t>
            </a:r>
            <a:endParaRPr lang="uk-UA" smtClean="0"/>
          </a:p>
        </p:txBody>
      </p:sp>
      <p:sp>
        <p:nvSpPr>
          <p:cNvPr id="593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uk-UA" sz="3000" dirty="0" smtClean="0"/>
              <a:t>скорочення часу циклу розробки для всього проекту;</a:t>
            </a:r>
            <a:r>
              <a:rPr lang="en-US" sz="3000" dirty="0" smtClean="0"/>
              <a:t> </a:t>
            </a:r>
          </a:p>
          <a:p>
            <a:r>
              <a:rPr lang="uk-UA" sz="3000" dirty="0" smtClean="0"/>
              <a:t>зменшення кількості розробників за рахунок постійної участі користувачів;</a:t>
            </a:r>
            <a:r>
              <a:rPr lang="en-US" sz="3000" dirty="0" smtClean="0"/>
              <a:t> </a:t>
            </a:r>
          </a:p>
          <a:p>
            <a:r>
              <a:rPr lang="uk-UA" sz="3000" dirty="0" smtClean="0"/>
              <a:t>можливість швидкого перегляду продукту;</a:t>
            </a:r>
            <a:endParaRPr lang="ru-RU" sz="3000" dirty="0" smtClean="0"/>
          </a:p>
          <a:p>
            <a:r>
              <a:rPr lang="uk-UA" sz="3000" dirty="0" smtClean="0"/>
              <a:t>зменшення ризику, що пов’язаний із додержанням графіку, за рахунок використання принципу тимчасового блоку.</a:t>
            </a:r>
            <a:endParaRPr lang="ru-RU" sz="3000" dirty="0" smtClean="0"/>
          </a:p>
          <a:p>
            <a:pPr>
              <a:buFont typeface="Arial" charset="0"/>
              <a:buNone/>
            </a:pPr>
            <a:endParaRPr lang="uk-UA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Недоліки</a:t>
            </a:r>
            <a:r>
              <a:rPr lang="uk-UA" i="1" smtClean="0"/>
              <a:t> </a:t>
            </a:r>
            <a:r>
              <a:rPr lang="ru-RU" smtClean="0"/>
              <a:t>RAD Model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39280"/>
            <a:ext cx="8229600" cy="3001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обов’язкова </a:t>
            </a:r>
            <a:r>
              <a:rPr lang="uk-UA" sz="3000" dirty="0"/>
              <a:t>участь користувача в ЖЦ проекту;</a:t>
            </a:r>
            <a:endParaRPr lang="ru-RU" sz="30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необхідність </a:t>
            </a:r>
            <a:r>
              <a:rPr lang="uk-UA" sz="3000" dirty="0"/>
              <a:t>у висококваліфікованих розробниках, які вміють працювати з інструментальними засобами розробки;</a:t>
            </a:r>
            <a:endParaRPr lang="ru-RU" sz="30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необхідність </a:t>
            </a:r>
            <a:r>
              <a:rPr lang="uk-UA" sz="3000" dirty="0"/>
              <a:t>моделювання системи.</a:t>
            </a:r>
            <a:endParaRPr lang="ru-RU" sz="30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Arial" charset="0"/>
              </a:rPr>
              <a:t>Проблеми традиційних підходів</a:t>
            </a:r>
            <a:endParaRPr lang="ru-RU" sz="4000" smtClean="0">
              <a:latin typeface="Arial" charset="0"/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sz="quarter" idx="1"/>
          </p:nvPr>
        </p:nvSpPr>
        <p:spPr>
          <a:xfrm>
            <a:off x="468313" y="2349500"/>
            <a:ext cx="8229600" cy="3052763"/>
          </a:xfrm>
        </p:spPr>
        <p:txBody>
          <a:bodyPr/>
          <a:lstStyle/>
          <a:p>
            <a:r>
              <a:rPr lang="uk-UA" sz="3000" dirty="0" smtClean="0"/>
              <a:t>Довгі фази</a:t>
            </a:r>
          </a:p>
          <a:p>
            <a:r>
              <a:rPr lang="uk-UA" sz="3000" dirty="0" smtClean="0"/>
              <a:t>Багато рішень завчасно</a:t>
            </a:r>
          </a:p>
          <a:p>
            <a:r>
              <a:rPr lang="uk-UA" sz="3000" dirty="0" smtClean="0"/>
              <a:t>Зміни стають занадто дорогими</a:t>
            </a:r>
          </a:p>
          <a:p>
            <a:r>
              <a:rPr lang="uk-UA" sz="3000" dirty="0" smtClean="0"/>
              <a:t>Користувачі не отримують бажаного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ЖЦ ПЗ на основі </a:t>
            </a:r>
            <a:r>
              <a:rPr lang="en-US" smtClean="0">
                <a:latin typeface="Arial" charset="0"/>
              </a:rPr>
              <a:t>Agile</a:t>
            </a:r>
            <a:endParaRPr lang="ru-RU" smtClean="0">
              <a:latin typeface="Arial" charset="0"/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sz="quarter" idx="1"/>
          </p:nvPr>
        </p:nvSpPr>
        <p:spPr>
          <a:xfrm>
            <a:off x="457200" y="2060849"/>
            <a:ext cx="8229600" cy="374441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dirty="0" smtClean="0"/>
              <a:t>	“Ніякі стандарти та специфікації, ніякий контроль та відстеження змін не гарантують якості продукції. Все залежить тільки від людей – їх працездатності, майстерності та вміння працювати в команді. Тільки це визначає результат, а не правила”. (Сем </a:t>
            </a:r>
            <a:r>
              <a:rPr lang="uk-UA" sz="3000" dirty="0" err="1" smtClean="0"/>
              <a:t>Канер</a:t>
            </a:r>
            <a:r>
              <a:rPr lang="uk-UA" sz="3000" dirty="0" smtClean="0"/>
              <a:t> “Тестування ПЗ”). 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smtClean="0"/>
              <a:t>Гнучка методологія розробки (англ. Agile software development)</a:t>
            </a:r>
            <a:endParaRPr lang="ru-RU" sz="4000" smtClean="0"/>
          </a:p>
        </p:txBody>
      </p:sp>
      <p:sp>
        <p:nvSpPr>
          <p:cNvPr id="63490" name="Объект 2"/>
          <p:cNvSpPr>
            <a:spLocks noGrp="1"/>
          </p:cNvSpPr>
          <p:nvPr>
            <p:ph sz="quarter" idx="1"/>
          </p:nvPr>
        </p:nvSpPr>
        <p:spPr>
          <a:xfrm>
            <a:off x="539750" y="2349500"/>
            <a:ext cx="8229600" cy="2784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Серія підходів до розробки програмного забезпечення, орієнтованих на використання </a:t>
            </a:r>
            <a:r>
              <a:rPr lang="uk-UA" sz="3000" b="1" dirty="0" smtClean="0">
                <a:solidFill>
                  <a:srgbClr val="000099"/>
                </a:solidFill>
              </a:rPr>
              <a:t>ітеративної</a:t>
            </a:r>
            <a:r>
              <a:rPr lang="uk-UA" sz="3000" dirty="0" smtClean="0"/>
              <a:t> розробки і динамічне формування вимог в результаті постійної взаємодії всередині </a:t>
            </a:r>
            <a:r>
              <a:rPr lang="uk-UA" sz="3000" dirty="0" err="1" smtClean="0"/>
              <a:t>самоорганізованих</a:t>
            </a:r>
            <a:r>
              <a:rPr lang="uk-UA" sz="3000" dirty="0" smtClean="0"/>
              <a:t> робочих груп, що складаються з фахівців різного профілю.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Agile</a:t>
            </a:r>
            <a:endParaRPr lang="ru-RU" smtClean="0"/>
          </a:p>
        </p:txBody>
      </p:sp>
      <p:sp>
        <p:nvSpPr>
          <p:cNvPr id="64514" name="Объект 2"/>
          <p:cNvSpPr>
            <a:spLocks noGrp="1"/>
          </p:cNvSpPr>
          <p:nvPr>
            <p:ph sz="quarter" idx="1"/>
          </p:nvPr>
        </p:nvSpPr>
        <p:spPr>
          <a:xfrm>
            <a:off x="457200" y="1651248"/>
            <a:ext cx="8229600" cy="379397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В галузі розробки програмного забезпечення цей термін з'явився на початку 2000-х років, коли в штаті Юта було видано «Маніфест гнучкої розробки ПЗ». </a:t>
            </a:r>
            <a:endParaRPr lang="en-US" sz="3000" dirty="0" smtClean="0"/>
          </a:p>
          <a:p>
            <a:pPr marL="0" indent="0">
              <a:buFont typeface="Arial" charset="0"/>
              <a:buNone/>
            </a:pPr>
            <a:endParaRPr lang="uk-UA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З тих пір під «</a:t>
            </a:r>
            <a:r>
              <a:rPr lang="uk-UA" sz="3000" dirty="0" err="1" smtClean="0"/>
              <a:t>Agile</a:t>
            </a:r>
            <a:r>
              <a:rPr lang="uk-UA" sz="3000" dirty="0" smtClean="0"/>
              <a:t>» розуміють набір підходів щодо «гнучкої» розробки програмного забезпечення.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«Обернений» профіль ризиків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uk-UA" dirty="0" smtClean="0"/>
              <a:t>проекту</a:t>
            </a:r>
            <a:endParaRPr lang="ru-RU" dirty="0"/>
          </a:p>
        </p:txBody>
      </p:sp>
      <p:grpSp>
        <p:nvGrpSpPr>
          <p:cNvPr id="19458" name="Полотно 17"/>
          <p:cNvGrpSpPr>
            <a:grpSpLocks/>
          </p:cNvGrpSpPr>
          <p:nvPr/>
        </p:nvGrpSpPr>
        <p:grpSpPr bwMode="auto">
          <a:xfrm>
            <a:off x="323850" y="1700213"/>
            <a:ext cx="8201025" cy="4846637"/>
            <a:chOff x="0" y="0"/>
            <a:chExt cx="5684520" cy="3536272"/>
          </a:xfrm>
        </p:grpSpPr>
        <p:sp>
          <p:nvSpPr>
            <p:cNvPr id="19459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5684520" cy="353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77413" y="3116969"/>
              <a:ext cx="982632" cy="4193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Час</a:t>
              </a:r>
              <a:endParaRPr lang="ru-RU" sz="2000">
                <a:ea typeface="Calibri"/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58900" y="10424"/>
              <a:ext cx="2501144" cy="6034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0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Профіль ризику </a:t>
              </a: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IT</a:t>
              </a:r>
              <a:r>
                <a:rPr lang="uk-UA" sz="20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 проекту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90245" y="2061764"/>
              <a:ext cx="2268966" cy="6034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Профіль ризику звичайного проекту</a:t>
              </a:r>
              <a:endParaRPr lang="ru-RU" sz="2000"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1284" y="300522"/>
              <a:ext cx="508949" cy="19323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uk-UA" sz="2000">
                  <a:latin typeface="Times New Roman"/>
                  <a:ea typeface="Calibri"/>
                  <a:cs typeface="Times New Roman"/>
                </a:rPr>
                <a:t>Степінь ризику</a:t>
              </a:r>
              <a:endParaRPr lang="ru-RU" sz="2000">
                <a:ea typeface="Calibri"/>
                <a:cs typeface="Times New Roman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10800000">
              <a:off x="633814" y="239767"/>
              <a:ext cx="16506" cy="288183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650320" y="3120445"/>
              <a:ext cx="488785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олилиния 11"/>
            <p:cNvSpPr/>
            <p:nvPr/>
          </p:nvSpPr>
          <p:spPr>
            <a:xfrm>
              <a:off x="650320" y="603471"/>
              <a:ext cx="4741501" cy="2176435"/>
            </a:xfrm>
            <a:custGeom>
              <a:avLst/>
              <a:gdLst>
                <a:gd name="connsiteX0" fmla="*/ 0 w 3554398"/>
                <a:gd name="connsiteY0" fmla="*/ 2079924 h 2106485"/>
                <a:gd name="connsiteX1" fmla="*/ 776378 w 3554398"/>
                <a:gd name="connsiteY1" fmla="*/ 2079924 h 2106485"/>
                <a:gd name="connsiteX2" fmla="*/ 974785 w 3554398"/>
                <a:gd name="connsiteY2" fmla="*/ 1803879 h 2106485"/>
                <a:gd name="connsiteX3" fmla="*/ 1130061 w 3554398"/>
                <a:gd name="connsiteY3" fmla="*/ 1329426 h 2106485"/>
                <a:gd name="connsiteX4" fmla="*/ 1431985 w 3554398"/>
                <a:gd name="connsiteY4" fmla="*/ 906732 h 2106485"/>
                <a:gd name="connsiteX5" fmla="*/ 1828800 w 3554398"/>
                <a:gd name="connsiteY5" fmla="*/ 535796 h 2106485"/>
                <a:gd name="connsiteX6" fmla="*/ 2329132 w 3554398"/>
                <a:gd name="connsiteY6" fmla="*/ 216618 h 2106485"/>
                <a:gd name="connsiteX7" fmla="*/ 2958861 w 3554398"/>
                <a:gd name="connsiteY7" fmla="*/ 69969 h 2106485"/>
                <a:gd name="connsiteX8" fmla="*/ 3493698 w 3554398"/>
                <a:gd name="connsiteY8" fmla="*/ 9584 h 2106485"/>
                <a:gd name="connsiteX9" fmla="*/ 3519578 w 3554398"/>
                <a:gd name="connsiteY9" fmla="*/ 958 h 2106485"/>
                <a:gd name="connsiteX0" fmla="*/ 0 w 3554398"/>
                <a:gd name="connsiteY0" fmla="*/ 2079924 h 2086906"/>
                <a:gd name="connsiteX1" fmla="*/ 707376 w 3554398"/>
                <a:gd name="connsiteY1" fmla="*/ 2019539 h 2086906"/>
                <a:gd name="connsiteX2" fmla="*/ 974785 w 3554398"/>
                <a:gd name="connsiteY2" fmla="*/ 1803879 h 2086906"/>
                <a:gd name="connsiteX3" fmla="*/ 1130061 w 3554398"/>
                <a:gd name="connsiteY3" fmla="*/ 1329426 h 2086906"/>
                <a:gd name="connsiteX4" fmla="*/ 1431985 w 3554398"/>
                <a:gd name="connsiteY4" fmla="*/ 906732 h 2086906"/>
                <a:gd name="connsiteX5" fmla="*/ 1828800 w 3554398"/>
                <a:gd name="connsiteY5" fmla="*/ 535796 h 2086906"/>
                <a:gd name="connsiteX6" fmla="*/ 2329132 w 3554398"/>
                <a:gd name="connsiteY6" fmla="*/ 216618 h 2086906"/>
                <a:gd name="connsiteX7" fmla="*/ 2958861 w 3554398"/>
                <a:gd name="connsiteY7" fmla="*/ 69969 h 2086906"/>
                <a:gd name="connsiteX8" fmla="*/ 3493698 w 3554398"/>
                <a:gd name="connsiteY8" fmla="*/ 9584 h 2086906"/>
                <a:gd name="connsiteX9" fmla="*/ 3519578 w 3554398"/>
                <a:gd name="connsiteY9" fmla="*/ 958 h 2086906"/>
                <a:gd name="connsiteX0" fmla="*/ 0 w 3554398"/>
                <a:gd name="connsiteY0" fmla="*/ 2079924 h 2086906"/>
                <a:gd name="connsiteX1" fmla="*/ 707376 w 3554398"/>
                <a:gd name="connsiteY1" fmla="*/ 2019539 h 2086906"/>
                <a:gd name="connsiteX2" fmla="*/ 974785 w 3554398"/>
                <a:gd name="connsiteY2" fmla="*/ 1803879 h 2086906"/>
                <a:gd name="connsiteX3" fmla="*/ 1328485 w 3554398"/>
                <a:gd name="connsiteY3" fmla="*/ 1389811 h 2086906"/>
                <a:gd name="connsiteX4" fmla="*/ 1431985 w 3554398"/>
                <a:gd name="connsiteY4" fmla="*/ 906732 h 2086906"/>
                <a:gd name="connsiteX5" fmla="*/ 1828800 w 3554398"/>
                <a:gd name="connsiteY5" fmla="*/ 535796 h 2086906"/>
                <a:gd name="connsiteX6" fmla="*/ 2329132 w 3554398"/>
                <a:gd name="connsiteY6" fmla="*/ 216618 h 2086906"/>
                <a:gd name="connsiteX7" fmla="*/ 2958861 w 3554398"/>
                <a:gd name="connsiteY7" fmla="*/ 69969 h 2086906"/>
                <a:gd name="connsiteX8" fmla="*/ 3493698 w 3554398"/>
                <a:gd name="connsiteY8" fmla="*/ 9584 h 2086906"/>
                <a:gd name="connsiteX9" fmla="*/ 3519578 w 3554398"/>
                <a:gd name="connsiteY9" fmla="*/ 958 h 2086906"/>
                <a:gd name="connsiteX0" fmla="*/ 0 w 3554398"/>
                <a:gd name="connsiteY0" fmla="*/ 2079924 h 2086906"/>
                <a:gd name="connsiteX1" fmla="*/ 707376 w 3554398"/>
                <a:gd name="connsiteY1" fmla="*/ 2019539 h 2086906"/>
                <a:gd name="connsiteX2" fmla="*/ 974785 w 3554398"/>
                <a:gd name="connsiteY2" fmla="*/ 1803879 h 2086906"/>
                <a:gd name="connsiteX3" fmla="*/ 1328485 w 3554398"/>
                <a:gd name="connsiteY3" fmla="*/ 1389811 h 2086906"/>
                <a:gd name="connsiteX4" fmla="*/ 1518268 w 3554398"/>
                <a:gd name="connsiteY4" fmla="*/ 941237 h 2086906"/>
                <a:gd name="connsiteX5" fmla="*/ 1828800 w 3554398"/>
                <a:gd name="connsiteY5" fmla="*/ 535796 h 2086906"/>
                <a:gd name="connsiteX6" fmla="*/ 2329132 w 3554398"/>
                <a:gd name="connsiteY6" fmla="*/ 216618 h 2086906"/>
                <a:gd name="connsiteX7" fmla="*/ 2958861 w 3554398"/>
                <a:gd name="connsiteY7" fmla="*/ 69969 h 2086906"/>
                <a:gd name="connsiteX8" fmla="*/ 3493698 w 3554398"/>
                <a:gd name="connsiteY8" fmla="*/ 9584 h 2086906"/>
                <a:gd name="connsiteX9" fmla="*/ 3519578 w 3554398"/>
                <a:gd name="connsiteY9" fmla="*/ 958 h 2086906"/>
                <a:gd name="connsiteX0" fmla="*/ 0 w 3554398"/>
                <a:gd name="connsiteY0" fmla="*/ 2079924 h 2083139"/>
                <a:gd name="connsiteX1" fmla="*/ 664251 w 3554398"/>
                <a:gd name="connsiteY1" fmla="*/ 1950528 h 2083139"/>
                <a:gd name="connsiteX2" fmla="*/ 974785 w 3554398"/>
                <a:gd name="connsiteY2" fmla="*/ 1803879 h 2083139"/>
                <a:gd name="connsiteX3" fmla="*/ 1328485 w 3554398"/>
                <a:gd name="connsiteY3" fmla="*/ 1389811 h 2083139"/>
                <a:gd name="connsiteX4" fmla="*/ 1518268 w 3554398"/>
                <a:gd name="connsiteY4" fmla="*/ 941237 h 2083139"/>
                <a:gd name="connsiteX5" fmla="*/ 1828800 w 3554398"/>
                <a:gd name="connsiteY5" fmla="*/ 535796 h 2083139"/>
                <a:gd name="connsiteX6" fmla="*/ 2329132 w 3554398"/>
                <a:gd name="connsiteY6" fmla="*/ 216618 h 2083139"/>
                <a:gd name="connsiteX7" fmla="*/ 2958861 w 3554398"/>
                <a:gd name="connsiteY7" fmla="*/ 69969 h 2083139"/>
                <a:gd name="connsiteX8" fmla="*/ 3493698 w 3554398"/>
                <a:gd name="connsiteY8" fmla="*/ 9584 h 2083139"/>
                <a:gd name="connsiteX9" fmla="*/ 3519578 w 3554398"/>
                <a:gd name="connsiteY9" fmla="*/ 958 h 2083139"/>
                <a:gd name="connsiteX0" fmla="*/ 0 w 3554398"/>
                <a:gd name="connsiteY0" fmla="*/ 2079924 h 2083288"/>
                <a:gd name="connsiteX1" fmla="*/ 664251 w 3554398"/>
                <a:gd name="connsiteY1" fmla="*/ 1950528 h 2083288"/>
                <a:gd name="connsiteX2" fmla="*/ 966170 w 3554398"/>
                <a:gd name="connsiteY2" fmla="*/ 1769374 h 2083288"/>
                <a:gd name="connsiteX3" fmla="*/ 1328485 w 3554398"/>
                <a:gd name="connsiteY3" fmla="*/ 1389811 h 2083288"/>
                <a:gd name="connsiteX4" fmla="*/ 1518268 w 3554398"/>
                <a:gd name="connsiteY4" fmla="*/ 941237 h 2083288"/>
                <a:gd name="connsiteX5" fmla="*/ 1828800 w 3554398"/>
                <a:gd name="connsiteY5" fmla="*/ 535796 h 2083288"/>
                <a:gd name="connsiteX6" fmla="*/ 2329132 w 3554398"/>
                <a:gd name="connsiteY6" fmla="*/ 216618 h 2083288"/>
                <a:gd name="connsiteX7" fmla="*/ 2958861 w 3554398"/>
                <a:gd name="connsiteY7" fmla="*/ 69969 h 2083288"/>
                <a:gd name="connsiteX8" fmla="*/ 3493698 w 3554398"/>
                <a:gd name="connsiteY8" fmla="*/ 9584 h 2083288"/>
                <a:gd name="connsiteX9" fmla="*/ 3519578 w 3554398"/>
                <a:gd name="connsiteY9" fmla="*/ 958 h 2083288"/>
                <a:gd name="connsiteX0" fmla="*/ 0 w 3554398"/>
                <a:gd name="connsiteY0" fmla="*/ 2079924 h 2083288"/>
                <a:gd name="connsiteX1" fmla="*/ 664251 w 3554398"/>
                <a:gd name="connsiteY1" fmla="*/ 1950528 h 2083288"/>
                <a:gd name="connsiteX2" fmla="*/ 966170 w 3554398"/>
                <a:gd name="connsiteY2" fmla="*/ 1769374 h 2083288"/>
                <a:gd name="connsiteX3" fmla="*/ 1328485 w 3554398"/>
                <a:gd name="connsiteY3" fmla="*/ 1389811 h 2083288"/>
                <a:gd name="connsiteX4" fmla="*/ 1518268 w 3554398"/>
                <a:gd name="connsiteY4" fmla="*/ 941237 h 2083288"/>
                <a:gd name="connsiteX5" fmla="*/ 1828800 w 3554398"/>
                <a:gd name="connsiteY5" fmla="*/ 535796 h 2083288"/>
                <a:gd name="connsiteX6" fmla="*/ 2329132 w 3554398"/>
                <a:gd name="connsiteY6" fmla="*/ 216618 h 2083288"/>
                <a:gd name="connsiteX7" fmla="*/ 2958861 w 3554398"/>
                <a:gd name="connsiteY7" fmla="*/ 69969 h 2083288"/>
                <a:gd name="connsiteX8" fmla="*/ 3493698 w 3554398"/>
                <a:gd name="connsiteY8" fmla="*/ 9584 h 2083288"/>
                <a:gd name="connsiteX9" fmla="*/ 3519578 w 3554398"/>
                <a:gd name="connsiteY9" fmla="*/ 958 h 20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4398" h="2083288">
                  <a:moveTo>
                    <a:pt x="0" y="2079924"/>
                  </a:moveTo>
                  <a:cubicBezTo>
                    <a:pt x="306957" y="2102927"/>
                    <a:pt x="503223" y="2002286"/>
                    <a:pt x="664251" y="1950528"/>
                  </a:cubicBezTo>
                  <a:cubicBezTo>
                    <a:pt x="825279" y="1898770"/>
                    <a:pt x="786437" y="1888706"/>
                    <a:pt x="966170" y="1769374"/>
                  </a:cubicBezTo>
                  <a:cubicBezTo>
                    <a:pt x="1145903" y="1650042"/>
                    <a:pt x="1236469" y="1527834"/>
                    <a:pt x="1328485" y="1389811"/>
                  </a:cubicBezTo>
                  <a:cubicBezTo>
                    <a:pt x="1420501" y="1251788"/>
                    <a:pt x="1434882" y="1083573"/>
                    <a:pt x="1518268" y="941237"/>
                  </a:cubicBezTo>
                  <a:cubicBezTo>
                    <a:pt x="1601654" y="798901"/>
                    <a:pt x="1693656" y="656566"/>
                    <a:pt x="1828800" y="535796"/>
                  </a:cubicBezTo>
                  <a:cubicBezTo>
                    <a:pt x="1963944" y="415026"/>
                    <a:pt x="2140789" y="294256"/>
                    <a:pt x="2329132" y="216618"/>
                  </a:cubicBezTo>
                  <a:cubicBezTo>
                    <a:pt x="2517476" y="138980"/>
                    <a:pt x="2764767" y="104475"/>
                    <a:pt x="2958861" y="69969"/>
                  </a:cubicBezTo>
                  <a:cubicBezTo>
                    <a:pt x="3152955" y="35463"/>
                    <a:pt x="3400245" y="21086"/>
                    <a:pt x="3493698" y="9584"/>
                  </a:cubicBezTo>
                  <a:cubicBezTo>
                    <a:pt x="3587151" y="-1918"/>
                    <a:pt x="3553364" y="-480"/>
                    <a:pt x="3519578" y="958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29413" y="603471"/>
              <a:ext cx="4761309" cy="2176435"/>
            </a:xfrm>
            <a:custGeom>
              <a:avLst/>
              <a:gdLst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259457 w 4580627"/>
                <a:gd name="connsiteY4" fmla="*/ 457200 h 2131648"/>
                <a:gd name="connsiteX5" fmla="*/ 1492370 w 4580627"/>
                <a:gd name="connsiteY5" fmla="*/ 629729 h 2131648"/>
                <a:gd name="connsiteX6" fmla="*/ 1656272 w 4580627"/>
                <a:gd name="connsiteY6" fmla="*/ 983412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54432 w 4580627"/>
                <a:gd name="connsiteY4" fmla="*/ 448618 h 2131648"/>
                <a:gd name="connsiteX5" fmla="*/ 1492370 w 4580627"/>
                <a:gd name="connsiteY5" fmla="*/ 629729 h 2131648"/>
                <a:gd name="connsiteX6" fmla="*/ 1656272 w 4580627"/>
                <a:gd name="connsiteY6" fmla="*/ 983412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492370 w 4580627"/>
                <a:gd name="connsiteY5" fmla="*/ 629729 h 2131648"/>
                <a:gd name="connsiteX6" fmla="*/ 1656272 w 4580627"/>
                <a:gd name="connsiteY6" fmla="*/ 983412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466582 w 4580627"/>
                <a:gd name="connsiteY5" fmla="*/ 672928 h 2131648"/>
                <a:gd name="connsiteX6" fmla="*/ 1656272 w 4580627"/>
                <a:gd name="connsiteY6" fmla="*/ 983412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466582 w 4580627"/>
                <a:gd name="connsiteY5" fmla="*/ 672928 h 2131648"/>
                <a:gd name="connsiteX6" fmla="*/ 1699509 w 4580627"/>
                <a:gd name="connsiteY6" fmla="*/ 957628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66823 w 4580627"/>
                <a:gd name="connsiteY7" fmla="*/ 1259457 h 2131648"/>
                <a:gd name="connsiteX8" fmla="*/ 2648310 w 4580627"/>
                <a:gd name="connsiteY8" fmla="*/ 1846053 h 2131648"/>
                <a:gd name="connsiteX9" fmla="*/ 3260785 w 4580627"/>
                <a:gd name="connsiteY9" fmla="*/ 2078966 h 2131648"/>
                <a:gd name="connsiteX10" fmla="*/ 4321834 w 4580627"/>
                <a:gd name="connsiteY10" fmla="*/ 2130725 h 2131648"/>
                <a:gd name="connsiteX11" fmla="*/ 4580627 w 4580627"/>
                <a:gd name="connsiteY11" fmla="*/ 2113472 h 2131648"/>
                <a:gd name="connsiteX12" fmla="*/ 4580627 w 4580627"/>
                <a:gd name="connsiteY12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66823 w 4580627"/>
                <a:gd name="connsiteY7" fmla="*/ 1259457 h 2131648"/>
                <a:gd name="connsiteX8" fmla="*/ 2337942 w 4580627"/>
                <a:gd name="connsiteY8" fmla="*/ 1699706 h 2131648"/>
                <a:gd name="connsiteX9" fmla="*/ 2648310 w 4580627"/>
                <a:gd name="connsiteY9" fmla="*/ 1846053 h 2131648"/>
                <a:gd name="connsiteX10" fmla="*/ 3260785 w 4580627"/>
                <a:gd name="connsiteY10" fmla="*/ 2078966 h 2131648"/>
                <a:gd name="connsiteX11" fmla="*/ 4321834 w 4580627"/>
                <a:gd name="connsiteY11" fmla="*/ 2130725 h 2131648"/>
                <a:gd name="connsiteX12" fmla="*/ 4580627 w 4580627"/>
                <a:gd name="connsiteY12" fmla="*/ 2113472 h 2131648"/>
                <a:gd name="connsiteX13" fmla="*/ 4580627 w 4580627"/>
                <a:gd name="connsiteY13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66823 w 4580627"/>
                <a:gd name="connsiteY7" fmla="*/ 1259457 h 2131648"/>
                <a:gd name="connsiteX8" fmla="*/ 2337942 w 4580627"/>
                <a:gd name="connsiteY8" fmla="*/ 1699706 h 2131648"/>
                <a:gd name="connsiteX9" fmla="*/ 2648474 w 4580627"/>
                <a:gd name="connsiteY9" fmla="*/ 1958391 h 2131648"/>
                <a:gd name="connsiteX10" fmla="*/ 3260785 w 4580627"/>
                <a:gd name="connsiteY10" fmla="*/ 2078966 h 2131648"/>
                <a:gd name="connsiteX11" fmla="*/ 4321834 w 4580627"/>
                <a:gd name="connsiteY11" fmla="*/ 2130725 h 2131648"/>
                <a:gd name="connsiteX12" fmla="*/ 4580627 w 4580627"/>
                <a:gd name="connsiteY12" fmla="*/ 2113472 h 2131648"/>
                <a:gd name="connsiteX13" fmla="*/ 4580627 w 4580627"/>
                <a:gd name="connsiteY13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11381 w 4580627"/>
                <a:gd name="connsiteY4" fmla="*/ 465917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58318 w 4580627"/>
                <a:gd name="connsiteY7" fmla="*/ 1294091 h 2131648"/>
                <a:gd name="connsiteX8" fmla="*/ 2337942 w 4580627"/>
                <a:gd name="connsiteY8" fmla="*/ 1699706 h 2131648"/>
                <a:gd name="connsiteX9" fmla="*/ 2648474 w 4580627"/>
                <a:gd name="connsiteY9" fmla="*/ 1958391 h 2131648"/>
                <a:gd name="connsiteX10" fmla="*/ 3260785 w 4580627"/>
                <a:gd name="connsiteY10" fmla="*/ 2078966 h 2131648"/>
                <a:gd name="connsiteX11" fmla="*/ 4321834 w 4580627"/>
                <a:gd name="connsiteY11" fmla="*/ 2130725 h 2131648"/>
                <a:gd name="connsiteX12" fmla="*/ 4580627 w 4580627"/>
                <a:gd name="connsiteY12" fmla="*/ 2113472 h 2131648"/>
                <a:gd name="connsiteX13" fmla="*/ 4580627 w 4580627"/>
                <a:gd name="connsiteY13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81819 w 4580627"/>
                <a:gd name="connsiteY3" fmla="*/ 327804 h 2131648"/>
                <a:gd name="connsiteX4" fmla="*/ 1354597 w 4580627"/>
                <a:gd name="connsiteY4" fmla="*/ 457336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58318 w 4580627"/>
                <a:gd name="connsiteY7" fmla="*/ 1294091 h 2131648"/>
                <a:gd name="connsiteX8" fmla="*/ 2337942 w 4580627"/>
                <a:gd name="connsiteY8" fmla="*/ 1699706 h 2131648"/>
                <a:gd name="connsiteX9" fmla="*/ 2648474 w 4580627"/>
                <a:gd name="connsiteY9" fmla="*/ 1958391 h 2131648"/>
                <a:gd name="connsiteX10" fmla="*/ 3260785 w 4580627"/>
                <a:gd name="connsiteY10" fmla="*/ 2078966 h 2131648"/>
                <a:gd name="connsiteX11" fmla="*/ 4321834 w 4580627"/>
                <a:gd name="connsiteY11" fmla="*/ 2130725 h 2131648"/>
                <a:gd name="connsiteX12" fmla="*/ 4580627 w 4580627"/>
                <a:gd name="connsiteY12" fmla="*/ 2113472 h 2131648"/>
                <a:gd name="connsiteX13" fmla="*/ 4580627 w 4580627"/>
                <a:gd name="connsiteY13" fmla="*/ 2113472 h 2131648"/>
                <a:gd name="connsiteX0" fmla="*/ 0 w 4580627"/>
                <a:gd name="connsiteY0" fmla="*/ 0 h 2131648"/>
                <a:gd name="connsiteX1" fmla="*/ 474453 w 4580627"/>
                <a:gd name="connsiteY1" fmla="*/ 17253 h 2131648"/>
                <a:gd name="connsiteX2" fmla="*/ 862642 w 4580627"/>
                <a:gd name="connsiteY2" fmla="*/ 103517 h 2131648"/>
                <a:gd name="connsiteX3" fmla="*/ 1121504 w 4580627"/>
                <a:gd name="connsiteY3" fmla="*/ 250191 h 2131648"/>
                <a:gd name="connsiteX4" fmla="*/ 1354597 w 4580627"/>
                <a:gd name="connsiteY4" fmla="*/ 457336 h 2131648"/>
                <a:gd name="connsiteX5" fmla="*/ 1501180 w 4580627"/>
                <a:gd name="connsiteY5" fmla="*/ 647113 h 2131648"/>
                <a:gd name="connsiteX6" fmla="*/ 1699509 w 4580627"/>
                <a:gd name="connsiteY6" fmla="*/ 957628 h 2131648"/>
                <a:gd name="connsiteX7" fmla="*/ 1958318 w 4580627"/>
                <a:gd name="connsiteY7" fmla="*/ 1294091 h 2131648"/>
                <a:gd name="connsiteX8" fmla="*/ 2337942 w 4580627"/>
                <a:gd name="connsiteY8" fmla="*/ 1699706 h 2131648"/>
                <a:gd name="connsiteX9" fmla="*/ 2648474 w 4580627"/>
                <a:gd name="connsiteY9" fmla="*/ 1958391 h 2131648"/>
                <a:gd name="connsiteX10" fmla="*/ 3260785 w 4580627"/>
                <a:gd name="connsiteY10" fmla="*/ 2078966 h 2131648"/>
                <a:gd name="connsiteX11" fmla="*/ 4321834 w 4580627"/>
                <a:gd name="connsiteY11" fmla="*/ 2130725 h 2131648"/>
                <a:gd name="connsiteX12" fmla="*/ 4580627 w 4580627"/>
                <a:gd name="connsiteY12" fmla="*/ 2113472 h 2131648"/>
                <a:gd name="connsiteX13" fmla="*/ 4580627 w 4580627"/>
                <a:gd name="connsiteY13" fmla="*/ 2113472 h 213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0627" h="2131648">
                  <a:moveTo>
                    <a:pt x="0" y="0"/>
                  </a:moveTo>
                  <a:cubicBezTo>
                    <a:pt x="165340" y="0"/>
                    <a:pt x="330680" y="0"/>
                    <a:pt x="474453" y="17253"/>
                  </a:cubicBezTo>
                  <a:cubicBezTo>
                    <a:pt x="618226" y="34506"/>
                    <a:pt x="754800" y="64694"/>
                    <a:pt x="862642" y="103517"/>
                  </a:cubicBezTo>
                  <a:cubicBezTo>
                    <a:pt x="970484" y="142340"/>
                    <a:pt x="1039512" y="191221"/>
                    <a:pt x="1121504" y="250191"/>
                  </a:cubicBezTo>
                  <a:cubicBezTo>
                    <a:pt x="1203496" y="309161"/>
                    <a:pt x="1291318" y="391182"/>
                    <a:pt x="1354597" y="457336"/>
                  </a:cubicBezTo>
                  <a:cubicBezTo>
                    <a:pt x="1417876" y="523490"/>
                    <a:pt x="1443695" y="563731"/>
                    <a:pt x="1501180" y="647113"/>
                  </a:cubicBezTo>
                  <a:cubicBezTo>
                    <a:pt x="1558665" y="730495"/>
                    <a:pt x="1623319" y="849798"/>
                    <a:pt x="1699509" y="957628"/>
                  </a:cubicBezTo>
                  <a:cubicBezTo>
                    <a:pt x="1775699" y="1065458"/>
                    <a:pt x="1851913" y="1170411"/>
                    <a:pt x="1958318" y="1294091"/>
                  </a:cubicBezTo>
                  <a:cubicBezTo>
                    <a:pt x="2064724" y="1417771"/>
                    <a:pt x="2224361" y="1601940"/>
                    <a:pt x="2337942" y="1699706"/>
                  </a:cubicBezTo>
                  <a:cubicBezTo>
                    <a:pt x="2451523" y="1797472"/>
                    <a:pt x="2494667" y="1895181"/>
                    <a:pt x="2648474" y="1958391"/>
                  </a:cubicBezTo>
                  <a:cubicBezTo>
                    <a:pt x="2802281" y="2021601"/>
                    <a:pt x="2981892" y="2050244"/>
                    <a:pt x="3260785" y="2078966"/>
                  </a:cubicBezTo>
                  <a:cubicBezTo>
                    <a:pt x="3539678" y="2107688"/>
                    <a:pt x="4101860" y="2124974"/>
                    <a:pt x="4321834" y="2130725"/>
                  </a:cubicBezTo>
                  <a:cubicBezTo>
                    <a:pt x="4541808" y="2136476"/>
                    <a:pt x="4580627" y="2113472"/>
                    <a:pt x="4580627" y="2113472"/>
                  </a:cubicBezTo>
                  <a:lnTo>
                    <a:pt x="4580627" y="211347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Agile</a:t>
            </a:r>
            <a:r>
              <a:rPr lang="ru-RU" sz="3600" dirty="0"/>
              <a:t>-</a:t>
            </a:r>
            <a:r>
              <a:rPr lang="ru-RU" sz="3600" dirty="0" err="1"/>
              <a:t>маніфест</a:t>
            </a:r>
            <a:r>
              <a:rPr lang="en-US" sz="3600" dirty="0"/>
              <a:t> –</a:t>
            </a:r>
            <a:r>
              <a:rPr lang="ru-RU" sz="3600" dirty="0"/>
              <a:t> </a:t>
            </a:r>
            <a:r>
              <a:rPr lang="ru-RU" sz="3600" dirty="0" err="1"/>
              <a:t>декларація</a:t>
            </a:r>
            <a:r>
              <a:rPr lang="ru-RU" sz="3600" dirty="0"/>
              <a:t> </a:t>
            </a:r>
            <a:r>
              <a:rPr lang="ru-RU" sz="3600" dirty="0" err="1"/>
              <a:t>цінностей</a:t>
            </a:r>
            <a:endParaRPr lang="en-US" sz="3600" dirty="0"/>
          </a:p>
        </p:txBody>
      </p:sp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446088" y="1760538"/>
            <a:ext cx="8047037" cy="846137"/>
            <a:chOff x="0" y="0"/>
            <a:chExt cx="5632" cy="592"/>
          </a:xfrm>
        </p:grpSpPr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3312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400" dirty="0">
                  <a:solidFill>
                    <a:srgbClr val="000000"/>
                  </a:solidFill>
                  <a:cs typeface="Calibri" pitchFamily="34" charset="0"/>
                </a:rPr>
                <a:t>Процесів та інструментів</a:t>
              </a:r>
              <a:endParaRPr lang="ru-RU" sz="2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" name="Rectangle 4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15000"/>
                </a:lnSpc>
                <a:tabLst>
                  <a:tab pos="960120" algn="l"/>
                </a:tabLst>
                <a:defRPr/>
              </a:pPr>
              <a:r>
                <a:rPr lang="uk-UA" sz="2700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Люди та їх взаємодія</a:t>
              </a:r>
              <a:endParaRPr lang="ru-RU" sz="27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577" name="Rectangle 5"/>
            <p:cNvSpPr>
              <a:spLocks/>
            </p:cNvSpPr>
            <p:nvPr/>
          </p:nvSpPr>
          <p:spPr bwMode="auto">
            <a:xfrm>
              <a:off x="2384" y="184"/>
              <a:ext cx="8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/>
                <a:t>важливіше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68313" y="5018088"/>
            <a:ext cx="8024812" cy="846137"/>
            <a:chOff x="0" y="0"/>
            <a:chExt cx="5616" cy="592"/>
          </a:xfrm>
        </p:grpSpPr>
        <p:sp>
          <p:nvSpPr>
            <p:cNvPr id="14343" name="Rectangle 7"/>
            <p:cNvSpPr>
              <a:spLocks/>
            </p:cNvSpPr>
            <p:nvPr/>
          </p:nvSpPr>
          <p:spPr bwMode="auto">
            <a:xfrm>
              <a:off x="3296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  <a:defRPr/>
              </a:pPr>
              <a:r>
                <a:rPr lang="uk-UA" sz="2400" dirty="0">
                  <a:solidFill>
                    <a:srgbClr val="000000"/>
                  </a:solidFill>
                  <a:cs typeface="Calibri" pitchFamily="34" charset="0"/>
                </a:rPr>
                <a:t>Дотримання плану</a:t>
              </a:r>
              <a:endParaRPr lang="ru-RU" sz="2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344" name="Rectangle 8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800" dirty="0">
                  <a:solidFill>
                    <a:schemeClr val="bg1"/>
                  </a:solidFill>
                  <a:cs typeface="Calibri" pitchFamily="34" charset="0"/>
                </a:rPr>
                <a:t>Реакція на зміни</a:t>
              </a:r>
              <a:endParaRPr lang="ru-RU" sz="2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6574" name="Rectangle 9"/>
            <p:cNvSpPr>
              <a:spLocks/>
            </p:cNvSpPr>
            <p:nvPr/>
          </p:nvSpPr>
          <p:spPr bwMode="auto">
            <a:xfrm>
              <a:off x="2389" y="200"/>
              <a:ext cx="8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/>
                <a:t>важливіше</a:t>
              </a:r>
              <a:endParaRPr lang="en-US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57200" y="2846388"/>
            <a:ext cx="8035925" cy="846137"/>
            <a:chOff x="0" y="0"/>
            <a:chExt cx="5624" cy="592"/>
          </a:xfrm>
        </p:grpSpPr>
        <p:sp>
          <p:nvSpPr>
            <p:cNvPr id="14348" name="Rectangle 12"/>
            <p:cNvSpPr>
              <a:spLocks/>
            </p:cNvSpPr>
            <p:nvPr/>
          </p:nvSpPr>
          <p:spPr bwMode="auto">
            <a:xfrm>
              <a:off x="3304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  <a:defRPr/>
              </a:pPr>
              <a:r>
                <a:rPr lang="uk-UA" sz="2400" dirty="0">
                  <a:solidFill>
                    <a:srgbClr val="000000"/>
                  </a:solidFill>
                  <a:cs typeface="Calibri" pitchFamily="34" charset="0"/>
                </a:rPr>
                <a:t>Документації</a:t>
              </a:r>
              <a:endParaRPr lang="en-US" sz="22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349" name="Rectangle 13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960120" algn="l"/>
                </a:tabLst>
                <a:defRPr/>
              </a:pPr>
              <a:r>
                <a:rPr lang="ru-RU" sz="2700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Працюючий</a:t>
              </a:r>
              <a:r>
                <a:rPr lang="ru-RU" sz="2700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продукт</a:t>
              </a:r>
              <a:endParaRPr lang="en-US" sz="27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571" name="Rectangle 14"/>
            <p:cNvSpPr>
              <a:spLocks/>
            </p:cNvSpPr>
            <p:nvPr/>
          </p:nvSpPr>
          <p:spPr bwMode="auto">
            <a:xfrm>
              <a:off x="2400" y="184"/>
              <a:ext cx="81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/>
                <a:t>важливіше</a:t>
              </a:r>
              <a:endParaRPr lang="en-US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57200" y="3932238"/>
            <a:ext cx="8035925" cy="850900"/>
            <a:chOff x="0" y="0"/>
            <a:chExt cx="5624" cy="596"/>
          </a:xfrm>
        </p:grpSpPr>
        <p:sp>
          <p:nvSpPr>
            <p:cNvPr id="14352" name="Rectangle 16"/>
            <p:cNvSpPr>
              <a:spLocks/>
            </p:cNvSpPr>
            <p:nvPr/>
          </p:nvSpPr>
          <p:spPr bwMode="auto">
            <a:xfrm>
              <a:off x="3304" y="4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400" dirty="0">
                  <a:solidFill>
                    <a:srgbClr val="000000"/>
                  </a:solidFill>
                  <a:cs typeface="Calibri" pitchFamily="34" charset="0"/>
                </a:rPr>
                <a:t>Жорсткі контрактні обмеження</a:t>
              </a:r>
              <a:endParaRPr lang="ru-RU" sz="2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353" name="Rectangle 17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uk-UA" sz="2800" dirty="0">
                  <a:solidFill>
                    <a:schemeClr val="bg1"/>
                  </a:solidFill>
                  <a:cs typeface="Calibri" pitchFamily="34" charset="0"/>
                </a:rPr>
                <a:t>Співробітництво із замовником</a:t>
              </a:r>
              <a:endParaRPr lang="ru-RU" sz="2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66568" name="Rectangle 18"/>
            <p:cNvSpPr>
              <a:spLocks/>
            </p:cNvSpPr>
            <p:nvPr/>
          </p:nvSpPr>
          <p:spPr bwMode="auto">
            <a:xfrm>
              <a:off x="2397" y="184"/>
              <a:ext cx="83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/>
                <a:t>важливіше</a:t>
              </a:r>
              <a:endParaRPr lang="en-US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Аgile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45016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Ідея agile-підходу </a:t>
            </a:r>
            <a:r>
              <a:rPr lang="uk-UA" sz="2800" dirty="0"/>
              <a:t>викладена в «маніфесті</a:t>
            </a:r>
            <a:r>
              <a:rPr lang="uk-UA" sz="2800" dirty="0" smtClean="0"/>
              <a:t>»: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1</a:t>
            </a:r>
            <a:r>
              <a:rPr lang="uk-UA" sz="2800" dirty="0" smtClean="0"/>
              <a:t>) розробка </a:t>
            </a:r>
            <a:r>
              <a:rPr lang="uk-UA" sz="2800" dirty="0"/>
              <a:t>ведеться короткими циклами (ітераціями), тривалістю 1-4 тижні</a:t>
            </a:r>
            <a:r>
              <a:rPr lang="uk-UA" sz="2800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2) в </a:t>
            </a:r>
            <a:r>
              <a:rPr lang="uk-UA" sz="2800" dirty="0"/>
              <a:t>кінці кожної ітерації замовник отримує </a:t>
            </a:r>
            <a:r>
              <a:rPr lang="uk-UA" sz="2800" dirty="0" smtClean="0"/>
              <a:t>цінний </a:t>
            </a:r>
            <a:r>
              <a:rPr lang="uk-UA" sz="2800" dirty="0"/>
              <a:t>для нього додаток (або його </a:t>
            </a:r>
            <a:r>
              <a:rPr lang="uk-UA" sz="2800" dirty="0" smtClean="0"/>
              <a:t>частину), яку </a:t>
            </a:r>
            <a:r>
              <a:rPr lang="uk-UA" sz="2800" dirty="0"/>
              <a:t>можна використовувати в бізнесі</a:t>
            </a:r>
            <a:r>
              <a:rPr lang="uk-UA" sz="2800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3) команда </a:t>
            </a:r>
            <a:r>
              <a:rPr lang="uk-UA" sz="2800" dirty="0"/>
              <a:t>розробки співпрацює </a:t>
            </a:r>
            <a:r>
              <a:rPr lang="uk-UA" sz="2800" dirty="0" smtClean="0"/>
              <a:t>із </a:t>
            </a:r>
            <a:r>
              <a:rPr lang="uk-UA" sz="2800" dirty="0"/>
              <a:t>Замовником в ході всього проекту</a:t>
            </a:r>
            <a:r>
              <a:rPr lang="uk-UA" sz="2800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4) зміни </a:t>
            </a:r>
            <a:r>
              <a:rPr lang="uk-UA" sz="2800" dirty="0"/>
              <a:t>в проекті вітаються і швидко включаються в роботу.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Аgile</a:t>
            </a:r>
            <a:endParaRPr lang="ru-RU" smtClean="0"/>
          </a:p>
        </p:txBody>
      </p:sp>
      <p:sp>
        <p:nvSpPr>
          <p:cNvPr id="71682" name="Объект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395146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Основний метрикою Agile-методів є робочий продукт. </a:t>
            </a:r>
          </a:p>
          <a:p>
            <a:pPr marL="0" indent="0">
              <a:buFont typeface="Arial" charset="0"/>
              <a:buNone/>
            </a:pPr>
            <a:endParaRPr lang="uk-UA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Віддаючи перевагу безпосередньому спілкуванню, Agile-методи зменшують обсяг письмової документації в порівнянні з іншими методами.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Гнучка методологія розробки (англ. </a:t>
            </a:r>
            <a:r>
              <a:rPr lang="uk-UA" b="1" dirty="0" err="1"/>
              <a:t>Agile</a:t>
            </a:r>
            <a:r>
              <a:rPr lang="uk-UA" dirty="0"/>
              <a:t> </a:t>
            </a:r>
            <a:r>
              <a:rPr lang="uk-UA" dirty="0" err="1"/>
              <a:t>software</a:t>
            </a:r>
            <a:r>
              <a:rPr lang="uk-UA" dirty="0"/>
              <a:t> </a:t>
            </a:r>
            <a:r>
              <a:rPr lang="uk-UA" dirty="0" err="1"/>
              <a:t>development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70658" name="Объект 2"/>
          <p:cNvSpPr>
            <a:spLocks noGrp="1"/>
          </p:cNvSpPr>
          <p:nvPr>
            <p:ph sz="quarter" idx="1"/>
          </p:nvPr>
        </p:nvSpPr>
        <p:spPr>
          <a:xfrm>
            <a:off x="468313" y="2205038"/>
            <a:ext cx="8229600" cy="2908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Більшість гнучких методологій націлені на </a:t>
            </a:r>
            <a:r>
              <a:rPr lang="uk-UA" sz="3000" b="1" dirty="0" smtClean="0">
                <a:solidFill>
                  <a:srgbClr val="000099"/>
                </a:solidFill>
              </a:rPr>
              <a:t>мінімізацію ризиків </a:t>
            </a:r>
            <a:r>
              <a:rPr lang="uk-UA" sz="3000" dirty="0" smtClean="0"/>
              <a:t>шляхом зведення розробки до серії коротких циклів, званих </a:t>
            </a:r>
            <a:r>
              <a:rPr lang="uk-UA" sz="3000" b="1" dirty="0" smtClean="0">
                <a:solidFill>
                  <a:srgbClr val="000099"/>
                </a:solidFill>
              </a:rPr>
              <a:t>ітераціями</a:t>
            </a:r>
            <a:r>
              <a:rPr lang="uk-UA" sz="3000" dirty="0" smtClean="0"/>
              <a:t>, які зазвичай тривають два-три тижні.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Аgile</a:t>
            </a:r>
            <a:endParaRPr lang="ru-RU" smtClean="0"/>
          </a:p>
        </p:txBody>
      </p:sp>
      <p:pic>
        <p:nvPicPr>
          <p:cNvPr id="69634" name="Рисунок 3"/>
          <p:cNvPicPr>
            <a:picLocks noChangeAspect="1" noChangeArrowheads="1"/>
          </p:cNvPicPr>
          <p:nvPr/>
        </p:nvPicPr>
        <p:blipFill>
          <a:blip r:embed="rId2"/>
          <a:srcRect l="25253" t="32509" r="22496" b="15477"/>
          <a:stretch>
            <a:fillRect/>
          </a:stretch>
        </p:blipFill>
        <p:spPr bwMode="auto">
          <a:xfrm>
            <a:off x="413386" y="1484784"/>
            <a:ext cx="8119054" cy="463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«Iterative Model» (ітеративна модель)</a:t>
            </a:r>
            <a:endParaRPr lang="ru-RU" smtClean="0"/>
          </a:p>
        </p:txBody>
      </p:sp>
      <p:pic>
        <p:nvPicPr>
          <p:cNvPr id="72706" name="Рисунок 3" descr="https://habrastorage.org/files/880/01d/a78/88001da784ab41ec880f84a7bb204a0b.jpg"/>
          <p:cNvPicPr>
            <a:picLocks noChangeAspect="1" noChangeArrowheads="1"/>
          </p:cNvPicPr>
          <p:nvPr/>
        </p:nvPicPr>
        <p:blipFill>
          <a:blip r:embed="rId2"/>
          <a:srcRect l="8495" t="56676" r="9294" b="8514"/>
          <a:stretch>
            <a:fillRect/>
          </a:stretch>
        </p:blipFill>
        <p:spPr bwMode="auto">
          <a:xfrm>
            <a:off x="468313" y="1485900"/>
            <a:ext cx="8280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Рисунок 3" descr="https://habrastorage.org/files/880/01d/a78/88001da784ab41ec880f84a7bb204a0b.jpg"/>
          <p:cNvPicPr>
            <a:picLocks noChangeAspect="1" noChangeArrowheads="1"/>
          </p:cNvPicPr>
          <p:nvPr/>
        </p:nvPicPr>
        <p:blipFill>
          <a:blip r:embed="rId2"/>
          <a:srcRect l="8495" t="12064" r="9294" b="56635"/>
          <a:stretch>
            <a:fillRect/>
          </a:stretch>
        </p:blipFill>
        <p:spPr bwMode="auto">
          <a:xfrm>
            <a:off x="468313" y="4149725"/>
            <a:ext cx="8280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0000"/>
                </a:solidFill>
                <a:latin typeface="Arial"/>
              </a:rPr>
              <a:t>Ітеративний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процес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3730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uk-UA" sz="2800" dirty="0" smtClean="0"/>
              <a:t>Повторюємо всі фази, але на кожному </a:t>
            </a:r>
            <a:r>
              <a:rPr lang="uk-UA" sz="2800" dirty="0" smtClean="0"/>
              <a:t>етапі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uk-UA" sz="2800" dirty="0" smtClean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800" dirty="0" smtClean="0"/>
              <a:t>Поліпшується зворотний зв'язок з Замовником - він приймає кожен етап (ітерацію)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800" dirty="0" smtClean="0"/>
              <a:t>Займаємося самими пріоритетними завданням і ризиками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800" dirty="0" smtClean="0"/>
              <a:t>Витрати на проект розподіляються рівномірно, а не в кінці проекту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800" dirty="0" smtClean="0"/>
              <a:t>Постійне тестування - в процесі, а не в кінці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800" dirty="0" smtClean="0"/>
              <a:t>Ефективна завантаження команди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Методики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sz="quarter" idx="1"/>
          </p:nvPr>
        </p:nvSpPr>
        <p:spPr>
          <a:xfrm>
            <a:off x="468313" y="1844824"/>
            <a:ext cx="8218487" cy="36003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000" smtClean="0"/>
              <a:t>XP Екстремальне програмування 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Crystal Clear</a:t>
            </a:r>
          </a:p>
          <a:p>
            <a:pPr>
              <a:lnSpc>
                <a:spcPct val="80000"/>
              </a:lnSpc>
            </a:pPr>
            <a:r>
              <a:rPr lang="uk-UA" sz="3000" smtClean="0"/>
              <a:t>SCRUM</a:t>
            </a:r>
          </a:p>
          <a:p>
            <a:pPr>
              <a:lnSpc>
                <a:spcPct val="80000"/>
              </a:lnSpc>
            </a:pPr>
            <a:r>
              <a:rPr lang="uk-UA" sz="3000" smtClean="0"/>
              <a:t>KANBAN</a:t>
            </a:r>
          </a:p>
          <a:p>
            <a:pPr>
              <a:lnSpc>
                <a:spcPct val="80000"/>
              </a:lnSpc>
            </a:pPr>
            <a:r>
              <a:rPr lang="uk-UA" sz="3000" smtClean="0"/>
              <a:t>Feature driven development (FDD) </a:t>
            </a:r>
          </a:p>
          <a:p>
            <a:pPr>
              <a:lnSpc>
                <a:spcPct val="80000"/>
              </a:lnSpc>
            </a:pPr>
            <a:r>
              <a:rPr lang="uk-UA" sz="3000" smtClean="0"/>
              <a:t>Lean software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Scrum</a:t>
            </a:r>
            <a:endParaRPr lang="ru-RU" smtClean="0"/>
          </a:p>
        </p:txBody>
      </p:sp>
      <p:sp>
        <p:nvSpPr>
          <p:cNvPr id="75778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b="1" dirty="0" err="1" smtClean="0">
                <a:solidFill>
                  <a:srgbClr val="000099"/>
                </a:solidFill>
              </a:rPr>
              <a:t>Scrum</a:t>
            </a:r>
            <a:r>
              <a:rPr lang="uk-UA" sz="3000" dirty="0" smtClean="0">
                <a:solidFill>
                  <a:srgbClr val="000099"/>
                </a:solidFill>
              </a:rPr>
              <a:t> </a:t>
            </a:r>
            <a:r>
              <a:rPr lang="uk-UA" sz="3000" dirty="0" smtClean="0"/>
              <a:t>- популярний </a:t>
            </a:r>
            <a:r>
              <a:rPr lang="uk-UA" sz="3000" dirty="0" err="1" smtClean="0"/>
              <a:t>фреймворк</a:t>
            </a:r>
            <a:r>
              <a:rPr lang="uk-UA" sz="3000" dirty="0" smtClean="0"/>
              <a:t> для управління </a:t>
            </a:r>
            <a:r>
              <a:rPr lang="uk-UA" sz="3000" dirty="0" err="1" smtClean="0"/>
              <a:t>веб-проектами</a:t>
            </a:r>
            <a:r>
              <a:rPr lang="uk-UA" sz="3000" dirty="0" smtClean="0"/>
              <a:t> (</a:t>
            </a:r>
            <a:r>
              <a:rPr lang="uk-UA" sz="3000" dirty="0" err="1" smtClean="0"/>
              <a:t>Hirotaka</a:t>
            </a:r>
            <a:r>
              <a:rPr lang="uk-UA" sz="3000" dirty="0" smtClean="0"/>
              <a:t> </a:t>
            </a:r>
            <a:r>
              <a:rPr lang="uk-UA" sz="3000" dirty="0" err="1" smtClean="0"/>
              <a:t>Takeuchi</a:t>
            </a:r>
            <a:r>
              <a:rPr lang="uk-UA" sz="3000" dirty="0" smtClean="0"/>
              <a:t>, </a:t>
            </a:r>
            <a:r>
              <a:rPr lang="uk-UA" sz="3000" dirty="0" err="1" smtClean="0"/>
              <a:t>Ikujiro</a:t>
            </a:r>
            <a:r>
              <a:rPr lang="uk-UA" sz="3000" dirty="0" smtClean="0"/>
              <a:t> </a:t>
            </a:r>
            <a:r>
              <a:rPr lang="uk-UA" sz="3000" dirty="0" err="1" smtClean="0"/>
              <a:t>Nonaka</a:t>
            </a:r>
            <a:r>
              <a:rPr lang="uk-UA" sz="3000" dirty="0" smtClean="0"/>
              <a:t>, 1986)</a:t>
            </a:r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Сам термін означає сутичку в грі Регбі</a:t>
            </a:r>
          </a:p>
        </p:txBody>
      </p:sp>
      <p:pic>
        <p:nvPicPr>
          <p:cNvPr id="757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1244" y="2924944"/>
            <a:ext cx="47037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Scrum</a:t>
            </a:r>
            <a:endParaRPr lang="ru-RU" smtClean="0"/>
          </a:p>
        </p:txBody>
      </p:sp>
      <p:pic>
        <p:nvPicPr>
          <p:cNvPr id="7680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412875"/>
            <a:ext cx="84931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Прямоугольник 1"/>
          <p:cNvSpPr>
            <a:spLocks noChangeArrowheads="1"/>
          </p:cNvSpPr>
          <p:nvPr/>
        </p:nvSpPr>
        <p:spPr bwMode="auto">
          <a:xfrm>
            <a:off x="3475038" y="3224213"/>
            <a:ext cx="2193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>
                <a:solidFill>
                  <a:srgbClr val="000000"/>
                </a:solidFill>
                <a:cs typeface="Calibri" pitchFamily="34" charset="0"/>
              </a:rPr>
              <a:t>Дотримання плану</a:t>
            </a: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smtClean="0"/>
              <a:t>Життєвий цикл проекту</a:t>
            </a:r>
            <a:endParaRPr lang="ru-RU" sz="40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550" y="2060575"/>
            <a:ext cx="7272338" cy="3313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altLang="ru-RU" sz="3200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ru-RU" sz="32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Життєвий цикл проекту</a:t>
            </a:r>
            <a:r>
              <a:rPr lang="uk-UA" altLang="ru-RU" sz="3200" dirty="0"/>
              <a:t> – це проміжок часу між моментами його початку, зародження та моментом його закінчення – завершення.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alt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Структура </a:t>
            </a:r>
            <a:r>
              <a:rPr lang="en-US" smtClean="0"/>
              <a:t>Scrum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699" y="1196751"/>
            <a:ext cx="3887788" cy="16732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Ролі</a:t>
            </a:r>
          </a:p>
          <a:p>
            <a:pPr marL="609600" indent="-609600">
              <a:defRPr/>
            </a:pPr>
            <a:r>
              <a:rPr lang="uk-UA" sz="2200" dirty="0"/>
              <a:t>Власник продукту </a:t>
            </a:r>
          </a:p>
          <a:p>
            <a:pPr marL="609600" indent="-609600">
              <a:defRPr/>
            </a:pPr>
            <a:r>
              <a:rPr lang="en-US" sz="2200" dirty="0"/>
              <a:t>Scrum </a:t>
            </a:r>
            <a:r>
              <a:rPr lang="uk-UA" sz="2200" dirty="0"/>
              <a:t>майстер </a:t>
            </a:r>
          </a:p>
          <a:p>
            <a:pPr marL="609600" indent="-609600">
              <a:defRPr/>
            </a:pPr>
            <a:r>
              <a:rPr lang="uk-UA" sz="2200" dirty="0"/>
              <a:t>Команда розробки</a:t>
            </a:r>
          </a:p>
          <a:p>
            <a:pPr algn="ctr">
              <a:defRPr/>
            </a:pPr>
            <a:endParaRPr lang="uk-UA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363" y="4869160"/>
            <a:ext cx="4103687" cy="19602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500" b="1" dirty="0"/>
              <a:t>Процеси</a:t>
            </a:r>
          </a:p>
          <a:p>
            <a:pPr marL="609600" indent="-609600">
              <a:defRPr/>
            </a:pPr>
            <a:r>
              <a:rPr lang="uk-UA" sz="2200" dirty="0"/>
              <a:t>Планування </a:t>
            </a:r>
            <a:r>
              <a:rPr lang="uk-UA" sz="2200" dirty="0" err="1"/>
              <a:t>Спрінта</a:t>
            </a:r>
            <a:endParaRPr lang="uk-UA" sz="2200" dirty="0"/>
          </a:p>
          <a:p>
            <a:pPr marL="609600" indent="-609600">
              <a:defRPr/>
            </a:pPr>
            <a:r>
              <a:rPr lang="uk-UA" sz="2200" dirty="0"/>
              <a:t>Огляд </a:t>
            </a:r>
            <a:r>
              <a:rPr lang="uk-UA" sz="2200" dirty="0" err="1"/>
              <a:t>Спрінта</a:t>
            </a:r>
            <a:endParaRPr lang="uk-UA" sz="2200" dirty="0"/>
          </a:p>
          <a:p>
            <a:pPr marL="609600" indent="-609600">
              <a:defRPr/>
            </a:pPr>
            <a:r>
              <a:rPr lang="uk-UA" sz="2200" dirty="0"/>
              <a:t>Щоденний </a:t>
            </a:r>
            <a:r>
              <a:rPr lang="en-US" sz="2200" dirty="0"/>
              <a:t>Scrum </a:t>
            </a:r>
            <a:endParaRPr lang="uk-UA" sz="2200" dirty="0"/>
          </a:p>
          <a:p>
            <a:pPr marL="609600" indent="-609600">
              <a:defRPr/>
            </a:pPr>
            <a:r>
              <a:rPr lang="uk-UA" sz="2200" dirty="0" err="1" smtClean="0"/>
              <a:t>Спрінт</a:t>
            </a:r>
            <a:r>
              <a:rPr lang="uk-UA" sz="2200" dirty="0" smtClean="0"/>
              <a:t> </a:t>
            </a:r>
            <a:r>
              <a:rPr lang="uk-UA" sz="2200" dirty="0"/>
              <a:t>ретроспектива</a:t>
            </a:r>
          </a:p>
          <a:p>
            <a:pPr algn="ctr">
              <a:defRPr/>
            </a:pPr>
            <a:endParaRPr lang="uk-UA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3175" y="2927128"/>
            <a:ext cx="4189065" cy="1882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Артефакти</a:t>
            </a:r>
          </a:p>
          <a:p>
            <a:pPr marL="609600" indent="-609600">
              <a:defRPr/>
            </a:pPr>
            <a:r>
              <a:rPr lang="uk-UA" sz="2200" dirty="0" err="1"/>
              <a:t>Беклог</a:t>
            </a:r>
            <a:r>
              <a:rPr lang="uk-UA" sz="2200" dirty="0"/>
              <a:t> продукту </a:t>
            </a:r>
          </a:p>
          <a:p>
            <a:pPr marL="609600" indent="-609600">
              <a:defRPr/>
            </a:pPr>
            <a:r>
              <a:rPr lang="uk-UA" sz="2200" dirty="0" err="1"/>
              <a:t>Спрінт</a:t>
            </a:r>
            <a:r>
              <a:rPr lang="uk-UA" sz="2200" dirty="0"/>
              <a:t> </a:t>
            </a:r>
            <a:r>
              <a:rPr lang="uk-UA" sz="2200" dirty="0" err="1"/>
              <a:t>беклог</a:t>
            </a:r>
            <a:endParaRPr lang="uk-UA" sz="2200" dirty="0"/>
          </a:p>
          <a:p>
            <a:pPr marL="609600" indent="-609600">
              <a:tabLst>
                <a:tab pos="1066800" algn="l"/>
              </a:tabLst>
              <a:defRPr/>
            </a:pPr>
            <a:r>
              <a:rPr lang="en-US" sz="2200" dirty="0" err="1"/>
              <a:t>Burndown</a:t>
            </a:r>
            <a:r>
              <a:rPr lang="en-US" sz="2200" dirty="0"/>
              <a:t> </a:t>
            </a:r>
            <a:r>
              <a:rPr lang="en-US" sz="2200" dirty="0" smtClean="0"/>
              <a:t>charts</a:t>
            </a:r>
            <a:endParaRPr lang="uk-UA" sz="2200" dirty="0" smtClean="0"/>
          </a:p>
          <a:p>
            <a:pPr marL="609600" indent="-609600">
              <a:tabLst>
                <a:tab pos="1066800" algn="l"/>
              </a:tabLst>
              <a:defRPr/>
            </a:pPr>
            <a:r>
              <a:rPr lang="uk-UA" sz="2200" dirty="0" err="1" smtClean="0"/>
              <a:t>Доска</a:t>
            </a:r>
            <a:r>
              <a:rPr lang="uk-UA" sz="2200" dirty="0" smtClean="0"/>
              <a:t> задач</a:t>
            </a:r>
            <a:endParaRPr lang="en-US" sz="2200" dirty="0"/>
          </a:p>
          <a:p>
            <a:pPr algn="ctr">
              <a:defRPr/>
            </a:pPr>
            <a:endParaRPr lang="uk-UA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Ролі в Scrum</a:t>
            </a:r>
            <a:endParaRPr lang="ru-RU" smtClean="0"/>
          </a:p>
        </p:txBody>
      </p:sp>
      <p:sp>
        <p:nvSpPr>
          <p:cNvPr id="78850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endParaRPr lang="uk-UA" sz="3000" dirty="0" smtClean="0"/>
          </a:p>
          <a:p>
            <a:pPr marL="609600" indent="-609600">
              <a:buFont typeface="Arial" charset="0"/>
              <a:buNone/>
            </a:pPr>
            <a:r>
              <a:rPr lang="uk-UA" sz="3000" dirty="0" smtClean="0"/>
              <a:t>У класичному </a:t>
            </a:r>
            <a:r>
              <a:rPr lang="uk-UA" sz="3000" dirty="0" err="1" smtClean="0"/>
              <a:t>Scrum</a:t>
            </a:r>
            <a:r>
              <a:rPr lang="uk-UA" sz="3000" dirty="0" smtClean="0"/>
              <a:t> існує 3 базових ролі:</a:t>
            </a:r>
            <a:endParaRPr lang="uk-UA" sz="3000" dirty="0" smtClean="0">
              <a:latin typeface="Arial" charset="0"/>
            </a:endParaRPr>
          </a:p>
          <a:p>
            <a:pPr marL="609600" indent="-609600"/>
            <a:r>
              <a:rPr lang="uk-UA" sz="3000" dirty="0" smtClean="0"/>
              <a:t>Власник </a:t>
            </a:r>
            <a:r>
              <a:rPr lang="uk-UA" sz="3000" dirty="0" err="1" smtClean="0"/>
              <a:t>продукта</a:t>
            </a:r>
            <a:r>
              <a:rPr lang="uk-UA" sz="3000" dirty="0" smtClean="0"/>
              <a:t> (</a:t>
            </a:r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owner</a:t>
            </a:r>
            <a:r>
              <a:rPr lang="uk-UA" sz="3000" dirty="0" smtClean="0"/>
              <a:t>)</a:t>
            </a:r>
            <a:endParaRPr lang="uk-UA" sz="3000" dirty="0" smtClean="0">
              <a:latin typeface="Arial" charset="0"/>
            </a:endParaRPr>
          </a:p>
          <a:p>
            <a:pPr marL="609600" indent="-609600"/>
            <a:r>
              <a:rPr lang="uk-UA" sz="3000" dirty="0" err="1" smtClean="0"/>
              <a:t>Скрам</a:t>
            </a:r>
            <a:r>
              <a:rPr lang="uk-UA" sz="3000" dirty="0" smtClean="0"/>
              <a:t> майстер (</a:t>
            </a:r>
            <a:r>
              <a:rPr lang="uk-UA" sz="3000" dirty="0" err="1" smtClean="0"/>
              <a:t>Scrum</a:t>
            </a:r>
            <a:r>
              <a:rPr lang="uk-UA" sz="3000" dirty="0" smtClean="0"/>
              <a:t> </a:t>
            </a:r>
            <a:r>
              <a:rPr lang="uk-UA" sz="3000" dirty="0" err="1" smtClean="0"/>
              <a:t>master</a:t>
            </a:r>
            <a:r>
              <a:rPr lang="uk-UA" sz="3000" dirty="0" smtClean="0"/>
              <a:t>)</a:t>
            </a:r>
            <a:endParaRPr lang="uk-UA" sz="3000" dirty="0" smtClean="0">
              <a:latin typeface="Arial" charset="0"/>
            </a:endParaRPr>
          </a:p>
          <a:p>
            <a:pPr marL="609600" indent="-609600"/>
            <a:r>
              <a:rPr lang="uk-UA" sz="3000" dirty="0" smtClean="0"/>
              <a:t>Команда розробки (</a:t>
            </a:r>
            <a:r>
              <a:rPr lang="uk-UA" sz="3000" dirty="0" err="1" smtClean="0"/>
              <a:t>Development</a:t>
            </a:r>
            <a:r>
              <a:rPr lang="uk-UA" sz="3000" dirty="0" smtClean="0"/>
              <a:t> </a:t>
            </a:r>
            <a:r>
              <a:rPr lang="uk-UA" sz="3000" dirty="0" err="1" smtClean="0"/>
              <a:t>team</a:t>
            </a:r>
            <a:r>
              <a:rPr lang="uk-UA" sz="3000" dirty="0" smtClean="0"/>
              <a:t>)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Product owner</a:t>
            </a:r>
            <a:endParaRPr lang="ru-RU" smtClean="0"/>
          </a:p>
        </p:txBody>
      </p:sp>
      <p:sp>
        <p:nvSpPr>
          <p:cNvPr id="79874" name="Объект 2"/>
          <p:cNvSpPr>
            <a:spLocks noGrp="1"/>
          </p:cNvSpPr>
          <p:nvPr>
            <p:ph sz="quarter" idx="1"/>
          </p:nvPr>
        </p:nvSpPr>
        <p:spPr>
          <a:xfrm>
            <a:off x="468313" y="1600200"/>
            <a:ext cx="8218487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800" smtClean="0">
                <a:latin typeface="Arial" charset="0"/>
              </a:rPr>
              <a:t>	Приймає кінцеве рішення для команди в проекті;</a:t>
            </a:r>
          </a:p>
          <a:p>
            <a:r>
              <a:rPr lang="uk-UA" sz="2800" smtClean="0">
                <a:latin typeface="Arial" charset="0"/>
              </a:rPr>
              <a:t>Визначає вимоги до продукту;</a:t>
            </a:r>
          </a:p>
          <a:p>
            <a:r>
              <a:rPr lang="uk-UA" sz="2800" smtClean="0">
                <a:latin typeface="Arial" charset="0"/>
              </a:rPr>
              <a:t>Визначає дату релізу продукту;</a:t>
            </a:r>
          </a:p>
          <a:p>
            <a:r>
              <a:rPr lang="uk-UA" sz="2800" smtClean="0">
                <a:latin typeface="Arial" charset="0"/>
              </a:rPr>
              <a:t>Відповідає за дохідність проекту (</a:t>
            </a:r>
            <a:r>
              <a:rPr lang="en-US" sz="2800" smtClean="0">
                <a:latin typeface="Arial" charset="0"/>
              </a:rPr>
              <a:t>ROI</a:t>
            </a:r>
            <a:r>
              <a:rPr lang="uk-UA" sz="2800" smtClean="0">
                <a:latin typeface="Arial" charset="0"/>
              </a:rPr>
              <a:t>);</a:t>
            </a:r>
            <a:endParaRPr lang="en-US" sz="2800" smtClean="0">
              <a:latin typeface="Arial" charset="0"/>
            </a:endParaRPr>
          </a:p>
          <a:p>
            <a:r>
              <a:rPr lang="uk-UA" sz="2800" smtClean="0">
                <a:latin typeface="Arial" charset="0"/>
              </a:rPr>
              <a:t>Визначає та корегує пріоритети на кожній ітерації;</a:t>
            </a:r>
          </a:p>
          <a:p>
            <a:r>
              <a:rPr lang="uk-UA" sz="2800" smtClean="0">
                <a:latin typeface="Arial" charset="0"/>
              </a:rPr>
              <a:t>Приймає роботу (код в кінці кожної ітерації);</a:t>
            </a:r>
          </a:p>
          <a:p>
            <a:r>
              <a:rPr lang="uk-UA" sz="2800" smtClean="0">
                <a:latin typeface="Arial" charset="0"/>
              </a:rPr>
              <a:t>Ставить задачі команді.</a:t>
            </a:r>
          </a:p>
          <a:p>
            <a:pPr>
              <a:buFont typeface="Arial" charset="0"/>
              <a:buNone/>
            </a:pPr>
            <a:endParaRPr lang="uk-UA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Scrum master</a:t>
            </a:r>
            <a:endParaRPr lang="ru-RU" smtClean="0"/>
          </a:p>
        </p:txBody>
      </p:sp>
      <p:sp>
        <p:nvSpPr>
          <p:cNvPr id="81924" name="Объект 2"/>
          <p:cNvSpPr>
            <a:spLocks/>
          </p:cNvSpPr>
          <p:nvPr/>
        </p:nvSpPr>
        <p:spPr bwMode="auto">
          <a:xfrm>
            <a:off x="468313" y="1600200"/>
            <a:ext cx="835183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800" dirty="0"/>
              <a:t>	</a:t>
            </a:r>
            <a:r>
              <a:rPr lang="uk-UA" sz="2800" dirty="0" smtClean="0"/>
              <a:t>Відповідає </a:t>
            </a:r>
            <a:r>
              <a:rPr lang="uk-UA" sz="2800" dirty="0"/>
              <a:t>за впровадження</a:t>
            </a:r>
            <a:r>
              <a:rPr lang="en-US" sz="2800" dirty="0"/>
              <a:t> </a:t>
            </a:r>
            <a:r>
              <a:rPr lang="uk-UA" sz="2800" dirty="0"/>
              <a:t>цінностей </a:t>
            </a:r>
            <a:r>
              <a:rPr lang="en-US" sz="2800" dirty="0"/>
              <a:t>Scrum</a:t>
            </a:r>
            <a:r>
              <a:rPr lang="uk-UA" sz="2800" dirty="0"/>
              <a:t>;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/>
              <a:t>Не роздає завдань;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/>
              <a:t>Ліквідує перешкоди;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/>
              <a:t>Відповідає за ефективність команди;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/>
              <a:t>Захищає команду від зовнішніх перешкод;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/>
              <a:t>Проводить </a:t>
            </a:r>
            <a:r>
              <a:rPr lang="en-US" sz="2800" dirty="0"/>
              <a:t>Daily Scrum Meeting</a:t>
            </a:r>
            <a:r>
              <a:rPr lang="uk-UA" sz="2800" dirty="0"/>
              <a:t> та відслідковує прогрес команди за допомогою</a:t>
            </a:r>
            <a:r>
              <a:rPr lang="en-US" sz="2800" dirty="0"/>
              <a:t> Sprint Backlog</a:t>
            </a:r>
            <a:r>
              <a:rPr lang="uk-UA" sz="2800" dirty="0"/>
              <a:t>, відмічає статус всіх задач в </a:t>
            </a:r>
            <a:r>
              <a:rPr lang="uk-UA" sz="2800" dirty="0" err="1"/>
              <a:t>спрінті</a:t>
            </a:r>
            <a:r>
              <a:rPr lang="uk-UA" sz="28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Development team</a:t>
            </a:r>
            <a:endParaRPr lang="ru-RU" smtClean="0"/>
          </a:p>
        </p:txBody>
      </p:sp>
      <p:sp>
        <p:nvSpPr>
          <p:cNvPr id="81922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uk-UA" sz="2800" smtClean="0">
                <a:latin typeface="Arial" charset="0"/>
              </a:rPr>
              <a:t>Зазвичай 5-9 чоловік;</a:t>
            </a:r>
          </a:p>
          <a:p>
            <a:r>
              <a:rPr lang="uk-UA" sz="2800" smtClean="0">
                <a:latin typeface="Arial" charset="0"/>
              </a:rPr>
              <a:t>Крос-функціональна (програмісти, тестувальники, дизайнери …);</a:t>
            </a:r>
          </a:p>
          <a:p>
            <a:r>
              <a:rPr lang="uk-UA" sz="2800" smtClean="0">
                <a:latin typeface="Arial" charset="0"/>
              </a:rPr>
              <a:t>Зайнятість цілий робочий день (можуть бути виключенні – адміністратор бази даних);</a:t>
            </a:r>
          </a:p>
          <a:p>
            <a:r>
              <a:rPr lang="uk-UA" sz="2800" smtClean="0">
                <a:latin typeface="Arial" charset="0"/>
              </a:rPr>
              <a:t>Склад команди може змінюватися тільки між спрінтами;</a:t>
            </a:r>
          </a:p>
          <a:p>
            <a:r>
              <a:rPr lang="uk-UA" sz="2800" smtClean="0">
                <a:latin typeface="Arial" charset="0"/>
              </a:rPr>
              <a:t>Відповідає за результат перед </a:t>
            </a:r>
            <a:r>
              <a:rPr lang="en-US" sz="2800" smtClean="0">
                <a:latin typeface="Arial" charset="0"/>
              </a:rPr>
              <a:t>Product Owner.</a:t>
            </a:r>
            <a:endParaRPr lang="uk-UA" sz="2800" smtClean="0">
              <a:latin typeface="Arial" charset="0"/>
            </a:endParaRPr>
          </a:p>
          <a:p>
            <a:endParaRPr lang="uk-UA" sz="2800" smtClean="0">
              <a:latin typeface="Arial" charset="0"/>
            </a:endParaRPr>
          </a:p>
          <a:p>
            <a:endParaRPr lang="uk-UA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Артефакти в Scrum</a:t>
            </a:r>
            <a:endParaRPr lang="ru-RU" smtClean="0"/>
          </a:p>
        </p:txBody>
      </p:sp>
      <p:sp>
        <p:nvSpPr>
          <p:cNvPr id="82946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3509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uk-UA" sz="3000" dirty="0" smtClean="0">
                <a:latin typeface="Arial" charset="0"/>
              </a:rPr>
              <a:t>	</a:t>
            </a:r>
            <a:r>
              <a:rPr lang="uk-UA" sz="3000" dirty="0" smtClean="0"/>
              <a:t>У </a:t>
            </a:r>
            <a:r>
              <a:rPr lang="en-US" sz="3000" dirty="0" smtClean="0"/>
              <a:t>Scrum</a:t>
            </a:r>
            <a:r>
              <a:rPr lang="uk-UA" sz="3000" dirty="0" smtClean="0"/>
              <a:t> використовується такі </a:t>
            </a:r>
            <a:r>
              <a:rPr lang="uk-UA" sz="3000" b="1" dirty="0" smtClean="0">
                <a:solidFill>
                  <a:srgbClr val="000099"/>
                </a:solidFill>
              </a:rPr>
              <a:t>артефакт</a:t>
            </a:r>
            <a:r>
              <a:rPr lang="ru-RU" sz="3000" b="1" dirty="0" smtClean="0">
                <a:solidFill>
                  <a:srgbClr val="000099"/>
                </a:solidFill>
              </a:rPr>
              <a:t>и</a:t>
            </a:r>
            <a:r>
              <a:rPr lang="uk-UA" sz="3000" b="1" dirty="0" smtClean="0">
                <a:solidFill>
                  <a:srgbClr val="000099"/>
                </a:solidFill>
              </a:rPr>
              <a:t>:</a:t>
            </a:r>
            <a:endParaRPr lang="uk-UA" sz="3000" b="1" dirty="0" smtClean="0">
              <a:solidFill>
                <a:srgbClr val="000099"/>
              </a:solidFill>
              <a:latin typeface="Arial" charset="0"/>
            </a:endParaRPr>
          </a:p>
          <a:p>
            <a:pPr marL="609600" indent="-609600"/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endParaRPr lang="uk-UA" sz="3000" dirty="0" smtClean="0">
              <a:latin typeface="Arial" charset="0"/>
            </a:endParaRPr>
          </a:p>
          <a:p>
            <a:pPr marL="609600" indent="-609600"/>
            <a:r>
              <a:rPr lang="uk-UA" sz="3000" dirty="0" err="1" smtClean="0"/>
              <a:t>Sprint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endParaRPr lang="uk-UA" sz="3000" dirty="0" smtClean="0">
              <a:latin typeface="Arial" charset="0"/>
            </a:endParaRPr>
          </a:p>
          <a:p>
            <a:pPr marL="609600" indent="-609600"/>
            <a:r>
              <a:rPr lang="uk-UA" sz="3000" dirty="0" err="1" smtClean="0"/>
              <a:t>Sprint</a:t>
            </a:r>
            <a:r>
              <a:rPr lang="uk-UA" sz="3000" dirty="0" smtClean="0"/>
              <a:t> </a:t>
            </a:r>
            <a:r>
              <a:rPr lang="uk-UA" sz="3000" dirty="0" err="1" smtClean="0"/>
              <a:t>Burndown</a:t>
            </a:r>
            <a:r>
              <a:rPr lang="uk-UA" sz="3000" dirty="0" smtClean="0"/>
              <a:t> </a:t>
            </a:r>
            <a:r>
              <a:rPr lang="uk-UA" sz="3000" dirty="0" err="1" smtClean="0"/>
              <a:t>Chart</a:t>
            </a:r>
            <a:endParaRPr lang="uk-UA" sz="3000" dirty="0" smtClean="0"/>
          </a:p>
          <a:p>
            <a:pPr marL="609600" indent="-609600"/>
            <a:r>
              <a:rPr lang="uk-UA" sz="3000" dirty="0" err="1" smtClean="0"/>
              <a:t>Доска</a:t>
            </a:r>
            <a:r>
              <a:rPr lang="uk-UA" sz="3000" dirty="0" smtClean="0"/>
              <a:t> задач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Product Backlog</a:t>
            </a:r>
            <a:endParaRPr lang="ru-RU" smtClean="0"/>
          </a:p>
        </p:txBody>
      </p:sp>
      <p:sp>
        <p:nvSpPr>
          <p:cNvPr id="83970" name="Объект 2"/>
          <p:cNvSpPr>
            <a:spLocks noGrp="1"/>
          </p:cNvSpPr>
          <p:nvPr>
            <p:ph sz="quarter" idx="1"/>
          </p:nvPr>
        </p:nvSpPr>
        <p:spPr>
          <a:xfrm>
            <a:off x="899593" y="2276475"/>
            <a:ext cx="7128792" cy="25495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smtClean="0"/>
              <a:t>Список вимог, побажань, функціональності, які впорядковані за ступенем важливості (з оцінкою </a:t>
            </a:r>
            <a:r>
              <a:rPr lang="uk-UA" sz="3000" dirty="0" err="1" smtClean="0"/>
              <a:t>трудозатрат</a:t>
            </a:r>
            <a:r>
              <a:rPr lang="uk-UA" sz="3000" dirty="0" smtClean="0"/>
              <a:t>).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Product Backlog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244827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/>
              <a:t>постійно переглядається і </a:t>
            </a:r>
            <a:r>
              <a:rPr lang="uk-UA" sz="3000" dirty="0" smtClean="0"/>
              <a:t>доповнюється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включаються </a:t>
            </a:r>
            <a:r>
              <a:rPr lang="uk-UA" sz="3000" dirty="0"/>
              <a:t>нові вимоги</a:t>
            </a:r>
            <a:r>
              <a:rPr lang="uk-UA" sz="3000" dirty="0" smtClean="0"/>
              <a:t>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видаляються </a:t>
            </a:r>
            <a:r>
              <a:rPr lang="uk-UA" sz="3000" dirty="0"/>
              <a:t>непотрібні</a:t>
            </a:r>
            <a:r>
              <a:rPr lang="uk-UA" sz="3000" dirty="0" smtClean="0"/>
              <a:t>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dirty="0" smtClean="0"/>
              <a:t>переглядаються </a:t>
            </a:r>
            <a:r>
              <a:rPr lang="uk-UA" sz="3000" dirty="0"/>
              <a:t>пріоритети</a:t>
            </a:r>
            <a:r>
              <a:rPr lang="uk-UA" sz="30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Product</a:t>
            </a:r>
            <a:r>
              <a:rPr lang="uk-UA" dirty="0" smtClean="0"/>
              <a:t> </a:t>
            </a:r>
            <a:r>
              <a:rPr lang="uk-UA" dirty="0" err="1" smtClean="0"/>
              <a:t>Backlog</a:t>
            </a:r>
            <a:endParaRPr lang="ru-RU" dirty="0" smtClean="0"/>
          </a:p>
        </p:txBody>
      </p:sp>
      <p:sp>
        <p:nvSpPr>
          <p:cNvPr id="86018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uk-UA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За </a:t>
            </a:r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r>
              <a:rPr lang="uk-UA" sz="3000" dirty="0" smtClean="0"/>
              <a:t> відповідає </a:t>
            </a:r>
            <a:r>
              <a:rPr lang="uk-UA" sz="3000" dirty="0" err="1" smtClean="0"/>
              <a:t>ProductOwner</a:t>
            </a:r>
            <a:r>
              <a:rPr lang="uk-UA" sz="3000" dirty="0" smtClean="0"/>
              <a:t>. </a:t>
            </a:r>
            <a:endParaRPr lang="en-US" sz="3000" dirty="0" smtClean="0"/>
          </a:p>
          <a:p>
            <a:pPr marL="0" indent="0">
              <a:buFont typeface="Arial" charset="0"/>
              <a:buNone/>
            </a:pPr>
            <a:endParaRPr lang="en-US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Він також працює спільно з командою для того, щоб отримати наближену оцінку на виконання елементів </a:t>
            </a:r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r>
              <a:rPr lang="uk-UA" sz="3000" dirty="0" smtClean="0"/>
              <a:t> для того, щоб більш точно розставляти пріоритети відповідно до необхідного часом на виконання.</a:t>
            </a:r>
            <a:endParaRPr lang="ru-RU" sz="3000" dirty="0" smtClean="0"/>
          </a:p>
          <a:p>
            <a:pPr marL="0" indent="0"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Product Backlog</a:t>
            </a:r>
            <a:endParaRPr lang="ru-RU" smtClean="0"/>
          </a:p>
        </p:txBody>
      </p:sp>
      <p:sp>
        <p:nvSpPr>
          <p:cNvPr id="87042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3000" dirty="0" smtClean="0"/>
              <a:t>Складається з </a:t>
            </a:r>
            <a:r>
              <a:rPr lang="uk-UA" sz="3000" dirty="0" err="1" smtClean="0"/>
              <a:t>User</a:t>
            </a:r>
            <a:r>
              <a:rPr lang="uk-UA" sz="3000" dirty="0" smtClean="0"/>
              <a:t> </a:t>
            </a:r>
            <a:r>
              <a:rPr lang="uk-UA" sz="3000" dirty="0" err="1" smtClean="0"/>
              <a:t>story</a:t>
            </a:r>
            <a:r>
              <a:rPr lang="uk-UA" sz="3000" dirty="0" smtClean="0"/>
              <a:t> («побажання користувача»).</a:t>
            </a:r>
            <a:endParaRPr lang="ru-RU" sz="3000" dirty="0" smtClean="0"/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ID.</a:t>
            </a:r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Назва.</a:t>
            </a:r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«Як &lt;користувач&gt; я хочу &lt;зробити&gt; і тим самим отримати &lt;вигоди&gt;».</a:t>
            </a:r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Важливість (</a:t>
            </a:r>
            <a:r>
              <a:rPr lang="uk-UA" sz="3000" dirty="0" err="1" smtClean="0"/>
              <a:t>business</a:t>
            </a:r>
            <a:r>
              <a:rPr lang="uk-UA" sz="3000" dirty="0" smtClean="0"/>
              <a:t> </a:t>
            </a:r>
            <a:r>
              <a:rPr lang="uk-UA" sz="3000" dirty="0" err="1" smtClean="0"/>
              <a:t>value</a:t>
            </a:r>
            <a:r>
              <a:rPr lang="uk-UA" sz="3000" dirty="0" smtClean="0"/>
              <a:t>).</a:t>
            </a:r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Оцінка </a:t>
            </a:r>
            <a:r>
              <a:rPr lang="uk-UA" sz="3000" dirty="0" err="1" smtClean="0"/>
              <a:t>трудогодинзатрат</a:t>
            </a:r>
            <a:r>
              <a:rPr lang="uk-UA" sz="3000" dirty="0" smtClean="0"/>
              <a:t> (</a:t>
            </a:r>
            <a:r>
              <a:rPr lang="uk-UA" sz="3000" dirty="0" err="1" smtClean="0"/>
              <a:t>story</a:t>
            </a:r>
            <a:r>
              <a:rPr lang="en-US" sz="3000" dirty="0" smtClean="0"/>
              <a:t> </a:t>
            </a:r>
            <a:r>
              <a:rPr lang="uk-UA" sz="3000" dirty="0" smtClean="0"/>
              <a:t>points-умовні одиниці оцінки складності </a:t>
            </a:r>
            <a:r>
              <a:rPr lang="uk-UA" sz="3000" dirty="0" err="1" smtClean="0"/>
              <a:t>фічи</a:t>
            </a:r>
            <a:r>
              <a:rPr lang="uk-UA" sz="3000" dirty="0" smtClean="0"/>
              <a:t>).</a:t>
            </a:r>
          </a:p>
          <a:p>
            <a:pPr marL="0" indent="0">
              <a:lnSpc>
                <a:spcPct val="80000"/>
              </a:lnSpc>
            </a:pPr>
            <a:r>
              <a:rPr lang="uk-UA" sz="3000" dirty="0" smtClean="0"/>
              <a:t>Як продемонструвати.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kcy; &amp;ocy;&amp;bcy;&amp;hardcy;&amp;yacy;&amp;scy;&amp;ncy;&amp;icy;&amp;lcy; &amp;kcy;&amp;lcy;&amp;icy;&amp;iecy;&amp;ncy;&amp;tcy; &amp;chcy;&amp;iecy;&amp;gcy;&amp;ocy; &amp;ocy;&amp;ncy; &amp;khcy;&amp;ocy;&amp;chcy;&amp;iecy;&amp;t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4624"/>
            <a:ext cx="8295139" cy="67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Product Backlog</a:t>
            </a:r>
            <a:endParaRPr lang="ru-RU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89646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 planning meeting</a:t>
            </a:r>
            <a:endParaRPr lang="ru-RU" smtClean="0"/>
          </a:p>
        </p:txBody>
      </p:sp>
      <p:pic>
        <p:nvPicPr>
          <p:cNvPr id="890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44675"/>
            <a:ext cx="708818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 planning meeting</a:t>
            </a:r>
            <a:endParaRPr lang="ru-RU" smtClean="0"/>
          </a:p>
        </p:txBody>
      </p:sp>
      <p:pic>
        <p:nvPicPr>
          <p:cNvPr id="901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2372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 planning meeting</a:t>
            </a:r>
            <a:endParaRPr lang="ru-RU" smtClean="0"/>
          </a:p>
        </p:txBody>
      </p:sp>
      <p:pic>
        <p:nvPicPr>
          <p:cNvPr id="911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0575"/>
            <a:ext cx="6048375" cy="40338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 backlog</a:t>
            </a:r>
            <a:endParaRPr lang="ru-RU" smtClean="0"/>
          </a:p>
        </p:txBody>
      </p:sp>
      <p:pic>
        <p:nvPicPr>
          <p:cNvPr id="921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183" y="1412776"/>
            <a:ext cx="62113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Sprint Backlog</a:t>
            </a:r>
            <a:endParaRPr lang="ru-RU" smtClean="0"/>
          </a:p>
        </p:txBody>
      </p:sp>
      <p:sp>
        <p:nvSpPr>
          <p:cNvPr id="93186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3000" dirty="0" smtClean="0"/>
              <a:t>У </a:t>
            </a:r>
            <a:r>
              <a:rPr lang="uk-UA" sz="3000" dirty="0" err="1" smtClean="0"/>
              <a:t>Scrum</a:t>
            </a:r>
            <a:r>
              <a:rPr lang="uk-UA" sz="3000" dirty="0" smtClean="0"/>
              <a:t> ітерація називається </a:t>
            </a:r>
            <a:r>
              <a:rPr lang="uk-UA" sz="3000" dirty="0" err="1" smtClean="0"/>
              <a:t>Sprint</a:t>
            </a:r>
            <a:r>
              <a:rPr lang="uk-UA" sz="3000" dirty="0" smtClean="0"/>
              <a:t>.</a:t>
            </a:r>
            <a:br>
              <a:rPr lang="uk-UA" sz="3000" dirty="0" smtClean="0"/>
            </a:br>
            <a:endParaRPr lang="en-US" sz="30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3000" dirty="0" smtClean="0"/>
              <a:t>Її тривалість становить 2-4 тижні, постійна тривалість спринту привносить ритм в розробку.</a:t>
            </a:r>
            <a:br>
              <a:rPr lang="uk-UA" sz="3000" dirty="0" smtClean="0"/>
            </a:br>
            <a:endParaRPr lang="en-US" sz="30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uk-UA" sz="3000" dirty="0" smtClean="0"/>
              <a:t>Результатом </a:t>
            </a:r>
            <a:r>
              <a:rPr lang="uk-UA" sz="3000" dirty="0" err="1" smtClean="0"/>
              <a:t>Sprint</a:t>
            </a:r>
            <a:r>
              <a:rPr lang="uk-UA" sz="3000" dirty="0" smtClean="0"/>
              <a:t> є готовий продукт (</a:t>
            </a:r>
            <a:r>
              <a:rPr lang="uk-UA" sz="3000" dirty="0" err="1" smtClean="0"/>
              <a:t>build</a:t>
            </a:r>
            <a:r>
              <a:rPr lang="uk-UA" sz="3000" dirty="0" smtClean="0"/>
              <a:t>), який можна передавати (</a:t>
            </a:r>
            <a:r>
              <a:rPr lang="uk-UA" sz="3000" dirty="0" err="1" smtClean="0"/>
              <a:t>deliver</a:t>
            </a:r>
            <a:r>
              <a:rPr lang="uk-UA" sz="3000" dirty="0" smtClean="0"/>
              <a:t>) замовнику (показ замовнику).</a:t>
            </a:r>
            <a:br>
              <a:rPr lang="uk-UA" sz="3000" dirty="0" smtClean="0"/>
            </a:b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Sprint Backlog</a:t>
            </a:r>
            <a:endParaRPr lang="ru-RU" smtClean="0"/>
          </a:p>
        </p:txBody>
      </p:sp>
      <p:sp>
        <p:nvSpPr>
          <p:cNvPr id="94210" name="Rectangle 3"/>
          <p:cNvSpPr>
            <a:spLocks noGrp="1"/>
          </p:cNvSpPr>
          <p:nvPr>
            <p:ph sz="quarter" idx="1"/>
          </p:nvPr>
        </p:nvSpPr>
        <p:spPr>
          <a:xfrm>
            <a:off x="457200" y="1444203"/>
            <a:ext cx="8229600" cy="49371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3000" dirty="0" smtClean="0">
                <a:latin typeface="Arial" charset="0"/>
              </a:rPr>
              <a:t>	</a:t>
            </a:r>
            <a:r>
              <a:rPr lang="uk-UA" sz="3000" dirty="0" smtClean="0"/>
              <a:t>Для оцінки обсягу робіт (</a:t>
            </a:r>
            <a:r>
              <a:rPr lang="uk-UA" sz="3000" dirty="0" err="1" smtClean="0"/>
              <a:t>Scope</a:t>
            </a:r>
            <a:r>
              <a:rPr lang="uk-UA" sz="3000" dirty="0" smtClean="0"/>
              <a:t>) в спринті можна використовувати попередню оцінку, що вимірюється в </a:t>
            </a:r>
            <a:r>
              <a:rPr lang="uk-UA" sz="3000" dirty="0" err="1" smtClean="0"/>
              <a:t>Story</a:t>
            </a:r>
            <a:r>
              <a:rPr lang="uk-UA" sz="3000" dirty="0" smtClean="0"/>
              <a:t> </a:t>
            </a:r>
            <a:r>
              <a:rPr lang="uk-UA" sz="3000" dirty="0" err="1" smtClean="0"/>
              <a:t>point</a:t>
            </a:r>
            <a:r>
              <a:rPr lang="uk-UA" sz="3000" dirty="0" smtClean="0"/>
              <a:t>.</a:t>
            </a:r>
            <a:br>
              <a:rPr lang="uk-UA" sz="3000" dirty="0" smtClean="0"/>
            </a:b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	</a:t>
            </a:r>
            <a:r>
              <a:rPr lang="uk-UA" sz="3000" dirty="0" err="1" smtClean="0"/>
              <a:t>Scope</a:t>
            </a:r>
            <a:r>
              <a:rPr lang="uk-UA" sz="3000" dirty="0" smtClean="0"/>
              <a:t> спринту повинен бути фіксованим. Це дозволяє команді давати зобов'язання на той обсяг робіт, який повинен бути зроблений в спринті. </a:t>
            </a:r>
            <a:endParaRPr lang="en-US" sz="3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	</a:t>
            </a:r>
            <a:r>
              <a:rPr lang="uk-UA" sz="3000" dirty="0" smtClean="0"/>
              <a:t>Завдання протягом спринту не змінюються.</a:t>
            </a:r>
            <a:endParaRPr lang="ru-RU" sz="3000" dirty="0" smtClean="0"/>
          </a:p>
          <a:p>
            <a:pPr>
              <a:buFont typeface="Arial" charset="0"/>
              <a:buNone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</a:t>
            </a:r>
            <a:r>
              <a:rPr lang="uk-UA" smtClean="0"/>
              <a:t> </a:t>
            </a:r>
            <a:r>
              <a:rPr lang="en-US" smtClean="0"/>
              <a:t>Backlog</a:t>
            </a:r>
            <a:endParaRPr lang="ru-RU" smtClean="0"/>
          </a:p>
        </p:txBody>
      </p:sp>
      <p:sp>
        <p:nvSpPr>
          <p:cNvPr id="95234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uk-UA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err="1" smtClean="0"/>
              <a:t>Sprint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r>
              <a:rPr lang="uk-UA" sz="3000" dirty="0" smtClean="0"/>
              <a:t> містить функціональність, обрану </a:t>
            </a:r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Owner</a:t>
            </a:r>
            <a:r>
              <a:rPr lang="uk-UA" sz="3000" dirty="0" smtClean="0"/>
              <a:t> з </a:t>
            </a:r>
            <a:r>
              <a:rPr lang="uk-UA" sz="3000" dirty="0" err="1" smtClean="0"/>
              <a:t>Product</a:t>
            </a:r>
            <a:r>
              <a:rPr lang="uk-UA" sz="3000" dirty="0" smtClean="0"/>
              <a:t> </a:t>
            </a:r>
            <a:r>
              <a:rPr lang="uk-UA" sz="3000" dirty="0" err="1" smtClean="0"/>
              <a:t>Backlog</a:t>
            </a:r>
            <a:r>
              <a:rPr lang="uk-UA" sz="3000" dirty="0" smtClean="0"/>
              <a:t>.</a:t>
            </a:r>
            <a:br>
              <a:rPr lang="uk-UA" sz="3000" dirty="0" smtClean="0"/>
            </a:br>
            <a:endParaRPr lang="uk-UA" sz="3000" dirty="0" smtClean="0"/>
          </a:p>
          <a:p>
            <a:pPr marL="0" indent="0">
              <a:buFont typeface="Arial" charset="0"/>
              <a:buNone/>
            </a:pPr>
            <a:r>
              <a:rPr lang="uk-UA" sz="3000" dirty="0" smtClean="0"/>
              <a:t>Всі функції розбиті по задачах (</a:t>
            </a:r>
            <a:r>
              <a:rPr lang="uk-UA" sz="3000" dirty="0" err="1" smtClean="0"/>
              <a:t>Sprint</a:t>
            </a:r>
            <a:r>
              <a:rPr lang="uk-UA" sz="3000" dirty="0" smtClean="0"/>
              <a:t> </a:t>
            </a:r>
            <a:r>
              <a:rPr lang="uk-UA" sz="3000" dirty="0" err="1" smtClean="0"/>
              <a:t>Story</a:t>
            </a:r>
            <a:r>
              <a:rPr lang="uk-UA" sz="3000" dirty="0" smtClean="0"/>
              <a:t> </a:t>
            </a:r>
            <a:r>
              <a:rPr lang="uk-UA" sz="3000" dirty="0" err="1" smtClean="0"/>
              <a:t>Tasks</a:t>
            </a:r>
            <a:r>
              <a:rPr lang="uk-UA" sz="3000" dirty="0" smtClean="0"/>
              <a:t>), кожна з яких оцінюється командою.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mbria" pitchFamily="18" charset="0"/>
              </a:rPr>
              <a:t>Dashboard</a:t>
            </a:r>
            <a:endParaRPr lang="ru-RU" smtClean="0"/>
          </a:p>
        </p:txBody>
      </p:sp>
      <p:pic>
        <p:nvPicPr>
          <p:cNvPr id="96258" name="Рисунок 3"/>
          <p:cNvPicPr>
            <a:picLocks noChangeAspect="1" noChangeArrowheads="1"/>
          </p:cNvPicPr>
          <p:nvPr/>
        </p:nvPicPr>
        <p:blipFill>
          <a:blip r:embed="rId2"/>
          <a:srcRect l="19051" t="22319" r="19679" b="30208"/>
          <a:stretch>
            <a:fillRect/>
          </a:stretch>
        </p:blipFill>
        <p:spPr bwMode="auto">
          <a:xfrm>
            <a:off x="395288" y="1484313"/>
            <a:ext cx="8353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standup meeting</a:t>
            </a:r>
            <a:endParaRPr lang="ru-RU" smtClean="0"/>
          </a:p>
        </p:txBody>
      </p:sp>
      <p:sp>
        <p:nvSpPr>
          <p:cNvPr id="97282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uk-UA" sz="3000" dirty="0" smtClean="0"/>
              <a:t>Не більше 15 </a:t>
            </a:r>
            <a:r>
              <a:rPr lang="uk-UA" sz="3000" dirty="0" smtClean="0"/>
              <a:t>хвилин, </a:t>
            </a:r>
            <a:r>
              <a:rPr lang="uk-UA" sz="3000" dirty="0" err="1" smtClean="0"/>
              <a:t>стоя</a:t>
            </a:r>
            <a:r>
              <a:rPr lang="uk-UA" sz="3000" dirty="0" smtClean="0"/>
              <a:t>.</a:t>
            </a:r>
            <a:endParaRPr lang="uk-UA" sz="3000" dirty="0" smtClean="0"/>
          </a:p>
          <a:p>
            <a:r>
              <a:rPr lang="uk-UA" sz="3000" dirty="0" smtClean="0"/>
              <a:t>Що було зроблено вчора?</a:t>
            </a:r>
          </a:p>
          <a:p>
            <a:r>
              <a:rPr lang="uk-UA" sz="3000" dirty="0" smtClean="0"/>
              <a:t>Що буде зроблено </a:t>
            </a:r>
            <a:r>
              <a:rPr lang="uk-UA" sz="3000" dirty="0" smtClean="0"/>
              <a:t>сьогодні?</a:t>
            </a:r>
            <a:endParaRPr lang="uk-UA" sz="3000" dirty="0" smtClean="0"/>
          </a:p>
          <a:p>
            <a:r>
              <a:rPr lang="uk-UA" sz="3000" dirty="0" smtClean="0"/>
              <a:t>З якими проблемами хто зіткнувся?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Життєвий цикл проекту</a:t>
            </a:r>
            <a:endParaRPr lang="ru-RU" smtClean="0"/>
          </a:p>
        </p:txBody>
      </p:sp>
      <p:grpSp>
        <p:nvGrpSpPr>
          <p:cNvPr id="22530" name="Полотно 24"/>
          <p:cNvGrpSpPr>
            <a:grpSpLocks/>
          </p:cNvGrpSpPr>
          <p:nvPr/>
        </p:nvGrpSpPr>
        <p:grpSpPr bwMode="auto">
          <a:xfrm>
            <a:off x="107950" y="1484313"/>
            <a:ext cx="8928100" cy="5113337"/>
            <a:chOff x="0" y="0"/>
            <a:chExt cx="5915025" cy="3543300"/>
          </a:xfrm>
        </p:grpSpPr>
        <p:sp>
          <p:nvSpPr>
            <p:cNvPr id="22531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5915025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0" y="0"/>
              <a:ext cx="5915025" cy="3543300"/>
              <a:chOff x="1552" y="8410"/>
              <a:chExt cx="9315" cy="5580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552" y="8515"/>
                <a:ext cx="720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vert270"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>
                    <a:latin typeface="+mn-lt"/>
                    <a:ea typeface="Times New Roman"/>
                  </a:rPr>
                  <a:t>Затрати / Трудомісткість</a:t>
                </a:r>
                <a:endParaRPr lang="ru-RU" dirty="0">
                  <a:latin typeface="+mn-lt"/>
                  <a:ea typeface="Times New Roman"/>
                </a:endParaRPr>
              </a:p>
            </p:txBody>
          </p:sp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8077" y="13450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latin typeface="Calibri" pitchFamily="34" charset="0"/>
                    <a:cs typeface="Times New Roman" pitchFamily="18" charset="0"/>
                  </a:rPr>
                  <a:t>12 %</a:t>
                </a:r>
                <a:endParaRPr lang="ru-RU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35" name="Text Box 7"/>
              <p:cNvSpPr txBox="1">
                <a:spLocks noChangeArrowheads="1"/>
              </p:cNvSpPr>
              <p:nvPr/>
            </p:nvSpPr>
            <p:spPr bwMode="auto">
              <a:xfrm>
                <a:off x="6097" y="13450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latin typeface="Calibri" pitchFamily="34" charset="0"/>
                    <a:cs typeface="Times New Roman" pitchFamily="18" charset="0"/>
                  </a:rPr>
                  <a:t>60 %</a:t>
                </a:r>
                <a:endParaRPr lang="ru-RU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36" name="Text Box 8"/>
              <p:cNvSpPr txBox="1">
                <a:spLocks noChangeArrowheads="1"/>
              </p:cNvSpPr>
              <p:nvPr/>
            </p:nvSpPr>
            <p:spPr bwMode="auto">
              <a:xfrm>
                <a:off x="3757" y="13450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latin typeface="Calibri" pitchFamily="34" charset="0"/>
                    <a:cs typeface="Times New Roman" pitchFamily="18" charset="0"/>
                  </a:rPr>
                  <a:t>20 %</a:t>
                </a:r>
                <a:endParaRPr lang="ru-RU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37" name="Text Box 9"/>
              <p:cNvSpPr txBox="1">
                <a:spLocks noChangeArrowheads="1"/>
              </p:cNvSpPr>
              <p:nvPr/>
            </p:nvSpPr>
            <p:spPr bwMode="auto">
              <a:xfrm>
                <a:off x="2332" y="13450"/>
                <a:ext cx="72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latin typeface="Calibri" pitchFamily="34" charset="0"/>
                    <a:cs typeface="Times New Roman" pitchFamily="18" charset="0"/>
                  </a:rPr>
                  <a:t>8 %</a:t>
                </a:r>
                <a:endParaRPr lang="ru-RU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38" name="Text Box 10"/>
              <p:cNvSpPr txBox="1">
                <a:spLocks noChangeArrowheads="1"/>
              </p:cNvSpPr>
              <p:nvPr/>
            </p:nvSpPr>
            <p:spPr bwMode="auto">
              <a:xfrm>
                <a:off x="9967" y="13420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 b="1">
                    <a:latin typeface="Calibri" pitchFamily="34" charset="0"/>
                    <a:cs typeface="Times New Roman" pitchFamily="18" charset="0"/>
                  </a:rPr>
                  <a:t>Час</a:t>
                </a:r>
                <a:endParaRPr lang="ru-RU">
                  <a:latin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2539" name="Line 11"/>
              <p:cNvCxnSpPr>
                <a:cxnSpLocks noChangeShapeType="1"/>
              </p:cNvCxnSpPr>
              <p:nvPr/>
            </p:nvCxnSpPr>
            <p:spPr bwMode="auto">
              <a:xfrm>
                <a:off x="2136" y="8410"/>
                <a:ext cx="0" cy="50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22540" name="Line 12"/>
              <p:cNvCxnSpPr>
                <a:cxnSpLocks noChangeShapeType="1"/>
              </p:cNvCxnSpPr>
              <p:nvPr/>
            </p:nvCxnSpPr>
            <p:spPr bwMode="auto">
              <a:xfrm>
                <a:off x="2136" y="9130"/>
                <a:ext cx="70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541" name="Line 13"/>
              <p:cNvCxnSpPr>
                <a:cxnSpLocks noChangeShapeType="1"/>
              </p:cNvCxnSpPr>
              <p:nvPr/>
            </p:nvCxnSpPr>
            <p:spPr bwMode="auto">
              <a:xfrm>
                <a:off x="9158" y="913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2542" name="Freeform 14"/>
              <p:cNvSpPr>
                <a:spLocks/>
              </p:cNvSpPr>
              <p:nvPr/>
            </p:nvSpPr>
            <p:spPr bwMode="auto">
              <a:xfrm>
                <a:off x="2136" y="10210"/>
                <a:ext cx="7022" cy="3240"/>
              </a:xfrm>
              <a:custGeom>
                <a:avLst/>
                <a:gdLst>
                  <a:gd name="T0" fmla="*/ 0 w 7020"/>
                  <a:gd name="T1" fmla="*/ 3240 h 3240"/>
                  <a:gd name="T2" fmla="*/ 4322 w 7020"/>
                  <a:gd name="T3" fmla="*/ 0 h 3240"/>
                  <a:gd name="T4" fmla="*/ 7024 w 7020"/>
                  <a:gd name="T5" fmla="*/ 3240 h 3240"/>
                  <a:gd name="T6" fmla="*/ 0 60000 65536"/>
                  <a:gd name="T7" fmla="*/ 0 60000 65536"/>
                  <a:gd name="T8" fmla="*/ 0 60000 65536"/>
                  <a:gd name="T9" fmla="*/ 0 w 7020"/>
                  <a:gd name="T10" fmla="*/ 0 h 3240"/>
                  <a:gd name="T11" fmla="*/ 7020 w 7020"/>
                  <a:gd name="T12" fmla="*/ 3240 h 3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20" h="3240">
                    <a:moveTo>
                      <a:pt x="0" y="3240"/>
                    </a:moveTo>
                    <a:cubicBezTo>
                      <a:pt x="1575" y="1620"/>
                      <a:pt x="3150" y="0"/>
                      <a:pt x="4320" y="0"/>
                    </a:cubicBezTo>
                    <a:cubicBezTo>
                      <a:pt x="5490" y="0"/>
                      <a:pt x="6570" y="2700"/>
                      <a:pt x="7020" y="324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22543" name="Line 15"/>
              <p:cNvCxnSpPr>
                <a:cxnSpLocks noChangeShapeType="1"/>
              </p:cNvCxnSpPr>
              <p:nvPr/>
            </p:nvCxnSpPr>
            <p:spPr bwMode="auto">
              <a:xfrm>
                <a:off x="3037" y="9130"/>
                <a:ext cx="1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2544" name="Line 16"/>
              <p:cNvCxnSpPr>
                <a:cxnSpLocks noChangeShapeType="1"/>
              </p:cNvCxnSpPr>
              <p:nvPr/>
            </p:nvCxnSpPr>
            <p:spPr bwMode="auto">
              <a:xfrm>
                <a:off x="4837" y="913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2545" name="Line 17"/>
              <p:cNvCxnSpPr>
                <a:cxnSpLocks noChangeShapeType="1"/>
              </p:cNvCxnSpPr>
              <p:nvPr/>
            </p:nvCxnSpPr>
            <p:spPr bwMode="auto">
              <a:xfrm>
                <a:off x="7898" y="9130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2546" name="Line 18"/>
              <p:cNvCxnSpPr>
                <a:cxnSpLocks noChangeShapeType="1"/>
              </p:cNvCxnSpPr>
              <p:nvPr/>
            </p:nvCxnSpPr>
            <p:spPr bwMode="auto">
              <a:xfrm>
                <a:off x="2137" y="9850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2362" y="9311"/>
                <a:ext cx="451" cy="50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>
                    <a:latin typeface="+mn-lt"/>
                    <a:ea typeface="Times New Roman"/>
                  </a:rPr>
                  <a:t>1</a:t>
                </a:r>
                <a:endParaRPr lang="ru-RU">
                  <a:latin typeface="+mn-lt"/>
                  <a:ea typeface="Times New Roman"/>
                </a:endParaRPr>
              </a:p>
            </p:txBody>
          </p:sp>
          <p:cxnSp>
            <p:nvCxnSpPr>
              <p:cNvPr id="22548" name="Line 20"/>
              <p:cNvCxnSpPr>
                <a:cxnSpLocks noChangeShapeType="1"/>
              </p:cNvCxnSpPr>
              <p:nvPr/>
            </p:nvCxnSpPr>
            <p:spPr bwMode="auto">
              <a:xfrm>
                <a:off x="3037" y="10570"/>
                <a:ext cx="18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549" name="Line 21"/>
              <p:cNvCxnSpPr>
                <a:cxnSpLocks noChangeShapeType="1"/>
              </p:cNvCxnSpPr>
              <p:nvPr/>
            </p:nvCxnSpPr>
            <p:spPr bwMode="auto">
              <a:xfrm>
                <a:off x="4837" y="11470"/>
                <a:ext cx="30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2550" name="Line 22"/>
              <p:cNvCxnSpPr>
                <a:cxnSpLocks noChangeShapeType="1"/>
              </p:cNvCxnSpPr>
              <p:nvPr/>
            </p:nvCxnSpPr>
            <p:spPr bwMode="auto">
              <a:xfrm>
                <a:off x="7897" y="10750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5" name="Oval 23"/>
              <p:cNvSpPr>
                <a:spLocks noChangeArrowheads="1"/>
              </p:cNvSpPr>
              <p:nvPr/>
            </p:nvSpPr>
            <p:spPr bwMode="auto">
              <a:xfrm>
                <a:off x="3712" y="10014"/>
                <a:ext cx="451" cy="5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>
                    <a:latin typeface="+mn-lt"/>
                    <a:ea typeface="Times New Roman"/>
                  </a:rPr>
                  <a:t>2</a:t>
                </a:r>
                <a:endParaRPr lang="ru-RU">
                  <a:latin typeface="+mn-lt"/>
                  <a:ea typeface="Times New Roman"/>
                </a:endParaRPr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6082" y="10915"/>
                <a:ext cx="451" cy="50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>
                    <a:latin typeface="+mn-lt"/>
                    <a:ea typeface="Times New Roman"/>
                  </a:rPr>
                  <a:t>3</a:t>
                </a:r>
                <a:endParaRPr lang="ru-RU">
                  <a:latin typeface="+mn-lt"/>
                  <a:ea typeface="Times New Roman"/>
                </a:endParaRPr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8286" y="10194"/>
                <a:ext cx="451" cy="5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upright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>
                    <a:latin typeface="+mn-lt"/>
                    <a:ea typeface="Times New Roman"/>
                  </a:rPr>
                  <a:t>4</a:t>
                </a:r>
                <a:endParaRPr lang="ru-RU">
                  <a:latin typeface="+mn-lt"/>
                  <a:ea typeface="Times New Roman"/>
                </a:endParaRPr>
              </a:p>
            </p:txBody>
          </p:sp>
          <p:cxnSp>
            <p:nvCxnSpPr>
              <p:cNvPr id="22554" name="Line 26"/>
              <p:cNvCxnSpPr>
                <a:cxnSpLocks noChangeShapeType="1"/>
              </p:cNvCxnSpPr>
              <p:nvPr/>
            </p:nvCxnSpPr>
            <p:spPr bwMode="auto">
              <a:xfrm>
                <a:off x="2136" y="13450"/>
                <a:ext cx="86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Burndown chart</a:t>
            </a:r>
            <a:endParaRPr lang="ru-RU" smtClean="0"/>
          </a:p>
        </p:txBody>
      </p:sp>
      <p:sp>
        <p:nvSpPr>
          <p:cNvPr id="98306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z="3000" dirty="0" smtClean="0"/>
              <a:t>візуалізація прогресу</a:t>
            </a:r>
          </a:p>
          <a:p>
            <a:pPr marL="0" indent="0">
              <a:buFont typeface="Wingdings 3" pitchFamily="18" charset="2"/>
              <a:buNone/>
            </a:pPr>
            <a:r>
              <a:rPr lang="uk-UA" sz="3000" dirty="0" smtClean="0"/>
              <a:t>Відстаючі задачі</a:t>
            </a:r>
            <a:endParaRPr lang="uk-UA" sz="3000" dirty="0" smtClean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21388"/>
              </p:ext>
            </p:extLst>
          </p:nvPr>
        </p:nvGraphicFramePr>
        <p:xfrm>
          <a:off x="1331640" y="1772817"/>
          <a:ext cx="7794029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Огляд </a:t>
            </a:r>
            <a:r>
              <a:rPr lang="en-US" dirty="0" smtClean="0"/>
              <a:t>Sprint</a:t>
            </a:r>
            <a:endParaRPr lang="ru-RU" dirty="0" smtClean="0"/>
          </a:p>
        </p:txBody>
      </p:sp>
      <p:sp>
        <p:nvSpPr>
          <p:cNvPr id="99330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dirty="0" smtClean="0"/>
              <a:t>Демонстрація результатів спринту </a:t>
            </a:r>
            <a:r>
              <a:rPr lang="uk-UA" dirty="0" smtClean="0"/>
              <a:t>Клієнту</a:t>
            </a:r>
          </a:p>
          <a:p>
            <a:pPr marL="0" indent="0">
              <a:buFont typeface="Wingdings 3" pitchFamily="18" charset="2"/>
              <a:buNone/>
            </a:pPr>
            <a:r>
              <a:rPr lang="uk-UA" dirty="0" smtClean="0"/>
              <a:t>У вигляді демонстрації</a:t>
            </a:r>
          </a:p>
          <a:p>
            <a:pPr marL="0" indent="0">
              <a:buFont typeface="Wingdings 3" pitchFamily="18" charset="2"/>
              <a:buNone/>
            </a:pPr>
            <a:r>
              <a:rPr lang="uk-UA" dirty="0" smtClean="0"/>
              <a:t>Вся команда присутня</a:t>
            </a:r>
          </a:p>
          <a:p>
            <a:pPr marL="0" indent="0">
              <a:buFont typeface="Wingdings 3" pitchFamily="18" charset="2"/>
              <a:buNone/>
            </a:pPr>
            <a:endParaRPr lang="uk-UA" dirty="0" smtClean="0"/>
          </a:p>
          <a:p>
            <a:pPr marL="0" indent="0">
              <a:buFont typeface="Wingdings 3" pitchFamily="18" charset="2"/>
              <a:buNone/>
            </a:pPr>
            <a:endParaRPr lang="uk-UA" dirty="0" smtClean="0"/>
          </a:p>
        </p:txBody>
      </p:sp>
      <p:pic>
        <p:nvPicPr>
          <p:cNvPr id="993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835050"/>
            <a:ext cx="5184105" cy="388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Sprint retrospective</a:t>
            </a:r>
            <a:endParaRPr lang="ru-RU" smtClean="0"/>
          </a:p>
        </p:txBody>
      </p:sp>
      <p:sp>
        <p:nvSpPr>
          <p:cNvPr id="100354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uk-UA" dirty="0" smtClean="0"/>
              <a:t>Що викликало проблеми в спринті</a:t>
            </a:r>
          </a:p>
          <a:p>
            <a:r>
              <a:rPr lang="uk-UA" dirty="0" smtClean="0"/>
              <a:t>Що можна зробити краще?</a:t>
            </a:r>
          </a:p>
        </p:txBody>
      </p:sp>
      <p:pic>
        <p:nvPicPr>
          <p:cNvPr id="1003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73" y="2780928"/>
            <a:ext cx="8316913" cy="286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Переваги </a:t>
            </a:r>
            <a:r>
              <a:rPr lang="en-US" smtClean="0"/>
              <a:t>Scrum</a:t>
            </a:r>
            <a:endParaRPr lang="ru-RU" smtClean="0"/>
          </a:p>
        </p:txBody>
      </p:sp>
      <p:sp>
        <p:nvSpPr>
          <p:cNvPr id="101378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3469"/>
          </a:xfrm>
        </p:spPr>
        <p:txBody>
          <a:bodyPr/>
          <a:lstStyle/>
          <a:p>
            <a:r>
              <a:rPr lang="uk-UA" sz="3000" dirty="0" smtClean="0"/>
              <a:t>просто впровадити</a:t>
            </a:r>
          </a:p>
          <a:p>
            <a:r>
              <a:rPr lang="uk-UA" sz="3000" dirty="0" smtClean="0"/>
              <a:t>розробникам зазвичай подобається</a:t>
            </a:r>
          </a:p>
          <a:p>
            <a:r>
              <a:rPr lang="uk-UA" sz="3000" dirty="0" smtClean="0"/>
              <a:t>прозорість проекту</a:t>
            </a:r>
          </a:p>
          <a:p>
            <a:r>
              <a:rPr lang="uk-UA" sz="3000" dirty="0" smtClean="0"/>
              <a:t>орієнтація на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Недоліки </a:t>
            </a:r>
            <a:r>
              <a:rPr lang="en-US" smtClean="0"/>
              <a:t>Scrum</a:t>
            </a:r>
            <a:endParaRPr lang="ru-RU" smtClean="0"/>
          </a:p>
        </p:txBody>
      </p:sp>
      <p:sp>
        <p:nvSpPr>
          <p:cNvPr id="102402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3949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uk-UA" sz="3000" dirty="0" smtClean="0"/>
              <a:t>Не всі люди спрацюються</a:t>
            </a:r>
          </a:p>
          <a:p>
            <a:pPr marL="0" indent="0">
              <a:buFont typeface="Wingdings 3" pitchFamily="18" charset="2"/>
              <a:buNone/>
            </a:pPr>
            <a:r>
              <a:rPr lang="uk-UA" sz="3000" dirty="0" smtClean="0"/>
              <a:t>витрати на </a:t>
            </a:r>
            <a:r>
              <a:rPr lang="uk-UA" sz="3000" dirty="0" smtClean="0"/>
              <a:t>«розмову» </a:t>
            </a:r>
            <a:r>
              <a:rPr lang="uk-UA" sz="3000" dirty="0" smtClean="0"/>
              <a:t>10-30%</a:t>
            </a:r>
          </a:p>
          <a:p>
            <a:pPr marL="0" indent="0">
              <a:buFont typeface="Wingdings 3" pitchFamily="18" charset="2"/>
              <a:buNone/>
            </a:pPr>
            <a:r>
              <a:rPr lang="uk-UA" sz="3000" dirty="0" smtClean="0"/>
              <a:t>якість </a:t>
            </a:r>
            <a:r>
              <a:rPr lang="uk-UA" sz="3000" dirty="0" err="1" smtClean="0"/>
              <a:t>веб-системи</a:t>
            </a:r>
            <a:r>
              <a:rPr lang="uk-UA" sz="3000" dirty="0" smtClean="0"/>
              <a:t> може сильно постраждати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Kanban</a:t>
            </a:r>
            <a:endParaRPr lang="ru-RU" smtClean="0"/>
          </a:p>
        </p:txBody>
      </p:sp>
      <p:sp>
        <p:nvSpPr>
          <p:cNvPr id="103426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3000" dirty="0" err="1" smtClean="0"/>
              <a:t>Kanban</a:t>
            </a:r>
            <a:r>
              <a:rPr lang="uk-UA" sz="3000" dirty="0" smtClean="0"/>
              <a:t> - альтернатива </a:t>
            </a:r>
            <a:r>
              <a:rPr lang="uk-UA" sz="3000" dirty="0" err="1" smtClean="0"/>
              <a:t>Scrum</a:t>
            </a:r>
            <a:r>
              <a:rPr lang="uk-UA" sz="3000" dirty="0" smtClean="0"/>
              <a:t> для фази експлуатації та дрібних доопрацювань</a:t>
            </a:r>
            <a:endParaRPr lang="ru-RU" sz="3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15976"/>
              </p:ext>
            </p:extLst>
          </p:nvPr>
        </p:nvGraphicFramePr>
        <p:xfrm>
          <a:off x="107506" y="2564904"/>
          <a:ext cx="8784973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811"/>
                <a:gridCol w="1756811"/>
                <a:gridCol w="1756811"/>
                <a:gridCol w="1756811"/>
                <a:gridCol w="1757729"/>
              </a:tblGrid>
              <a:tr h="725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Вимоги (задачі)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Черга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 роботі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Перевірка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Зроблено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5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Список всіх задач які нам потрібно виконати.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Дані задачі взяті в роботу (тобто ми аналізуємо ці задачі)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Хтось виконує дану задачу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Тестуємо той результат, що отриманий на попередньому етапі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Ті задачі які вже виконані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5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Матеріали</a:t>
            </a:r>
            <a:endParaRPr lang="ru-RU" dirty="0" smtClean="0"/>
          </a:p>
        </p:txBody>
      </p:sp>
      <p:sp>
        <p:nvSpPr>
          <p:cNvPr id="104450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b="1" dirty="0" smtClean="0"/>
              <a:t>Scrum </a:t>
            </a:r>
            <a:r>
              <a:rPr lang="uk-UA" b="1" dirty="0" smtClean="0"/>
              <a:t>мультфільм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https://www.youtube.com/watch?v=BHhr1aMgKPk</a:t>
            </a:r>
          </a:p>
          <a:p>
            <a:pPr marL="0" indent="0">
              <a:buFont typeface="Wingdings 3" pitchFamily="18" charset="2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Agile-</a:t>
            </a:r>
            <a:r>
              <a:rPr lang="uk-UA" b="1" dirty="0" smtClean="0"/>
              <a:t>інструменти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smtClean="0"/>
              <a:t>команд </a:t>
            </a:r>
            <a:r>
              <a:rPr lang="ru-RU" b="1" dirty="0" err="1" smtClean="0"/>
              <a:t>розробників</a:t>
            </a:r>
            <a:endParaRPr lang="ru-RU" b="1" dirty="0"/>
          </a:p>
          <a:p>
            <a:pPr marL="0" indent="0">
              <a:buFont typeface="Wingdings 3" pitchFamily="18" charset="2"/>
              <a:buNone/>
            </a:pPr>
            <a:r>
              <a:rPr lang="en-US" dirty="0" smtClean="0"/>
              <a:t>https</a:t>
            </a:r>
            <a:r>
              <a:rPr lang="en-US" dirty="0" smtClean="0"/>
              <a:t>://ru.atlassian.com/software/jira/agile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136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smtClean="0"/>
              <a:t>Фази життєвого циклу проекту </a:t>
            </a:r>
            <a:endParaRPr lang="ru-RU" sz="4000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38200" y="2035175"/>
            <a:ext cx="7540625" cy="20018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2550" lvl="2">
              <a:lnSpc>
                <a:spcPct val="80000"/>
              </a:lnSpc>
              <a:tabLst>
                <a:tab pos="0" algn="l"/>
              </a:tabLst>
            </a:pPr>
            <a:r>
              <a:rPr lang="uk-UA" altLang="ru-RU" sz="2800" b="1" i="1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Концептуальна фаза.</a:t>
            </a:r>
            <a:r>
              <a:rPr lang="uk-UA" altLang="ru-RU" sz="2800" b="1" i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n-US" altLang="ru-RU" sz="2800" b="1" i="1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82550" lvl="2">
              <a:lnSpc>
                <a:spcPct val="80000"/>
              </a:lnSpc>
              <a:tabLst>
                <a:tab pos="0" algn="l"/>
              </a:tabLst>
            </a:pPr>
            <a:r>
              <a:rPr lang="uk-UA" altLang="ru-RU" sz="2800" i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Включає формулювання цілей, </a:t>
            </a:r>
            <a:endParaRPr lang="en-US" altLang="ru-RU" sz="2800" i="1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82550" lvl="2">
              <a:lnSpc>
                <a:spcPct val="80000"/>
              </a:lnSpc>
              <a:tabLst>
                <a:tab pos="0" algn="l"/>
              </a:tabLst>
            </a:pPr>
            <a:r>
              <a:rPr lang="uk-UA" altLang="ru-RU" sz="2800" i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аналіз інвестиційних можливостей, обґрунтування здійснення і планування проекту.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2394</TotalTime>
  <Words>1801</Words>
  <Application>Microsoft Office PowerPoint</Application>
  <PresentationFormat>Экран (4:3)</PresentationFormat>
  <Paragraphs>457</Paragraphs>
  <Slides>87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Начальная</vt:lpstr>
      <vt:lpstr>Моделі життєвого циклу IT проекту</vt:lpstr>
      <vt:lpstr>Мета</vt:lpstr>
      <vt:lpstr>План</vt:lpstr>
      <vt:lpstr>Несприятливі особливості IT проектів</vt:lpstr>
      <vt:lpstr>«Обернений» профіль ризиків  IT проекту</vt:lpstr>
      <vt:lpstr>Життєвий цикл проекту</vt:lpstr>
      <vt:lpstr>Презентация PowerPoint</vt:lpstr>
      <vt:lpstr>Життєвий цикл проекту</vt:lpstr>
      <vt:lpstr>Фази життєвого циклу проекту </vt:lpstr>
      <vt:lpstr>Фази життєвого циклу проекту </vt:lpstr>
      <vt:lpstr>Фази життєвого циклу проекту </vt:lpstr>
      <vt:lpstr>Фази життєвого циклу проекту </vt:lpstr>
      <vt:lpstr>Життєвий цикл програми</vt:lpstr>
      <vt:lpstr>Презентация PowerPoint</vt:lpstr>
      <vt:lpstr>Методологія</vt:lpstr>
      <vt:lpstr>Модель кодування та усунення помилок (Cod and Fix)</vt:lpstr>
      <vt:lpstr>Модель кодування та усунення помилок (Cod and Fix)</vt:lpstr>
      <vt:lpstr>«Waterfall Model» (Каскадна модель чи «водопад»)</vt:lpstr>
      <vt:lpstr>«Waterfall Model» (Каскадна модель чи «водопад»)</vt:lpstr>
      <vt:lpstr>«Waterfall Model» (Каскадна модель чи «водопад»)</vt:lpstr>
      <vt:lpstr>Розподіл помилок та витрат на їх усунення по етапах  циклу проектування </vt:lpstr>
      <vt:lpstr>«V-Model»</vt:lpstr>
      <vt:lpstr>«V-Model»</vt:lpstr>
      <vt:lpstr>«V-Model»</vt:lpstr>
      <vt:lpstr>Презентация PowerPoint</vt:lpstr>
      <vt:lpstr>«V-Model»</vt:lpstr>
      <vt:lpstr>Макетування</vt:lpstr>
      <vt:lpstr>Макетування</vt:lpstr>
      <vt:lpstr>«Incremental Model» (інкрементна модель)</vt:lpstr>
      <vt:lpstr>«Incremental Model»</vt:lpstr>
      <vt:lpstr>«Incremental Model» (інкрементна модель)</vt:lpstr>
      <vt:lpstr>«Incremental Model» (інкрементна модель)</vt:lpstr>
      <vt:lpstr>Спіральна модель</vt:lpstr>
      <vt:lpstr>Спіральна модель</vt:lpstr>
      <vt:lpstr>Спіральна модель</vt:lpstr>
      <vt:lpstr>Спіральна модель</vt:lpstr>
      <vt:lpstr>Спіральна модель</vt:lpstr>
      <vt:lpstr>Спіральна модель</vt:lpstr>
      <vt:lpstr>Спіральна модель</vt:lpstr>
      <vt:lpstr>RAD Model</vt:lpstr>
      <vt:lpstr>Складові RAD Model</vt:lpstr>
      <vt:lpstr>RAD Model</vt:lpstr>
      <vt:lpstr>RAD Model</vt:lpstr>
      <vt:lpstr>Переваги RAD Model</vt:lpstr>
      <vt:lpstr>Недоліки RAD Model</vt:lpstr>
      <vt:lpstr>Проблеми традиційних підходів</vt:lpstr>
      <vt:lpstr>ЖЦ ПЗ на основі Agile</vt:lpstr>
      <vt:lpstr>Гнучка методологія розробки (англ. Agile software development)</vt:lpstr>
      <vt:lpstr>Agile</vt:lpstr>
      <vt:lpstr>Agile-маніфест – декларація цінностей</vt:lpstr>
      <vt:lpstr>Аgile</vt:lpstr>
      <vt:lpstr>Аgile</vt:lpstr>
      <vt:lpstr>Гнучка методологія розробки (англ. Agile software development)</vt:lpstr>
      <vt:lpstr>Аgile</vt:lpstr>
      <vt:lpstr>«Iterative Model» (ітеративна модель)</vt:lpstr>
      <vt:lpstr>Ітеративний процес </vt:lpstr>
      <vt:lpstr>Методики</vt:lpstr>
      <vt:lpstr>Scrum</vt:lpstr>
      <vt:lpstr>Scrum</vt:lpstr>
      <vt:lpstr>Структура Scrum</vt:lpstr>
      <vt:lpstr>Ролі в Scrum</vt:lpstr>
      <vt:lpstr>Product owner</vt:lpstr>
      <vt:lpstr>Scrum master</vt:lpstr>
      <vt:lpstr>Development team</vt:lpstr>
      <vt:lpstr>Артефакти в Scrum</vt:lpstr>
      <vt:lpstr>Product Backlog</vt:lpstr>
      <vt:lpstr>Product Backlog</vt:lpstr>
      <vt:lpstr>Product Backlog</vt:lpstr>
      <vt:lpstr>Product Backlog</vt:lpstr>
      <vt:lpstr>Product Backlog</vt:lpstr>
      <vt:lpstr>Sprint planning meeting</vt:lpstr>
      <vt:lpstr>Sprint planning meeting</vt:lpstr>
      <vt:lpstr>Sprint planning meeting</vt:lpstr>
      <vt:lpstr>Sprint backlog</vt:lpstr>
      <vt:lpstr>Sprint Backlog</vt:lpstr>
      <vt:lpstr>Sprint Backlog</vt:lpstr>
      <vt:lpstr>Sprint Backlog</vt:lpstr>
      <vt:lpstr>Dashboard</vt:lpstr>
      <vt:lpstr>Daily standup meeting</vt:lpstr>
      <vt:lpstr>Burndown chart</vt:lpstr>
      <vt:lpstr>Огляд Sprint</vt:lpstr>
      <vt:lpstr>Sprint retrospective</vt:lpstr>
      <vt:lpstr>Переваги Scrum</vt:lpstr>
      <vt:lpstr>Недоліки Scrum</vt:lpstr>
      <vt:lpstr>Kanban</vt:lpstr>
      <vt:lpstr>Матеріали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267</cp:revision>
  <dcterms:created xsi:type="dcterms:W3CDTF">2017-07-27T06:34:03Z</dcterms:created>
  <dcterms:modified xsi:type="dcterms:W3CDTF">2017-10-02T16:59:27Z</dcterms:modified>
</cp:coreProperties>
</file>