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6" r:id="rId2"/>
    <p:sldId id="294" r:id="rId3"/>
    <p:sldId id="293" r:id="rId4"/>
    <p:sldId id="291" r:id="rId5"/>
    <p:sldId id="304" r:id="rId6"/>
    <p:sldId id="289" r:id="rId7"/>
    <p:sldId id="305" r:id="rId8"/>
    <p:sldId id="306" r:id="rId9"/>
    <p:sldId id="313" r:id="rId10"/>
    <p:sldId id="262" r:id="rId11"/>
    <p:sldId id="286" r:id="rId12"/>
    <p:sldId id="258" r:id="rId13"/>
    <p:sldId id="257" r:id="rId14"/>
    <p:sldId id="263" r:id="rId15"/>
    <p:sldId id="264" r:id="rId16"/>
    <p:sldId id="287" r:id="rId17"/>
    <p:sldId id="265" r:id="rId18"/>
    <p:sldId id="282" r:id="rId19"/>
    <p:sldId id="309" r:id="rId20"/>
    <p:sldId id="279" r:id="rId21"/>
    <p:sldId id="283" r:id="rId22"/>
    <p:sldId id="281" r:id="rId23"/>
    <p:sldId id="310" r:id="rId24"/>
    <p:sldId id="311" r:id="rId25"/>
    <p:sldId id="312" r:id="rId26"/>
    <p:sldId id="280" r:id="rId27"/>
    <p:sldId id="274" r:id="rId28"/>
    <p:sldId id="271" r:id="rId29"/>
    <p:sldId id="284" r:id="rId30"/>
    <p:sldId id="266" r:id="rId31"/>
    <p:sldId id="267" r:id="rId32"/>
    <p:sldId id="268" r:id="rId33"/>
    <p:sldId id="269" r:id="rId34"/>
    <p:sldId id="270" r:id="rId35"/>
    <p:sldId id="308" r:id="rId36"/>
    <p:sldId id="314" r:id="rId37"/>
    <p:sldId id="27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CC"/>
    <a:srgbClr val="CCE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3606" autoAdjust="0"/>
  </p:normalViewPr>
  <p:slideViewPr>
    <p:cSldViewPr>
      <p:cViewPr varScale="1">
        <p:scale>
          <a:sx n="80" d="100"/>
          <a:sy n="80" d="100"/>
        </p:scale>
        <p:origin x="146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12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4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78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8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16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41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7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06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5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5A45-0A14-41D5-9F50-C07DB2656B70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78F6-AC85-464D-9225-1F86785EC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8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jpe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3306" y="323364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УКРАЇНСЬКА ЛАБОРАТОРІЯ ЯКОСТІ І БЕЗПЕКИ ПРОДУКЦІЇ АПК</a:t>
            </a:r>
          </a:p>
        </p:txBody>
      </p:sp>
      <p:sp>
        <p:nvSpPr>
          <p:cNvPr id="3" name="AutoShape 4" descr="ÐÐ°ÑÑÐ¸Ð½ÐºÐ¸ Ð¿Ð¾ Ð·Ð°Ð¿ÑÐ¾ÑÑ ÑÐ»ÑÐ±Ð¿ Ð°Ð¿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83754"/>
            <a:ext cx="944019" cy="6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03647" y="2492896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ГАЗОВА ТА РІДИННА ХРОМАТО-МАС-СПЕКТРОМЕТРІЯ В ХІМІКО-АНАЛІТИЧНИХ ДОСЛІДЖЕННЯХ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081" y="46884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" y="5129741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447778" y="6309320"/>
            <a:ext cx="2374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Чабани 202</a:t>
            </a:r>
            <a:r>
              <a:rPr lang="en-US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A-Level Chemistry Revision - Part 1 - Mass Spectrometry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29" y="346587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ss Spectrometry and Separations - Empowering Science | Bru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" y="899688"/>
            <a:ext cx="36385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Mass Spectrometry and Separations - Empowering Science | Bruk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51" y="971521"/>
            <a:ext cx="363855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48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LC MS 8050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AutoShape 7" descr="ÐÐ°ÑÑÐ¸Ð½ÐºÐ¸ Ð¿Ð¾ Ð·Ð°Ð¿ÑÐ¾ÑÑ LC MS MS 320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283968" y="386104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25184"/>
            <a:ext cx="2497418" cy="182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9480"/>
            <a:ext cx="6469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5575" y="6092355"/>
            <a:ext cx="347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Нелеткі речовини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5039" y="5451396"/>
            <a:ext cx="347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Полярні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590" y="5723023"/>
            <a:ext cx="347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Високомолекулярні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992525"/>
            <a:ext cx="7907482" cy="363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91" y="2420888"/>
            <a:ext cx="322897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5600" y="3840113"/>
            <a:ext cx="119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LC-MS/MS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3" name="Picture 5" descr="ÐÐ°ÑÑÐ¸Ð½ÐºÐ¸ Ð¿Ð¾ Ð·Ð°Ð¿ÑÐ¾ÑÑ Ð¿ÐµÑÑÐ¸ÑÐ¸Ð´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05" y="0"/>
            <a:ext cx="2269937" cy="14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87" y="5029432"/>
            <a:ext cx="1883291" cy="127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42" y="250507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718" y="4792208"/>
            <a:ext cx="1950221" cy="129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08" y="4209445"/>
            <a:ext cx="276979" cy="5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76541" y="3011487"/>
            <a:ext cx="3968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3221" y="2945351"/>
            <a:ext cx="396875" cy="52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42270" y="1893083"/>
            <a:ext cx="3968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29300" y="1423720"/>
            <a:ext cx="134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Пестициди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3688" y="4422876"/>
            <a:ext cx="193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Лікарські засоби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0" y="1782566"/>
            <a:ext cx="1409893" cy="105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904" y="2945834"/>
            <a:ext cx="193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Барвники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576" y="6302935"/>
            <a:ext cx="1566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Мікотоксини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263" y="93837"/>
            <a:ext cx="3140427" cy="132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39463" y="573667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абамектин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60" y="4927210"/>
            <a:ext cx="1905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4" y="3487428"/>
            <a:ext cx="1886189" cy="20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12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94791"/>
            <a:ext cx="6048672" cy="356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039"/>
            <a:ext cx="77247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29941" y="666601"/>
            <a:ext cx="6120680" cy="576064"/>
          </a:xfrm>
        </p:spPr>
        <p:txBody>
          <a:bodyPr>
            <a:norm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</a:rPr>
              <a:t>Протонування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73" y="1628800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B0F0"/>
                </a:solidFill>
              </a:rPr>
              <a:t>Іонізація</a:t>
            </a:r>
            <a:r>
              <a:rPr lang="ru-RU" sz="2400" b="1" dirty="0" smtClean="0">
                <a:solidFill>
                  <a:srgbClr val="00B0F0"/>
                </a:solidFill>
              </a:rPr>
              <a:t>, при </a:t>
            </a:r>
            <a:r>
              <a:rPr lang="ru-RU" sz="2400" b="1" dirty="0" err="1" smtClean="0">
                <a:solidFill>
                  <a:srgbClr val="00B0F0"/>
                </a:solidFill>
              </a:rPr>
              <a:t>якій</a:t>
            </a:r>
            <a:r>
              <a:rPr lang="ru-RU" sz="2400" b="1" dirty="0" smtClean="0">
                <a:solidFill>
                  <a:srgbClr val="00B0F0"/>
                </a:solidFill>
              </a:rPr>
              <a:t> протон </a:t>
            </a:r>
            <a:r>
              <a:rPr lang="ru-RU" sz="2400" b="1" dirty="0" err="1" smtClean="0">
                <a:solidFill>
                  <a:srgbClr val="00B0F0"/>
                </a:solidFill>
              </a:rPr>
              <a:t>додається</a:t>
            </a:r>
            <a:r>
              <a:rPr lang="ru-RU" sz="2400" b="1" dirty="0" smtClean="0">
                <a:solidFill>
                  <a:srgbClr val="00B0F0"/>
                </a:solidFill>
              </a:rPr>
              <a:t> до </a:t>
            </a:r>
            <a:r>
              <a:rPr lang="ru-RU" sz="2400" b="1" dirty="0" err="1" smtClean="0">
                <a:solidFill>
                  <a:srgbClr val="00B0F0"/>
                </a:solidFill>
              </a:rPr>
              <a:t>молекули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утворюючи</a:t>
            </a:r>
            <a:r>
              <a:rPr lang="ru-RU" sz="2400" b="1" dirty="0" smtClean="0">
                <a:solidFill>
                  <a:srgbClr val="00B0F0"/>
                </a:solidFill>
              </a:rPr>
              <a:t> позитивно </a:t>
            </a:r>
            <a:r>
              <a:rPr lang="ru-RU" sz="2400" b="1" dirty="0" err="1" smtClean="0">
                <a:solidFill>
                  <a:srgbClr val="00B0F0"/>
                </a:solidFill>
              </a:rPr>
              <a:t>заряджений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sz="2400" b="1" dirty="0" err="1">
                <a:solidFill>
                  <a:srgbClr val="00B0F0"/>
                </a:solidFill>
              </a:rPr>
              <a:t>й</a:t>
            </a:r>
            <a:r>
              <a:rPr lang="ru-RU" sz="2400" b="1" dirty="0" err="1" smtClean="0">
                <a:solidFill>
                  <a:srgbClr val="00B0F0"/>
                </a:solidFill>
              </a:rPr>
              <a:t>он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</a:p>
          <a:p>
            <a:pPr algn="just"/>
            <a:r>
              <a:rPr lang="ru-RU" sz="2400" b="1" dirty="0" err="1" smtClean="0">
                <a:solidFill>
                  <a:srgbClr val="00B0F0"/>
                </a:solidFill>
              </a:rPr>
              <a:t>Речовини</a:t>
            </a:r>
            <a:r>
              <a:rPr lang="ru-RU" sz="2400" b="1" dirty="0" smtClean="0">
                <a:solidFill>
                  <a:srgbClr val="00B0F0"/>
                </a:solidFill>
              </a:rPr>
              <a:t>: </a:t>
            </a:r>
            <a:r>
              <a:rPr lang="ru-RU" sz="2400" b="1" dirty="0" err="1" smtClean="0">
                <a:solidFill>
                  <a:srgbClr val="00B0F0"/>
                </a:solidFill>
              </a:rPr>
              <a:t>пестициди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антибіотики</a:t>
            </a:r>
            <a:r>
              <a:rPr lang="ru-RU" sz="2400" b="1" dirty="0" smtClean="0">
                <a:solidFill>
                  <a:srgbClr val="00B0F0"/>
                </a:solidFill>
              </a:rPr>
              <a:t>, </a:t>
            </a:r>
            <a:r>
              <a:rPr lang="ru-RU" sz="2400" b="1" dirty="0" err="1" smtClean="0">
                <a:solidFill>
                  <a:srgbClr val="00B0F0"/>
                </a:solidFill>
              </a:rPr>
              <a:t>мікотоксини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8824"/>
            <a:ext cx="20367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7" y="65466"/>
            <a:ext cx="3255963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Сергей\Desktop\LC-MS\Introdaction to MS\MS theory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8" t="26375" r="19865" b="15727"/>
          <a:stretch/>
        </p:blipFill>
        <p:spPr bwMode="auto">
          <a:xfrm>
            <a:off x="3593816" y="1632636"/>
            <a:ext cx="5395625" cy="46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603" y="6926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Ідеальні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елюент</a:t>
            </a:r>
            <a:r>
              <a:rPr lang="uk-UA" b="1" dirty="0" smtClean="0">
                <a:solidFill>
                  <a:srgbClr val="002060"/>
                </a:solidFill>
              </a:rPr>
              <a:t>и для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LC MS 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Суміш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метанол / вода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вода / </a:t>
            </a:r>
            <a:r>
              <a:rPr lang="ru-RU" b="1" dirty="0" err="1" smtClean="0">
                <a:solidFill>
                  <a:srgbClr val="002060"/>
                </a:solidFill>
              </a:rPr>
              <a:t>ацетонітрил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ізопропанол</a:t>
            </a:r>
            <a:r>
              <a:rPr lang="ru-RU" b="1" dirty="0" smtClean="0">
                <a:solidFill>
                  <a:srgbClr val="002060"/>
                </a:solidFill>
              </a:rPr>
              <a:t> / вода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7741" y="2924944"/>
            <a:ext cx="5758680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Оцтова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 кислота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(0.01-1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%,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pH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 3.8-5.8)</a:t>
            </a: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 </a:t>
            </a: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  <a:buFont typeface="Wingdings" pitchFamily="2" charset="2"/>
              <a:buChar char="q"/>
            </a:pP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Ацетат </a:t>
            </a: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амонію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(&lt;50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</a:rPr>
              <a:t>mM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pH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 7.3-9.3)</a:t>
            </a: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</a:pPr>
            <a:endParaRPr lang="ru-RU" b="1" dirty="0">
              <a:solidFill>
                <a:srgbClr val="0070C0"/>
              </a:solidFill>
              <a:latin typeface="Tahoma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Форміат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амонію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(&lt;50 </a:t>
            </a:r>
            <a:r>
              <a:rPr lang="en-US" b="1" dirty="0" err="1">
                <a:solidFill>
                  <a:srgbClr val="0070C0"/>
                </a:solidFill>
                <a:latin typeface="Tahoma" pitchFamily="34" charset="0"/>
              </a:rPr>
              <a:t>mM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)</a:t>
            </a: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</a:pPr>
            <a:endParaRPr lang="ru-RU" b="1" dirty="0">
              <a:solidFill>
                <a:srgbClr val="0070C0"/>
              </a:solidFill>
              <a:latin typeface="Tahoma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Гідроксид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амонію</a:t>
            </a:r>
            <a:endParaRPr lang="ru-RU" b="1" dirty="0">
              <a:solidFill>
                <a:srgbClr val="0070C0"/>
              </a:solidFill>
              <a:latin typeface="Tahoma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</a:pPr>
            <a:endParaRPr lang="ru-RU" b="1" dirty="0">
              <a:solidFill>
                <a:srgbClr val="0070C0"/>
              </a:solidFill>
              <a:latin typeface="Tahoma" pitchFamily="34" charset="0"/>
            </a:endParaRPr>
          </a:p>
          <a:p>
            <a:pPr marL="533400" indent="-533400">
              <a:spcBef>
                <a:spcPct val="20000"/>
              </a:spcBef>
              <a:buClr>
                <a:srgbClr val="FF3300"/>
              </a:buClr>
              <a:buSzPct val="65000"/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0070C0"/>
                </a:solidFill>
                <a:latin typeface="Tahoma" pitchFamily="34" charset="0"/>
              </a:rPr>
              <a:t>Триетіламін</a:t>
            </a:r>
            <a:r>
              <a:rPr lang="ru-RU" b="1" dirty="0" smtClean="0">
                <a:solidFill>
                  <a:srgbClr val="0070C0"/>
                </a:solidFill>
                <a:latin typeface="Tahoma" pitchFamily="34" charset="0"/>
              </a:rPr>
              <a:t> (&lt; 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0.1%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, pH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9.5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-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11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Tahoma" pitchFamily="34" charset="0"/>
              </a:rPr>
              <a:t>5</a:t>
            </a:r>
            <a:r>
              <a:rPr lang="ru-RU" b="1" dirty="0">
                <a:solidFill>
                  <a:srgbClr val="0070C0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229" y="24586"/>
            <a:ext cx="1504353" cy="226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0" y="2564904"/>
            <a:ext cx="1085179" cy="128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07583"/>
            <a:ext cx="1256456" cy="39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49" y="692696"/>
            <a:ext cx="1431603" cy="143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635" y="4365104"/>
            <a:ext cx="1905117" cy="143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6017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Елюенти для </a:t>
            </a:r>
            <a:r>
              <a:rPr lang="en-US" sz="2400" b="1" dirty="0" smtClean="0">
                <a:solidFill>
                  <a:srgbClr val="C00000"/>
                </a:solidFill>
              </a:rPr>
              <a:t>LC MS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8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018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Схема потрійного квадруполя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ÐÐ°ÑÑÐ¸Ð½ÐºÐ¸ Ð¿Ð¾ Ð·Ð°Ð¿ÑÐ¾ÑÑ MS QQQ T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8572"/>
            <a:ext cx="4824536" cy="34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71" y="1217302"/>
            <a:ext cx="5996825" cy="1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57" y="4077072"/>
            <a:ext cx="376573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2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3" y="1484784"/>
            <a:ext cx="8330108" cy="416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12504" y="4066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Режими роботи мас-спектрометру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11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040560" cy="4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08920"/>
            <a:ext cx="4092494" cy="263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468728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Схема </a:t>
            </a:r>
            <a:r>
              <a:rPr lang="en-US" sz="2400" b="1" dirty="0" smtClean="0">
                <a:solidFill>
                  <a:srgbClr val="C00000"/>
                </a:solidFill>
              </a:rPr>
              <a:t>TOF (Time of flight)</a:t>
            </a:r>
            <a:r>
              <a:rPr lang="uk-UA" sz="2400" b="1" dirty="0" smtClean="0">
                <a:solidFill>
                  <a:srgbClr val="C00000"/>
                </a:solidFill>
              </a:rPr>
              <a:t> мас-спектрометру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www.intechopen.com/media/chapter/63893/media/F6.png"/>
          <p:cNvSpPr>
            <a:spLocks noChangeAspect="1" noChangeArrowheads="1"/>
          </p:cNvSpPr>
          <p:nvPr/>
        </p:nvSpPr>
        <p:spPr bwMode="auto">
          <a:xfrm>
            <a:off x="635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www.intechopen.com/media/chapter/63893/media/F6.png"/>
          <p:cNvSpPr>
            <a:spLocks noChangeAspect="1" noChangeArrowheads="1"/>
          </p:cNvSpPr>
          <p:nvPr/>
        </p:nvSpPr>
        <p:spPr bwMode="auto">
          <a:xfrm>
            <a:off x="2159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www.intechopen.com/media/chapter/63893/media/F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19" y="2187317"/>
            <a:ext cx="765678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178802"/>
              </p:ext>
            </p:extLst>
          </p:nvPr>
        </p:nvGraphicFramePr>
        <p:xfrm>
          <a:off x="500243" y="620687"/>
          <a:ext cx="731211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6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777">
                <a:tc>
                  <a:txBody>
                    <a:bodyPr/>
                    <a:lstStyle/>
                    <a:p>
                      <a:r>
                        <a:rPr lang="uk-UA" dirty="0" smtClean="0"/>
                        <a:t>Мас-спектрометр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m/z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Роздільна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здат</a:t>
                      </a:r>
                      <a:r>
                        <a:rPr lang="uk-UA" baseline="0" dirty="0" smtClean="0"/>
                        <a:t>. </a:t>
                      </a:r>
                    </a:p>
                    <a:p>
                      <a:r>
                        <a:rPr lang="uk-UA" baseline="0" dirty="0" smtClean="0"/>
                        <a:t>(</a:t>
                      </a:r>
                      <a:r>
                        <a:rPr lang="en-US" baseline="0" dirty="0" smtClean="0"/>
                        <a:t>Resolution</a:t>
                      </a:r>
                      <a:r>
                        <a:rPr lang="uk-UA" baseline="0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формула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</a:t>
                      </a:r>
                      <a:r>
                        <a:rPr lang="en-US" baseline="0" dirty="0" smtClean="0"/>
                        <a:t> QQQ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100-2000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Низька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8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 TOF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100-20000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Висока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576" y="1018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Відмінність </a:t>
            </a:r>
            <a:r>
              <a:rPr lang="en-US" sz="2400" dirty="0">
                <a:solidFill>
                  <a:srgbClr val="C00000"/>
                </a:solidFill>
              </a:rPr>
              <a:t>LC-QQQ-MS </a:t>
            </a:r>
            <a:r>
              <a:rPr lang="uk-UA" sz="2400" dirty="0" smtClean="0">
                <a:solidFill>
                  <a:srgbClr val="C00000"/>
                </a:solidFill>
              </a:rPr>
              <a:t>від </a:t>
            </a:r>
            <a:r>
              <a:rPr lang="en-US" sz="2400" dirty="0" smtClean="0">
                <a:solidFill>
                  <a:srgbClr val="C00000"/>
                </a:solidFill>
              </a:rPr>
              <a:t>LC-TOF-MS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67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" y="332656"/>
            <a:ext cx="855383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29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12" y="4293096"/>
            <a:ext cx="4256919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3744" y="6309320"/>
            <a:ext cx="45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LC-MS/MS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66" y="4059855"/>
            <a:ext cx="22669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9570" y="6309320"/>
            <a:ext cx="4590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GC-MS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14" y="98793"/>
            <a:ext cx="7841618" cy="39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www.intechopen.com/media/chapter/63893/media/F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intechopen.com/media/chapter/63893/media/F9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20687"/>
            <a:ext cx="8135689" cy="576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101820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Відмінність </a:t>
            </a:r>
            <a:r>
              <a:rPr lang="en-US" sz="2400" dirty="0" smtClean="0">
                <a:solidFill>
                  <a:srgbClr val="C00000"/>
                </a:solidFill>
              </a:rPr>
              <a:t>SRM </a:t>
            </a:r>
            <a:r>
              <a:rPr lang="uk-UA" sz="2400" dirty="0" smtClean="0">
                <a:solidFill>
                  <a:srgbClr val="C00000"/>
                </a:solidFill>
              </a:rPr>
              <a:t>від </a:t>
            </a:r>
            <a:r>
              <a:rPr lang="en-US" sz="2400" dirty="0" smtClean="0">
                <a:solidFill>
                  <a:srgbClr val="C00000"/>
                </a:solidFill>
              </a:rPr>
              <a:t>High-resolution full scan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2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310"/>
            <a:ext cx="7344816" cy="487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783" y="578200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Аналіз відомих речовин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5544113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Аналіз невідомих речовин</a:t>
            </a:r>
          </a:p>
          <a:p>
            <a:r>
              <a:rPr lang="uk-UA" sz="2400" dirty="0" smtClean="0">
                <a:solidFill>
                  <a:srgbClr val="C00000"/>
                </a:solidFill>
              </a:rPr>
              <a:t>Виведення </a:t>
            </a:r>
            <a:r>
              <a:rPr lang="uk-UA" sz="2400" dirty="0" err="1" smtClean="0">
                <a:solidFill>
                  <a:srgbClr val="C00000"/>
                </a:solidFill>
              </a:rPr>
              <a:t>брутоформули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43003" y="5133657"/>
            <a:ext cx="3968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3002" y="5754308"/>
            <a:ext cx="3968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Оптимізація </a:t>
            </a:r>
            <a:r>
              <a:rPr lang="en-US" sz="2400" b="1" dirty="0" smtClean="0">
                <a:solidFill>
                  <a:srgbClr val="C00000"/>
                </a:solidFill>
              </a:rPr>
              <a:t>LC-QQQ-MS/MS  (</a:t>
            </a:r>
            <a:r>
              <a:rPr lang="uk-UA" sz="2400" b="1" dirty="0" smtClean="0">
                <a:solidFill>
                  <a:srgbClr val="C00000"/>
                </a:solidFill>
              </a:rPr>
              <a:t>пошук молекулярного та дочірнього </a:t>
            </a:r>
            <a:r>
              <a:rPr lang="uk-UA" sz="2400" b="1" dirty="0" err="1" smtClean="0">
                <a:solidFill>
                  <a:srgbClr val="C00000"/>
                </a:solidFill>
              </a:rPr>
              <a:t>йону</a:t>
            </a:r>
            <a:r>
              <a:rPr lang="uk-UA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51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446" y="4221088"/>
            <a:ext cx="57150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73" y="1336577"/>
            <a:ext cx="65245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029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igh Resolution Mass Spectrometry (HRMS) in negative ion mode to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96448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93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856895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1"/>
          <p:cNvSpPr/>
          <p:nvPr/>
        </p:nvSpPr>
        <p:spPr>
          <a:xfrm>
            <a:off x="5292080" y="548680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M+NH4 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1"/>
          <p:cNvSpPr/>
          <p:nvPr/>
        </p:nvSpPr>
        <p:spPr>
          <a:xfrm>
            <a:off x="3203848" y="5445224"/>
            <a:ext cx="125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M+H +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340768"/>
            <a:ext cx="2966537" cy="969407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6605972" y="2399815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Mr</a:t>
            </a:r>
            <a:r>
              <a:rPr lang="en-US" b="1" dirty="0" smtClean="0">
                <a:solidFill>
                  <a:srgbClr val="C00000"/>
                </a:solidFill>
              </a:rPr>
              <a:t> = 884,7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5292080" y="881796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884,7 + 18 = 902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1"/>
          <p:cNvSpPr/>
          <p:nvPr/>
        </p:nvSpPr>
        <p:spPr>
          <a:xfrm>
            <a:off x="2807804" y="5075892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884,7 + 1 = 885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971600" y="1066462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Triolein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56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2656"/>
            <a:ext cx="8424936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"/>
          <p:cNvSpPr/>
          <p:nvPr/>
        </p:nvSpPr>
        <p:spPr>
          <a:xfrm>
            <a:off x="6372200" y="98072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Dimyristin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700808"/>
            <a:ext cx="2915816" cy="1074664"/>
          </a:xfrm>
          <a:prstGeom prst="rect">
            <a:avLst/>
          </a:prstGeom>
        </p:spPr>
      </p:pic>
      <p:sp>
        <p:nvSpPr>
          <p:cNvPr id="5" name="Прямоугольник 1"/>
          <p:cNvSpPr/>
          <p:nvPr/>
        </p:nvSpPr>
        <p:spPr>
          <a:xfrm>
            <a:off x="6588224" y="2719457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Mr</a:t>
            </a:r>
            <a:r>
              <a:rPr lang="en-US" b="1" dirty="0" smtClean="0">
                <a:solidFill>
                  <a:srgbClr val="C00000"/>
                </a:solidFill>
              </a:rPr>
              <a:t> = 512,44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1"/>
          <p:cNvSpPr/>
          <p:nvPr/>
        </p:nvSpPr>
        <p:spPr>
          <a:xfrm>
            <a:off x="3779912" y="4797152"/>
            <a:ext cx="125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M+H 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1"/>
          <p:cNvSpPr/>
          <p:nvPr/>
        </p:nvSpPr>
        <p:spPr>
          <a:xfrm>
            <a:off x="3275856" y="4489375"/>
            <a:ext cx="2051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512,44 + 1 = 513,4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1"/>
          <p:cNvSpPr/>
          <p:nvPr/>
        </p:nvSpPr>
        <p:spPr>
          <a:xfrm>
            <a:off x="4517740" y="1177588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M+NH4 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1"/>
          <p:cNvSpPr/>
          <p:nvPr/>
        </p:nvSpPr>
        <p:spPr>
          <a:xfrm>
            <a:off x="4301716" y="731312"/>
            <a:ext cx="205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512,44 + 18 = 530,4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1"/>
          <p:cNvSpPr/>
          <p:nvPr/>
        </p:nvSpPr>
        <p:spPr>
          <a:xfrm>
            <a:off x="1695375" y="976630"/>
            <a:ext cx="1637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[</a:t>
            </a:r>
            <a:r>
              <a:rPr lang="en-US" b="1" dirty="0" smtClean="0">
                <a:solidFill>
                  <a:srgbClr val="C00000"/>
                </a:solidFill>
              </a:rPr>
              <a:t>M+H]-H20 +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"/>
          <p:cNvSpPr/>
          <p:nvPr/>
        </p:nvSpPr>
        <p:spPr>
          <a:xfrm>
            <a:off x="1403648" y="1389863"/>
            <a:ext cx="18991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513,4-18 = 495,4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25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4908038" cy="368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3534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Оптимізація </a:t>
            </a:r>
            <a:r>
              <a:rPr lang="en-US" sz="2400" b="1" dirty="0" smtClean="0">
                <a:solidFill>
                  <a:srgbClr val="C00000"/>
                </a:solidFill>
              </a:rPr>
              <a:t>MS/MS (</a:t>
            </a:r>
            <a:r>
              <a:rPr lang="uk-UA" sz="2400" b="1" dirty="0" smtClean="0">
                <a:solidFill>
                  <a:srgbClr val="C00000"/>
                </a:solidFill>
              </a:rPr>
              <a:t>пошук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</a:rPr>
              <a:t>енергії колізії (фрагментації))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02" y="764704"/>
            <a:ext cx="59928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3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548" y="250872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Оптимізація </a:t>
            </a:r>
            <a:r>
              <a:rPr lang="en-US" sz="2400" b="1" dirty="0" smtClean="0">
                <a:solidFill>
                  <a:srgbClr val="C00000"/>
                </a:solidFill>
              </a:rPr>
              <a:t>MS/MS (</a:t>
            </a:r>
            <a:r>
              <a:rPr lang="uk-UA" sz="2400" b="1" dirty="0" smtClean="0">
                <a:solidFill>
                  <a:srgbClr val="C00000"/>
                </a:solidFill>
              </a:rPr>
              <a:t>визначення часу утримання </a:t>
            </a:r>
            <a:r>
              <a:rPr lang="uk-UA" sz="2400" b="1" dirty="0" err="1" smtClean="0">
                <a:solidFill>
                  <a:srgbClr val="C00000"/>
                </a:solidFill>
              </a:rPr>
              <a:t>аналіту</a:t>
            </a:r>
            <a:r>
              <a:rPr lang="uk-UA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1" y="1111970"/>
            <a:ext cx="8964488" cy="230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5951087" cy="26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21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Оптимізація </a:t>
            </a:r>
            <a:r>
              <a:rPr lang="en-US" sz="2400" b="1" dirty="0" smtClean="0">
                <a:solidFill>
                  <a:srgbClr val="C00000"/>
                </a:solidFill>
              </a:rPr>
              <a:t>MS/MS (</a:t>
            </a:r>
            <a:r>
              <a:rPr lang="uk-UA" sz="2400" b="1" dirty="0" smtClean="0">
                <a:solidFill>
                  <a:srgbClr val="C00000"/>
                </a:solidFill>
              </a:rPr>
              <a:t>отримання </a:t>
            </a:r>
            <a:r>
              <a:rPr lang="uk-UA" sz="2400" b="1" dirty="0" err="1" smtClean="0">
                <a:solidFill>
                  <a:srgbClr val="C00000"/>
                </a:solidFill>
              </a:rPr>
              <a:t>мас-хроматограм</a:t>
            </a:r>
            <a:r>
              <a:rPr lang="uk-UA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29670"/>
            <a:ext cx="6120557" cy="34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2696" y="432255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C00000"/>
                </a:solidFill>
              </a:rPr>
              <a:t>Мас-хроматограма</a:t>
            </a:r>
            <a:r>
              <a:rPr lang="uk-UA" sz="2000" b="1" dirty="0" smtClean="0">
                <a:solidFill>
                  <a:srgbClr val="C00000"/>
                </a:solidFill>
              </a:rPr>
              <a:t> 210 пестицидів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ÐÐ°ÑÑÐ¸Ð½ÐºÐ¸ Ð¿Ð¾ Ð·Ð°Ð¿ÑÐ¾ÑÑ idquant standard kit for pesticide analy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68" y="1844824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04" y="4522613"/>
            <a:ext cx="2753963" cy="201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43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0872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МЕТОДИ ПРОБОПІДГОТОВКИ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ÐÐ°ÑÑÐ¸Ð½ÐºÐ¸ Ð¿Ð¾ Ð·Ð°Ð¿ÑÐ¾ÑÑ sample prepa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01" y="234888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7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ains of GC-MS and LC-MS techniques in the two dimensions of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8" y="332656"/>
            <a:ext cx="861524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630" y="705068"/>
            <a:ext cx="84438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</a:rPr>
              <a:t>МЕТОД   </a:t>
            </a:r>
            <a:r>
              <a:rPr lang="en-US" sz="2000" b="1" dirty="0" smtClean="0">
                <a:solidFill>
                  <a:srgbClr val="002060"/>
                </a:solidFill>
              </a:rPr>
              <a:t>QuEChERS</a:t>
            </a:r>
            <a:r>
              <a:rPr lang="uk-UA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/>
              <a:t>:</a:t>
            </a:r>
            <a:r>
              <a:rPr lang="en-US" sz="2000" b="1" dirty="0">
                <a:solidFill>
                  <a:srgbClr val="002060"/>
                </a:solidFill>
              </a:rPr>
              <a:t>Quick, Easy, Cheap, Effective, Rugged, and </a:t>
            </a:r>
            <a:r>
              <a:rPr lang="en-US" sz="2000" b="1" dirty="0" smtClean="0">
                <a:solidFill>
                  <a:srgbClr val="002060"/>
                </a:solidFill>
              </a:rPr>
              <a:t>Safe</a:t>
            </a:r>
            <a:r>
              <a:rPr lang="uk-UA" sz="2000" b="1" dirty="0" smtClean="0">
                <a:solidFill>
                  <a:srgbClr val="002060"/>
                </a:solidFill>
              </a:rPr>
              <a:t/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QuEChERS, </a:t>
            </a:r>
            <a:r>
              <a:rPr lang="ru-RU" b="1" i="1" dirty="0">
                <a:solidFill>
                  <a:srgbClr val="FF0000"/>
                </a:solidFill>
              </a:rPr>
              <a:t>як </a:t>
            </a:r>
            <a:r>
              <a:rPr lang="ru-RU" b="1" i="1" dirty="0" err="1">
                <a:solidFill>
                  <a:srgbClr val="FF0000"/>
                </a:solidFill>
              </a:rPr>
              <a:t>швидкий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(</a:t>
            </a:r>
            <a:r>
              <a:rPr lang="en-US" b="1" i="1" dirty="0"/>
              <a:t>Quick)</a:t>
            </a:r>
            <a:r>
              <a:rPr lang="en-US" b="1" i="1" dirty="0">
                <a:solidFill>
                  <a:srgbClr val="FF0000"/>
                </a:solidFill>
              </a:rPr>
              <a:t>, </a:t>
            </a:r>
            <a:r>
              <a:rPr lang="ru-RU" b="1" i="1" dirty="0" err="1">
                <a:solidFill>
                  <a:srgbClr val="FF0000"/>
                </a:solidFill>
              </a:rPr>
              <a:t>простий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(</a:t>
            </a:r>
            <a:r>
              <a:rPr lang="en-US" b="1" i="1" dirty="0"/>
              <a:t>Easy), </a:t>
            </a:r>
            <a:r>
              <a:rPr lang="ru-RU" b="1" i="1" dirty="0" err="1">
                <a:solidFill>
                  <a:srgbClr val="FF0000"/>
                </a:solidFill>
              </a:rPr>
              <a:t>дешевий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(</a:t>
            </a:r>
            <a:r>
              <a:rPr lang="en-US" b="1" i="1" dirty="0"/>
              <a:t>Cheap),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ефективний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(</a:t>
            </a:r>
            <a:r>
              <a:rPr lang="en-US" b="1" i="1" dirty="0" err="1"/>
              <a:t>Efective</a:t>
            </a:r>
            <a:r>
              <a:rPr lang="en-US" b="1" i="1" dirty="0"/>
              <a:t>), </a:t>
            </a:r>
            <a:r>
              <a:rPr lang="ru-RU" b="1" i="1" dirty="0" err="1">
                <a:solidFill>
                  <a:srgbClr val="FF0000"/>
                </a:solidFill>
              </a:rPr>
              <a:t>міцний</a:t>
            </a:r>
            <a:r>
              <a:rPr lang="ru-RU" b="1" i="1" dirty="0">
                <a:solidFill>
                  <a:srgbClr val="FF0000"/>
                </a:solidFill>
              </a:rPr>
              <a:t>/</a:t>
            </a:r>
            <a:r>
              <a:rPr lang="ru-RU" b="1" i="1" dirty="0" err="1">
                <a:solidFill>
                  <a:srgbClr val="FF0000"/>
                </a:solidFill>
              </a:rPr>
              <a:t>надійний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(</a:t>
            </a:r>
            <a:r>
              <a:rPr lang="en-US" b="1" i="1" dirty="0"/>
              <a:t>Rugged)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і </a:t>
            </a:r>
            <a:r>
              <a:rPr lang="ru-RU" b="1" i="1" dirty="0" err="1">
                <a:solidFill>
                  <a:srgbClr val="FF0000"/>
                </a:solidFill>
              </a:rPr>
              <a:t>безпечний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/>
              <a:t>(</a:t>
            </a:r>
            <a:r>
              <a:rPr lang="en-US" b="1" i="1" dirty="0"/>
              <a:t>Safe)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аналітичний</a:t>
            </a:r>
            <a:r>
              <a:rPr lang="ru-RU" b="1" i="1" dirty="0">
                <a:solidFill>
                  <a:srgbClr val="FF0000"/>
                </a:solidFill>
              </a:rPr>
              <a:t> метод </a:t>
            </a:r>
            <a:r>
              <a:rPr lang="ru-RU" b="1" dirty="0" err="1">
                <a:solidFill>
                  <a:srgbClr val="002060"/>
                </a:solidFill>
              </a:rPr>
              <a:t>пробопідготовки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1" y="2185281"/>
            <a:ext cx="4975954" cy="366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6184" y="237895"/>
            <a:ext cx="8083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ЕКСТРАКЦІЯ ПЕСТИЦИДІВ МЕТОДОМ  </a:t>
            </a:r>
            <a:r>
              <a:rPr lang="en-US" sz="2400" b="1" dirty="0" smtClean="0">
                <a:solidFill>
                  <a:srgbClr val="C00000"/>
                </a:solidFill>
              </a:rPr>
              <a:t>QuEChERS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794" y="2346473"/>
            <a:ext cx="1611210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Екстракція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6187597" y="3178569"/>
            <a:ext cx="805605" cy="33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43860" y="3822091"/>
            <a:ext cx="2459776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C00000"/>
                </a:solidFill>
              </a:rPr>
              <a:t>Дисперсійна ТФЕ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4880" y="5373216"/>
            <a:ext cx="3512372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GC –MS, LC-MS/MS </a:t>
            </a:r>
            <a:r>
              <a:rPr lang="uk-UA" sz="2400" dirty="0" smtClean="0">
                <a:solidFill>
                  <a:srgbClr val="C00000"/>
                </a:solidFill>
              </a:rPr>
              <a:t>аналіз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270946" y="4654187"/>
            <a:ext cx="805605" cy="33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6" y="574721"/>
            <a:ext cx="1172309" cy="103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28" y="1963211"/>
            <a:ext cx="1535190" cy="119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" y="3667762"/>
            <a:ext cx="1370372" cy="12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6" y="5377597"/>
            <a:ext cx="1280278" cy="124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99" y="5193507"/>
            <a:ext cx="823951" cy="1612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rot="5400000">
            <a:off x="973087" y="1707364"/>
            <a:ext cx="310224" cy="176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948321" y="3296214"/>
            <a:ext cx="402803" cy="16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942400" y="5008683"/>
            <a:ext cx="402803" cy="16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075595" y="5791378"/>
            <a:ext cx="805605" cy="33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389387" y="1096267"/>
            <a:ext cx="1624163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Подрібнення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68222" y="1880018"/>
            <a:ext cx="1512850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Зважування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17318" y="2575063"/>
            <a:ext cx="2798699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Додавання солей, </a:t>
            </a:r>
            <a:r>
              <a:rPr lang="en-US" dirty="0" smtClean="0">
                <a:solidFill>
                  <a:srgbClr val="C00000"/>
                </a:solidFill>
              </a:rPr>
              <a:t>ACN, IS</a:t>
            </a:r>
            <a:r>
              <a:rPr lang="uk-UA" dirty="0" smtClean="0">
                <a:solidFill>
                  <a:srgbClr val="C00000"/>
                </a:solidFill>
              </a:rPr>
              <a:t> 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1829" y="3940812"/>
            <a:ext cx="2020168" cy="36933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Центрифугування  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70474"/>
              </p:ext>
            </p:extLst>
          </p:nvPr>
        </p:nvGraphicFramePr>
        <p:xfrm>
          <a:off x="4788918" y="2408438"/>
          <a:ext cx="4355082" cy="4116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69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Проба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Солі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459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AOAC 2007.01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15 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 г MgSO</a:t>
                      </a:r>
                      <a:r>
                        <a:rPr lang="ru-RU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1.5 г ацетат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459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Оригінальний метод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 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6.0 г MgSO</a:t>
                      </a:r>
                      <a:r>
                        <a:rPr lang="ru-RU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1.5 г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4298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15662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 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 г MgSO</a:t>
                      </a:r>
                      <a:r>
                        <a:rPr lang="ru-RU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1.0 г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NaCl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 г цитрат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трьохосновний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дигідрат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u-RU" b="1" dirty="0" smtClean="0"/>
                        <a:t/>
                      </a:r>
                      <a:br>
                        <a:rPr lang="ru-RU" b="1" dirty="0" smtClean="0"/>
                      </a:b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 г цитрат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двоосновний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77" y="775394"/>
            <a:ext cx="25050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16" y="78667"/>
            <a:ext cx="17716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16" y="775394"/>
            <a:ext cx="18097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827584" y="78667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І ЕТАП МЕТОДУ – ЕКСТРАКЦІЯ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3217"/>
            <a:ext cx="5976664" cy="18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86" y="1001053"/>
            <a:ext cx="7905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8959" y="150696"/>
            <a:ext cx="481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ІІ етап методу – дисперсійна ТФЕ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645869" y="1796390"/>
            <a:ext cx="402803" cy="16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531511" y="3342183"/>
            <a:ext cx="2382255" cy="46166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LC-MS/MS </a:t>
            </a:r>
            <a:r>
              <a:rPr lang="uk-UA" sz="2400" dirty="0" smtClean="0">
                <a:solidFill>
                  <a:srgbClr val="C00000"/>
                </a:solidFill>
              </a:rPr>
              <a:t>аналіз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521236" y="2913571"/>
            <a:ext cx="402803" cy="165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859252"/>
              </p:ext>
            </p:extLst>
          </p:nvPr>
        </p:nvGraphicFramePr>
        <p:xfrm>
          <a:off x="119844" y="3197579"/>
          <a:ext cx="6096000" cy="301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047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MgSO</a:t>
                      </a:r>
                      <a:r>
                        <a:rPr lang="en-US" sz="1800" b="1" i="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Сульфат магнію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Видаляє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зі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зразка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надлишкову</a:t>
                      </a:r>
                      <a:r>
                        <a:rPr lang="ru-RU" b="1" dirty="0" smtClean="0"/>
                        <a:t> воду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105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PSA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Первинний та вторинний амін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Видаляє</a:t>
                      </a:r>
                      <a:r>
                        <a:rPr lang="ru-RU" b="1" dirty="0" smtClean="0"/>
                        <a:t> з </a:t>
                      </a:r>
                      <a:r>
                        <a:rPr lang="ru-RU" b="1" dirty="0" err="1" smtClean="0"/>
                        <a:t>зразка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органічні</a:t>
                      </a:r>
                      <a:r>
                        <a:rPr lang="ru-RU" b="1" dirty="0" smtClean="0"/>
                        <a:t> і </a:t>
                      </a:r>
                      <a:r>
                        <a:rPr lang="ru-RU" b="1" dirty="0" err="1" smtClean="0"/>
                        <a:t>жирні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кислоти</a:t>
                      </a:r>
                      <a:r>
                        <a:rPr lang="ru-RU" b="1" dirty="0" smtClean="0"/>
                        <a:t>, </a:t>
                      </a:r>
                      <a:r>
                        <a:rPr lang="ru-RU" b="1" dirty="0" err="1" smtClean="0"/>
                        <a:t>цукри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47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Сорбент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Видаляє</a:t>
                      </a:r>
                      <a:r>
                        <a:rPr lang="ru-RU" b="1" dirty="0" smtClean="0"/>
                        <a:t> з </a:t>
                      </a:r>
                      <a:r>
                        <a:rPr lang="ru-RU" b="1" dirty="0" err="1" smtClean="0"/>
                        <a:t>зразка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жири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47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GCB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 smtClean="0"/>
                        <a:t>Графітизована</a:t>
                      </a:r>
                      <a:r>
                        <a:rPr lang="uk-UA" b="1" dirty="0" smtClean="0"/>
                        <a:t> сажа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Видаляє</a:t>
                      </a:r>
                      <a:r>
                        <a:rPr lang="ru-RU" b="1" dirty="0" smtClean="0"/>
                        <a:t> з </a:t>
                      </a:r>
                      <a:r>
                        <a:rPr lang="ru-RU" b="1" dirty="0" err="1" smtClean="0"/>
                        <a:t>зразка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пігменти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542" y="3933056"/>
            <a:ext cx="2357588" cy="122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178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00" y="533336"/>
            <a:ext cx="179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679850"/>
            <a:ext cx="178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Овочі та фрукти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5287"/>
            <a:ext cx="3378193" cy="3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3" y="2506542"/>
            <a:ext cx="3419872" cy="5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38" y="495205"/>
            <a:ext cx="17526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3393"/>
            <a:ext cx="3370127" cy="3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16016" y="1674002"/>
            <a:ext cx="352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Овочі та фрукти, що містять жири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48"/>
            <a:ext cx="3370127" cy="73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2124"/>
            <a:ext cx="15525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7" y="4981091"/>
            <a:ext cx="3590920" cy="75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47" y="4546886"/>
            <a:ext cx="3590920" cy="4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02050" y="4210244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Овочі та фрукти, що містять пігменти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63" y="3366210"/>
            <a:ext cx="17526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86472" y="4376257"/>
            <a:ext cx="4690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Овочі та фрукти, що містять пігменти та жири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02" y="4752126"/>
            <a:ext cx="3590925" cy="4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202" y="5162606"/>
            <a:ext cx="35909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83666" y="78241"/>
            <a:ext cx="66811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Співвідношення солей в залежності від матриці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Ð°ÑÑÐ¸Ð½ÐºÐ¸ Ð¿Ð¾ Ð·Ð°Ð¿ÑÐ¾ÑÑ que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58785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0625" y="1067544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Ступінь очищення зразку в залежності від концентрації </a:t>
            </a:r>
            <a:r>
              <a:rPr lang="en-US" sz="2400" b="1" dirty="0" smtClean="0">
                <a:solidFill>
                  <a:srgbClr val="C00000"/>
                </a:solidFill>
              </a:rPr>
              <a:t>GCB </a:t>
            </a:r>
            <a:r>
              <a:rPr lang="uk-UA" sz="2400" b="1" dirty="0" smtClean="0">
                <a:solidFill>
                  <a:srgbClr val="C00000"/>
                </a:solidFill>
              </a:rPr>
              <a:t>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5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487" y="23595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ФАЛЬСИФІКАЦІЇЇ ДІЮЧИХ РЕЧОВИН В ПЕСТИЦИДНИХ ФОРМУЛЯЦІЯХ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95221" y="1423652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Відсутність всіх діючих речовин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Відсутність однієї діючої речовини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83" y="2564904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Занижені концентрації діючих речовин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9" y="4117140"/>
            <a:ext cx="2847740" cy="171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81967" y="1447995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Виявлення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936" y="196439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LC-DAD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0219" y="1961439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GC-FID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20067" y="3134570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LC-MS/MS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58231" y="3118902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GC-MS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830339" y="2388950"/>
            <a:ext cx="0" cy="72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</p:cNvCxnSpPr>
          <p:nvPr/>
        </p:nvCxnSpPr>
        <p:spPr>
          <a:xfrm>
            <a:off x="5581056" y="2364502"/>
            <a:ext cx="0" cy="75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300192" y="2388950"/>
            <a:ext cx="1152128" cy="745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68144" y="2388950"/>
            <a:ext cx="1584176" cy="72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12519" y="4515842"/>
            <a:ext cx="511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977100" y="1988840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236568" y="2341295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6322752" y="3272790"/>
            <a:ext cx="960988" cy="15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4670726" y="4306184"/>
            <a:ext cx="1078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DDT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52767" y="4279895"/>
            <a:ext cx="1594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GC-FID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04295" y="4864571"/>
            <a:ext cx="1929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C00000"/>
                </a:solidFill>
              </a:rPr>
              <a:t>Тебуконазол</a:t>
            </a:r>
            <a:r>
              <a:rPr lang="uk-UA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4924846" y="4946413"/>
            <a:ext cx="6562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983760" y="506462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GC-MS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848636" y="476055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LC-MS/MS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7172949" y="4479950"/>
            <a:ext cx="511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498486" y="4760553"/>
            <a:ext cx="1476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LC-DAD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68428" y="5031476"/>
            <a:ext cx="1594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GC-FID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077246" y="5239681"/>
            <a:ext cx="6562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10" y="4905876"/>
            <a:ext cx="5921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05" y="5599224"/>
            <a:ext cx="5921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3356695" y="5478544"/>
            <a:ext cx="1929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err="1" smtClean="0">
                <a:solidFill>
                  <a:srgbClr val="C00000"/>
                </a:solidFill>
              </a:rPr>
              <a:t>Абамектини</a:t>
            </a:r>
            <a:r>
              <a:rPr lang="uk-UA" sz="2000" b="1" dirty="0" smtClean="0">
                <a:solidFill>
                  <a:srgbClr val="C00000"/>
                </a:solidFill>
              </a:rPr>
              <a:t>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5229646" y="5678599"/>
            <a:ext cx="65621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917083" y="5485316"/>
            <a:ext cx="1476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LC-DAD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94872" y="5431586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LC-MS/MS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47" y="5152156"/>
            <a:ext cx="5921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7027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Скругленный прямоугольник 38"/>
          <p:cNvSpPr/>
          <p:nvPr/>
        </p:nvSpPr>
        <p:spPr>
          <a:xfrm>
            <a:off x="154218" y="5534828"/>
            <a:ext cx="716949" cy="9494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ІІІ етап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982" y="4191224"/>
            <a:ext cx="716949" cy="9494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ІІ етап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1977" y="2301069"/>
            <a:ext cx="716949" cy="9494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І етап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1977" y="0"/>
            <a:ext cx="85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Відмінності етапів </a:t>
            </a:r>
            <a:r>
              <a:rPr lang="uk-UA" sz="2400" b="1" dirty="0" err="1" smtClean="0">
                <a:solidFill>
                  <a:srgbClr val="FF0000"/>
                </a:solidFill>
              </a:rPr>
              <a:t>пробопідготовки</a:t>
            </a:r>
            <a:r>
              <a:rPr lang="uk-UA" sz="2400" b="1" dirty="0" smtClean="0">
                <a:solidFill>
                  <a:srgbClr val="FF0000"/>
                </a:solidFill>
              </a:rPr>
              <a:t> з визначення пестицидів та мікотоксинів </a:t>
            </a:r>
            <a:r>
              <a:rPr lang="en-US" sz="2400" b="1" dirty="0" smtClean="0">
                <a:solidFill>
                  <a:srgbClr val="FF0000"/>
                </a:solidFill>
              </a:rPr>
              <a:t>LS-MS/MS, GC-MS </a:t>
            </a:r>
            <a:r>
              <a:rPr lang="uk-UA" sz="2400" b="1" dirty="0" smtClean="0">
                <a:solidFill>
                  <a:srgbClr val="FF0000"/>
                </a:solidFill>
              </a:rPr>
              <a:t>методами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>
            <a:off x="1475656" y="1847131"/>
            <a:ext cx="1512168" cy="1509861"/>
          </a:xfrm>
          <a:prstGeom prst="downArrowCallout">
            <a:avLst/>
          </a:prstGeom>
          <a:solidFill>
            <a:srgbClr val="CCE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dirty="0" smtClean="0"/>
              <a:t>Ацетонітрил</a:t>
            </a:r>
          </a:p>
          <a:p>
            <a:pPr algn="ctr"/>
            <a:r>
              <a:rPr lang="uk-UA" dirty="0" smtClean="0"/>
              <a:t>Вода</a:t>
            </a:r>
          </a:p>
          <a:p>
            <a:pPr algn="ctr"/>
            <a:r>
              <a:rPr lang="uk-UA" dirty="0" smtClean="0"/>
              <a:t>Зерно</a:t>
            </a:r>
            <a:endParaRPr lang="uk-UA" dirty="0"/>
          </a:p>
          <a:p>
            <a:pPr algn="ctr"/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3603644" y="1847131"/>
            <a:ext cx="1512168" cy="1509861"/>
          </a:xfrm>
          <a:prstGeom prst="downArrowCallout">
            <a:avLst/>
          </a:prstGeom>
          <a:solidFill>
            <a:srgbClr val="CCE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dirty="0" smtClean="0"/>
              <a:t>Ацетонітрил</a:t>
            </a:r>
          </a:p>
          <a:p>
            <a:pPr algn="ctr"/>
            <a:r>
              <a:rPr lang="uk-UA" dirty="0" smtClean="0"/>
              <a:t>Вода</a:t>
            </a:r>
          </a:p>
          <a:p>
            <a:pPr algn="ctr"/>
            <a:r>
              <a:rPr lang="uk-UA" dirty="0" smtClean="0"/>
              <a:t>Зерно</a:t>
            </a:r>
            <a:endParaRPr lang="uk-UA" dirty="0"/>
          </a:p>
          <a:p>
            <a:pPr algn="ctr"/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724128" y="1847131"/>
            <a:ext cx="1512168" cy="1509861"/>
          </a:xfrm>
          <a:prstGeom prst="downArrowCallout">
            <a:avLst/>
          </a:prstGeom>
          <a:solidFill>
            <a:srgbClr val="CCE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dirty="0" smtClean="0"/>
              <a:t>Ацетонітрил</a:t>
            </a:r>
          </a:p>
          <a:p>
            <a:pPr algn="ctr"/>
            <a:r>
              <a:rPr lang="uk-UA" dirty="0" smtClean="0"/>
              <a:t>Вода</a:t>
            </a:r>
          </a:p>
          <a:p>
            <a:pPr algn="ctr"/>
            <a:r>
              <a:rPr lang="uk-UA" dirty="0" smtClean="0"/>
              <a:t>Зерно</a:t>
            </a:r>
            <a:endParaRPr lang="uk-UA" dirty="0"/>
          </a:p>
          <a:p>
            <a:pPr algn="ctr"/>
            <a:endParaRPr lang="ru-RU" dirty="0"/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7308304" y="2060848"/>
            <a:ext cx="1728192" cy="576064"/>
          </a:xfrm>
          <a:prstGeom prst="leftArrowCallout">
            <a:avLst>
              <a:gd name="adj1" fmla="val 25000"/>
              <a:gd name="adj2" fmla="val 30669"/>
              <a:gd name="adj3" fmla="val 62793"/>
              <a:gd name="adj4" fmla="val 73626"/>
            </a:avLst>
          </a:prstGeom>
          <a:solidFill>
            <a:srgbClr val="CCECFF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1% оцтова кислота</a:t>
            </a:r>
            <a:endParaRPr lang="ru-RU" dirty="0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726455" y="1825426"/>
            <a:ext cx="504056" cy="252028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1475656" y="947629"/>
            <a:ext cx="1512168" cy="753179"/>
          </a:xfrm>
          <a:prstGeom prst="flowChartDocumen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GC-MS </a:t>
            </a:r>
            <a:r>
              <a:rPr lang="uk-UA" b="1" dirty="0" smtClean="0"/>
              <a:t>пестицидів</a:t>
            </a:r>
            <a:endParaRPr lang="ru-RU" b="1" dirty="0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3603644" y="942757"/>
            <a:ext cx="1512168" cy="753179"/>
          </a:xfrm>
          <a:prstGeom prst="flowChartDocumen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LC-MS/MS </a:t>
            </a:r>
            <a:r>
              <a:rPr lang="uk-UA" b="1" dirty="0" smtClean="0"/>
              <a:t>пестицидів</a:t>
            </a:r>
            <a:endParaRPr lang="ru-RU" b="1" dirty="0"/>
          </a:p>
        </p:txBody>
      </p:sp>
      <p:sp>
        <p:nvSpPr>
          <p:cNvPr id="10" name="Блок-схема: документ 9"/>
          <p:cNvSpPr/>
          <p:nvPr/>
        </p:nvSpPr>
        <p:spPr>
          <a:xfrm>
            <a:off x="5724128" y="947628"/>
            <a:ext cx="1512168" cy="753179"/>
          </a:xfrm>
          <a:prstGeom prst="flowChartDocumen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LC-MS/MS </a:t>
            </a:r>
            <a:r>
              <a:rPr lang="uk-UA" b="1" dirty="0" smtClean="0"/>
              <a:t>мікотоксинів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699792" y="1556791"/>
            <a:ext cx="0" cy="28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004048" y="1556791"/>
            <a:ext cx="0" cy="288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092280" y="1556791"/>
            <a:ext cx="0" cy="26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Блок-схема: ссылка на другую страницу 14"/>
          <p:cNvSpPr/>
          <p:nvPr/>
        </p:nvSpPr>
        <p:spPr>
          <a:xfrm>
            <a:off x="1299674" y="3370312"/>
            <a:ext cx="1836204" cy="1008112"/>
          </a:xfrm>
          <a:prstGeom prst="flowChartOffpageConnector">
            <a:avLst/>
          </a:prstGeom>
          <a:solidFill>
            <a:srgbClr val="CCEC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Концентрування</a:t>
            </a:r>
          </a:p>
          <a:p>
            <a:pPr algn="ctr"/>
            <a:r>
              <a:rPr lang="en-US" dirty="0" smtClean="0"/>
              <a:t>ACN-</a:t>
            </a:r>
            <a:r>
              <a:rPr lang="uk-UA" dirty="0" smtClean="0"/>
              <a:t>шару</a:t>
            </a:r>
            <a:endParaRPr lang="ru-RU" dirty="0"/>
          </a:p>
        </p:txBody>
      </p:sp>
      <p:sp>
        <p:nvSpPr>
          <p:cNvPr id="16" name="Блок-схема: ссылка на другую страницу 15"/>
          <p:cNvSpPr/>
          <p:nvPr/>
        </p:nvSpPr>
        <p:spPr>
          <a:xfrm>
            <a:off x="3455876" y="3370312"/>
            <a:ext cx="1836204" cy="1008112"/>
          </a:xfrm>
          <a:prstGeom prst="flowChartOffpageConnector">
            <a:avLst/>
          </a:prstGeom>
          <a:solidFill>
            <a:srgbClr val="CCEC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без концентрування</a:t>
            </a:r>
          </a:p>
          <a:p>
            <a:pPr algn="ctr"/>
            <a:r>
              <a:rPr lang="uk-UA" u="sng" dirty="0" smtClean="0"/>
              <a:t>не випарюємо</a:t>
            </a:r>
            <a:endParaRPr lang="ru-RU" u="sng" dirty="0"/>
          </a:p>
        </p:txBody>
      </p:sp>
      <p:sp>
        <p:nvSpPr>
          <p:cNvPr id="17" name="Блок-схема: ссылка на другую страницу 16"/>
          <p:cNvSpPr/>
          <p:nvPr/>
        </p:nvSpPr>
        <p:spPr>
          <a:xfrm>
            <a:off x="5562110" y="3370312"/>
            <a:ext cx="1836204" cy="1008112"/>
          </a:xfrm>
          <a:prstGeom prst="flowChartOffpageConnector">
            <a:avLst/>
          </a:prstGeom>
          <a:solidFill>
            <a:srgbClr val="CCECFF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Концентрування</a:t>
            </a:r>
          </a:p>
          <a:p>
            <a:pPr algn="ctr"/>
            <a:r>
              <a:rPr lang="en-US" dirty="0" smtClean="0"/>
              <a:t>ACN-</a:t>
            </a:r>
            <a:r>
              <a:rPr lang="uk-UA" dirty="0" smtClean="0"/>
              <a:t>шару</a:t>
            </a:r>
            <a:endParaRPr lang="ru-RU" dirty="0"/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299674" y="4447262"/>
            <a:ext cx="1904174" cy="1213987"/>
          </a:xfrm>
          <a:prstGeom prst="downArrowCallout">
            <a:avLst/>
          </a:prstGeom>
          <a:solidFill>
            <a:srgbClr val="FFFFCC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gT</a:t>
            </a:r>
            <a:r>
              <a:rPr lang="uk-UA" dirty="0" smtClean="0"/>
              <a:t>ФЕ:</a:t>
            </a:r>
          </a:p>
          <a:p>
            <a:pPr algn="ctr"/>
            <a:r>
              <a:rPr lang="uk-UA" dirty="0" smtClean="0"/>
              <a:t>С18, </a:t>
            </a:r>
            <a:r>
              <a:rPr lang="en-US" dirty="0" smtClean="0"/>
              <a:t>PSA, MgSO</a:t>
            </a:r>
            <a:r>
              <a:rPr lang="en-US" sz="1200" dirty="0" smtClean="0"/>
              <a:t>4</a:t>
            </a:r>
            <a:endParaRPr lang="ru-RU" sz="1200" dirty="0"/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3455876" y="4447261"/>
            <a:ext cx="1904174" cy="1213987"/>
          </a:xfrm>
          <a:prstGeom prst="downArrowCallout">
            <a:avLst/>
          </a:prstGeom>
          <a:solidFill>
            <a:srgbClr val="FFFFCC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gT</a:t>
            </a:r>
            <a:r>
              <a:rPr lang="uk-UA" dirty="0" smtClean="0"/>
              <a:t>ФЕ:</a:t>
            </a:r>
          </a:p>
          <a:p>
            <a:pPr algn="ctr"/>
            <a:r>
              <a:rPr lang="uk-UA" dirty="0" smtClean="0"/>
              <a:t>С18, </a:t>
            </a:r>
            <a:r>
              <a:rPr lang="en-US" dirty="0" smtClean="0"/>
              <a:t>PSA, MgSO</a:t>
            </a:r>
            <a:r>
              <a:rPr lang="en-US" sz="1200" dirty="0" smtClean="0"/>
              <a:t>4</a:t>
            </a:r>
            <a:endParaRPr lang="ru-RU" sz="1200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5579658" y="4439331"/>
            <a:ext cx="1746194" cy="997963"/>
          </a:xfrm>
          <a:prstGeom prst="downArrowCallout">
            <a:avLst>
              <a:gd name="adj1" fmla="val 25000"/>
              <a:gd name="adj2" fmla="val 25000"/>
              <a:gd name="adj3" fmla="val 23694"/>
              <a:gd name="adj4" fmla="val 64977"/>
            </a:avLst>
          </a:prstGeom>
          <a:solidFill>
            <a:srgbClr val="FFFFCC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+</a:t>
            </a:r>
            <a:r>
              <a:rPr lang="uk-UA" dirty="0" smtClean="0"/>
              <a:t> метанол/Н</a:t>
            </a:r>
            <a:r>
              <a:rPr lang="uk-UA" sz="1400" dirty="0" smtClean="0"/>
              <a:t>2</a:t>
            </a:r>
            <a:r>
              <a:rPr lang="uk-UA" dirty="0" smtClean="0"/>
              <a:t>О</a:t>
            </a:r>
          </a:p>
          <a:p>
            <a:pPr algn="ctr"/>
            <a:r>
              <a:rPr lang="uk-UA" dirty="0" smtClean="0"/>
              <a:t>(50/50)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64088" y="5489712"/>
            <a:ext cx="2970303" cy="404591"/>
          </a:xfrm>
          <a:prstGeom prst="roundRect">
            <a:avLst/>
          </a:prstGeom>
          <a:solidFill>
            <a:srgbClr val="FFFFCC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Ультрацентриф.15000 об/хв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115616" y="5910724"/>
            <a:ext cx="2117353" cy="834911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GC-MS</a:t>
            </a:r>
            <a:r>
              <a:rPr lang="uk-UA" b="1" dirty="0" smtClean="0"/>
              <a:t>-аналіз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3347864" y="5894303"/>
            <a:ext cx="2117353" cy="834911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LC-MS/MS </a:t>
            </a:r>
            <a:r>
              <a:rPr lang="uk-UA" b="1" dirty="0" smtClean="0"/>
              <a:t>-аналіз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2" name="Овал 31"/>
          <p:cNvSpPr/>
          <p:nvPr/>
        </p:nvSpPr>
        <p:spPr>
          <a:xfrm>
            <a:off x="5580112" y="5975920"/>
            <a:ext cx="2117353" cy="693440"/>
          </a:xfrm>
          <a:prstGeom prst="ellipse">
            <a:avLst/>
          </a:prstGeom>
          <a:solidFill>
            <a:srgbClr val="CCFF99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LC-MS/MS </a:t>
            </a:r>
            <a:r>
              <a:rPr lang="uk-UA" b="1" dirty="0" smtClean="0"/>
              <a:t>-аналіз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36" name="Левая фигурная скобка 35"/>
          <p:cNvSpPr/>
          <p:nvPr/>
        </p:nvSpPr>
        <p:spPr>
          <a:xfrm>
            <a:off x="802655" y="4511770"/>
            <a:ext cx="427856" cy="9255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700964" y="5894303"/>
            <a:ext cx="379102" cy="80867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625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869215"/>
            <a:ext cx="3481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ДЯКУЮ ЗА УВАГУ 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8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r="39189"/>
          <a:stretch/>
        </p:blipFill>
        <p:spPr bwMode="auto">
          <a:xfrm>
            <a:off x="395536" y="332656"/>
            <a:ext cx="7488832" cy="597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4"/>
          <p:cNvSpPr/>
          <p:nvPr/>
        </p:nvSpPr>
        <p:spPr>
          <a:xfrm>
            <a:off x="3563888" y="620688"/>
            <a:ext cx="1421904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LC, GC</a:t>
            </a:r>
          </a:p>
        </p:txBody>
      </p:sp>
      <p:sp>
        <p:nvSpPr>
          <p:cNvPr id="6" name="Прямоугольник 4"/>
          <p:cNvSpPr/>
          <p:nvPr/>
        </p:nvSpPr>
        <p:spPr>
          <a:xfrm>
            <a:off x="3275856" y="3573016"/>
            <a:ext cx="2232248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LC-MS/MS, GC-MS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5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300" y="4516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ГАЗОВА ХРОМАТО-МАС-СПЕКТРОМЕТРІЯ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93893" y="3228419"/>
            <a:ext cx="3473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Леткі речовини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54173" y="3640671"/>
            <a:ext cx="365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Низькомолекулярні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4173" y="3456005"/>
            <a:ext cx="329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Неполярні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AutoShape 9" descr="ORGANIC SPECTROSCOPY INTERNATIONAL: Gas Chromatography - Mass Spectrometry ( GC-MS)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1" descr="ORGANIC SPECTROSCOPY INTERNATIONAL: Gas Chromatography - Mass Spectrometry ( GC-MS)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ORGANIC SPECTROSCOPY INTERNATIONAL: Gas Chromatography - Mass Spectrometry ( GC-MS)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89" y="996290"/>
            <a:ext cx="8986583" cy="54570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809" y="581843"/>
            <a:ext cx="2267909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44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" t="25007" r="9540" b="1899"/>
          <a:stretch/>
        </p:blipFill>
        <p:spPr bwMode="auto">
          <a:xfrm>
            <a:off x="251520" y="908720"/>
            <a:ext cx="823728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1"/>
          <p:cNvSpPr/>
          <p:nvPr/>
        </p:nvSpPr>
        <p:spPr>
          <a:xfrm>
            <a:off x="1547664" y="26064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МАС-СПЕКТР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5004048" y="3068960"/>
            <a:ext cx="288032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Молекулярний іон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1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ÐÐ°ÑÑÐ¸Ð½ÐºÐ¸ Ð¿Ð¾ Ð·Ð°Ð¿ÑÐ¾ÑÑ Ð¿ÐµÑÑÐ¸ÑÐ¸Ð´Ñ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4221"/>
            <a:ext cx="2269937" cy="14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9128" y="626527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ПОШУК НЕВ</a:t>
            </a:r>
            <a:r>
              <a:rPr lang="uk-UA" b="1" dirty="0" smtClean="0">
                <a:solidFill>
                  <a:srgbClr val="C00000"/>
                </a:solidFill>
              </a:rPr>
              <a:t>ІДОМИХ РЕЧОВИН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80526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1887"/>
            <a:ext cx="2489967" cy="1657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816941" cy="250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80" y="4024676"/>
            <a:ext cx="3344019" cy="25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95407" y="3197843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КІЛЬКІСНЕ ВИЗНАЧЕННЯ ВІДОМИХ РЕЧОВИН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4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4022" y="260648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СТРАТЕГІЯ ГХ-МС ДОСЛІДЖЕННЯ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1260594"/>
            <a:ext cx="3231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СКРИНІНГ – ПОШУК НЕВІДОМИХ РЕЧОВИН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99" y="811585"/>
            <a:ext cx="3240360" cy="181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22007"/>
            <a:ext cx="3238475" cy="17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294000" y="3355153"/>
            <a:ext cx="258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Ідентифікація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2315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AMDIS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52971" y="1929632"/>
            <a:ext cx="555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DRS</a:t>
            </a:r>
            <a:endParaRPr lang="ru-RU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94" y="2903958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97140"/>
            <a:ext cx="2635336" cy="19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22406" y="5332079"/>
            <a:ext cx="25891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Кількісне визначення 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3" y="2407421"/>
            <a:ext cx="274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4" y="4135858"/>
            <a:ext cx="2746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45" y="4971526"/>
            <a:ext cx="2380421" cy="14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3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. Gas Chromatography (GC) : Shimadzu Scientific Instru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8" y="548680"/>
            <a:ext cx="830937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0902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1161</TotalTime>
  <Words>568</Words>
  <Application>Microsoft Office PowerPoint</Application>
  <PresentationFormat>Экран (4:3)</PresentationFormat>
  <Paragraphs>188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Протонування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</cp:lastModifiedBy>
  <cp:revision>107</cp:revision>
  <dcterms:created xsi:type="dcterms:W3CDTF">2019-03-16T15:04:04Z</dcterms:created>
  <dcterms:modified xsi:type="dcterms:W3CDTF">2024-11-03T11:26:25Z</dcterms:modified>
</cp:coreProperties>
</file>