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91" r:id="rId3"/>
    <p:sldId id="292" r:id="rId4"/>
    <p:sldId id="287" r:id="rId5"/>
    <p:sldId id="306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9" r:id="rId15"/>
    <p:sldId id="324" r:id="rId16"/>
    <p:sldId id="325" r:id="rId17"/>
    <p:sldId id="327" r:id="rId18"/>
    <p:sldId id="328" r:id="rId19"/>
    <p:sldId id="329" r:id="rId20"/>
    <p:sldId id="330" r:id="rId21"/>
    <p:sldId id="331" r:id="rId22"/>
    <p:sldId id="326" r:id="rId23"/>
    <p:sldId id="320" r:id="rId24"/>
    <p:sldId id="332" r:id="rId25"/>
    <p:sldId id="318" r:id="rId26"/>
    <p:sldId id="333" r:id="rId27"/>
    <p:sldId id="334" r:id="rId28"/>
    <p:sldId id="335" r:id="rId29"/>
    <p:sldId id="337" r:id="rId30"/>
    <p:sldId id="338" r:id="rId31"/>
    <p:sldId id="339" r:id="rId32"/>
    <p:sldId id="266" r:id="rId3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Oswald" panose="020B0604020202020204" charset="-52"/>
      <p:regular r:id="rId39"/>
      <p:bold r:id="rId40"/>
    </p:embeddedFont>
    <p:embeddedFont>
      <p:font typeface="Source Sans Pro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FC5398-9A8D-43CD-BCBD-394F39ECECFF}">
  <a:tblStyle styleId="{F1FC5398-9A8D-43CD-BCBD-394F39ECEC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7.wmf"/><Relationship Id="rId5" Type="http://schemas.openxmlformats.org/officeDocument/2006/relationships/image" Target="../media/image18.wmf"/><Relationship Id="rId4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6.wmf"/><Relationship Id="rId1" Type="http://schemas.openxmlformats.org/officeDocument/2006/relationships/image" Target="../media/image21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966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524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597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209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360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487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569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8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310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949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3377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25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66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445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668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009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125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3583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99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0" name="Google Shape;40;p2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4" name="Google Shape;44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4" name="Google Shape;164;p5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5" name="Google Shape;165;p5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9" name="Google Shape;169;p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0" name="Google Shape;170;p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1" name="Google Shape;171;p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72" name="Google Shape;172;p5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173" name="Google Shape;173;p5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5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5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6"/>
          <p:cNvSpPr txBox="1">
            <a:spLocks noGrp="1"/>
          </p:cNvSpPr>
          <p:nvPr>
            <p:ph type="body" idx="2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8" name="Google Shape;208;p6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9" name="Google Shape;209;p6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6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13" name="Google Shape;213;p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4" name="Google Shape;214;p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5" name="Google Shape;215;p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6" name="Google Shape;216;p6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17" name="Google Shape;217;p6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6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6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8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95" name="Google Shape;295;p8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96" name="Google Shape;296;p8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8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8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" name="Google Shape;299;p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00" name="Google Shape;300;p8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1" name="Google Shape;301;p8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2" name="Google Shape;302;p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03" name="Google Shape;303;p8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304" name="Google Shape;304;p8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8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8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8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8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0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8" name="Google Shape;378;p10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9" name="Google Shape;379;p10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0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0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10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83" name="Google Shape;383;p10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4" name="Google Shape;384;p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5" name="Google Shape;385;p10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86" name="Google Shape;386;p10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387" name="Google Shape;387;p10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10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0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0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0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0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graph">
  <p:cSld name="BLANK_2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"/>
          <p:cNvSpPr/>
          <p:nvPr/>
        </p:nvSpPr>
        <p:spPr>
          <a:xfrm>
            <a:off x="-20075" y="636775"/>
            <a:ext cx="9203950" cy="4550900"/>
          </a:xfrm>
          <a:custGeom>
            <a:avLst/>
            <a:gdLst/>
            <a:ahLst/>
            <a:cxnLst/>
            <a:rect l="l" t="t" r="r" b="b"/>
            <a:pathLst>
              <a:path w="368158" h="182036" extrusionOk="0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419" name="Google Shape;419;p11"/>
          <p:cNvSpPr/>
          <p:nvPr/>
        </p:nvSpPr>
        <p:spPr>
          <a:xfrm>
            <a:off x="-33475" y="768100"/>
            <a:ext cx="9210650" cy="4406200"/>
          </a:xfrm>
          <a:custGeom>
            <a:avLst/>
            <a:gdLst/>
            <a:ahLst/>
            <a:cxnLst/>
            <a:rect l="l" t="t" r="r" b="b"/>
            <a:pathLst>
              <a:path w="368426" h="176248" extrusionOk="0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20" name="Google Shape;420;p11"/>
          <p:cNvSpPr/>
          <p:nvPr/>
        </p:nvSpPr>
        <p:spPr>
          <a:xfrm rot="8100000">
            <a:off x="1847981" y="44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1"/>
          <p:cNvSpPr/>
          <p:nvPr/>
        </p:nvSpPr>
        <p:spPr>
          <a:xfrm rot="8100000">
            <a:off x="6038981" y="72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1"/>
          <p:cNvSpPr/>
          <p:nvPr/>
        </p:nvSpPr>
        <p:spPr>
          <a:xfrm rot="8100000">
            <a:off x="7181981" y="76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1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24" name="Google Shape;424;p11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5" name="Google Shape;425;p11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6" name="Google Shape;426;p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27" name="Google Shape;427;p11"/>
          <p:cNvGrpSpPr/>
          <p:nvPr/>
        </p:nvGrpSpPr>
        <p:grpSpPr>
          <a:xfrm>
            <a:off x="-42837" y="633488"/>
            <a:ext cx="9229575" cy="642787"/>
            <a:chOff x="-42837" y="4443488"/>
            <a:chExt cx="9229575" cy="642787"/>
          </a:xfrm>
        </p:grpSpPr>
        <p:sp>
          <p:nvSpPr>
            <p:cNvPr id="428" name="Google Shape;428;p11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11"/>
          <p:cNvSpPr/>
          <p:nvPr/>
        </p:nvSpPr>
        <p:spPr>
          <a:xfrm>
            <a:off x="2990700" y="77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1"/>
          <p:cNvSpPr/>
          <p:nvPr/>
        </p:nvSpPr>
        <p:spPr>
          <a:xfrm>
            <a:off x="1085700" y="106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1"/>
          <p:cNvSpPr/>
          <p:nvPr/>
        </p:nvSpPr>
        <p:spPr>
          <a:xfrm>
            <a:off x="4895700" y="70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1"/>
          <p:cNvSpPr/>
          <p:nvPr/>
        </p:nvSpPr>
        <p:spPr>
          <a:xfrm rot="8100000">
            <a:off x="8699949" y="51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2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D3841-0C8D-46F8-9693-FB54EF4A3F77}" type="datetime1">
              <a:rPr lang="uk-UA"/>
              <a:pPr>
                <a:defRPr/>
              </a:pPr>
              <a:t>09.02.2022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09B97-FFA0-40A5-9194-DDF4220A01CE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09566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1AAA6-1171-47B8-B3F3-DA75F6BC7B7F}" type="datetime1">
              <a:rPr lang="uk-UA"/>
              <a:pPr>
                <a:defRPr/>
              </a:pPr>
              <a:t>09.02.2022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541BD-C022-4607-BE4E-EB06CE7621ED}" type="slidenum">
              <a:rPr lang="en-US" altLang="uk-UA"/>
              <a:pPr>
                <a:defRPr/>
              </a:pPr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95203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6" r:id="rId5"/>
    <p:sldLayoutId id="2147483657" r:id="rId6"/>
    <p:sldLayoutId id="2147483658" r:id="rId7"/>
    <p:sldLayoutId id="2147483660" r:id="rId8"/>
    <p:sldLayoutId id="2147483661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4.wmf"/><Relationship Id="rId18" Type="http://schemas.openxmlformats.org/officeDocument/2006/relationships/image" Target="../media/image26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23.bin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.bin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3.wmf"/><Relationship Id="rId5" Type="http://schemas.openxmlformats.org/officeDocument/2006/relationships/image" Target="../media/image21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22.bin"/><Relationship Id="rId19" Type="http://schemas.openxmlformats.org/officeDocument/2006/relationships/oleObject" Target="../embeddings/oleObject27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png"/><Relationship Id="rId11" Type="http://schemas.openxmlformats.org/officeDocument/2006/relationships/image" Target="../media/image28.wmf"/><Relationship Id="rId5" Type="http://schemas.openxmlformats.org/officeDocument/2006/relationships/image" Target="../media/image31.png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3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5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4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50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>
            <a:spLocks noGrp="1"/>
          </p:cNvSpPr>
          <p:nvPr>
            <p:ph type="ctrTitle"/>
          </p:nvPr>
        </p:nvSpPr>
        <p:spPr>
          <a:xfrm>
            <a:off x="2819400" y="2839550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ЕКОНОМЕТРИКА</a:t>
            </a:r>
            <a:br>
              <a:rPr lang="uk-UA" dirty="0" smtClean="0"/>
            </a:br>
            <a:r>
              <a:rPr lang="uk-UA" sz="2800" dirty="0" smtClean="0"/>
              <a:t>лектор доцент кафедри статистики та економічного аналізу </a:t>
            </a:r>
            <a:br>
              <a:rPr lang="uk-UA" sz="2800" dirty="0" smtClean="0"/>
            </a:br>
            <a:r>
              <a:rPr lang="uk-UA" sz="2800" dirty="0" smtClean="0"/>
              <a:t>Симоненко Олена Іванівна </a:t>
            </a:r>
            <a:endParaRPr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6" y="126808"/>
            <a:ext cx="1524001" cy="10564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BDAD92-C287-45C2-B02E-F7F9DBB1867C}" type="slidenum">
              <a:rPr lang="en-US" altLang="uk-UA" sz="105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uk-UA" sz="1050"/>
          </a:p>
        </p:txBody>
      </p:sp>
      <p:sp>
        <p:nvSpPr>
          <p:cNvPr id="13316" name="AutoShape 50"/>
          <p:cNvSpPr>
            <a:spLocks noChangeAspect="1" noChangeArrowheads="1"/>
          </p:cNvSpPr>
          <p:nvPr/>
        </p:nvSpPr>
        <p:spPr bwMode="auto">
          <a:xfrm>
            <a:off x="1709738" y="279797"/>
            <a:ext cx="6859191" cy="420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3317" name="Text Box 51"/>
          <p:cNvSpPr txBox="1">
            <a:spLocks noChangeArrowheads="1"/>
          </p:cNvSpPr>
          <p:nvPr/>
        </p:nvSpPr>
        <p:spPr bwMode="auto">
          <a:xfrm>
            <a:off x="1891904" y="2502694"/>
            <a:ext cx="65" cy="2077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3318" name="Text Box 52"/>
          <p:cNvSpPr txBox="1">
            <a:spLocks noChangeArrowheads="1"/>
          </p:cNvSpPr>
          <p:nvPr/>
        </p:nvSpPr>
        <p:spPr bwMode="auto">
          <a:xfrm>
            <a:off x="1891904" y="1989535"/>
            <a:ext cx="65" cy="2077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3319" name="Text Box 53"/>
          <p:cNvSpPr txBox="1">
            <a:spLocks noChangeArrowheads="1"/>
          </p:cNvSpPr>
          <p:nvPr/>
        </p:nvSpPr>
        <p:spPr bwMode="auto">
          <a:xfrm>
            <a:off x="1905000" y="1575198"/>
            <a:ext cx="65" cy="2077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3320" name="Text Box 54"/>
          <p:cNvSpPr txBox="1">
            <a:spLocks noChangeArrowheads="1"/>
          </p:cNvSpPr>
          <p:nvPr/>
        </p:nvSpPr>
        <p:spPr bwMode="auto">
          <a:xfrm>
            <a:off x="1926432" y="966788"/>
            <a:ext cx="65" cy="2077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3321" name="Text Box 55"/>
          <p:cNvSpPr txBox="1">
            <a:spLocks noChangeArrowheads="1"/>
          </p:cNvSpPr>
          <p:nvPr/>
        </p:nvSpPr>
        <p:spPr bwMode="auto">
          <a:xfrm>
            <a:off x="4017169" y="1469231"/>
            <a:ext cx="227410" cy="261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1500"/>
              <a:t>u</a:t>
            </a:r>
            <a:r>
              <a:rPr lang="en-US" altLang="uk-UA" sz="1500" baseline="-25000"/>
              <a:t>і</a:t>
            </a:r>
            <a:endParaRPr lang="en-US" altLang="uk-UA" sz="1500"/>
          </a:p>
        </p:txBody>
      </p:sp>
      <p:sp>
        <p:nvSpPr>
          <p:cNvPr id="13322" name="Text Box 56"/>
          <p:cNvSpPr txBox="1">
            <a:spLocks noChangeArrowheads="1"/>
          </p:cNvSpPr>
          <p:nvPr/>
        </p:nvSpPr>
        <p:spPr bwMode="auto">
          <a:xfrm>
            <a:off x="4146947" y="2593182"/>
            <a:ext cx="400050" cy="2690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1500"/>
              <a:t>А</a:t>
            </a:r>
            <a:r>
              <a:rPr lang="en-US" altLang="uk-UA" sz="1500" baseline="-25000"/>
              <a:t>і+1</a:t>
            </a:r>
            <a:endParaRPr lang="en-US" altLang="uk-UA" sz="1500"/>
          </a:p>
        </p:txBody>
      </p:sp>
      <p:sp>
        <p:nvSpPr>
          <p:cNvPr id="13323" name="Line 57"/>
          <p:cNvSpPr>
            <a:spLocks noChangeShapeType="1"/>
          </p:cNvSpPr>
          <p:nvPr/>
        </p:nvSpPr>
        <p:spPr bwMode="auto">
          <a:xfrm flipV="1">
            <a:off x="2281238" y="279798"/>
            <a:ext cx="1191" cy="359806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13324" name="Line 58"/>
          <p:cNvSpPr>
            <a:spLocks noChangeShapeType="1"/>
          </p:cNvSpPr>
          <p:nvPr/>
        </p:nvSpPr>
        <p:spPr bwMode="auto">
          <a:xfrm>
            <a:off x="2052638" y="3646885"/>
            <a:ext cx="4458891" cy="1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13325" name="Text Box 59"/>
          <p:cNvSpPr txBox="1">
            <a:spLocks noChangeArrowheads="1"/>
          </p:cNvSpPr>
          <p:nvPr/>
        </p:nvSpPr>
        <p:spPr bwMode="auto">
          <a:xfrm>
            <a:off x="1956197" y="3706417"/>
            <a:ext cx="228600" cy="2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1500"/>
              <a:t>0</a:t>
            </a:r>
          </a:p>
        </p:txBody>
      </p:sp>
      <p:sp>
        <p:nvSpPr>
          <p:cNvPr id="13326" name="Line 60"/>
          <p:cNvSpPr>
            <a:spLocks noChangeShapeType="1"/>
          </p:cNvSpPr>
          <p:nvPr/>
        </p:nvSpPr>
        <p:spPr bwMode="auto">
          <a:xfrm>
            <a:off x="3195638" y="1639491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13327" name="Line 61"/>
          <p:cNvSpPr>
            <a:spLocks noChangeShapeType="1"/>
          </p:cNvSpPr>
          <p:nvPr/>
        </p:nvSpPr>
        <p:spPr bwMode="auto">
          <a:xfrm flipV="1">
            <a:off x="2624138" y="467916"/>
            <a:ext cx="3298031" cy="266223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13328" name="Text Box 62"/>
          <p:cNvSpPr txBox="1">
            <a:spLocks noChangeArrowheads="1"/>
          </p:cNvSpPr>
          <p:nvPr/>
        </p:nvSpPr>
        <p:spPr bwMode="auto">
          <a:xfrm>
            <a:off x="1709737" y="4083844"/>
            <a:ext cx="5978129" cy="523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00" tIns="8100" rIns="13500" bIns="81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uk-UA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Фактичні</a:t>
            </a:r>
            <a:r>
              <a:rPr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апроксимуюча</a:t>
            </a:r>
            <a:r>
              <a:rPr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теоретична</a:t>
            </a:r>
            <a:r>
              <a:rPr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uk-UA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endParaRPr lang="en-US" altLang="uk-UA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329" name="AutoShape 63"/>
          <p:cNvCxnSpPr>
            <a:cxnSpLocks noChangeShapeType="1"/>
          </p:cNvCxnSpPr>
          <p:nvPr/>
        </p:nvCxnSpPr>
        <p:spPr bwMode="auto">
          <a:xfrm>
            <a:off x="6104335" y="279797"/>
            <a:ext cx="1143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0" name="AutoShape 64"/>
          <p:cNvSpPr>
            <a:spLocks noChangeArrowheads="1"/>
          </p:cNvSpPr>
          <p:nvPr/>
        </p:nvSpPr>
        <p:spPr bwMode="auto">
          <a:xfrm>
            <a:off x="2664619" y="2786062"/>
            <a:ext cx="45244" cy="52388"/>
          </a:xfrm>
          <a:prstGeom prst="flowChartConnector">
            <a:avLst/>
          </a:prstGeom>
          <a:solidFill>
            <a:srgbClr val="0080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3331" name="AutoShape 65"/>
          <p:cNvSpPr>
            <a:spLocks noChangeArrowheads="1"/>
          </p:cNvSpPr>
          <p:nvPr/>
        </p:nvSpPr>
        <p:spPr bwMode="auto">
          <a:xfrm>
            <a:off x="3811191" y="1218010"/>
            <a:ext cx="45244" cy="51197"/>
          </a:xfrm>
          <a:prstGeom prst="flowChartConnector">
            <a:avLst/>
          </a:prstGeom>
          <a:solidFill>
            <a:srgbClr val="008000"/>
          </a:solidFill>
          <a:ln w="9525" algn="ctr">
            <a:solidFill>
              <a:srgbClr val="99CC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3332" name="AutoShape 66"/>
          <p:cNvSpPr>
            <a:spLocks noChangeArrowheads="1"/>
          </p:cNvSpPr>
          <p:nvPr/>
        </p:nvSpPr>
        <p:spPr bwMode="auto">
          <a:xfrm>
            <a:off x="3180160" y="3209925"/>
            <a:ext cx="46434" cy="52388"/>
          </a:xfrm>
          <a:prstGeom prst="flowChartConnector">
            <a:avLst/>
          </a:prstGeom>
          <a:solidFill>
            <a:srgbClr val="0080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3333" name="AutoShape 67"/>
          <p:cNvSpPr>
            <a:spLocks noChangeArrowheads="1"/>
          </p:cNvSpPr>
          <p:nvPr/>
        </p:nvSpPr>
        <p:spPr bwMode="auto">
          <a:xfrm>
            <a:off x="3559969" y="2713435"/>
            <a:ext cx="45244" cy="52388"/>
          </a:xfrm>
          <a:prstGeom prst="flowChartConnector">
            <a:avLst/>
          </a:prstGeom>
          <a:solidFill>
            <a:srgbClr val="0080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3334" name="AutoShape 68"/>
          <p:cNvSpPr>
            <a:spLocks noChangeArrowheads="1"/>
          </p:cNvSpPr>
          <p:nvPr/>
        </p:nvSpPr>
        <p:spPr bwMode="auto">
          <a:xfrm>
            <a:off x="4075510" y="2633662"/>
            <a:ext cx="45244" cy="52388"/>
          </a:xfrm>
          <a:prstGeom prst="flowChartConnector">
            <a:avLst/>
          </a:prstGeom>
          <a:solidFill>
            <a:srgbClr val="008000"/>
          </a:solidFill>
          <a:ln w="9525" algn="ctr">
            <a:solidFill>
              <a:srgbClr val="99CC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3335" name="AutoShape 69"/>
          <p:cNvSpPr>
            <a:spLocks noChangeArrowheads="1"/>
          </p:cNvSpPr>
          <p:nvPr/>
        </p:nvSpPr>
        <p:spPr bwMode="auto">
          <a:xfrm>
            <a:off x="4391025" y="684610"/>
            <a:ext cx="45244" cy="52388"/>
          </a:xfrm>
          <a:prstGeom prst="flowChartConnector">
            <a:avLst/>
          </a:prstGeom>
          <a:solidFill>
            <a:srgbClr val="0080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3336" name="AutoShape 70"/>
          <p:cNvSpPr>
            <a:spLocks noChangeArrowheads="1"/>
          </p:cNvSpPr>
          <p:nvPr/>
        </p:nvSpPr>
        <p:spPr bwMode="auto">
          <a:xfrm>
            <a:off x="4861323" y="1610916"/>
            <a:ext cx="45244" cy="52388"/>
          </a:xfrm>
          <a:prstGeom prst="flowChartConnector">
            <a:avLst/>
          </a:prstGeom>
          <a:solidFill>
            <a:srgbClr val="0080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3337" name="AutoShape 71"/>
          <p:cNvSpPr>
            <a:spLocks noChangeArrowheads="1"/>
          </p:cNvSpPr>
          <p:nvPr/>
        </p:nvSpPr>
        <p:spPr bwMode="auto">
          <a:xfrm>
            <a:off x="4332685" y="1947863"/>
            <a:ext cx="46434" cy="51197"/>
          </a:xfrm>
          <a:prstGeom prst="flowChartConnector">
            <a:avLst/>
          </a:prstGeom>
          <a:solidFill>
            <a:srgbClr val="0080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3338" name="AutoShape 72"/>
          <p:cNvSpPr>
            <a:spLocks noChangeArrowheads="1"/>
          </p:cNvSpPr>
          <p:nvPr/>
        </p:nvSpPr>
        <p:spPr bwMode="auto">
          <a:xfrm>
            <a:off x="4808935" y="2326481"/>
            <a:ext cx="46434" cy="52388"/>
          </a:xfrm>
          <a:prstGeom prst="flowChartConnector">
            <a:avLst/>
          </a:prstGeom>
          <a:solidFill>
            <a:srgbClr val="0080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3339" name="AutoShape 73"/>
          <p:cNvSpPr>
            <a:spLocks noChangeArrowheads="1"/>
          </p:cNvSpPr>
          <p:nvPr/>
        </p:nvSpPr>
        <p:spPr bwMode="auto">
          <a:xfrm>
            <a:off x="2889647" y="2049066"/>
            <a:ext cx="46434" cy="52388"/>
          </a:xfrm>
          <a:prstGeom prst="flowChartConnector">
            <a:avLst/>
          </a:prstGeom>
          <a:solidFill>
            <a:srgbClr val="0080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3340" name="AutoShape 74"/>
          <p:cNvSpPr>
            <a:spLocks noChangeArrowheads="1"/>
          </p:cNvSpPr>
          <p:nvPr/>
        </p:nvSpPr>
        <p:spPr bwMode="auto">
          <a:xfrm>
            <a:off x="3565922" y="1677591"/>
            <a:ext cx="46434" cy="51197"/>
          </a:xfrm>
          <a:prstGeom prst="flowChartConnector">
            <a:avLst/>
          </a:prstGeom>
          <a:solidFill>
            <a:srgbClr val="0080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3341" name="AutoShape 75"/>
          <p:cNvSpPr>
            <a:spLocks noChangeArrowheads="1"/>
          </p:cNvSpPr>
          <p:nvPr/>
        </p:nvSpPr>
        <p:spPr bwMode="auto">
          <a:xfrm>
            <a:off x="4358879" y="1326356"/>
            <a:ext cx="45244" cy="52388"/>
          </a:xfrm>
          <a:prstGeom prst="flowChartConnector">
            <a:avLst/>
          </a:prstGeom>
          <a:solidFill>
            <a:srgbClr val="0080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3342" name="AutoShape 76"/>
          <p:cNvSpPr>
            <a:spLocks noChangeArrowheads="1"/>
          </p:cNvSpPr>
          <p:nvPr/>
        </p:nvSpPr>
        <p:spPr bwMode="auto">
          <a:xfrm>
            <a:off x="3365897" y="2224087"/>
            <a:ext cx="46434" cy="52388"/>
          </a:xfrm>
          <a:prstGeom prst="flowChartConnector">
            <a:avLst/>
          </a:prstGeom>
          <a:solidFill>
            <a:srgbClr val="0080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3343" name="AutoShape 77"/>
          <p:cNvSpPr>
            <a:spLocks noChangeArrowheads="1"/>
          </p:cNvSpPr>
          <p:nvPr/>
        </p:nvSpPr>
        <p:spPr bwMode="auto">
          <a:xfrm>
            <a:off x="5035154" y="735806"/>
            <a:ext cx="45244" cy="52388"/>
          </a:xfrm>
          <a:prstGeom prst="flowChartConnector">
            <a:avLst/>
          </a:prstGeom>
          <a:solidFill>
            <a:srgbClr val="0080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3344" name="AutoShape 78"/>
          <p:cNvSpPr>
            <a:spLocks noChangeArrowheads="1"/>
          </p:cNvSpPr>
          <p:nvPr/>
        </p:nvSpPr>
        <p:spPr bwMode="auto">
          <a:xfrm>
            <a:off x="5594747" y="1188244"/>
            <a:ext cx="46434" cy="52388"/>
          </a:xfrm>
          <a:prstGeom prst="flowChartConnector">
            <a:avLst/>
          </a:prstGeom>
          <a:solidFill>
            <a:srgbClr val="0080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3345" name="Line 79"/>
          <p:cNvSpPr>
            <a:spLocks noChangeShapeType="1"/>
          </p:cNvSpPr>
          <p:nvPr/>
        </p:nvSpPr>
        <p:spPr bwMode="auto">
          <a:xfrm>
            <a:off x="3837385" y="1243012"/>
            <a:ext cx="1190" cy="238601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13346" name="Line 80"/>
          <p:cNvSpPr>
            <a:spLocks noChangeShapeType="1"/>
          </p:cNvSpPr>
          <p:nvPr/>
        </p:nvSpPr>
        <p:spPr bwMode="auto">
          <a:xfrm flipV="1">
            <a:off x="2282429" y="1245394"/>
            <a:ext cx="1553765" cy="595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13347" name="Freeform 81"/>
          <p:cNvSpPr>
            <a:spLocks/>
          </p:cNvSpPr>
          <p:nvPr/>
        </p:nvSpPr>
        <p:spPr bwMode="auto">
          <a:xfrm>
            <a:off x="3837385" y="1228726"/>
            <a:ext cx="155972" cy="926306"/>
          </a:xfrm>
          <a:custGeom>
            <a:avLst/>
            <a:gdLst>
              <a:gd name="T0" fmla="*/ 2147483646 w 113"/>
              <a:gd name="T1" fmla="*/ 0 h 1016"/>
              <a:gd name="T2" fmla="*/ 2147483646 w 113"/>
              <a:gd name="T3" fmla="*/ 2147483646 h 1016"/>
              <a:gd name="T4" fmla="*/ 0 w 113"/>
              <a:gd name="T5" fmla="*/ 2147483646 h 1016"/>
              <a:gd name="T6" fmla="*/ 0 60000 65536"/>
              <a:gd name="T7" fmla="*/ 0 60000 65536"/>
              <a:gd name="T8" fmla="*/ 0 60000 65536"/>
              <a:gd name="T9" fmla="*/ 0 w 113"/>
              <a:gd name="T10" fmla="*/ 0 h 1016"/>
              <a:gd name="T11" fmla="*/ 113 w 113"/>
              <a:gd name="T12" fmla="*/ 1016 h 1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" h="1016">
                <a:moveTo>
                  <a:pt x="8" y="0"/>
                </a:moveTo>
                <a:cubicBezTo>
                  <a:pt x="60" y="163"/>
                  <a:pt x="113" y="327"/>
                  <a:pt x="112" y="496"/>
                </a:cubicBezTo>
                <a:cubicBezTo>
                  <a:pt x="111" y="665"/>
                  <a:pt x="19" y="929"/>
                  <a:pt x="0" y="1016"/>
                </a:cubicBezTo>
              </a:path>
            </a:pathLst>
          </a:custGeom>
          <a:noFill/>
          <a:ln w="63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13348" name="Line 82"/>
          <p:cNvSpPr>
            <a:spLocks noChangeShapeType="1"/>
          </p:cNvSpPr>
          <p:nvPr/>
        </p:nvSpPr>
        <p:spPr bwMode="auto">
          <a:xfrm flipH="1">
            <a:off x="4088607" y="1964532"/>
            <a:ext cx="7144" cy="1707356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13349" name="Line 83"/>
          <p:cNvSpPr>
            <a:spLocks noChangeShapeType="1"/>
          </p:cNvSpPr>
          <p:nvPr/>
        </p:nvSpPr>
        <p:spPr bwMode="auto">
          <a:xfrm>
            <a:off x="2295525" y="1956197"/>
            <a:ext cx="1759744" cy="357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13350" name="Freeform 84"/>
          <p:cNvSpPr>
            <a:spLocks/>
          </p:cNvSpPr>
          <p:nvPr/>
        </p:nvSpPr>
        <p:spPr bwMode="auto">
          <a:xfrm>
            <a:off x="4095750" y="1965722"/>
            <a:ext cx="129779" cy="708422"/>
          </a:xfrm>
          <a:custGeom>
            <a:avLst/>
            <a:gdLst>
              <a:gd name="T0" fmla="*/ 2147483646 w 113"/>
              <a:gd name="T1" fmla="*/ 0 h 1016"/>
              <a:gd name="T2" fmla="*/ 2147483646 w 113"/>
              <a:gd name="T3" fmla="*/ 2147483646 h 1016"/>
              <a:gd name="T4" fmla="*/ 0 w 113"/>
              <a:gd name="T5" fmla="*/ 2147483646 h 1016"/>
              <a:gd name="T6" fmla="*/ 0 60000 65536"/>
              <a:gd name="T7" fmla="*/ 0 60000 65536"/>
              <a:gd name="T8" fmla="*/ 0 60000 65536"/>
              <a:gd name="T9" fmla="*/ 0 w 113"/>
              <a:gd name="T10" fmla="*/ 0 h 1016"/>
              <a:gd name="T11" fmla="*/ 113 w 113"/>
              <a:gd name="T12" fmla="*/ 1016 h 1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" h="1016">
                <a:moveTo>
                  <a:pt x="8" y="0"/>
                </a:moveTo>
                <a:cubicBezTo>
                  <a:pt x="60" y="163"/>
                  <a:pt x="113" y="327"/>
                  <a:pt x="112" y="496"/>
                </a:cubicBezTo>
                <a:cubicBezTo>
                  <a:pt x="111" y="665"/>
                  <a:pt x="19" y="929"/>
                  <a:pt x="0" y="1016"/>
                </a:cubicBezTo>
              </a:path>
            </a:pathLst>
          </a:custGeom>
          <a:noFill/>
          <a:ln w="63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13351" name="Text Box 85"/>
          <p:cNvSpPr txBox="1">
            <a:spLocks noChangeArrowheads="1"/>
          </p:cNvSpPr>
          <p:nvPr/>
        </p:nvSpPr>
        <p:spPr bwMode="auto">
          <a:xfrm>
            <a:off x="3754041" y="870348"/>
            <a:ext cx="283369" cy="2690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1500"/>
              <a:t>А</a:t>
            </a:r>
            <a:r>
              <a:rPr lang="en-US" altLang="uk-UA" sz="1500" baseline="-25000"/>
              <a:t>і</a:t>
            </a:r>
            <a:endParaRPr lang="en-US" altLang="uk-UA" sz="1500"/>
          </a:p>
        </p:txBody>
      </p:sp>
      <p:sp>
        <p:nvSpPr>
          <p:cNvPr id="13352" name="Text Box 86"/>
          <p:cNvSpPr txBox="1">
            <a:spLocks noChangeArrowheads="1"/>
          </p:cNvSpPr>
          <p:nvPr/>
        </p:nvSpPr>
        <p:spPr bwMode="auto">
          <a:xfrm>
            <a:off x="4288632" y="2126457"/>
            <a:ext cx="322660" cy="2833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1500"/>
              <a:t>u</a:t>
            </a:r>
            <a:r>
              <a:rPr lang="en-US" altLang="uk-UA" sz="1500" baseline="-25000"/>
              <a:t>і</a:t>
            </a:r>
            <a:r>
              <a:rPr lang="ru-RU" altLang="uk-UA" sz="1500" baseline="-25000"/>
              <a:t>+1</a:t>
            </a:r>
            <a:endParaRPr lang="en-US" altLang="uk-UA" sz="1500"/>
          </a:p>
        </p:txBody>
      </p:sp>
      <p:sp>
        <p:nvSpPr>
          <p:cNvPr id="13353" name="Text Box 87"/>
          <p:cNvSpPr txBox="1">
            <a:spLocks noChangeArrowheads="1"/>
          </p:cNvSpPr>
          <p:nvPr/>
        </p:nvSpPr>
        <p:spPr bwMode="auto">
          <a:xfrm>
            <a:off x="2027635" y="520304"/>
            <a:ext cx="161925" cy="27741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1500"/>
              <a:t>Y</a:t>
            </a:r>
          </a:p>
        </p:txBody>
      </p:sp>
      <p:sp>
        <p:nvSpPr>
          <p:cNvPr id="13354" name="Text Box 88"/>
          <p:cNvSpPr txBox="1">
            <a:spLocks noChangeArrowheads="1"/>
          </p:cNvSpPr>
          <p:nvPr/>
        </p:nvSpPr>
        <p:spPr bwMode="auto">
          <a:xfrm>
            <a:off x="3695700" y="3680222"/>
            <a:ext cx="200025" cy="2988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1500"/>
              <a:t>X</a:t>
            </a:r>
            <a:r>
              <a:rPr lang="en-US" altLang="uk-UA" sz="1500" baseline="-25000"/>
              <a:t>i</a:t>
            </a:r>
            <a:endParaRPr lang="en-US" altLang="uk-UA" sz="1500"/>
          </a:p>
        </p:txBody>
      </p:sp>
      <p:sp>
        <p:nvSpPr>
          <p:cNvPr id="13355" name="Text Box 89"/>
          <p:cNvSpPr txBox="1">
            <a:spLocks noChangeArrowheads="1"/>
          </p:cNvSpPr>
          <p:nvPr/>
        </p:nvSpPr>
        <p:spPr bwMode="auto">
          <a:xfrm>
            <a:off x="6355557" y="3731419"/>
            <a:ext cx="232172" cy="2690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1500"/>
              <a:t>X</a:t>
            </a:r>
          </a:p>
        </p:txBody>
      </p:sp>
      <p:sp>
        <p:nvSpPr>
          <p:cNvPr id="13356" name="Text Box 90"/>
          <p:cNvSpPr txBox="1">
            <a:spLocks noChangeArrowheads="1"/>
          </p:cNvSpPr>
          <p:nvPr/>
        </p:nvSpPr>
        <p:spPr bwMode="auto">
          <a:xfrm>
            <a:off x="3986213" y="3688556"/>
            <a:ext cx="360760" cy="333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1500"/>
              <a:t>X</a:t>
            </a:r>
            <a:r>
              <a:rPr lang="en-US" altLang="uk-UA" sz="1500" baseline="-25000"/>
              <a:t>i+1</a:t>
            </a:r>
            <a:endParaRPr lang="en-US" altLang="uk-UA" sz="1500"/>
          </a:p>
        </p:txBody>
      </p:sp>
      <p:sp>
        <p:nvSpPr>
          <p:cNvPr id="13357" name="AutoShape 91"/>
          <p:cNvSpPr>
            <a:spLocks/>
          </p:cNvSpPr>
          <p:nvPr/>
        </p:nvSpPr>
        <p:spPr bwMode="auto">
          <a:xfrm>
            <a:off x="5678354" y="1850933"/>
            <a:ext cx="1666349" cy="617237"/>
          </a:xfrm>
          <a:prstGeom prst="borderCallout2">
            <a:avLst>
              <a:gd name="adj1" fmla="val 28125"/>
              <a:gd name="adj2" fmla="val -3806"/>
              <a:gd name="adj3" fmla="val 28125"/>
              <a:gd name="adj4" fmla="val -12917"/>
              <a:gd name="adj5" fmla="val -142190"/>
              <a:gd name="adj6" fmla="val -26625"/>
            </a:avLst>
          </a:prstGeom>
          <a:solidFill>
            <a:srgbClr val="FFFFFF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500"/>
          </a:p>
        </p:txBody>
      </p:sp>
      <p:sp>
        <p:nvSpPr>
          <p:cNvPr id="13358" name="Line 92"/>
          <p:cNvSpPr>
            <a:spLocks noChangeShapeType="1"/>
          </p:cNvSpPr>
          <p:nvPr/>
        </p:nvSpPr>
        <p:spPr bwMode="auto">
          <a:xfrm flipV="1">
            <a:off x="2282429" y="2143125"/>
            <a:ext cx="1553765" cy="595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13359" name="Line 93"/>
          <p:cNvSpPr>
            <a:spLocks noChangeShapeType="1"/>
          </p:cNvSpPr>
          <p:nvPr/>
        </p:nvSpPr>
        <p:spPr bwMode="auto">
          <a:xfrm>
            <a:off x="2295525" y="2656285"/>
            <a:ext cx="1759744" cy="47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z="1050"/>
          </a:p>
        </p:txBody>
      </p:sp>
      <p:sp>
        <p:nvSpPr>
          <p:cNvPr id="13360" name="Rectangle 95"/>
          <p:cNvSpPr>
            <a:spLocks noChangeArrowheads="1"/>
          </p:cNvSpPr>
          <p:nvPr/>
        </p:nvSpPr>
        <p:spPr bwMode="auto">
          <a:xfrm>
            <a:off x="1143000" y="2347285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graphicFrame>
        <p:nvGraphicFramePr>
          <p:cNvPr id="13361" name="Object 94"/>
          <p:cNvGraphicFramePr>
            <a:graphicFrameLocks noChangeAspect="1"/>
          </p:cNvGraphicFramePr>
          <p:nvPr/>
        </p:nvGraphicFramePr>
        <p:xfrm>
          <a:off x="1871663" y="1059656"/>
          <a:ext cx="22264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" name="Формула" r:id="rId3" imgW="152334" imgH="228501" progId="Equation.3">
                  <p:embed/>
                </p:oleObj>
              </mc:Choice>
              <mc:Fallback>
                <p:oleObj name="Формула" r:id="rId3" imgW="152334" imgH="228501" progId="Equation.3">
                  <p:embed/>
                  <p:pic>
                    <p:nvPicPr>
                      <p:cNvPr id="13361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1059656"/>
                        <a:ext cx="222647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62" name="Rectangle 97"/>
          <p:cNvSpPr>
            <a:spLocks noChangeArrowheads="1"/>
          </p:cNvSpPr>
          <p:nvPr/>
        </p:nvSpPr>
        <p:spPr bwMode="auto">
          <a:xfrm>
            <a:off x="1143000" y="2338951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graphicFrame>
        <p:nvGraphicFramePr>
          <p:cNvPr id="13363" name="Object 96"/>
          <p:cNvGraphicFramePr>
            <a:graphicFrameLocks noChangeAspect="1"/>
          </p:cNvGraphicFramePr>
          <p:nvPr/>
        </p:nvGraphicFramePr>
        <p:xfrm>
          <a:off x="1871663" y="1707357"/>
          <a:ext cx="341710" cy="350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" name="Формула" r:id="rId5" imgW="241195" imgH="253890" progId="Equation.3">
                  <p:embed/>
                </p:oleObj>
              </mc:Choice>
              <mc:Fallback>
                <p:oleObj name="Формула" r:id="rId5" imgW="241195" imgH="253890" progId="Equation.3">
                  <p:embed/>
                  <p:pic>
                    <p:nvPicPr>
                      <p:cNvPr id="13363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1707357"/>
                        <a:ext cx="341710" cy="350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64" name="Rectangle 99"/>
          <p:cNvSpPr>
            <a:spLocks noChangeArrowheads="1"/>
          </p:cNvSpPr>
          <p:nvPr/>
        </p:nvSpPr>
        <p:spPr bwMode="auto">
          <a:xfrm>
            <a:off x="1143000" y="2338951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graphicFrame>
        <p:nvGraphicFramePr>
          <p:cNvPr id="13365" name="Object 98"/>
          <p:cNvGraphicFramePr>
            <a:graphicFrameLocks noChangeAspect="1"/>
          </p:cNvGraphicFramePr>
          <p:nvPr/>
        </p:nvGraphicFramePr>
        <p:xfrm>
          <a:off x="1871663" y="2031206"/>
          <a:ext cx="197644" cy="325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2" name="Формула" r:id="rId7" imgW="152268" imgH="253780" progId="Equation.3">
                  <p:embed/>
                </p:oleObj>
              </mc:Choice>
              <mc:Fallback>
                <p:oleObj name="Формула" r:id="rId7" imgW="152268" imgH="253780" progId="Equation.3">
                  <p:embed/>
                  <p:pic>
                    <p:nvPicPr>
                      <p:cNvPr id="13365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2031206"/>
                        <a:ext cx="197644" cy="325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66" name="Rectangle 101"/>
          <p:cNvSpPr>
            <a:spLocks noChangeArrowheads="1"/>
          </p:cNvSpPr>
          <p:nvPr/>
        </p:nvSpPr>
        <p:spPr bwMode="auto">
          <a:xfrm>
            <a:off x="1143000" y="2347285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graphicFrame>
        <p:nvGraphicFramePr>
          <p:cNvPr id="13367" name="Object 100"/>
          <p:cNvGraphicFramePr>
            <a:graphicFrameLocks noChangeAspect="1"/>
          </p:cNvGraphicFramePr>
          <p:nvPr/>
        </p:nvGraphicFramePr>
        <p:xfrm>
          <a:off x="1871663" y="2463404"/>
          <a:ext cx="345281" cy="322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" name="Формула" r:id="rId9" imgW="241300" imgH="228600" progId="Equation.3">
                  <p:embed/>
                </p:oleObj>
              </mc:Choice>
              <mc:Fallback>
                <p:oleObj name="Формула" r:id="rId9" imgW="241300" imgH="228600" progId="Equation.3">
                  <p:embed/>
                  <p:pic>
                    <p:nvPicPr>
                      <p:cNvPr id="13367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2463404"/>
                        <a:ext cx="345281" cy="322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68" name="Rectangle 103"/>
          <p:cNvSpPr>
            <a:spLocks noChangeArrowheads="1"/>
          </p:cNvSpPr>
          <p:nvPr/>
        </p:nvSpPr>
        <p:spPr bwMode="auto">
          <a:xfrm>
            <a:off x="1143000" y="2307995"/>
            <a:ext cx="139525" cy="2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graphicFrame>
        <p:nvGraphicFramePr>
          <p:cNvPr id="13369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782299"/>
              </p:ext>
            </p:extLst>
          </p:nvPr>
        </p:nvGraphicFramePr>
        <p:xfrm>
          <a:off x="5831944" y="1902619"/>
          <a:ext cx="1138235" cy="403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4" name="Формула" r:id="rId11" imgW="825500" imgH="254000" progId="Equation.3">
                  <p:embed/>
                </p:oleObj>
              </mc:Choice>
              <mc:Fallback>
                <p:oleObj name="Формула" r:id="rId11" imgW="825500" imgH="254000" progId="Equation.3">
                  <p:embed/>
                  <p:pic>
                    <p:nvPicPr>
                      <p:cNvPr id="13369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1944" y="1902619"/>
                        <a:ext cx="1138235" cy="403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oogle Shape;1168;p41"/>
          <p:cNvGrpSpPr/>
          <p:nvPr/>
        </p:nvGrpSpPr>
        <p:grpSpPr>
          <a:xfrm>
            <a:off x="322229" y="4112887"/>
            <a:ext cx="820771" cy="872013"/>
            <a:chOff x="4539787" y="1011032"/>
            <a:chExt cx="598958" cy="720261"/>
          </a:xfrm>
        </p:grpSpPr>
        <p:sp>
          <p:nvSpPr>
            <p:cNvPr id="60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81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7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759460"/>
              </p:ext>
            </p:extLst>
          </p:nvPr>
        </p:nvGraphicFramePr>
        <p:xfrm>
          <a:off x="1044024" y="648659"/>
          <a:ext cx="6809826" cy="929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Формула" r:id="rId4" imgW="3048000" imgH="457200" progId="Equation.3">
                  <p:embed/>
                </p:oleObj>
              </mc:Choice>
              <mc:Fallback>
                <p:oleObj name="Формула" r:id="rId4" imgW="3048000" imgH="457200" progId="Equation.3">
                  <p:embed/>
                  <p:pic>
                    <p:nvPicPr>
                      <p:cNvPr id="1434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024" y="648659"/>
                        <a:ext cx="6809826" cy="929129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9"/>
          <p:cNvSpPr>
            <a:spLocks noChangeArrowheads="1"/>
          </p:cNvSpPr>
          <p:nvPr/>
        </p:nvSpPr>
        <p:spPr bwMode="auto">
          <a:xfrm>
            <a:off x="1044025" y="25516"/>
            <a:ext cx="6809826" cy="523860"/>
          </a:xfrm>
          <a:prstGeom prst="rect">
            <a:avLst/>
          </a:prstGeom>
          <a:noFill/>
          <a:ln w="28575" algn="ctr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075" tIns="46037" rIns="92075" bIns="4603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найменших квадратів - МНК</a:t>
            </a:r>
          </a:p>
        </p:txBody>
      </p:sp>
      <p:graphicFrame>
        <p:nvGraphicFramePr>
          <p:cNvPr id="9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353890"/>
              </p:ext>
            </p:extLst>
          </p:nvPr>
        </p:nvGraphicFramePr>
        <p:xfrm>
          <a:off x="1044024" y="1689382"/>
          <a:ext cx="6809826" cy="3035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Формула" r:id="rId6" imgW="2590800" imgH="1346200" progId="Equation.3">
                  <p:embed/>
                </p:oleObj>
              </mc:Choice>
              <mc:Fallback>
                <p:oleObj name="Формула" r:id="rId6" imgW="2590800" imgH="1346200" progId="Equation.3">
                  <p:embed/>
                  <p:pic>
                    <p:nvPicPr>
                      <p:cNvPr id="14343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024" y="1689382"/>
                        <a:ext cx="6809826" cy="303501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7335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496040"/>
              </p:ext>
            </p:extLst>
          </p:nvPr>
        </p:nvGraphicFramePr>
        <p:xfrm>
          <a:off x="1357313" y="142875"/>
          <a:ext cx="6244758" cy="1963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Формула" r:id="rId4" imgW="1854200" imgH="914400" progId="Equation.3">
                  <p:embed/>
                </p:oleObj>
              </mc:Choice>
              <mc:Fallback>
                <p:oleObj name="Формула" r:id="rId4" imgW="1854200" imgH="914400" progId="Equation.3">
                  <p:embed/>
                  <p:pic>
                    <p:nvPicPr>
                      <p:cNvPr id="1536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142875"/>
                        <a:ext cx="6244758" cy="1963831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536823"/>
              </p:ext>
            </p:extLst>
          </p:nvPr>
        </p:nvGraphicFramePr>
        <p:xfrm>
          <a:off x="1357313" y="2258419"/>
          <a:ext cx="6244758" cy="107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" name="Формула" r:id="rId6" imgW="1739900" imgH="508000" progId="Equation.3">
                  <p:embed/>
                </p:oleObj>
              </mc:Choice>
              <mc:Fallback>
                <p:oleObj name="Формула" r:id="rId6" imgW="1739900" imgH="508000" progId="Equation.3">
                  <p:embed/>
                  <p:pic>
                    <p:nvPicPr>
                      <p:cNvPr id="1536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2258419"/>
                        <a:ext cx="6244758" cy="10777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332720"/>
              </p:ext>
            </p:extLst>
          </p:nvPr>
        </p:nvGraphicFramePr>
        <p:xfrm>
          <a:off x="1373945" y="3487857"/>
          <a:ext cx="6244758" cy="1093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" name="Формула" r:id="rId8" imgW="1447800" imgH="508000" progId="Equation.3">
                  <p:embed/>
                </p:oleObj>
              </mc:Choice>
              <mc:Fallback>
                <p:oleObj name="Формула" r:id="rId8" imgW="1447800" imgH="508000" progId="Equation.3">
                  <p:embed/>
                  <p:pic>
                    <p:nvPicPr>
                      <p:cNvPr id="1536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945" y="3487857"/>
                        <a:ext cx="6244758" cy="109397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oogle Shape;1174;p41"/>
          <p:cNvGrpSpPr/>
          <p:nvPr/>
        </p:nvGrpSpPr>
        <p:grpSpPr>
          <a:xfrm>
            <a:off x="340987" y="3576918"/>
            <a:ext cx="618237" cy="680791"/>
            <a:chOff x="5526246" y="1011207"/>
            <a:chExt cx="592758" cy="720086"/>
          </a:xfrm>
        </p:grpSpPr>
        <p:sp>
          <p:nvSpPr>
            <p:cNvPr id="8" name="Google Shape;1175;p41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76;p41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77;p41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78;p41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79;p41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80;p41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42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0384" y="-53880"/>
            <a:ext cx="8224837" cy="127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 i="0" u="none" strike="noStrike" cap="none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just"/>
            <a:r>
              <a:rPr lang="uk-UA" altLang="uk-UA" sz="2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 параметрів      і      за методом найменших квадратів такі, що лінія регресії обов'язково проходить через точку середніх значень, тобто,                 </a:t>
            </a:r>
            <a:endParaRPr lang="en-US" altLang="uk-UA" sz="24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502093"/>
              </p:ext>
            </p:extLst>
          </p:nvPr>
        </p:nvGraphicFramePr>
        <p:xfrm>
          <a:off x="3431492" y="-24853"/>
          <a:ext cx="561975" cy="496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1" name="Формула" r:id="rId4" imgW="164880" imgH="228600" progId="Equation.3">
                  <p:embed/>
                </p:oleObj>
              </mc:Choice>
              <mc:Fallback>
                <p:oleObj name="Формула" r:id="rId4" imgW="164880" imgH="228600" progId="Equation.3">
                  <p:embed/>
                  <p:pic>
                    <p:nvPicPr>
                      <p:cNvPr id="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492" y="-24853"/>
                        <a:ext cx="561975" cy="496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347649"/>
              </p:ext>
            </p:extLst>
          </p:nvPr>
        </p:nvGraphicFramePr>
        <p:xfrm>
          <a:off x="4479692" y="-21085"/>
          <a:ext cx="551402" cy="446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2" name="Формула" r:id="rId6" imgW="164885" imgH="215619" progId="Equation.3">
                  <p:embed/>
                </p:oleObj>
              </mc:Choice>
              <mc:Fallback>
                <p:oleObj name="Формула" r:id="rId6" imgW="164885" imgH="215619" progId="Equation.3">
                  <p:embed/>
                  <p:pic>
                    <p:nvPicPr>
                      <p:cNvPr id="1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692" y="-21085"/>
                        <a:ext cx="551402" cy="4460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229521"/>
              </p:ext>
            </p:extLst>
          </p:nvPr>
        </p:nvGraphicFramePr>
        <p:xfrm>
          <a:off x="5550554" y="695264"/>
          <a:ext cx="1928812" cy="521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3" name="Формула" r:id="rId8" imgW="380835" imgH="241195" progId="Equation.3">
                  <p:embed/>
                </p:oleObj>
              </mc:Choice>
              <mc:Fallback>
                <p:oleObj name="Формула" r:id="rId8" imgW="380835" imgH="241195" progId="Equation.3">
                  <p:embed/>
                  <p:pic>
                    <p:nvPicPr>
                      <p:cNvPr id="1639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0554" y="695264"/>
                        <a:ext cx="1928812" cy="521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162549"/>
              </p:ext>
            </p:extLst>
          </p:nvPr>
        </p:nvGraphicFramePr>
        <p:xfrm>
          <a:off x="1771583" y="1220225"/>
          <a:ext cx="34290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4" name="Формула" r:id="rId10" imgW="850531" imgH="253890" progId="Equation.3">
                  <p:embed/>
                </p:oleObj>
              </mc:Choice>
              <mc:Fallback>
                <p:oleObj name="Формула" r:id="rId10" imgW="850531" imgH="253890" progId="Equation.3">
                  <p:embed/>
                  <p:pic>
                    <p:nvPicPr>
                      <p:cNvPr id="1639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583" y="1220225"/>
                        <a:ext cx="3429000" cy="8064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9284" y="2108668"/>
            <a:ext cx="8017491" cy="2801407"/>
          </a:xfrm>
          <a:prstGeom prst="rect">
            <a:avLst/>
          </a:prstGeom>
          <a:noFill/>
          <a:ln w="28575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2075" tIns="46037" rIns="92075" bIns="4603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ще інший альтернативний спосіб обчислення параметрів       і      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altLang="uk-UA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      – знаходиться з рівняння: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2800" dirty="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uk-UA" sz="2800" dirty="0">
              <a:solidFill>
                <a:srgbClr val="000066"/>
              </a:solidFill>
            </a:endParaRPr>
          </a:p>
        </p:txBody>
      </p:sp>
      <p:graphicFrame>
        <p:nvGraphicFramePr>
          <p:cNvPr id="1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93207"/>
              </p:ext>
            </p:extLst>
          </p:nvPr>
        </p:nvGraphicFramePr>
        <p:xfrm>
          <a:off x="2275045" y="2519082"/>
          <a:ext cx="561975" cy="47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5" name="Формула" r:id="rId12" imgW="164880" imgH="228600" progId="Equation.3">
                  <p:embed/>
                </p:oleObj>
              </mc:Choice>
              <mc:Fallback>
                <p:oleObj name="Формула" r:id="rId12" imgW="164880" imgH="228600" progId="Equation.3">
                  <p:embed/>
                  <p:pic>
                    <p:nvPicPr>
                      <p:cNvPr id="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5045" y="2519082"/>
                        <a:ext cx="561975" cy="471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982702"/>
              </p:ext>
            </p:extLst>
          </p:nvPr>
        </p:nvGraphicFramePr>
        <p:xfrm>
          <a:off x="2880090" y="2519082"/>
          <a:ext cx="551402" cy="446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6" name="Формула" r:id="rId6" imgW="164885" imgH="215619" progId="Equation.3">
                  <p:embed/>
                </p:oleObj>
              </mc:Choice>
              <mc:Fallback>
                <p:oleObj name="Формула" r:id="rId6" imgW="164885" imgH="215619" progId="Equation.3">
                  <p:embed/>
                  <p:pic>
                    <p:nvPicPr>
                      <p:cNvPr id="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090" y="2519082"/>
                        <a:ext cx="551402" cy="4460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076561"/>
              </p:ext>
            </p:extLst>
          </p:nvPr>
        </p:nvGraphicFramePr>
        <p:xfrm>
          <a:off x="4021137" y="2446337"/>
          <a:ext cx="2666533" cy="1166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7" name="Формула" r:id="rId14" imgW="1257120" imgH="507960" progId="Equation.3">
                  <p:embed/>
                </p:oleObj>
              </mc:Choice>
              <mc:Fallback>
                <p:oleObj name="Формула" r:id="rId14" imgW="1257120" imgH="507960" progId="Equation.3">
                  <p:embed/>
                  <p:pic>
                    <p:nvPicPr>
                      <p:cNvPr id="1639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7" y="2446337"/>
                        <a:ext cx="2666533" cy="1166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501964"/>
              </p:ext>
            </p:extLst>
          </p:nvPr>
        </p:nvGraphicFramePr>
        <p:xfrm>
          <a:off x="948268" y="3612776"/>
          <a:ext cx="561975" cy="47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8" name="Формула" r:id="rId16" imgW="164880" imgH="228600" progId="Equation.3">
                  <p:embed/>
                </p:oleObj>
              </mc:Choice>
              <mc:Fallback>
                <p:oleObj name="Формула" r:id="rId16" imgW="164880" imgH="228600" progId="Equation.3">
                  <p:embed/>
                  <p:pic>
                    <p:nvPicPr>
                      <p:cNvPr id="1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268" y="3612776"/>
                        <a:ext cx="561975" cy="471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879058"/>
              </p:ext>
            </p:extLst>
          </p:nvPr>
        </p:nvGraphicFramePr>
        <p:xfrm>
          <a:off x="3611563" y="2770095"/>
          <a:ext cx="509587" cy="591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9" name="Формула" r:id="rId17" imgW="152280" imgH="215640" progId="Equation.3">
                  <p:embed/>
                </p:oleObj>
              </mc:Choice>
              <mc:Fallback>
                <p:oleObj name="Формула" r:id="rId17" imgW="152280" imgH="215640" progId="Equation.3">
                  <p:embed/>
                  <p:pic>
                    <p:nvPicPr>
                      <p:cNvPr id="1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2770095"/>
                        <a:ext cx="509587" cy="591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904319"/>
              </p:ext>
            </p:extLst>
          </p:nvPr>
        </p:nvGraphicFramePr>
        <p:xfrm>
          <a:off x="3611563" y="3925062"/>
          <a:ext cx="22320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0" name="Формула" r:id="rId19" imgW="799753" imgH="253890" progId="Equation.3">
                  <p:embed/>
                </p:oleObj>
              </mc:Choice>
              <mc:Fallback>
                <p:oleObj name="Формула" r:id="rId19" imgW="799753" imgH="253890" progId="Equation.3">
                  <p:embed/>
                  <p:pic>
                    <p:nvPicPr>
                      <p:cNvPr id="1640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3925062"/>
                        <a:ext cx="2232025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273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Прямокутник 5"/>
          <p:cNvSpPr/>
          <p:nvPr/>
        </p:nvSpPr>
        <p:spPr>
          <a:xfrm>
            <a:off x="918706" y="1577993"/>
            <a:ext cx="7272278" cy="230832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uk-UA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 кореляції, індекс кореляції, коефіцієнт еластичності. Перевірити </a:t>
            </a:r>
            <a:r>
              <a:rPr lang="uk-UA" altLang="uk-UA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коєфіцієнт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кореляції на суттєвість за критерієм Стьюдента. Зробити висновок.  </a:t>
            </a:r>
            <a:b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 наведено в умовних одиницях. Відповідні розрахунки проводимо в таблиці 1.</a:t>
            </a:r>
            <a:endParaRPr lang="uk-UA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757341" y="55488"/>
            <a:ext cx="7943200" cy="1077218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Приклад. </a:t>
            </a:r>
            <a:b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Побудувати </a:t>
            </a:r>
            <a:r>
              <a:rPr lang="uk-UA" altLang="uk-UA" sz="20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економетричну</a:t>
            </a:r>
            <a:r>
              <a:rPr lang="uk-UA" altLang="uk-UA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залежності витрат ресурсів на </a:t>
            </a:r>
            <a:endParaRPr lang="en-US" altLang="uk-UA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uk-UA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одиницю </a:t>
            </a:r>
            <a:r>
              <a:rPr lang="uk-UA" altLang="uk-UA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 (</a:t>
            </a:r>
            <a:r>
              <a:rPr lang="uk-UA" altLang="uk-UA" sz="20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altLang="uk-UA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від рівня фондомісткості продукції (</a:t>
            </a:r>
            <a:r>
              <a:rPr lang="uk-UA" altLang="uk-UA" sz="20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altLang="uk-UA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oogle Shape;1174;p41"/>
          <p:cNvGrpSpPr/>
          <p:nvPr/>
        </p:nvGrpSpPr>
        <p:grpSpPr>
          <a:xfrm>
            <a:off x="80682" y="3886317"/>
            <a:ext cx="676659" cy="676718"/>
            <a:chOff x="5526246" y="1011207"/>
            <a:chExt cx="592758" cy="720086"/>
          </a:xfrm>
        </p:grpSpPr>
        <p:sp>
          <p:nvSpPr>
            <p:cNvPr id="8" name="Google Shape;1175;p41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76;p41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77;p41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8;p41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9;p41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80;p41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691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0BA8CC-867C-4468-ABB4-D268B3ED4714}" type="slidenum">
              <a:rPr lang="en-US" altLang="uk-UA" sz="105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uk-UA" sz="1050"/>
          </a:p>
        </p:txBody>
      </p:sp>
      <p:sp>
        <p:nvSpPr>
          <p:cNvPr id="18435" name="Rectangle 766"/>
          <p:cNvSpPr>
            <a:spLocks noChangeArrowheads="1"/>
          </p:cNvSpPr>
          <p:nvPr/>
        </p:nvSpPr>
        <p:spPr bwMode="auto">
          <a:xfrm>
            <a:off x="1143000" y="226219"/>
            <a:ext cx="139525" cy="2774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8436" name="Rectangle 772"/>
          <p:cNvSpPr>
            <a:spLocks noChangeArrowheads="1"/>
          </p:cNvSpPr>
          <p:nvPr/>
        </p:nvSpPr>
        <p:spPr bwMode="auto">
          <a:xfrm>
            <a:off x="1143000" y="226219"/>
            <a:ext cx="139525" cy="2774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8437" name="Rectangle 774"/>
          <p:cNvSpPr>
            <a:spLocks noChangeArrowheads="1"/>
          </p:cNvSpPr>
          <p:nvPr/>
        </p:nvSpPr>
        <p:spPr bwMode="auto">
          <a:xfrm>
            <a:off x="1143000" y="226219"/>
            <a:ext cx="139525" cy="2774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8438" name="Rectangle 776"/>
          <p:cNvSpPr>
            <a:spLocks noChangeArrowheads="1"/>
          </p:cNvSpPr>
          <p:nvPr/>
        </p:nvSpPr>
        <p:spPr bwMode="auto">
          <a:xfrm>
            <a:off x="1143000" y="226219"/>
            <a:ext cx="139525" cy="2774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8439" name="Rectangle 778"/>
          <p:cNvSpPr>
            <a:spLocks noChangeArrowheads="1"/>
          </p:cNvSpPr>
          <p:nvPr/>
        </p:nvSpPr>
        <p:spPr bwMode="auto">
          <a:xfrm>
            <a:off x="1143000" y="226219"/>
            <a:ext cx="139525" cy="2774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8440" name="Rectangle 786"/>
          <p:cNvSpPr>
            <a:spLocks noChangeArrowheads="1"/>
          </p:cNvSpPr>
          <p:nvPr/>
        </p:nvSpPr>
        <p:spPr bwMode="auto">
          <a:xfrm>
            <a:off x="1143000" y="226219"/>
            <a:ext cx="139525" cy="2774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pic>
        <p:nvPicPr>
          <p:cNvPr id="18442" name="Picture 2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7" y="897732"/>
            <a:ext cx="404813" cy="31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2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10" y="897732"/>
            <a:ext cx="404813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2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879" y="844154"/>
            <a:ext cx="540544" cy="28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2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72" y="844153"/>
            <a:ext cx="43219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20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844153"/>
            <a:ext cx="485775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99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41" y="844154"/>
            <a:ext cx="594122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99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41" y="844154"/>
            <a:ext cx="647700" cy="37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49" name="Object 1997"/>
          <p:cNvGraphicFramePr>
            <a:graphicFrameLocks noChangeAspect="1"/>
          </p:cNvGraphicFramePr>
          <p:nvPr/>
        </p:nvGraphicFramePr>
        <p:xfrm>
          <a:off x="2087166" y="4300538"/>
          <a:ext cx="377428" cy="264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Формула" r:id="rId10" imgW="291973" imgH="253890" progId="Equation.3">
                  <p:embed/>
                </p:oleObj>
              </mc:Choice>
              <mc:Fallback>
                <p:oleObj name="Формула" r:id="rId10" imgW="291973" imgH="253890" progId="Equation.3">
                  <p:embed/>
                  <p:pic>
                    <p:nvPicPr>
                      <p:cNvPr id="18449" name="Object 19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166" y="4300538"/>
                        <a:ext cx="377428" cy="264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0" name="Rectangle 2006"/>
          <p:cNvSpPr>
            <a:spLocks noChangeArrowheads="1"/>
          </p:cNvSpPr>
          <p:nvPr/>
        </p:nvSpPr>
        <p:spPr bwMode="auto">
          <a:xfrm>
            <a:off x="1143000" y="397669"/>
            <a:ext cx="139525" cy="2774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8451" name="Rectangle 2008"/>
          <p:cNvSpPr>
            <a:spLocks noChangeArrowheads="1"/>
          </p:cNvSpPr>
          <p:nvPr/>
        </p:nvSpPr>
        <p:spPr bwMode="auto">
          <a:xfrm>
            <a:off x="1143000" y="397669"/>
            <a:ext cx="139525" cy="2774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8452" name="Rectangle 2010"/>
          <p:cNvSpPr>
            <a:spLocks noChangeArrowheads="1"/>
          </p:cNvSpPr>
          <p:nvPr/>
        </p:nvSpPr>
        <p:spPr bwMode="auto">
          <a:xfrm>
            <a:off x="1143000" y="397669"/>
            <a:ext cx="139525" cy="2774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8453" name="Rectangle 2012"/>
          <p:cNvSpPr>
            <a:spLocks noChangeArrowheads="1"/>
          </p:cNvSpPr>
          <p:nvPr/>
        </p:nvSpPr>
        <p:spPr bwMode="auto">
          <a:xfrm>
            <a:off x="1143000" y="397669"/>
            <a:ext cx="139525" cy="2774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8454" name="Rectangle 2014"/>
          <p:cNvSpPr>
            <a:spLocks noChangeArrowheads="1"/>
          </p:cNvSpPr>
          <p:nvPr/>
        </p:nvSpPr>
        <p:spPr bwMode="auto">
          <a:xfrm>
            <a:off x="1143000" y="397669"/>
            <a:ext cx="139525" cy="2774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8455" name="Rectangle 2016"/>
          <p:cNvSpPr>
            <a:spLocks noChangeArrowheads="1"/>
          </p:cNvSpPr>
          <p:nvPr/>
        </p:nvSpPr>
        <p:spPr bwMode="auto">
          <a:xfrm>
            <a:off x="1143000" y="397669"/>
            <a:ext cx="139525" cy="2774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8456" name="Rectangle 2018"/>
          <p:cNvSpPr>
            <a:spLocks noChangeArrowheads="1"/>
          </p:cNvSpPr>
          <p:nvPr/>
        </p:nvSpPr>
        <p:spPr bwMode="auto">
          <a:xfrm>
            <a:off x="1143000" y="397669"/>
            <a:ext cx="139525" cy="2774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8457" name="Rectangle 2020"/>
          <p:cNvSpPr>
            <a:spLocks noChangeArrowheads="1"/>
          </p:cNvSpPr>
          <p:nvPr/>
        </p:nvSpPr>
        <p:spPr bwMode="auto">
          <a:xfrm>
            <a:off x="1143000" y="397669"/>
            <a:ext cx="139525" cy="2774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8458" name="Rectangle 2102"/>
          <p:cNvSpPr>
            <a:spLocks noChangeArrowheads="1"/>
          </p:cNvSpPr>
          <p:nvPr/>
        </p:nvSpPr>
        <p:spPr bwMode="auto">
          <a:xfrm>
            <a:off x="1143000" y="397669"/>
            <a:ext cx="139525" cy="2774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graphicFrame>
        <p:nvGraphicFramePr>
          <p:cNvPr id="280162" name="Group 26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371813"/>
              </p:ext>
            </p:extLst>
          </p:nvPr>
        </p:nvGraphicFramePr>
        <p:xfrm>
          <a:off x="1384342" y="511190"/>
          <a:ext cx="6610631" cy="4449696"/>
        </p:xfrm>
        <a:graphic>
          <a:graphicData uri="http://schemas.openxmlformats.org/drawingml/2006/table">
            <a:tbl>
              <a:tblPr/>
              <a:tblGrid>
                <a:gridCol w="667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77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65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16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5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8100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4500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-10,8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-4,2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5625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1600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-25,8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-14,2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14400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4225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7800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3025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5500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-0,8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6400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3600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-20,8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-9,2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6084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1764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3276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-22,8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-12,2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12100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3136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6160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13225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3600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6900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13225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4096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7350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15625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4225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8125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24,2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∑</a:t>
                      </a: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1008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104784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30196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56221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578" name="Text Box 2657"/>
          <p:cNvSpPr txBox="1">
            <a:spLocks noChangeArrowheads="1"/>
          </p:cNvSpPr>
          <p:nvPr/>
        </p:nvSpPr>
        <p:spPr bwMode="auto">
          <a:xfrm>
            <a:off x="6192441" y="13933"/>
            <a:ext cx="1565672" cy="43906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056" tIns="34528" rIns="69056" bIns="345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 1.</a:t>
            </a:r>
            <a:endParaRPr lang="en-US" altLang="uk-UA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oogle Shape;1368;p41"/>
          <p:cNvGrpSpPr/>
          <p:nvPr/>
        </p:nvGrpSpPr>
        <p:grpSpPr>
          <a:xfrm>
            <a:off x="457200" y="4231341"/>
            <a:ext cx="760044" cy="647129"/>
            <a:chOff x="557511" y="3214925"/>
            <a:chExt cx="719836" cy="720150"/>
          </a:xfrm>
        </p:grpSpPr>
        <p:sp>
          <p:nvSpPr>
            <p:cNvPr id="31" name="Google Shape;1369;p41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370;p41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371;p41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372;p41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1432;p41"/>
          <p:cNvGrpSpPr/>
          <p:nvPr/>
        </p:nvGrpSpPr>
        <p:grpSpPr>
          <a:xfrm>
            <a:off x="8293875" y="4138818"/>
            <a:ext cx="811600" cy="810227"/>
            <a:chOff x="8338678" y="5506443"/>
            <a:chExt cx="720227" cy="686988"/>
          </a:xfrm>
        </p:grpSpPr>
        <p:sp>
          <p:nvSpPr>
            <p:cNvPr id="43" name="Google Shape;1433;p41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434;p41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435;p41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436;p41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37;p41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438;p41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1432;p41"/>
          <p:cNvGrpSpPr/>
          <p:nvPr/>
        </p:nvGrpSpPr>
        <p:grpSpPr>
          <a:xfrm>
            <a:off x="8297236" y="4138818"/>
            <a:ext cx="811600" cy="810227"/>
            <a:chOff x="8338678" y="5506443"/>
            <a:chExt cx="720227" cy="686988"/>
          </a:xfrm>
        </p:grpSpPr>
        <p:sp>
          <p:nvSpPr>
            <p:cNvPr id="64" name="Google Shape;1433;p41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434;p41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435;p41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436;p41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437;p41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438;p41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25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C01507-3A32-435A-9C9E-0FA918B49C48}" type="slidenum">
              <a:rPr lang="en-US" altLang="uk-UA" sz="105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uk-UA" sz="105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733925" y="205979"/>
            <a:ext cx="3710828" cy="367903"/>
          </a:xfr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r" eaLnBrk="1" hangingPunct="1"/>
            <a:r>
              <a:rPr lang="uk-UA" alt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таблиці 1.</a:t>
            </a:r>
            <a:endParaRPr lang="en-US" altLang="uk-UA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60" y="897731"/>
            <a:ext cx="86320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10" y="844154"/>
            <a:ext cx="81081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844153"/>
            <a:ext cx="485775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04" y="897731"/>
            <a:ext cx="540544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04" y="844154"/>
            <a:ext cx="485775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73" y="897732"/>
            <a:ext cx="702469" cy="33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869" y="897732"/>
            <a:ext cx="756047" cy="34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143000" y="454819"/>
            <a:ext cx="139525" cy="2774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9469" name="Rectangle 14"/>
          <p:cNvSpPr>
            <a:spLocks noChangeArrowheads="1"/>
          </p:cNvSpPr>
          <p:nvPr/>
        </p:nvSpPr>
        <p:spPr bwMode="auto">
          <a:xfrm>
            <a:off x="1143000" y="454819"/>
            <a:ext cx="139525" cy="2774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9470" name="Rectangle 16"/>
          <p:cNvSpPr>
            <a:spLocks noChangeArrowheads="1"/>
          </p:cNvSpPr>
          <p:nvPr/>
        </p:nvSpPr>
        <p:spPr bwMode="auto">
          <a:xfrm>
            <a:off x="1143000" y="454819"/>
            <a:ext cx="139525" cy="2774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9471" name="Rectangle 18"/>
          <p:cNvSpPr>
            <a:spLocks noChangeArrowheads="1"/>
          </p:cNvSpPr>
          <p:nvPr/>
        </p:nvSpPr>
        <p:spPr bwMode="auto">
          <a:xfrm>
            <a:off x="1143000" y="454819"/>
            <a:ext cx="139525" cy="2774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9472" name="Rectangle 20"/>
          <p:cNvSpPr>
            <a:spLocks noChangeArrowheads="1"/>
          </p:cNvSpPr>
          <p:nvPr/>
        </p:nvSpPr>
        <p:spPr bwMode="auto">
          <a:xfrm>
            <a:off x="1143000" y="454819"/>
            <a:ext cx="139525" cy="2774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9473" name="Rectangle 22"/>
          <p:cNvSpPr>
            <a:spLocks noChangeArrowheads="1"/>
          </p:cNvSpPr>
          <p:nvPr/>
        </p:nvSpPr>
        <p:spPr bwMode="auto">
          <a:xfrm>
            <a:off x="1143000" y="454819"/>
            <a:ext cx="139525" cy="2774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sp>
        <p:nvSpPr>
          <p:cNvPr id="19474" name="Rectangle 24"/>
          <p:cNvSpPr>
            <a:spLocks noChangeArrowheads="1"/>
          </p:cNvSpPr>
          <p:nvPr/>
        </p:nvSpPr>
        <p:spPr bwMode="auto">
          <a:xfrm>
            <a:off x="1143000" y="454819"/>
            <a:ext cx="139525" cy="2774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6" tIns="34528" rIns="69056" bIns="345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350"/>
          </a:p>
        </p:txBody>
      </p:sp>
      <p:graphicFrame>
        <p:nvGraphicFramePr>
          <p:cNvPr id="281155" name="Group 5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244454"/>
              </p:ext>
            </p:extLst>
          </p:nvPr>
        </p:nvGraphicFramePr>
        <p:xfrm>
          <a:off x="1664136" y="783063"/>
          <a:ext cx="5941220" cy="4371260"/>
        </p:xfrm>
        <a:graphic>
          <a:graphicData uri="http://schemas.openxmlformats.org/drawingml/2006/table">
            <a:tbl>
              <a:tblPr/>
              <a:tblGrid>
                <a:gridCol w="87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4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2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3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4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116,64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45,36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48,8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1,44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17,64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29,16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665,64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336,36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41,3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-1,3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1,69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201,64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166,41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368,64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207,36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63,8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1,44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116,64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92,16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0,64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-0,64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53,8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1,44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0,64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0,16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432,64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181,36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43,8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1,44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84,64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108,16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519,64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278,16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42,8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-0,8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0,64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148,84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129,96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84,64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16,56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58,8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-2,8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7,84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3,24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21,16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201,64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82,36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61,3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-1,3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1,69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33,64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50,41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201,64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139,16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61,3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7,29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96,04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50,41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585,64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261,26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66,3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-1,3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1,69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116,64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146,41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3376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1587,5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26,6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819,6</a:t>
                      </a:r>
                      <a:endParaRPr kumimoji="1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794,4</a:t>
                      </a:r>
                      <a:endParaRPr kumimoji="1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9056" marR="69056" marT="34528" marB="345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0" name="Google Shape;1368;p41"/>
          <p:cNvGrpSpPr/>
          <p:nvPr/>
        </p:nvGrpSpPr>
        <p:grpSpPr>
          <a:xfrm>
            <a:off x="457200" y="4231341"/>
            <a:ext cx="760044" cy="647129"/>
            <a:chOff x="557511" y="3214925"/>
            <a:chExt cx="719836" cy="720150"/>
          </a:xfrm>
        </p:grpSpPr>
        <p:sp>
          <p:nvSpPr>
            <p:cNvPr id="21" name="Google Shape;1369;p41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70;p41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71;p41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72;p41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" name="Google Shape;1239;p41"/>
          <p:cNvGrpSpPr/>
          <p:nvPr/>
        </p:nvGrpSpPr>
        <p:grpSpPr>
          <a:xfrm>
            <a:off x="7998974" y="4231341"/>
            <a:ext cx="714720" cy="647129"/>
            <a:chOff x="3778727" y="4460423"/>
            <a:chExt cx="720160" cy="647438"/>
          </a:xfrm>
        </p:grpSpPr>
        <p:sp>
          <p:nvSpPr>
            <p:cNvPr id="46" name="Google Shape;1240;p41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241;p41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242;p41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243;p41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244;p41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245;p41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246;p4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oogle Shape;1174;p41"/>
          <p:cNvGrpSpPr/>
          <p:nvPr/>
        </p:nvGrpSpPr>
        <p:grpSpPr>
          <a:xfrm>
            <a:off x="499959" y="674864"/>
            <a:ext cx="643041" cy="652684"/>
            <a:chOff x="5526246" y="1011207"/>
            <a:chExt cx="592758" cy="720086"/>
          </a:xfrm>
        </p:grpSpPr>
        <p:sp>
          <p:nvSpPr>
            <p:cNvPr id="54" name="Google Shape;1175;p41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176;p41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177;p41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178;p41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179;p41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180;p41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6567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"/>
          <p:cNvSpPr txBox="1">
            <a:spLocks noGrp="1"/>
          </p:cNvSpPr>
          <p:nvPr>
            <p:ph type="title"/>
          </p:nvPr>
        </p:nvSpPr>
        <p:spPr>
          <a:xfrm>
            <a:off x="325182" y="125507"/>
            <a:ext cx="8818818" cy="1255023"/>
          </a:xfrm>
          <a:prstGeom prst="rect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en-US" alt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Нехай залежність між витратами на одиницю продукції і рівнем фондомісткості </a:t>
            </a:r>
            <a:r>
              <a:rPr lang="uk-UA" alt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описується прямою лінією			, де 	– витрати на одиницю продукції;		– </a:t>
            </a:r>
            <a:r>
              <a:rPr lang="uk-UA" alt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</a:t>
            </a:r>
            <a:r>
              <a:rPr lang="uk-UA" alt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фондомісткості; </a:t>
            </a:r>
            <a:r>
              <a:rPr lang="en-US" alt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uk-UA" alt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залишки.</a:t>
            </a:r>
            <a:r>
              <a:rPr lang="en-US" alt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0" name="Google Shape;470;p14"/>
          <p:cNvSpPr txBox="1"/>
          <p:nvPr/>
        </p:nvSpPr>
        <p:spPr>
          <a:xfrm>
            <a:off x="325182" y="2528409"/>
            <a:ext cx="3974498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28324A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1" name="Google Shape;471;p14"/>
          <p:cNvSpPr txBox="1"/>
          <p:nvPr/>
        </p:nvSpPr>
        <p:spPr>
          <a:xfrm>
            <a:off x="4697507" y="2730435"/>
            <a:ext cx="4278400" cy="193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rgbClr val="28324A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473" name="Google Shape;473;p1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730174"/>
              </p:ext>
            </p:extLst>
          </p:nvPr>
        </p:nvGraphicFramePr>
        <p:xfrm>
          <a:off x="5635251" y="335944"/>
          <a:ext cx="18732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2" name="Формула" r:id="rId4" imgW="1054100" imgH="228600" progId="Equation.3">
                  <p:embed/>
                </p:oleObj>
              </mc:Choice>
              <mc:Fallback>
                <p:oleObj name="Формула" r:id="rId4" imgW="1054100" imgH="228600" progId="Equation.3">
                  <p:embed/>
                  <p:pic>
                    <p:nvPicPr>
                      <p:cNvPr id="2048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251" y="335944"/>
                        <a:ext cx="187325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286454"/>
              </p:ext>
            </p:extLst>
          </p:nvPr>
        </p:nvGraphicFramePr>
        <p:xfrm>
          <a:off x="8227640" y="457200"/>
          <a:ext cx="395287" cy="197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3" name="Формула" r:id="rId6" imgW="152268" imgH="152268" progId="Equation.3">
                  <p:embed/>
                </p:oleObj>
              </mc:Choice>
              <mc:Fallback>
                <p:oleObj name="Формула" r:id="rId6" imgW="152268" imgH="152268" progId="Equation.3">
                  <p:embed/>
                  <p:pic>
                    <p:nvPicPr>
                      <p:cNvPr id="2048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7640" y="457200"/>
                        <a:ext cx="395287" cy="197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169072"/>
              </p:ext>
            </p:extLst>
          </p:nvPr>
        </p:nvGraphicFramePr>
        <p:xfrm>
          <a:off x="4310448" y="743987"/>
          <a:ext cx="285190" cy="245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4" name="Формула" r:id="rId8" imgW="177569" imgH="152202" progId="Equation.3">
                  <p:embed/>
                </p:oleObj>
              </mc:Choice>
              <mc:Fallback>
                <p:oleObj name="Формула" r:id="rId8" imgW="177569" imgH="152202" progId="Equation.3">
                  <p:embed/>
                  <p:pic>
                    <p:nvPicPr>
                      <p:cNvPr id="2049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448" y="743987"/>
                        <a:ext cx="285190" cy="245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175" y="1452165"/>
            <a:ext cx="8229600" cy="1100800"/>
          </a:xfr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uk-UA" alt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Розрахункові значення витрат на одиницю продукції можна знайти, скориставшись такою моделлю:	</a:t>
            </a:r>
            <a:endParaRPr lang="en-US" altLang="uk-UA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943617"/>
              </p:ext>
            </p:extLst>
          </p:nvPr>
        </p:nvGraphicFramePr>
        <p:xfrm>
          <a:off x="4453043" y="1862665"/>
          <a:ext cx="3857625" cy="52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5" name="Формула" r:id="rId10" imgW="837836" imgH="253890" progId="Equation.3">
                  <p:embed/>
                </p:oleObj>
              </mc:Choice>
              <mc:Fallback>
                <p:oleObj name="Формула" r:id="rId10" imgW="837836" imgH="253890" progId="Equation.3">
                  <p:embed/>
                  <p:pic>
                    <p:nvPicPr>
                      <p:cNvPr id="2049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043" y="1862665"/>
                        <a:ext cx="3857625" cy="52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760248"/>
              </p:ext>
            </p:extLst>
          </p:nvPr>
        </p:nvGraphicFramePr>
        <p:xfrm>
          <a:off x="201765" y="2642290"/>
          <a:ext cx="3733742" cy="179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6" name="Формула" r:id="rId12" imgW="1854200" imgH="914400" progId="Equation.3">
                  <p:embed/>
                </p:oleObj>
              </mc:Choice>
              <mc:Fallback>
                <p:oleObj name="Формула" r:id="rId12" imgW="1854200" imgH="914400" progId="Equation.3">
                  <p:embed/>
                  <p:pic>
                    <p:nvPicPr>
                      <p:cNvPr id="1536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65" y="2642290"/>
                        <a:ext cx="3733742" cy="179294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843095"/>
              </p:ext>
            </p:extLst>
          </p:nvPr>
        </p:nvGraphicFramePr>
        <p:xfrm>
          <a:off x="4058924" y="3074894"/>
          <a:ext cx="4916983" cy="136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7" name="Формула" r:id="rId14" imgW="1815840" imgH="482400" progId="Equation.3">
                  <p:embed/>
                </p:oleObj>
              </mc:Choice>
              <mc:Fallback>
                <p:oleObj name="Формула" r:id="rId14" imgW="1815840" imgH="482400" progId="Equation.3">
                  <p:embed/>
                  <p:pic>
                    <p:nvPicPr>
                      <p:cNvPr id="1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8924" y="3074894"/>
                        <a:ext cx="4916983" cy="136033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8200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EAAFF0-1BB2-4630-95A9-5C8FEE246CF4}" type="slidenum">
              <a:rPr lang="en-US" altLang="uk-UA" sz="105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uk-UA" sz="1050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439653" y="212527"/>
            <a:ext cx="594122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100" dirty="0">
                <a:solidFill>
                  <a:schemeClr val="tx2"/>
                </a:solidFill>
                <a:latin typeface="Times New Roman" panose="02020603050405020304" pitchFamily="18" charset="0"/>
              </a:rPr>
              <a:t>П.2</a:t>
            </a:r>
            <a:endParaRPr lang="en-US" altLang="uk-UA" sz="21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92364" y="603507"/>
            <a:ext cx="91434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kumimoji="0" lang="uk-UA" altLang="uk-UA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6" name="Об'єкт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382407"/>
              </p:ext>
            </p:extLst>
          </p:nvPr>
        </p:nvGraphicFramePr>
        <p:xfrm>
          <a:off x="841364" y="456527"/>
          <a:ext cx="7067272" cy="873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4" name="Формула" r:id="rId3" imgW="1790700" imgH="393700" progId="Equation.3">
                  <p:embed/>
                </p:oleObj>
              </mc:Choice>
              <mc:Fallback>
                <p:oleObj name="Формула" r:id="rId3" imgW="17907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64" y="456527"/>
                        <a:ext cx="7067272" cy="8735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239304" y="1698425"/>
            <a:ext cx="3866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kumimoji="0" lang="uk-UA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Об'єкт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754723"/>
              </p:ext>
            </p:extLst>
          </p:nvPr>
        </p:nvGraphicFramePr>
        <p:xfrm>
          <a:off x="625948" y="1481671"/>
          <a:ext cx="3354484" cy="956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5" name="Формула" r:id="rId5" imgW="1422400" imgH="393700" progId="Equation.3">
                  <p:embed/>
                </p:oleObj>
              </mc:Choice>
              <mc:Fallback>
                <p:oleObj name="Формула" r:id="rId5" imgW="1422400" imgH="3937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48" y="1481671"/>
                        <a:ext cx="3354484" cy="956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Об'єкт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876255"/>
              </p:ext>
            </p:extLst>
          </p:nvPr>
        </p:nvGraphicFramePr>
        <p:xfrm>
          <a:off x="4470400" y="1500884"/>
          <a:ext cx="1366776" cy="9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6" name="Формула" r:id="rId7" imgW="507780" imgH="393529" progId="Equation.3">
                  <p:embed/>
                </p:oleObj>
              </mc:Choice>
              <mc:Fallback>
                <p:oleObj name="Формула" r:id="rId7" imgW="507780" imgH="393529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1500884"/>
                        <a:ext cx="1366776" cy="9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47"/>
          <p:cNvSpPr>
            <a:spLocks noChangeArrowheads="1"/>
          </p:cNvSpPr>
          <p:nvPr/>
        </p:nvSpPr>
        <p:spPr bwMode="auto">
          <a:xfrm>
            <a:off x="633878" y="1527854"/>
            <a:ext cx="1823199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2" name="Rectangle 48"/>
          <p:cNvSpPr>
            <a:spLocks noChangeArrowheads="1"/>
          </p:cNvSpPr>
          <p:nvPr/>
        </p:nvSpPr>
        <p:spPr bwMode="auto">
          <a:xfrm>
            <a:off x="3908667" y="1658384"/>
            <a:ext cx="182319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kumimoji="0" lang="uk-UA" alt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49"/>
          <p:cNvSpPr>
            <a:spLocks noChangeArrowheads="1"/>
          </p:cNvSpPr>
          <p:nvPr/>
        </p:nvSpPr>
        <p:spPr bwMode="auto">
          <a:xfrm>
            <a:off x="5963258" y="1658384"/>
            <a:ext cx="182319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=3,84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7888306" y="647763"/>
            <a:ext cx="3866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kumimoji="0" lang="uk-UA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3"/>
          <p:cNvSpPr>
            <a:spLocks noChangeArrowheads="1"/>
          </p:cNvSpPr>
          <p:nvPr/>
        </p:nvSpPr>
        <p:spPr bwMode="auto">
          <a:xfrm>
            <a:off x="92364" y="3198122"/>
            <a:ext cx="280428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kumimoji="0" lang="uk-UA" altLang="uk-UA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uk-UA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" name="Об'єкт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232345"/>
              </p:ext>
            </p:extLst>
          </p:nvPr>
        </p:nvGraphicFramePr>
        <p:xfrm>
          <a:off x="1280218" y="3011055"/>
          <a:ext cx="4556958" cy="97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7" name="Формула" r:id="rId9" imgW="1485900" imgH="393700" progId="Equation.3">
                  <p:embed/>
                </p:oleObj>
              </mc:Choice>
              <mc:Fallback>
                <p:oleObj name="Формула" r:id="rId9" imgW="1485900" imgH="39370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218" y="3011055"/>
                        <a:ext cx="4556958" cy="9708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4"/>
          <p:cNvSpPr>
            <a:spLocks noChangeArrowheads="1"/>
          </p:cNvSpPr>
          <p:nvPr/>
        </p:nvSpPr>
        <p:spPr bwMode="auto">
          <a:xfrm>
            <a:off x="633878" y="3286462"/>
            <a:ext cx="280428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kumimoji="0" lang="uk-UA" altLang="uk-U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504" name="Прямокутник 21503"/>
          <p:cNvSpPr/>
          <p:nvPr/>
        </p:nvSpPr>
        <p:spPr>
          <a:xfrm>
            <a:off x="5992046" y="3259677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uk-UA" sz="2800" dirty="0"/>
          </a:p>
        </p:txBody>
      </p:sp>
      <p:graphicFrame>
        <p:nvGraphicFramePr>
          <p:cNvPr id="21505" name="Об'єкт 215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037076"/>
              </p:ext>
            </p:extLst>
          </p:nvPr>
        </p:nvGraphicFramePr>
        <p:xfrm>
          <a:off x="6533561" y="3011055"/>
          <a:ext cx="2499604" cy="897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8" name="Формула" r:id="rId11" imgW="1117115" imgH="393529" progId="Equation.3">
                  <p:embed/>
                </p:oleObj>
              </mc:Choice>
              <mc:Fallback>
                <p:oleObj name="Формула" r:id="rId11" imgW="1117115" imgH="393529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3561" y="3011055"/>
                        <a:ext cx="2499604" cy="8973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Об'єкт 215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949027"/>
              </p:ext>
            </p:extLst>
          </p:nvPr>
        </p:nvGraphicFramePr>
        <p:xfrm>
          <a:off x="941328" y="4008675"/>
          <a:ext cx="1590771" cy="882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9" name="Формула" r:id="rId13" imgW="444307" imgH="393529" progId="Equation.3">
                  <p:embed/>
                </p:oleObj>
              </mc:Choice>
              <mc:Fallback>
                <p:oleObj name="Формула" r:id="rId13" imgW="444307" imgH="393529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28" y="4008675"/>
                        <a:ext cx="1590771" cy="8826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Rectangle 71"/>
          <p:cNvSpPr>
            <a:spLocks noChangeArrowheads="1"/>
          </p:cNvSpPr>
          <p:nvPr/>
        </p:nvSpPr>
        <p:spPr bwMode="auto">
          <a:xfrm>
            <a:off x="410040" y="404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1512" name="Rectangle 72"/>
          <p:cNvSpPr>
            <a:spLocks noChangeArrowheads="1"/>
          </p:cNvSpPr>
          <p:nvPr/>
        </p:nvSpPr>
        <p:spPr bwMode="auto">
          <a:xfrm>
            <a:off x="410040" y="4174065"/>
            <a:ext cx="3946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kumimoji="0" lang="uk-UA" alt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3" name="Rectangle 73"/>
          <p:cNvSpPr>
            <a:spLocks noChangeArrowheads="1"/>
          </p:cNvSpPr>
          <p:nvPr/>
        </p:nvSpPr>
        <p:spPr bwMode="auto">
          <a:xfrm>
            <a:off x="2761672" y="4144628"/>
            <a:ext cx="91503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=0,4993≈0,5.</a:t>
            </a: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0153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D7BD21-ECC7-42C1-AF0F-5C2A4AC827A5}" type="slidenum">
              <a:rPr lang="en-US" altLang="uk-UA" sz="105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uk-UA" sz="105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502025" y="137732"/>
            <a:ext cx="8054750" cy="857250"/>
          </a:xfrm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/>
            <a:r>
              <a:rPr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Отже, </a:t>
            </a:r>
            <a:r>
              <a:rPr lang="uk-UA" altLang="uk-UA" sz="21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економетрична</a:t>
            </a:r>
            <a:r>
              <a:rPr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має вид (для фактичних значень залежної змінної):</a:t>
            </a:r>
            <a:endParaRPr lang="en-US" altLang="uk-UA" sz="21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960" y="1622117"/>
            <a:ext cx="8539687" cy="2455069"/>
          </a:xfrm>
          <a:solidFill>
            <a:schemeClr val="tx1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indent="0" algn="just" eaLnBrk="1" hangingPunct="1">
              <a:buFontTx/>
              <a:buNone/>
            </a:pPr>
            <a:r>
              <a:rPr lang="uk-UA" altLang="uk-UA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Оскільки, вільний член моделі 		</a:t>
            </a:r>
            <a:r>
              <a:rPr lang="en-US" altLang="uk-UA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altLang="uk-UA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рівень витрат на одиницю продукції не є строго пропорційним до рівня фондомісткості, 		показує, що граничне збільшення витрат при зростанні фондомісткості продукції на 1 ум. од. становить 0,5 ум. од.</a:t>
            </a:r>
            <a:endParaRPr lang="en-US" altLang="uk-UA" sz="2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53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773416"/>
              </p:ext>
            </p:extLst>
          </p:nvPr>
        </p:nvGraphicFramePr>
        <p:xfrm>
          <a:off x="2017059" y="1070025"/>
          <a:ext cx="4589929" cy="59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Формула" r:id="rId3" imgW="1155700" imgH="190500" progId="Equation.3">
                  <p:embed/>
                </p:oleObj>
              </mc:Choice>
              <mc:Fallback>
                <p:oleObj name="Формула" r:id="rId3" imgW="1155700" imgH="190500" progId="Equation.3">
                  <p:embed/>
                  <p:pic>
                    <p:nvPicPr>
                      <p:cNvPr id="2253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059" y="1070025"/>
                        <a:ext cx="4589929" cy="596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298" y="2445933"/>
            <a:ext cx="998934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285" y="3117374"/>
            <a:ext cx="1133475" cy="3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oogle Shape;1377;p41"/>
          <p:cNvGrpSpPr/>
          <p:nvPr/>
        </p:nvGrpSpPr>
        <p:grpSpPr>
          <a:xfrm>
            <a:off x="159692" y="4284137"/>
            <a:ext cx="881889" cy="690282"/>
            <a:chOff x="1570037" y="1341437"/>
            <a:chExt cx="4943475" cy="4576762"/>
          </a:xfrm>
        </p:grpSpPr>
        <p:sp>
          <p:nvSpPr>
            <p:cNvPr id="10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1145;p41"/>
          <p:cNvGrpSpPr/>
          <p:nvPr/>
        </p:nvGrpSpPr>
        <p:grpSpPr>
          <a:xfrm>
            <a:off x="7691719" y="4168589"/>
            <a:ext cx="860526" cy="776620"/>
            <a:chOff x="9901824" y="937343"/>
            <a:chExt cx="744273" cy="793950"/>
          </a:xfrm>
        </p:grpSpPr>
        <p:grpSp>
          <p:nvGrpSpPr>
            <p:cNvPr id="17" name="Google Shape;1146;p4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4" name="Google Shape;1147;p4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148;p4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149;p4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150;p4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151;p4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152;p4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153;p4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154;p4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155;p4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156;p4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" name="Google Shape;1157;p41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158;p41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159;p41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60;p41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61;p41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62;p41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92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"/>
          <p:cNvSpPr txBox="1">
            <a:spLocks noGrp="1"/>
          </p:cNvSpPr>
          <p:nvPr>
            <p:ph type="title"/>
          </p:nvPr>
        </p:nvSpPr>
        <p:spPr>
          <a:xfrm>
            <a:off x="1047749" y="4436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/>
            <a:r>
              <a:rPr lang="en-US" alt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alt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en-US" altLang="uk-UA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altLang="uk-UA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en-US" alt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alt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Тема </a:t>
            </a:r>
            <a:r>
              <a:rPr lang="ru-RU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ru-RU" altLang="uk-UA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Методи</a:t>
            </a:r>
            <a:r>
              <a:rPr lang="ru-RU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uk-UA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побудови</a:t>
            </a:r>
            <a:r>
              <a:rPr lang="ru-RU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uk-UA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загальної</a:t>
            </a:r>
            <a:r>
              <a:rPr lang="ru-RU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uk-UA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лінійної</a:t>
            </a:r>
            <a:r>
              <a:rPr lang="ru-RU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uk-UA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моделі</a:t>
            </a:r>
            <a:r>
              <a:rPr lang="ru-RU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ru-RU" altLang="uk-UA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Лекція</a:t>
            </a:r>
            <a:r>
              <a:rPr lang="ru-RU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2. </a:t>
            </a:r>
            <a:r>
              <a:rPr lang="ru-RU" altLang="uk-UA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Особливості</a:t>
            </a:r>
            <a:r>
              <a:rPr lang="ru-RU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uk-UA" sz="2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економетричних</a:t>
            </a:r>
            <a:r>
              <a:rPr lang="ru-RU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моделей</a:t>
            </a:r>
            <a:endParaRPr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3" name="Google Shape;473;p14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Text Box 1024"/>
          <p:cNvSpPr txBox="1">
            <a:spLocks noChangeArrowheads="1"/>
          </p:cNvSpPr>
          <p:nvPr/>
        </p:nvSpPr>
        <p:spPr bwMode="auto">
          <a:xfrm>
            <a:off x="162635" y="225944"/>
            <a:ext cx="8497887" cy="48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>
            <a:spAutoFit/>
          </a:bodyPr>
          <a:lstStyle>
            <a:lvl1pPr marL="365125" indent="-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buClr>
                <a:schemeClr val="tx2"/>
              </a:buClr>
              <a:buSzPct val="75000"/>
            </a:pPr>
            <a:endParaRPr lang="uk-UA" altLang="uk-UA" sz="2400" b="1" dirty="0" smtClean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uk-UA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План.</a:t>
            </a:r>
          </a:p>
          <a:p>
            <a:pPr marL="457200" indent="-45720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uk-UA" alt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Випадкова складова </a:t>
            </a:r>
            <a:r>
              <a:rPr lang="uk-UA" altLang="uk-UA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економетричної</a:t>
            </a:r>
            <a:r>
              <a:rPr lang="uk-UA" alt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моделі</a:t>
            </a:r>
            <a:r>
              <a:rPr lang="en-US" alt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uk-UA" alt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параметрів моделі методом найменших квадратів.</a:t>
            </a:r>
          </a:p>
          <a:p>
            <a:pPr marL="457200" indent="-45720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uk-UA" alt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 кореляції, перевірка гіпотези про значущість коефіцієнта кореляції</a:t>
            </a:r>
            <a:r>
              <a:rPr lang="en-US" alt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uk-UA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uk-UA" alt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Індекс кореляції</a:t>
            </a:r>
            <a:r>
              <a:rPr lang="en-US" alt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uk-UA" alt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моделі на адекватність за критерієм Фішера</a:t>
            </a:r>
            <a:r>
              <a:rPr lang="en-US" alt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uk-UA" altLang="uk-UA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прогнозу.</a:t>
            </a:r>
            <a:endParaRPr lang="en-US" altLang="uk-UA" sz="24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20000"/>
              </a:spcBef>
              <a:buClr>
                <a:schemeClr val="tx2"/>
              </a:buClr>
              <a:buSzPct val="75000"/>
            </a:pPr>
            <a:endParaRPr lang="uk-UA" altLang="uk-UA" sz="24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6"/>
          <p:cNvSpPr/>
          <p:nvPr/>
        </p:nvSpPr>
        <p:spPr>
          <a:xfrm>
            <a:off x="3179557" y="798858"/>
            <a:ext cx="5964443" cy="3643454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1" name="Google Shape;761;p3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657704" y="1101619"/>
            <a:ext cx="7797800" cy="12969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uk-UA" altLang="uk-UA" sz="20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Еластичність </a:t>
            </a:r>
            <a:r>
              <a:rPr lang="uk-UA" altLang="uk-UA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 щодо </a:t>
            </a:r>
            <a:endParaRPr lang="en-US" altLang="uk-UA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uk-UA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фондомісткості продукції визначається </a:t>
            </a:r>
            <a:endParaRPr lang="en-US" altLang="uk-UA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altLang="uk-UA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коефіцієнтом </a:t>
            </a:r>
            <a:r>
              <a:rPr lang="uk-UA" altLang="uk-UA" sz="20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еластичності </a:t>
            </a:r>
            <a:r>
              <a:rPr lang="uk-UA" altLang="uk-UA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uk-UA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085659"/>
              </p:ext>
            </p:extLst>
          </p:nvPr>
        </p:nvGraphicFramePr>
        <p:xfrm>
          <a:off x="3431342" y="2028308"/>
          <a:ext cx="5460872" cy="1791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Формула" r:id="rId4" imgW="1346040" imgH="914400" progId="Equation.3">
                  <p:embed/>
                </p:oleObj>
              </mc:Choice>
              <mc:Fallback>
                <p:oleObj name="Формула" r:id="rId4" imgW="1346040" imgH="914400" progId="Equation.3">
                  <p:embed/>
                  <p:pic>
                    <p:nvPicPr>
                      <p:cNvPr id="2355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342" y="2028308"/>
                        <a:ext cx="5460872" cy="1791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кутник 1"/>
          <p:cNvSpPr/>
          <p:nvPr/>
        </p:nvSpPr>
        <p:spPr>
          <a:xfrm>
            <a:off x="0" y="3820161"/>
            <a:ext cx="53016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цього коефіцієнта слід тлумачити так : при збільшенні фондомісткості продукції на 1% витрати на одиницю продукції зростуть на 0,93%.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708418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0"/>
          <p:cNvSpPr txBox="1">
            <a:spLocks noGrp="1"/>
          </p:cNvSpPr>
          <p:nvPr>
            <p:ph type="body" idx="1"/>
          </p:nvPr>
        </p:nvSpPr>
        <p:spPr>
          <a:xfrm>
            <a:off x="212913" y="1972235"/>
            <a:ext cx="3676649" cy="2246515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uk-UA" altLang="uk-UA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5" name="Google Shape;525;p20"/>
          <p:cNvSpPr txBox="1">
            <a:spLocks noGrp="1"/>
          </p:cNvSpPr>
          <p:nvPr>
            <p:ph type="body" idx="2"/>
          </p:nvPr>
        </p:nvSpPr>
        <p:spPr>
          <a:xfrm>
            <a:off x="3952876" y="1972235"/>
            <a:ext cx="5152600" cy="2246515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altLang="uk-UA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altLang="uk-UA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38910" y="58364"/>
            <a:ext cx="8109526" cy="1723416"/>
          </a:xfrm>
          <a:ln w="28575">
            <a:solidFill>
              <a:schemeClr val="tx1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just" eaLnBrk="1" hangingPunct="1"/>
            <a:r>
              <a:rPr lang="uk-UA" altLang="uk-UA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щоб оцінити достовірність </a:t>
            </a:r>
            <a:r>
              <a:rPr lang="uk-UA" altLang="uk-UA" sz="28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економетричної</a:t>
            </a:r>
            <a:r>
              <a:rPr lang="uk-UA" altLang="uk-UA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моделі, потрібно розрахувати дисперсію залишків. Залишки обчислюються згідно з рівністю :</a:t>
            </a:r>
            <a:endParaRPr lang="en-US" altLang="uk-UA" sz="28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164518"/>
              </p:ext>
            </p:extLst>
          </p:nvPr>
        </p:nvGraphicFramePr>
        <p:xfrm>
          <a:off x="277904" y="2447365"/>
          <a:ext cx="3227295" cy="87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Формула" r:id="rId4" imgW="736600" imgH="228600" progId="Equation.3">
                  <p:embed/>
                </p:oleObj>
              </mc:Choice>
              <mc:Fallback>
                <p:oleObj name="Формула" r:id="rId4" imgW="736600" imgH="228600" progId="Equation.3">
                  <p:embed/>
                  <p:pic>
                    <p:nvPicPr>
                      <p:cNvPr id="245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04" y="2447365"/>
                        <a:ext cx="3227295" cy="87433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89274" y="1881112"/>
            <a:ext cx="7786688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buFontTx/>
              <a:buNone/>
            </a:pPr>
            <a:r>
              <a:rPr lang="uk-UA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дисперсії залишків </a:t>
            </a:r>
            <a:endParaRPr lang="en-US" altLang="uk-UA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uk-UA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 за формулою : </a:t>
            </a:r>
            <a:endParaRPr lang="en-US" altLang="uk-UA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506376"/>
              </p:ext>
            </p:extLst>
          </p:nvPr>
        </p:nvGraphicFramePr>
        <p:xfrm>
          <a:off x="4036290" y="2983345"/>
          <a:ext cx="4812146" cy="1136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Формула" r:id="rId6" imgW="774364" imgH="431613" progId="Equation.3">
                  <p:embed/>
                </p:oleObj>
              </mc:Choice>
              <mc:Fallback>
                <p:oleObj name="Формула" r:id="rId6" imgW="774364" imgH="431613" progId="Equation.3">
                  <p:embed/>
                  <p:pic>
                    <p:nvPicPr>
                      <p:cNvPr id="245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6290" y="2983345"/>
                        <a:ext cx="4812146" cy="113607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4457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8"/>
          <p:cNvSpPr txBox="1">
            <a:spLocks noGrp="1"/>
          </p:cNvSpPr>
          <p:nvPr>
            <p:ph type="title"/>
          </p:nvPr>
        </p:nvSpPr>
        <p:spPr>
          <a:xfrm>
            <a:off x="967068" y="98612"/>
            <a:ext cx="6996600" cy="829972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altLang="uk-UA" sz="24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 вхідної сукупності спостережень повинні мати:</a:t>
            </a:r>
            <a:endParaRPr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74" name="Google Shape;774;p38"/>
          <p:cNvSpPr txBox="1">
            <a:spLocks noGrp="1"/>
          </p:cNvSpPr>
          <p:nvPr>
            <p:ph type="body" idx="1"/>
          </p:nvPr>
        </p:nvSpPr>
        <p:spPr>
          <a:xfrm>
            <a:off x="967068" y="1011256"/>
            <a:ext cx="6996600" cy="3417308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361950" eaLnBrk="1" hangingPunct="1"/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однаковий ступінь агрегування;</a:t>
            </a:r>
          </a:p>
          <a:p>
            <a:pPr marL="0" indent="361950" eaLnBrk="1" hangingPunct="1"/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однорідну структуру одиниць сукупності;</a:t>
            </a:r>
          </a:p>
          <a:p>
            <a:pPr marL="0" indent="361950" eaLnBrk="1" hangingPunct="1"/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однакові методи розрахунку показників у часі;</a:t>
            </a:r>
          </a:p>
          <a:p>
            <a:pPr marL="0" indent="361950" eaLnBrk="1" hangingPunct="1"/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однакову періодичність обліку окремих змінних;</a:t>
            </a:r>
          </a:p>
          <a:p>
            <a:pPr marL="0" indent="361950" eaLnBrk="1" hangingPunct="1"/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 ціни та однакові інші зовнішні економічні умови</a:t>
            </a:r>
            <a:r>
              <a:rPr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2832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1377;p41"/>
          <p:cNvGrpSpPr/>
          <p:nvPr/>
        </p:nvGrpSpPr>
        <p:grpSpPr>
          <a:xfrm>
            <a:off x="0" y="3738282"/>
            <a:ext cx="881889" cy="690282"/>
            <a:chOff x="1570037" y="1341437"/>
            <a:chExt cx="4943475" cy="4576762"/>
          </a:xfrm>
        </p:grpSpPr>
        <p:sp>
          <p:nvSpPr>
            <p:cNvPr id="6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6523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331913" y="333375"/>
            <a:ext cx="4402137" cy="57626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Tx/>
              <a:buNone/>
            </a:pPr>
            <a:r>
              <a:rPr lang="uk-UA" altLang="uk-UA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нашого прикладу:</a:t>
            </a:r>
            <a:endParaRPr lang="en-US" altLang="uk-UA" sz="28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298133"/>
              </p:ext>
            </p:extLst>
          </p:nvPr>
        </p:nvGraphicFramePr>
        <p:xfrm>
          <a:off x="759758" y="1268226"/>
          <a:ext cx="6786563" cy="132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Формула" r:id="rId4" imgW="1739900" imgH="444500" progId="Equation.3">
                  <p:embed/>
                </p:oleObj>
              </mc:Choice>
              <mc:Fallback>
                <p:oleObj name="Формула" r:id="rId4" imgW="1739900" imgH="444500" progId="Equation.3">
                  <p:embed/>
                  <p:pic>
                    <p:nvPicPr>
                      <p:cNvPr id="256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758" y="1268226"/>
                        <a:ext cx="6786563" cy="132229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41283" y="2844333"/>
            <a:ext cx="8137525" cy="1160462"/>
          </a:xfrm>
          <a:prstGeom prst="rect">
            <a:avLst/>
          </a:prstGeom>
          <a:noFill/>
          <a:ln w="28575" algn="ctr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7" rIns="92075" bIns="4603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en-US" altLang="uk-UA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altLang="uk-UA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одиниць спостережень; </a:t>
            </a:r>
            <a:endParaRPr lang="en-US" altLang="uk-UA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uk-UA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altLang="uk-UA" sz="28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altLang="uk-UA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параметрів.</a:t>
            </a:r>
            <a:endParaRPr lang="en-US" altLang="uk-UA" sz="28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378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омера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217"/>
            <a:ext cx="9144000" cy="394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488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Прямокутник 5"/>
          <p:cNvSpPr/>
          <p:nvPr/>
        </p:nvSpPr>
        <p:spPr>
          <a:xfrm>
            <a:off x="968127" y="2363800"/>
            <a:ext cx="7532255" cy="142827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/>
            <a:endParaRPr lang="uk-UA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637385" y="162899"/>
            <a:ext cx="8193740" cy="1397476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uk-UA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63387" y="94128"/>
            <a:ext cx="8668873" cy="95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7" rIns="92075" bIns="4603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uk-UA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Оцінку параметра а</a:t>
            </a:r>
            <a:r>
              <a:rPr lang="uk-UA" altLang="uk-UA" sz="2800" baseline="-25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uk-UA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простої лінійної </a:t>
            </a:r>
            <a:r>
              <a:rPr lang="uk-UA" altLang="uk-UA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економетричної</a:t>
            </a:r>
            <a:r>
              <a:rPr lang="uk-UA" altLang="uk-UA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моделі </a:t>
            </a:r>
            <a:r>
              <a:rPr lang="uk-UA" altLang="uk-UA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 отримати за формулою: </a:t>
            </a:r>
            <a:endParaRPr lang="en-US" altLang="uk-UA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713519"/>
              </p:ext>
            </p:extLst>
          </p:nvPr>
        </p:nvGraphicFramePr>
        <p:xfrm>
          <a:off x="3341223" y="2363322"/>
          <a:ext cx="2786062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Формула" r:id="rId4" imgW="748975" imgH="444307" progId="Equation.3">
                  <p:embed/>
                </p:oleObj>
              </mc:Choice>
              <mc:Fallback>
                <p:oleObj name="Формула" r:id="rId4" imgW="748975" imgH="444307" progId="Equation.3">
                  <p:embed/>
                  <p:pic>
                    <p:nvPicPr>
                      <p:cNvPr id="2663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223" y="2363322"/>
                        <a:ext cx="2786062" cy="14287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Стрілка вниз 16"/>
          <p:cNvSpPr/>
          <p:nvPr/>
        </p:nvSpPr>
        <p:spPr>
          <a:xfrm>
            <a:off x="4025153" y="1560375"/>
            <a:ext cx="636494" cy="8029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73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2EF982-3A83-4080-9146-BA51E93E736A}" type="slidenum">
              <a:rPr lang="en-US" altLang="uk-UA" sz="105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uk-UA" sz="105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1" y="1932588"/>
            <a:ext cx="3239690" cy="508157"/>
          </a:xfrm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uk-UA" sz="21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нашого прикладу :</a:t>
            </a:r>
            <a:r>
              <a:rPr lang="en-US" altLang="uk-UA" sz="21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385888" y="250031"/>
            <a:ext cx="594122" cy="37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П.</a:t>
            </a:r>
            <a:r>
              <a:rPr lang="en-US" altLang="uk-UA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50094"/>
              </p:ext>
            </p:extLst>
          </p:nvPr>
        </p:nvGraphicFramePr>
        <p:xfrm>
          <a:off x="2222302" y="244617"/>
          <a:ext cx="1674019" cy="577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Формула" r:id="rId3" imgW="710891" imgH="241195" progId="Equation.3">
                  <p:embed/>
                </p:oleObj>
              </mc:Choice>
              <mc:Fallback>
                <p:oleObj name="Формула" r:id="rId3" imgW="710891" imgH="241195" progId="Equation.3">
                  <p:embed/>
                  <p:pic>
                    <p:nvPicPr>
                      <p:cNvPr id="276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302" y="244617"/>
                        <a:ext cx="1674019" cy="57745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4097341" y="244617"/>
            <a:ext cx="2538413" cy="43906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056" tIns="34528" rIns="69056" bIns="345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altLang="uk-UA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нулева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гіпотеза</a:t>
            </a:r>
            <a:endParaRPr lang="en-US" altLang="uk-UA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9" y="893624"/>
            <a:ext cx="1782366" cy="1057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3398885" y="954554"/>
            <a:ext cx="5052592" cy="808394"/>
          </a:xfrm>
          <a:prstGeom prst="rect">
            <a:avLst/>
          </a:prstGeom>
          <a:noFill/>
          <a:ln w="28575" algn="ctr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9056" tIns="34528" rIns="69056" bIns="345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uk-UA" sz="2400" dirty="0" smtClean="0">
                <a:solidFill>
                  <a:srgbClr val="003300"/>
                </a:solidFill>
              </a:rPr>
              <a:t>r</a:t>
            </a:r>
            <a:r>
              <a:rPr lang="uk-UA" altLang="uk-UA" sz="2400" dirty="0" smtClean="0">
                <a:solidFill>
                  <a:srgbClr val="003300"/>
                </a:solidFill>
              </a:rPr>
              <a:t> </a:t>
            </a:r>
            <a:r>
              <a:rPr lang="uk-UA" altLang="uk-UA" sz="2400" dirty="0">
                <a:solidFill>
                  <a:srgbClr val="800000"/>
                </a:solidFill>
              </a:rPr>
              <a:t>-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вибірковий коефіцієнт кореляції, 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число ступенів вільності.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765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02" y="2511706"/>
            <a:ext cx="6858000" cy="112514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8" name="Text Box 11"/>
          <p:cNvSpPr txBox="1">
            <a:spLocks noChangeArrowheads="1"/>
          </p:cNvSpPr>
          <p:nvPr/>
        </p:nvSpPr>
        <p:spPr bwMode="auto">
          <a:xfrm>
            <a:off x="371191" y="3707808"/>
            <a:ext cx="8427421" cy="1039227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9056" tIns="34528" rIns="69056" bIns="345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Табличне значення </a:t>
            </a:r>
            <a:r>
              <a:rPr lang="en-US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критерія для рівня значущості     =0,05 і </a:t>
            </a:r>
            <a:r>
              <a:rPr lang="en-US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=8 </a:t>
            </a:r>
            <a:r>
              <a:rPr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 свободи дорівнює 2,306. Оскільки </a:t>
            </a:r>
            <a:r>
              <a:rPr lang="en-US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табл. робимо висновок що, коефіцієнт кореляції є значущим і зв'язок між </a:t>
            </a:r>
            <a:r>
              <a:rPr lang="uk-UA" altLang="uk-UA" sz="21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altLang="uk-UA" sz="21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altLang="uk-UA" sz="21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існує.</a:t>
            </a:r>
            <a:endParaRPr lang="en-US" altLang="uk-UA" sz="21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65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043332"/>
              </p:ext>
            </p:extLst>
          </p:nvPr>
        </p:nvGraphicFramePr>
        <p:xfrm>
          <a:off x="6490608" y="3802457"/>
          <a:ext cx="290292" cy="262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Формула" r:id="rId7" imgW="152334" imgH="139639" progId="Equation.3">
                  <p:embed/>
                </p:oleObj>
              </mc:Choice>
              <mc:Fallback>
                <p:oleObj name="Формула" r:id="rId7" imgW="152334" imgH="139639" progId="Equation.3">
                  <p:embed/>
                  <p:pic>
                    <p:nvPicPr>
                      <p:cNvPr id="2765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0608" y="3802457"/>
                        <a:ext cx="290292" cy="262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899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0"/>
          <p:cNvSpPr txBox="1">
            <a:spLocks noGrp="1"/>
          </p:cNvSpPr>
          <p:nvPr>
            <p:ph type="body" idx="1"/>
          </p:nvPr>
        </p:nvSpPr>
        <p:spPr>
          <a:xfrm>
            <a:off x="112151" y="2000816"/>
            <a:ext cx="3777411" cy="2217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uk-UA" altLang="uk-UA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4" name="Google Shape;524;p20"/>
          <p:cNvSpPr txBox="1">
            <a:spLocks noGrp="1"/>
          </p:cNvSpPr>
          <p:nvPr>
            <p:ph type="title"/>
          </p:nvPr>
        </p:nvSpPr>
        <p:spPr>
          <a:xfrm>
            <a:off x="904314" y="179295"/>
            <a:ext cx="7298391" cy="1586132"/>
          </a:xfrm>
          <a:prstGeom prst="rect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endParaRPr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Google Shape;525;p20"/>
          <p:cNvSpPr txBox="1">
            <a:spLocks noGrp="1"/>
          </p:cNvSpPr>
          <p:nvPr>
            <p:ph type="body" idx="2"/>
          </p:nvPr>
        </p:nvSpPr>
        <p:spPr>
          <a:xfrm>
            <a:off x="3952876" y="2000816"/>
            <a:ext cx="5152600" cy="2217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altLang="uk-UA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altLang="uk-UA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2151" y="79878"/>
            <a:ext cx="7921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П.4</a:t>
            </a:r>
            <a:endParaRPr lang="en-US" altLang="uk-UA" sz="2800" b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14" y="179295"/>
            <a:ext cx="7298391" cy="15633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346974"/>
              </p:ext>
            </p:extLst>
          </p:nvPr>
        </p:nvGraphicFramePr>
        <p:xfrm>
          <a:off x="143808" y="2645212"/>
          <a:ext cx="3777411" cy="53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Формула" r:id="rId5" imgW="1524000" imgH="228600" progId="Equation.3">
                  <p:embed/>
                </p:oleObj>
              </mc:Choice>
              <mc:Fallback>
                <p:oleObj name="Формула" r:id="rId5" imgW="1524000" imgH="228600" progId="Equation.3">
                  <p:embed/>
                  <p:pic>
                    <p:nvPicPr>
                      <p:cNvPr id="2867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08" y="2645212"/>
                        <a:ext cx="3777411" cy="537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кутник 1"/>
          <p:cNvSpPr/>
          <p:nvPr/>
        </p:nvSpPr>
        <p:spPr>
          <a:xfrm>
            <a:off x="3984533" y="2390949"/>
            <a:ext cx="48306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buFontTx/>
              <a:buNone/>
            </a:pP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варіація витрат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 від варіації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 фондомісткості продукції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96,04%. </a:t>
            </a:r>
            <a:endParaRPr lang="en-US" altLang="uk-UA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78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6"/>
          <p:cNvSpPr/>
          <p:nvPr/>
        </p:nvSpPr>
        <p:spPr>
          <a:xfrm>
            <a:off x="2826624" y="570369"/>
            <a:ext cx="6482281" cy="2773772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0" name="Google Shape;760;p36"/>
          <p:cNvSpPr txBox="1">
            <a:spLocks noGrp="1"/>
          </p:cNvSpPr>
          <p:nvPr>
            <p:ph type="body" idx="4294967295"/>
          </p:nvPr>
        </p:nvSpPr>
        <p:spPr>
          <a:xfrm>
            <a:off x="-1" y="2995738"/>
            <a:ext cx="8556776" cy="1630776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01600" indent="0">
              <a:buNone/>
              <a:defRPr/>
            </a:pPr>
            <a:r>
              <a:rPr lang="en-US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Отже, табличне значення </a:t>
            </a:r>
            <a:r>
              <a:rPr lang="en-US" altLang="uk-UA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altLang="uk-UA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-критерія для ступенів свободи (1;8) і 		   </a:t>
            </a:r>
            <a:r>
              <a:rPr lang="en-US" altLang="uk-UA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altLang="uk-UA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 становити 5,32. Оскільки </a:t>
            </a:r>
            <a:r>
              <a:rPr lang="en-US" altLang="uk-UA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altLang="uk-UA" b="1" baseline="-250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</a:t>
            </a:r>
            <a:r>
              <a:rPr lang="uk-UA" altLang="uk-UA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altLang="uk-UA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altLang="uk-UA" b="1" baseline="-25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r>
              <a:rPr lang="uk-UA" altLang="uk-UA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uk-UA" altLang="uk-UA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uk-UA" altLang="uk-UA" b="1" baseline="-25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altLang="uk-UA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відхиляється, а приймається На: побудована регресійна модель адекватна реальній дійсності.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1" name="Google Shape;761;p3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140413"/>
              </p:ext>
            </p:extLst>
          </p:nvPr>
        </p:nvGraphicFramePr>
        <p:xfrm>
          <a:off x="3104696" y="1086416"/>
          <a:ext cx="5926138" cy="1774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Формула" r:id="rId4" imgW="1841400" imgH="914400" progId="Equation.3">
                  <p:embed/>
                </p:oleObj>
              </mc:Choice>
              <mc:Fallback>
                <p:oleObj name="Формула" r:id="rId4" imgW="1841400" imgH="914400" progId="Equation.3">
                  <p:embed/>
                  <p:pic>
                    <p:nvPicPr>
                      <p:cNvPr id="2970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4696" y="1086416"/>
                        <a:ext cx="5926138" cy="1774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7" rIns="92075" bIns="46037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180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920523"/>
              </p:ext>
            </p:extLst>
          </p:nvPr>
        </p:nvGraphicFramePr>
        <p:xfrm>
          <a:off x="242464" y="3702485"/>
          <a:ext cx="1214438" cy="344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Формула" r:id="rId6" imgW="558800" imgH="190500" progId="Equation.3">
                  <p:embed/>
                </p:oleObj>
              </mc:Choice>
              <mc:Fallback>
                <p:oleObj name="Формула" r:id="rId6" imgW="558800" imgH="190500" progId="Equation.3">
                  <p:embed/>
                  <p:pic>
                    <p:nvPicPr>
                      <p:cNvPr id="2970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64" y="3702485"/>
                        <a:ext cx="1214438" cy="344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121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9498C7-CAF3-48BA-9046-AB33BB16E9A5}" type="slidenum">
              <a:rPr lang="en-US" altLang="uk-UA" sz="105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uk-UA" sz="105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43000" y="642937"/>
          <a:ext cx="6858000" cy="3027798"/>
        </p:xfrm>
        <a:graphic>
          <a:graphicData uri="http://schemas.openxmlformats.org/drawingml/2006/table">
            <a:tbl>
              <a:tblPr/>
              <a:tblGrid>
                <a:gridCol w="3484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3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183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ВЫВОД ИТОГОВ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183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9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Регрессионная статистика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183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Множественный </a:t>
                      </a:r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0,983639109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18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R-</a:t>
                      </a:r>
                      <a:r>
                        <a:rPr lang="ru-RU" sz="2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квадрат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0,967545897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961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Нормированный </a:t>
                      </a:r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R-</a:t>
                      </a:r>
                      <a:r>
                        <a:rPr lang="ru-RU" sz="2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квадрат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0,963489134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961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Стандартная ошибка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1,823437111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183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Наблюдения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7144" marR="7144" marT="7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07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7E4B45-77CA-47E3-8D4B-88A358391260}" type="slidenum">
              <a:rPr lang="en-US" altLang="uk-UA"/>
              <a:pPr eaLnBrk="1" hangingPunct="1"/>
              <a:t>3</a:t>
            </a:fld>
            <a:endParaRPr lang="en-US" altLang="uk-UA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5241" y="195262"/>
            <a:ext cx="6060281" cy="432197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eaLnBrk="1" hangingPunct="1"/>
            <a:r>
              <a:rPr lang="uk-UA" altLang="uk-UA" sz="2700" dirty="0">
                <a:latin typeface="Times New Roman" panose="02020603050405020304" pitchFamily="18" charset="0"/>
              </a:rPr>
              <a:t>Рекомендована література:</a:t>
            </a:r>
            <a:endParaRPr lang="en-US" altLang="uk-UA" sz="2700" dirty="0">
              <a:latin typeface="Times New Roman" panose="02020603050405020304" pitchFamily="18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118" y="844154"/>
            <a:ext cx="7104669" cy="3780234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Наконечний С. І., Терещенко Т. О.  Економетрія: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.-метод. Посібник для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диск. </a:t>
            </a:r>
            <a:r>
              <a:rPr lang="en-US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К.: КНЕУ, 2001. – 192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Наконечний С.І., Терещенко Т.О., Романюк Т.П. Економетрія: Підручник.-Вид. 3-тє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 перероб.-К.:КНЕУ, 2004.-520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 Назаренко О. М. Основи економетрики : Підручник. – К.: Центр навчальної літератури, 2004.-392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Лугінін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О.Є., Білоусова С.В., Білоусов О.М. Економетрія: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К.: Центр навчальної літератури, 2005. – 252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алов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 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Эконометрика: Учебное пособие для студентов экономических специальностей вузов. – К.: Кондор, 2007. – 196 с.</a:t>
            </a: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	Эконометрика: учебник / В.Н. Афанасьев, М.М. </a:t>
            </a:r>
            <a:r>
              <a:rPr lang="ru-RU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Юзбашев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Т.И. Гуляева; под ред.. В.Н. Афанасьева. – М.: Финансы и статистика, 2005. – 256 с.</a:t>
            </a:r>
            <a:endParaRPr lang="en-US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331119" y="195262"/>
            <a:ext cx="594122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Т.2</a:t>
            </a:r>
            <a:endParaRPr lang="en-US" alt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85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3B055F-6AE6-4DF8-B4FF-F9212AEFC140}" type="slidenum">
              <a:rPr lang="en-US" altLang="uk-UA" sz="105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uk-UA" sz="105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312" y="803673"/>
          <a:ext cx="6643688" cy="3107530"/>
        </p:xfrm>
        <a:graphic>
          <a:graphicData uri="http://schemas.openxmlformats.org/drawingml/2006/table">
            <a:tbl>
              <a:tblPr/>
              <a:tblGrid>
                <a:gridCol w="1065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5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4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150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Дисперсион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l" fontAlgn="b"/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ный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</a:t>
                      </a:r>
                    </a:p>
                  </a:txBody>
                  <a:tcPr marL="5812" marR="5812" marT="58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12" marR="5812" marT="58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12" marR="5812" marT="58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12" marR="5812" marT="58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12" marR="5812" marT="58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5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812" marR="5812" marT="5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df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12" marR="5812" marT="5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SS</a:t>
                      </a:r>
                    </a:p>
                  </a:txBody>
                  <a:tcPr marL="5812" marR="5812" marT="5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MS</a:t>
                      </a:r>
                    </a:p>
                  </a:txBody>
                  <a:tcPr marL="5812" marR="5812" marT="5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5812" marR="5812" marT="5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Значимость </a:t>
                      </a:r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5812" marR="5812" marT="5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Регрессия</a:t>
                      </a:r>
                    </a:p>
                  </a:txBody>
                  <a:tcPr marL="5812" marR="5812" marT="5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812" marR="5812" marT="5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793,0006168</a:t>
                      </a:r>
                    </a:p>
                  </a:txBody>
                  <a:tcPr marL="5812" marR="5812" marT="5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793,0006168</a:t>
                      </a:r>
                    </a:p>
                  </a:txBody>
                  <a:tcPr marL="5812" marR="5812" marT="5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238,5019566</a:t>
                      </a:r>
                    </a:p>
                  </a:txBody>
                  <a:tcPr marL="5812" marR="5812" marT="5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3,07364E-07</a:t>
                      </a:r>
                    </a:p>
                  </a:txBody>
                  <a:tcPr marL="5812" marR="5812" marT="5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Остаток</a:t>
                      </a:r>
                    </a:p>
                  </a:txBody>
                  <a:tcPr marL="5812" marR="5812" marT="5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812" marR="5812" marT="5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26,59938318</a:t>
                      </a:r>
                    </a:p>
                  </a:txBody>
                  <a:tcPr marL="5812" marR="5812" marT="5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3,324922898</a:t>
                      </a:r>
                    </a:p>
                  </a:txBody>
                  <a:tcPr marL="5812" marR="5812" marT="5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812" marR="5812" marT="5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812" marR="5812" marT="5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5812" marR="5812" marT="5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812" marR="5812" marT="5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819,6</a:t>
                      </a:r>
                    </a:p>
                  </a:txBody>
                  <a:tcPr marL="5812" marR="5812" marT="5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812" marR="5812" marT="5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812" marR="5812" marT="5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812" marR="5812" marT="5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079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90A195-FFB9-4079-823B-40AA36F4C90A}" type="slidenum">
              <a:rPr lang="en-US" altLang="uk-UA" sz="105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uk-UA" sz="105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50156" y="1285876"/>
          <a:ext cx="6590110" cy="1651398"/>
        </p:xfrm>
        <a:graphic>
          <a:graphicData uri="http://schemas.openxmlformats.org/drawingml/2006/table">
            <a:tbl>
              <a:tblPr/>
              <a:tblGrid>
                <a:gridCol w="936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7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0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2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92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01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33" marR="5133" marT="5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Коэффициенты</a:t>
                      </a:r>
                    </a:p>
                  </a:txBody>
                  <a:tcPr marL="5133" marR="5133" marT="5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Стандартная ошибка</a:t>
                      </a:r>
                    </a:p>
                  </a:txBody>
                  <a:tcPr marL="5133" marR="5133" marT="5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t-</a:t>
                      </a:r>
                      <a:r>
                        <a:rPr lang="ru-RU" sz="1500" b="0" i="1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статис-тика</a:t>
                      </a:r>
                      <a:endParaRPr lang="ru-RU" sz="15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3" marR="5133" marT="5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P-</a:t>
                      </a:r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</a:p>
                  </a:txBody>
                  <a:tcPr marL="5133" marR="5133" marT="5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Нижние 95%</a:t>
                      </a:r>
                    </a:p>
                  </a:txBody>
                  <a:tcPr marL="5133" marR="5133" marT="5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Верхние 95%</a:t>
                      </a:r>
                    </a:p>
                  </a:txBody>
                  <a:tcPr marL="5133" marR="5133" marT="5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Y-</a:t>
                      </a:r>
                      <a:r>
                        <a:rPr lang="ru-RU" sz="15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пересече-ние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3" marR="5133" marT="5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3,84441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3" marR="5133" marT="5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3,311224773</a:t>
                      </a:r>
                    </a:p>
                  </a:txBody>
                  <a:tcPr marL="5133" marR="5133" marT="5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1,161023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3" marR="5133" marT="5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0,2791016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3" marR="5133" marT="5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-3,791287136</a:t>
                      </a:r>
                    </a:p>
                  </a:txBody>
                  <a:tcPr marL="5133" marR="5133" marT="5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11,480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3" marR="5133" marT="5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11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Перемен-ная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 1</a:t>
                      </a:r>
                    </a:p>
                  </a:txBody>
                  <a:tcPr marL="5133" marR="5133" marT="5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0,49955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3" marR="5133" marT="5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0,032347534</a:t>
                      </a:r>
                    </a:p>
                  </a:txBody>
                  <a:tcPr marL="5133" marR="5133" marT="5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15,443508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3" marR="5133" marT="5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3,07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E-07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3" marR="5133" marT="5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0,424965869</a:t>
                      </a:r>
                    </a:p>
                  </a:txBody>
                  <a:tcPr marL="5133" marR="5133" marT="5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0,57415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3" marR="5133" marT="51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767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3"/>
          <p:cNvSpPr txBox="1">
            <a:spLocks noGrp="1"/>
          </p:cNvSpPr>
          <p:nvPr>
            <p:ph type="title" idx="4294967295"/>
          </p:nvPr>
        </p:nvSpPr>
        <p:spPr>
          <a:xfrm>
            <a:off x="0" y="1881750"/>
            <a:ext cx="9144000" cy="13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>
                <a:solidFill>
                  <a:srgbClr val="28324A"/>
                </a:solidFill>
              </a:rPr>
              <a:t>Дякую за увагу, лекцію закінчено!</a:t>
            </a:r>
            <a:endParaRPr sz="3600" dirty="0">
              <a:solidFill>
                <a:srgbClr val="28324A"/>
              </a:solidFill>
            </a:endParaRPr>
          </a:p>
        </p:txBody>
      </p:sp>
      <p:sp>
        <p:nvSpPr>
          <p:cNvPr id="550" name="Google Shape;550;p23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Прямокутник 5"/>
          <p:cNvSpPr/>
          <p:nvPr/>
        </p:nvSpPr>
        <p:spPr>
          <a:xfrm>
            <a:off x="1039908" y="724614"/>
            <a:ext cx="7272278" cy="433965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Математична модель</a:t>
            </a:r>
          </a:p>
          <a:p>
            <a:pPr eaLnBrk="1" hangingPunct="1"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Екзогенні та ендогенні величини</a:t>
            </a:r>
          </a:p>
          <a:p>
            <a:pPr eaLnBrk="1" hangingPunct="1"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Стохастична складова</a:t>
            </a:r>
          </a:p>
          <a:p>
            <a:pPr eaLnBrk="1" hangingPunct="1"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найменших квадратів</a:t>
            </a:r>
          </a:p>
          <a:p>
            <a:pPr eaLnBrk="1" hangingPunct="1"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нормальних рівнянь</a:t>
            </a:r>
          </a:p>
          <a:p>
            <a:pPr eaLnBrk="1" hangingPunct="1"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 </a:t>
            </a:r>
            <a:r>
              <a:rPr lang="uk-UA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кореляції, індекс кореляції</a:t>
            </a:r>
            <a:endParaRPr lang="uk-UA" altLang="uk-UA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 </a:t>
            </a:r>
            <a:r>
              <a:rPr lang="uk-UA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детермінації</a:t>
            </a:r>
          </a:p>
          <a:p>
            <a:pPr eaLnBrk="1" hangingPunct="1">
              <a:buFontTx/>
              <a:buNone/>
            </a:pPr>
            <a:r>
              <a:rPr lang="uk-UA" alt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 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Фішера</a:t>
            </a:r>
          </a:p>
          <a:p>
            <a:pPr eaLnBrk="1" hangingPunct="1">
              <a:buFontTx/>
              <a:buNone/>
            </a:pP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Дисперсія залишків моделі</a:t>
            </a:r>
          </a:p>
          <a:p>
            <a:pPr eaLnBrk="1" hangingPunct="1">
              <a:buFontTx/>
              <a:buNone/>
            </a:pPr>
            <a:r>
              <a:rPr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uk-UA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</a:t>
            </a:r>
            <a:r>
              <a:rPr lang="ru-RU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Стьюдента</a:t>
            </a:r>
            <a:endParaRPr lang="en-US" altLang="uk-UA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uk-UA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426703" y="139839"/>
            <a:ext cx="5857694" cy="58477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uk-UA" altLang="uk-UA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 і поняття теми:</a:t>
            </a:r>
            <a:endParaRPr lang="uk-UA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" name="Google Shape;1168;p41"/>
          <p:cNvGrpSpPr/>
          <p:nvPr/>
        </p:nvGrpSpPr>
        <p:grpSpPr>
          <a:xfrm>
            <a:off x="143435" y="3693459"/>
            <a:ext cx="800661" cy="798722"/>
            <a:chOff x="4539787" y="1011032"/>
            <a:chExt cx="598958" cy="720261"/>
          </a:xfrm>
        </p:grpSpPr>
        <p:sp>
          <p:nvSpPr>
            <p:cNvPr id="8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168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Прямокутник 5"/>
          <p:cNvSpPr/>
          <p:nvPr/>
        </p:nvSpPr>
        <p:spPr>
          <a:xfrm>
            <a:off x="857250" y="2669837"/>
            <a:ext cx="7272278" cy="114307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altLang="uk-UA" sz="2400" b="1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 </a:t>
            </a:r>
            <a:r>
              <a:rPr lang="uk-UA" altLang="uk-UA" sz="2400" b="1" u="sng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економетрична</a:t>
            </a:r>
            <a:r>
              <a:rPr lang="uk-UA" altLang="uk-UA" sz="2400" b="1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називається простою</a:t>
            </a:r>
            <a:r>
              <a:rPr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50000"/>
              </a:lnSpc>
            </a:pPr>
            <a:endParaRPr lang="uk-UA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oogle Shape;1168;p41"/>
          <p:cNvGrpSpPr/>
          <p:nvPr/>
        </p:nvGrpSpPr>
        <p:grpSpPr>
          <a:xfrm>
            <a:off x="0" y="3810000"/>
            <a:ext cx="744071" cy="746507"/>
            <a:chOff x="4539787" y="1011032"/>
            <a:chExt cx="598958" cy="720261"/>
          </a:xfrm>
        </p:grpSpPr>
        <p:sp>
          <p:nvSpPr>
            <p:cNvPr id="8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236497"/>
              </p:ext>
            </p:extLst>
          </p:nvPr>
        </p:nvGraphicFramePr>
        <p:xfrm>
          <a:off x="1403593" y="209085"/>
          <a:ext cx="5903913" cy="812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Формула" r:id="rId4" imgW="876300" imgH="203200" progId="Equation.3">
                  <p:embed/>
                </p:oleObj>
              </mc:Choice>
              <mc:Fallback>
                <p:oleObj name="Формула" r:id="rId4" imgW="876300" imgH="203200" progId="Equation.3">
                  <p:embed/>
                  <p:pic>
                    <p:nvPicPr>
                      <p:cNvPr id="102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593" y="209085"/>
                        <a:ext cx="5903913" cy="812891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/>
          <p:cNvSpPr/>
          <p:nvPr/>
        </p:nvSpPr>
        <p:spPr>
          <a:xfrm>
            <a:off x="1130421" y="1431372"/>
            <a:ext cx="6450256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- 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залежна змінна, </a:t>
            </a:r>
            <a:r>
              <a:rPr lang="uk-UA" altLang="uk-UA" sz="2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незалежна змінна,</a:t>
            </a:r>
            <a:endParaRPr lang="en-US" altLang="uk-UA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випадкова складова.</a:t>
            </a:r>
            <a:endParaRPr lang="en-US" altLang="uk-UA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31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6"/>
          <p:cNvSpPr/>
          <p:nvPr/>
        </p:nvSpPr>
        <p:spPr>
          <a:xfrm>
            <a:off x="3942953" y="1273168"/>
            <a:ext cx="5072875" cy="3047821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0" name="Google Shape;760;p36"/>
          <p:cNvSpPr txBox="1">
            <a:spLocks noGrp="1"/>
          </p:cNvSpPr>
          <p:nvPr>
            <p:ph type="body" idx="4294967295"/>
          </p:nvPr>
        </p:nvSpPr>
        <p:spPr>
          <a:xfrm>
            <a:off x="220380" y="2841811"/>
            <a:ext cx="3582754" cy="1694329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01600" indent="0" algn="just" eaLnBrk="1" hangingPunct="1">
              <a:spcBef>
                <a:spcPct val="50000"/>
              </a:spcBef>
              <a:buNone/>
            </a:pPr>
            <a:r>
              <a:rPr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altLang="uk-UA" sz="2400" i="1" baseline="-25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altLang="uk-UA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altLang="uk-UA" sz="2400" i="1" baseline="-25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оцінювані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en-US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alt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alt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оцінки.</a:t>
            </a:r>
            <a:r>
              <a:rPr lang="en-US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1600" indent="0">
              <a:buNone/>
              <a:defRPr/>
            </a:pP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1" name="Google Shape;761;p36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004468"/>
              </p:ext>
            </p:extLst>
          </p:nvPr>
        </p:nvGraphicFramePr>
        <p:xfrm>
          <a:off x="4532313" y="1581150"/>
          <a:ext cx="37115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" name="Формула" r:id="rId4" imgW="812520" imgH="253800" progId="Equation.3">
                  <p:embed/>
                </p:oleObj>
              </mc:Choice>
              <mc:Fallback>
                <p:oleObj name="Формула" r:id="rId4" imgW="812520" imgH="253800" progId="Equation.3">
                  <p:embed/>
                  <p:pic>
                    <p:nvPicPr>
                      <p:cNvPr id="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1581150"/>
                        <a:ext cx="3711575" cy="828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/>
          <p:cNvSpPr/>
          <p:nvPr/>
        </p:nvSpPr>
        <p:spPr>
          <a:xfrm>
            <a:off x="8348301" y="1710954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altLang="uk-UA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altLang="uk-UA" sz="2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4416593" y="2717927"/>
          <a:ext cx="3931708" cy="734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1" name="Формула" r:id="rId6" imgW="1054100" imgH="228600" progId="Equation.3">
                  <p:embed/>
                </p:oleObj>
              </mc:Choice>
              <mc:Fallback>
                <p:oleObj name="Формула" r:id="rId6" imgW="1054100" imgH="228600" progId="Equation.3">
                  <p:embed/>
                  <p:pic>
                    <p:nvPicPr>
                      <p:cNvPr id="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593" y="2717927"/>
                        <a:ext cx="3931708" cy="73436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кутник 3"/>
          <p:cNvSpPr/>
          <p:nvPr/>
        </p:nvSpPr>
        <p:spPr>
          <a:xfrm>
            <a:off x="8393185" y="2931218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 altLang="uk-UA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uk-UA" sz="2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658916"/>
              </p:ext>
            </p:extLst>
          </p:nvPr>
        </p:nvGraphicFramePr>
        <p:xfrm>
          <a:off x="1853704" y="3280729"/>
          <a:ext cx="561975" cy="496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2" name="Формула" r:id="rId8" imgW="165028" imgH="228501" progId="Equation.3">
                  <p:embed/>
                </p:oleObj>
              </mc:Choice>
              <mc:Fallback>
                <p:oleObj name="Формула" r:id="rId8" imgW="165028" imgH="228501" progId="Equation.3">
                  <p:embed/>
                  <p:pic>
                    <p:nvPicPr>
                      <p:cNvPr id="922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3704" y="3280729"/>
                        <a:ext cx="561975" cy="496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640154"/>
              </p:ext>
            </p:extLst>
          </p:nvPr>
        </p:nvGraphicFramePr>
        <p:xfrm>
          <a:off x="2765539" y="3297635"/>
          <a:ext cx="627063" cy="446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3" name="Формула" r:id="rId10" imgW="164885" imgH="215619" progId="Equation.3">
                  <p:embed/>
                </p:oleObj>
              </mc:Choice>
              <mc:Fallback>
                <p:oleObj name="Формула" r:id="rId10" imgW="164885" imgH="215619" progId="Equation.3">
                  <p:embed/>
                  <p:pic>
                    <p:nvPicPr>
                      <p:cNvPr id="922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539" y="3297635"/>
                        <a:ext cx="627063" cy="4460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32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>
            <a:spLocks noGrp="1"/>
          </p:cNvSpPr>
          <p:nvPr>
            <p:ph type="title"/>
          </p:nvPr>
        </p:nvSpPr>
        <p:spPr>
          <a:xfrm>
            <a:off x="857250" y="50077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sz="2400" dirty="0">
              <a:solidFill>
                <a:srgbClr val="3C78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" name="Google Shape;501;p1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Прямокутник 1"/>
          <p:cNvSpPr/>
          <p:nvPr/>
        </p:nvSpPr>
        <p:spPr>
          <a:xfrm>
            <a:off x="255045" y="161365"/>
            <a:ext cx="8467613" cy="138499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altLang="uk-UA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Стохастичну складову </a:t>
            </a:r>
            <a:r>
              <a:rPr lang="en-US" alt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uk-UA" altLang="uk-UA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економетричної</a:t>
            </a:r>
            <a:r>
              <a:rPr lang="uk-UA" altLang="uk-UA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uk-UA" sz="28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uk-UA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 </a:t>
            </a:r>
            <a:r>
              <a:rPr lang="uk-UA" altLang="uk-UA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 похибкою залишком, </a:t>
            </a:r>
            <a:r>
              <a:rPr lang="uk-UA" altLang="uk-UA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збуренням</a:t>
            </a:r>
            <a:r>
              <a:rPr lang="uk-UA" altLang="uk-UA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uk-UA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відхиленням.</a:t>
            </a:r>
            <a:endParaRPr lang="uk-UA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28919" y="1818759"/>
            <a:ext cx="8126468" cy="2677656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 до моделі (2) стохастичної складової має три підстави, кожна з яких не виключає решти двох:</a:t>
            </a:r>
          </a:p>
          <a:p>
            <a:pPr eaLnBrk="1" hangingPunct="1">
              <a:buFontTx/>
              <a:buNone/>
            </a:pP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На зміну (У) впливає не лише значення (Х), а й інші об’єктивні фактори.</a:t>
            </a:r>
          </a:p>
          <a:p>
            <a:pPr eaLnBrk="1" hangingPunct="1">
              <a:buFontTx/>
              <a:buNone/>
            </a:pP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На величину (У) впливають випадкові фактори.</a:t>
            </a:r>
            <a:endParaRPr lang="en-US" altLang="uk-UA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uk-UA" alt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Частина факторів, які впливають на величину (У), не оцінюються кількісно. </a:t>
            </a:r>
            <a:endParaRPr lang="en-US" altLang="uk-UA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493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0"/>
          <p:cNvSpPr txBox="1">
            <a:spLocks noGrp="1"/>
          </p:cNvSpPr>
          <p:nvPr>
            <p:ph type="title"/>
          </p:nvPr>
        </p:nvSpPr>
        <p:spPr>
          <a:xfrm>
            <a:off x="1047750" y="251012"/>
            <a:ext cx="6996600" cy="1098913"/>
          </a:xfrm>
          <a:prstGeom prst="rect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alt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Рис.1. </a:t>
            </a:r>
            <a:r>
              <a:rPr lang="uk-UA" alt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випадкової складової</a:t>
            </a:r>
            <a:endParaRPr sz="3200" dirty="0"/>
          </a:p>
        </p:txBody>
      </p:sp>
      <p:sp>
        <p:nvSpPr>
          <p:cNvPr id="686" name="Google Shape;686;p30"/>
          <p:cNvSpPr/>
          <p:nvPr/>
        </p:nvSpPr>
        <p:spPr>
          <a:xfrm>
            <a:off x="287788" y="2061638"/>
            <a:ext cx="3098787" cy="1325100"/>
          </a:xfrm>
          <a:prstGeom prst="homePlate">
            <a:avLst>
              <a:gd name="adj" fmla="val 30129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FFFF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687" name="Google Shape;687;p30"/>
          <p:cNvSpPr/>
          <p:nvPr/>
        </p:nvSpPr>
        <p:spPr>
          <a:xfrm>
            <a:off x="3152766" y="2061638"/>
            <a:ext cx="2988146" cy="1325100"/>
          </a:xfrm>
          <a:prstGeom prst="chevron">
            <a:avLst>
              <a:gd name="adj" fmla="val 29853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FFFFF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688" name="Google Shape;688;p30"/>
          <p:cNvSpPr/>
          <p:nvPr/>
        </p:nvSpPr>
        <p:spPr>
          <a:xfrm>
            <a:off x="5960075" y="2061638"/>
            <a:ext cx="2862000" cy="1325100"/>
          </a:xfrm>
          <a:prstGeom prst="chevron">
            <a:avLst>
              <a:gd name="adj" fmla="val 29853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endParaRPr sz="2400" b="1" dirty="0">
              <a:solidFill>
                <a:srgbClr val="FFFFFF"/>
              </a:solidFill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sp>
        <p:nvSpPr>
          <p:cNvPr id="689" name="Google Shape;689;p30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7" name="Google Shape;1168;p41"/>
          <p:cNvGrpSpPr/>
          <p:nvPr/>
        </p:nvGrpSpPr>
        <p:grpSpPr>
          <a:xfrm>
            <a:off x="206188" y="3657600"/>
            <a:ext cx="820771" cy="872013"/>
            <a:chOff x="4539787" y="1011032"/>
            <a:chExt cx="598958" cy="720261"/>
          </a:xfrm>
        </p:grpSpPr>
        <p:sp>
          <p:nvSpPr>
            <p:cNvPr id="8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542646"/>
              </p:ext>
            </p:extLst>
          </p:nvPr>
        </p:nvGraphicFramePr>
        <p:xfrm>
          <a:off x="471603" y="2277451"/>
          <a:ext cx="2449450" cy="78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" name="Формула" r:id="rId4" imgW="710891" imgH="241195" progId="Equation.3">
                  <p:embed/>
                </p:oleObj>
              </mc:Choice>
              <mc:Fallback>
                <p:oleObj name="Формула" r:id="rId4" imgW="710891" imgH="241195" progId="Equation.3">
                  <p:embed/>
                  <p:pic>
                    <p:nvPicPr>
                      <p:cNvPr id="112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3" y="2277451"/>
                        <a:ext cx="2449450" cy="78208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253387"/>
              </p:ext>
            </p:extLst>
          </p:nvPr>
        </p:nvGraphicFramePr>
        <p:xfrm>
          <a:off x="3495434" y="2277451"/>
          <a:ext cx="2290597" cy="78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name="Формула" r:id="rId6" imgW="571252" imgH="253890" progId="Equation.3">
                  <p:embed/>
                </p:oleObj>
              </mc:Choice>
              <mc:Fallback>
                <p:oleObj name="Формула" r:id="rId6" imgW="571252" imgH="253890" progId="Equation.3">
                  <p:embed/>
                  <p:pic>
                    <p:nvPicPr>
                      <p:cNvPr id="112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434" y="2277451"/>
                        <a:ext cx="2290597" cy="78208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854924"/>
              </p:ext>
            </p:extLst>
          </p:nvPr>
        </p:nvGraphicFramePr>
        <p:xfrm>
          <a:off x="6535271" y="2277450"/>
          <a:ext cx="1824260" cy="78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Формула" r:id="rId8" imgW="355292" imgH="215713" progId="Equation.3">
                  <p:embed/>
                </p:oleObj>
              </mc:Choice>
              <mc:Fallback>
                <p:oleObj name="Формула" r:id="rId8" imgW="355292" imgH="215713" progId="Equation.3">
                  <p:embed/>
                  <p:pic>
                    <p:nvPicPr>
                      <p:cNvPr id="112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271" y="2277450"/>
                        <a:ext cx="1824260" cy="78208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547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3"/>
          <p:cNvSpPr/>
          <p:nvPr/>
        </p:nvSpPr>
        <p:spPr>
          <a:xfrm>
            <a:off x="5375410" y="489800"/>
            <a:ext cx="2800402" cy="416390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3"/>
          <p:cNvSpPr txBox="1">
            <a:spLocks noGrp="1"/>
          </p:cNvSpPr>
          <p:nvPr>
            <p:ph type="body" idx="4294967295"/>
          </p:nvPr>
        </p:nvSpPr>
        <p:spPr>
          <a:xfrm>
            <a:off x="107576" y="2187388"/>
            <a:ext cx="5181599" cy="120127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buNone/>
            </a:pPr>
            <a:r>
              <a:rPr kumimoji="1" lang="uk-UA" alt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Матриця пар змінних (Х</a:t>
            </a:r>
            <a:r>
              <a:rPr kumimoji="1" lang="uk-UA" altLang="uk-UA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uk-UA" alt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;У</a:t>
            </a:r>
            <a:r>
              <a:rPr kumimoji="1" lang="uk-UA" altLang="uk-UA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uk-UA" alt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(Х</a:t>
            </a:r>
            <a:r>
              <a:rPr kumimoji="1" lang="uk-UA" altLang="uk-UA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uk-UA" alt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;У</a:t>
            </a:r>
            <a:r>
              <a:rPr kumimoji="1" lang="uk-UA" altLang="uk-UA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uk-UA" alt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… , (Х</a:t>
            </a:r>
            <a:r>
              <a:rPr kumimoji="1" lang="en-US" alt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uk-UA" alt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;У</a:t>
            </a:r>
            <a:r>
              <a:rPr kumimoji="1" lang="en-US" alt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uk-UA" alt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ru-RU" alt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ru-RU" altLang="uk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" name="Google Shape;737;p33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Прямокутник 1"/>
          <p:cNvSpPr/>
          <p:nvPr/>
        </p:nvSpPr>
        <p:spPr>
          <a:xfrm>
            <a:off x="402947" y="182023"/>
            <a:ext cx="681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uk-UA" altLang="uk-UA"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П.2</a:t>
            </a:r>
            <a:endParaRPr lang="en-US" altLang="uk-UA" sz="24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552694"/>
              </p:ext>
            </p:extLst>
          </p:nvPr>
        </p:nvGraphicFramePr>
        <p:xfrm>
          <a:off x="5549153" y="1828800"/>
          <a:ext cx="2446923" cy="100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Формула" r:id="rId4" imgW="647419" imgH="203112" progId="Equation.3">
                  <p:embed/>
                </p:oleObj>
              </mc:Choice>
              <mc:Fallback>
                <p:oleObj name="Формула" r:id="rId4" imgW="647419" imgH="203112" progId="Equation.3">
                  <p:embed/>
                  <p:pic>
                    <p:nvPicPr>
                      <p:cNvPr id="1229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153" y="1828800"/>
                        <a:ext cx="2446923" cy="10005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6185912"/>
      </p:ext>
    </p:extLst>
  </p:cSld>
  <p:clrMapOvr>
    <a:masterClrMapping/>
  </p:clrMapOvr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28324A"/>
      </a:dk1>
      <a:lt1>
        <a:srgbClr val="FFFFFF"/>
      </a:lt1>
      <a:dk2>
        <a:srgbClr val="707685"/>
      </a:dk2>
      <a:lt2>
        <a:srgbClr val="E5E5E5"/>
      </a:lt2>
      <a:accent1>
        <a:srgbClr val="00CEF6"/>
      </a:accent1>
      <a:accent2>
        <a:srgbClr val="3468BC"/>
      </a:accent2>
      <a:accent3>
        <a:srgbClr val="00A7C8"/>
      </a:accent3>
      <a:accent4>
        <a:srgbClr val="8EC400"/>
      </a:accent4>
      <a:accent5>
        <a:srgbClr val="AFF000"/>
      </a:accent5>
      <a:accent6>
        <a:srgbClr val="7F7F7F"/>
      </a:accent6>
      <a:hlink>
        <a:srgbClr val="28324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821</Words>
  <Application>Microsoft Office PowerPoint</Application>
  <PresentationFormat>Екран (16:9)</PresentationFormat>
  <Paragraphs>369</Paragraphs>
  <Slides>32</Slides>
  <Notes>21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2</vt:i4>
      </vt:variant>
      <vt:variant>
        <vt:lpstr>Заголовки слайдів</vt:lpstr>
      </vt:variant>
      <vt:variant>
        <vt:i4>32</vt:i4>
      </vt:variant>
    </vt:vector>
  </HeadingPairs>
  <TitlesOfParts>
    <vt:vector size="42" baseType="lpstr">
      <vt:lpstr>Times New Roman</vt:lpstr>
      <vt:lpstr>Arial</vt:lpstr>
      <vt:lpstr>Symbol</vt:lpstr>
      <vt:lpstr>Wingdings</vt:lpstr>
      <vt:lpstr>Calibri</vt:lpstr>
      <vt:lpstr>Oswald</vt:lpstr>
      <vt:lpstr>Source Sans Pro</vt:lpstr>
      <vt:lpstr>Quince template</vt:lpstr>
      <vt:lpstr>Формула</vt:lpstr>
      <vt:lpstr>Microsoft Equation 3.0</vt:lpstr>
      <vt:lpstr>ЕКОНОМЕТРИКА лектор доцент кафедри статистики та економічного аналізу  Симоненко Олена Іванівна </vt:lpstr>
      <vt:lpstr>   Тема 2. Методи побудови загальної лінійної моделі  Лекція 2. Особливості економетричних моделей</vt:lpstr>
      <vt:lpstr>Рекомендована література:</vt:lpstr>
      <vt:lpstr>   </vt:lpstr>
      <vt:lpstr>   </vt:lpstr>
      <vt:lpstr>Презентація PowerPoint</vt:lpstr>
      <vt:lpstr>   </vt:lpstr>
      <vt:lpstr>Рис.1. Характеристики випадкової складової</vt:lpstr>
      <vt:lpstr>Презентація PowerPoint</vt:lpstr>
      <vt:lpstr>Презентація PowerPoint</vt:lpstr>
      <vt:lpstr>   </vt:lpstr>
      <vt:lpstr>   </vt:lpstr>
      <vt:lpstr>   </vt:lpstr>
      <vt:lpstr>   </vt:lpstr>
      <vt:lpstr>Презентація PowerPoint</vt:lpstr>
      <vt:lpstr>Продовження таблиці 1.</vt:lpstr>
      <vt:lpstr>   Нехай залежність між витратами на одиницю продукції і рівнем фондомісткості описується прямою лінією   , де  – витрати на одиницю продукції;  – рівень фондомісткості; u – залишки. </vt:lpstr>
      <vt:lpstr>Презентація PowerPoint</vt:lpstr>
      <vt:lpstr>Отже, економетрична модель має вид (для фактичних значень залежної змінної):</vt:lpstr>
      <vt:lpstr>Презентація PowerPoint</vt:lpstr>
      <vt:lpstr>Для того щоб оцінити достовірність економетричної моделі, потрібно розрахувати дисперсію залишків. Залишки обчислюються згідно з рівністю :</vt:lpstr>
      <vt:lpstr>Дані вхідної сукупності спостережень повинні мати: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увагу, лекцію закінчено!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PC</dc:creator>
  <cp:lastModifiedBy>Symonenko</cp:lastModifiedBy>
  <cp:revision>104</cp:revision>
  <dcterms:modified xsi:type="dcterms:W3CDTF">2022-02-09T04:46:36Z</dcterms:modified>
</cp:coreProperties>
</file>